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26" r:id="rId2"/>
    <p:sldId id="258" r:id="rId3"/>
    <p:sldId id="327" r:id="rId4"/>
    <p:sldId id="328" r:id="rId5"/>
    <p:sldId id="330" r:id="rId6"/>
    <p:sldId id="36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90" r:id="rId24"/>
    <p:sldId id="347" r:id="rId25"/>
    <p:sldId id="348" r:id="rId26"/>
    <p:sldId id="349" r:id="rId27"/>
    <p:sldId id="350" r:id="rId28"/>
    <p:sldId id="391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2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har char="•"/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6600"/>
    <a:srgbClr val="0000FF"/>
    <a:srgbClr val="FF3300"/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85" autoAdjust="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DAEA99-A362-4C6D-A4EB-0D179A927F0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D77CD-6A29-45DE-BE70-E3835F435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F1BE7-0ED5-4E47-9A5F-078BE43F65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FEBBF-79FC-4695-B559-D405021B76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68BAF-379D-4DDC-A63B-BA69700FE1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EE8-D18B-4E2B-A6F8-136CD0E1C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D682C-DA4D-4455-81E6-E6282BD7DA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618C2-9382-405B-8B4C-B921C54DF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C7400-F89E-485F-BB96-88CBEAB2D0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17121-8BEC-4B25-A72B-FC6FA2A9E0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C1917-A88A-4E47-BD3B-7EBB126B63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fld id="{1474942B-84B8-40E3-9A03-680A91BD1CE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71538" y="500042"/>
            <a:ext cx="65945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第</a:t>
            </a:r>
            <a:r>
              <a:rPr lang="en-US" altLang="zh-CN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16</a:t>
            </a:r>
            <a:r>
              <a:rPr lang="zh-CN" altLang="en-US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章</a:t>
            </a: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　</a:t>
            </a:r>
            <a:r>
              <a:rPr lang="en-US" altLang="zh-CN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XML</a:t>
            </a: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及其应用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214415" y="1606550"/>
            <a:ext cx="7215238" cy="359783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square" lIns="198000" tIns="216000" bIns="360000">
            <a:spAutoFit/>
            <a:flatTx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16.1 XML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概述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16.2 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XML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语法规则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16.3 </a:t>
            </a:r>
            <a:r>
              <a:rPr lang="en-US" altLang="zh-CN" sz="2800" dirty="0" err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XPath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表达式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16.4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.NET Framework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类操作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XML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文档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16.5 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DataSet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XML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文档的相互转换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9930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元素（</a:t>
            </a: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Element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元素是组成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文档的最小单位，在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中也一样。一个元素由一个标记来定义，包括开始和结束标记以及其中的内容。通常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文档包含一个或多个元素。例如，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王华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就是一个元素。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   XML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元素指的是从（且包括）开始标记直到（且包括）结束标记的部分。一个元素可以包含其他元素、文本或属性等。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920038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节点（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Node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文档中，每一项都可以被认为是一个节点。共有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种类型的节点：元素、属性、文本、命名空间、处理指令、注释以及文档节点（或根节点）。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文档是被作为节点树来对待的。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例如，在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为根节点，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&gt;3&lt;/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为元素节点。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20038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属性（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Attribute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属性是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对标记进一步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的描述和说明，一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个标记可以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有多个属性，例如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的属性还有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size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中的属性与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中的属性是一样的，每个属性都有它自己的名称和值，属性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是标记的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一部分。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例如，在元素：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图书 书名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="C#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作者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金晶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，标记“图书”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有两个属性“书名”和“作者”。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7632700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声明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在所有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文档的第一行都有一个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声明。这个声明表示这个文档是一个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文档，它遵循的是哪个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版本的规范。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例如：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571604" y="3429000"/>
            <a:ext cx="5184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71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文件类型定义（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是用来定义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文档中元素、属性以及元素之间关系的。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通过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文件可以检测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文档的结构是否正确。但建立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文档并不一定需要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文件。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例如：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330325" y="2781300"/>
            <a:ext cx="5905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&lt;!DOCTYPE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 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(#PCDATA)&gt;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 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(#PCDATA)&gt;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 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(#PCDATA)&gt;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 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(#PCDATA)&gt;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  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(#PCDATA)&gt;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]&gt;</a:t>
            </a:r>
            <a:endParaRPr lang="en-US" altLang="zh-CN" sz="200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8064500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良好格式的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Well-formed 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一个遵守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语法规则，并遵守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规范的文档称之为良好格式的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如果所有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的标记都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严格遵守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规范，那么该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文档就不一定需要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文件来定义它。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05725" cy="33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有效的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Valid 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一个遵守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语法规则，并遵守相应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规范的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文档称为有效的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注意良好格式的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和有效的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的最大的差别在于一个完全遵守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规范，另一个则有自己的“文件类型定义”（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DTD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848600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9. DOM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Document Object Model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是英文文档对象模型的缩写。符合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W3C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（万维网联合会）规范。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是一种与浏览器、平台、语言无关的接口。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是以层次结构组织的节点或信息片断的集合。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这个层次结构允许开发人员在树中导航寻找特定信息。由于它是基于信息层次的，因而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被认为是基于树的。通常一个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文档对应一个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8064500" cy="3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一个完整的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文档分为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个主要部分：声明区、定义区和文件主体。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声明区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文档的第一行必须是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的声明行，其语法格式如下：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714348" y="4500570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默认的</a:t>
            </a:r>
            <a:r>
              <a:rPr lang="en-US" altLang="zh-CN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文档所使用的语言编码为</a:t>
            </a:r>
            <a:r>
              <a:rPr lang="en-US" altLang="zh-CN" dirty="0" err="1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UTF</a:t>
            </a:r>
            <a:r>
              <a:rPr lang="en-US" altLang="zh-CN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-8</a:t>
            </a:r>
            <a:r>
              <a:rPr lang="zh-CN" altLang="en-US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，如果使用中文，需要设置为</a:t>
            </a:r>
            <a:r>
              <a:rPr lang="en-US" altLang="zh-CN" dirty="0" err="1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zh-CN" altLang="en-US" dirty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421484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16.2.2 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文档的结构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993062" cy="363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定义区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定义区用来设定文件的格式等，也称为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Document Type Definition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（文档类型定义）。定义区必须包含在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&lt;!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DOCTYPE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]&gt;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段落中，如：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DOCTYPE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Element-name [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   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endParaRPr lang="zh-CN" altLang="en-US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71472" y="1357298"/>
            <a:ext cx="79645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即可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扩展标记语言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eXtensible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Markup Language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），是从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SGML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中简化修改出来的。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标记是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指计算机所能理解的信息符号，通过此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种标记，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在计算机之间可以处理包含各种信息的文章等。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如何定义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这些标记，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既可以选择国际通用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的标记语言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，比如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，也可以使用如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这样由全球信息网络协会制定的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新标记语言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84213" y="476250"/>
            <a:ext cx="7559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16.1  </a:t>
            </a:r>
            <a:r>
              <a:rPr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XML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概述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05725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文件的主体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文档的主体部分由成对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组成，而最上层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根元素。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根元素在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文档中必须是独一无二的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并且不能被其他元素所包含。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642910" y="1428736"/>
            <a:ext cx="7921625" cy="271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注释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注释是为了文档便于阅读和理解，在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文档添加的附加信息，将不会被程序解释或者浏览器显示。 注释的语法如下： 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&lt;!-- 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这里是注释信息 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--&gt;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714356"/>
            <a:ext cx="50006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16.2.3 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文档的语法规定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359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文档必须使用正确的嵌套结构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文档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中标记可以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嵌套，但必须是合理的嵌套。嵌套需满足以下规则：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928662" y="2000240"/>
            <a:ext cx="7920037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文档都从一个根节点开始，根节点包含了一个根元素。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文档内所有其他元素必须包含在根元素中。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嵌套在内的为子元素，同一层的互为兄弟元素。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子元素还可以包含子元素。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包含子元素的元素称为分支，没有子元素的元素称为树叶。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857224" y="928670"/>
            <a:ext cx="7416800" cy="206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例如，以下是正确的：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&lt;b&gt;&lt;u&gt;C#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&lt;/u&gt;&lt;/b&gt;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以下是错误的：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&lt;b&gt;&lt;u&gt;C#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&lt;/b&gt;&lt;/u&gt;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2073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成对的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控制标记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控制标记大多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是成对出现的。例如：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&lt;title&gt;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网页标题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&lt;/title&gt;</a:t>
            </a:r>
            <a:endParaRPr lang="en-US" altLang="zh-CN" sz="2000" b="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非成对的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控制标记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允许创造新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若使用非成对的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控制标记，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必须在该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控制标记后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加上“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/”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例如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，非成对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Name&gt;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必须写成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&lt;Name/&gt;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12787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标记的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命名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标记必须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遵循下面的命名规则：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28662" y="1785926"/>
            <a:ext cx="7343775" cy="234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标记名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中可以包含字母、数字以及其他字母。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标记名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不能以数字或“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_” (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下划线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 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开头。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标记名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不能以字母 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 (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或 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 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或 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 ..) 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开头。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标记名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中不能包含空格。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标记名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大小写视为不同，例如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&lt;Name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标记不同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于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&lt;name&gt;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848600" cy="45582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属性值必须使用双引号或单引号括起来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属性属于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某个标记，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定义属性的语法格式如下：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标记名称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属性名称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1=”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属性值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1”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属性名称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2=”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属性值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2”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控制标记中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的属性值必须以双引号括起来，例如，一个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文档的内容如下：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="100"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张三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7920038" cy="372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建议在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中尽量不使用属性，而将属性改成子元素。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例如，上面的代码可以改成这样：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	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&gt;"100"&lt;/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张三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改为子元素的原因是因为属性不易扩充和被程序操作，而子元素具有良好的层次性。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908175" y="4221163"/>
            <a:ext cx="5292725" cy="132343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encoding="GB2312"?&gt;</a:t>
            </a:r>
          </a:p>
          <a:p>
            <a:pPr marL="342900" indent="-342900"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marL="342900" indent="-342900"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="100" 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="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张三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"&gt;&lt;/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 marL="342900" indent="-342900"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endParaRPr lang="en-US" altLang="zh-CN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2342" name="Freeform 6"/>
          <p:cNvSpPr>
            <a:spLocks/>
          </p:cNvSpPr>
          <p:nvPr/>
        </p:nvSpPr>
        <p:spPr bwMode="auto">
          <a:xfrm>
            <a:off x="5684838" y="2133600"/>
            <a:ext cx="11112" cy="2181225"/>
          </a:xfrm>
          <a:custGeom>
            <a:avLst/>
            <a:gdLst/>
            <a:ahLst/>
            <a:cxnLst>
              <a:cxn ang="0">
                <a:pos x="7" y="1374"/>
              </a:cxn>
              <a:cxn ang="0">
                <a:pos x="0" y="0"/>
              </a:cxn>
            </a:cxnLst>
            <a:rect l="0" t="0" r="r" b="b"/>
            <a:pathLst>
              <a:path w="7" h="1374">
                <a:moveTo>
                  <a:pt x="7" y="137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 flipH="1">
            <a:off x="4976813" y="2154238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7. XML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文档的命名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    XML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文档可以采用任何文本编辑器编写，但必须以扩展名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.xml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来保存。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064500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8. 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文档中内部实体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中的内部实体（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ENTITY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）类似于一般程序设计中所使用的常量，也就是用一个实体名称来代表某常用的数据，然后在一个文档中多次调用，或者在多个文档中调用同一个实体。其语法格式如下：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DOCTYPE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Element-name [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　　</a:t>
            </a:r>
            <a:endParaRPr lang="zh-CN" altLang="en-US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&lt;!ENTITY </a:t>
            </a:r>
            <a:r>
              <a:rPr lang="en-US" altLang="zh-CN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实体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名称　设定值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&gt;</a:t>
            </a:r>
            <a:endParaRPr lang="en-US" altLang="zh-CN" sz="2000" dirty="0">
              <a:solidFill>
                <a:srgbClr val="FF3300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　　</a:t>
            </a:r>
            <a:endParaRPr lang="zh-CN" altLang="en-US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文档的常见应用如下：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064500" cy="28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存放整个文档的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数据，然后通过解析和转换，最终成为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，显示在浏览器上。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作为微型数据库。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作为通信数据，最典型的就是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Web Service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，利用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来传递数据。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作为一些应用程序的配置信息数据。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其他一些文档的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格式，如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WORD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EXCEL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064500" cy="3268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文档中用“</a:t>
            </a:r>
            <a:r>
              <a:rPr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实体名称</a:t>
            </a:r>
            <a:r>
              <a:rPr lang="en-US" altLang="zh-CN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;”</a:t>
            </a: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来引用它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实体可以包含字符、文字等，使用实体的好处在于：一是可以减少差错，文档中多个相同的部分时只需要输入一遍就可以了；二是提高维护效率。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例如，有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个文档都包含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copyright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的实体，如果需要修改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copyright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需要所有的文件都修改，只要修改最初定义的实体语句就可以了。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208963" cy="545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2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tech.xml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，其内容如下： 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DOCTYPE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职称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&lt;!ENTITY 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部门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计算机系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"&gt;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陈明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职称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副教授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职称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&gt;&amp;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李清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职称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职称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&gt;&amp;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部门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2&gt;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教师表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143116"/>
            <a:ext cx="328614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曲线连接符 9"/>
          <p:cNvCxnSpPr/>
          <p:nvPr/>
        </p:nvCxnSpPr>
        <p:spPr bwMode="auto">
          <a:xfrm flipV="1">
            <a:off x="3071802" y="4714884"/>
            <a:ext cx="2643206" cy="57150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2723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16.3 </a:t>
            </a:r>
            <a:r>
              <a:rPr lang="en-US" altLang="zh-CN" sz="32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XPath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表达式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7920037" cy="308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表达式是指符合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W3C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2.0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建议的字符串表达式，目的就是为了在匹配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文档结构树时能够准确地找到某一个节点元素。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可以把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比作文件管理路径：通过文件管理路径，可以按照一定的规则查找到所需要的文件；同样，依据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所制定的规则，也可以很方便地找到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结构文档树中的任何一个节点。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643446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说明：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XQuery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1.0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2.0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分享相同的数据模型，并支持相同的函数和运算符。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39750" y="371475"/>
            <a:ext cx="6532580" cy="486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文档：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&lt;A id="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&lt;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&lt;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&lt;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&lt;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&lt;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E&gt;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&lt;/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&lt;/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&lt;/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2003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　　路径匹配与文件路径的表示相仿，通常使用以下几个符号：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00100" y="2227258"/>
            <a:ext cx="7345363" cy="32655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：选取根节点。如果一个路径以“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/”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开头，那么它必须是表述该节点所在的绝对路径；如果不以“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/”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开头，那么它表述是该节点的相对路径，与当前节点有关。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：选取文档中所有符合条件的节点，不管该节点位于何处。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：选取当前节点。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..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 选取当前节点的父节点。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：条件之间逻辑或连接。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371477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16.3.1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路径匹配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777162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文档给出以下示例：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/A/B/C/E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A→B→C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下的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//B/C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：选取所有父节点为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节点，即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属性值为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c1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的节点。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//B | //C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：所有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元素和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元素，共有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647700" y="1838325"/>
            <a:ext cx="4860925" cy="4064000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文档：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&lt;A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&lt;/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c2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00034" y="1268310"/>
            <a:ext cx="7848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 谓词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用来查找某个特定的节点或者包含某个指定值的节点，谓词被嵌在方括号中。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对于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每一个节点，它的各个子节点是有序的，每个子节点对应一个“位置值”，它从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开始顺序编号。可以通过使用以下方式来指定某些节点：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971550" y="3406692"/>
            <a:ext cx="7200900" cy="2342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[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位置值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：选取指定位置值的某个节点。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[last()]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：选取最后一个节点。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[position() 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比较运算符 位置值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：选取满足位置条件的所有节点。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标记 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比较运算符 文本值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选取标记满足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条件的所有元素。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8575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16.3.2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谓  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223838"/>
            <a:ext cx="8424863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文档给出以下示例：</a:t>
            </a:r>
            <a:endParaRPr lang="zh-CN" altLang="en-US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/A/B/C/E[1]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A→B→C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下的第一个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节点，即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属性值为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的节点。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/A/B/C/E[last()]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A→B→C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下的最后一个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节点，即没有属性值的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/A/B/C/E[last()-1]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A→B→C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下的倒数第二个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节点，即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属性值为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的节点。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8595" y="2008206"/>
            <a:ext cx="4860925" cy="4064000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文档：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&lt;A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c1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e1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&lt;/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 name="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b3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&lt;/B&gt;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&lt;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 id="</a:t>
            </a:r>
            <a:r>
              <a:rPr lang="en-US" altLang="zh-CN" sz="18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c2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d2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&lt;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 id="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"&gt;</a:t>
            </a:r>
            <a:r>
              <a:rPr lang="en-US" altLang="zh-CN" sz="18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e3</a:t>
            </a:r>
            <a:r>
              <a:rPr lang="en-US" altLang="zh-CN" sz="18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&lt;/E&gt;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0034" y="1167830"/>
            <a:ext cx="799306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 属性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匹配常用的符号为“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@”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，即在属性名前加“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@”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前缀，“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@*”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表示选取所有具有属性的节点，“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not(@*)”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表示选取所有不具有属性的节点。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结合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文档给出以下示例：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000100" y="2810904"/>
            <a:ext cx="7561262" cy="2342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//@id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：选择所有的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属性，共有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//B[@id]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：选取所有具有属性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节点，共有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//E[@id='</a:t>
            </a:r>
            <a:r>
              <a:rPr lang="en-US" altLang="zh-CN" sz="2000" dirty="0" err="1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']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id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属性值为</a:t>
            </a:r>
            <a:r>
              <a:rPr lang="en-US" altLang="zh-CN" sz="2000" dirty="0" err="1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e2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节点，共有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/A/B[@name='</a:t>
            </a:r>
            <a:r>
              <a:rPr lang="en-US" altLang="zh-CN" sz="2000" dirty="0" err="1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']/C/E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：选取</a:t>
            </a:r>
            <a:r>
              <a:rPr lang="en-US" altLang="zh-CN" sz="2000" dirty="0" err="1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A→B→C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下的所有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节点，且其中的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节点的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name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属性值为“</a:t>
            </a:r>
            <a:r>
              <a:rPr lang="en-US" altLang="zh-CN" sz="2000" dirty="0" err="1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。共有</a:t>
            </a:r>
            <a:r>
              <a:rPr lang="en-US" altLang="zh-CN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16.3.3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属性匹配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42910" y="928670"/>
            <a:ext cx="7920038" cy="406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文档中可以使用以下通配符：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*：匹配任何元素节点。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@*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：匹配任何属性节点。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node()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：匹配任何类型的节点。</a:t>
            </a:r>
          </a:p>
          <a:p>
            <a:pPr marL="342900" indent="-34290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结合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example.xml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文档给出以下示例：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//*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：选取所有的节点，共有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//D[@*]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：选取所有具有属性的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节点，共有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//E[not(@*)]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：选取所有不具有属性的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节点，共有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个节点。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57166"/>
            <a:ext cx="30718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16.3.4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通配符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16.2 </a:t>
            </a:r>
            <a:r>
              <a:rPr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XML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语法规则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71472" y="2022485"/>
            <a:ext cx="82153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先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看一个具体的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，它采用记事本进行编辑，其内容如下：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142976" y="3165493"/>
            <a:ext cx="68421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&lt;?xml version="1.0" encoding="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GB2312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"?&gt;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&lt;!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DOCTYPE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&lt;!ELEMENT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(#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PCDATA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542928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16.2.1 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文档中有关的术语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42910" y="857232"/>
            <a:ext cx="8281987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用于定义与当前节点相关的属性。常用的轴如下：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ancestor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：选取上下文节点的祖先节点。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ancestor-or-self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：选取上下文节点的祖先节点和节点自身。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attribute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：选取上下文节点的所有属性。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child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：选取上下文节点的所有子节点。作为默认的轴，可以忽略不写。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descendant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：选取上下文节点的所有子孙节点。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descendant-or-self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：选取上下文节点的所有子孙节点和节点自身。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following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结束标记前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的所有节点。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following-sibling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：选取位于上下文节点后的所有兄弟类节点。  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parent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：选取上下文节点的父节点。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preceding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：选取文档中所有位于上下文节点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开始标记前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的节点。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preceding-sibling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：选取位于上下文节点前的所有兄弟类节点。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self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：选取上下文节点。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286248" y="357166"/>
            <a:ext cx="1296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导航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314327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16.3.5 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XPath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 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7041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16.4 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用</a:t>
            </a:r>
            <a:r>
              <a:rPr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.NET Framework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类操作</a:t>
            </a:r>
            <a:r>
              <a:rPr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XML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文档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785786" y="2143116"/>
            <a:ext cx="778674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.NET Framework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System.Xml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命名空间为处理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提供基于标准的支持。包含各种操作类。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41434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16.4.1 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文档操作类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28596" y="188913"/>
            <a:ext cx="838996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类表示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文档，该类提供了加载、新建、存储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文档的相关操作。 </a:t>
            </a:r>
          </a:p>
        </p:txBody>
      </p:sp>
      <p:graphicFrame>
        <p:nvGraphicFramePr>
          <p:cNvPr id="128188" name="Group 188"/>
          <p:cNvGraphicFramePr>
            <a:graphicFrameLocks noGrp="1"/>
          </p:cNvGraphicFramePr>
          <p:nvPr/>
        </p:nvGraphicFramePr>
        <p:xfrm>
          <a:off x="395288" y="1428736"/>
          <a:ext cx="8280400" cy="4663440"/>
        </p:xfrm>
        <a:graphic>
          <a:graphicData uri="http://schemas.openxmlformats.org/drawingml/2006/table">
            <a:tbl>
              <a:tblPr/>
              <a:tblGrid>
                <a:gridCol w="2605087"/>
                <a:gridCol w="5675313"/>
              </a:tblGrid>
              <a:tr h="23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ChildNodes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获取节点的所有子节点。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DocumentElement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获取文档的根元素。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FirstChild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获取节点的第一个子级。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HasChildNodes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获取一个值，该值指示节点是否有任何子节点。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获取或设置节点及其所有子节点的串联值。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InnerXml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获取或设置表示当前节点子级的标记。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Item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获取指定的子元素。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LastChild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获取节点的最后一个子级。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Name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获取节点的限定名。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NextSibling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获取紧接在该节点之后的节点。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OuterXml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获取表示此节点及其所有子节点的标记。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ParentNode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获取该节点（对于可以具有父级的节点）的父级。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PreviousSibling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获取紧接在该节点之前的节点。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Value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获取或设置节点的值。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190" name="Group 214"/>
          <p:cNvGraphicFramePr>
            <a:graphicFrameLocks noGrp="1"/>
          </p:cNvGraphicFramePr>
          <p:nvPr/>
        </p:nvGraphicFramePr>
        <p:xfrm>
          <a:off x="611188" y="404813"/>
          <a:ext cx="8137525" cy="5516055"/>
        </p:xfrm>
        <a:graphic>
          <a:graphicData uri="http://schemas.openxmlformats.org/drawingml/2006/table">
            <a:tbl>
              <a:tblPr/>
              <a:tblGrid>
                <a:gridCol w="2174862"/>
                <a:gridCol w="59626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AppendChild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将指定的节点添加到该节点的子节点列表的末尾。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CreateAttribute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创建具有指定名称的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XmlAttribute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CreateElement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创建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XmlElement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CreateNode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创建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CreateTextNode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创建具有指定文本的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XmlText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ImportNode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将节点从另一个文档导入到当前文档中。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InsertAfter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将指定的节点紧接着插入指定的引用节点之后。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InsertBefore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加载指定的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LoadXml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从指定的字符串加载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文档。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ReadNode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根据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XmlReader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中的信息创建一个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对象。读取器必须定位在节点或属性上。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RemoveChild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移除指定的子节点。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ReplaceChild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newChild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节点替换子节点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oldChild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Save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文档保存到指定的位置。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SelectNodes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表达式的节点列表。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SelectSingleNode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表达式的第一个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848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16.1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设计一个窗体，显示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文档中所有节点的值。 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640763" cy="2923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（在引用部分添加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using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System.Xml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;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），其中仅包含一个文本框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textBox1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事件过程：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Form1_Load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Load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myxmldoc.InnerText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//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InnerText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属性获取所有节点的值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143380"/>
            <a:ext cx="307183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064500" cy="279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文档中的每一项都可以认为是一个节点，节点具有一组方法和属性等。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对象表示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文档中的一个节点，它包括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XmlElement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（元素）和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XmlAttribute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（属性）等。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79" name="Group 199"/>
          <p:cNvGraphicFramePr>
            <a:graphicFrameLocks noGrp="1"/>
          </p:cNvGraphicFramePr>
          <p:nvPr/>
        </p:nvGraphicFramePr>
        <p:xfrm>
          <a:off x="539750" y="404813"/>
          <a:ext cx="8353425" cy="5364480"/>
        </p:xfrm>
        <a:graphic>
          <a:graphicData uri="http://schemas.openxmlformats.org/drawingml/2006/table">
            <a:tbl>
              <a:tblPr/>
              <a:tblGrid>
                <a:gridCol w="2227263"/>
                <a:gridCol w="61261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的属性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Attributes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获取一个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XmlAttributeCollection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，它包含该节点的属性。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ChildNodes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获取节点的所有子节点。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FirstChild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获取节点的第一个子级。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HasChildNodes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获取一个值，该值指示节点是否有任何子节点。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获取或设置节点及其所有子节点的串联值。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InnerXml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获取或设置仅代表该节点的子节点的标记。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Item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获取指定的子元素。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LastChild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获取节点的最后一个子级。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Name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获取节点的限定名，对于元素即为标记名。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NextSibling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获取紧接在该节点之后的节点。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NodeType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获取当前节点的类型。其常用取值及其说明如表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16.5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所示。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OuterXml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获取表示此节点及其所有子节点的标记。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ParentNode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获取该节点（对于可以具有父级的节点）的父级。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PreviousSibling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获取紧接在该节点之前的节点。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Value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获取或设置节点的值。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207" name="Group 151"/>
          <p:cNvGraphicFramePr>
            <a:graphicFrameLocks noGrp="1"/>
          </p:cNvGraphicFramePr>
          <p:nvPr/>
        </p:nvGraphicFramePr>
        <p:xfrm>
          <a:off x="611188" y="541338"/>
          <a:ext cx="8208962" cy="4267200"/>
        </p:xfrm>
        <a:graphic>
          <a:graphicData uri="http://schemas.openxmlformats.org/drawingml/2006/table">
            <a:tbl>
              <a:tblPr/>
              <a:tblGrid>
                <a:gridCol w="2146300"/>
                <a:gridCol w="60626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的方法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AppendChild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将指定的节点添加到该节点的子节点列表的末尾。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InsertAfter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将指定的节点紧接着插入指定的引用节点之后。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InsertBefore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将指定的节点紧接着插入指定的引用节点之前。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PrependChild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将指定的节点添加到该节点的子节点列表的开头。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移除当前节点的所有子节点和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或属性。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移除指定的子节点。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ReplaceChild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newChild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节点替换子节点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oldChild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SelectNodes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表达式的节点列表。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SelectSingleNode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表达式的第一个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WriteContentTo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当在派生类中被重写时，该节点的所有子节点会保存到指定的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XmlWriter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WriteTo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当在派生类中被重写时，将当前节点保存到指定的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XmlWriter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3.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XmlNodeList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XmlNodeList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对象表示排序的节点集合，每个节点为一个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对象。 </a:t>
            </a:r>
          </a:p>
        </p:txBody>
      </p:sp>
      <p:graphicFrame>
        <p:nvGraphicFramePr>
          <p:cNvPr id="172078" name="Group 46"/>
          <p:cNvGraphicFramePr>
            <a:graphicFrameLocks noGrp="1"/>
          </p:cNvGraphicFramePr>
          <p:nvPr/>
        </p:nvGraphicFramePr>
        <p:xfrm>
          <a:off x="611188" y="1776413"/>
          <a:ext cx="7848600" cy="1005840"/>
        </p:xfrm>
        <a:graphic>
          <a:graphicData uri="http://schemas.openxmlformats.org/drawingml/2006/table">
            <a:tbl>
              <a:tblPr/>
              <a:tblGrid>
                <a:gridCol w="2460614"/>
                <a:gridCol w="5387986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XmlNodeList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类的属性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Count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XmlNodeList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中的节点数。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ItemOf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检索给定索引处的节点。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122" name="Group 90"/>
          <p:cNvGraphicFramePr>
            <a:graphicFrameLocks noGrp="1"/>
          </p:cNvGraphicFramePr>
          <p:nvPr/>
        </p:nvGraphicFramePr>
        <p:xfrm>
          <a:off x="684213" y="3019425"/>
          <a:ext cx="7704137" cy="1249680"/>
        </p:xfrm>
        <a:graphic>
          <a:graphicData uri="http://schemas.openxmlformats.org/drawingml/2006/table">
            <a:tbl>
              <a:tblPr/>
              <a:tblGrid>
                <a:gridCol w="2316151"/>
                <a:gridCol w="538798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XmlNodeList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类的方法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GetEnumerator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在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XmlNodeList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中节点集合上提供一个简单的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foreach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样式迭代。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Item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检索给定索引处的节点。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9914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16.2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计一个窗体，根据用户选择的学号显示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文档中该学生的所有信息。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84213" y="1525588"/>
            <a:ext cx="7848600" cy="41857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Form2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设计界面：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事件过程：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Form2_Load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comboBox1.Items.Add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("1");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comboBox1.Items.Add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("2");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comboBox1.Items.Add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("3");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comboBox1.Items.Add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("6");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comboBox1.Items.Add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("8");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"";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214422"/>
            <a:ext cx="250033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zh-CN" altLang="zh-CN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35290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&gt;1&lt;/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王华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女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汉族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&gt;07001&lt;/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&gt;3&lt;/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李兵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汉族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&gt;07001&lt;/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</p:txBody>
      </p:sp>
      <p:sp>
        <p:nvSpPr>
          <p:cNvPr id="162820" name="Freeform 4"/>
          <p:cNvSpPr>
            <a:spLocks/>
          </p:cNvSpPr>
          <p:nvPr/>
        </p:nvSpPr>
        <p:spPr bwMode="auto">
          <a:xfrm>
            <a:off x="2989263" y="1212850"/>
            <a:ext cx="1965325" cy="3175"/>
          </a:xfrm>
          <a:custGeom>
            <a:avLst/>
            <a:gdLst/>
            <a:ahLst/>
            <a:cxnLst>
              <a:cxn ang="0">
                <a:pos x="1238" y="0"/>
              </a:cxn>
              <a:cxn ang="0">
                <a:pos x="0" y="2"/>
              </a:cxn>
            </a:cxnLst>
            <a:rect l="0" t="0" r="r" b="b"/>
            <a:pathLst>
              <a:path w="1238" h="2">
                <a:moveTo>
                  <a:pt x="1238" y="0"/>
                </a:moveTo>
                <a:lnTo>
                  <a:pt x="0" y="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932363" y="98107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4932363" y="1700213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标记 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2823" name="Freeform 7"/>
          <p:cNvSpPr>
            <a:spLocks/>
          </p:cNvSpPr>
          <p:nvPr/>
        </p:nvSpPr>
        <p:spPr bwMode="auto">
          <a:xfrm>
            <a:off x="3221038" y="1573213"/>
            <a:ext cx="1733550" cy="255587"/>
          </a:xfrm>
          <a:custGeom>
            <a:avLst/>
            <a:gdLst/>
            <a:ahLst/>
            <a:cxnLst>
              <a:cxn ang="0">
                <a:pos x="1092" y="161"/>
              </a:cxn>
              <a:cxn ang="0">
                <a:pos x="0" y="0"/>
              </a:cxn>
            </a:cxnLst>
            <a:rect l="0" t="0" r="r" b="b"/>
            <a:pathLst>
              <a:path w="1092" h="161">
                <a:moveTo>
                  <a:pt x="1092" y="161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2824" name="Freeform 8"/>
          <p:cNvSpPr>
            <a:spLocks/>
          </p:cNvSpPr>
          <p:nvPr/>
        </p:nvSpPr>
        <p:spPr bwMode="auto">
          <a:xfrm>
            <a:off x="1797050" y="1584325"/>
            <a:ext cx="3105150" cy="330200"/>
          </a:xfrm>
          <a:custGeom>
            <a:avLst/>
            <a:gdLst/>
            <a:ahLst/>
            <a:cxnLst>
              <a:cxn ang="0">
                <a:pos x="1956" y="208"/>
              </a:cxn>
              <a:cxn ang="0">
                <a:pos x="0" y="0"/>
              </a:cxn>
            </a:cxnLst>
            <a:rect l="0" t="0" r="r" b="b"/>
            <a:pathLst>
              <a:path w="1956" h="208">
                <a:moveTo>
                  <a:pt x="1956" y="208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39750" y="331788"/>
            <a:ext cx="7345363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button1_Click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if 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comboBox1.Text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!="")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{   string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= "/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='" +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comboBox1.Text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+ "']/descendant::*";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Load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XmlNodeList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mynodes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SelectNodes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"";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foreach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item in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mynodes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{	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item.Name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+ ":"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item.InnerText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else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MessageBox.Show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必须选择一个学号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","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信息提示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1584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运行界面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278608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XmlElement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</a:t>
            </a:r>
          </a:p>
          <a:p>
            <a:pPr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XmlElement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类表示一个元素，它是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类的子类。 </a:t>
            </a:r>
          </a:p>
        </p:txBody>
      </p:sp>
      <p:graphicFrame>
        <p:nvGraphicFramePr>
          <p:cNvPr id="168129" name="Group 193"/>
          <p:cNvGraphicFramePr>
            <a:graphicFrameLocks noGrp="1"/>
          </p:cNvGraphicFramePr>
          <p:nvPr/>
        </p:nvGraphicFramePr>
        <p:xfrm>
          <a:off x="611188" y="1341438"/>
          <a:ext cx="7848600" cy="4687824"/>
        </p:xfrm>
        <a:graphic>
          <a:graphicData uri="http://schemas.openxmlformats.org/drawingml/2006/table">
            <a:tbl>
              <a:tblPr/>
              <a:tblGrid>
                <a:gridCol w="2447925"/>
                <a:gridCol w="540067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XmlElement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类的属性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Attributes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获取包含该节点属性列表的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XmlAttributeCollection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ChildNodes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获取节点的所有子节点。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FirstChild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获取节点的第一个子级。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获取或设置节点及其所有子级的串联值。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InnerXml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获取或设置只表示此节点子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级的标记。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Item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获取指定的子元素。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LastChild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获取节点的最后一个子级。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Name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获取节点的限定名，即该元素的标记名。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NextSibling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获取紧接在该元素后面的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NodeType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获取当前节点的类型。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OuterXml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获取表示此节点及其所有子节点的标记。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ParentNode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获取该节点的父节点。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PreviousSibling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获取紧接在该节点之前的节点。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Value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获取或设置节点的值。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453" name="Group 229"/>
          <p:cNvGraphicFramePr>
            <a:graphicFrameLocks noGrp="1"/>
          </p:cNvGraphicFramePr>
          <p:nvPr/>
        </p:nvGraphicFramePr>
        <p:xfrm>
          <a:off x="468313" y="295275"/>
          <a:ext cx="8280400" cy="5815584"/>
        </p:xfrm>
        <a:graphic>
          <a:graphicData uri="http://schemas.openxmlformats.org/drawingml/2006/table">
            <a:tbl>
              <a:tblPr/>
              <a:tblGrid>
                <a:gridCol w="2446337"/>
                <a:gridCol w="58340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XmlElement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类的方法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AppendChild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将指定的节点添加到该节点的子节点列表的末尾。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InsertAfter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将指定的节点紧接着插入指定的引用节点之后。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InsertBefore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将指定的节点紧接着插入指定的引用节点之前。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PrependChild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将指定的节点添加到该节点的子节点列表的开头。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RemoveAll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移除当前节点的所有指定属性和子级，不移除默认属性。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RemoveAllAttributes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从元素移除所有指定的属性，不移除默认属性。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RemoveAttribute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移除指定的属性。（如果移除的属性有一个默认值，则立即予以替换）。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RemoveAttributeAt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从元素中移除具有指定索引的属性节点。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RemoveAttributeNode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XmlAttribute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RemoveChild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移除指定的子节点。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ReplaceChild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newChild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节点替换子节点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oldChild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SelectNodes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表达式的节点列表。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SelectSingleNode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选择匹配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XPath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表达式的第一个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XmlNode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SetAttribute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设置指定属性的值。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SetAttributeNode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添加一个新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XmlAttribute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WriteContentTo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将节点的所有子级保存到指定的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XmlWriter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WriteTo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将当前节点保存到指定的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XmlWriter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230188"/>
            <a:ext cx="8064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16.3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设计一个窗体，在文本框中显示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文档的第一个学生的相关信息。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07950" y="981075"/>
            <a:ext cx="9036050" cy="4801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Form3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运行界面：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事件过程：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Form3_Load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</a:t>
            </a:r>
            <a:r>
              <a:rPr lang="en-US" altLang="zh-CN" sz="2000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Load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XmlElement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XmlElement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</a:t>
            </a:r>
            <a:r>
              <a:rPr lang="en-US" altLang="zh-CN" sz="2000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DocumentElement.FirstChild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"Name:"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myelem.Name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NodeType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:"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myelem.NodeType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InnerText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:"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myelem.InnerText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InnerXml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:" +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myelem.InnerXml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OuterXml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:" +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myelem.OuterXml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714356"/>
            <a:ext cx="300039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82627" y="425450"/>
            <a:ext cx="810421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XmlReader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表示提供对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数据进行快速、非缓存、只进访问的读取器。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XmlReader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类是一个抽象类，由它派生出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XmlTextReader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类。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XmlTextReader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类具有返回有关内容和节点类型等数据的方法。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50824" y="230188"/>
            <a:ext cx="839314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16.4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设计一个窗体，在文本框中显示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文档的所有学生的相关信息。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135938" cy="5355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。事件过程：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Form4_Load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fpath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@"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";</a:t>
            </a:r>
            <a:endParaRPr lang="en-US" altLang="zh-CN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XmlTextReader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XmlTextReader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fpath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"";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myreader.Read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{   if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myreader.NodeType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XmlNodeType.Element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   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元素节点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    for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0;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myreader.Depth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	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  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	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myreader.Name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":";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	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myreader.Read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　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读下一个节点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	 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myreader.NodeType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XmlNodeType.Text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  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该节点有内容，输出内容并换行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	 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myreader.Value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	 else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	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该节点没有内容，换一行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 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myreader.Close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运行界面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35719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714348" y="1285860"/>
            <a:ext cx="8064500" cy="44525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4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本小节将介绍使用相关类创建、修改和删除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文档节点的方法。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节点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可以通过向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中插入新的节点来修改文档，首先需要创建新的节点。可以使用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Create*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系列方法来实现这个功能。形式如下：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public virtual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CreateNode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XmlNodeType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type,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name,string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namespaceURI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其中，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type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表示新节点的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XmlNodeType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；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name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表示新节点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的标记名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；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namespaceURI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表示新节点的命名空间。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428604"/>
            <a:ext cx="478634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16.4.2 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文档的节点操作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39750" y="1042988"/>
            <a:ext cx="7993063" cy="3730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= "/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='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李兵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']/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myxmldoc.Load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myxmldoc.SelectSingleNode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newnode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myxmldoc.CreateNode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XmlNodeType.Element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"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籍贯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", null);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newnode.InnerText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北京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mynode.ParentNode.InsertAfter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newnode,mynode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8313" y="404813"/>
            <a:ext cx="1944687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示例代码：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716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&gt;8&lt;/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马棋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回族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&gt;07002&lt;/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&gt;2&lt;/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孙丽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女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满族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&gt;07002&lt;/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848600" cy="4454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修改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节点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修改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节点的方法有很多种，常用的方法包括以下几种：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XmlNode.InnerText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属性修改节点的值。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）通过修改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XmlNode.InnerXml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属性来修改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节点标记或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其值。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XmlNode.ReplaceChild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方法，用新的节点来替换现有节点。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7993063" cy="5115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"/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='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李兵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']/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myxmldoc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myxmldoc.Load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mynode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myxmldoc.SelectSingleNode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xpath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mynode.InnerText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= “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李宾”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;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　       		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种修改方法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mynode.ParentNode.InnerXml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mynode.InnerXml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 "&lt;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李滨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&gt;";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　	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种修改方法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XmlNode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newnode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myxmldoc.CreateNode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XmlNodeType.Element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     "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", null);				//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种修改方法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newnode.InnerXml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= "&lt;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李斌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&gt;";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mynode.ParentNode.ReplaceChild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newnode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mynode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1944687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示例代码：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8353425" cy="279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删除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节点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删除一个节点非常简单，在使用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XPath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检索节点的基础上，可以使用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XmlDocument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XmlNode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RemoveChild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方法，删除一个指定的节点。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如果想要删除所有的子孙节点，可以使用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RemoveAll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80645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16.5  </a:t>
            </a:r>
            <a:r>
              <a:rPr lang="en-US" altLang="zh-CN" sz="32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DataSet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和</a:t>
            </a:r>
            <a:r>
              <a:rPr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XML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文档的相互转换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7888316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文档转换成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数据的方法是：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先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建立一个空的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数据集，然后使用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ReadXml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方法，将指定的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文件的数据读入该数据集中。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14422"/>
            <a:ext cx="66437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16.5.1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将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文档转换成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DataSet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39750" y="936625"/>
            <a:ext cx="6985000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DataSet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DataSet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myds.</a:t>
            </a:r>
            <a:r>
              <a:rPr lang="en-US" altLang="zh-CN" sz="20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ReadXml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(@"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stud.xml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");</a:t>
            </a:r>
            <a:endParaRPr lang="en-US" altLang="zh-CN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foreach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DataTable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table in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myds.Tables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"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表名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:" +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table.TableName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foreach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DataRow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row in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table.Rows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{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foreach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DataColumn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column in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table.Columns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"\t" + row[column];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textBox1.Text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+ "\r\n";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755650" y="404813"/>
            <a:ext cx="1944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示例代码：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785926"/>
            <a:ext cx="79930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将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数据转换成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文件的方法是：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先建立一个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数据集并填充相关数据，然后使用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DataSet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WriteXml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方法将其中的数据写入到指定的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文件中。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67866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16.5.2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将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DataSet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数据转换成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XML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11188" y="903288"/>
            <a:ext cx="8137525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mystr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mysql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OleDbConnection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myconn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OleDbConnection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mystr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@"Provider=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Microsoft.ACE.OLEDB.12.0;Data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Source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=</a:t>
            </a:r>
          </a:p>
          <a:p>
            <a:pPr>
              <a:buNone/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:\C#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ch15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\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school.accdb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";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myconn.ConnectionString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mystr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myconn.Open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mysql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"SELECT * FROM student";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OleDbDataAdapter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myda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OleDbDataAdapter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mysql,myconn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DataSet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myds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DataSet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myda.Fill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myds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myds.</a:t>
            </a:r>
            <a:r>
              <a:rPr lang="en-US" altLang="zh-CN" sz="2000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WriteXml</a:t>
            </a:r>
            <a:r>
              <a:rPr 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smtClean="0">
                <a:ea typeface="楷体" pitchFamily="49" charset="-122"/>
                <a:cs typeface="Times New Roman" pitchFamily="18" charset="0"/>
              </a:rPr>
              <a:t>(@"</a:t>
            </a:r>
            <a:r>
              <a:rPr lang="en-US" sz="2000" dirty="0" err="1" smtClean="0">
                <a:ea typeface="楷体" pitchFamily="49" charset="-122"/>
                <a:cs typeface="Times New Roman" pitchFamily="18" charset="0"/>
              </a:rPr>
              <a:t>D:\C#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程序</a:t>
            </a:r>
            <a:r>
              <a:rPr lang="en-US" sz="2000" dirty="0" smtClean="0">
                <a:ea typeface="楷体" pitchFamily="49" charset="-122"/>
                <a:cs typeface="Times New Roman" pitchFamily="18" charset="0"/>
              </a:rPr>
              <a:t>\</a:t>
            </a:r>
            <a:r>
              <a:rPr lang="en-US" sz="2000" dirty="0" err="1" smtClean="0">
                <a:ea typeface="楷体" pitchFamily="49" charset="-122"/>
                <a:cs typeface="Times New Roman" pitchFamily="18" charset="0"/>
              </a:rPr>
              <a:t>ch16</a:t>
            </a:r>
            <a:r>
              <a:rPr lang="en-US" sz="2000" dirty="0" smtClean="0">
                <a:ea typeface="楷体" pitchFamily="49" charset="-122"/>
                <a:cs typeface="Times New Roman" pitchFamily="18" charset="0"/>
              </a:rPr>
              <a:t>\</a:t>
            </a:r>
            <a:r>
              <a:rPr lang="en-US" sz="2000" dirty="0" err="1" smtClean="0">
                <a:ea typeface="楷体" pitchFamily="49" charset="-122"/>
                <a:cs typeface="Times New Roman" pitchFamily="18" charset="0"/>
              </a:rPr>
              <a:t>stud1.xml</a:t>
            </a:r>
            <a:r>
              <a:rPr lang="en-US" sz="2000" dirty="0" smtClean="0">
                <a:ea typeface="楷体" pitchFamily="49" charset="-122"/>
                <a:cs typeface="Times New Roman" pitchFamily="18" charset="0"/>
              </a:rPr>
              <a:t>")</a:t>
            </a:r>
            <a:r>
              <a:rPr lang="en-US" altLang="zh-CN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myconn.Close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55650" y="404813"/>
            <a:ext cx="1944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示例代码：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3282" y="3048000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324008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&gt;6&lt;/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张军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性别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汉族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民族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&lt;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&gt;07001&lt;/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班号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学生表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&gt; 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4427538" y="765175"/>
          <a:ext cx="3600450" cy="2835275"/>
        </p:xfrm>
        <a:graphic>
          <a:graphicData uri="http://schemas.openxmlformats.org/presentationml/2006/ole">
            <p:oleObj spid="_x0000_s161795" name="图片" r:id="rId3" imgW="3197206" imgH="2511415" progId="Word.Picture.8">
              <p:embed/>
            </p:oleObj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930775" y="3933825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文档层次结构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在浏览器中打开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stud.xml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文档的结果 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40005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文档中有关的术语如下。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14348" y="928670"/>
            <a:ext cx="79930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标记（或标签）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 标记是用来定义元素的。在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中，标记必须成对出现，将数据包围在中间。标记的名称和元素的名称是一样的。例如，在元素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&gt;"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王华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"&lt;/</a:t>
            </a:r>
            <a:r>
              <a:rPr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姓名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就是标记。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标记唯一不同是：在</a:t>
            </a:r>
            <a:r>
              <a:rPr 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HTML</a:t>
            </a:r>
            <a:r>
              <a:rPr lang="zh-CN" alt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中标记是固定的，而在</a:t>
            </a:r>
            <a:r>
              <a:rPr 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en-US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中标记需要自己创建。</a:t>
            </a:r>
            <a:endParaRPr lang="zh-CN" altLang="en-US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dirty="0" smtClean="0">
            <a:solidFill>
              <a:srgbClr val="FF3300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234</TotalTime>
  <Words>4534</Words>
  <Application>Microsoft Office PowerPoint</Application>
  <PresentationFormat>全屏显示(4:3)</PresentationFormat>
  <Paragraphs>673</Paragraphs>
  <Slides>67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Edge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143</cp:revision>
  <dcterms:created xsi:type="dcterms:W3CDTF">2009-07-07T03:19:41Z</dcterms:created>
  <dcterms:modified xsi:type="dcterms:W3CDTF">2015-05-12T01:15:05Z</dcterms:modified>
</cp:coreProperties>
</file>