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326" r:id="rId2"/>
    <p:sldId id="258" r:id="rId3"/>
    <p:sldId id="327" r:id="rId4"/>
    <p:sldId id="328" r:id="rId5"/>
    <p:sldId id="329" r:id="rId6"/>
    <p:sldId id="330" r:id="rId7"/>
    <p:sldId id="388" r:id="rId8"/>
    <p:sldId id="387"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368" r:id="rId46"/>
    <p:sldId id="369" r:id="rId47"/>
    <p:sldId id="370" r:id="rId48"/>
    <p:sldId id="371"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 id="384" r:id="rId62"/>
    <p:sldId id="385" r:id="rId63"/>
    <p:sldId id="386" r:id="rId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00FF"/>
    <a:srgbClr val="006600"/>
    <a:srgbClr val="99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824" y="-2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2A4C1177-8AF4-4384-948D-F4D369027810}" type="slidenum">
              <a:rPr lang="en-US" altLang="zh-CN"/>
              <a:pPr/>
              <a:t>‹#›</a:t>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5CC08F1-E45F-48ED-ABDC-49EEF181959F}"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765ED91-9083-4823-8F07-5E9935E47EAD}"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4A045-883B-4F02-913F-2A3A7773C163}"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F8A8F3E-85E8-4C60-B35E-98545DB79995}"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53AB9B3-237B-4265-A046-30527A6C909D}"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DA5ACD-F812-485E-B2EE-16AD165ECA99}"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F1AE1A2-F32E-4A81-918C-8E009EDCA011}"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E63412B-406D-48F4-B527-D1BE083F417D}"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6036B9A-002B-4F3C-9FBF-63A51A7FA76B}"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D71FF34-5DE2-49F2-BAC4-7679AEC8B0DD}"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D107F7C5-5AF4-4B81-895C-64463AD0477F}" type="slidenum">
              <a:rPr lang="en-US" altLang="zh-CN"/>
              <a:pPr/>
              <a:t>‹#›</a:t>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1643042" y="857232"/>
            <a:ext cx="5329237" cy="707886"/>
          </a:xfrm>
          <a:prstGeom prst="rect">
            <a:avLst/>
          </a:prstGeom>
          <a:noFill/>
          <a:ln w="9525">
            <a:noFill/>
            <a:miter lim="800000"/>
            <a:headEnd/>
            <a:tailEnd/>
          </a:ln>
          <a:effectLst/>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spcBef>
                <a:spcPct val="50000"/>
              </a:spcBef>
            </a:pP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第</a:t>
            </a:r>
            <a:r>
              <a:rPr lang="en-US" altLang="zh-CN"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17</a:t>
            </a: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章 </a:t>
            </a:r>
            <a:r>
              <a:rPr lang="en-US" altLang="zh-CN" sz="40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LINQ</a:t>
            </a: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技术</a:t>
            </a:r>
            <a:endParaRPr lang="zh-CN" altLang="en-US"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endParaRPr>
          </a:p>
        </p:txBody>
      </p:sp>
      <p:sp>
        <p:nvSpPr>
          <p:cNvPr id="88069" name="Text Box 5"/>
          <p:cNvSpPr txBox="1">
            <a:spLocks noChangeArrowheads="1"/>
          </p:cNvSpPr>
          <p:nvPr/>
        </p:nvSpPr>
        <p:spPr bwMode="auto">
          <a:xfrm>
            <a:off x="1643042" y="2357430"/>
            <a:ext cx="6022998" cy="1593289"/>
          </a:xfrm>
          <a:prstGeom prst="rect">
            <a:avLst/>
          </a:prstGeom>
          <a:noFill/>
          <a:ln w="9525">
            <a:solidFill>
              <a:srgbClr val="0000FF"/>
            </a:solidFill>
            <a:miter lim="800000"/>
            <a:headEnd/>
            <a:tailEnd/>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wrap="square" lIns="162000" bIns="252000">
            <a:spAutoFit/>
            <a:flatTx/>
          </a:bodyPr>
          <a:lstStyle/>
          <a:p>
            <a:pPr>
              <a:lnSpc>
                <a:spcPct val="150000"/>
              </a:lnSpc>
            </a:pPr>
            <a:r>
              <a:rPr lang="en-US" sz="2800" b="1" dirty="0" smtClean="0">
                <a:ln w="11430"/>
                <a:solidFill>
                  <a:srgbClr val="FF3300"/>
                </a:solidFill>
                <a:effectLst>
                  <a:outerShdw blurRad="50800" dist="39000" dir="5460000" algn="tl">
                    <a:srgbClr val="000000">
                      <a:alpha val="38000"/>
                    </a:srgbClr>
                  </a:outerShdw>
                </a:effectLst>
                <a:latin typeface="黑体" pitchFamily="49" charset="-122"/>
                <a:ea typeface="黑体" pitchFamily="49" charset="-122"/>
              </a:rPr>
              <a:t>17.1  </a:t>
            </a:r>
            <a:r>
              <a:rPr lang="en-US" sz="2800" b="1" dirty="0" err="1" smtClean="0">
                <a:ln w="11430"/>
                <a:solidFill>
                  <a:srgbClr val="FF3300"/>
                </a:solidFill>
                <a:effectLst>
                  <a:outerShdw blurRad="50800" dist="39000" dir="5460000" algn="tl">
                    <a:srgbClr val="000000">
                      <a:alpha val="38000"/>
                    </a:srgbClr>
                  </a:outerShdw>
                </a:effectLst>
                <a:latin typeface="黑体" pitchFamily="49" charset="-122"/>
                <a:ea typeface="黑体" pitchFamily="49" charset="-122"/>
              </a:rPr>
              <a:t>LINQ</a:t>
            </a:r>
            <a:r>
              <a:rPr lang="zh-CN" altLang="en-US" sz="2800" b="1" dirty="0" smtClean="0">
                <a:ln w="11430"/>
                <a:solidFill>
                  <a:srgbClr val="FF3300"/>
                </a:solidFill>
                <a:effectLst>
                  <a:outerShdw blurRad="50800" dist="39000" dir="5460000" algn="tl">
                    <a:srgbClr val="000000">
                      <a:alpha val="38000"/>
                    </a:srgbClr>
                  </a:outerShdw>
                </a:effectLst>
                <a:latin typeface="黑体" pitchFamily="49" charset="-122"/>
                <a:ea typeface="黑体" pitchFamily="49" charset="-122"/>
              </a:rPr>
              <a:t>概述</a:t>
            </a:r>
          </a:p>
          <a:p>
            <a:pPr>
              <a:lnSpc>
                <a:spcPct val="150000"/>
              </a:lnSpc>
            </a:pPr>
            <a:r>
              <a:rPr lang="en-US" sz="2800" b="1" dirty="0" smtClean="0">
                <a:solidFill>
                  <a:srgbClr val="FF3300"/>
                </a:solidFill>
                <a:latin typeface="黑体" pitchFamily="49" charset="-122"/>
                <a:ea typeface="黑体" pitchFamily="49" charset="-122"/>
              </a:rPr>
              <a:t>17.2</a:t>
            </a:r>
            <a:r>
              <a:rPr lang="zh-CN" altLang="en-US" sz="2800" b="1" dirty="0" smtClean="0">
                <a:solidFill>
                  <a:srgbClr val="FF3300"/>
                </a:solidFill>
                <a:latin typeface="黑体" pitchFamily="49" charset="-122"/>
                <a:ea typeface="黑体" pitchFamily="49" charset="-122"/>
              </a:rPr>
              <a:t>　使用</a:t>
            </a:r>
            <a:r>
              <a:rPr lang="en-US" sz="2800" b="1" dirty="0" err="1" smtClean="0">
                <a:solidFill>
                  <a:srgbClr val="FF3300"/>
                </a:solidFill>
                <a:latin typeface="黑体" pitchFamily="49" charset="-122"/>
                <a:ea typeface="黑体" pitchFamily="49" charset="-122"/>
              </a:rPr>
              <a:t>LINQ</a:t>
            </a:r>
            <a:r>
              <a:rPr lang="en-US" sz="2800" b="1" dirty="0" smtClean="0">
                <a:solidFill>
                  <a:srgbClr val="FF3300"/>
                </a:solidFill>
                <a:latin typeface="黑体" pitchFamily="49" charset="-122"/>
                <a:ea typeface="黑体" pitchFamily="49" charset="-122"/>
              </a:rPr>
              <a:t> to Objects</a:t>
            </a:r>
            <a:endParaRPr lang="en-US" altLang="zh-CN" sz="2800" b="1" dirty="0">
              <a:solidFill>
                <a:srgbClr val="FF33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8143932" cy="2215991"/>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1. </a:t>
            </a:r>
            <a:r>
              <a:rPr lang="zh-CN" altLang="en-US" sz="2400" b="1" dirty="0" smtClean="0">
                <a:solidFill>
                  <a:srgbClr val="FF0000"/>
                </a:solidFill>
                <a:latin typeface="Times New Roman" pitchFamily="18" charset="0"/>
                <a:ea typeface="楷体" pitchFamily="49" charset="-122"/>
                <a:cs typeface="Times New Roman" pitchFamily="18" charset="0"/>
              </a:rPr>
              <a:t>获取数据源</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数据源是</a:t>
            </a:r>
            <a:r>
              <a:rPr lang="en-US" sz="2400" b="1" dirty="0" err="1" smtClean="0">
                <a:solidFill>
                  <a:srgbClr val="0000FF"/>
                </a:solidFill>
                <a:latin typeface="Times New Roman" pitchFamily="18" charset="0"/>
                <a:ea typeface="楷体" pitchFamily="49" charset="-122"/>
                <a:cs typeface="Times New Roman" pitchFamily="18" charset="0"/>
              </a:rPr>
              <a:t>LINQ</a:t>
            </a:r>
            <a:r>
              <a:rPr lang="zh-CN" altLang="en-US" sz="2400" b="1" dirty="0" smtClean="0">
                <a:solidFill>
                  <a:srgbClr val="0000FF"/>
                </a:solidFill>
                <a:latin typeface="Times New Roman" pitchFamily="18" charset="0"/>
                <a:ea typeface="楷体" pitchFamily="49" charset="-122"/>
                <a:cs typeface="Times New Roman" pitchFamily="18" charset="0"/>
              </a:rPr>
              <a:t>查询对象。例如，可以定义如下整型数组</a:t>
            </a:r>
            <a:r>
              <a:rPr lang="en-US" sz="2400" b="1" dirty="0" smtClean="0">
                <a:solidFill>
                  <a:srgbClr val="0000FF"/>
                </a:solidFill>
                <a:latin typeface="Times New Roman" pitchFamily="18" charset="0"/>
                <a:ea typeface="楷体" pitchFamily="49" charset="-122"/>
                <a:cs typeface="Times New Roman" pitchFamily="18" charset="0"/>
              </a:rPr>
              <a:t>numbers</a:t>
            </a:r>
            <a:r>
              <a:rPr lang="zh-CN" altLang="en-US" sz="2400" b="1" dirty="0" smtClean="0">
                <a:solidFill>
                  <a:srgbClr val="0000FF"/>
                </a:solidFill>
                <a:latin typeface="Times New Roman" pitchFamily="18" charset="0"/>
                <a:ea typeface="楷体" pitchFamily="49" charset="-122"/>
                <a:cs typeface="Times New Roman" pitchFamily="18" charset="0"/>
              </a:rPr>
              <a:t>作为数据源：</a:t>
            </a:r>
          </a:p>
          <a:p>
            <a:pPr lvl="1">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 numbers=new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[10]{1,2,3,4,5,6,7,8,9,10};</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72494" cy="4524315"/>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2. </a:t>
            </a:r>
            <a:r>
              <a:rPr lang="zh-CN" altLang="en-US" sz="2400" b="1" dirty="0" smtClean="0">
                <a:solidFill>
                  <a:srgbClr val="FF0000"/>
                </a:solidFill>
                <a:latin typeface="Times New Roman" pitchFamily="18" charset="0"/>
                <a:ea typeface="楷体" pitchFamily="49" charset="-122"/>
                <a:cs typeface="Times New Roman" pitchFamily="18" charset="0"/>
              </a:rPr>
              <a:t>创建查询</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创建查询主要是定义查询表达式，查询表达式指定如何从数据源中检索信息，并对其排序、分组和结构化。创建查询的一般格式如下：</a:t>
            </a:r>
          </a:p>
          <a:p>
            <a:pPr lvl="1">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查询变量</a:t>
            </a:r>
            <a:r>
              <a:rPr lang="en-US" sz="2000" b="1" dirty="0" smtClean="0">
                <a:solidFill>
                  <a:srgbClr val="006600"/>
                </a:solidFill>
                <a:latin typeface="Times New Roman" pitchFamily="18" charset="0"/>
                <a:ea typeface="楷体" pitchFamily="49" charset="-122"/>
                <a:cs typeface="Times New Roman" pitchFamily="18" charset="0"/>
              </a:rPr>
              <a:t>=from </a:t>
            </a:r>
            <a:r>
              <a:rPr lang="en-US" sz="2000" b="1" dirty="0" smtClean="0">
                <a:solidFill>
                  <a:srgbClr val="006600"/>
                </a:solidFill>
                <a:latin typeface="Times New Roman" pitchFamily="18" charset="0"/>
                <a:ea typeface="楷体" pitchFamily="49" charset="-122"/>
                <a:cs typeface="Times New Roman" pitchFamily="18" charset="0"/>
                <a:sym typeface="Symbol"/>
              </a:rPr>
              <a:t></a:t>
            </a:r>
            <a:r>
              <a:rPr lang="en-US" sz="2000" b="1" dirty="0" smtClean="0">
                <a:solidFill>
                  <a:srgbClr val="006600"/>
                </a:solidFill>
                <a:latin typeface="Times New Roman" pitchFamily="18" charset="0"/>
                <a:ea typeface="楷体" pitchFamily="49" charset="-122"/>
                <a:cs typeface="Times New Roman" pitchFamily="18" charset="0"/>
              </a:rPr>
              <a:t> where </a:t>
            </a:r>
            <a:r>
              <a:rPr lang="en-US" sz="2000" b="1" dirty="0" smtClean="0">
                <a:solidFill>
                  <a:srgbClr val="006600"/>
                </a:solidFill>
                <a:latin typeface="Times New Roman" pitchFamily="18" charset="0"/>
                <a:ea typeface="楷体" pitchFamily="49" charset="-122"/>
                <a:cs typeface="Times New Roman" pitchFamily="18" charset="0"/>
                <a:sym typeface="Symbol"/>
              </a:rPr>
              <a:t></a:t>
            </a:r>
            <a:r>
              <a:rPr lang="en-US" sz="2000" b="1" dirty="0" smtClean="0">
                <a:solidFill>
                  <a:srgbClr val="006600"/>
                </a:solidFill>
                <a:latin typeface="Times New Roman" pitchFamily="18" charset="0"/>
                <a:ea typeface="楷体" pitchFamily="49" charset="-122"/>
                <a:cs typeface="Times New Roman" pitchFamily="18" charset="0"/>
              </a:rPr>
              <a:t> select </a:t>
            </a:r>
            <a:r>
              <a:rPr lang="en-US" sz="2000" b="1" dirty="0" smtClean="0">
                <a:solidFill>
                  <a:srgbClr val="006600"/>
                </a:solidFill>
                <a:latin typeface="Times New Roman" pitchFamily="18" charset="0"/>
                <a:ea typeface="楷体" pitchFamily="49" charset="-122"/>
                <a:cs typeface="Times New Roman" pitchFamily="18" charset="0"/>
                <a:sym typeface="Symbol"/>
              </a:rPr>
              <a:t></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其中，查询变量是一个匿名类型的变量，并使用查询表达式对其初始化。</a:t>
            </a:r>
            <a:r>
              <a:rPr lang="en-US" sz="2400" b="1" dirty="0" smtClean="0">
                <a:solidFill>
                  <a:srgbClr val="0000FF"/>
                </a:solidFill>
                <a:latin typeface="Times New Roman" pitchFamily="18" charset="0"/>
                <a:ea typeface="楷体" pitchFamily="49" charset="-122"/>
                <a:cs typeface="Times New Roman" pitchFamily="18" charset="0"/>
              </a:rPr>
              <a:t>from</a:t>
            </a:r>
            <a:r>
              <a:rPr lang="zh-CN" altLang="en-US" sz="2400" b="1" dirty="0" smtClean="0">
                <a:solidFill>
                  <a:srgbClr val="0000FF"/>
                </a:solidFill>
                <a:latin typeface="Times New Roman" pitchFamily="18" charset="0"/>
                <a:ea typeface="楷体" pitchFamily="49" charset="-122"/>
                <a:cs typeface="Times New Roman" pitchFamily="18" charset="0"/>
              </a:rPr>
              <a:t>子句指定数据源，</a:t>
            </a:r>
            <a:r>
              <a:rPr lang="en-US" sz="2400" b="1" dirty="0" smtClean="0">
                <a:solidFill>
                  <a:srgbClr val="0000FF"/>
                </a:solidFill>
                <a:latin typeface="Times New Roman" pitchFamily="18" charset="0"/>
                <a:ea typeface="楷体" pitchFamily="49" charset="-122"/>
                <a:cs typeface="Times New Roman" pitchFamily="18" charset="0"/>
              </a:rPr>
              <a:t>where</a:t>
            </a:r>
            <a:r>
              <a:rPr lang="zh-CN" altLang="en-US" sz="2400" b="1" dirty="0" smtClean="0">
                <a:solidFill>
                  <a:srgbClr val="0000FF"/>
                </a:solidFill>
                <a:latin typeface="Times New Roman" pitchFamily="18" charset="0"/>
                <a:ea typeface="楷体" pitchFamily="49" charset="-122"/>
                <a:cs typeface="Times New Roman" pitchFamily="18" charset="0"/>
              </a:rPr>
              <a:t>子句指定筛选条件，</a:t>
            </a:r>
            <a:r>
              <a:rPr lang="en-US" sz="2400" b="1" dirty="0" smtClean="0">
                <a:solidFill>
                  <a:srgbClr val="0000FF"/>
                </a:solidFill>
                <a:latin typeface="Times New Roman" pitchFamily="18" charset="0"/>
                <a:ea typeface="楷体" pitchFamily="49" charset="-122"/>
                <a:cs typeface="Times New Roman" pitchFamily="18" charset="0"/>
              </a:rPr>
              <a:t>select</a:t>
            </a:r>
            <a:r>
              <a:rPr lang="zh-CN" altLang="en-US" sz="2400" b="1" dirty="0" smtClean="0">
                <a:solidFill>
                  <a:srgbClr val="0000FF"/>
                </a:solidFill>
                <a:latin typeface="Times New Roman" pitchFamily="18" charset="0"/>
                <a:ea typeface="楷体" pitchFamily="49" charset="-122"/>
                <a:cs typeface="Times New Roman" pitchFamily="18" charset="0"/>
              </a:rPr>
              <a:t>子句指定返回元素的类型。</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929618" cy="5384616"/>
          </a:xfrm>
          <a:prstGeom prst="rect">
            <a:avLst/>
          </a:prstGeom>
          <a:noFill/>
        </p:spPr>
        <p:txBody>
          <a:bodyPr wrap="square" rtlCol="0">
            <a:spAutoFit/>
          </a:bodyPr>
          <a:lstStyle/>
          <a:p>
            <a:pPr>
              <a:lnSpc>
                <a:spcPts val="3200"/>
              </a:lnSpc>
            </a:pPr>
            <a:r>
              <a:rPr lang="zh-CN" altLang="en-US" sz="2400" b="1" dirty="0" smtClean="0">
                <a:solidFill>
                  <a:srgbClr val="0000FF"/>
                </a:solidFill>
                <a:latin typeface="Times New Roman" pitchFamily="18" charset="0"/>
                <a:ea typeface="楷体" pitchFamily="49" charset="-122"/>
                <a:cs typeface="Times New Roman" pitchFamily="18" charset="0"/>
              </a:rPr>
              <a:t>例如：</a:t>
            </a:r>
          </a:p>
          <a:p>
            <a:pPr lvl="1">
              <a:lnSpc>
                <a:spcPts val="3200"/>
              </a:lnSpc>
            </a:pP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numQuery</a:t>
            </a: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200"/>
              </a:lnSpc>
            </a:pPr>
            <a:r>
              <a:rPr lang="en-US" sz="2000" b="1" dirty="0" smtClean="0">
                <a:solidFill>
                  <a:srgbClr val="006600"/>
                </a:solidFill>
                <a:latin typeface="Times New Roman" pitchFamily="18" charset="0"/>
                <a:ea typeface="楷体" pitchFamily="49" charset="-122"/>
                <a:cs typeface="Times New Roman" pitchFamily="18" charset="0"/>
              </a:rPr>
              <a:t>      from num in numbers</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200"/>
              </a:lnSpc>
            </a:pPr>
            <a:r>
              <a:rPr lang="en-US" sz="2000" b="1" dirty="0" smtClean="0">
                <a:solidFill>
                  <a:srgbClr val="006600"/>
                </a:solidFill>
                <a:latin typeface="Times New Roman" pitchFamily="18" charset="0"/>
                <a:ea typeface="楷体" pitchFamily="49" charset="-122"/>
                <a:cs typeface="Times New Roman" pitchFamily="18" charset="0"/>
              </a:rPr>
              <a:t>      where (num % 2) == 0</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200"/>
              </a:lnSpc>
            </a:pPr>
            <a:r>
              <a:rPr lang="en-US" sz="2000" b="1" dirty="0" smtClean="0">
                <a:solidFill>
                  <a:srgbClr val="006600"/>
                </a:solidFill>
                <a:latin typeface="Times New Roman" pitchFamily="18" charset="0"/>
                <a:ea typeface="楷体" pitchFamily="49" charset="-122"/>
                <a:cs typeface="Times New Roman" pitchFamily="18" charset="0"/>
              </a:rPr>
              <a:t>      select num;</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3200"/>
              </a:lnSpc>
            </a:pPr>
            <a:r>
              <a:rPr lang="zh-CN" altLang="en-US" sz="2400" b="1" dirty="0" smtClean="0">
                <a:solidFill>
                  <a:srgbClr val="0000FF"/>
                </a:solidFill>
                <a:latin typeface="Times New Roman" pitchFamily="18" charset="0"/>
                <a:ea typeface="楷体" pitchFamily="49" charset="-122"/>
                <a:cs typeface="Times New Roman" pitchFamily="18" charset="0"/>
              </a:rPr>
              <a:t>这里</a:t>
            </a:r>
            <a:r>
              <a:rPr lang="en-US" sz="2400" b="1" dirty="0" err="1" smtClean="0">
                <a:solidFill>
                  <a:srgbClr val="0000FF"/>
                </a:solidFill>
                <a:latin typeface="Times New Roman" pitchFamily="18" charset="0"/>
                <a:ea typeface="楷体" pitchFamily="49" charset="-122"/>
                <a:cs typeface="Times New Roman" pitchFamily="18" charset="0"/>
              </a:rPr>
              <a:t>numQuery</a:t>
            </a:r>
            <a:r>
              <a:rPr lang="zh-CN" altLang="en-US" sz="2400" b="1" dirty="0" smtClean="0">
                <a:solidFill>
                  <a:srgbClr val="0000FF"/>
                </a:solidFill>
                <a:latin typeface="Times New Roman" pitchFamily="18" charset="0"/>
                <a:ea typeface="楷体" pitchFamily="49" charset="-122"/>
                <a:cs typeface="Times New Roman" pitchFamily="18" charset="0"/>
              </a:rPr>
              <a:t>是一个匿名类型的查询变量，查询表达式是从</a:t>
            </a:r>
            <a:r>
              <a:rPr lang="en-US" sz="2400" b="1" dirty="0" smtClean="0">
                <a:solidFill>
                  <a:srgbClr val="0000FF"/>
                </a:solidFill>
                <a:latin typeface="Times New Roman" pitchFamily="18" charset="0"/>
                <a:ea typeface="楷体" pitchFamily="49" charset="-122"/>
                <a:cs typeface="Times New Roman" pitchFamily="18" charset="0"/>
              </a:rPr>
              <a:t>numbers</a:t>
            </a:r>
            <a:r>
              <a:rPr lang="zh-CN" altLang="en-US" sz="2400" b="1" dirty="0" smtClean="0">
                <a:solidFill>
                  <a:srgbClr val="0000FF"/>
                </a:solidFill>
                <a:latin typeface="Times New Roman" pitchFamily="18" charset="0"/>
                <a:ea typeface="楷体" pitchFamily="49" charset="-122"/>
                <a:cs typeface="Times New Roman" pitchFamily="18" charset="0"/>
              </a:rPr>
              <a:t>数据源中获取偶数元素。实际上，查询变量为可枚举类型</a:t>
            </a:r>
            <a:r>
              <a:rPr lang="en-US" sz="2400" b="1" dirty="0" err="1" smtClean="0">
                <a:solidFill>
                  <a:srgbClr val="0000FF"/>
                </a:solidFill>
                <a:latin typeface="Times New Roman" pitchFamily="18" charset="0"/>
                <a:ea typeface="楷体" pitchFamily="49" charset="-122"/>
                <a:cs typeface="Times New Roman" pitchFamily="18" charset="0"/>
              </a:rPr>
              <a:t>IEnumerable</a:t>
            </a:r>
            <a:r>
              <a:rPr lang="en-US" sz="2400" b="1" dirty="0" smtClean="0">
                <a:solidFill>
                  <a:srgbClr val="0000FF"/>
                </a:solidFill>
                <a:latin typeface="Times New Roman" pitchFamily="18" charset="0"/>
                <a:ea typeface="楷体" pitchFamily="49" charset="-122"/>
                <a:cs typeface="Times New Roman" pitchFamily="18" charset="0"/>
              </a:rPr>
              <a:t>&lt;T&gt;</a:t>
            </a:r>
            <a:r>
              <a:rPr lang="zh-CN" altLang="en-US" sz="2400" b="1" dirty="0" smtClean="0">
                <a:solidFill>
                  <a:srgbClr val="0000FF"/>
                </a:solidFill>
                <a:latin typeface="Times New Roman" pitchFamily="18" charset="0"/>
                <a:ea typeface="楷体" pitchFamily="49" charset="-122"/>
                <a:cs typeface="Times New Roman" pitchFamily="18" charset="0"/>
              </a:rPr>
              <a:t>，上述匿名类型声明也可以改为如下显式声明：</a:t>
            </a:r>
          </a:p>
          <a:p>
            <a:pPr lvl="1">
              <a:lnSpc>
                <a:spcPts val="3200"/>
              </a:lnSpc>
            </a:pPr>
            <a:r>
              <a:rPr lang="en-US" sz="2000" b="1" dirty="0" err="1" smtClean="0">
                <a:solidFill>
                  <a:srgbClr val="006600"/>
                </a:solidFill>
                <a:latin typeface="Times New Roman" pitchFamily="18" charset="0"/>
                <a:ea typeface="楷体" pitchFamily="49" charset="-122"/>
                <a:cs typeface="Times New Roman" pitchFamily="18" charset="0"/>
              </a:rPr>
              <a:t>IEnumerable</a:t>
            </a:r>
            <a:r>
              <a:rPr lang="en-US" sz="2000" b="1" dirty="0" smtClean="0">
                <a:solidFill>
                  <a:srgbClr val="006600"/>
                </a:solidFill>
                <a:latin typeface="Times New Roman" pitchFamily="18" charset="0"/>
                <a:ea typeface="楷体" pitchFamily="49" charset="-122"/>
                <a:cs typeface="Times New Roman" pitchFamily="18" charset="0"/>
              </a:rPr>
              <a:t>&lt;</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&gt; </a:t>
            </a:r>
            <a:r>
              <a:rPr lang="en-US" sz="2000" b="1" dirty="0" err="1" smtClean="0">
                <a:solidFill>
                  <a:srgbClr val="006600"/>
                </a:solidFill>
                <a:latin typeface="Times New Roman" pitchFamily="18" charset="0"/>
                <a:ea typeface="楷体" pitchFamily="49" charset="-122"/>
                <a:cs typeface="Times New Roman" pitchFamily="18" charset="0"/>
              </a:rPr>
              <a:t>numQuery</a:t>
            </a: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200"/>
              </a:lnSpc>
            </a:pPr>
            <a:r>
              <a:rPr lang="en-US" sz="2000" b="1" dirty="0" smtClean="0">
                <a:solidFill>
                  <a:srgbClr val="006600"/>
                </a:solidFill>
                <a:latin typeface="Times New Roman" pitchFamily="18" charset="0"/>
                <a:ea typeface="楷体" pitchFamily="49" charset="-122"/>
                <a:cs typeface="Times New Roman" pitchFamily="18" charset="0"/>
              </a:rPr>
              <a:t>      from num in numbers</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200"/>
              </a:lnSpc>
            </a:pPr>
            <a:r>
              <a:rPr lang="en-US" sz="2000" b="1" dirty="0" smtClean="0">
                <a:solidFill>
                  <a:srgbClr val="006600"/>
                </a:solidFill>
                <a:latin typeface="Times New Roman" pitchFamily="18" charset="0"/>
                <a:ea typeface="楷体" pitchFamily="49" charset="-122"/>
                <a:cs typeface="Times New Roman" pitchFamily="18" charset="0"/>
              </a:rPr>
              <a:t>      where (num % 2) == 0</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200"/>
              </a:lnSpc>
            </a:pPr>
            <a:r>
              <a:rPr lang="en-US" sz="2000" b="1" dirty="0" smtClean="0">
                <a:solidFill>
                  <a:srgbClr val="006600"/>
                </a:solidFill>
                <a:latin typeface="Times New Roman" pitchFamily="18" charset="0"/>
                <a:ea typeface="楷体" pitchFamily="49" charset="-122"/>
                <a:cs typeface="Times New Roman" pitchFamily="18" charset="0"/>
              </a:rPr>
              <a:t>      select num;</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01056" cy="4457952"/>
          </a:xfrm>
          <a:prstGeom prst="rect">
            <a:avLst/>
          </a:prstGeom>
          <a:noFill/>
        </p:spPr>
        <p:txBody>
          <a:bodyPr wrap="square" rtlCol="0">
            <a:spAutoFit/>
          </a:bodyPr>
          <a:lstStyle/>
          <a:p>
            <a:pPr>
              <a:lnSpc>
                <a:spcPct val="150000"/>
              </a:lnSpc>
            </a:pPr>
            <a:r>
              <a:rPr lang="en-US" sz="2400" b="1" dirty="0" smtClean="0">
                <a:solidFill>
                  <a:srgbClr val="FF3300"/>
                </a:solidFill>
                <a:latin typeface="Times New Roman" pitchFamily="18" charset="0"/>
                <a:ea typeface="楷体" pitchFamily="49" charset="-122"/>
                <a:cs typeface="Times New Roman" pitchFamily="18" charset="0"/>
              </a:rPr>
              <a:t>3. </a:t>
            </a:r>
            <a:r>
              <a:rPr lang="zh-CN" altLang="en-US" sz="2400" b="1" dirty="0" smtClean="0">
                <a:solidFill>
                  <a:srgbClr val="FF3300"/>
                </a:solidFill>
                <a:latin typeface="Times New Roman" pitchFamily="18" charset="0"/>
                <a:ea typeface="楷体" pitchFamily="49" charset="-122"/>
                <a:cs typeface="Times New Roman" pitchFamily="18" charset="0"/>
              </a:rPr>
              <a:t>执行查询</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在</a:t>
            </a:r>
            <a:r>
              <a:rPr lang="en-US" sz="2400" b="1" dirty="0" err="1" smtClean="0">
                <a:solidFill>
                  <a:srgbClr val="0000FF"/>
                </a:solidFill>
                <a:latin typeface="Times New Roman" pitchFamily="18" charset="0"/>
                <a:ea typeface="楷体" pitchFamily="49" charset="-122"/>
                <a:cs typeface="Times New Roman" pitchFamily="18" charset="0"/>
              </a:rPr>
              <a:t>LINQ</a:t>
            </a:r>
            <a:r>
              <a:rPr lang="zh-CN" altLang="en-US" sz="2400" b="1" dirty="0" smtClean="0">
                <a:solidFill>
                  <a:srgbClr val="0000FF"/>
                </a:solidFill>
                <a:latin typeface="Times New Roman" pitchFamily="18" charset="0"/>
                <a:ea typeface="楷体" pitchFamily="49" charset="-122"/>
                <a:cs typeface="Times New Roman" pitchFamily="18" charset="0"/>
              </a:rPr>
              <a:t>中，查询变量本身只是存储查询命令，创建查询仅仅声明查询变量，并不执行任何操作，也不返回任何数据，只有执行查询才会执行查询变量中声明的查询操作，并返回结果数据，这称为延迟执行。</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例如，以下语句执行前面声明的查询：</a:t>
            </a:r>
          </a:p>
          <a:p>
            <a:pPr lvl="1">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numQuery</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x.ToString</a:t>
            </a:r>
            <a:r>
              <a:rPr lang="en-US" sz="2000" b="1" dirty="0" smtClean="0">
                <a:solidFill>
                  <a:srgbClr val="006600"/>
                </a:solidFill>
                <a:latin typeface="Times New Roman" pitchFamily="18" charset="0"/>
                <a:ea typeface="楷体" pitchFamily="49" charset="-122"/>
                <a:cs typeface="Times New Roman" pitchFamily="18" charset="0"/>
              </a:rPr>
              <a:t>()+ " ";</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414340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0000"/>
                </a:solidFill>
                <a:latin typeface="黑体" pitchFamily="49" charset="-122"/>
                <a:ea typeface="黑体" pitchFamily="49" charset="-122"/>
              </a:rPr>
              <a:t>17.2.2  </a:t>
            </a:r>
            <a:r>
              <a:rPr lang="en-US" sz="2800" b="1" dirty="0" err="1" smtClean="0">
                <a:solidFill>
                  <a:srgbClr val="FF0000"/>
                </a:solidFill>
                <a:latin typeface="黑体" pitchFamily="49" charset="-122"/>
                <a:ea typeface="黑体" pitchFamily="49" charset="-122"/>
              </a:rPr>
              <a:t>LINQ</a:t>
            </a:r>
            <a:r>
              <a:rPr lang="zh-CN" altLang="en-US" sz="2800" b="1" dirty="0" smtClean="0">
                <a:solidFill>
                  <a:srgbClr val="FF0000"/>
                </a:solidFill>
                <a:latin typeface="黑体" pitchFamily="49" charset="-122"/>
                <a:ea typeface="黑体" pitchFamily="49" charset="-122"/>
              </a:rPr>
              <a:t>查询子句</a:t>
            </a:r>
          </a:p>
        </p:txBody>
      </p:sp>
      <p:sp>
        <p:nvSpPr>
          <p:cNvPr id="3" name="TextBox 2"/>
          <p:cNvSpPr txBox="1"/>
          <p:nvPr/>
        </p:nvSpPr>
        <p:spPr>
          <a:xfrm>
            <a:off x="714348" y="1428736"/>
            <a:ext cx="8072494" cy="2862322"/>
          </a:xfrm>
          <a:prstGeom prst="rect">
            <a:avLst/>
          </a:prstGeom>
          <a:noFill/>
        </p:spPr>
        <p:txBody>
          <a:bodyPr wrap="square" rtlCol="0">
            <a:spAutoFit/>
          </a:bodyPr>
          <a:lstStyle/>
          <a:p>
            <a:pPr>
              <a:lnSpc>
                <a:spcPct val="150000"/>
              </a:lnSpc>
            </a:pPr>
            <a:r>
              <a:rPr lang="en-US" sz="2400" b="1" dirty="0" smtClean="0">
                <a:solidFill>
                  <a:srgbClr val="FF3300"/>
                </a:solidFill>
                <a:latin typeface="Times New Roman" pitchFamily="18" charset="0"/>
                <a:ea typeface="楷体" pitchFamily="49" charset="-122"/>
                <a:cs typeface="Times New Roman" pitchFamily="18" charset="0"/>
              </a:rPr>
              <a:t>1. from</a:t>
            </a:r>
            <a:r>
              <a:rPr lang="zh-CN" altLang="en-US" sz="2400" b="1" dirty="0" smtClean="0">
                <a:solidFill>
                  <a:srgbClr val="FF3300"/>
                </a:solidFill>
                <a:latin typeface="Times New Roman" pitchFamily="18" charset="0"/>
                <a:ea typeface="楷体" pitchFamily="49" charset="-122"/>
                <a:cs typeface="Times New Roman" pitchFamily="18" charset="0"/>
              </a:rPr>
              <a:t>子句</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form</a:t>
            </a:r>
            <a:r>
              <a:rPr lang="zh-CN" altLang="en-US" sz="2400" b="1" dirty="0" smtClean="0">
                <a:solidFill>
                  <a:srgbClr val="0000FF"/>
                </a:solidFill>
                <a:latin typeface="Times New Roman" pitchFamily="18" charset="0"/>
                <a:ea typeface="楷体" pitchFamily="49" charset="-122"/>
                <a:cs typeface="Times New Roman" pitchFamily="18" charset="0"/>
              </a:rPr>
              <a:t>子句用来标识查询的数据源，以及用于分别引用数据源中每个元素的变量。这些变量称为迭代变量。</a:t>
            </a:r>
            <a:r>
              <a:rPr lang="en-US" sz="2400" b="1" dirty="0" smtClean="0">
                <a:solidFill>
                  <a:srgbClr val="0000FF"/>
                </a:solidFill>
                <a:latin typeface="Times New Roman" pitchFamily="18" charset="0"/>
                <a:ea typeface="楷体" pitchFamily="49" charset="-122"/>
                <a:cs typeface="Times New Roman" pitchFamily="18" charset="0"/>
              </a:rPr>
              <a:t>from</a:t>
            </a:r>
            <a:r>
              <a:rPr lang="zh-CN" altLang="en-US" sz="2400" b="1" dirty="0" smtClean="0">
                <a:solidFill>
                  <a:srgbClr val="0000FF"/>
                </a:solidFill>
                <a:latin typeface="Times New Roman" pitchFamily="18" charset="0"/>
                <a:ea typeface="楷体" pitchFamily="49" charset="-122"/>
                <a:cs typeface="Times New Roman" pitchFamily="18" charset="0"/>
              </a:rPr>
              <a:t>子句基本格式如下：</a:t>
            </a: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from [</a:t>
            </a:r>
            <a:r>
              <a:rPr lang="zh-CN" altLang="en-US" sz="2000" b="1" dirty="0" smtClean="0">
                <a:solidFill>
                  <a:srgbClr val="006600"/>
                </a:solidFill>
                <a:latin typeface="Times New Roman" pitchFamily="18" charset="0"/>
                <a:ea typeface="楷体" pitchFamily="49" charset="-122"/>
                <a:cs typeface="Times New Roman" pitchFamily="18" charset="0"/>
              </a:rPr>
              <a:t>类型</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迭代变量</a:t>
            </a:r>
            <a:r>
              <a:rPr lang="en-US" sz="2000" b="1" dirty="0" smtClean="0">
                <a:solidFill>
                  <a:srgbClr val="006600"/>
                </a:solidFill>
                <a:latin typeface="Times New Roman" pitchFamily="18" charset="0"/>
                <a:ea typeface="楷体" pitchFamily="49" charset="-122"/>
                <a:cs typeface="Times New Roman" pitchFamily="18" charset="0"/>
              </a:rPr>
              <a:t> in </a:t>
            </a:r>
            <a:r>
              <a:rPr lang="zh-CN" altLang="en-US" sz="2000" b="1" dirty="0" smtClean="0">
                <a:solidFill>
                  <a:srgbClr val="006600"/>
                </a:solidFill>
                <a:latin typeface="Times New Roman" pitchFamily="18" charset="0"/>
                <a:ea typeface="楷体" pitchFamily="49" charset="-122"/>
                <a:cs typeface="Times New Roman" pitchFamily="18" charset="0"/>
              </a:rPr>
              <a:t>数据源</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7715304" cy="2759730"/>
          </a:xfrm>
          <a:prstGeom prst="rect">
            <a:avLst/>
          </a:prstGeom>
          <a:noFill/>
        </p:spPr>
        <p:txBody>
          <a:bodyPr wrap="square" rtlCol="0">
            <a:spAutoFit/>
          </a:bodyPr>
          <a:lstStyle/>
          <a:p>
            <a:pPr>
              <a:lnSpc>
                <a:spcPts val="3400"/>
              </a:lnSpc>
            </a:pPr>
            <a:r>
              <a:rPr lang="zh-CN" altLang="en-US" sz="2400" b="1" dirty="0" smtClean="0">
                <a:solidFill>
                  <a:srgbClr val="0000FF"/>
                </a:solidFill>
                <a:latin typeface="Times New Roman" pitchFamily="18" charset="0"/>
                <a:ea typeface="楷体" pitchFamily="49" charset="-122"/>
                <a:cs typeface="Times New Roman" pitchFamily="18" charset="0"/>
              </a:rPr>
              <a:t>     其中，“类型”是可选的，如果不指定，则从“数据源”推断迭代变量的类型。前面例子中，</a:t>
            </a:r>
            <a:r>
              <a:rPr lang="en-US" sz="2400" b="1" dirty="0" smtClean="0">
                <a:solidFill>
                  <a:srgbClr val="0000FF"/>
                </a:solidFill>
                <a:latin typeface="Times New Roman" pitchFamily="18" charset="0"/>
                <a:ea typeface="楷体" pitchFamily="49" charset="-122"/>
                <a:cs typeface="Times New Roman" pitchFamily="18" charset="0"/>
              </a:rPr>
              <a:t>num</a:t>
            </a:r>
            <a:r>
              <a:rPr lang="zh-CN" altLang="en-US" sz="2400" b="1" dirty="0" smtClean="0">
                <a:solidFill>
                  <a:srgbClr val="0000FF"/>
                </a:solidFill>
                <a:latin typeface="Times New Roman" pitchFamily="18" charset="0"/>
                <a:ea typeface="楷体" pitchFamily="49" charset="-122"/>
                <a:cs typeface="Times New Roman" pitchFamily="18" charset="0"/>
              </a:rPr>
              <a:t>是采用匿名类型隐式定义的，也可以显式定义如下：</a:t>
            </a:r>
          </a:p>
          <a:p>
            <a:pPr lvl="1">
              <a:lnSpc>
                <a:spcPts val="3400"/>
              </a:lnSpc>
            </a:pP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numQuery</a:t>
            </a: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r>
              <a:rPr lang="en-US" sz="2000" b="1" dirty="0" smtClean="0">
                <a:solidFill>
                  <a:srgbClr val="006600"/>
                </a:solidFill>
                <a:latin typeface="Times New Roman" pitchFamily="18" charset="0"/>
                <a:ea typeface="楷体" pitchFamily="49" charset="-122"/>
                <a:cs typeface="Times New Roman" pitchFamily="18" charset="0"/>
              </a:rPr>
              <a:t>      from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num in numbers</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r>
              <a:rPr lang="en-US" sz="2000" b="1" dirty="0" smtClean="0">
                <a:solidFill>
                  <a:srgbClr val="006600"/>
                </a:solidFill>
                <a:latin typeface="Times New Roman" pitchFamily="18" charset="0"/>
                <a:ea typeface="楷体" pitchFamily="49" charset="-122"/>
                <a:cs typeface="Times New Roman" pitchFamily="18" charset="0"/>
              </a:rPr>
              <a:t>      where (num % 2) == 0</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r>
              <a:rPr lang="en-US" sz="2000" b="1" dirty="0" smtClean="0">
                <a:solidFill>
                  <a:srgbClr val="006600"/>
                </a:solidFill>
                <a:latin typeface="Times New Roman" pitchFamily="18" charset="0"/>
                <a:ea typeface="楷体" pitchFamily="49" charset="-122"/>
                <a:cs typeface="Times New Roman" pitchFamily="18" charset="0"/>
              </a:rPr>
              <a:t>      select num;</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214422"/>
            <a:ext cx="8072494" cy="1200329"/>
          </a:xfrm>
          <a:prstGeom prst="rect">
            <a:avLst/>
          </a:prstGeom>
          <a:noFill/>
        </p:spPr>
        <p:txBody>
          <a:bodyPr wrap="square" rtlCol="0">
            <a:spAutoFit/>
          </a:bodyPr>
          <a:lstStyle/>
          <a:p>
            <a:pPr>
              <a:lnSpc>
                <a:spcPct val="150000"/>
              </a:lnSpc>
            </a:pPr>
            <a:r>
              <a:rPr lang="en-US" altLang="zh-CN" sz="2400" b="1" dirty="0" smtClean="0">
                <a:solidFill>
                  <a:srgbClr val="FF0000"/>
                </a:solidFill>
                <a:latin typeface="Times New Roman" pitchFamily="18" charset="0"/>
                <a:ea typeface="楷体" pitchFamily="49" charset="-122"/>
                <a:cs typeface="Times New Roman" pitchFamily="18" charset="0"/>
              </a:rPr>
              <a:t>       【</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sz="2400" b="1" dirty="0" smtClean="0">
                <a:solidFill>
                  <a:srgbClr val="FF0000"/>
                </a:solidFill>
                <a:latin typeface="Times New Roman" pitchFamily="18" charset="0"/>
                <a:ea typeface="楷体" pitchFamily="49" charset="-122"/>
                <a:cs typeface="Times New Roman" pitchFamily="18" charset="0"/>
              </a:rPr>
              <a:t>17.1</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创建一个</a:t>
            </a:r>
            <a:r>
              <a:rPr lang="en-US" sz="2400" b="1" dirty="0" err="1" smtClean="0">
                <a:solidFill>
                  <a:srgbClr val="0000FF"/>
                </a:solidFill>
                <a:latin typeface="Times New Roman" pitchFamily="18" charset="0"/>
                <a:ea typeface="楷体" pitchFamily="49" charset="-122"/>
                <a:cs typeface="Times New Roman" pitchFamily="18" charset="0"/>
              </a:rPr>
              <a:t>proj17</a:t>
            </a:r>
            <a:r>
              <a:rPr lang="en-US" sz="2400" b="1" dirty="0" smtClean="0">
                <a:solidFill>
                  <a:srgbClr val="0000FF"/>
                </a:solidFill>
                <a:latin typeface="Times New Roman" pitchFamily="18" charset="0"/>
                <a:ea typeface="楷体" pitchFamily="49" charset="-122"/>
                <a:cs typeface="Times New Roman" pitchFamily="18" charset="0"/>
              </a:rPr>
              <a:t>-1</a:t>
            </a:r>
            <a:r>
              <a:rPr lang="zh-CN" altLang="en-US" sz="2400" b="1" dirty="0" smtClean="0">
                <a:solidFill>
                  <a:srgbClr val="0000FF"/>
                </a:solidFill>
                <a:latin typeface="Times New Roman" pitchFamily="18" charset="0"/>
                <a:ea typeface="楷体" pitchFamily="49" charset="-122"/>
                <a:cs typeface="Times New Roman" pitchFamily="18" charset="0"/>
              </a:rPr>
              <a:t>的</a:t>
            </a:r>
            <a:r>
              <a:rPr lang="en-US" sz="2400" b="1" dirty="0" smtClean="0">
                <a:solidFill>
                  <a:srgbClr val="0000FF"/>
                </a:solidFill>
                <a:latin typeface="Times New Roman" pitchFamily="18" charset="0"/>
                <a:ea typeface="楷体" pitchFamily="49" charset="-122"/>
                <a:cs typeface="Times New Roman" pitchFamily="18" charset="0"/>
              </a:rPr>
              <a:t>Windows</a:t>
            </a:r>
            <a:r>
              <a:rPr lang="zh-CN" altLang="en-US" sz="2400" b="1" dirty="0" smtClean="0">
                <a:solidFill>
                  <a:srgbClr val="0000FF"/>
                </a:solidFill>
                <a:latin typeface="Times New Roman" pitchFamily="18" charset="0"/>
                <a:ea typeface="楷体" pitchFamily="49" charset="-122"/>
                <a:cs typeface="Times New Roman" pitchFamily="18" charset="0"/>
              </a:rPr>
              <a:t>应用程序项目，添加一个类文件</a:t>
            </a:r>
            <a:r>
              <a:rPr lang="en-US" sz="2400" b="1" dirty="0" err="1" smtClean="0">
                <a:solidFill>
                  <a:srgbClr val="0000FF"/>
                </a:solidFill>
                <a:latin typeface="Times New Roman" pitchFamily="18" charset="0"/>
                <a:ea typeface="楷体" pitchFamily="49" charset="-122"/>
                <a:cs typeface="Times New Roman" pitchFamily="18" charset="0"/>
              </a:rPr>
              <a:t>Class1.cs</a:t>
            </a:r>
            <a:r>
              <a:rPr lang="zh-CN" altLang="en-US" sz="2400" b="1" dirty="0" smtClean="0">
                <a:solidFill>
                  <a:srgbClr val="0000FF"/>
                </a:solidFill>
                <a:latin typeface="Times New Roman" pitchFamily="18" charset="0"/>
                <a:ea typeface="楷体" pitchFamily="49" charset="-122"/>
                <a:cs typeface="Times New Roman" pitchFamily="18" charset="0"/>
              </a:rPr>
              <a:t>，包含如下类声明：</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001056" cy="5221942"/>
          </a:xfrm>
          <a:prstGeom prst="rect">
            <a:avLst/>
          </a:prstGeom>
          <a:noFill/>
        </p:spPr>
        <p:txBody>
          <a:bodyPr wrap="square" rtlCol="0">
            <a:spAutoFit/>
          </a:bodyPr>
          <a:lstStyle/>
          <a:p>
            <a:pPr>
              <a:lnSpc>
                <a:spcPts val="2000"/>
              </a:lnSpc>
            </a:pPr>
            <a:r>
              <a:rPr lang="en-US" sz="2000" b="1" dirty="0" smtClean="0">
                <a:solidFill>
                  <a:srgbClr val="FF00FF"/>
                </a:solidFill>
                <a:latin typeface="Times New Roman" pitchFamily="18" charset="0"/>
                <a:ea typeface="楷体" pitchFamily="49" charset="-122"/>
                <a:cs typeface="Times New Roman" pitchFamily="18" charset="0"/>
              </a:rPr>
              <a:t>class Student   		//</a:t>
            </a:r>
            <a:r>
              <a:rPr lang="zh-CN" altLang="en-US" sz="2000" b="1" dirty="0" smtClean="0">
                <a:solidFill>
                  <a:srgbClr val="FF00FF"/>
                </a:solidFill>
                <a:latin typeface="Times New Roman" pitchFamily="18" charset="0"/>
                <a:ea typeface="楷体" pitchFamily="49" charset="-122"/>
                <a:cs typeface="Times New Roman" pitchFamily="18" charset="0"/>
              </a:rPr>
              <a:t>声明</a:t>
            </a:r>
            <a:r>
              <a:rPr lang="en-US" sz="2000" b="1" dirty="0" smtClean="0">
                <a:solidFill>
                  <a:srgbClr val="FF00FF"/>
                </a:solidFill>
                <a:latin typeface="Times New Roman" pitchFamily="18" charset="0"/>
                <a:ea typeface="楷体" pitchFamily="49" charset="-122"/>
                <a:cs typeface="Times New Roman" pitchFamily="18" charset="0"/>
              </a:rPr>
              <a:t>Student</a:t>
            </a:r>
            <a:r>
              <a:rPr lang="zh-CN" altLang="en-US" sz="2000" b="1" dirty="0" smtClean="0">
                <a:solidFill>
                  <a:srgbClr val="FF00FF"/>
                </a:solidFill>
                <a:latin typeface="Times New Roman" pitchFamily="18" charset="0"/>
                <a:ea typeface="楷体" pitchFamily="49" charset="-122"/>
                <a:cs typeface="Times New Roman" pitchFamily="18" charset="0"/>
              </a:rPr>
              <a:t>类</a:t>
            </a: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public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public string </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public string </a:t>
            </a:r>
            <a:r>
              <a:rPr lang="zh-CN" altLang="en-US" sz="2000" b="1" dirty="0" smtClean="0">
                <a:solidFill>
                  <a:srgbClr val="006600"/>
                </a:solidFill>
                <a:latin typeface="Times New Roman" pitchFamily="18" charset="0"/>
                <a:ea typeface="楷体" pitchFamily="49" charset="-122"/>
                <a:cs typeface="Times New Roman" pitchFamily="18" charset="0"/>
              </a:rPr>
              <a:t>性别</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public string </a:t>
            </a:r>
            <a:r>
              <a:rPr lang="zh-CN" altLang="en-US" sz="2000" b="1" dirty="0" smtClean="0">
                <a:solidFill>
                  <a:srgbClr val="006600"/>
                </a:solidFill>
                <a:latin typeface="Times New Roman" pitchFamily="18" charset="0"/>
                <a:ea typeface="楷体" pitchFamily="49" charset="-122"/>
                <a:cs typeface="Times New Roman" pitchFamily="18" charset="0"/>
              </a:rPr>
              <a:t>民族</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public string </a:t>
            </a:r>
            <a:r>
              <a:rPr lang="zh-CN" altLang="en-US" sz="2000" b="1" dirty="0" smtClean="0">
                <a:solidFill>
                  <a:srgbClr val="006600"/>
                </a:solidFill>
                <a:latin typeface="Times New Roman" pitchFamily="18" charset="0"/>
                <a:ea typeface="楷体" pitchFamily="49" charset="-122"/>
                <a:cs typeface="Times New Roman" pitchFamily="18" charset="0"/>
              </a:rPr>
              <a:t>班号</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public Student(</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xh</a:t>
            </a:r>
            <a:r>
              <a:rPr lang="en-US" sz="2000" b="1" dirty="0" smtClean="0">
                <a:solidFill>
                  <a:srgbClr val="006600"/>
                </a:solidFill>
                <a:latin typeface="Times New Roman" pitchFamily="18" charset="0"/>
                <a:ea typeface="楷体" pitchFamily="49" charset="-122"/>
                <a:cs typeface="Times New Roman" pitchFamily="18" charset="0"/>
              </a:rPr>
              <a:t>, string </a:t>
            </a:r>
            <a:r>
              <a:rPr lang="en-US" sz="2000" b="1" dirty="0" err="1" smtClean="0">
                <a:solidFill>
                  <a:srgbClr val="006600"/>
                </a:solidFill>
                <a:latin typeface="Times New Roman" pitchFamily="18" charset="0"/>
                <a:ea typeface="楷体" pitchFamily="49" charset="-122"/>
                <a:cs typeface="Times New Roman" pitchFamily="18" charset="0"/>
              </a:rPr>
              <a:t>xm</a:t>
            </a:r>
            <a:r>
              <a:rPr lang="en-US" sz="2000" b="1" dirty="0" smtClean="0">
                <a:solidFill>
                  <a:srgbClr val="006600"/>
                </a:solidFill>
                <a:latin typeface="Times New Roman" pitchFamily="18" charset="0"/>
                <a:ea typeface="楷体" pitchFamily="49" charset="-122"/>
                <a:cs typeface="Times New Roman" pitchFamily="18" charset="0"/>
              </a:rPr>
              <a:t>, string </a:t>
            </a:r>
            <a:r>
              <a:rPr lang="en-US" sz="2000" b="1" dirty="0" err="1" smtClean="0">
                <a:solidFill>
                  <a:srgbClr val="006600"/>
                </a:solidFill>
                <a:latin typeface="Times New Roman" pitchFamily="18" charset="0"/>
                <a:ea typeface="楷体" pitchFamily="49" charset="-122"/>
                <a:cs typeface="Times New Roman" pitchFamily="18" charset="0"/>
              </a:rPr>
              <a:t>xb</a:t>
            </a:r>
            <a:r>
              <a:rPr lang="en-US" sz="2000" b="1" dirty="0" smtClean="0">
                <a:solidFill>
                  <a:srgbClr val="006600"/>
                </a:solidFill>
                <a:latin typeface="Times New Roman" pitchFamily="18" charset="0"/>
                <a:ea typeface="楷体" pitchFamily="49" charset="-122"/>
                <a:cs typeface="Times New Roman" pitchFamily="18" charset="0"/>
              </a:rPr>
              <a:t>, string </a:t>
            </a:r>
            <a:r>
              <a:rPr lang="en-US" sz="2000" b="1" dirty="0" err="1" smtClean="0">
                <a:solidFill>
                  <a:srgbClr val="006600"/>
                </a:solidFill>
                <a:latin typeface="Times New Roman" pitchFamily="18" charset="0"/>
                <a:ea typeface="楷体" pitchFamily="49" charset="-122"/>
                <a:cs typeface="Times New Roman" pitchFamily="18" charset="0"/>
              </a:rPr>
              <a:t>mz</a:t>
            </a:r>
            <a:r>
              <a:rPr lang="en-US" sz="2000" b="1" dirty="0" smtClean="0">
                <a:solidFill>
                  <a:srgbClr val="006600"/>
                </a:solidFill>
                <a:latin typeface="Times New Roman" pitchFamily="18" charset="0"/>
                <a:ea typeface="楷体" pitchFamily="49" charset="-122"/>
                <a:cs typeface="Times New Roman" pitchFamily="18" charset="0"/>
              </a:rPr>
              <a:t>, string </a:t>
            </a:r>
            <a:r>
              <a:rPr lang="en-US" sz="2000" b="1" dirty="0" err="1" smtClean="0">
                <a:solidFill>
                  <a:srgbClr val="006600"/>
                </a:solidFill>
                <a:latin typeface="Times New Roman" pitchFamily="18" charset="0"/>
                <a:ea typeface="楷体" pitchFamily="49" charset="-122"/>
                <a:cs typeface="Times New Roman" pitchFamily="18" charset="0"/>
              </a:rPr>
              <a:t>bh</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xh</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 姓名</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xm</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性别</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xb</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   民族</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mz</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 班号</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bh</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FF00FF"/>
                </a:solidFill>
                <a:latin typeface="Times New Roman" pitchFamily="18" charset="0"/>
                <a:ea typeface="楷体" pitchFamily="49" charset="-122"/>
                <a:cs typeface="Times New Roman" pitchFamily="18" charset="0"/>
              </a:rPr>
              <a:t>class Score       	           //</a:t>
            </a:r>
            <a:r>
              <a:rPr lang="zh-CN" altLang="en-US" sz="2000" b="1" dirty="0" smtClean="0">
                <a:solidFill>
                  <a:srgbClr val="FF00FF"/>
                </a:solidFill>
                <a:latin typeface="Times New Roman" pitchFamily="18" charset="0"/>
                <a:ea typeface="楷体" pitchFamily="49" charset="-122"/>
                <a:cs typeface="Times New Roman" pitchFamily="18" charset="0"/>
              </a:rPr>
              <a:t>声明</a:t>
            </a:r>
            <a:r>
              <a:rPr lang="en-US" sz="2000" b="1" dirty="0" smtClean="0">
                <a:solidFill>
                  <a:srgbClr val="FF00FF"/>
                </a:solidFill>
                <a:latin typeface="Times New Roman" pitchFamily="18" charset="0"/>
                <a:ea typeface="楷体" pitchFamily="49" charset="-122"/>
                <a:cs typeface="Times New Roman" pitchFamily="18" charset="0"/>
              </a:rPr>
              <a:t>Score</a:t>
            </a:r>
            <a:r>
              <a:rPr lang="zh-CN" altLang="en-US" sz="2000" b="1" dirty="0" smtClean="0">
                <a:solidFill>
                  <a:srgbClr val="FF00FF"/>
                </a:solidFill>
                <a:latin typeface="Times New Roman" pitchFamily="18" charset="0"/>
                <a:ea typeface="楷体" pitchFamily="49" charset="-122"/>
                <a:cs typeface="Times New Roman" pitchFamily="18" charset="0"/>
              </a:rPr>
              <a:t>类</a:t>
            </a: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public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public string </a:t>
            </a:r>
            <a:r>
              <a:rPr lang="zh-CN" altLang="en-US" sz="2000" b="1" dirty="0" smtClean="0">
                <a:solidFill>
                  <a:srgbClr val="006600"/>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public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分数</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public Score(</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xh</a:t>
            </a:r>
            <a:r>
              <a:rPr lang="en-US" sz="2000" b="1" dirty="0" smtClean="0">
                <a:solidFill>
                  <a:srgbClr val="006600"/>
                </a:solidFill>
                <a:latin typeface="Times New Roman" pitchFamily="18" charset="0"/>
                <a:ea typeface="楷体" pitchFamily="49" charset="-122"/>
                <a:cs typeface="Times New Roman" pitchFamily="18" charset="0"/>
              </a:rPr>
              <a:t>, string </a:t>
            </a:r>
            <a:r>
              <a:rPr lang="en-US" sz="2000" b="1" dirty="0" err="1" smtClean="0">
                <a:solidFill>
                  <a:srgbClr val="006600"/>
                </a:solidFill>
                <a:latin typeface="Times New Roman" pitchFamily="18" charset="0"/>
                <a:ea typeface="楷体" pitchFamily="49" charset="-122"/>
                <a:cs typeface="Times New Roman" pitchFamily="18" charset="0"/>
              </a:rPr>
              <a:t>kcm</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fs</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xh</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 课程名</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kcm</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分数</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fs</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2000"/>
              </a:lnSpc>
            </a:pP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357166"/>
            <a:ext cx="8286808" cy="1200329"/>
          </a:xfrm>
          <a:prstGeom prst="rect">
            <a:avLst/>
          </a:prstGeom>
          <a:noFill/>
        </p:spPr>
        <p:txBody>
          <a:bodyPr wrap="square" rtlCol="0">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        设计一个窗体</a:t>
            </a:r>
            <a:r>
              <a:rPr lang="en-US" sz="2400" b="1" dirty="0" err="1" smtClean="0">
                <a:solidFill>
                  <a:srgbClr val="0000FF"/>
                </a:solidFill>
                <a:latin typeface="Times New Roman" pitchFamily="18" charset="0"/>
                <a:ea typeface="楷体" pitchFamily="49" charset="-122"/>
                <a:cs typeface="Times New Roman" pitchFamily="18" charset="0"/>
              </a:rPr>
              <a:t>Form1</a:t>
            </a:r>
            <a:r>
              <a:rPr lang="zh-CN" altLang="en-US" sz="2400" b="1" dirty="0" smtClean="0">
                <a:solidFill>
                  <a:srgbClr val="0000FF"/>
                </a:solidFill>
                <a:latin typeface="Times New Roman" pitchFamily="18" charset="0"/>
                <a:ea typeface="楷体" pitchFamily="49" charset="-122"/>
                <a:cs typeface="Times New Roman" pitchFamily="18" charset="0"/>
              </a:rPr>
              <a:t>，定义两个</a:t>
            </a:r>
            <a:r>
              <a:rPr lang="en-US" sz="2400" b="1" dirty="0" err="1" smtClean="0">
                <a:solidFill>
                  <a:srgbClr val="0000FF"/>
                </a:solidFill>
                <a:latin typeface="Times New Roman" pitchFamily="18" charset="0"/>
                <a:ea typeface="楷体" pitchFamily="49" charset="-122"/>
                <a:cs typeface="Times New Roman" pitchFamily="18" charset="0"/>
              </a:rPr>
              <a:t>ArrayList</a:t>
            </a:r>
            <a:r>
              <a:rPr lang="zh-CN" altLang="en-US" sz="2400" b="1" dirty="0" smtClean="0">
                <a:solidFill>
                  <a:srgbClr val="0000FF"/>
                </a:solidFill>
                <a:latin typeface="Times New Roman" pitchFamily="18" charset="0"/>
                <a:ea typeface="楷体" pitchFamily="49" charset="-122"/>
                <a:cs typeface="Times New Roman" pitchFamily="18" charset="0"/>
              </a:rPr>
              <a:t>对象</a:t>
            </a:r>
            <a:r>
              <a:rPr lang="en-US" sz="2400" b="1" dirty="0" err="1" smtClean="0">
                <a:solidFill>
                  <a:srgbClr val="0000FF"/>
                </a:solidFill>
                <a:latin typeface="Times New Roman" pitchFamily="18" charset="0"/>
                <a:ea typeface="楷体" pitchFamily="49" charset="-122"/>
                <a:cs typeface="Times New Roman" pitchFamily="18" charset="0"/>
              </a:rPr>
              <a:t>arrList1</a:t>
            </a:r>
            <a:r>
              <a:rPr lang="zh-CN" altLang="en-US" sz="2400" b="1" dirty="0" smtClean="0">
                <a:solidFill>
                  <a:srgbClr val="0000FF"/>
                </a:solidFill>
                <a:latin typeface="Times New Roman" pitchFamily="18" charset="0"/>
                <a:ea typeface="楷体" pitchFamily="49" charset="-122"/>
                <a:cs typeface="Times New Roman" pitchFamily="18" charset="0"/>
              </a:rPr>
              <a:t>和</a:t>
            </a:r>
            <a:r>
              <a:rPr lang="en-US" sz="2400" b="1" dirty="0" err="1" smtClean="0">
                <a:solidFill>
                  <a:srgbClr val="0000FF"/>
                </a:solidFill>
                <a:latin typeface="Times New Roman" pitchFamily="18" charset="0"/>
                <a:ea typeface="楷体" pitchFamily="49" charset="-122"/>
                <a:cs typeface="Times New Roman" pitchFamily="18" charset="0"/>
              </a:rPr>
              <a:t>arrList2</a:t>
            </a:r>
            <a:r>
              <a:rPr lang="zh-CN" altLang="en-US" sz="2400" b="1" dirty="0" smtClean="0">
                <a:solidFill>
                  <a:srgbClr val="0000FF"/>
                </a:solidFill>
                <a:latin typeface="Times New Roman" pitchFamily="18" charset="0"/>
                <a:ea typeface="楷体" pitchFamily="49" charset="-122"/>
                <a:cs typeface="Times New Roman" pitchFamily="18" charset="0"/>
              </a:rPr>
              <a:t>，分别建立表</a:t>
            </a:r>
            <a:r>
              <a:rPr lang="en-US" sz="2400" b="1" dirty="0" smtClean="0">
                <a:solidFill>
                  <a:srgbClr val="0000FF"/>
                </a:solidFill>
                <a:latin typeface="Times New Roman" pitchFamily="18" charset="0"/>
                <a:ea typeface="楷体" pitchFamily="49" charset="-122"/>
                <a:cs typeface="Times New Roman" pitchFamily="18" charset="0"/>
              </a:rPr>
              <a:t>15.1</a:t>
            </a:r>
            <a:r>
              <a:rPr lang="zh-CN" altLang="en-US" sz="2400" b="1" dirty="0" smtClean="0">
                <a:solidFill>
                  <a:srgbClr val="0000FF"/>
                </a:solidFill>
                <a:latin typeface="Times New Roman" pitchFamily="18" charset="0"/>
                <a:ea typeface="楷体" pitchFamily="49" charset="-122"/>
                <a:cs typeface="Times New Roman" pitchFamily="18" charset="0"/>
              </a:rPr>
              <a:t>和</a:t>
            </a:r>
            <a:r>
              <a:rPr lang="en-US" sz="2400" b="1" dirty="0" smtClean="0">
                <a:solidFill>
                  <a:srgbClr val="0000FF"/>
                </a:solidFill>
                <a:latin typeface="Times New Roman" pitchFamily="18" charset="0"/>
                <a:ea typeface="楷体" pitchFamily="49" charset="-122"/>
                <a:cs typeface="Times New Roman" pitchFamily="18" charset="0"/>
              </a:rPr>
              <a:t>15.2</a:t>
            </a:r>
            <a:r>
              <a:rPr lang="zh-CN" altLang="en-US" sz="2400" b="1" dirty="0" smtClean="0">
                <a:solidFill>
                  <a:srgbClr val="0000FF"/>
                </a:solidFill>
                <a:latin typeface="Times New Roman" pitchFamily="18" charset="0"/>
                <a:ea typeface="楷体" pitchFamily="49" charset="-122"/>
                <a:cs typeface="Times New Roman" pitchFamily="18" charset="0"/>
              </a:rPr>
              <a:t>的学生和成绩数据作为数据源。并采用</a:t>
            </a:r>
            <a:r>
              <a:rPr lang="en-US" sz="2400" b="1" dirty="0" err="1" smtClean="0">
                <a:solidFill>
                  <a:srgbClr val="0000FF"/>
                </a:solidFill>
                <a:latin typeface="Times New Roman" pitchFamily="18" charset="0"/>
                <a:ea typeface="楷体" pitchFamily="49" charset="-122"/>
                <a:cs typeface="Times New Roman" pitchFamily="18" charset="0"/>
              </a:rPr>
              <a:t>LINQ</a:t>
            </a:r>
            <a:r>
              <a:rPr lang="zh-CN" altLang="en-US" sz="2400" b="1" dirty="0" smtClean="0">
                <a:solidFill>
                  <a:srgbClr val="0000FF"/>
                </a:solidFill>
                <a:latin typeface="Times New Roman" pitchFamily="18" charset="0"/>
                <a:ea typeface="楷体" pitchFamily="49" charset="-122"/>
                <a:cs typeface="Times New Roman" pitchFamily="18" charset="0"/>
              </a:rPr>
              <a:t>查询</a:t>
            </a:r>
            <a:r>
              <a:rPr lang="en-US" sz="2400" b="1" dirty="0" err="1" smtClean="0">
                <a:solidFill>
                  <a:srgbClr val="0000FF"/>
                </a:solidFill>
                <a:latin typeface="Times New Roman" pitchFamily="18" charset="0"/>
                <a:ea typeface="楷体" pitchFamily="49" charset="-122"/>
                <a:cs typeface="Times New Roman" pitchFamily="18" charset="0"/>
              </a:rPr>
              <a:t>arrList1</a:t>
            </a:r>
            <a:r>
              <a:rPr lang="zh-CN" altLang="en-US" sz="2400" b="1" dirty="0" smtClean="0">
                <a:solidFill>
                  <a:srgbClr val="0000FF"/>
                </a:solidFill>
                <a:latin typeface="Times New Roman" pitchFamily="18" charset="0"/>
                <a:ea typeface="楷体" pitchFamily="49" charset="-122"/>
                <a:cs typeface="Times New Roman" pitchFamily="18" charset="0"/>
              </a:rPr>
              <a:t>中的数据。</a:t>
            </a:r>
          </a:p>
        </p:txBody>
      </p:sp>
      <p:sp>
        <p:nvSpPr>
          <p:cNvPr id="3" name="TextBox 2"/>
          <p:cNvSpPr txBox="1"/>
          <p:nvPr/>
        </p:nvSpPr>
        <p:spPr>
          <a:xfrm>
            <a:off x="571472" y="1785926"/>
            <a:ext cx="8072494" cy="1200329"/>
          </a:xfrm>
          <a:prstGeom prst="rect">
            <a:avLst/>
          </a:prstGeom>
          <a:noFill/>
        </p:spPr>
        <p:txBody>
          <a:bodyPr wrap="square" rtlCol="0">
            <a:spAutoFit/>
          </a:bodyPr>
          <a:lstStyle/>
          <a:p>
            <a:r>
              <a:rPr lang="zh-CN" altLang="en-US" sz="2400" b="1" dirty="0" smtClean="0">
                <a:solidFill>
                  <a:srgbClr val="FF0000"/>
                </a:solidFill>
                <a:latin typeface="Times New Roman" pitchFamily="18" charset="0"/>
                <a:ea typeface="楷体" pitchFamily="49" charset="-122"/>
                <a:cs typeface="Times New Roman" pitchFamily="18" charset="0"/>
              </a:rPr>
              <a:t>       解：</a:t>
            </a:r>
            <a:r>
              <a:rPr lang="zh-CN" altLang="en-US" sz="2400" b="1" dirty="0" smtClean="0">
                <a:solidFill>
                  <a:srgbClr val="0000FF"/>
                </a:solidFill>
                <a:latin typeface="Times New Roman" pitchFamily="18" charset="0"/>
                <a:ea typeface="楷体" pitchFamily="49" charset="-122"/>
                <a:cs typeface="Times New Roman" pitchFamily="18" charset="0"/>
              </a:rPr>
              <a:t>设计</a:t>
            </a:r>
            <a:r>
              <a:rPr lang="en-US" sz="2400" b="1" dirty="0" err="1" smtClean="0">
                <a:solidFill>
                  <a:srgbClr val="0000FF"/>
                </a:solidFill>
                <a:latin typeface="Times New Roman" pitchFamily="18" charset="0"/>
                <a:ea typeface="楷体" pitchFamily="49" charset="-122"/>
                <a:cs typeface="Times New Roman" pitchFamily="18" charset="0"/>
              </a:rPr>
              <a:t>Form1</a:t>
            </a:r>
            <a:r>
              <a:rPr lang="zh-CN" altLang="en-US" sz="2400" b="1" dirty="0" smtClean="0">
                <a:solidFill>
                  <a:srgbClr val="0000FF"/>
                </a:solidFill>
                <a:latin typeface="Times New Roman" pitchFamily="18" charset="0"/>
                <a:ea typeface="楷体" pitchFamily="49" charset="-122"/>
                <a:cs typeface="Times New Roman" pitchFamily="18" charset="0"/>
              </a:rPr>
              <a:t>的界面如图</a:t>
            </a:r>
            <a:r>
              <a:rPr lang="en-US" sz="2400" b="1" dirty="0" smtClean="0">
                <a:solidFill>
                  <a:srgbClr val="0000FF"/>
                </a:solidFill>
                <a:latin typeface="Times New Roman" pitchFamily="18" charset="0"/>
                <a:ea typeface="楷体" pitchFamily="49" charset="-122"/>
                <a:cs typeface="Times New Roman" pitchFamily="18" charset="0"/>
              </a:rPr>
              <a:t>17.1</a:t>
            </a:r>
            <a:r>
              <a:rPr lang="zh-CN" altLang="en-US" sz="2400" b="1" dirty="0" smtClean="0">
                <a:solidFill>
                  <a:srgbClr val="0000FF"/>
                </a:solidFill>
                <a:latin typeface="Times New Roman" pitchFamily="18" charset="0"/>
                <a:ea typeface="楷体" pitchFamily="49" charset="-122"/>
                <a:cs typeface="Times New Roman" pitchFamily="18" charset="0"/>
              </a:rPr>
              <a:t>所示，其中有一个多行文本框</a:t>
            </a:r>
            <a:r>
              <a:rPr lang="en-US" sz="2400" b="1" dirty="0" err="1" smtClean="0">
                <a:solidFill>
                  <a:srgbClr val="0000FF"/>
                </a:solidFill>
                <a:latin typeface="Times New Roman" pitchFamily="18" charset="0"/>
                <a:ea typeface="楷体" pitchFamily="49" charset="-122"/>
                <a:cs typeface="Times New Roman" pitchFamily="18" charset="0"/>
              </a:rPr>
              <a:t>textBox1</a:t>
            </a:r>
            <a:r>
              <a:rPr lang="zh-CN" altLang="en-US" sz="2400" b="1" dirty="0" smtClean="0">
                <a:solidFill>
                  <a:srgbClr val="0000FF"/>
                </a:solidFill>
                <a:latin typeface="Times New Roman" pitchFamily="18" charset="0"/>
                <a:ea typeface="楷体" pitchFamily="49" charset="-122"/>
                <a:cs typeface="Times New Roman" pitchFamily="18" charset="0"/>
              </a:rPr>
              <a:t>和两个命令按钮</a:t>
            </a:r>
            <a:r>
              <a:rPr lang="en-US" sz="2400" b="1" dirty="0" err="1" smtClean="0">
                <a:solidFill>
                  <a:srgbClr val="0000FF"/>
                </a:solidFill>
                <a:latin typeface="Times New Roman" pitchFamily="18" charset="0"/>
                <a:ea typeface="楷体" pitchFamily="49" charset="-122"/>
                <a:cs typeface="Times New Roman" pitchFamily="18" charset="0"/>
              </a:rPr>
              <a:t>button1</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err="1" smtClean="0">
                <a:solidFill>
                  <a:srgbClr val="0000FF"/>
                </a:solidFill>
                <a:latin typeface="Times New Roman" pitchFamily="18" charset="0"/>
                <a:ea typeface="楷体" pitchFamily="49" charset="-122"/>
                <a:cs typeface="Times New Roman" pitchFamily="18" charset="0"/>
              </a:rPr>
              <a:t>button2</a:t>
            </a:r>
            <a:r>
              <a:rPr lang="zh-CN" altLang="en-US" sz="2400" b="1" dirty="0" smtClean="0">
                <a:solidFill>
                  <a:srgbClr val="0000FF"/>
                </a:solidFill>
                <a:latin typeface="Times New Roman" pitchFamily="18" charset="0"/>
                <a:ea typeface="楷体" pitchFamily="49" charset="-122"/>
                <a:cs typeface="Times New Roman" pitchFamily="18" charset="0"/>
              </a:rPr>
              <a:t>。定义如下两个类字段：</a:t>
            </a:r>
          </a:p>
        </p:txBody>
      </p:sp>
      <p:sp>
        <p:nvSpPr>
          <p:cNvPr id="4" name="TextBox 3"/>
          <p:cNvSpPr txBox="1"/>
          <p:nvPr/>
        </p:nvSpPr>
        <p:spPr>
          <a:xfrm>
            <a:off x="928662" y="2928934"/>
            <a:ext cx="7858180" cy="957250"/>
          </a:xfrm>
          <a:prstGeom prst="rect">
            <a:avLst/>
          </a:prstGeom>
          <a:noFill/>
        </p:spPr>
        <p:txBody>
          <a:bodyPr wrap="square" rtlCol="0">
            <a:spAutoFit/>
          </a:bodyPr>
          <a:lstStyle/>
          <a:p>
            <a:pPr>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ArrayList</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arrList1</a:t>
            </a:r>
            <a:r>
              <a:rPr lang="en-US" sz="2000" b="1" dirty="0" smtClean="0">
                <a:solidFill>
                  <a:srgbClr val="006600"/>
                </a:solidFill>
                <a:latin typeface="Times New Roman" pitchFamily="18" charset="0"/>
                <a:ea typeface="楷体" pitchFamily="49" charset="-122"/>
                <a:cs typeface="Times New Roman" pitchFamily="18" charset="0"/>
              </a:rPr>
              <a:t> = new </a:t>
            </a:r>
            <a:r>
              <a:rPr lang="en-US" sz="2000" b="1" dirty="0" err="1" smtClean="0">
                <a:solidFill>
                  <a:srgbClr val="006600"/>
                </a:solidFill>
                <a:latin typeface="Times New Roman" pitchFamily="18" charset="0"/>
                <a:ea typeface="楷体" pitchFamily="49" charset="-122"/>
                <a:cs typeface="Times New Roman" pitchFamily="18" charset="0"/>
              </a:rPr>
              <a:t>ArrayList</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定义学生动态数组</a:t>
            </a:r>
          </a:p>
          <a:p>
            <a:pPr>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ArrayList</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arrList2</a:t>
            </a:r>
            <a:r>
              <a:rPr lang="en-US" sz="2000" b="1" dirty="0" smtClean="0">
                <a:solidFill>
                  <a:srgbClr val="006600"/>
                </a:solidFill>
                <a:latin typeface="Times New Roman" pitchFamily="18" charset="0"/>
                <a:ea typeface="楷体" pitchFamily="49" charset="-122"/>
                <a:cs typeface="Times New Roman" pitchFamily="18" charset="0"/>
              </a:rPr>
              <a:t> = new </a:t>
            </a:r>
            <a:r>
              <a:rPr lang="en-US" sz="2000" b="1" dirty="0" err="1" smtClean="0">
                <a:solidFill>
                  <a:srgbClr val="006600"/>
                </a:solidFill>
                <a:latin typeface="Times New Roman" pitchFamily="18" charset="0"/>
                <a:ea typeface="楷体" pitchFamily="49" charset="-122"/>
                <a:cs typeface="Times New Roman" pitchFamily="18" charset="0"/>
              </a:rPr>
              <a:t>ArrayList</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定义学生成绩动态数组</a:t>
            </a:r>
          </a:p>
        </p:txBody>
      </p:sp>
      <p:pic>
        <p:nvPicPr>
          <p:cNvPr id="5" name="图片 4"/>
          <p:cNvPicPr/>
          <p:nvPr/>
        </p:nvPicPr>
        <p:blipFill>
          <a:blip r:embed="rId2"/>
          <a:srcRect/>
          <a:stretch>
            <a:fillRect/>
          </a:stretch>
        </p:blipFill>
        <p:spPr bwMode="auto">
          <a:xfrm>
            <a:off x="2928926" y="3929066"/>
            <a:ext cx="3143272" cy="2143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215370" cy="5016758"/>
          </a:xfrm>
          <a:prstGeom prst="rect">
            <a:avLst/>
          </a:prstGeom>
          <a:noFill/>
        </p:spPr>
        <p:txBody>
          <a:bodyPr wrap="square" rtlCol="0">
            <a:spAutoFit/>
          </a:bodyPr>
          <a:lstStyle/>
          <a:p>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FF0000"/>
                </a:solidFill>
                <a:latin typeface="Times New Roman" pitchFamily="18" charset="0"/>
                <a:ea typeface="楷体" pitchFamily="49" charset="-122"/>
                <a:cs typeface="Times New Roman" pitchFamily="18" charset="0"/>
              </a:rPr>
              <a:t>Form1_Load</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Student [] </a:t>
            </a:r>
            <a:r>
              <a:rPr lang="en-US" sz="2000" b="1" dirty="0" err="1" smtClean="0">
                <a:solidFill>
                  <a:srgbClr val="006600"/>
                </a:solidFill>
                <a:latin typeface="Times New Roman" pitchFamily="18" charset="0"/>
                <a:ea typeface="楷体" pitchFamily="49" charset="-122"/>
                <a:cs typeface="Times New Roman" pitchFamily="18" charset="0"/>
              </a:rPr>
              <a:t>st</a:t>
            </a:r>
            <a:r>
              <a:rPr lang="en-US" sz="2000" b="1" dirty="0" smtClean="0">
                <a:solidFill>
                  <a:srgbClr val="006600"/>
                </a:solidFill>
                <a:latin typeface="Times New Roman" pitchFamily="18" charset="0"/>
                <a:ea typeface="楷体" pitchFamily="49" charset="-122"/>
                <a:cs typeface="Times New Roman" pitchFamily="18" charset="0"/>
              </a:rPr>
              <a:t>={new Student(1,"</a:t>
            </a:r>
            <a:r>
              <a:rPr lang="zh-CN" altLang="en-US" sz="2000" b="1" dirty="0" smtClean="0">
                <a:solidFill>
                  <a:srgbClr val="006600"/>
                </a:solidFill>
                <a:latin typeface="Times New Roman" pitchFamily="18" charset="0"/>
                <a:ea typeface="楷体" pitchFamily="49" charset="-122"/>
                <a:cs typeface="Times New Roman" pitchFamily="18" charset="0"/>
              </a:rPr>
              <a:t>王华</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女</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汉族</a:t>
            </a:r>
            <a:r>
              <a:rPr lang="en-US" sz="2000" b="1" dirty="0" smtClean="0">
                <a:solidFill>
                  <a:srgbClr val="006600"/>
                </a:solidFill>
                <a:latin typeface="Times New Roman" pitchFamily="18" charset="0"/>
                <a:ea typeface="楷体" pitchFamily="49" charset="-122"/>
                <a:cs typeface="Times New Roman" pitchFamily="18" charset="0"/>
              </a:rPr>
              <a:t>","07001"),</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new Student(3,"</a:t>
            </a:r>
            <a:r>
              <a:rPr lang="zh-CN" altLang="en-US" sz="2000" b="1" dirty="0" smtClean="0">
                <a:solidFill>
                  <a:srgbClr val="006600"/>
                </a:solidFill>
                <a:latin typeface="Times New Roman" pitchFamily="18" charset="0"/>
                <a:ea typeface="楷体" pitchFamily="49" charset="-122"/>
                <a:cs typeface="Times New Roman" pitchFamily="18" charset="0"/>
              </a:rPr>
              <a:t>李明</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男</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汉族</a:t>
            </a:r>
            <a:r>
              <a:rPr lang="en-US" sz="2000" b="1" dirty="0" smtClean="0">
                <a:solidFill>
                  <a:srgbClr val="006600"/>
                </a:solidFill>
                <a:latin typeface="Times New Roman" pitchFamily="18" charset="0"/>
                <a:ea typeface="楷体" pitchFamily="49" charset="-122"/>
                <a:cs typeface="Times New Roman" pitchFamily="18" charset="0"/>
              </a:rPr>
              <a:t>","07001"),</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new Student(8,"</a:t>
            </a:r>
            <a:r>
              <a:rPr lang="zh-CN" altLang="en-US" sz="2000" b="1" dirty="0" smtClean="0">
                <a:solidFill>
                  <a:srgbClr val="006600"/>
                </a:solidFill>
                <a:latin typeface="Times New Roman" pitchFamily="18" charset="0"/>
                <a:ea typeface="楷体" pitchFamily="49" charset="-122"/>
                <a:cs typeface="Times New Roman" pitchFamily="18" charset="0"/>
              </a:rPr>
              <a:t>马棋</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男</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回族</a:t>
            </a:r>
            <a:r>
              <a:rPr lang="en-US" sz="2000" b="1" dirty="0" smtClean="0">
                <a:solidFill>
                  <a:srgbClr val="006600"/>
                </a:solidFill>
                <a:latin typeface="Times New Roman" pitchFamily="18" charset="0"/>
                <a:ea typeface="楷体" pitchFamily="49" charset="-122"/>
                <a:cs typeface="Times New Roman" pitchFamily="18" charset="0"/>
              </a:rPr>
              <a:t>","07002"),</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new Student(2,"</a:t>
            </a:r>
            <a:r>
              <a:rPr lang="zh-CN" altLang="en-US" sz="2000" b="1" dirty="0" smtClean="0">
                <a:solidFill>
                  <a:srgbClr val="006600"/>
                </a:solidFill>
                <a:latin typeface="Times New Roman" pitchFamily="18" charset="0"/>
                <a:ea typeface="楷体" pitchFamily="49" charset="-122"/>
                <a:cs typeface="Times New Roman" pitchFamily="18" charset="0"/>
              </a:rPr>
              <a:t>孙丽</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女</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满族</a:t>
            </a:r>
            <a:r>
              <a:rPr lang="en-US" sz="2000" b="1" dirty="0" smtClean="0">
                <a:solidFill>
                  <a:srgbClr val="006600"/>
                </a:solidFill>
                <a:latin typeface="Times New Roman" pitchFamily="18" charset="0"/>
                <a:ea typeface="楷体" pitchFamily="49" charset="-122"/>
                <a:cs typeface="Times New Roman" pitchFamily="18" charset="0"/>
              </a:rPr>
              <a:t>","07002"),</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new Student(6,"</a:t>
            </a:r>
            <a:r>
              <a:rPr lang="zh-CN" altLang="en-US" sz="2000" b="1" dirty="0" smtClean="0">
                <a:solidFill>
                  <a:srgbClr val="006600"/>
                </a:solidFill>
                <a:latin typeface="Times New Roman" pitchFamily="18" charset="0"/>
                <a:ea typeface="楷体" pitchFamily="49" charset="-122"/>
                <a:cs typeface="Times New Roman" pitchFamily="18" charset="0"/>
              </a:rPr>
              <a:t>张军</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男</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汉族</a:t>
            </a:r>
            <a:r>
              <a:rPr lang="en-US" sz="2000" b="1" dirty="0" smtClean="0">
                <a:solidFill>
                  <a:srgbClr val="006600"/>
                </a:solidFill>
                <a:latin typeface="Times New Roman" pitchFamily="18" charset="0"/>
                <a:ea typeface="楷体" pitchFamily="49" charset="-122"/>
                <a:cs typeface="Times New Roman" pitchFamily="18" charset="0"/>
              </a:rPr>
              <a:t>","07001")};</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(Student s in </a:t>
            </a:r>
            <a:r>
              <a:rPr lang="en-US" sz="2000" b="1" dirty="0" err="1" smtClean="0">
                <a:solidFill>
                  <a:srgbClr val="006600"/>
                </a:solidFill>
                <a:latin typeface="Times New Roman" pitchFamily="18" charset="0"/>
                <a:ea typeface="楷体" pitchFamily="49" charset="-122"/>
                <a:cs typeface="Times New Roman" pitchFamily="18" charset="0"/>
              </a:rPr>
              <a:t>st</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向</a:t>
            </a:r>
            <a:r>
              <a:rPr lang="en-US" sz="2000" b="1" dirty="0" err="1" smtClean="0">
                <a:solidFill>
                  <a:srgbClr val="006600"/>
                </a:solidFill>
                <a:latin typeface="Times New Roman" pitchFamily="18" charset="0"/>
                <a:ea typeface="楷体" pitchFamily="49" charset="-122"/>
                <a:cs typeface="Times New Roman" pitchFamily="18" charset="0"/>
              </a:rPr>
              <a:t>arrList1</a:t>
            </a:r>
            <a:r>
              <a:rPr lang="zh-CN" altLang="en-US" sz="2000" b="1" dirty="0" smtClean="0">
                <a:solidFill>
                  <a:srgbClr val="006600"/>
                </a:solidFill>
                <a:latin typeface="Times New Roman" pitchFamily="18" charset="0"/>
                <a:ea typeface="楷体" pitchFamily="49" charset="-122"/>
                <a:cs typeface="Times New Roman" pitchFamily="18" charset="0"/>
              </a:rPr>
              <a:t>中添加</a:t>
            </a:r>
            <a:r>
              <a:rPr lang="en-US" sz="2000" b="1" dirty="0" smtClean="0">
                <a:solidFill>
                  <a:srgbClr val="006600"/>
                </a:solidFill>
                <a:latin typeface="Times New Roman" pitchFamily="18" charset="0"/>
                <a:ea typeface="楷体" pitchFamily="49" charset="-122"/>
                <a:cs typeface="Times New Roman" pitchFamily="18" charset="0"/>
              </a:rPr>
              <a:t>5</a:t>
            </a:r>
            <a:r>
              <a:rPr lang="zh-CN" altLang="en-US" sz="2000" b="1" dirty="0" smtClean="0">
                <a:solidFill>
                  <a:srgbClr val="006600"/>
                </a:solidFill>
                <a:latin typeface="Times New Roman" pitchFamily="18" charset="0"/>
                <a:ea typeface="楷体" pitchFamily="49" charset="-122"/>
                <a:cs typeface="Times New Roman" pitchFamily="18" charset="0"/>
              </a:rPr>
              <a:t>个学生记录</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FF0000"/>
                </a:solidFill>
                <a:latin typeface="Times New Roman" pitchFamily="18" charset="0"/>
                <a:ea typeface="楷体" pitchFamily="49" charset="-122"/>
                <a:cs typeface="Times New Roman" pitchFamily="18" charset="0"/>
              </a:rPr>
              <a:t>arrList1</a:t>
            </a:r>
            <a:r>
              <a:rPr lang="en-US" sz="2000" b="1" dirty="0" err="1" smtClean="0">
                <a:solidFill>
                  <a:srgbClr val="006600"/>
                </a:solidFill>
                <a:latin typeface="Times New Roman" pitchFamily="18" charset="0"/>
                <a:ea typeface="楷体" pitchFamily="49" charset="-122"/>
                <a:cs typeface="Times New Roman" pitchFamily="18" charset="0"/>
              </a:rPr>
              <a:t>.Add</a:t>
            </a:r>
            <a:r>
              <a:rPr lang="en-US" sz="2000" b="1" dirty="0" smtClean="0">
                <a:solidFill>
                  <a:srgbClr val="006600"/>
                </a:solidFill>
                <a:latin typeface="Times New Roman" pitchFamily="18" charset="0"/>
                <a:ea typeface="楷体" pitchFamily="49" charset="-122"/>
                <a:cs typeface="Times New Roman" pitchFamily="18" charset="0"/>
              </a:rPr>
              <a:t>(s);</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Score [] sc={new Score(</a:t>
            </a:r>
            <a:r>
              <a:rPr lang="en-US" sz="2000" b="1" dirty="0" err="1" smtClean="0">
                <a:solidFill>
                  <a:srgbClr val="006600"/>
                </a:solidFill>
                <a:latin typeface="Times New Roman" pitchFamily="18" charset="0"/>
                <a:ea typeface="楷体" pitchFamily="49" charset="-122"/>
                <a:cs typeface="Times New Roman" pitchFamily="18" charset="0"/>
              </a:rPr>
              <a:t>1,"C</a:t>
            </a:r>
            <a:r>
              <a:rPr lang="zh-CN" altLang="en-US" sz="2000" b="1" dirty="0" smtClean="0">
                <a:solidFill>
                  <a:srgbClr val="006600"/>
                </a:solidFill>
                <a:latin typeface="Times New Roman" pitchFamily="18" charset="0"/>
                <a:ea typeface="楷体" pitchFamily="49" charset="-122"/>
                <a:cs typeface="Times New Roman" pitchFamily="18" charset="0"/>
              </a:rPr>
              <a:t>语言</a:t>
            </a:r>
            <a:r>
              <a:rPr lang="en-US" sz="2000" b="1" dirty="0" smtClean="0">
                <a:solidFill>
                  <a:srgbClr val="006600"/>
                </a:solidFill>
                <a:latin typeface="Times New Roman" pitchFamily="18" charset="0"/>
                <a:ea typeface="楷体" pitchFamily="49" charset="-122"/>
                <a:cs typeface="Times New Roman" pitchFamily="18" charset="0"/>
              </a:rPr>
              <a:t>",80),new Score(</a:t>
            </a:r>
            <a:r>
              <a:rPr lang="en-US" sz="2000" b="1" dirty="0" err="1" smtClean="0">
                <a:solidFill>
                  <a:srgbClr val="006600"/>
                </a:solidFill>
                <a:latin typeface="Times New Roman" pitchFamily="18" charset="0"/>
                <a:ea typeface="楷体" pitchFamily="49" charset="-122"/>
                <a:cs typeface="Times New Roman" pitchFamily="18" charset="0"/>
              </a:rPr>
              <a:t>3,"C</a:t>
            </a:r>
            <a:r>
              <a:rPr lang="zh-CN" altLang="en-US" sz="2000" b="1" dirty="0" smtClean="0">
                <a:solidFill>
                  <a:srgbClr val="006600"/>
                </a:solidFill>
                <a:latin typeface="Times New Roman" pitchFamily="18" charset="0"/>
                <a:ea typeface="楷体" pitchFamily="49" charset="-122"/>
                <a:cs typeface="Times New Roman" pitchFamily="18" charset="0"/>
              </a:rPr>
              <a:t>语言</a:t>
            </a:r>
            <a:r>
              <a:rPr lang="en-US" sz="2000" b="1" dirty="0" smtClean="0">
                <a:solidFill>
                  <a:srgbClr val="006600"/>
                </a:solidFill>
                <a:latin typeface="Times New Roman" pitchFamily="18" charset="0"/>
                <a:ea typeface="楷体" pitchFamily="49" charset="-122"/>
                <a:cs typeface="Times New Roman" pitchFamily="18" charset="0"/>
              </a:rPr>
              <a:t>",76),</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new Score(</a:t>
            </a:r>
            <a:r>
              <a:rPr lang="en-US" sz="2000" b="1" dirty="0" err="1" smtClean="0">
                <a:solidFill>
                  <a:srgbClr val="006600"/>
                </a:solidFill>
                <a:latin typeface="Times New Roman" pitchFamily="18" charset="0"/>
                <a:ea typeface="楷体" pitchFamily="49" charset="-122"/>
                <a:cs typeface="Times New Roman" pitchFamily="18" charset="0"/>
              </a:rPr>
              <a:t>6,"C</a:t>
            </a:r>
            <a:r>
              <a:rPr lang="zh-CN" altLang="en-US" sz="2000" b="1" dirty="0" smtClean="0">
                <a:solidFill>
                  <a:srgbClr val="006600"/>
                </a:solidFill>
                <a:latin typeface="Times New Roman" pitchFamily="18" charset="0"/>
                <a:ea typeface="楷体" pitchFamily="49" charset="-122"/>
                <a:cs typeface="Times New Roman" pitchFamily="18" charset="0"/>
              </a:rPr>
              <a:t>语言</a:t>
            </a:r>
            <a:r>
              <a:rPr lang="en-US" sz="2000" b="1" dirty="0" smtClean="0">
                <a:solidFill>
                  <a:srgbClr val="006600"/>
                </a:solidFill>
                <a:latin typeface="Times New Roman" pitchFamily="18" charset="0"/>
                <a:ea typeface="楷体" pitchFamily="49" charset="-122"/>
                <a:cs typeface="Times New Roman" pitchFamily="18" charset="0"/>
              </a:rPr>
              <a:t>",90),new Score(</a:t>
            </a:r>
            <a:r>
              <a:rPr lang="en-US" sz="2000" b="1" dirty="0" err="1" smtClean="0">
                <a:solidFill>
                  <a:srgbClr val="006600"/>
                </a:solidFill>
                <a:latin typeface="Times New Roman" pitchFamily="18" charset="0"/>
                <a:ea typeface="楷体" pitchFamily="49" charset="-122"/>
                <a:cs typeface="Times New Roman" pitchFamily="18" charset="0"/>
              </a:rPr>
              <a:t>2,"C</a:t>
            </a:r>
            <a:r>
              <a:rPr lang="zh-CN" altLang="en-US" sz="2000" b="1" dirty="0" smtClean="0">
                <a:solidFill>
                  <a:srgbClr val="006600"/>
                </a:solidFill>
                <a:latin typeface="Times New Roman" pitchFamily="18" charset="0"/>
                <a:ea typeface="楷体" pitchFamily="49" charset="-122"/>
                <a:cs typeface="Times New Roman" pitchFamily="18" charset="0"/>
              </a:rPr>
              <a:t>语言</a:t>
            </a:r>
            <a:r>
              <a:rPr lang="en-US" sz="2000" b="1" dirty="0" smtClean="0">
                <a:solidFill>
                  <a:srgbClr val="006600"/>
                </a:solidFill>
                <a:latin typeface="Times New Roman" pitchFamily="18" charset="0"/>
                <a:ea typeface="楷体" pitchFamily="49" charset="-122"/>
                <a:cs typeface="Times New Roman" pitchFamily="18" charset="0"/>
              </a:rPr>
              <a:t>",70),</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new Score(</a:t>
            </a:r>
            <a:r>
              <a:rPr lang="en-US" sz="2000" b="1" dirty="0" err="1" smtClean="0">
                <a:solidFill>
                  <a:srgbClr val="006600"/>
                </a:solidFill>
                <a:latin typeface="Times New Roman" pitchFamily="18" charset="0"/>
                <a:ea typeface="楷体" pitchFamily="49" charset="-122"/>
                <a:cs typeface="Times New Roman" pitchFamily="18" charset="0"/>
              </a:rPr>
              <a:t>8,"C</a:t>
            </a:r>
            <a:r>
              <a:rPr lang="zh-CN" altLang="en-US" sz="2000" b="1" dirty="0" smtClean="0">
                <a:solidFill>
                  <a:srgbClr val="006600"/>
                </a:solidFill>
                <a:latin typeface="Times New Roman" pitchFamily="18" charset="0"/>
                <a:ea typeface="楷体" pitchFamily="49" charset="-122"/>
                <a:cs typeface="Times New Roman" pitchFamily="18" charset="0"/>
              </a:rPr>
              <a:t>语言</a:t>
            </a:r>
            <a:r>
              <a:rPr lang="en-US" sz="2000" b="1" dirty="0" smtClean="0">
                <a:solidFill>
                  <a:srgbClr val="006600"/>
                </a:solidFill>
                <a:latin typeface="Times New Roman" pitchFamily="18" charset="0"/>
                <a:ea typeface="楷体" pitchFamily="49" charset="-122"/>
                <a:cs typeface="Times New Roman" pitchFamily="18" charset="0"/>
              </a:rPr>
              <a:t>",88),new Score(1,"</a:t>
            </a:r>
            <a:r>
              <a:rPr lang="zh-CN" altLang="en-US" sz="2000" b="1" dirty="0" smtClean="0">
                <a:solidFill>
                  <a:srgbClr val="006600"/>
                </a:solidFill>
                <a:latin typeface="Times New Roman" pitchFamily="18" charset="0"/>
                <a:ea typeface="楷体" pitchFamily="49" charset="-122"/>
                <a:cs typeface="Times New Roman" pitchFamily="18" charset="0"/>
              </a:rPr>
              <a:t>数据结构</a:t>
            </a:r>
            <a:r>
              <a:rPr lang="en-US" sz="2000" b="1" dirty="0" smtClean="0">
                <a:solidFill>
                  <a:srgbClr val="006600"/>
                </a:solidFill>
                <a:latin typeface="Times New Roman" pitchFamily="18" charset="0"/>
                <a:ea typeface="楷体" pitchFamily="49" charset="-122"/>
                <a:cs typeface="Times New Roman" pitchFamily="18" charset="0"/>
              </a:rPr>
              <a:t>",83),</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new Score(3,"</a:t>
            </a:r>
            <a:r>
              <a:rPr lang="zh-CN" altLang="en-US" sz="2000" b="1" dirty="0" smtClean="0">
                <a:solidFill>
                  <a:srgbClr val="006600"/>
                </a:solidFill>
                <a:latin typeface="Times New Roman" pitchFamily="18" charset="0"/>
                <a:ea typeface="楷体" pitchFamily="49" charset="-122"/>
                <a:cs typeface="Times New Roman" pitchFamily="18" charset="0"/>
              </a:rPr>
              <a:t>数据结构</a:t>
            </a:r>
            <a:r>
              <a:rPr lang="en-US" sz="2000" b="1" dirty="0" smtClean="0">
                <a:solidFill>
                  <a:srgbClr val="006600"/>
                </a:solidFill>
                <a:latin typeface="Times New Roman" pitchFamily="18" charset="0"/>
                <a:ea typeface="楷体" pitchFamily="49" charset="-122"/>
                <a:cs typeface="Times New Roman" pitchFamily="18" charset="0"/>
              </a:rPr>
              <a:t>",70),new Score(6,"</a:t>
            </a:r>
            <a:r>
              <a:rPr lang="zh-CN" altLang="en-US" sz="2000" b="1" dirty="0" smtClean="0">
                <a:solidFill>
                  <a:srgbClr val="006600"/>
                </a:solidFill>
                <a:latin typeface="Times New Roman" pitchFamily="18" charset="0"/>
                <a:ea typeface="楷体" pitchFamily="49" charset="-122"/>
                <a:cs typeface="Times New Roman" pitchFamily="18" charset="0"/>
              </a:rPr>
              <a:t>数据结构</a:t>
            </a:r>
            <a:r>
              <a:rPr lang="en-US" sz="2000" b="1" dirty="0" smtClean="0">
                <a:solidFill>
                  <a:srgbClr val="006600"/>
                </a:solidFill>
                <a:latin typeface="Times New Roman" pitchFamily="18" charset="0"/>
                <a:ea typeface="楷体" pitchFamily="49" charset="-122"/>
                <a:cs typeface="Times New Roman" pitchFamily="18" charset="0"/>
              </a:rPr>
              <a:t>",92),</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new Score(2,"</a:t>
            </a:r>
            <a:r>
              <a:rPr lang="zh-CN" altLang="en-US" sz="2000" b="1" dirty="0" smtClean="0">
                <a:solidFill>
                  <a:srgbClr val="006600"/>
                </a:solidFill>
                <a:latin typeface="Times New Roman" pitchFamily="18" charset="0"/>
                <a:ea typeface="楷体" pitchFamily="49" charset="-122"/>
                <a:cs typeface="Times New Roman" pitchFamily="18" charset="0"/>
              </a:rPr>
              <a:t>数据结构</a:t>
            </a:r>
            <a:r>
              <a:rPr lang="en-US" sz="2000" b="1" dirty="0" smtClean="0">
                <a:solidFill>
                  <a:srgbClr val="006600"/>
                </a:solidFill>
                <a:latin typeface="Times New Roman" pitchFamily="18" charset="0"/>
                <a:ea typeface="楷体" pitchFamily="49" charset="-122"/>
                <a:cs typeface="Times New Roman" pitchFamily="18" charset="0"/>
              </a:rPr>
              <a:t>",52),new Score(8,"</a:t>
            </a:r>
            <a:r>
              <a:rPr lang="zh-CN" altLang="en-US" sz="2000" b="1" dirty="0" smtClean="0">
                <a:solidFill>
                  <a:srgbClr val="006600"/>
                </a:solidFill>
                <a:latin typeface="Times New Roman" pitchFamily="18" charset="0"/>
                <a:ea typeface="楷体" pitchFamily="49" charset="-122"/>
                <a:cs typeface="Times New Roman" pitchFamily="18" charset="0"/>
              </a:rPr>
              <a:t>数据结构</a:t>
            </a:r>
            <a:r>
              <a:rPr lang="en-US" sz="2000" b="1" dirty="0" smtClean="0">
                <a:solidFill>
                  <a:srgbClr val="006600"/>
                </a:solidFill>
                <a:latin typeface="Times New Roman" pitchFamily="18" charset="0"/>
                <a:ea typeface="楷体" pitchFamily="49" charset="-122"/>
                <a:cs typeface="Times New Roman" pitchFamily="18" charset="0"/>
              </a:rPr>
              <a:t>",79)};</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(Score c in sc)  //</a:t>
            </a:r>
            <a:r>
              <a:rPr lang="zh-CN" altLang="en-US" sz="2000" b="1" dirty="0" smtClean="0">
                <a:solidFill>
                  <a:srgbClr val="006600"/>
                </a:solidFill>
                <a:latin typeface="Times New Roman" pitchFamily="18" charset="0"/>
                <a:ea typeface="楷体" pitchFamily="49" charset="-122"/>
                <a:cs typeface="Times New Roman" pitchFamily="18" charset="0"/>
              </a:rPr>
              <a:t>向</a:t>
            </a:r>
            <a:r>
              <a:rPr lang="en-US" sz="2000" b="1" dirty="0" err="1" smtClean="0">
                <a:solidFill>
                  <a:srgbClr val="006600"/>
                </a:solidFill>
                <a:latin typeface="Times New Roman" pitchFamily="18" charset="0"/>
                <a:ea typeface="楷体" pitchFamily="49" charset="-122"/>
                <a:cs typeface="Times New Roman" pitchFamily="18" charset="0"/>
              </a:rPr>
              <a:t>arrList2</a:t>
            </a:r>
            <a:r>
              <a:rPr lang="zh-CN" altLang="en-US" sz="2000" b="1" dirty="0" smtClean="0">
                <a:solidFill>
                  <a:srgbClr val="006600"/>
                </a:solidFill>
                <a:latin typeface="Times New Roman" pitchFamily="18" charset="0"/>
                <a:ea typeface="楷体" pitchFamily="49" charset="-122"/>
                <a:cs typeface="Times New Roman" pitchFamily="18" charset="0"/>
              </a:rPr>
              <a:t>中添加</a:t>
            </a:r>
            <a:r>
              <a:rPr lang="en-US" sz="2000" b="1" dirty="0" smtClean="0">
                <a:solidFill>
                  <a:srgbClr val="006600"/>
                </a:solidFill>
                <a:latin typeface="Times New Roman" pitchFamily="18" charset="0"/>
                <a:ea typeface="楷体" pitchFamily="49" charset="-122"/>
                <a:cs typeface="Times New Roman" pitchFamily="18" charset="0"/>
              </a:rPr>
              <a:t>10</a:t>
            </a:r>
            <a:r>
              <a:rPr lang="zh-CN" altLang="en-US" sz="2000" b="1" dirty="0" smtClean="0">
                <a:solidFill>
                  <a:srgbClr val="006600"/>
                </a:solidFill>
                <a:latin typeface="Times New Roman" pitchFamily="18" charset="0"/>
                <a:ea typeface="楷体" pitchFamily="49" charset="-122"/>
                <a:cs typeface="Times New Roman" pitchFamily="18" charset="0"/>
              </a:rPr>
              <a:t>个学生成绩记录</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FF0000"/>
                </a:solidFill>
                <a:latin typeface="Times New Roman" pitchFamily="18" charset="0"/>
                <a:ea typeface="楷体" pitchFamily="49" charset="-122"/>
                <a:cs typeface="Times New Roman" pitchFamily="18" charset="0"/>
              </a:rPr>
              <a:t>arrList2</a:t>
            </a:r>
            <a:r>
              <a:rPr lang="en-US" sz="2000" b="1" dirty="0" err="1" smtClean="0">
                <a:solidFill>
                  <a:srgbClr val="006600"/>
                </a:solidFill>
                <a:latin typeface="Times New Roman" pitchFamily="18" charset="0"/>
                <a:ea typeface="楷体" pitchFamily="49" charset="-122"/>
                <a:cs typeface="Times New Roman" pitchFamily="18" charset="0"/>
              </a:rPr>
              <a:t>.Add</a:t>
            </a:r>
            <a:r>
              <a:rPr lang="en-US" sz="2000" b="1" dirty="0" smtClean="0">
                <a:solidFill>
                  <a:srgbClr val="006600"/>
                </a:solidFill>
                <a:latin typeface="Times New Roman" pitchFamily="18" charset="0"/>
                <a:ea typeface="楷体" pitchFamily="49" charset="-122"/>
                <a:cs typeface="Times New Roman" pitchFamily="18" charset="0"/>
              </a:rPr>
              <a:t>(c);</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0" name="Text Box 12"/>
          <p:cNvSpPr txBox="1">
            <a:spLocks noChangeArrowheads="1"/>
          </p:cNvSpPr>
          <p:nvPr/>
        </p:nvSpPr>
        <p:spPr bwMode="auto">
          <a:xfrm>
            <a:off x="1187450" y="549275"/>
            <a:ext cx="5616575"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17.1  </a:t>
            </a:r>
            <a:r>
              <a:rPr lang="en-US" sz="32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LINQ</a:t>
            </a:r>
            <a:r>
              <a:rPr lang="zh-CN"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概述</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7421" name="Text Box 13"/>
          <p:cNvSpPr txBox="1">
            <a:spLocks noChangeArrowheads="1"/>
          </p:cNvSpPr>
          <p:nvPr/>
        </p:nvSpPr>
        <p:spPr bwMode="auto">
          <a:xfrm>
            <a:off x="755651" y="1557338"/>
            <a:ext cx="3816350"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b="1" dirty="0" smtClean="0">
                <a:solidFill>
                  <a:srgbClr val="FF0000"/>
                </a:solidFill>
                <a:latin typeface="黑体" pitchFamily="49" charset="-122"/>
                <a:ea typeface="黑体" pitchFamily="49" charset="-122"/>
              </a:rPr>
              <a:t>17.1.1 </a:t>
            </a:r>
            <a:r>
              <a:rPr lang="zh-CN" altLang="en-US" sz="2800" b="1" dirty="0" smtClean="0">
                <a:solidFill>
                  <a:srgbClr val="FF0000"/>
                </a:solidFill>
                <a:latin typeface="黑体" pitchFamily="49" charset="-122"/>
                <a:ea typeface="黑体" pitchFamily="49" charset="-122"/>
              </a:rPr>
              <a:t>什么是</a:t>
            </a:r>
            <a:r>
              <a:rPr lang="en-US" sz="2800" b="1" dirty="0" err="1" smtClean="0">
                <a:solidFill>
                  <a:srgbClr val="FF0000"/>
                </a:solidFill>
                <a:latin typeface="黑体" pitchFamily="49" charset="-122"/>
                <a:ea typeface="黑体" pitchFamily="49" charset="-122"/>
              </a:rPr>
              <a:t>LINQ</a:t>
            </a:r>
            <a:endParaRPr lang="zh-CN" altLang="en-US" sz="2800" b="1" dirty="0">
              <a:solidFill>
                <a:srgbClr val="FF0000"/>
              </a:solidFill>
              <a:latin typeface="黑体" pitchFamily="49" charset="-122"/>
              <a:ea typeface="黑体" pitchFamily="49" charset="-122"/>
            </a:endParaRPr>
          </a:p>
        </p:txBody>
      </p:sp>
      <p:sp>
        <p:nvSpPr>
          <p:cNvPr id="4" name="TextBox 3"/>
          <p:cNvSpPr txBox="1"/>
          <p:nvPr/>
        </p:nvSpPr>
        <p:spPr>
          <a:xfrm>
            <a:off x="571472" y="2285992"/>
            <a:ext cx="8286808" cy="2862322"/>
          </a:xfrm>
          <a:prstGeom prst="rect">
            <a:avLst/>
          </a:prstGeom>
          <a:noFill/>
        </p:spPr>
        <p:txBody>
          <a:bodyPr wrap="square" rtlCol="0">
            <a:spAutoFit/>
          </a:bodyPr>
          <a:lstStyle/>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LINQ</a:t>
            </a:r>
            <a:r>
              <a:rPr lang="zh-CN" altLang="en-US" sz="2400" b="1" dirty="0" smtClean="0">
                <a:solidFill>
                  <a:srgbClr val="0000FF"/>
                </a:solidFill>
                <a:latin typeface="Times New Roman" pitchFamily="18" charset="0"/>
                <a:ea typeface="楷体" pitchFamily="49" charset="-122"/>
                <a:cs typeface="Times New Roman" pitchFamily="18" charset="0"/>
              </a:rPr>
              <a:t>使程序员可以使用类似</a:t>
            </a:r>
            <a:r>
              <a:rPr lang="en-US" sz="2400" b="1" dirty="0" smtClean="0">
                <a:solidFill>
                  <a:srgbClr val="0000FF"/>
                </a:solidFill>
                <a:latin typeface="Times New Roman" pitchFamily="18" charset="0"/>
                <a:ea typeface="楷体" pitchFamily="49" charset="-122"/>
                <a:cs typeface="Times New Roman" pitchFamily="18" charset="0"/>
              </a:rPr>
              <a:t>SQL</a:t>
            </a:r>
            <a:r>
              <a:rPr lang="zh-CN" altLang="en-US" sz="2400" b="1" dirty="0" smtClean="0">
                <a:solidFill>
                  <a:srgbClr val="0000FF"/>
                </a:solidFill>
                <a:latin typeface="Times New Roman" pitchFamily="18" charset="0"/>
                <a:ea typeface="楷体" pitchFamily="49" charset="-122"/>
                <a:cs typeface="Times New Roman" pitchFamily="18" charset="0"/>
              </a:rPr>
              <a:t>的语言来操作多种数据源。</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例如，可以使用</a:t>
            </a:r>
            <a:r>
              <a:rPr lang="en-US" sz="2400" b="1" dirty="0" smtClean="0">
                <a:solidFill>
                  <a:srgbClr val="0000FF"/>
                </a:solidFill>
                <a:latin typeface="Times New Roman" pitchFamily="18" charset="0"/>
                <a:ea typeface="楷体" pitchFamily="49" charset="-122"/>
                <a:cs typeface="Times New Roman" pitchFamily="18" charset="0"/>
              </a:rPr>
              <a:t>C#</a:t>
            </a:r>
            <a:r>
              <a:rPr lang="zh-CN" altLang="en-US" sz="2400" b="1" dirty="0" smtClean="0">
                <a:solidFill>
                  <a:srgbClr val="0000FF"/>
                </a:solidFill>
                <a:latin typeface="Times New Roman" pitchFamily="18" charset="0"/>
                <a:ea typeface="楷体" pitchFamily="49" charset="-122"/>
                <a:cs typeface="Times New Roman" pitchFamily="18" charset="0"/>
              </a:rPr>
              <a:t>来查询</a:t>
            </a:r>
            <a:r>
              <a:rPr lang="en-US" sz="2400" b="1" dirty="0" smtClean="0">
                <a:solidFill>
                  <a:srgbClr val="0000FF"/>
                </a:solidFill>
                <a:latin typeface="Times New Roman" pitchFamily="18" charset="0"/>
                <a:ea typeface="楷体" pitchFamily="49" charset="-122"/>
                <a:cs typeface="Times New Roman" pitchFamily="18" charset="0"/>
              </a:rPr>
              <a:t>Access</a:t>
            </a:r>
            <a:r>
              <a:rPr lang="zh-CN" altLang="en-US" sz="2400" b="1" dirty="0" smtClean="0">
                <a:solidFill>
                  <a:srgbClr val="0000FF"/>
                </a:solidFill>
                <a:latin typeface="Times New Roman" pitchFamily="18" charset="0"/>
                <a:ea typeface="楷体" pitchFamily="49" charset="-122"/>
                <a:cs typeface="Times New Roman" pitchFamily="18" charset="0"/>
              </a:rPr>
              <a:t>数据库、</a:t>
            </a:r>
            <a:r>
              <a:rPr lang="en-US" sz="2400" b="1" dirty="0" err="1" smtClean="0">
                <a:solidFill>
                  <a:srgbClr val="0000FF"/>
                </a:solidFill>
                <a:latin typeface="Times New Roman" pitchFamily="18" charset="0"/>
                <a:ea typeface="楷体" pitchFamily="49" charset="-122"/>
                <a:cs typeface="Times New Roman" pitchFamily="18" charset="0"/>
              </a:rPr>
              <a:t>ADO.NET</a:t>
            </a:r>
            <a:r>
              <a:rPr lang="zh-CN" altLang="en-US" sz="2400" b="1" dirty="0" smtClean="0">
                <a:solidFill>
                  <a:srgbClr val="0000FF"/>
                </a:solidFill>
                <a:latin typeface="Times New Roman" pitchFamily="18" charset="0"/>
                <a:ea typeface="楷体" pitchFamily="49" charset="-122"/>
                <a:cs typeface="Times New Roman" pitchFamily="18" charset="0"/>
              </a:rPr>
              <a:t>数据集、</a:t>
            </a:r>
            <a:r>
              <a:rPr lang="en-US" sz="2400" b="1" dirty="0" smtClean="0">
                <a:solidFill>
                  <a:srgbClr val="0000FF"/>
                </a:solidFill>
                <a:latin typeface="Times New Roman" pitchFamily="18" charset="0"/>
                <a:ea typeface="楷体" pitchFamily="49" charset="-122"/>
                <a:cs typeface="Times New Roman" pitchFamily="18" charset="0"/>
              </a:rPr>
              <a:t>XML</a:t>
            </a:r>
            <a:r>
              <a:rPr lang="zh-CN" altLang="en-US" sz="2400" b="1" dirty="0" smtClean="0">
                <a:solidFill>
                  <a:srgbClr val="0000FF"/>
                </a:solidFill>
                <a:latin typeface="Times New Roman" pitchFamily="18" charset="0"/>
                <a:ea typeface="楷体" pitchFamily="49" charset="-122"/>
                <a:cs typeface="Times New Roman" pitchFamily="18" charset="0"/>
              </a:rPr>
              <a:t>文档以及任何实现</a:t>
            </a:r>
            <a:r>
              <a:rPr lang="en-US" sz="2400" b="1" dirty="0" err="1" smtClean="0">
                <a:solidFill>
                  <a:srgbClr val="0000FF"/>
                </a:solidFill>
                <a:latin typeface="Times New Roman" pitchFamily="18" charset="0"/>
                <a:ea typeface="楷体" pitchFamily="49" charset="-122"/>
                <a:cs typeface="Times New Roman" pitchFamily="18" charset="0"/>
              </a:rPr>
              <a:t>IEnumerable</a:t>
            </a:r>
            <a:r>
              <a:rPr lang="zh-CN" altLang="en-US" sz="2400" b="1" dirty="0" smtClean="0">
                <a:solidFill>
                  <a:srgbClr val="0000FF"/>
                </a:solidFill>
                <a:latin typeface="Times New Roman" pitchFamily="18" charset="0"/>
                <a:ea typeface="楷体" pitchFamily="49" charset="-122"/>
                <a:cs typeface="Times New Roman" pitchFamily="18" charset="0"/>
              </a:rPr>
              <a:t>接口或</a:t>
            </a:r>
            <a:r>
              <a:rPr lang="en-US" sz="2400" b="1" dirty="0" err="1" smtClean="0">
                <a:solidFill>
                  <a:srgbClr val="0000FF"/>
                </a:solidFill>
                <a:latin typeface="Times New Roman" pitchFamily="18" charset="0"/>
                <a:ea typeface="楷体" pitchFamily="49" charset="-122"/>
                <a:cs typeface="Times New Roman" pitchFamily="18" charset="0"/>
              </a:rPr>
              <a:t>IEnumerable</a:t>
            </a:r>
            <a:r>
              <a:rPr lang="en-US" sz="2400" b="1" dirty="0" smtClean="0">
                <a:solidFill>
                  <a:srgbClr val="0000FF"/>
                </a:solidFill>
                <a:latin typeface="Times New Roman" pitchFamily="18" charset="0"/>
                <a:ea typeface="楷体" pitchFamily="49" charset="-122"/>
                <a:cs typeface="Times New Roman" pitchFamily="18" charset="0"/>
              </a:rPr>
              <a:t>&lt;T&gt;</a:t>
            </a:r>
            <a:r>
              <a:rPr lang="zh-CN" altLang="en-US" sz="2400" b="1" dirty="0" smtClean="0">
                <a:solidFill>
                  <a:srgbClr val="0000FF"/>
                </a:solidFill>
                <a:latin typeface="Times New Roman" pitchFamily="18" charset="0"/>
                <a:ea typeface="楷体" pitchFamily="49" charset="-122"/>
                <a:cs typeface="Times New Roman" pitchFamily="18" charset="0"/>
              </a:rPr>
              <a:t>泛型接口的</a:t>
            </a:r>
            <a:r>
              <a:rPr lang="en-US" sz="2400" b="1" dirty="0" smtClean="0">
                <a:solidFill>
                  <a:srgbClr val="0000FF"/>
                </a:solidFill>
                <a:latin typeface="Times New Roman" pitchFamily="18" charset="0"/>
                <a:ea typeface="楷体" pitchFamily="49" charset="-122"/>
                <a:cs typeface="Times New Roman" pitchFamily="18" charset="0"/>
              </a:rPr>
              <a:t>.NET Framework</a:t>
            </a:r>
            <a:r>
              <a:rPr lang="zh-CN" altLang="en-US" sz="2400" b="1" dirty="0" smtClean="0">
                <a:solidFill>
                  <a:srgbClr val="0000FF"/>
                </a:solidFill>
                <a:latin typeface="Times New Roman" pitchFamily="18" charset="0"/>
                <a:ea typeface="楷体" pitchFamily="49" charset="-122"/>
                <a:cs typeface="Times New Roman" pitchFamily="18" charset="0"/>
              </a:rPr>
              <a:t>集合类。</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429684" cy="3323987"/>
          </a:xfrm>
          <a:prstGeom prst="rect">
            <a:avLst/>
          </a:prstGeom>
          <a:noFill/>
        </p:spPr>
        <p:txBody>
          <a:bodyPr wrap="square" rtlCol="0">
            <a:spAutoFit/>
          </a:bodyPr>
          <a:lstStyle/>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button1_Click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9900FF"/>
                </a:solidFill>
                <a:latin typeface="Times New Roman" pitchFamily="18" charset="0"/>
                <a:ea typeface="楷体" pitchFamily="49" charset="-122"/>
                <a:cs typeface="Times New Roman" pitchFamily="18" charset="0"/>
              </a:rPr>
              <a:t>from Student </a:t>
            </a:r>
            <a:r>
              <a:rPr lang="en-US" sz="2000" b="1" dirty="0" err="1" smtClean="0">
                <a:solidFill>
                  <a:srgbClr val="9900FF"/>
                </a:solidFill>
                <a:latin typeface="Times New Roman" pitchFamily="18" charset="0"/>
                <a:ea typeface="楷体" pitchFamily="49" charset="-122"/>
                <a:cs typeface="Times New Roman" pitchFamily="18" charset="0"/>
              </a:rPr>
              <a:t>st</a:t>
            </a:r>
            <a:r>
              <a:rPr lang="en-US" sz="2000" b="1" dirty="0" smtClean="0">
                <a:solidFill>
                  <a:srgbClr val="9900FF"/>
                </a:solidFill>
                <a:latin typeface="Times New Roman" pitchFamily="18" charset="0"/>
                <a:ea typeface="楷体" pitchFamily="49" charset="-122"/>
                <a:cs typeface="Times New Roman" pitchFamily="18" charset="0"/>
              </a:rPr>
              <a:t> in </a:t>
            </a:r>
            <a:r>
              <a:rPr lang="en-US" sz="2000" b="1" dirty="0" err="1" smtClean="0">
                <a:solidFill>
                  <a:srgbClr val="9900FF"/>
                </a:solidFill>
                <a:latin typeface="Times New Roman" pitchFamily="18" charset="0"/>
                <a:ea typeface="楷体" pitchFamily="49" charset="-122"/>
                <a:cs typeface="Times New Roman" pitchFamily="18" charset="0"/>
              </a:rPr>
              <a:t>arrList1</a:t>
            </a:r>
            <a:r>
              <a:rPr lang="en-US" sz="2000" b="1" dirty="0" smtClean="0">
                <a:solidFill>
                  <a:srgbClr val="9900FF"/>
                </a:solidFill>
                <a:latin typeface="Times New Roman" pitchFamily="18" charset="0"/>
                <a:ea typeface="楷体" pitchFamily="49" charset="-122"/>
                <a:cs typeface="Times New Roman" pitchFamily="18" charset="0"/>
              </a:rPr>
              <a:t> select </a:t>
            </a:r>
            <a:r>
              <a:rPr lang="en-US" sz="2000" b="1" dirty="0" err="1" smtClean="0">
                <a:solidFill>
                  <a:srgbClr val="9900FF"/>
                </a:solidFill>
                <a:latin typeface="Times New Roman" pitchFamily="18" charset="0"/>
                <a:ea typeface="楷体" pitchFamily="49" charset="-122"/>
                <a:cs typeface="Times New Roman" pitchFamily="18" charset="0"/>
              </a:rPr>
              <a:t>st</a:t>
            </a:r>
            <a:r>
              <a:rPr lang="en-US" sz="2000" b="1" dirty="0" smtClean="0">
                <a:solidFill>
                  <a:srgbClr val="9900FF"/>
                </a:solidFill>
                <a:latin typeface="Times New Roman" pitchFamily="18" charset="0"/>
                <a:ea typeface="楷体" pitchFamily="49" charset="-122"/>
                <a:cs typeface="Times New Roman" pitchFamily="18" charset="0"/>
              </a:rPr>
              <a:t>;</a:t>
            </a:r>
            <a:endParaRPr lang="zh-CN" altLang="en-US" sz="2000" b="1" dirty="0" smtClean="0">
              <a:solidFill>
                <a:srgbClr val="9900FF"/>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性别</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民族</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班号</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性别 </a:t>
            </a: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民族</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班号</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215370" cy="3323987"/>
          </a:xfrm>
          <a:prstGeom prst="rect">
            <a:avLst/>
          </a:prstGeom>
          <a:noFill/>
        </p:spPr>
        <p:txBody>
          <a:bodyPr wrap="square" rtlCol="0">
            <a:spAutoFit/>
          </a:bodyPr>
          <a:lstStyle/>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button2_Click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9900FF"/>
                </a:solidFill>
                <a:latin typeface="Times New Roman" pitchFamily="18" charset="0"/>
                <a:ea typeface="楷体" pitchFamily="49" charset="-122"/>
                <a:cs typeface="Times New Roman" pitchFamily="18" charset="0"/>
              </a:rPr>
              <a:t>= from Score sc in </a:t>
            </a:r>
            <a:r>
              <a:rPr lang="en-US" sz="2000" b="1" dirty="0" err="1" smtClean="0">
                <a:solidFill>
                  <a:srgbClr val="9900FF"/>
                </a:solidFill>
                <a:latin typeface="Times New Roman" pitchFamily="18" charset="0"/>
                <a:ea typeface="楷体" pitchFamily="49" charset="-122"/>
                <a:cs typeface="Times New Roman" pitchFamily="18" charset="0"/>
              </a:rPr>
              <a:t>arrList2</a:t>
            </a:r>
            <a:r>
              <a:rPr lang="en-US" sz="2000" b="1" dirty="0" smtClean="0">
                <a:solidFill>
                  <a:srgbClr val="9900FF"/>
                </a:solidFill>
                <a:latin typeface="Times New Roman" pitchFamily="18" charset="0"/>
                <a:ea typeface="楷体" pitchFamily="49" charset="-122"/>
                <a:cs typeface="Times New Roman" pitchFamily="18" charset="0"/>
              </a:rPr>
              <a:t> select sc;</a:t>
            </a:r>
            <a:endParaRPr lang="zh-CN" altLang="en-US" sz="2000" b="1" dirty="0" smtClean="0">
              <a:solidFill>
                <a:srgbClr val="9900FF"/>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分数</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 + "\t"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分数</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1214414" y="1500174"/>
            <a:ext cx="3786214" cy="2214578"/>
          </a:xfrm>
          <a:prstGeom prst="rect">
            <a:avLst/>
          </a:prstGeom>
          <a:noFill/>
          <a:ln w="9525">
            <a:noFill/>
            <a:miter lim="800000"/>
            <a:headEnd/>
            <a:tailEnd/>
          </a:ln>
        </p:spPr>
      </p:pic>
      <p:sp>
        <p:nvSpPr>
          <p:cNvPr id="3" name="TextBox 2"/>
          <p:cNvSpPr txBox="1"/>
          <p:nvPr/>
        </p:nvSpPr>
        <p:spPr>
          <a:xfrm>
            <a:off x="571472" y="571480"/>
            <a:ext cx="7786742" cy="461665"/>
          </a:xfrm>
          <a:prstGeom prst="rect">
            <a:avLst/>
          </a:prstGeom>
          <a:noFill/>
        </p:spPr>
        <p:txBody>
          <a:bodyPr wrap="square" rtlCol="0">
            <a:spAutoFit/>
          </a:bodyPr>
          <a:lstStyle/>
          <a:p>
            <a:r>
              <a:rPr lang="zh-CN" altLang="en-US" sz="2400" b="1" dirty="0" smtClean="0">
                <a:solidFill>
                  <a:srgbClr val="0000FF"/>
                </a:solidFill>
                <a:latin typeface="楷体" pitchFamily="49" charset="-122"/>
                <a:ea typeface="楷体" pitchFamily="49" charset="-122"/>
              </a:rPr>
              <a:t>启动本窗体，单击“显示学生记录”命令按钮：</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8072494" cy="2862322"/>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2. select</a:t>
            </a:r>
            <a:r>
              <a:rPr lang="zh-CN" altLang="en-US" sz="2400" b="1" dirty="0" smtClean="0">
                <a:solidFill>
                  <a:srgbClr val="FF0000"/>
                </a:solidFill>
                <a:latin typeface="Times New Roman" pitchFamily="18" charset="0"/>
                <a:ea typeface="楷体" pitchFamily="49" charset="-122"/>
                <a:cs typeface="Times New Roman" pitchFamily="18" charset="0"/>
              </a:rPr>
              <a:t>子句</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在查询表达式中，</a:t>
            </a:r>
            <a:r>
              <a:rPr lang="en-US" sz="2400" b="1" dirty="0" smtClean="0">
                <a:solidFill>
                  <a:srgbClr val="0000FF"/>
                </a:solidFill>
                <a:latin typeface="Times New Roman" pitchFamily="18" charset="0"/>
                <a:ea typeface="楷体" pitchFamily="49" charset="-122"/>
                <a:cs typeface="Times New Roman" pitchFamily="18" charset="0"/>
              </a:rPr>
              <a:t>select</a:t>
            </a:r>
            <a:r>
              <a:rPr lang="zh-CN" altLang="en-US" sz="2400" b="1" dirty="0" smtClean="0">
                <a:solidFill>
                  <a:srgbClr val="0000FF"/>
                </a:solidFill>
                <a:latin typeface="Times New Roman" pitchFamily="18" charset="0"/>
                <a:ea typeface="楷体" pitchFamily="49" charset="-122"/>
                <a:cs typeface="Times New Roman" pitchFamily="18" charset="0"/>
              </a:rPr>
              <a:t>子句可以指定将在执行查询时产生值的类型。该子句的结果将基于前面所有子句的计算结果以及</a:t>
            </a:r>
            <a:r>
              <a:rPr lang="en-US" sz="2400" b="1" dirty="0" smtClean="0">
                <a:solidFill>
                  <a:srgbClr val="0000FF"/>
                </a:solidFill>
                <a:latin typeface="Times New Roman" pitchFamily="18" charset="0"/>
                <a:ea typeface="楷体" pitchFamily="49" charset="-122"/>
                <a:cs typeface="Times New Roman" pitchFamily="18" charset="0"/>
              </a:rPr>
              <a:t>select</a:t>
            </a:r>
            <a:r>
              <a:rPr lang="zh-CN" altLang="en-US" sz="2400" b="1" dirty="0" smtClean="0">
                <a:solidFill>
                  <a:srgbClr val="0000FF"/>
                </a:solidFill>
                <a:latin typeface="Times New Roman" pitchFamily="18" charset="0"/>
                <a:ea typeface="楷体" pitchFamily="49" charset="-122"/>
                <a:cs typeface="Times New Roman" pitchFamily="18" charset="0"/>
              </a:rPr>
              <a:t>子句本身中的所有表达式。</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FF00FF"/>
                </a:solidFill>
                <a:latin typeface="Times New Roman" pitchFamily="18" charset="0"/>
                <a:ea typeface="楷体" pitchFamily="49" charset="-122"/>
                <a:cs typeface="Times New Roman" pitchFamily="18" charset="0"/>
              </a:rPr>
              <a:t>查询表达式必须以</a:t>
            </a:r>
            <a:r>
              <a:rPr lang="en-US" sz="2400" b="1" dirty="0" smtClean="0">
                <a:solidFill>
                  <a:srgbClr val="FF00FF"/>
                </a:solidFill>
                <a:latin typeface="Times New Roman" pitchFamily="18" charset="0"/>
                <a:ea typeface="楷体" pitchFamily="49" charset="-122"/>
                <a:cs typeface="Times New Roman" pitchFamily="18" charset="0"/>
              </a:rPr>
              <a:t>select</a:t>
            </a:r>
            <a:r>
              <a:rPr lang="zh-CN" altLang="en-US" sz="2400" b="1" dirty="0" smtClean="0">
                <a:solidFill>
                  <a:srgbClr val="FF00FF"/>
                </a:solidFill>
                <a:latin typeface="Times New Roman" pitchFamily="18" charset="0"/>
                <a:ea typeface="楷体" pitchFamily="49" charset="-122"/>
                <a:cs typeface="Times New Roman" pitchFamily="18" charset="0"/>
              </a:rPr>
              <a:t>子句或</a:t>
            </a:r>
            <a:r>
              <a:rPr lang="en-US" sz="2400" b="1" dirty="0" smtClean="0">
                <a:solidFill>
                  <a:srgbClr val="FF00FF"/>
                </a:solidFill>
                <a:latin typeface="Times New Roman" pitchFamily="18" charset="0"/>
                <a:ea typeface="楷体" pitchFamily="49" charset="-122"/>
                <a:cs typeface="Times New Roman" pitchFamily="18" charset="0"/>
              </a:rPr>
              <a:t>group</a:t>
            </a:r>
            <a:r>
              <a:rPr lang="zh-CN" altLang="en-US" sz="2400" b="1" dirty="0" smtClean="0">
                <a:solidFill>
                  <a:srgbClr val="FF00FF"/>
                </a:solidFill>
                <a:latin typeface="Times New Roman" pitchFamily="18" charset="0"/>
                <a:ea typeface="楷体" pitchFamily="49" charset="-122"/>
                <a:cs typeface="Times New Roman" pitchFamily="18" charset="0"/>
              </a:rPr>
              <a:t>子句结束。</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072494" cy="3416320"/>
          </a:xfrm>
          <a:prstGeom prst="rect">
            <a:avLst/>
          </a:prstGeom>
          <a:noFill/>
        </p:spPr>
        <p:txBody>
          <a:bodyPr wrap="square" rtlCol="0">
            <a:spAutoFit/>
          </a:bodyPr>
          <a:lstStyle/>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LINQ</a:t>
            </a:r>
            <a:r>
              <a:rPr lang="zh-CN" altLang="en-US" sz="2400" b="1" dirty="0" smtClean="0">
                <a:solidFill>
                  <a:srgbClr val="0000FF"/>
                </a:solidFill>
                <a:latin typeface="Times New Roman" pitchFamily="18" charset="0"/>
                <a:ea typeface="楷体" pitchFamily="49" charset="-122"/>
                <a:cs typeface="Times New Roman" pitchFamily="18" charset="0"/>
              </a:rPr>
              <a:t>查询返回的对象集合称为源系列，源系列是结构化的数据，通常是由一个或多个元素构成，每个元素由一个或多个字段构成。</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通过</a:t>
            </a:r>
            <a:r>
              <a:rPr lang="en-US" sz="2400" b="1" dirty="0" smtClean="0">
                <a:solidFill>
                  <a:srgbClr val="0000FF"/>
                </a:solidFill>
                <a:latin typeface="Times New Roman" pitchFamily="18" charset="0"/>
                <a:ea typeface="楷体" pitchFamily="49" charset="-122"/>
                <a:cs typeface="Times New Roman" pitchFamily="18" charset="0"/>
              </a:rPr>
              <a:t>select</a:t>
            </a:r>
            <a:r>
              <a:rPr lang="zh-CN" altLang="en-US" sz="2400" b="1" dirty="0" smtClean="0">
                <a:solidFill>
                  <a:srgbClr val="0000FF"/>
                </a:solidFill>
                <a:latin typeface="Times New Roman" pitchFamily="18" charset="0"/>
                <a:ea typeface="楷体" pitchFamily="49" charset="-122"/>
                <a:cs typeface="Times New Roman" pitchFamily="18" charset="0"/>
              </a:rPr>
              <a:t>子句指定希望在源系列中出现的字段，也可以选择所有源系列字段的子集。选择源系列字段子集有两种主要方法：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143932" cy="4524315"/>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9900FF"/>
                </a:solidFill>
                <a:latin typeface="Times New Roman" pitchFamily="18" charset="0"/>
                <a:ea typeface="楷体" pitchFamily="49" charset="-122"/>
                <a:cs typeface="Times New Roman" pitchFamily="18" charset="0"/>
              </a:rPr>
              <a:t>① 若只选择源系列字段的一个字段，可以使用点运算。</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例如，在例</a:t>
            </a:r>
            <a:r>
              <a:rPr lang="en-US" sz="2400" b="1" dirty="0" smtClean="0">
                <a:solidFill>
                  <a:srgbClr val="0000FF"/>
                </a:solidFill>
                <a:latin typeface="Times New Roman" pitchFamily="18" charset="0"/>
                <a:ea typeface="楷体" pitchFamily="49" charset="-122"/>
                <a:cs typeface="Times New Roman" pitchFamily="18" charset="0"/>
              </a:rPr>
              <a:t>17.1</a:t>
            </a:r>
            <a:r>
              <a:rPr lang="zh-CN" altLang="en-US" sz="2400" b="1" dirty="0" smtClean="0">
                <a:solidFill>
                  <a:srgbClr val="0000FF"/>
                </a:solidFill>
                <a:latin typeface="Times New Roman" pitchFamily="18" charset="0"/>
                <a:ea typeface="楷体" pitchFamily="49" charset="-122"/>
                <a:cs typeface="Times New Roman" pitchFamily="18" charset="0"/>
              </a:rPr>
              <a:t>中，若单击</a:t>
            </a:r>
            <a:r>
              <a:rPr lang="en-US" sz="2400" b="1" dirty="0" err="1" smtClean="0">
                <a:solidFill>
                  <a:srgbClr val="0000FF"/>
                </a:solidFill>
                <a:latin typeface="Times New Roman" pitchFamily="18" charset="0"/>
                <a:ea typeface="楷体" pitchFamily="49" charset="-122"/>
                <a:cs typeface="Times New Roman" pitchFamily="18" charset="0"/>
              </a:rPr>
              <a:t>button1</a:t>
            </a:r>
            <a:r>
              <a:rPr lang="zh-CN" altLang="en-US" sz="2400" b="1" dirty="0" smtClean="0">
                <a:solidFill>
                  <a:srgbClr val="0000FF"/>
                </a:solidFill>
                <a:latin typeface="Times New Roman" pitchFamily="18" charset="0"/>
                <a:ea typeface="楷体" pitchFamily="49" charset="-122"/>
                <a:cs typeface="Times New Roman" pitchFamily="18" charset="0"/>
              </a:rPr>
              <a:t>命令按钮只想显示学生姓名，只需将该事件过程改为：</a:t>
            </a: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button1_Click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 from Student </a:t>
            </a:r>
            <a:r>
              <a:rPr lang="en-US" sz="2000" b="1" dirty="0" err="1" smtClean="0">
                <a:solidFill>
                  <a:srgbClr val="006600"/>
                </a:solidFill>
                <a:latin typeface="Times New Roman" pitchFamily="18" charset="0"/>
                <a:ea typeface="楷体" pitchFamily="49" charset="-122"/>
                <a:cs typeface="Times New Roman" pitchFamily="18" charset="0"/>
              </a:rPr>
              <a:t>st</a:t>
            </a:r>
            <a:r>
              <a:rPr lang="en-US" sz="2000" b="1" dirty="0" smtClean="0">
                <a:solidFill>
                  <a:srgbClr val="006600"/>
                </a:solidFill>
                <a:latin typeface="Times New Roman" pitchFamily="18" charset="0"/>
                <a:ea typeface="楷体" pitchFamily="49" charset="-122"/>
                <a:cs typeface="Times New Roman" pitchFamily="18" charset="0"/>
              </a:rPr>
              <a:t> in </a:t>
            </a:r>
            <a:r>
              <a:rPr lang="en-US" sz="2000" b="1" dirty="0" err="1" smtClean="0">
                <a:solidFill>
                  <a:srgbClr val="006600"/>
                </a:solidFill>
                <a:latin typeface="Times New Roman" pitchFamily="18" charset="0"/>
                <a:ea typeface="楷体" pitchFamily="49" charset="-122"/>
                <a:cs typeface="Times New Roman" pitchFamily="18" charset="0"/>
              </a:rPr>
              <a:t>arrList1</a:t>
            </a:r>
            <a:r>
              <a:rPr lang="en-US" sz="2000" b="1" dirty="0" smtClean="0">
                <a:solidFill>
                  <a:srgbClr val="006600"/>
                </a:solidFill>
                <a:latin typeface="Times New Roman" pitchFamily="18" charset="0"/>
                <a:ea typeface="楷体" pitchFamily="49" charset="-122"/>
                <a:cs typeface="Times New Roman" pitchFamily="18" charset="0"/>
              </a:rPr>
              <a:t> select </a:t>
            </a:r>
            <a:r>
              <a:rPr lang="en-US" sz="2000" b="1" dirty="0" err="1" smtClean="0">
                <a:solidFill>
                  <a:srgbClr val="006600"/>
                </a:solidFill>
                <a:latin typeface="Times New Roman" pitchFamily="18" charset="0"/>
                <a:ea typeface="楷体" pitchFamily="49" charset="-122"/>
                <a:cs typeface="Times New Roman" pitchFamily="18" charset="0"/>
              </a:rPr>
              <a:t>st</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x + "\r\n";	//</a:t>
            </a:r>
            <a:r>
              <a:rPr lang="zh-CN" altLang="en-US" sz="2000" b="1" dirty="0" smtClean="0">
                <a:solidFill>
                  <a:srgbClr val="006600"/>
                </a:solidFill>
                <a:latin typeface="Times New Roman" pitchFamily="18" charset="0"/>
                <a:ea typeface="楷体" pitchFamily="49" charset="-122"/>
                <a:cs typeface="Times New Roman" pitchFamily="18" charset="0"/>
              </a:rPr>
              <a:t>直接用</a:t>
            </a:r>
            <a:r>
              <a:rPr lang="en-US" sz="2000" b="1" dirty="0" smtClean="0">
                <a:solidFill>
                  <a:srgbClr val="006600"/>
                </a:solidFill>
                <a:latin typeface="Times New Roman" pitchFamily="18" charset="0"/>
                <a:ea typeface="楷体" pitchFamily="49" charset="-122"/>
                <a:cs typeface="Times New Roman" pitchFamily="18" charset="0"/>
              </a:rPr>
              <a:t>x</a:t>
            </a:r>
            <a:r>
              <a:rPr lang="zh-CN" altLang="en-US" sz="2000" b="1" dirty="0" smtClean="0">
                <a:solidFill>
                  <a:srgbClr val="006600"/>
                </a:solidFill>
                <a:latin typeface="Times New Roman" pitchFamily="18" charset="0"/>
                <a:ea typeface="楷体" pitchFamily="49" charset="-122"/>
                <a:cs typeface="Times New Roman" pitchFamily="18" charset="0"/>
              </a:rPr>
              <a:t>获取姓名</a:t>
            </a: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143932" cy="4701736"/>
          </a:xfrm>
          <a:prstGeom prst="rect">
            <a:avLst/>
          </a:prstGeom>
          <a:noFill/>
        </p:spPr>
        <p:txBody>
          <a:bodyPr wrap="square" rtlCol="0">
            <a:spAutoFit/>
          </a:bodyPr>
          <a:lstStyle/>
          <a:p>
            <a:pPr>
              <a:lnSpc>
                <a:spcPts val="3300"/>
              </a:lnSpc>
            </a:pPr>
            <a:r>
              <a:rPr lang="zh-CN" altLang="en-US" sz="2400" b="1" dirty="0" smtClean="0">
                <a:solidFill>
                  <a:srgbClr val="9900FF"/>
                </a:solidFill>
                <a:latin typeface="Times New Roman" pitchFamily="18" charset="0"/>
                <a:ea typeface="楷体" pitchFamily="49" charset="-122"/>
                <a:cs typeface="Times New Roman" pitchFamily="18" charset="0"/>
              </a:rPr>
              <a:t>      ② 若选择源系列的多个字段，需使用“</a:t>
            </a:r>
            <a:r>
              <a:rPr lang="en-US" sz="2400" b="1" dirty="0" smtClean="0">
                <a:solidFill>
                  <a:srgbClr val="9900FF"/>
                </a:solidFill>
                <a:latin typeface="Times New Roman" pitchFamily="18" charset="0"/>
                <a:ea typeface="楷体" pitchFamily="49" charset="-122"/>
                <a:cs typeface="Times New Roman" pitchFamily="18" charset="0"/>
              </a:rPr>
              <a:t>select new {</a:t>
            </a:r>
            <a:r>
              <a:rPr lang="zh-CN" altLang="en-US" sz="2400" b="1" dirty="0" smtClean="0">
                <a:solidFill>
                  <a:srgbClr val="9900FF"/>
                </a:solidFill>
                <a:latin typeface="Times New Roman" pitchFamily="18" charset="0"/>
                <a:ea typeface="楷体" pitchFamily="49" charset="-122"/>
                <a:cs typeface="Times New Roman" pitchFamily="18" charset="0"/>
              </a:rPr>
              <a:t>迭代变量</a:t>
            </a:r>
            <a:r>
              <a:rPr lang="en-US" sz="2400" b="1" dirty="0" smtClean="0">
                <a:solidFill>
                  <a:srgbClr val="9900FF"/>
                </a:solidFill>
                <a:latin typeface="Times New Roman" pitchFamily="18" charset="0"/>
                <a:ea typeface="楷体" pitchFamily="49" charset="-122"/>
                <a:cs typeface="Times New Roman" pitchFamily="18" charset="0"/>
              </a:rPr>
              <a:t>.</a:t>
            </a:r>
            <a:r>
              <a:rPr lang="zh-CN" altLang="en-US" sz="2400" b="1" dirty="0" smtClean="0">
                <a:solidFill>
                  <a:srgbClr val="9900FF"/>
                </a:solidFill>
                <a:latin typeface="Times New Roman" pitchFamily="18" charset="0"/>
                <a:ea typeface="楷体" pitchFamily="49" charset="-122"/>
                <a:cs typeface="Times New Roman" pitchFamily="18" charset="0"/>
              </a:rPr>
              <a:t>字段</a:t>
            </a:r>
            <a:r>
              <a:rPr lang="en-US" sz="2400" b="1" dirty="0" smtClean="0">
                <a:solidFill>
                  <a:srgbClr val="9900FF"/>
                </a:solidFill>
                <a:latin typeface="Times New Roman" pitchFamily="18" charset="0"/>
                <a:ea typeface="楷体" pitchFamily="49" charset="-122"/>
                <a:cs typeface="Times New Roman" pitchFamily="18" charset="0"/>
              </a:rPr>
              <a:t>1</a:t>
            </a:r>
            <a:r>
              <a:rPr lang="zh-CN" altLang="en-US" sz="2400" b="1" dirty="0" smtClean="0">
                <a:solidFill>
                  <a:srgbClr val="9900FF"/>
                </a:solidFill>
                <a:latin typeface="Times New Roman" pitchFamily="18" charset="0"/>
                <a:ea typeface="楷体" pitchFamily="49" charset="-122"/>
                <a:cs typeface="Times New Roman" pitchFamily="18" charset="0"/>
              </a:rPr>
              <a:t>，迭代变量</a:t>
            </a:r>
            <a:r>
              <a:rPr lang="en-US" sz="2400" b="1" dirty="0" smtClean="0">
                <a:solidFill>
                  <a:srgbClr val="9900FF"/>
                </a:solidFill>
                <a:latin typeface="Times New Roman" pitchFamily="18" charset="0"/>
                <a:ea typeface="楷体" pitchFamily="49" charset="-122"/>
                <a:cs typeface="Times New Roman" pitchFamily="18" charset="0"/>
              </a:rPr>
              <a:t>.</a:t>
            </a:r>
            <a:r>
              <a:rPr lang="zh-CN" altLang="en-US" sz="2400" b="1" dirty="0" smtClean="0">
                <a:solidFill>
                  <a:srgbClr val="9900FF"/>
                </a:solidFill>
                <a:latin typeface="Times New Roman" pitchFamily="18" charset="0"/>
                <a:ea typeface="楷体" pitchFamily="49" charset="-122"/>
                <a:cs typeface="Times New Roman" pitchFamily="18" charset="0"/>
              </a:rPr>
              <a:t>字段</a:t>
            </a:r>
            <a:r>
              <a:rPr lang="en-US" sz="2400" b="1" dirty="0" smtClean="0">
                <a:solidFill>
                  <a:srgbClr val="9900FF"/>
                </a:solidFill>
                <a:latin typeface="Times New Roman" pitchFamily="18" charset="0"/>
                <a:ea typeface="楷体" pitchFamily="49" charset="-122"/>
                <a:cs typeface="Times New Roman" pitchFamily="18" charset="0"/>
              </a:rPr>
              <a:t>2</a:t>
            </a:r>
            <a:r>
              <a:rPr lang="zh-CN" altLang="en-US" sz="2400" b="1" dirty="0" smtClean="0">
                <a:solidFill>
                  <a:srgbClr val="9900FF"/>
                </a:solidFill>
                <a:latin typeface="Times New Roman" pitchFamily="18" charset="0"/>
                <a:ea typeface="楷体" pitchFamily="49" charset="-122"/>
                <a:cs typeface="Times New Roman" pitchFamily="18" charset="0"/>
              </a:rPr>
              <a:t>，</a:t>
            </a:r>
            <a:r>
              <a:rPr lang="en-US" altLang="zh-CN" sz="2400" b="1" dirty="0" smtClean="0">
                <a:solidFill>
                  <a:srgbClr val="9900FF"/>
                </a:solidFill>
                <a:latin typeface="Times New Roman" pitchFamily="18" charset="0"/>
                <a:ea typeface="楷体" pitchFamily="49" charset="-122"/>
                <a:cs typeface="Times New Roman" pitchFamily="18" charset="0"/>
              </a:rPr>
              <a:t>…</a:t>
            </a:r>
            <a:r>
              <a:rPr lang="en-US" sz="2400" b="1" dirty="0" smtClean="0">
                <a:solidFill>
                  <a:srgbClr val="9900FF"/>
                </a:solidFill>
                <a:latin typeface="Times New Roman" pitchFamily="18" charset="0"/>
                <a:ea typeface="楷体" pitchFamily="49" charset="-122"/>
                <a:cs typeface="Times New Roman" pitchFamily="18" charset="0"/>
              </a:rPr>
              <a:t>}</a:t>
            </a:r>
            <a:r>
              <a:rPr lang="zh-CN" altLang="en-US" sz="2400" b="1" dirty="0" smtClean="0">
                <a:solidFill>
                  <a:srgbClr val="9900FF"/>
                </a:solidFill>
                <a:latin typeface="Times New Roman" pitchFamily="18" charset="0"/>
                <a:ea typeface="楷体" pitchFamily="49" charset="-122"/>
                <a:cs typeface="Times New Roman" pitchFamily="18" charset="0"/>
              </a:rPr>
              <a:t>”的格式。</a:t>
            </a:r>
          </a:p>
          <a:p>
            <a:pPr>
              <a:lnSpc>
                <a:spcPts val="3300"/>
              </a:lnSpc>
            </a:pPr>
            <a:r>
              <a:rPr lang="zh-CN" altLang="en-US" sz="2400" b="1" dirty="0" smtClean="0">
                <a:solidFill>
                  <a:srgbClr val="0000FF"/>
                </a:solidFill>
                <a:latin typeface="Times New Roman" pitchFamily="18" charset="0"/>
                <a:ea typeface="楷体" pitchFamily="49" charset="-122"/>
                <a:cs typeface="Times New Roman" pitchFamily="18" charset="0"/>
              </a:rPr>
              <a:t>      例如，在例</a:t>
            </a:r>
            <a:r>
              <a:rPr lang="en-US" sz="2400" b="1" dirty="0" smtClean="0">
                <a:solidFill>
                  <a:srgbClr val="0000FF"/>
                </a:solidFill>
                <a:latin typeface="Times New Roman" pitchFamily="18" charset="0"/>
                <a:ea typeface="楷体" pitchFamily="49" charset="-122"/>
                <a:cs typeface="Times New Roman" pitchFamily="18" charset="0"/>
              </a:rPr>
              <a:t>17.1</a:t>
            </a:r>
            <a:r>
              <a:rPr lang="zh-CN" altLang="en-US" sz="2400" b="1" dirty="0" smtClean="0">
                <a:solidFill>
                  <a:srgbClr val="0000FF"/>
                </a:solidFill>
                <a:latin typeface="Times New Roman" pitchFamily="18" charset="0"/>
                <a:ea typeface="楷体" pitchFamily="49" charset="-122"/>
                <a:cs typeface="Times New Roman" pitchFamily="18" charset="0"/>
              </a:rPr>
              <a:t>中，若单击</a:t>
            </a:r>
            <a:r>
              <a:rPr lang="en-US" sz="2400" b="1" dirty="0" err="1" smtClean="0">
                <a:solidFill>
                  <a:srgbClr val="0000FF"/>
                </a:solidFill>
                <a:latin typeface="Times New Roman" pitchFamily="18" charset="0"/>
                <a:ea typeface="楷体" pitchFamily="49" charset="-122"/>
                <a:cs typeface="Times New Roman" pitchFamily="18" charset="0"/>
              </a:rPr>
              <a:t>button1</a:t>
            </a:r>
            <a:r>
              <a:rPr lang="zh-CN" altLang="en-US" sz="2400" b="1" dirty="0" smtClean="0">
                <a:solidFill>
                  <a:srgbClr val="0000FF"/>
                </a:solidFill>
                <a:latin typeface="Times New Roman" pitchFamily="18" charset="0"/>
                <a:ea typeface="楷体" pitchFamily="49" charset="-122"/>
                <a:cs typeface="Times New Roman" pitchFamily="18" charset="0"/>
              </a:rPr>
              <a:t>命令按钮希望显示学生学号、姓名和班号，只需将该事件过程改为：</a:t>
            </a:r>
          </a:p>
          <a:p>
            <a:pPr lvl="1">
              <a:lnSpc>
                <a:spcPts val="3300"/>
              </a:lnSpc>
            </a:pPr>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button1_Click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3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from Student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 in </a:t>
            </a:r>
            <a:r>
              <a:rPr lang="en-US" sz="2000" b="1" dirty="0" err="1" smtClean="0">
                <a:solidFill>
                  <a:srgbClr val="FF00FF"/>
                </a:solidFill>
                <a:latin typeface="Times New Roman" pitchFamily="18" charset="0"/>
                <a:ea typeface="楷体" pitchFamily="49" charset="-122"/>
                <a:cs typeface="Times New Roman" pitchFamily="18" charset="0"/>
              </a:rPr>
              <a:t>arrList1</a:t>
            </a:r>
            <a:r>
              <a:rPr lang="en-US" sz="2000" b="1" dirty="0" smtClean="0">
                <a:solidFill>
                  <a:srgbClr val="FF00FF"/>
                </a:solidFill>
                <a:latin typeface="Times New Roman" pitchFamily="18" charset="0"/>
                <a:ea typeface="楷体" pitchFamily="49" charset="-122"/>
                <a:cs typeface="Times New Roman" pitchFamily="18" charset="0"/>
              </a:rPr>
              <a:t> </a:t>
            </a:r>
          </a:p>
          <a:p>
            <a:pPr lvl="1">
              <a:lnSpc>
                <a:spcPts val="3300"/>
              </a:lnSpc>
            </a:pPr>
            <a:r>
              <a:rPr lang="en-US" sz="2000" b="1" dirty="0" smtClean="0">
                <a:solidFill>
                  <a:srgbClr val="FF00FF"/>
                </a:solidFill>
                <a:latin typeface="Times New Roman" pitchFamily="18" charset="0"/>
                <a:ea typeface="楷体" pitchFamily="49" charset="-122"/>
                <a:cs typeface="Times New Roman" pitchFamily="18" charset="0"/>
              </a:rPr>
              <a:t>             select new {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学号</a:t>
            </a:r>
            <a:r>
              <a:rPr 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姓名</a:t>
            </a:r>
            <a:r>
              <a:rPr 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班号</a:t>
            </a:r>
            <a:r>
              <a:rPr lang="en-US" sz="2000" b="1" dirty="0" smtClean="0">
                <a:solidFill>
                  <a:srgbClr val="FF00FF"/>
                </a:solidFill>
                <a:latin typeface="Times New Roman" pitchFamily="18" charset="0"/>
                <a:ea typeface="楷体" pitchFamily="49" charset="-122"/>
                <a:cs typeface="Times New Roman" pitchFamily="18" charset="0"/>
              </a:rPr>
              <a:t> };</a:t>
            </a:r>
            <a:endParaRPr lang="zh-CN" altLang="en-US" sz="2000" b="1" dirty="0" smtClean="0">
              <a:solidFill>
                <a:srgbClr val="FF00FF"/>
              </a:solidFill>
              <a:latin typeface="Times New Roman" pitchFamily="18" charset="0"/>
              <a:ea typeface="楷体" pitchFamily="49" charset="-122"/>
              <a:cs typeface="Times New Roman" pitchFamily="18" charset="0"/>
            </a:endParaRPr>
          </a:p>
          <a:p>
            <a:pPr lvl="1">
              <a:lnSpc>
                <a:spcPts val="33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班号</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3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3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()+"\t"+ x.</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 +"\t"+ x.</a:t>
            </a:r>
            <a:r>
              <a:rPr lang="zh-CN" altLang="en-US" sz="2000" b="1" dirty="0" smtClean="0">
                <a:solidFill>
                  <a:srgbClr val="006600"/>
                </a:solidFill>
                <a:latin typeface="Times New Roman" pitchFamily="18" charset="0"/>
                <a:ea typeface="楷体" pitchFamily="49" charset="-122"/>
                <a:cs typeface="Times New Roman" pitchFamily="18" charset="0"/>
              </a:rPr>
              <a:t>班号</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286808" cy="4324261"/>
          </a:xfrm>
          <a:prstGeom prst="rect">
            <a:avLst/>
          </a:prstGeom>
          <a:noFill/>
        </p:spPr>
        <p:txBody>
          <a:bodyPr wrap="square" rtlCol="0">
            <a:spAutoFit/>
          </a:bodyPr>
          <a:lstStyle/>
          <a:p>
            <a:pPr>
              <a:lnSpc>
                <a:spcPts val="3300"/>
              </a:lnSpc>
            </a:pPr>
            <a:r>
              <a:rPr lang="zh-CN" altLang="en-US" sz="2400" b="1" dirty="0" smtClean="0">
                <a:solidFill>
                  <a:srgbClr val="0000FF"/>
                </a:solidFill>
                <a:latin typeface="Times New Roman" pitchFamily="18" charset="0"/>
                <a:ea typeface="楷体" pitchFamily="49" charset="-122"/>
                <a:cs typeface="Times New Roman" pitchFamily="18" charset="0"/>
              </a:rPr>
              <a:t>          还可以为选择的源系列字段定义别名，其基本格式为“</a:t>
            </a:r>
            <a:r>
              <a:rPr lang="zh-CN" altLang="en-US" sz="2400" b="1" dirty="0" smtClean="0">
                <a:solidFill>
                  <a:srgbClr val="FF00FF"/>
                </a:solidFill>
                <a:latin typeface="Times New Roman" pitchFamily="18" charset="0"/>
                <a:ea typeface="楷体" pitchFamily="49" charset="-122"/>
                <a:cs typeface="Times New Roman" pitchFamily="18" charset="0"/>
              </a:rPr>
              <a:t>别名</a:t>
            </a:r>
            <a:r>
              <a:rPr lang="en-US" sz="2400" b="1" dirty="0" smtClean="0">
                <a:solidFill>
                  <a:srgbClr val="FF00FF"/>
                </a:solidFill>
                <a:latin typeface="Times New Roman" pitchFamily="18" charset="0"/>
                <a:ea typeface="楷体" pitchFamily="49" charset="-122"/>
                <a:cs typeface="Times New Roman" pitchFamily="18" charset="0"/>
              </a:rPr>
              <a:t>=</a:t>
            </a:r>
            <a:r>
              <a:rPr lang="zh-CN" altLang="en-US" sz="2400" b="1" dirty="0" smtClean="0">
                <a:solidFill>
                  <a:srgbClr val="FF00FF"/>
                </a:solidFill>
                <a:latin typeface="Times New Roman" pitchFamily="18" charset="0"/>
                <a:ea typeface="楷体" pitchFamily="49" charset="-122"/>
                <a:cs typeface="Times New Roman" pitchFamily="18" charset="0"/>
              </a:rPr>
              <a:t>迭代变量</a:t>
            </a:r>
            <a:r>
              <a:rPr lang="en-US" sz="2400" b="1" dirty="0" smtClean="0">
                <a:solidFill>
                  <a:srgbClr val="FF00FF"/>
                </a:solidFill>
                <a:latin typeface="Times New Roman" pitchFamily="18" charset="0"/>
                <a:ea typeface="楷体" pitchFamily="49" charset="-122"/>
                <a:cs typeface="Times New Roman" pitchFamily="18" charset="0"/>
              </a:rPr>
              <a:t>.</a:t>
            </a:r>
            <a:r>
              <a:rPr lang="zh-CN" altLang="en-US" sz="2400" b="1" dirty="0" smtClean="0">
                <a:solidFill>
                  <a:srgbClr val="FF00FF"/>
                </a:solidFill>
                <a:latin typeface="Times New Roman" pitchFamily="18" charset="0"/>
                <a:ea typeface="楷体" pitchFamily="49" charset="-122"/>
                <a:cs typeface="Times New Roman" pitchFamily="18" charset="0"/>
              </a:rPr>
              <a:t>字段</a:t>
            </a:r>
            <a:r>
              <a:rPr lang="zh-CN" altLang="en-US" sz="2400" b="1" dirty="0" smtClean="0">
                <a:solidFill>
                  <a:srgbClr val="0000FF"/>
                </a:solidFill>
                <a:latin typeface="Times New Roman" pitchFamily="18" charset="0"/>
                <a:ea typeface="楷体" pitchFamily="49" charset="-122"/>
                <a:cs typeface="Times New Roman" pitchFamily="18" charset="0"/>
              </a:rPr>
              <a:t>”。例如，上述代码与以下指定别名的代码等价：</a:t>
            </a:r>
          </a:p>
          <a:p>
            <a:pPr lvl="1">
              <a:lnSpc>
                <a:spcPts val="3300"/>
              </a:lnSpc>
            </a:pPr>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button1_Click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3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mydata</a:t>
            </a:r>
            <a:r>
              <a:rPr lang="en-US" sz="2000" b="1" dirty="0" smtClean="0">
                <a:solidFill>
                  <a:srgbClr val="FF00FF"/>
                </a:solidFill>
                <a:latin typeface="Times New Roman" pitchFamily="18" charset="0"/>
                <a:ea typeface="楷体" pitchFamily="49" charset="-122"/>
                <a:cs typeface="Times New Roman" pitchFamily="18" charset="0"/>
              </a:rPr>
              <a:t>=from Student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 in </a:t>
            </a:r>
            <a:r>
              <a:rPr lang="en-US" sz="2000" b="1" dirty="0" err="1" smtClean="0">
                <a:solidFill>
                  <a:srgbClr val="FF00FF"/>
                </a:solidFill>
                <a:latin typeface="Times New Roman" pitchFamily="18" charset="0"/>
                <a:ea typeface="楷体" pitchFamily="49" charset="-122"/>
                <a:cs typeface="Times New Roman" pitchFamily="18" charset="0"/>
              </a:rPr>
              <a:t>arrList1</a:t>
            </a:r>
            <a:r>
              <a:rPr lang="en-US" sz="2000" b="1" dirty="0" smtClean="0">
                <a:solidFill>
                  <a:srgbClr val="FF00FF"/>
                </a:solidFill>
                <a:latin typeface="Times New Roman" pitchFamily="18" charset="0"/>
                <a:ea typeface="楷体" pitchFamily="49" charset="-122"/>
                <a:cs typeface="Times New Roman" pitchFamily="18" charset="0"/>
              </a:rPr>
              <a:t> </a:t>
            </a:r>
          </a:p>
          <a:p>
            <a:pPr lvl="1">
              <a:lnSpc>
                <a:spcPts val="3300"/>
              </a:lnSpc>
            </a:pPr>
            <a:r>
              <a:rPr lang="en-US" sz="2000" b="1" dirty="0" smtClean="0">
                <a:solidFill>
                  <a:srgbClr val="FF00FF"/>
                </a:solidFill>
                <a:latin typeface="Times New Roman" pitchFamily="18" charset="0"/>
                <a:ea typeface="楷体" pitchFamily="49" charset="-122"/>
                <a:cs typeface="Times New Roman" pitchFamily="18" charset="0"/>
              </a:rPr>
              <a:t>             select new {</a:t>
            </a:r>
            <a:r>
              <a:rPr lang="en-US" sz="2000" b="1" dirty="0" err="1" smtClean="0">
                <a:solidFill>
                  <a:srgbClr val="FF00FF"/>
                </a:solidFill>
                <a:latin typeface="Times New Roman" pitchFamily="18" charset="0"/>
                <a:ea typeface="楷体" pitchFamily="49" charset="-122"/>
                <a:cs typeface="Times New Roman" pitchFamily="18" charset="0"/>
              </a:rPr>
              <a:t>f1</a:t>
            </a:r>
            <a:r>
              <a:rPr 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学号</a:t>
            </a:r>
            <a:r>
              <a:rPr 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f2</a:t>
            </a:r>
            <a:r>
              <a:rPr 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姓名</a:t>
            </a:r>
            <a:r>
              <a:rPr 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f3</a:t>
            </a:r>
            <a:r>
              <a:rPr lang="en-US" sz="2000" b="1" dirty="0" smtClean="0">
                <a:solidFill>
                  <a:srgbClr val="FF00FF"/>
                </a:solidFill>
                <a:latin typeface="Times New Roman" pitchFamily="18" charset="0"/>
                <a:ea typeface="楷体" pitchFamily="49" charset="-122"/>
                <a:cs typeface="Times New Roman" pitchFamily="18" charset="0"/>
              </a:rPr>
              <a:t>=</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班号</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pPr lvl="1">
              <a:lnSpc>
                <a:spcPts val="33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班号</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3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3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x.f1.ToString</a:t>
            </a:r>
            <a:r>
              <a:rPr lang="en-US" sz="2000" b="1" dirty="0" smtClean="0">
                <a:solidFill>
                  <a:srgbClr val="006600"/>
                </a:solidFill>
                <a:latin typeface="Times New Roman" pitchFamily="18" charset="0"/>
                <a:ea typeface="楷体" pitchFamily="49" charset="-122"/>
                <a:cs typeface="Times New Roman" pitchFamily="18" charset="0"/>
              </a:rPr>
              <a:t>() + "\t" + </a:t>
            </a:r>
            <a:r>
              <a:rPr lang="en-US" sz="2000" b="1" dirty="0" err="1" smtClean="0">
                <a:solidFill>
                  <a:srgbClr val="006600"/>
                </a:solidFill>
                <a:latin typeface="Times New Roman" pitchFamily="18" charset="0"/>
                <a:ea typeface="楷体" pitchFamily="49" charset="-122"/>
                <a:cs typeface="Times New Roman" pitchFamily="18" charset="0"/>
              </a:rPr>
              <a:t>x.f2</a:t>
            </a:r>
            <a:r>
              <a:rPr lang="en-US" sz="2000" b="1" dirty="0" smtClean="0">
                <a:solidFill>
                  <a:srgbClr val="006600"/>
                </a:solidFill>
                <a:latin typeface="Times New Roman" pitchFamily="18" charset="0"/>
                <a:ea typeface="楷体" pitchFamily="49" charset="-122"/>
                <a:cs typeface="Times New Roman" pitchFamily="18" charset="0"/>
              </a:rPr>
              <a:t> +"\t"+ </a:t>
            </a:r>
            <a:r>
              <a:rPr lang="en-US" sz="2000" b="1" dirty="0" err="1" smtClean="0">
                <a:solidFill>
                  <a:srgbClr val="006600"/>
                </a:solidFill>
                <a:latin typeface="Times New Roman" pitchFamily="18" charset="0"/>
                <a:ea typeface="楷体" pitchFamily="49" charset="-122"/>
                <a:cs typeface="Times New Roman" pitchFamily="18" charset="0"/>
              </a:rPr>
              <a:t>x.f3</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ts val="3300"/>
              </a:lnSpc>
            </a:pP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8001056" cy="5539978"/>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3. where</a:t>
            </a:r>
            <a:r>
              <a:rPr lang="zh-CN" altLang="en-US" sz="2400" b="1" dirty="0" smtClean="0">
                <a:solidFill>
                  <a:srgbClr val="FF0000"/>
                </a:solidFill>
                <a:latin typeface="Times New Roman" pitchFamily="18" charset="0"/>
                <a:ea typeface="楷体" pitchFamily="49" charset="-122"/>
                <a:cs typeface="Times New Roman" pitchFamily="18" charset="0"/>
              </a:rPr>
              <a:t>子句</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where</a:t>
            </a:r>
            <a:r>
              <a:rPr lang="zh-CN" altLang="en-US" sz="2400" b="1" dirty="0" smtClean="0">
                <a:solidFill>
                  <a:srgbClr val="0000FF"/>
                </a:solidFill>
                <a:latin typeface="Times New Roman" pitchFamily="18" charset="0"/>
                <a:ea typeface="楷体" pitchFamily="49" charset="-122"/>
                <a:cs typeface="Times New Roman" pitchFamily="18" charset="0"/>
              </a:rPr>
              <a:t>子句指定查询的筛选条件。筛选指将结果集限制为只包含那些满足指定条件的元素的操作，它又称为选择。</a:t>
            </a:r>
            <a:r>
              <a:rPr lang="en-US" sz="2400" b="1" dirty="0" smtClean="0">
                <a:solidFill>
                  <a:srgbClr val="0000FF"/>
                </a:solidFill>
                <a:latin typeface="Times New Roman" pitchFamily="18" charset="0"/>
                <a:ea typeface="楷体" pitchFamily="49" charset="-122"/>
                <a:cs typeface="Times New Roman" pitchFamily="18" charset="0"/>
              </a:rPr>
              <a:t>where</a:t>
            </a:r>
            <a:r>
              <a:rPr lang="zh-CN" altLang="en-US" sz="2400" b="1" dirty="0" smtClean="0">
                <a:solidFill>
                  <a:srgbClr val="0000FF"/>
                </a:solidFill>
                <a:latin typeface="Times New Roman" pitchFamily="18" charset="0"/>
                <a:ea typeface="楷体" pitchFamily="49" charset="-122"/>
                <a:cs typeface="Times New Roman" pitchFamily="18" charset="0"/>
              </a:rPr>
              <a:t>子句基本格式如下：</a:t>
            </a: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where </a:t>
            </a:r>
            <a:r>
              <a:rPr lang="zh-CN" altLang="en-US" sz="2000" b="1" dirty="0" smtClean="0">
                <a:solidFill>
                  <a:srgbClr val="006600"/>
                </a:solidFill>
                <a:latin typeface="Times New Roman" pitchFamily="18" charset="0"/>
                <a:ea typeface="楷体" pitchFamily="49" charset="-122"/>
                <a:cs typeface="Times New Roman" pitchFamily="18" charset="0"/>
              </a:rPr>
              <a:t>条件表达式</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其中，“条件表达式”是必选项，它确定是否在输出结果中包含源系列中当前项的值。</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在单一</a:t>
            </a:r>
            <a:r>
              <a:rPr lang="en-US" sz="2400" b="1" dirty="0" smtClean="0">
                <a:solidFill>
                  <a:srgbClr val="0000FF"/>
                </a:solidFill>
                <a:latin typeface="Times New Roman" pitchFamily="18" charset="0"/>
                <a:ea typeface="楷体" pitchFamily="49" charset="-122"/>
                <a:cs typeface="Times New Roman" pitchFamily="18" charset="0"/>
              </a:rPr>
              <a:t> where </a:t>
            </a:r>
            <a:r>
              <a:rPr lang="zh-CN" altLang="en-US" sz="2400" b="1" dirty="0" smtClean="0">
                <a:solidFill>
                  <a:srgbClr val="0000FF"/>
                </a:solidFill>
                <a:latin typeface="Times New Roman" pitchFamily="18" charset="0"/>
                <a:ea typeface="楷体" pitchFamily="49" charset="-122"/>
                <a:cs typeface="Times New Roman" pitchFamily="18" charset="0"/>
              </a:rPr>
              <a:t>子句内，可以使用</a:t>
            </a:r>
            <a:r>
              <a:rPr lang="en-US" sz="2400" b="1" dirty="0" smtClean="0">
                <a:solidFill>
                  <a:srgbClr val="0000FF"/>
                </a:solidFill>
                <a:latin typeface="Times New Roman" pitchFamily="18" charset="0"/>
                <a:ea typeface="楷体" pitchFamily="49" charset="-122"/>
                <a:cs typeface="Times New Roman" pitchFamily="18" charset="0"/>
              </a:rPr>
              <a:t> &amp;&amp; </a:t>
            </a:r>
            <a:r>
              <a:rPr lang="zh-CN" altLang="en-US" sz="2400" b="1" dirty="0" smtClean="0">
                <a:solidFill>
                  <a:srgbClr val="0000FF"/>
                </a:solidFill>
                <a:latin typeface="Times New Roman" pitchFamily="18" charset="0"/>
                <a:ea typeface="楷体" pitchFamily="49" charset="-122"/>
                <a:cs typeface="Times New Roman" pitchFamily="18" charset="0"/>
              </a:rPr>
              <a:t>和</a:t>
            </a:r>
            <a:r>
              <a:rPr lang="en-US" sz="2400" b="1" dirty="0" smtClean="0">
                <a:solidFill>
                  <a:srgbClr val="0000FF"/>
                </a:solidFill>
                <a:latin typeface="Times New Roman" pitchFamily="18" charset="0"/>
                <a:ea typeface="楷体" pitchFamily="49" charset="-122"/>
                <a:cs typeface="Times New Roman" pitchFamily="18" charset="0"/>
              </a:rPr>
              <a:t> || </a:t>
            </a:r>
            <a:r>
              <a:rPr lang="zh-CN" altLang="en-US" sz="2400" b="1" dirty="0" smtClean="0">
                <a:solidFill>
                  <a:srgbClr val="0000FF"/>
                </a:solidFill>
                <a:latin typeface="Times New Roman" pitchFamily="18" charset="0"/>
                <a:ea typeface="楷体" pitchFamily="49" charset="-122"/>
                <a:cs typeface="Times New Roman" pitchFamily="18" charset="0"/>
              </a:rPr>
              <a:t>运算符根据需要指定任意多个谓词。</a:t>
            </a:r>
            <a:r>
              <a:rPr lang="en-US" sz="2400" b="1" dirty="0" smtClean="0">
                <a:solidFill>
                  <a:srgbClr val="0000FF"/>
                </a:solidFill>
                <a:latin typeface="Times New Roman" pitchFamily="18" charset="0"/>
                <a:ea typeface="楷体" pitchFamily="49" charset="-122"/>
                <a:cs typeface="Times New Roman" pitchFamily="18" charset="0"/>
              </a:rPr>
              <a:t>where </a:t>
            </a:r>
            <a:r>
              <a:rPr lang="zh-CN" altLang="en-US" sz="2400" b="1" dirty="0" smtClean="0">
                <a:solidFill>
                  <a:srgbClr val="0000FF"/>
                </a:solidFill>
                <a:latin typeface="Times New Roman" pitchFamily="18" charset="0"/>
                <a:ea typeface="楷体" pitchFamily="49" charset="-122"/>
                <a:cs typeface="Times New Roman" pitchFamily="18" charset="0"/>
              </a:rPr>
              <a:t>子句可以包含一个或多个返回布尔值的方法。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143932" cy="3970318"/>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例如，若定义如下方法：</a:t>
            </a: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private </a:t>
            </a:r>
            <a:r>
              <a:rPr lang="en-US" sz="2000" b="1" dirty="0" err="1" smtClean="0">
                <a:solidFill>
                  <a:srgbClr val="006600"/>
                </a:solidFill>
                <a:latin typeface="Times New Roman" pitchFamily="18" charset="0"/>
                <a:ea typeface="楷体" pitchFamily="49" charset="-122"/>
                <a:cs typeface="Times New Roman" pitchFamily="18" charset="0"/>
              </a:rPr>
              <a:t>bool</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IsEven</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i</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return </a:t>
            </a:r>
            <a:r>
              <a:rPr lang="en-US" sz="2000" b="1" dirty="0" err="1" smtClean="0">
                <a:solidFill>
                  <a:srgbClr val="006600"/>
                </a:solidFill>
                <a:latin typeface="Times New Roman" pitchFamily="18" charset="0"/>
                <a:ea typeface="楷体" pitchFamily="49" charset="-122"/>
                <a:cs typeface="Times New Roman" pitchFamily="18" charset="0"/>
              </a:rPr>
              <a:t>i</a:t>
            </a:r>
            <a:r>
              <a:rPr lang="en-US" sz="2000" b="1" dirty="0" smtClean="0">
                <a:solidFill>
                  <a:srgbClr val="006600"/>
                </a:solidFill>
                <a:latin typeface="Times New Roman" pitchFamily="18" charset="0"/>
                <a:ea typeface="楷体" pitchFamily="49" charset="-122"/>
                <a:cs typeface="Times New Roman" pitchFamily="18" charset="0"/>
              </a:rPr>
              <a:t> % 2 == 0;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则</a:t>
            </a:r>
            <a:r>
              <a:rPr lang="en-US" sz="2400" b="1" dirty="0" smtClean="0">
                <a:solidFill>
                  <a:srgbClr val="0000FF"/>
                </a:solidFill>
                <a:latin typeface="Times New Roman" pitchFamily="18" charset="0"/>
                <a:ea typeface="楷体" pitchFamily="49" charset="-122"/>
                <a:cs typeface="Times New Roman" pitchFamily="18" charset="0"/>
              </a:rPr>
              <a:t>17.2.1</a:t>
            </a:r>
            <a:r>
              <a:rPr lang="zh-CN" altLang="en-US" sz="2400" b="1" dirty="0" smtClean="0">
                <a:solidFill>
                  <a:srgbClr val="0000FF"/>
                </a:solidFill>
                <a:latin typeface="Times New Roman" pitchFamily="18" charset="0"/>
                <a:ea typeface="楷体" pitchFamily="49" charset="-122"/>
                <a:cs typeface="Times New Roman" pitchFamily="18" charset="0"/>
              </a:rPr>
              <a:t>小节的</a:t>
            </a:r>
            <a:r>
              <a:rPr lang="en-US" sz="2400" b="1" dirty="0" err="1" smtClean="0">
                <a:solidFill>
                  <a:srgbClr val="0000FF"/>
                </a:solidFill>
                <a:latin typeface="Times New Roman" pitchFamily="18" charset="0"/>
                <a:ea typeface="楷体" pitchFamily="49" charset="-122"/>
                <a:cs typeface="Times New Roman" pitchFamily="18" charset="0"/>
              </a:rPr>
              <a:t>numQuery</a:t>
            </a:r>
            <a:r>
              <a:rPr lang="zh-CN" altLang="en-US" sz="2400" b="1" dirty="0" smtClean="0">
                <a:solidFill>
                  <a:srgbClr val="0000FF"/>
                </a:solidFill>
                <a:latin typeface="Times New Roman" pitchFamily="18" charset="0"/>
                <a:ea typeface="楷体" pitchFamily="49" charset="-122"/>
                <a:cs typeface="Times New Roman" pitchFamily="18" charset="0"/>
              </a:rPr>
              <a:t>查询变量可以等价地改为：</a:t>
            </a:r>
          </a:p>
          <a:p>
            <a:pPr lvl="1">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numQuery</a:t>
            </a: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from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num in numbers</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where </a:t>
            </a:r>
            <a:r>
              <a:rPr lang="en-US" sz="2000" b="1" dirty="0" err="1" smtClean="0">
                <a:solidFill>
                  <a:srgbClr val="FF00FF"/>
                </a:solidFill>
                <a:latin typeface="Times New Roman" pitchFamily="18" charset="0"/>
                <a:ea typeface="楷体" pitchFamily="49" charset="-122"/>
                <a:cs typeface="Times New Roman" pitchFamily="18" charset="0"/>
              </a:rPr>
              <a:t>IsEven</a:t>
            </a:r>
            <a:r>
              <a:rPr lang="en-US" sz="2000" b="1" dirty="0" smtClean="0">
                <a:solidFill>
                  <a:srgbClr val="006600"/>
                </a:solidFill>
                <a:latin typeface="Times New Roman" pitchFamily="18" charset="0"/>
                <a:ea typeface="楷体" pitchFamily="49" charset="-122"/>
                <a:cs typeface="Times New Roman" pitchFamily="18" charset="0"/>
              </a:rPr>
              <a:t>(num)</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    	select num;</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500042"/>
            <a:ext cx="5786478" cy="461665"/>
          </a:xfrm>
          <a:prstGeom prst="rect">
            <a:avLst/>
          </a:prstGeom>
          <a:noFill/>
        </p:spPr>
        <p:txBody>
          <a:bodyPr wrap="square" rtlCol="0">
            <a:spAutoFit/>
          </a:bodyPr>
          <a:lstStyle/>
          <a:p>
            <a:r>
              <a:rPr lang="en-US" sz="2400" b="1" dirty="0" err="1" smtClean="0">
                <a:solidFill>
                  <a:srgbClr val="0000FF"/>
                </a:solidFill>
                <a:latin typeface="Times New Roman" pitchFamily="18" charset="0"/>
                <a:ea typeface="楷体" pitchFamily="49" charset="-122"/>
                <a:cs typeface="Times New Roman" pitchFamily="18" charset="0"/>
              </a:rPr>
              <a:t>LINQ</a:t>
            </a:r>
            <a:r>
              <a:rPr lang="zh-CN" altLang="en-US" sz="2400" b="1" dirty="0" smtClean="0">
                <a:solidFill>
                  <a:srgbClr val="0000FF"/>
                </a:solidFill>
                <a:latin typeface="Times New Roman" pitchFamily="18" charset="0"/>
                <a:ea typeface="楷体" pitchFamily="49" charset="-122"/>
                <a:cs typeface="Times New Roman" pitchFamily="18" charset="0"/>
              </a:rPr>
              <a:t>几个优点如下：</a:t>
            </a:r>
          </a:p>
        </p:txBody>
      </p:sp>
      <p:sp>
        <p:nvSpPr>
          <p:cNvPr id="5" name="TextBox 4"/>
          <p:cNvSpPr txBox="1"/>
          <p:nvPr/>
        </p:nvSpPr>
        <p:spPr>
          <a:xfrm>
            <a:off x="928662" y="1214422"/>
            <a:ext cx="4429156" cy="3970318"/>
          </a:xfrm>
          <a:prstGeom prst="rect">
            <a:avLst/>
          </a:prstGeom>
          <a:noFill/>
        </p:spPr>
        <p:txBody>
          <a:bodyPr wrap="square" rtlCol="0">
            <a:spAutoFit/>
          </a:bodyPr>
          <a:lstStyle/>
          <a:p>
            <a:pPr marL="457200" indent="-457200">
              <a:lnSpc>
                <a:spcPct val="150000"/>
              </a:lnSpc>
              <a:buFont typeface="Wingdings" pitchFamily="2" charset="2"/>
              <a:buChar char="l"/>
            </a:pPr>
            <a:r>
              <a:rPr lang="zh-CN" altLang="en-US" sz="2400" b="1" dirty="0" smtClean="0">
                <a:solidFill>
                  <a:srgbClr val="0000FF"/>
                </a:solidFill>
                <a:latin typeface="Times New Roman" pitchFamily="18" charset="0"/>
                <a:ea typeface="楷体" pitchFamily="49" charset="-122"/>
                <a:cs typeface="Times New Roman" pitchFamily="18" charset="0"/>
              </a:rPr>
              <a:t>集成性</a:t>
            </a:r>
          </a:p>
          <a:p>
            <a:pPr marL="457200" indent="-457200">
              <a:lnSpc>
                <a:spcPct val="150000"/>
              </a:lnSpc>
              <a:buFont typeface="Wingdings" pitchFamily="2" charset="2"/>
              <a:buChar char="l"/>
            </a:pPr>
            <a:r>
              <a:rPr lang="zh-CN" altLang="en-US" sz="2400" b="1" dirty="0" smtClean="0">
                <a:solidFill>
                  <a:srgbClr val="0000FF"/>
                </a:solidFill>
                <a:latin typeface="Times New Roman" pitchFamily="18" charset="0"/>
                <a:ea typeface="楷体" pitchFamily="49" charset="-122"/>
                <a:cs typeface="Times New Roman" pitchFamily="18" charset="0"/>
              </a:rPr>
              <a:t>统一性</a:t>
            </a:r>
            <a:endParaRPr lang="en-US" altLang="zh-CN" sz="2400" b="1" dirty="0" smtClean="0">
              <a:solidFill>
                <a:srgbClr val="0000FF"/>
              </a:solidFill>
              <a:latin typeface="Times New Roman" pitchFamily="18" charset="0"/>
              <a:ea typeface="楷体" pitchFamily="49" charset="-122"/>
              <a:cs typeface="Times New Roman" pitchFamily="18" charset="0"/>
            </a:endParaRPr>
          </a:p>
          <a:p>
            <a:pPr marL="457200" indent="-457200">
              <a:lnSpc>
                <a:spcPct val="150000"/>
              </a:lnSpc>
              <a:buFont typeface="Wingdings" pitchFamily="2" charset="2"/>
              <a:buChar char="l"/>
            </a:pPr>
            <a:r>
              <a:rPr lang="zh-CN" altLang="en-US" sz="2400" b="1" dirty="0" smtClean="0">
                <a:solidFill>
                  <a:srgbClr val="0000FF"/>
                </a:solidFill>
                <a:latin typeface="Times New Roman" pitchFamily="18" charset="0"/>
                <a:ea typeface="楷体" pitchFamily="49" charset="-122"/>
                <a:cs typeface="Times New Roman" pitchFamily="18" charset="0"/>
              </a:rPr>
              <a:t>可扩展性</a:t>
            </a:r>
          </a:p>
          <a:p>
            <a:pPr marL="457200" indent="-457200">
              <a:lnSpc>
                <a:spcPct val="150000"/>
              </a:lnSpc>
              <a:buFont typeface="Wingdings" pitchFamily="2" charset="2"/>
              <a:buChar char="l"/>
            </a:pPr>
            <a:r>
              <a:rPr lang="zh-CN" altLang="en-US" sz="2400" b="1" dirty="0" smtClean="0">
                <a:solidFill>
                  <a:srgbClr val="0000FF"/>
                </a:solidFill>
                <a:latin typeface="Times New Roman" pitchFamily="18" charset="0"/>
                <a:ea typeface="楷体" pitchFamily="49" charset="-122"/>
                <a:cs typeface="Times New Roman" pitchFamily="18" charset="0"/>
              </a:rPr>
              <a:t>说明式编程</a:t>
            </a:r>
          </a:p>
          <a:p>
            <a:pPr marL="457200" indent="-457200">
              <a:lnSpc>
                <a:spcPct val="150000"/>
              </a:lnSpc>
              <a:buFont typeface="Wingdings" pitchFamily="2" charset="2"/>
              <a:buChar char="l"/>
            </a:pPr>
            <a:r>
              <a:rPr lang="zh-CN" altLang="en-US" sz="2400" b="1" dirty="0" smtClean="0">
                <a:solidFill>
                  <a:srgbClr val="0000FF"/>
                </a:solidFill>
                <a:latin typeface="Times New Roman" pitchFamily="18" charset="0"/>
                <a:ea typeface="楷体" pitchFamily="49" charset="-122"/>
                <a:cs typeface="Times New Roman" pitchFamily="18" charset="0"/>
              </a:rPr>
              <a:t>抽象性</a:t>
            </a:r>
          </a:p>
          <a:p>
            <a:pPr marL="457200" indent="-457200">
              <a:lnSpc>
                <a:spcPct val="150000"/>
              </a:lnSpc>
              <a:buFont typeface="Wingdings" pitchFamily="2" charset="2"/>
              <a:buChar char="l"/>
            </a:pPr>
            <a:r>
              <a:rPr lang="zh-CN" altLang="en-US" sz="2400" b="1" dirty="0" smtClean="0">
                <a:solidFill>
                  <a:srgbClr val="0000FF"/>
                </a:solidFill>
                <a:latin typeface="Times New Roman" pitchFamily="18" charset="0"/>
                <a:ea typeface="楷体" pitchFamily="49" charset="-122"/>
                <a:cs typeface="Times New Roman" pitchFamily="18" charset="0"/>
              </a:rPr>
              <a:t>可组成性</a:t>
            </a:r>
          </a:p>
          <a:p>
            <a:pPr marL="457200" indent="-457200">
              <a:lnSpc>
                <a:spcPct val="150000"/>
              </a:lnSpc>
              <a:buFont typeface="Wingdings" pitchFamily="2" charset="2"/>
              <a:buChar char="l"/>
            </a:pPr>
            <a:r>
              <a:rPr lang="zh-CN" altLang="en-US" sz="2400" b="1" dirty="0" smtClean="0">
                <a:solidFill>
                  <a:srgbClr val="0000FF"/>
                </a:solidFill>
                <a:latin typeface="Times New Roman" pitchFamily="18" charset="0"/>
                <a:ea typeface="楷体" pitchFamily="49" charset="-122"/>
                <a:cs typeface="Times New Roman" pitchFamily="18" charset="0"/>
              </a:rPr>
              <a:t>可转换性</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215370" cy="1200329"/>
          </a:xfrm>
          <a:prstGeom prst="rect">
            <a:avLst/>
          </a:prstGeom>
          <a:noFill/>
        </p:spPr>
        <p:txBody>
          <a:bodyPr wrap="square" rtlCol="0">
            <a:spAutoFit/>
          </a:bodyPr>
          <a:lstStyle/>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sz="2400" b="1" dirty="0" smtClean="0">
                <a:solidFill>
                  <a:srgbClr val="FF0000"/>
                </a:solidFill>
                <a:latin typeface="Times New Roman" pitchFamily="18" charset="0"/>
                <a:ea typeface="楷体" pitchFamily="49" charset="-122"/>
                <a:cs typeface="Times New Roman" pitchFamily="18" charset="0"/>
              </a:rPr>
              <a:t>17.2</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设计一个窗体</a:t>
            </a:r>
            <a:r>
              <a:rPr lang="en-US" sz="2400" b="1" dirty="0" err="1" smtClean="0">
                <a:solidFill>
                  <a:srgbClr val="0000FF"/>
                </a:solidFill>
                <a:latin typeface="Times New Roman" pitchFamily="18" charset="0"/>
                <a:ea typeface="楷体" pitchFamily="49" charset="-122"/>
                <a:cs typeface="Times New Roman" pitchFamily="18" charset="0"/>
              </a:rPr>
              <a:t>Form2</a:t>
            </a:r>
            <a:r>
              <a:rPr lang="zh-CN" altLang="en-US" sz="2400" b="1" dirty="0" smtClean="0">
                <a:solidFill>
                  <a:srgbClr val="0000FF"/>
                </a:solidFill>
                <a:latin typeface="Times New Roman" pitchFamily="18" charset="0"/>
                <a:ea typeface="楷体" pitchFamily="49" charset="-122"/>
                <a:cs typeface="Times New Roman" pitchFamily="18" charset="0"/>
              </a:rPr>
              <a:t>，以例</a:t>
            </a:r>
            <a:r>
              <a:rPr lang="en-US" sz="2400" b="1" dirty="0" smtClean="0">
                <a:solidFill>
                  <a:srgbClr val="0000FF"/>
                </a:solidFill>
                <a:latin typeface="Times New Roman" pitchFamily="18" charset="0"/>
                <a:ea typeface="楷体" pitchFamily="49" charset="-122"/>
                <a:cs typeface="Times New Roman" pitchFamily="18" charset="0"/>
              </a:rPr>
              <a:t>17.1</a:t>
            </a:r>
            <a:r>
              <a:rPr lang="zh-CN" altLang="en-US" sz="2400" b="1" dirty="0" smtClean="0">
                <a:solidFill>
                  <a:srgbClr val="0000FF"/>
                </a:solidFill>
                <a:latin typeface="Times New Roman" pitchFamily="18" charset="0"/>
                <a:ea typeface="楷体" pitchFamily="49" charset="-122"/>
                <a:cs typeface="Times New Roman" pitchFamily="18" charset="0"/>
              </a:rPr>
              <a:t>的数据为基础，显示所有“男”学生的记录和“</a:t>
            </a:r>
            <a:r>
              <a:rPr lang="en-US" sz="2400" b="1" dirty="0" smtClean="0">
                <a:solidFill>
                  <a:srgbClr val="0000FF"/>
                </a:solidFill>
                <a:latin typeface="Times New Roman" pitchFamily="18" charset="0"/>
                <a:ea typeface="楷体" pitchFamily="49" charset="-122"/>
                <a:cs typeface="Times New Roman" pitchFamily="18" charset="0"/>
              </a:rPr>
              <a:t>C</a:t>
            </a:r>
            <a:r>
              <a:rPr lang="zh-CN" altLang="en-US" sz="2400" b="1" dirty="0" smtClean="0">
                <a:solidFill>
                  <a:srgbClr val="0000FF"/>
                </a:solidFill>
                <a:latin typeface="Times New Roman" pitchFamily="18" charset="0"/>
                <a:ea typeface="楷体" pitchFamily="49" charset="-122"/>
                <a:cs typeface="Times New Roman" pitchFamily="18" charset="0"/>
              </a:rPr>
              <a:t>语言”的成绩记录。</a:t>
            </a:r>
          </a:p>
        </p:txBody>
      </p:sp>
      <p:sp>
        <p:nvSpPr>
          <p:cNvPr id="3" name="TextBox 2"/>
          <p:cNvSpPr txBox="1"/>
          <p:nvPr/>
        </p:nvSpPr>
        <p:spPr>
          <a:xfrm>
            <a:off x="571472" y="1785926"/>
            <a:ext cx="8001056" cy="2308324"/>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FF0000"/>
                </a:solidFill>
                <a:latin typeface="Times New Roman" pitchFamily="18" charset="0"/>
                <a:ea typeface="楷体" pitchFamily="49" charset="-122"/>
                <a:cs typeface="Times New Roman" pitchFamily="18" charset="0"/>
              </a:rPr>
              <a:t>解：</a:t>
            </a:r>
            <a:r>
              <a:rPr lang="zh-CN" altLang="en-US" sz="2400" b="1" dirty="0" smtClean="0">
                <a:solidFill>
                  <a:srgbClr val="0000FF"/>
                </a:solidFill>
                <a:latin typeface="Times New Roman" pitchFamily="18" charset="0"/>
                <a:ea typeface="楷体" pitchFamily="49" charset="-122"/>
                <a:cs typeface="Times New Roman" pitchFamily="18" charset="0"/>
              </a:rPr>
              <a:t>在</a:t>
            </a:r>
            <a:r>
              <a:rPr lang="en-US" sz="2400" b="1" dirty="0" err="1" smtClean="0">
                <a:solidFill>
                  <a:srgbClr val="0000FF"/>
                </a:solidFill>
                <a:latin typeface="Times New Roman" pitchFamily="18" charset="0"/>
                <a:ea typeface="楷体" pitchFamily="49" charset="-122"/>
                <a:cs typeface="Times New Roman" pitchFamily="18" charset="0"/>
              </a:rPr>
              <a:t>proj17</a:t>
            </a:r>
            <a:r>
              <a:rPr lang="en-US" sz="2400" b="1" dirty="0" smtClean="0">
                <a:solidFill>
                  <a:srgbClr val="0000FF"/>
                </a:solidFill>
                <a:latin typeface="Times New Roman" pitchFamily="18" charset="0"/>
                <a:ea typeface="楷体" pitchFamily="49" charset="-122"/>
                <a:cs typeface="Times New Roman" pitchFamily="18" charset="0"/>
              </a:rPr>
              <a:t>-1</a:t>
            </a:r>
            <a:r>
              <a:rPr lang="zh-CN" altLang="en-US" sz="2400" b="1" dirty="0" smtClean="0">
                <a:solidFill>
                  <a:srgbClr val="0000FF"/>
                </a:solidFill>
                <a:latin typeface="Times New Roman" pitchFamily="18" charset="0"/>
                <a:ea typeface="楷体" pitchFamily="49" charset="-122"/>
                <a:cs typeface="Times New Roman" pitchFamily="18" charset="0"/>
              </a:rPr>
              <a:t>项目中添加一个</a:t>
            </a:r>
            <a:r>
              <a:rPr lang="en-US" sz="2400" b="1" dirty="0" err="1" smtClean="0">
                <a:solidFill>
                  <a:srgbClr val="0000FF"/>
                </a:solidFill>
                <a:latin typeface="Times New Roman" pitchFamily="18" charset="0"/>
                <a:ea typeface="楷体" pitchFamily="49" charset="-122"/>
                <a:cs typeface="Times New Roman" pitchFamily="18" charset="0"/>
              </a:rPr>
              <a:t>Form2</a:t>
            </a:r>
            <a:r>
              <a:rPr lang="zh-CN" altLang="en-US" sz="2400" b="1" dirty="0" smtClean="0">
                <a:solidFill>
                  <a:srgbClr val="0000FF"/>
                </a:solidFill>
                <a:latin typeface="Times New Roman" pitchFamily="18" charset="0"/>
                <a:ea typeface="楷体" pitchFamily="49" charset="-122"/>
                <a:cs typeface="Times New Roman" pitchFamily="18" charset="0"/>
              </a:rPr>
              <a:t>窗体，其中有一个多行文本框</a:t>
            </a:r>
            <a:r>
              <a:rPr lang="en-US" sz="2400" b="1" dirty="0" err="1" smtClean="0">
                <a:solidFill>
                  <a:srgbClr val="0000FF"/>
                </a:solidFill>
                <a:latin typeface="Times New Roman" pitchFamily="18" charset="0"/>
                <a:ea typeface="楷体" pitchFamily="49" charset="-122"/>
                <a:cs typeface="Times New Roman" pitchFamily="18" charset="0"/>
              </a:rPr>
              <a:t>textBox1</a:t>
            </a:r>
            <a:r>
              <a:rPr lang="zh-CN" altLang="en-US" sz="2400" b="1" dirty="0" smtClean="0">
                <a:solidFill>
                  <a:srgbClr val="0000FF"/>
                </a:solidFill>
                <a:latin typeface="Times New Roman" pitchFamily="18" charset="0"/>
                <a:ea typeface="楷体" pitchFamily="49" charset="-122"/>
                <a:cs typeface="Times New Roman" pitchFamily="18" charset="0"/>
              </a:rPr>
              <a:t>和两个命令按钮</a:t>
            </a:r>
            <a:r>
              <a:rPr lang="en-US" sz="2400" b="1" dirty="0" err="1" smtClean="0">
                <a:solidFill>
                  <a:srgbClr val="0000FF"/>
                </a:solidFill>
                <a:latin typeface="Times New Roman" pitchFamily="18" charset="0"/>
                <a:ea typeface="楷体" pitchFamily="49" charset="-122"/>
                <a:cs typeface="Times New Roman" pitchFamily="18" charset="0"/>
              </a:rPr>
              <a:t>button1</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err="1" smtClean="0">
                <a:solidFill>
                  <a:srgbClr val="0000FF"/>
                </a:solidFill>
                <a:latin typeface="Times New Roman" pitchFamily="18" charset="0"/>
                <a:ea typeface="楷体" pitchFamily="49" charset="-122"/>
                <a:cs typeface="Times New Roman" pitchFamily="18" charset="0"/>
              </a:rPr>
              <a:t>button2</a:t>
            </a:r>
            <a:r>
              <a:rPr lang="zh-CN" altLang="en-US" sz="2400" b="1" dirty="0" smtClean="0">
                <a:solidFill>
                  <a:srgbClr val="0000FF"/>
                </a:solidFill>
                <a:latin typeface="Times New Roman" pitchFamily="18" charset="0"/>
                <a:ea typeface="楷体" pitchFamily="49" charset="-122"/>
                <a:cs typeface="Times New Roman" pitchFamily="18" charset="0"/>
              </a:rPr>
              <a:t>。其类字段和</a:t>
            </a:r>
            <a:r>
              <a:rPr lang="en-US" sz="2400" b="1" dirty="0" smtClean="0">
                <a:solidFill>
                  <a:srgbClr val="0000FF"/>
                </a:solidFill>
                <a:latin typeface="Times New Roman" pitchFamily="18" charset="0"/>
                <a:ea typeface="楷体" pitchFamily="49" charset="-122"/>
                <a:cs typeface="Times New Roman" pitchFamily="18" charset="0"/>
              </a:rPr>
              <a:t>Load</a:t>
            </a:r>
            <a:r>
              <a:rPr lang="zh-CN" altLang="en-US" sz="2400" b="1" dirty="0" smtClean="0">
                <a:solidFill>
                  <a:srgbClr val="0000FF"/>
                </a:solidFill>
                <a:latin typeface="Times New Roman" pitchFamily="18" charset="0"/>
                <a:ea typeface="楷体" pitchFamily="49" charset="-122"/>
                <a:cs typeface="Times New Roman" pitchFamily="18" charset="0"/>
              </a:rPr>
              <a:t>事件过程与</a:t>
            </a:r>
            <a:r>
              <a:rPr lang="en-US" sz="2400" b="1" dirty="0" err="1" smtClean="0">
                <a:solidFill>
                  <a:srgbClr val="0000FF"/>
                </a:solidFill>
                <a:latin typeface="Times New Roman" pitchFamily="18" charset="0"/>
                <a:ea typeface="楷体" pitchFamily="49" charset="-122"/>
                <a:cs typeface="Times New Roman" pitchFamily="18" charset="0"/>
              </a:rPr>
              <a:t>Form1</a:t>
            </a:r>
            <a:r>
              <a:rPr lang="zh-CN" altLang="en-US" sz="2400" b="1" dirty="0" smtClean="0">
                <a:solidFill>
                  <a:srgbClr val="0000FF"/>
                </a:solidFill>
                <a:latin typeface="Times New Roman" pitchFamily="18" charset="0"/>
                <a:ea typeface="楷体" pitchFamily="49" charset="-122"/>
                <a:cs typeface="Times New Roman" pitchFamily="18" charset="0"/>
              </a:rPr>
              <a:t>的相同。设计两个命令按钮的事件过程如下：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500042"/>
            <a:ext cx="8786874" cy="4708981"/>
          </a:xfrm>
          <a:prstGeom prst="rect">
            <a:avLst/>
          </a:prstGeom>
          <a:noFill/>
        </p:spPr>
        <p:txBody>
          <a:bodyPr wrap="square" rtlCol="0">
            <a:spAutoFit/>
          </a:bodyPr>
          <a:lstStyle/>
          <a:p>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button1_Click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from Student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 in </a:t>
            </a:r>
            <a:r>
              <a:rPr lang="en-US" sz="2000" b="1" dirty="0" err="1" smtClean="0">
                <a:solidFill>
                  <a:srgbClr val="FF00FF"/>
                </a:solidFill>
                <a:latin typeface="Times New Roman" pitchFamily="18" charset="0"/>
                <a:ea typeface="楷体" pitchFamily="49" charset="-122"/>
                <a:cs typeface="Times New Roman" pitchFamily="18" charset="0"/>
              </a:rPr>
              <a:t>arrList1</a:t>
            </a:r>
            <a:r>
              <a:rPr lang="en-US" sz="2000" b="1" dirty="0" smtClean="0">
                <a:solidFill>
                  <a:srgbClr val="FF00FF"/>
                </a:solidFill>
                <a:latin typeface="Times New Roman" pitchFamily="18" charset="0"/>
                <a:ea typeface="楷体" pitchFamily="49" charset="-122"/>
                <a:cs typeface="Times New Roman" pitchFamily="18" charset="0"/>
              </a:rPr>
              <a:t> where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性别</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男</a:t>
            </a:r>
            <a:r>
              <a:rPr lang="en-US" sz="2000" b="1" dirty="0" smtClean="0">
                <a:solidFill>
                  <a:srgbClr val="FF00FF"/>
                </a:solidFill>
                <a:latin typeface="Times New Roman" pitchFamily="18" charset="0"/>
                <a:ea typeface="楷体" pitchFamily="49" charset="-122"/>
                <a:cs typeface="Times New Roman" pitchFamily="18" charset="0"/>
              </a:rPr>
              <a:t>" select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性别</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民族</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班号</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 + "\t"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性别</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民族</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班号</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button2_Click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from Score sc in </a:t>
            </a:r>
            <a:r>
              <a:rPr lang="en-US" sz="2000" b="1" dirty="0" err="1" smtClean="0">
                <a:solidFill>
                  <a:srgbClr val="FF00FF"/>
                </a:solidFill>
                <a:latin typeface="Times New Roman" pitchFamily="18" charset="0"/>
                <a:ea typeface="楷体" pitchFamily="49" charset="-122"/>
                <a:cs typeface="Times New Roman" pitchFamily="18" charset="0"/>
              </a:rPr>
              <a:t>arrList2</a:t>
            </a:r>
            <a:r>
              <a:rPr lang="en-US" sz="2000" b="1" dirty="0" smtClean="0">
                <a:solidFill>
                  <a:srgbClr val="FF00FF"/>
                </a:solidFill>
                <a:latin typeface="Times New Roman" pitchFamily="18" charset="0"/>
                <a:ea typeface="楷体" pitchFamily="49" charset="-122"/>
                <a:cs typeface="Times New Roman" pitchFamily="18" charset="0"/>
              </a:rPr>
              <a:t> </a:t>
            </a:r>
          </a:p>
          <a:p>
            <a:r>
              <a:rPr lang="en-US" sz="2000" b="1" dirty="0" smtClean="0">
                <a:solidFill>
                  <a:srgbClr val="FF00FF"/>
                </a:solidFill>
                <a:latin typeface="Times New Roman" pitchFamily="18" charset="0"/>
                <a:ea typeface="楷体" pitchFamily="49" charset="-122"/>
                <a:cs typeface="Times New Roman" pitchFamily="18" charset="0"/>
              </a:rPr>
              <a:t>                               where sc.</a:t>
            </a:r>
            <a:r>
              <a:rPr lang="zh-CN" altLang="en-US" sz="2000" b="1" dirty="0" smtClean="0">
                <a:solidFill>
                  <a:srgbClr val="FF00FF"/>
                </a:solidFill>
                <a:latin typeface="Times New Roman" pitchFamily="18" charset="0"/>
                <a:ea typeface="楷体" pitchFamily="49" charset="-122"/>
                <a:cs typeface="Times New Roman" pitchFamily="18" charset="0"/>
              </a:rPr>
              <a:t>课程名</a:t>
            </a:r>
            <a:r>
              <a:rPr lang="en-US" sz="2000" b="1" dirty="0" smtClean="0">
                <a:solidFill>
                  <a:srgbClr val="FF00FF"/>
                </a:solidFill>
                <a:latin typeface="Times New Roman" pitchFamily="18" charset="0"/>
                <a:ea typeface="楷体" pitchFamily="49" charset="-122"/>
                <a:cs typeface="Times New Roman" pitchFamily="18" charset="0"/>
              </a:rPr>
              <a:t>=="C</a:t>
            </a:r>
            <a:r>
              <a:rPr lang="zh-CN" altLang="en-US" sz="2000" b="1" dirty="0" smtClean="0">
                <a:solidFill>
                  <a:srgbClr val="FF00FF"/>
                </a:solidFill>
                <a:latin typeface="Times New Roman" pitchFamily="18" charset="0"/>
                <a:ea typeface="楷体" pitchFamily="49" charset="-122"/>
                <a:cs typeface="Times New Roman" pitchFamily="18" charset="0"/>
              </a:rPr>
              <a:t>语言</a:t>
            </a:r>
            <a:r>
              <a:rPr lang="en-US" sz="2000" b="1" dirty="0" smtClean="0">
                <a:solidFill>
                  <a:srgbClr val="FF00FF"/>
                </a:solidFill>
                <a:latin typeface="Times New Roman" pitchFamily="18" charset="0"/>
                <a:ea typeface="楷体" pitchFamily="49" charset="-122"/>
                <a:cs typeface="Times New Roman" pitchFamily="18" charset="0"/>
              </a:rPr>
              <a:t>" select sc;</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分数</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 + "\t"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分数</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7929618" cy="1200329"/>
          </a:xfrm>
          <a:prstGeom prst="rect">
            <a:avLst/>
          </a:prstGeom>
          <a:noFill/>
        </p:spPr>
        <p:txBody>
          <a:bodyPr wrap="square" rtlCol="0">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       启动本窗体，单击“显示男学生记录”命令按钮，其结果如图</a:t>
            </a:r>
            <a:r>
              <a:rPr lang="en-US" sz="2400" b="1" dirty="0" smtClean="0">
                <a:solidFill>
                  <a:srgbClr val="0000FF"/>
                </a:solidFill>
                <a:latin typeface="Times New Roman" pitchFamily="18" charset="0"/>
                <a:ea typeface="楷体" pitchFamily="49" charset="-122"/>
                <a:cs typeface="Times New Roman" pitchFamily="18" charset="0"/>
              </a:rPr>
              <a:t>17.3</a:t>
            </a:r>
            <a:r>
              <a:rPr lang="zh-CN" altLang="en-US" sz="2400" b="1" dirty="0" smtClean="0">
                <a:solidFill>
                  <a:srgbClr val="0000FF"/>
                </a:solidFill>
                <a:latin typeface="Times New Roman" pitchFamily="18" charset="0"/>
                <a:ea typeface="楷体" pitchFamily="49" charset="-122"/>
                <a:cs typeface="Times New Roman" pitchFamily="18" charset="0"/>
              </a:rPr>
              <a:t>所示。单击“显示</a:t>
            </a:r>
            <a:r>
              <a:rPr lang="en-US" sz="2400" b="1" dirty="0" smtClean="0">
                <a:solidFill>
                  <a:srgbClr val="0000FF"/>
                </a:solidFill>
                <a:latin typeface="Times New Roman" pitchFamily="18" charset="0"/>
                <a:ea typeface="楷体" pitchFamily="49" charset="-122"/>
                <a:cs typeface="Times New Roman" pitchFamily="18" charset="0"/>
              </a:rPr>
              <a:t>C</a:t>
            </a:r>
            <a:r>
              <a:rPr lang="zh-CN" altLang="en-US" sz="2400" b="1" dirty="0" smtClean="0">
                <a:solidFill>
                  <a:srgbClr val="0000FF"/>
                </a:solidFill>
                <a:latin typeface="Times New Roman" pitchFamily="18" charset="0"/>
                <a:ea typeface="楷体" pitchFamily="49" charset="-122"/>
                <a:cs typeface="Times New Roman" pitchFamily="18" charset="0"/>
              </a:rPr>
              <a:t>语言成绩记录”命令按钮，其结果如图</a:t>
            </a:r>
            <a:r>
              <a:rPr lang="en-US" sz="2400" b="1" dirty="0" smtClean="0">
                <a:solidFill>
                  <a:srgbClr val="0000FF"/>
                </a:solidFill>
                <a:latin typeface="Times New Roman" pitchFamily="18" charset="0"/>
                <a:ea typeface="楷体" pitchFamily="49" charset="-122"/>
                <a:cs typeface="Times New Roman" pitchFamily="18" charset="0"/>
              </a:rPr>
              <a:t>17.4</a:t>
            </a:r>
            <a:r>
              <a:rPr lang="zh-CN" altLang="en-US" sz="2400" b="1" dirty="0" smtClean="0">
                <a:solidFill>
                  <a:srgbClr val="0000FF"/>
                </a:solidFill>
                <a:latin typeface="Times New Roman" pitchFamily="18" charset="0"/>
                <a:ea typeface="楷体" pitchFamily="49" charset="-122"/>
                <a:cs typeface="Times New Roman" pitchFamily="18" charset="0"/>
              </a:rPr>
              <a:t>所示。</a:t>
            </a:r>
          </a:p>
        </p:txBody>
      </p:sp>
      <p:pic>
        <p:nvPicPr>
          <p:cNvPr id="3" name="图片 2"/>
          <p:cNvPicPr/>
          <p:nvPr/>
        </p:nvPicPr>
        <p:blipFill>
          <a:blip r:embed="rId2"/>
          <a:srcRect/>
          <a:stretch>
            <a:fillRect/>
          </a:stretch>
        </p:blipFill>
        <p:spPr bwMode="auto">
          <a:xfrm>
            <a:off x="928662" y="2214554"/>
            <a:ext cx="2928958" cy="2571768"/>
          </a:xfrm>
          <a:prstGeom prst="rect">
            <a:avLst/>
          </a:prstGeom>
          <a:noFill/>
          <a:ln w="9525">
            <a:noFill/>
            <a:miter lim="800000"/>
            <a:headEnd/>
            <a:tailEnd/>
          </a:ln>
        </p:spPr>
      </p:pic>
      <p:pic>
        <p:nvPicPr>
          <p:cNvPr id="4" name="图片 3"/>
          <p:cNvPicPr/>
          <p:nvPr/>
        </p:nvPicPr>
        <p:blipFill>
          <a:blip r:embed="rId3"/>
          <a:srcRect/>
          <a:stretch>
            <a:fillRect/>
          </a:stretch>
        </p:blipFill>
        <p:spPr bwMode="auto">
          <a:xfrm>
            <a:off x="4429124" y="2214554"/>
            <a:ext cx="3071834" cy="250033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143932" cy="2775760"/>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4. let</a:t>
            </a:r>
            <a:r>
              <a:rPr lang="zh-CN" altLang="en-US" sz="2400" b="1" dirty="0" smtClean="0">
                <a:solidFill>
                  <a:srgbClr val="FF0000"/>
                </a:solidFill>
                <a:latin typeface="Times New Roman" pitchFamily="18" charset="0"/>
                <a:ea typeface="楷体" pitchFamily="49" charset="-122"/>
                <a:cs typeface="Times New Roman" pitchFamily="18" charset="0"/>
              </a:rPr>
              <a:t>子句</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let</a:t>
            </a:r>
            <a:r>
              <a:rPr lang="zh-CN" altLang="en-US" sz="2400" b="1" dirty="0" smtClean="0">
                <a:solidFill>
                  <a:srgbClr val="0000FF"/>
                </a:solidFill>
                <a:latin typeface="Times New Roman" pitchFamily="18" charset="0"/>
                <a:ea typeface="楷体" pitchFamily="49" charset="-122"/>
                <a:cs typeface="Times New Roman" pitchFamily="18" charset="0"/>
              </a:rPr>
              <a:t>子句可以创建一个新的迭代变量，并且用提供的表达式的结果初始化该变量。一旦用值初始化了该迭代变量，它就不能用于存储其他值。</a:t>
            </a:r>
            <a:r>
              <a:rPr lang="en-US" sz="2400" b="1" dirty="0" smtClean="0">
                <a:solidFill>
                  <a:srgbClr val="0000FF"/>
                </a:solidFill>
                <a:latin typeface="Times New Roman" pitchFamily="18" charset="0"/>
                <a:ea typeface="楷体" pitchFamily="49" charset="-122"/>
                <a:cs typeface="Times New Roman" pitchFamily="18" charset="0"/>
              </a:rPr>
              <a:t>let</a:t>
            </a:r>
            <a:r>
              <a:rPr lang="zh-CN" altLang="en-US" sz="2400" b="1" dirty="0" smtClean="0">
                <a:solidFill>
                  <a:srgbClr val="0000FF"/>
                </a:solidFill>
                <a:latin typeface="Times New Roman" pitchFamily="18" charset="0"/>
                <a:ea typeface="楷体" pitchFamily="49" charset="-122"/>
                <a:cs typeface="Times New Roman" pitchFamily="18" charset="0"/>
              </a:rPr>
              <a:t>子句基本格式如下：</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a:t>
            </a:r>
            <a:r>
              <a:rPr lang="en-US" sz="2000" b="1" dirty="0" smtClean="0">
                <a:solidFill>
                  <a:srgbClr val="006600"/>
                </a:solidFill>
                <a:latin typeface="Times New Roman" pitchFamily="18" charset="0"/>
                <a:ea typeface="楷体" pitchFamily="49" charset="-122"/>
                <a:cs typeface="Times New Roman" pitchFamily="18" charset="0"/>
              </a:rPr>
              <a:t>let </a:t>
            </a:r>
            <a:r>
              <a:rPr lang="zh-CN" altLang="en-US" sz="2000" b="1" dirty="0" smtClean="0">
                <a:solidFill>
                  <a:srgbClr val="006600"/>
                </a:solidFill>
                <a:latin typeface="Times New Roman" pitchFamily="18" charset="0"/>
                <a:ea typeface="楷体" pitchFamily="49" charset="-122"/>
                <a:cs typeface="Times New Roman" pitchFamily="18" charset="0"/>
              </a:rPr>
              <a:t>迭代变量</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表达式</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928670"/>
            <a:ext cx="7929618" cy="2308324"/>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例如，在下面的代码中，以两种方式使用了</a:t>
            </a:r>
            <a:r>
              <a:rPr lang="en-US" sz="2400" b="1" dirty="0" smtClean="0">
                <a:solidFill>
                  <a:srgbClr val="0000FF"/>
                </a:solidFill>
                <a:latin typeface="Times New Roman" pitchFamily="18" charset="0"/>
                <a:ea typeface="楷体" pitchFamily="49" charset="-122"/>
                <a:cs typeface="Times New Roman" pitchFamily="18" charset="0"/>
              </a:rPr>
              <a:t> let</a:t>
            </a:r>
            <a:r>
              <a:rPr lang="zh-CN" altLang="en-US" sz="2400" b="1" dirty="0" smtClean="0">
                <a:solidFill>
                  <a:srgbClr val="0000FF"/>
                </a:solidFill>
                <a:latin typeface="Times New Roman" pitchFamily="18" charset="0"/>
                <a:ea typeface="楷体" pitchFamily="49" charset="-122"/>
                <a:cs typeface="Times New Roman" pitchFamily="18" charset="0"/>
              </a:rPr>
              <a:t>，第一次创建一个可以查询自身的可枚举类型的迭代变量</a:t>
            </a:r>
            <a:r>
              <a:rPr lang="en-US" sz="2400" b="1" dirty="0" smtClean="0">
                <a:solidFill>
                  <a:srgbClr val="0000FF"/>
                </a:solidFill>
                <a:latin typeface="Times New Roman" pitchFamily="18" charset="0"/>
                <a:ea typeface="楷体" pitchFamily="49" charset="-122"/>
                <a:cs typeface="Times New Roman" pitchFamily="18" charset="0"/>
              </a:rPr>
              <a:t>word</a:t>
            </a:r>
            <a:r>
              <a:rPr lang="zh-CN" altLang="en-US" sz="2400" b="1" dirty="0" smtClean="0">
                <a:solidFill>
                  <a:srgbClr val="0000FF"/>
                </a:solidFill>
                <a:latin typeface="Times New Roman" pitchFamily="18" charset="0"/>
                <a:ea typeface="楷体" pitchFamily="49" charset="-122"/>
                <a:cs typeface="Times New Roman" pitchFamily="18" charset="0"/>
              </a:rPr>
              <a:t>，第二次使查询对迭代变量</a:t>
            </a:r>
            <a:r>
              <a:rPr lang="en-US" sz="2400" b="1" dirty="0" smtClean="0">
                <a:solidFill>
                  <a:srgbClr val="0000FF"/>
                </a:solidFill>
                <a:latin typeface="Times New Roman" pitchFamily="18" charset="0"/>
                <a:ea typeface="楷体" pitchFamily="49" charset="-122"/>
                <a:cs typeface="Times New Roman" pitchFamily="18" charset="0"/>
              </a:rPr>
              <a:t> word </a:t>
            </a:r>
            <a:r>
              <a:rPr lang="zh-CN" altLang="en-US" sz="2400" b="1" dirty="0" smtClean="0">
                <a:solidFill>
                  <a:srgbClr val="0000FF"/>
                </a:solidFill>
                <a:latin typeface="Times New Roman" pitchFamily="18" charset="0"/>
                <a:ea typeface="楷体" pitchFamily="49" charset="-122"/>
                <a:cs typeface="Times New Roman" pitchFamily="18" charset="0"/>
              </a:rPr>
              <a:t>调用一次</a:t>
            </a: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ToLower</a:t>
            </a:r>
            <a:r>
              <a:rPr lang="zh-CN" altLang="en-US" sz="2400" b="1" dirty="0" smtClean="0">
                <a:solidFill>
                  <a:srgbClr val="0000FF"/>
                </a:solidFill>
                <a:latin typeface="Times New Roman" pitchFamily="18" charset="0"/>
                <a:ea typeface="楷体" pitchFamily="49" charset="-122"/>
                <a:cs typeface="Times New Roman" pitchFamily="18" charset="0"/>
              </a:rPr>
              <a:t>方法，产生另一个迭代变量</a:t>
            </a:r>
            <a:r>
              <a:rPr lang="en-US" sz="2400" b="1" dirty="0" smtClean="0">
                <a:solidFill>
                  <a:srgbClr val="0000FF"/>
                </a:solidFill>
                <a:latin typeface="Times New Roman" pitchFamily="18" charset="0"/>
                <a:ea typeface="楷体" pitchFamily="49" charset="-122"/>
                <a:cs typeface="Times New Roman" pitchFamily="18" charset="0"/>
              </a:rPr>
              <a:t>w</a:t>
            </a:r>
            <a:r>
              <a:rPr lang="zh-CN" altLang="en-US" sz="2400" b="1" dirty="0" smtClean="0">
                <a:solidFill>
                  <a:srgbClr val="0000FF"/>
                </a:solidFill>
                <a:latin typeface="Times New Roman" pitchFamily="18" charset="0"/>
                <a:ea typeface="楷体" pitchFamily="49" charset="-122"/>
                <a:cs typeface="Times New Roman" pitchFamily="18"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642918"/>
            <a:ext cx="7429552" cy="4401205"/>
          </a:xfrm>
          <a:prstGeom prst="rect">
            <a:avLst/>
          </a:prstGeom>
          <a:noFill/>
        </p:spPr>
        <p:txBody>
          <a:bodyPr wrap="square" rtlCol="0">
            <a:spAutoFit/>
          </a:bodyPr>
          <a:lstStyle/>
          <a:p>
            <a:r>
              <a:rPr lang="en-US" sz="2000" b="1" dirty="0" smtClean="0">
                <a:solidFill>
                  <a:srgbClr val="006600"/>
                </a:solidFill>
                <a:latin typeface="Times New Roman" pitchFamily="18" charset="0"/>
                <a:ea typeface="楷体" pitchFamily="49" charset="-122"/>
                <a:cs typeface="Times New Roman" pitchFamily="18" charset="0"/>
              </a:rPr>
              <a:t>string[] strings = {"A penny saved is a penny earned.",</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"The early bird catches the worm.",</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"The pen is mightier than the sword."};</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earlyBirdQuery</a:t>
            </a: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from sentence in strings</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let words = </a:t>
            </a:r>
            <a:r>
              <a:rPr lang="en-US" sz="2000" b="1" dirty="0" err="1" smtClean="0">
                <a:solidFill>
                  <a:srgbClr val="FF00FF"/>
                </a:solidFill>
                <a:latin typeface="Times New Roman" pitchFamily="18" charset="0"/>
                <a:ea typeface="楷体" pitchFamily="49" charset="-122"/>
                <a:cs typeface="Times New Roman" pitchFamily="18" charset="0"/>
              </a:rPr>
              <a:t>sentence.Split</a:t>
            </a:r>
            <a:r>
              <a:rPr lang="en-US" sz="2000" b="1" dirty="0" smtClean="0">
                <a:solidFill>
                  <a:srgbClr val="FF00FF"/>
                </a:solidFill>
                <a:latin typeface="Times New Roman" pitchFamily="18" charset="0"/>
                <a:ea typeface="楷体" pitchFamily="49" charset="-122"/>
                <a:cs typeface="Times New Roman" pitchFamily="18" charset="0"/>
              </a:rPr>
              <a:t>(' ')</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from word in words</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let w = </a:t>
            </a:r>
            <a:r>
              <a:rPr lang="en-US" sz="2000" b="1" dirty="0" err="1" smtClean="0">
                <a:solidFill>
                  <a:srgbClr val="FF00FF"/>
                </a:solidFill>
                <a:latin typeface="Times New Roman" pitchFamily="18" charset="0"/>
                <a:ea typeface="楷体" pitchFamily="49" charset="-122"/>
                <a:cs typeface="Times New Roman" pitchFamily="18" charset="0"/>
              </a:rPr>
              <a:t>word.ToLower</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where w[0] == 'a' || w[0] == 'e' || w[0] == '</a:t>
            </a:r>
            <a:r>
              <a:rPr lang="en-US" sz="2000" b="1" dirty="0" err="1" smtClean="0">
                <a:solidFill>
                  <a:srgbClr val="FF00FF"/>
                </a:solidFill>
                <a:latin typeface="Times New Roman" pitchFamily="18" charset="0"/>
                <a:ea typeface="楷体" pitchFamily="49" charset="-122"/>
                <a:cs typeface="Times New Roman" pitchFamily="18" charset="0"/>
              </a:rPr>
              <a:t>i</a:t>
            </a:r>
            <a:r>
              <a:rPr lang="en-US" sz="2000" b="1" dirty="0" smtClean="0">
                <a:solidFill>
                  <a:srgbClr val="FF00FF"/>
                </a:solidFill>
                <a:latin typeface="Times New Roman" pitchFamily="18" charset="0"/>
                <a:ea typeface="楷体" pitchFamily="49" charset="-122"/>
                <a:cs typeface="Times New Roman" pitchFamily="18" charset="0"/>
              </a:rPr>
              <a:t>' |</a:t>
            </a:r>
          </a:p>
          <a:p>
            <a:r>
              <a:rPr lang="en-US" sz="2000" b="1" dirty="0" smtClean="0">
                <a:solidFill>
                  <a:srgbClr val="FF00FF"/>
                </a:solidFill>
                <a:latin typeface="Times New Roman" pitchFamily="18" charset="0"/>
                <a:ea typeface="楷体" pitchFamily="49" charset="-122"/>
                <a:cs typeface="Times New Roman" pitchFamily="18" charset="0"/>
              </a:rPr>
              <a:t>                     | w[0] == 'o'|| w[0] == 'u'</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select word;</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v in </a:t>
            </a:r>
            <a:r>
              <a:rPr lang="en-US" sz="2000" b="1" dirty="0" err="1" smtClean="0">
                <a:solidFill>
                  <a:srgbClr val="006600"/>
                </a:solidFill>
                <a:latin typeface="Times New Roman" pitchFamily="18" charset="0"/>
                <a:ea typeface="楷体" pitchFamily="49" charset="-122"/>
                <a:cs typeface="Times New Roman" pitchFamily="18" charset="0"/>
              </a:rPr>
              <a:t>earlyBirdQuery</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v + "\r\n";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altLang="zh-CN" sz="2000" b="1" dirty="0" smtClean="0">
                <a:solidFill>
                  <a:srgbClr val="006600"/>
                </a:solidFill>
                <a:latin typeface="Times New Roman" pitchFamily="18" charset="0"/>
                <a:ea typeface="楷体" pitchFamily="49" charset="-122"/>
                <a:cs typeface="Times New Roman" pitchFamily="18" charset="0"/>
              </a:rPr>
              <a:t>//</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a:t>
            </a:r>
            <a:r>
              <a:rPr lang="zh-CN" altLang="en-US" sz="2000" b="1" dirty="0" smtClean="0">
                <a:solidFill>
                  <a:srgbClr val="006600"/>
                </a:solidFill>
                <a:latin typeface="Times New Roman" pitchFamily="18" charset="0"/>
                <a:ea typeface="楷体" pitchFamily="49" charset="-122"/>
                <a:cs typeface="Times New Roman" pitchFamily="18" charset="0"/>
              </a:rPr>
              <a:t>中显示的结果</a:t>
            </a:r>
            <a:r>
              <a:rPr lang="en-US" altLang="zh-CN" sz="2000" b="1" dirty="0" smtClean="0">
                <a:solidFill>
                  <a:srgbClr val="006600"/>
                </a:solidFill>
                <a:latin typeface="Times New Roman" pitchFamily="18" charset="0"/>
                <a:ea typeface="楷体" pitchFamily="49" charset="-122"/>
                <a:cs typeface="Times New Roman" pitchFamily="18" charset="0"/>
              </a:rPr>
              <a:t>:”</a:t>
            </a:r>
            <a:r>
              <a:rPr lang="en-US" sz="2000" b="1" dirty="0" smtClean="0">
                <a:solidFill>
                  <a:srgbClr val="006600"/>
                </a:solidFill>
                <a:latin typeface="Times New Roman" pitchFamily="18" charset="0"/>
                <a:ea typeface="楷体" pitchFamily="49" charset="-122"/>
                <a:cs typeface="Times New Roman" pitchFamily="18" charset="0"/>
              </a:rPr>
              <a:t>a is a earned. early is”</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929618" cy="2862322"/>
          </a:xfrm>
          <a:prstGeom prst="rect">
            <a:avLst/>
          </a:prstGeom>
          <a:noFill/>
        </p:spPr>
        <p:txBody>
          <a:bodyPr wrap="square" rtlCol="0">
            <a:spAutoFit/>
          </a:bodyPr>
          <a:lstStyle/>
          <a:p>
            <a:pPr>
              <a:lnSpc>
                <a:spcPct val="150000"/>
              </a:lnSpc>
            </a:pPr>
            <a:r>
              <a:rPr lang="en-US" sz="2400" b="1" dirty="0" smtClean="0">
                <a:solidFill>
                  <a:srgbClr val="FF3300"/>
                </a:solidFill>
                <a:latin typeface="Times New Roman" pitchFamily="18" charset="0"/>
                <a:ea typeface="楷体" pitchFamily="49" charset="-122"/>
                <a:cs typeface="Times New Roman" pitchFamily="18" charset="0"/>
              </a:rPr>
              <a:t>5. </a:t>
            </a:r>
            <a:r>
              <a:rPr lang="en-US" sz="2400" b="1" dirty="0" err="1" smtClean="0">
                <a:solidFill>
                  <a:srgbClr val="FF3300"/>
                </a:solidFill>
                <a:latin typeface="Times New Roman" pitchFamily="18" charset="0"/>
                <a:ea typeface="楷体" pitchFamily="49" charset="-122"/>
                <a:cs typeface="Times New Roman" pitchFamily="18" charset="0"/>
              </a:rPr>
              <a:t>orderby</a:t>
            </a:r>
            <a:r>
              <a:rPr lang="zh-CN" altLang="en-US" sz="2400" b="1" dirty="0" smtClean="0">
                <a:solidFill>
                  <a:srgbClr val="FF3300"/>
                </a:solidFill>
                <a:latin typeface="Times New Roman" pitchFamily="18" charset="0"/>
                <a:ea typeface="楷体" pitchFamily="49" charset="-122"/>
                <a:cs typeface="Times New Roman" pitchFamily="18" charset="0"/>
              </a:rPr>
              <a:t>子句</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orderby</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子句可使返回序列或子序列（组）按升序或降序排序。可以指定多个键，以便执行一个或多个次要排序操作。</a:t>
            </a:r>
            <a:r>
              <a:rPr lang="en-US" sz="2400" b="1" dirty="0" err="1" smtClean="0">
                <a:solidFill>
                  <a:srgbClr val="0000FF"/>
                </a:solidFill>
                <a:latin typeface="Times New Roman" pitchFamily="18" charset="0"/>
                <a:ea typeface="楷体" pitchFamily="49" charset="-122"/>
                <a:cs typeface="Times New Roman" pitchFamily="18" charset="0"/>
              </a:rPr>
              <a:t>orderby</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子句的基本格式如下：</a:t>
            </a:r>
          </a:p>
          <a:p>
            <a:pPr lvl="1">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orderby</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排序表达式</a:t>
            </a:r>
            <a:r>
              <a:rPr lang="en-US" sz="2000" b="1" dirty="0" smtClean="0">
                <a:solidFill>
                  <a:srgbClr val="006600"/>
                </a:solidFill>
                <a:latin typeface="Times New Roman" pitchFamily="18" charset="0"/>
                <a:ea typeface="楷体" pitchFamily="49" charset="-122"/>
                <a:cs typeface="Times New Roman" pitchFamily="18" charset="0"/>
              </a:rPr>
              <a:t> [ascending | descending]</a:t>
            </a:r>
            <a:endParaRPr lang="zh-CN" altLang="en-US" sz="2000" b="1" dirty="0" err="1"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8072494" cy="3970318"/>
          </a:xfrm>
          <a:prstGeom prst="rect">
            <a:avLst/>
          </a:prstGeom>
          <a:noFill/>
        </p:spPr>
        <p:txBody>
          <a:bodyPr wrap="square" rtlCol="0">
            <a:spAutoFit/>
          </a:bodyPr>
          <a:lstStyle/>
          <a:p>
            <a:pPr>
              <a:lnSpc>
                <a:spcPct val="150000"/>
              </a:lnSpc>
            </a:pPr>
            <a:r>
              <a:rPr lang="en-US" altLang="zh-CN" sz="2400" b="1" dirty="0" smtClean="0">
                <a:solidFill>
                  <a:srgbClr val="FF0000"/>
                </a:solidFill>
                <a:latin typeface="Times New Roman" pitchFamily="18" charset="0"/>
                <a:ea typeface="楷体" pitchFamily="49" charset="-122"/>
                <a:cs typeface="Times New Roman" pitchFamily="18" charset="0"/>
              </a:rPr>
              <a:t>      【</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sz="2400" b="1" dirty="0" smtClean="0">
                <a:solidFill>
                  <a:srgbClr val="FF0000"/>
                </a:solidFill>
                <a:latin typeface="Times New Roman" pitchFamily="18" charset="0"/>
                <a:ea typeface="楷体" pitchFamily="49" charset="-122"/>
                <a:cs typeface="Times New Roman" pitchFamily="18" charset="0"/>
              </a:rPr>
              <a:t>17.3</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设计一个窗体</a:t>
            </a:r>
            <a:r>
              <a:rPr lang="en-US" sz="2400" b="1" dirty="0" err="1" smtClean="0">
                <a:solidFill>
                  <a:srgbClr val="0000FF"/>
                </a:solidFill>
                <a:latin typeface="Times New Roman" pitchFamily="18" charset="0"/>
                <a:ea typeface="楷体" pitchFamily="49" charset="-122"/>
                <a:cs typeface="Times New Roman" pitchFamily="18" charset="0"/>
              </a:rPr>
              <a:t>Form3</a:t>
            </a:r>
            <a:r>
              <a:rPr lang="zh-CN" altLang="en-US" sz="2400" b="1" dirty="0" smtClean="0">
                <a:solidFill>
                  <a:srgbClr val="0000FF"/>
                </a:solidFill>
                <a:latin typeface="Times New Roman" pitchFamily="18" charset="0"/>
                <a:ea typeface="楷体" pitchFamily="49" charset="-122"/>
                <a:cs typeface="Times New Roman" pitchFamily="18" charset="0"/>
              </a:rPr>
              <a:t>，以例</a:t>
            </a:r>
            <a:r>
              <a:rPr lang="en-US" sz="2400" b="1" dirty="0" smtClean="0">
                <a:solidFill>
                  <a:srgbClr val="0000FF"/>
                </a:solidFill>
                <a:latin typeface="Times New Roman" pitchFamily="18" charset="0"/>
                <a:ea typeface="楷体" pitchFamily="49" charset="-122"/>
                <a:cs typeface="Times New Roman" pitchFamily="18" charset="0"/>
              </a:rPr>
              <a:t>17.1</a:t>
            </a:r>
            <a:r>
              <a:rPr lang="zh-CN" altLang="en-US" sz="2400" b="1" dirty="0" smtClean="0">
                <a:solidFill>
                  <a:srgbClr val="0000FF"/>
                </a:solidFill>
                <a:latin typeface="Times New Roman" pitchFamily="18" charset="0"/>
                <a:ea typeface="楷体" pitchFamily="49" charset="-122"/>
                <a:cs typeface="Times New Roman" pitchFamily="18" charset="0"/>
              </a:rPr>
              <a:t>的数据为基础，按学号升序显示所有学生记录，按课程名默认排序、同一课程名按分数降序显示所有成绩记录。</a:t>
            </a:r>
            <a:endParaRPr lang="en-US" altLang="zh-CN" sz="2400" b="1" dirty="0" err="1" smtClean="0">
              <a:solidFill>
                <a:srgbClr val="0000FF"/>
              </a:solidFill>
              <a:latin typeface="Times New Roman" pitchFamily="18" charset="0"/>
              <a:ea typeface="楷体" pitchFamily="49" charset="-122"/>
              <a:cs typeface="Times New Roman" pitchFamily="18" charset="0"/>
            </a:endParaRP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FF0000"/>
                </a:solidFill>
                <a:latin typeface="Times New Roman" pitchFamily="18" charset="0"/>
                <a:ea typeface="楷体" pitchFamily="49" charset="-122"/>
                <a:cs typeface="Times New Roman" pitchFamily="18" charset="0"/>
              </a:rPr>
              <a:t>解：</a:t>
            </a:r>
            <a:r>
              <a:rPr lang="zh-CN" altLang="en-US" sz="2400" b="1" dirty="0" smtClean="0">
                <a:solidFill>
                  <a:srgbClr val="0000FF"/>
                </a:solidFill>
                <a:latin typeface="Times New Roman" pitchFamily="18" charset="0"/>
                <a:ea typeface="楷体" pitchFamily="49" charset="-122"/>
                <a:cs typeface="Times New Roman" pitchFamily="18" charset="0"/>
              </a:rPr>
              <a:t>在</a:t>
            </a:r>
            <a:r>
              <a:rPr lang="en-US" sz="2400" b="1" dirty="0" err="1" smtClean="0">
                <a:solidFill>
                  <a:srgbClr val="0000FF"/>
                </a:solidFill>
                <a:latin typeface="Times New Roman" pitchFamily="18" charset="0"/>
                <a:ea typeface="楷体" pitchFamily="49" charset="-122"/>
                <a:cs typeface="Times New Roman" pitchFamily="18" charset="0"/>
              </a:rPr>
              <a:t>proj17</a:t>
            </a:r>
            <a:r>
              <a:rPr lang="en-US" sz="2400" b="1" dirty="0" smtClean="0">
                <a:solidFill>
                  <a:srgbClr val="0000FF"/>
                </a:solidFill>
                <a:latin typeface="Times New Roman" pitchFamily="18" charset="0"/>
                <a:ea typeface="楷体" pitchFamily="49" charset="-122"/>
                <a:cs typeface="Times New Roman" pitchFamily="18" charset="0"/>
              </a:rPr>
              <a:t>-1</a:t>
            </a:r>
            <a:r>
              <a:rPr lang="zh-CN" altLang="en-US" sz="2400" b="1" dirty="0" smtClean="0">
                <a:solidFill>
                  <a:srgbClr val="0000FF"/>
                </a:solidFill>
                <a:latin typeface="Times New Roman" pitchFamily="18" charset="0"/>
                <a:ea typeface="楷体" pitchFamily="49" charset="-122"/>
                <a:cs typeface="Times New Roman" pitchFamily="18" charset="0"/>
              </a:rPr>
              <a:t>项目中添加一个</a:t>
            </a:r>
            <a:r>
              <a:rPr lang="en-US" sz="2400" b="1" dirty="0" err="1" smtClean="0">
                <a:solidFill>
                  <a:srgbClr val="0000FF"/>
                </a:solidFill>
                <a:latin typeface="Times New Roman" pitchFamily="18" charset="0"/>
                <a:ea typeface="楷体" pitchFamily="49" charset="-122"/>
                <a:cs typeface="Times New Roman" pitchFamily="18" charset="0"/>
              </a:rPr>
              <a:t>Form3</a:t>
            </a:r>
            <a:r>
              <a:rPr lang="zh-CN" altLang="en-US" sz="2400" b="1" dirty="0" smtClean="0">
                <a:solidFill>
                  <a:srgbClr val="0000FF"/>
                </a:solidFill>
                <a:latin typeface="Times New Roman" pitchFamily="18" charset="0"/>
                <a:ea typeface="楷体" pitchFamily="49" charset="-122"/>
                <a:cs typeface="Times New Roman" pitchFamily="18" charset="0"/>
              </a:rPr>
              <a:t>窗体，其中有一个多行文本框</a:t>
            </a:r>
            <a:r>
              <a:rPr lang="en-US" sz="2400" b="1" dirty="0" err="1" smtClean="0">
                <a:solidFill>
                  <a:srgbClr val="0000FF"/>
                </a:solidFill>
                <a:latin typeface="Times New Roman" pitchFamily="18" charset="0"/>
                <a:ea typeface="楷体" pitchFamily="49" charset="-122"/>
                <a:cs typeface="Times New Roman" pitchFamily="18" charset="0"/>
              </a:rPr>
              <a:t>textBox1</a:t>
            </a:r>
            <a:r>
              <a:rPr lang="zh-CN" altLang="en-US" sz="2400" b="1" dirty="0" smtClean="0">
                <a:solidFill>
                  <a:srgbClr val="0000FF"/>
                </a:solidFill>
                <a:latin typeface="Times New Roman" pitchFamily="18" charset="0"/>
                <a:ea typeface="楷体" pitchFamily="49" charset="-122"/>
                <a:cs typeface="Times New Roman" pitchFamily="18" charset="0"/>
              </a:rPr>
              <a:t>和两个命令按钮</a:t>
            </a:r>
            <a:r>
              <a:rPr lang="en-US" sz="2400" b="1" dirty="0" err="1" smtClean="0">
                <a:solidFill>
                  <a:srgbClr val="0000FF"/>
                </a:solidFill>
                <a:latin typeface="Times New Roman" pitchFamily="18" charset="0"/>
                <a:ea typeface="楷体" pitchFamily="49" charset="-122"/>
                <a:cs typeface="Times New Roman" pitchFamily="18" charset="0"/>
              </a:rPr>
              <a:t>button1</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err="1" smtClean="0">
                <a:solidFill>
                  <a:srgbClr val="0000FF"/>
                </a:solidFill>
                <a:latin typeface="Times New Roman" pitchFamily="18" charset="0"/>
                <a:ea typeface="楷体" pitchFamily="49" charset="-122"/>
                <a:cs typeface="Times New Roman" pitchFamily="18" charset="0"/>
              </a:rPr>
              <a:t>button2</a:t>
            </a:r>
            <a:r>
              <a:rPr lang="zh-CN" altLang="en-US" sz="2400" b="1" dirty="0" smtClean="0">
                <a:solidFill>
                  <a:srgbClr val="0000FF"/>
                </a:solidFill>
                <a:latin typeface="Times New Roman" pitchFamily="18" charset="0"/>
                <a:ea typeface="楷体" pitchFamily="49" charset="-122"/>
                <a:cs typeface="Times New Roman" pitchFamily="18" charset="0"/>
              </a:rPr>
              <a:t>。其类字段和</a:t>
            </a:r>
            <a:r>
              <a:rPr lang="en-US" sz="2400" b="1" dirty="0" smtClean="0">
                <a:solidFill>
                  <a:srgbClr val="0000FF"/>
                </a:solidFill>
                <a:latin typeface="Times New Roman" pitchFamily="18" charset="0"/>
                <a:ea typeface="楷体" pitchFamily="49" charset="-122"/>
                <a:cs typeface="Times New Roman" pitchFamily="18" charset="0"/>
              </a:rPr>
              <a:t>Load</a:t>
            </a:r>
            <a:r>
              <a:rPr lang="zh-CN" altLang="en-US" sz="2400" b="1" dirty="0" smtClean="0">
                <a:solidFill>
                  <a:srgbClr val="0000FF"/>
                </a:solidFill>
                <a:latin typeface="Times New Roman" pitchFamily="18" charset="0"/>
                <a:ea typeface="楷体" pitchFamily="49" charset="-122"/>
                <a:cs typeface="Times New Roman" pitchFamily="18" charset="0"/>
              </a:rPr>
              <a:t>事件过程与</a:t>
            </a:r>
            <a:r>
              <a:rPr lang="en-US" sz="2400" b="1" dirty="0" err="1" smtClean="0">
                <a:solidFill>
                  <a:srgbClr val="0000FF"/>
                </a:solidFill>
                <a:latin typeface="Times New Roman" pitchFamily="18" charset="0"/>
                <a:ea typeface="楷体" pitchFamily="49" charset="-122"/>
                <a:cs typeface="Times New Roman" pitchFamily="18" charset="0"/>
              </a:rPr>
              <a:t>Form1</a:t>
            </a:r>
            <a:r>
              <a:rPr lang="zh-CN" altLang="en-US" sz="2400" b="1" dirty="0" smtClean="0">
                <a:solidFill>
                  <a:srgbClr val="0000FF"/>
                </a:solidFill>
                <a:latin typeface="Times New Roman" pitchFamily="18" charset="0"/>
                <a:ea typeface="楷体" pitchFamily="49" charset="-122"/>
                <a:cs typeface="Times New Roman" pitchFamily="18" charset="0"/>
              </a:rPr>
              <a:t>的相同。设计两个命令按钮的事件过程如下：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072494" cy="4708981"/>
          </a:xfrm>
          <a:prstGeom prst="rect">
            <a:avLst/>
          </a:prstGeom>
          <a:noFill/>
        </p:spPr>
        <p:txBody>
          <a:bodyPr wrap="square" rtlCol="0">
            <a:spAutoFit/>
          </a:bodyPr>
          <a:lstStyle/>
          <a:p>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button1_Click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from Student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 in </a:t>
            </a:r>
            <a:r>
              <a:rPr lang="en-US" sz="2000" b="1" dirty="0" err="1" smtClean="0">
                <a:solidFill>
                  <a:srgbClr val="FF00FF"/>
                </a:solidFill>
                <a:latin typeface="Times New Roman" pitchFamily="18" charset="0"/>
                <a:ea typeface="楷体" pitchFamily="49" charset="-122"/>
                <a:cs typeface="Times New Roman" pitchFamily="18" charset="0"/>
              </a:rPr>
              <a:t>arrList1</a:t>
            </a:r>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orderby</a:t>
            </a:r>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学号</a:t>
            </a:r>
            <a:r>
              <a:rPr lang="en-US" sz="2000" b="1" dirty="0" smtClean="0">
                <a:solidFill>
                  <a:srgbClr val="FF00FF"/>
                </a:solidFill>
                <a:latin typeface="Times New Roman" pitchFamily="18" charset="0"/>
                <a:ea typeface="楷体" pitchFamily="49" charset="-122"/>
                <a:cs typeface="Times New Roman" pitchFamily="18" charset="0"/>
              </a:rPr>
              <a:t> select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性别</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民族</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班号</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 + “\t”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性别</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民族</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班号</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button2_Click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from Score sc in </a:t>
            </a:r>
            <a:r>
              <a:rPr lang="en-US" sz="2000" b="1" dirty="0" err="1" smtClean="0">
                <a:solidFill>
                  <a:srgbClr val="FF00FF"/>
                </a:solidFill>
                <a:latin typeface="Times New Roman" pitchFamily="18" charset="0"/>
                <a:ea typeface="楷体" pitchFamily="49" charset="-122"/>
                <a:cs typeface="Times New Roman" pitchFamily="18" charset="0"/>
              </a:rPr>
              <a:t>arrList2</a:t>
            </a:r>
            <a:r>
              <a:rPr lang="en-US" sz="2000" b="1" dirty="0" smtClean="0">
                <a:solidFill>
                  <a:srgbClr val="FF00FF"/>
                </a:solidFill>
                <a:latin typeface="Times New Roman" pitchFamily="18" charset="0"/>
                <a:ea typeface="楷体" pitchFamily="49" charset="-122"/>
                <a:cs typeface="Times New Roman" pitchFamily="18" charset="0"/>
              </a:rPr>
              <a:t> </a:t>
            </a:r>
          </a:p>
          <a:p>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orderby</a:t>
            </a:r>
            <a:r>
              <a:rPr lang="en-US" sz="2000" b="1" dirty="0" smtClean="0">
                <a:solidFill>
                  <a:srgbClr val="FF00FF"/>
                </a:solidFill>
                <a:latin typeface="Times New Roman" pitchFamily="18" charset="0"/>
                <a:ea typeface="楷体" pitchFamily="49" charset="-122"/>
                <a:cs typeface="Times New Roman" pitchFamily="18" charset="0"/>
              </a:rPr>
              <a:t> sc.</a:t>
            </a:r>
            <a:r>
              <a:rPr lang="zh-CN" altLang="en-US" sz="2000" b="1" dirty="0" smtClean="0">
                <a:solidFill>
                  <a:srgbClr val="FF00FF"/>
                </a:solidFill>
                <a:latin typeface="Times New Roman" pitchFamily="18" charset="0"/>
                <a:ea typeface="楷体" pitchFamily="49" charset="-122"/>
                <a:cs typeface="Times New Roman" pitchFamily="18" charset="0"/>
              </a:rPr>
              <a:t>课程名</a:t>
            </a:r>
            <a:r>
              <a:rPr lang="en-US" sz="2000" b="1" dirty="0" smtClean="0">
                <a:solidFill>
                  <a:srgbClr val="FF00FF"/>
                </a:solidFill>
                <a:latin typeface="Times New Roman" pitchFamily="18" charset="0"/>
                <a:ea typeface="楷体" pitchFamily="49" charset="-122"/>
                <a:cs typeface="Times New Roman" pitchFamily="18" charset="0"/>
              </a:rPr>
              <a:t>,sc.</a:t>
            </a:r>
            <a:r>
              <a:rPr lang="zh-CN" altLang="en-US" sz="2000" b="1" dirty="0" smtClean="0">
                <a:solidFill>
                  <a:srgbClr val="FF00FF"/>
                </a:solidFill>
                <a:latin typeface="Times New Roman" pitchFamily="18" charset="0"/>
                <a:ea typeface="楷体" pitchFamily="49" charset="-122"/>
                <a:cs typeface="Times New Roman" pitchFamily="18" charset="0"/>
              </a:rPr>
              <a:t>分数</a:t>
            </a:r>
            <a:r>
              <a:rPr lang="en-US" sz="2000" b="1" dirty="0" smtClean="0">
                <a:solidFill>
                  <a:srgbClr val="FF00FF"/>
                </a:solidFill>
                <a:latin typeface="Times New Roman" pitchFamily="18" charset="0"/>
                <a:ea typeface="楷体" pitchFamily="49" charset="-122"/>
                <a:cs typeface="Times New Roman" pitchFamily="18" charset="0"/>
              </a:rPr>
              <a:t> descending select sc;</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分数</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 + "\t"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分数</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8358246" cy="1200329"/>
          </a:xfrm>
          <a:prstGeom prst="rect">
            <a:avLst/>
          </a:prstGeom>
          <a:noFill/>
        </p:spPr>
        <p:txBody>
          <a:bodyPr wrap="square" rtlCol="0">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         启动本窗体，单击“显示学生记录”命令按钮，其结果如图</a:t>
            </a:r>
            <a:r>
              <a:rPr lang="en-US" sz="2400" b="1" dirty="0" smtClean="0">
                <a:solidFill>
                  <a:srgbClr val="0000FF"/>
                </a:solidFill>
                <a:latin typeface="Times New Roman" pitchFamily="18" charset="0"/>
                <a:ea typeface="楷体" pitchFamily="49" charset="-122"/>
                <a:cs typeface="Times New Roman" pitchFamily="18" charset="0"/>
              </a:rPr>
              <a:t>17.5</a:t>
            </a:r>
            <a:r>
              <a:rPr lang="zh-CN" altLang="en-US" sz="2400" b="1" dirty="0" smtClean="0">
                <a:solidFill>
                  <a:srgbClr val="0000FF"/>
                </a:solidFill>
                <a:latin typeface="Times New Roman" pitchFamily="18" charset="0"/>
                <a:ea typeface="楷体" pitchFamily="49" charset="-122"/>
                <a:cs typeface="Times New Roman" pitchFamily="18" charset="0"/>
              </a:rPr>
              <a:t>所示。单击“显示成绩记录”命令按钮，其结果如图</a:t>
            </a:r>
            <a:r>
              <a:rPr lang="en-US" sz="2400" b="1" dirty="0" smtClean="0">
                <a:solidFill>
                  <a:srgbClr val="0000FF"/>
                </a:solidFill>
                <a:latin typeface="Times New Roman" pitchFamily="18" charset="0"/>
                <a:ea typeface="楷体" pitchFamily="49" charset="-122"/>
                <a:cs typeface="Times New Roman" pitchFamily="18" charset="0"/>
              </a:rPr>
              <a:t>17.6</a:t>
            </a:r>
            <a:r>
              <a:rPr lang="zh-CN" altLang="en-US" sz="2400" b="1" dirty="0" smtClean="0">
                <a:solidFill>
                  <a:srgbClr val="0000FF"/>
                </a:solidFill>
                <a:latin typeface="Times New Roman" pitchFamily="18" charset="0"/>
                <a:ea typeface="楷体" pitchFamily="49" charset="-122"/>
                <a:cs typeface="Times New Roman" pitchFamily="18" charset="0"/>
              </a:rPr>
              <a:t>所示。</a:t>
            </a:r>
          </a:p>
        </p:txBody>
      </p:sp>
      <p:pic>
        <p:nvPicPr>
          <p:cNvPr id="3" name="图片 2"/>
          <p:cNvPicPr/>
          <p:nvPr/>
        </p:nvPicPr>
        <p:blipFill>
          <a:blip r:embed="rId2"/>
          <a:srcRect/>
          <a:stretch>
            <a:fillRect/>
          </a:stretch>
        </p:blipFill>
        <p:spPr bwMode="auto">
          <a:xfrm>
            <a:off x="928662" y="2143116"/>
            <a:ext cx="3357586" cy="2357454"/>
          </a:xfrm>
          <a:prstGeom prst="rect">
            <a:avLst/>
          </a:prstGeom>
          <a:noFill/>
          <a:ln w="9525">
            <a:noFill/>
            <a:miter lim="800000"/>
            <a:headEnd/>
            <a:tailEnd/>
          </a:ln>
        </p:spPr>
      </p:pic>
      <p:pic>
        <p:nvPicPr>
          <p:cNvPr id="4" name="图片 3"/>
          <p:cNvPicPr/>
          <p:nvPr/>
        </p:nvPicPr>
        <p:blipFill>
          <a:blip r:embed="rId3"/>
          <a:srcRect/>
          <a:stretch>
            <a:fillRect/>
          </a:stretch>
        </p:blipFill>
        <p:spPr bwMode="auto">
          <a:xfrm>
            <a:off x="4643438" y="2143116"/>
            <a:ext cx="3357586" cy="228601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421484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3300"/>
                </a:solidFill>
                <a:latin typeface="黑体" pitchFamily="49" charset="-122"/>
                <a:ea typeface="黑体" pitchFamily="49" charset="-122"/>
              </a:rPr>
              <a:t>17.1.2 </a:t>
            </a:r>
            <a:r>
              <a:rPr lang="en-US" sz="2800" b="1" dirty="0" err="1" smtClean="0">
                <a:solidFill>
                  <a:srgbClr val="FF3300"/>
                </a:solidFill>
                <a:latin typeface="黑体" pitchFamily="49" charset="-122"/>
                <a:ea typeface="黑体" pitchFamily="49" charset="-122"/>
              </a:rPr>
              <a:t>LINQ</a:t>
            </a:r>
            <a:r>
              <a:rPr lang="en-US" sz="2800" b="1" dirty="0" smtClean="0">
                <a:solidFill>
                  <a:srgbClr val="FF3300"/>
                </a:solidFill>
                <a:latin typeface="黑体" pitchFamily="49" charset="-122"/>
                <a:ea typeface="黑体" pitchFamily="49" charset="-122"/>
              </a:rPr>
              <a:t> </a:t>
            </a:r>
            <a:r>
              <a:rPr lang="zh-CN" altLang="en-US" sz="2800" b="1" dirty="0" smtClean="0">
                <a:solidFill>
                  <a:srgbClr val="FF3300"/>
                </a:solidFill>
                <a:latin typeface="黑体" pitchFamily="49" charset="-122"/>
                <a:ea typeface="黑体" pitchFamily="49" charset="-122"/>
              </a:rPr>
              <a:t>提供程序 </a:t>
            </a:r>
          </a:p>
        </p:txBody>
      </p:sp>
      <p:sp>
        <p:nvSpPr>
          <p:cNvPr id="3" name="TextBox 2"/>
          <p:cNvSpPr txBox="1"/>
          <p:nvPr/>
        </p:nvSpPr>
        <p:spPr>
          <a:xfrm>
            <a:off x="571472" y="1214422"/>
            <a:ext cx="8215370" cy="3970318"/>
          </a:xfrm>
          <a:prstGeom prst="rect">
            <a:avLst/>
          </a:prstGeom>
          <a:noFill/>
        </p:spPr>
        <p:txBody>
          <a:bodyPr wrap="square" rtlCol="0">
            <a:spAutoFit/>
          </a:bodyPr>
          <a:lstStyle/>
          <a:p>
            <a:pPr>
              <a:lnSpc>
                <a:spcPct val="150000"/>
              </a:lnSpc>
            </a:pPr>
            <a:r>
              <a:rPr lang="zh-CN" altLang="en-US" sz="2400" b="1" dirty="0" smtClean="0">
                <a:solidFill>
                  <a:srgbClr val="FF0000"/>
                </a:solidFill>
                <a:latin typeface="Times New Roman" pitchFamily="18" charset="0"/>
                <a:ea typeface="楷体" pitchFamily="49" charset="-122"/>
                <a:cs typeface="Times New Roman" pitchFamily="18" charset="0"/>
              </a:rPr>
              <a:t>（</a:t>
            </a:r>
            <a:r>
              <a:rPr lang="en-US" sz="2400" b="1" dirty="0" smtClean="0">
                <a:solidFill>
                  <a:srgbClr val="FF0000"/>
                </a:solidFill>
                <a:latin typeface="Times New Roman" pitchFamily="18" charset="0"/>
                <a:ea typeface="楷体" pitchFamily="49" charset="-122"/>
                <a:cs typeface="Times New Roman" pitchFamily="18" charset="0"/>
              </a:rPr>
              <a:t>1</a:t>
            </a:r>
            <a:r>
              <a:rPr lang="zh-CN" altLang="en-US" sz="2400" b="1" dirty="0" smtClean="0">
                <a:solidFill>
                  <a:srgbClr val="FF0000"/>
                </a:solidFill>
                <a:latin typeface="Times New Roman" pitchFamily="18" charset="0"/>
                <a:ea typeface="楷体" pitchFamily="49" charset="-122"/>
                <a:cs typeface="Times New Roman" pitchFamily="18" charset="0"/>
              </a:rPr>
              <a:t>）</a:t>
            </a:r>
            <a:r>
              <a:rPr lang="en-US" sz="2400" b="1" dirty="0" err="1" smtClean="0">
                <a:solidFill>
                  <a:srgbClr val="FF0000"/>
                </a:solidFill>
                <a:latin typeface="Times New Roman" pitchFamily="18" charset="0"/>
                <a:ea typeface="楷体" pitchFamily="49" charset="-122"/>
                <a:cs typeface="Times New Roman" pitchFamily="18" charset="0"/>
              </a:rPr>
              <a:t>LINQ</a:t>
            </a:r>
            <a:r>
              <a:rPr lang="en-US" sz="2400" b="1" dirty="0" smtClean="0">
                <a:solidFill>
                  <a:srgbClr val="FF0000"/>
                </a:solidFill>
                <a:latin typeface="Times New Roman" pitchFamily="18" charset="0"/>
                <a:ea typeface="楷体" pitchFamily="49" charset="-122"/>
                <a:cs typeface="Times New Roman" pitchFamily="18" charset="0"/>
              </a:rPr>
              <a:t> to Objects </a:t>
            </a:r>
            <a:endParaRPr lang="zh-CN" altLang="en-US" sz="2400" b="1" dirty="0" smtClean="0">
              <a:solidFill>
                <a:srgbClr val="FF0000"/>
              </a:solidFill>
              <a:latin typeface="Times New Roman" pitchFamily="18" charset="0"/>
              <a:ea typeface="楷体" pitchFamily="49" charset="-122"/>
              <a:cs typeface="Times New Roman" pitchFamily="18" charset="0"/>
            </a:endParaRP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使用</a:t>
            </a:r>
            <a:r>
              <a:rPr lang="en-US" sz="2400" b="1" dirty="0" err="1" smtClean="0">
                <a:solidFill>
                  <a:srgbClr val="0000FF"/>
                </a:solidFill>
                <a:latin typeface="Times New Roman" pitchFamily="18" charset="0"/>
                <a:ea typeface="楷体" pitchFamily="49" charset="-122"/>
                <a:cs typeface="Times New Roman" pitchFamily="18" charset="0"/>
              </a:rPr>
              <a:t>LINQ</a:t>
            </a:r>
            <a:r>
              <a:rPr lang="en-US" sz="2400" b="1" dirty="0" smtClean="0">
                <a:solidFill>
                  <a:srgbClr val="0000FF"/>
                </a:solidFill>
                <a:latin typeface="Times New Roman" pitchFamily="18" charset="0"/>
                <a:ea typeface="楷体" pitchFamily="49" charset="-122"/>
                <a:cs typeface="Times New Roman" pitchFamily="18" charset="0"/>
              </a:rPr>
              <a:t> to Objects</a:t>
            </a:r>
            <a:r>
              <a:rPr lang="zh-CN" altLang="en-US" sz="2400" b="1" dirty="0" smtClean="0">
                <a:solidFill>
                  <a:srgbClr val="0000FF"/>
                </a:solidFill>
                <a:latin typeface="Times New Roman" pitchFamily="18" charset="0"/>
                <a:ea typeface="楷体" pitchFamily="49" charset="-122"/>
                <a:cs typeface="Times New Roman" pitchFamily="18" charset="0"/>
              </a:rPr>
              <a:t>提供程序可以查询内存中的集合和数组。如果对象支持</a:t>
            </a:r>
            <a:r>
              <a:rPr lang="en-US" sz="2400" b="1" dirty="0" err="1" smtClean="0">
                <a:solidFill>
                  <a:srgbClr val="0000FF"/>
                </a:solidFill>
                <a:latin typeface="Times New Roman" pitchFamily="18" charset="0"/>
                <a:ea typeface="楷体" pitchFamily="49" charset="-122"/>
                <a:cs typeface="Times New Roman" pitchFamily="18" charset="0"/>
              </a:rPr>
              <a:t>IEnumerable</a:t>
            </a:r>
            <a:r>
              <a:rPr lang="zh-CN" altLang="en-US" sz="2400" b="1" dirty="0" smtClean="0">
                <a:solidFill>
                  <a:srgbClr val="0000FF"/>
                </a:solidFill>
                <a:latin typeface="Times New Roman" pitchFamily="18" charset="0"/>
                <a:ea typeface="楷体" pitchFamily="49" charset="-122"/>
                <a:cs typeface="Times New Roman" pitchFamily="18" charset="0"/>
              </a:rPr>
              <a:t>或</a:t>
            </a:r>
            <a:r>
              <a:rPr lang="en-US" sz="2400" b="1" dirty="0" err="1" smtClean="0">
                <a:solidFill>
                  <a:srgbClr val="0000FF"/>
                </a:solidFill>
                <a:latin typeface="Times New Roman" pitchFamily="18" charset="0"/>
                <a:ea typeface="楷体" pitchFamily="49" charset="-122"/>
                <a:cs typeface="Times New Roman" pitchFamily="18" charset="0"/>
              </a:rPr>
              <a:t>IEnumerable</a:t>
            </a:r>
            <a:r>
              <a:rPr lang="en-US" sz="2400" b="1" dirty="0" smtClean="0">
                <a:solidFill>
                  <a:srgbClr val="0000FF"/>
                </a:solidFill>
                <a:latin typeface="Times New Roman" pitchFamily="18" charset="0"/>
                <a:ea typeface="楷体" pitchFamily="49" charset="-122"/>
                <a:cs typeface="Times New Roman" pitchFamily="18" charset="0"/>
              </a:rPr>
              <a:t>&lt;T&gt;</a:t>
            </a:r>
            <a:r>
              <a:rPr lang="zh-CN" altLang="en-US" sz="2400" b="1" dirty="0" smtClean="0">
                <a:solidFill>
                  <a:srgbClr val="0000FF"/>
                </a:solidFill>
                <a:latin typeface="Times New Roman" pitchFamily="18" charset="0"/>
                <a:ea typeface="楷体" pitchFamily="49" charset="-122"/>
                <a:cs typeface="Times New Roman" pitchFamily="18" charset="0"/>
              </a:rPr>
              <a:t>接口，则可以使用</a:t>
            </a:r>
            <a:r>
              <a:rPr lang="en-US" sz="2400" b="1" dirty="0" err="1" smtClean="0">
                <a:solidFill>
                  <a:srgbClr val="0000FF"/>
                </a:solidFill>
                <a:latin typeface="Times New Roman" pitchFamily="18" charset="0"/>
                <a:ea typeface="楷体" pitchFamily="49" charset="-122"/>
                <a:cs typeface="Times New Roman" pitchFamily="18" charset="0"/>
              </a:rPr>
              <a:t>LINQ</a:t>
            </a:r>
            <a:r>
              <a:rPr lang="en-US" sz="2400" b="1" dirty="0" smtClean="0">
                <a:solidFill>
                  <a:srgbClr val="0000FF"/>
                </a:solidFill>
                <a:latin typeface="Times New Roman" pitchFamily="18" charset="0"/>
                <a:ea typeface="楷体" pitchFamily="49" charset="-122"/>
                <a:cs typeface="Times New Roman" pitchFamily="18" charset="0"/>
              </a:rPr>
              <a:t> to Objects</a:t>
            </a:r>
            <a:r>
              <a:rPr lang="zh-CN" altLang="en-US" sz="2400" b="1" dirty="0" smtClean="0">
                <a:solidFill>
                  <a:srgbClr val="0000FF"/>
                </a:solidFill>
                <a:latin typeface="Times New Roman" pitchFamily="18" charset="0"/>
                <a:ea typeface="楷体" pitchFamily="49" charset="-122"/>
                <a:cs typeface="Times New Roman" pitchFamily="18" charset="0"/>
              </a:rPr>
              <a:t>提供程序对其进行查询。</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可以通过导入</a:t>
            </a:r>
            <a:r>
              <a:rPr lang="en-US" sz="2400" b="1" dirty="0" err="1" smtClean="0">
                <a:solidFill>
                  <a:srgbClr val="FF00FF"/>
                </a:solidFill>
                <a:latin typeface="Times New Roman" pitchFamily="18" charset="0"/>
                <a:ea typeface="楷体" pitchFamily="49" charset="-122"/>
                <a:cs typeface="Times New Roman" pitchFamily="18" charset="0"/>
              </a:rPr>
              <a:t>System.Linq</a:t>
            </a:r>
            <a:r>
              <a:rPr lang="zh-CN" altLang="en-US" sz="2400" b="1" dirty="0" smtClean="0">
                <a:solidFill>
                  <a:srgbClr val="0000FF"/>
                </a:solidFill>
                <a:latin typeface="Times New Roman" pitchFamily="18" charset="0"/>
                <a:ea typeface="楷体" pitchFamily="49" charset="-122"/>
                <a:cs typeface="Times New Roman" pitchFamily="18" charset="0"/>
              </a:rPr>
              <a:t>命名空间来启用</a:t>
            </a:r>
            <a:r>
              <a:rPr lang="en-US" sz="2400" b="1" dirty="0" err="1" smtClean="0">
                <a:solidFill>
                  <a:srgbClr val="0000FF"/>
                </a:solidFill>
                <a:latin typeface="Times New Roman" pitchFamily="18" charset="0"/>
                <a:ea typeface="楷体" pitchFamily="49" charset="-122"/>
                <a:cs typeface="Times New Roman" pitchFamily="18" charset="0"/>
              </a:rPr>
              <a:t>LINQ</a:t>
            </a:r>
            <a:r>
              <a:rPr lang="en-US" sz="2400" b="1" dirty="0" smtClean="0">
                <a:solidFill>
                  <a:srgbClr val="0000FF"/>
                </a:solidFill>
                <a:latin typeface="Times New Roman" pitchFamily="18" charset="0"/>
                <a:ea typeface="楷体" pitchFamily="49" charset="-122"/>
                <a:cs typeface="Times New Roman" pitchFamily="18" charset="0"/>
              </a:rPr>
              <a:t> to Objects</a:t>
            </a:r>
            <a:r>
              <a:rPr lang="zh-CN" altLang="en-US" sz="2400" b="1" dirty="0" smtClean="0">
                <a:solidFill>
                  <a:srgbClr val="0000FF"/>
                </a:solidFill>
                <a:latin typeface="Times New Roman" pitchFamily="18" charset="0"/>
                <a:ea typeface="楷体" pitchFamily="49" charset="-122"/>
                <a:cs typeface="Times New Roman" pitchFamily="18" charset="0"/>
              </a:rPr>
              <a:t>提供程序，默认情况下为所有</a:t>
            </a:r>
            <a:r>
              <a:rPr lang="en-US" sz="2400" b="1" dirty="0" smtClean="0">
                <a:solidFill>
                  <a:srgbClr val="0000FF"/>
                </a:solidFill>
                <a:latin typeface="Times New Roman" pitchFamily="18" charset="0"/>
                <a:ea typeface="楷体" pitchFamily="49" charset="-122"/>
                <a:cs typeface="Times New Roman" pitchFamily="18" charset="0"/>
              </a:rPr>
              <a:t>C#</a:t>
            </a:r>
            <a:r>
              <a:rPr lang="zh-CN" altLang="en-US" sz="2400" b="1" dirty="0" smtClean="0">
                <a:solidFill>
                  <a:srgbClr val="0000FF"/>
                </a:solidFill>
                <a:latin typeface="Times New Roman" pitchFamily="18" charset="0"/>
                <a:ea typeface="楷体" pitchFamily="49" charset="-122"/>
                <a:cs typeface="Times New Roman" pitchFamily="18" charset="0"/>
              </a:rPr>
              <a:t>项目导入该命名空间。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429684" cy="4373570"/>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6. join</a:t>
            </a:r>
            <a:r>
              <a:rPr lang="zh-CN" altLang="en-US" sz="2400" b="1" dirty="0" smtClean="0">
                <a:solidFill>
                  <a:srgbClr val="FF0000"/>
                </a:solidFill>
                <a:latin typeface="Times New Roman" pitchFamily="18" charset="0"/>
                <a:ea typeface="楷体" pitchFamily="49" charset="-122"/>
                <a:cs typeface="Times New Roman" pitchFamily="18" charset="0"/>
              </a:rPr>
              <a:t>子句 </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join </a:t>
            </a:r>
            <a:r>
              <a:rPr lang="zh-CN" altLang="en-US" sz="2400" b="1" dirty="0" smtClean="0">
                <a:solidFill>
                  <a:srgbClr val="0000FF"/>
                </a:solidFill>
                <a:latin typeface="Times New Roman" pitchFamily="18" charset="0"/>
                <a:ea typeface="楷体" pitchFamily="49" charset="-122"/>
                <a:cs typeface="Times New Roman" pitchFamily="18" charset="0"/>
              </a:rPr>
              <a:t>子句接受两个数据源作为输入，每个数据源中的元素都必须是可以与另一个数据源中的元素进行比较的字段，进行这样比较的字段称为键（</a:t>
            </a:r>
            <a:r>
              <a:rPr lang="en-US" sz="2400" b="1" dirty="0" smtClean="0">
                <a:solidFill>
                  <a:srgbClr val="0000FF"/>
                </a:solidFill>
                <a:latin typeface="Times New Roman" pitchFamily="18" charset="0"/>
                <a:ea typeface="楷体" pitchFamily="49" charset="-122"/>
                <a:cs typeface="Times New Roman" pitchFamily="18" charset="0"/>
              </a:rPr>
              <a:t>key</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 </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join</a:t>
            </a:r>
            <a:r>
              <a:rPr lang="zh-CN" altLang="en-US" sz="2400" b="1" dirty="0" smtClean="0">
                <a:solidFill>
                  <a:srgbClr val="0000FF"/>
                </a:solidFill>
                <a:latin typeface="Times New Roman" pitchFamily="18" charset="0"/>
                <a:ea typeface="楷体" pitchFamily="49" charset="-122"/>
                <a:cs typeface="Times New Roman" pitchFamily="18" charset="0"/>
              </a:rPr>
              <a:t>子句使用特殊的</a:t>
            </a:r>
            <a:r>
              <a:rPr lang="en-US" sz="2400" b="1" dirty="0" smtClean="0">
                <a:solidFill>
                  <a:srgbClr val="FF00FF"/>
                </a:solidFill>
                <a:latin typeface="Times New Roman" pitchFamily="18" charset="0"/>
                <a:ea typeface="楷体" pitchFamily="49" charset="-122"/>
                <a:cs typeface="Times New Roman" pitchFamily="18" charset="0"/>
              </a:rPr>
              <a:t>equals</a:t>
            </a:r>
            <a:r>
              <a:rPr lang="zh-CN" altLang="en-US" sz="2400" b="1" dirty="0" smtClean="0">
                <a:solidFill>
                  <a:srgbClr val="0000FF"/>
                </a:solidFill>
                <a:latin typeface="Times New Roman" pitchFamily="18" charset="0"/>
                <a:ea typeface="楷体" pitchFamily="49" charset="-122"/>
                <a:cs typeface="Times New Roman" pitchFamily="18" charset="0"/>
              </a:rPr>
              <a:t>关键字比较指定的键是否相等。</a:t>
            </a:r>
            <a:r>
              <a:rPr lang="en-US" sz="2400" b="1" dirty="0" smtClean="0">
                <a:solidFill>
                  <a:srgbClr val="0000FF"/>
                </a:solidFill>
                <a:latin typeface="Times New Roman" pitchFamily="18" charset="0"/>
                <a:ea typeface="楷体" pitchFamily="49" charset="-122"/>
                <a:cs typeface="Times New Roman" pitchFamily="18" charset="0"/>
              </a:rPr>
              <a:t>join</a:t>
            </a:r>
            <a:r>
              <a:rPr lang="zh-CN" altLang="en-US" sz="2400" b="1" dirty="0" smtClean="0">
                <a:solidFill>
                  <a:srgbClr val="0000FF"/>
                </a:solidFill>
                <a:latin typeface="Times New Roman" pitchFamily="18" charset="0"/>
                <a:ea typeface="楷体" pitchFamily="49" charset="-122"/>
                <a:cs typeface="Times New Roman" pitchFamily="18" charset="0"/>
              </a:rPr>
              <a:t>子句执行的所有连接都是同等连接。</a:t>
            </a:r>
            <a:r>
              <a:rPr lang="en-US" sz="2400" b="1" dirty="0" smtClean="0">
                <a:solidFill>
                  <a:srgbClr val="0000FF"/>
                </a:solidFill>
                <a:latin typeface="Times New Roman" pitchFamily="18" charset="0"/>
                <a:ea typeface="楷体" pitchFamily="49" charset="-122"/>
                <a:cs typeface="Times New Roman" pitchFamily="18" charset="0"/>
              </a:rPr>
              <a:t>join</a:t>
            </a:r>
            <a:r>
              <a:rPr lang="zh-CN" altLang="en-US" sz="2400" b="1" dirty="0" smtClean="0">
                <a:solidFill>
                  <a:srgbClr val="0000FF"/>
                </a:solidFill>
                <a:latin typeface="Times New Roman" pitchFamily="18" charset="0"/>
                <a:ea typeface="楷体" pitchFamily="49" charset="-122"/>
                <a:cs typeface="Times New Roman" pitchFamily="18" charset="0"/>
              </a:rPr>
              <a:t>子句基本格式如下：</a:t>
            </a: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join </a:t>
            </a:r>
            <a:r>
              <a:rPr lang="zh-CN" altLang="en-US" sz="2000" b="1" dirty="0" smtClean="0">
                <a:solidFill>
                  <a:srgbClr val="006600"/>
                </a:solidFill>
                <a:latin typeface="Times New Roman" pitchFamily="18" charset="0"/>
                <a:ea typeface="楷体" pitchFamily="49" charset="-122"/>
                <a:cs typeface="Times New Roman" pitchFamily="18" charset="0"/>
              </a:rPr>
              <a:t>迭代变量</a:t>
            </a:r>
            <a:r>
              <a:rPr lang="en-US" sz="2000" b="1" dirty="0" smtClean="0">
                <a:solidFill>
                  <a:srgbClr val="006600"/>
                </a:solidFill>
                <a:latin typeface="Times New Roman" pitchFamily="18" charset="0"/>
                <a:ea typeface="楷体" pitchFamily="49" charset="-122"/>
                <a:cs typeface="Times New Roman" pitchFamily="18" charset="0"/>
              </a:rPr>
              <a:t>1 in </a:t>
            </a:r>
            <a:r>
              <a:rPr lang="zh-CN" altLang="en-US" sz="2000" b="1" dirty="0" smtClean="0">
                <a:solidFill>
                  <a:srgbClr val="006600"/>
                </a:solidFill>
                <a:latin typeface="Times New Roman" pitchFamily="18" charset="0"/>
                <a:ea typeface="楷体" pitchFamily="49" charset="-122"/>
                <a:cs typeface="Times New Roman" pitchFamily="18" charset="0"/>
              </a:rPr>
              <a:t>数据源</a:t>
            </a:r>
            <a:r>
              <a:rPr lang="en-US" sz="2000" b="1" dirty="0" smtClean="0">
                <a:solidFill>
                  <a:srgbClr val="006600"/>
                </a:solidFill>
                <a:latin typeface="Times New Roman" pitchFamily="18" charset="0"/>
                <a:ea typeface="楷体" pitchFamily="49" charset="-122"/>
                <a:cs typeface="Times New Roman" pitchFamily="18" charset="0"/>
              </a:rPr>
              <a:t>1 on </a:t>
            </a:r>
            <a:r>
              <a:rPr lang="en-US" sz="2000" b="1" dirty="0" err="1" smtClean="0">
                <a:solidFill>
                  <a:srgbClr val="006600"/>
                </a:solidFill>
                <a:latin typeface="Times New Roman" pitchFamily="18" charset="0"/>
                <a:ea typeface="楷体" pitchFamily="49" charset="-122"/>
                <a:cs typeface="Times New Roman" pitchFamily="18" charset="0"/>
              </a:rPr>
              <a:t>key1</a:t>
            </a:r>
            <a:r>
              <a:rPr lang="en-US" sz="2000" b="1" dirty="0" smtClean="0">
                <a:solidFill>
                  <a:srgbClr val="006600"/>
                </a:solidFill>
                <a:latin typeface="Times New Roman" pitchFamily="18" charset="0"/>
                <a:ea typeface="楷体" pitchFamily="49" charset="-122"/>
                <a:cs typeface="Times New Roman" pitchFamily="18" charset="0"/>
              </a:rPr>
              <a:t> equals </a:t>
            </a:r>
            <a:r>
              <a:rPr lang="en-US" sz="2000" b="1" dirty="0" err="1" smtClean="0">
                <a:solidFill>
                  <a:srgbClr val="006600"/>
                </a:solidFill>
                <a:latin typeface="Times New Roman" pitchFamily="18" charset="0"/>
                <a:ea typeface="楷体" pitchFamily="49" charset="-122"/>
                <a:cs typeface="Times New Roman" pitchFamily="18" charset="0"/>
              </a:rPr>
              <a:t>key2</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006600"/>
                </a:solidFill>
                <a:latin typeface="Times New Roman" pitchFamily="18" charset="0"/>
                <a:ea typeface="楷体" pitchFamily="49" charset="-122"/>
                <a:cs typeface="Times New Roman" pitchFamily="18" charset="0"/>
                <a:sym typeface="Symbol"/>
              </a:rPr>
              <a:t></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215370" cy="3970318"/>
          </a:xfrm>
          <a:prstGeom prst="rect">
            <a:avLst/>
          </a:prstGeom>
          <a:noFill/>
        </p:spPr>
        <p:txBody>
          <a:bodyPr wrap="square" rtlCol="0">
            <a:spAutoFit/>
          </a:bodyPr>
          <a:lstStyle/>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sz="2400" b="1" dirty="0" smtClean="0">
                <a:solidFill>
                  <a:srgbClr val="FF0000"/>
                </a:solidFill>
                <a:latin typeface="Times New Roman" pitchFamily="18" charset="0"/>
                <a:ea typeface="楷体" pitchFamily="49" charset="-122"/>
                <a:cs typeface="Times New Roman" pitchFamily="18" charset="0"/>
              </a:rPr>
              <a:t>17.4</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设计一个窗体</a:t>
            </a:r>
            <a:r>
              <a:rPr lang="en-US" sz="2400" b="1" dirty="0" err="1" smtClean="0">
                <a:solidFill>
                  <a:srgbClr val="0000FF"/>
                </a:solidFill>
                <a:latin typeface="Times New Roman" pitchFamily="18" charset="0"/>
                <a:ea typeface="楷体" pitchFamily="49" charset="-122"/>
                <a:cs typeface="Times New Roman" pitchFamily="18" charset="0"/>
              </a:rPr>
              <a:t>Form3</a:t>
            </a:r>
            <a:r>
              <a:rPr lang="zh-CN" altLang="en-US" sz="2400" b="1" dirty="0" smtClean="0">
                <a:solidFill>
                  <a:srgbClr val="0000FF"/>
                </a:solidFill>
                <a:latin typeface="Times New Roman" pitchFamily="18" charset="0"/>
                <a:ea typeface="楷体" pitchFamily="49" charset="-122"/>
                <a:cs typeface="Times New Roman" pitchFamily="18" charset="0"/>
              </a:rPr>
              <a:t>，以例</a:t>
            </a:r>
            <a:r>
              <a:rPr lang="en-US" sz="2400" b="1" dirty="0" smtClean="0">
                <a:solidFill>
                  <a:srgbClr val="0000FF"/>
                </a:solidFill>
                <a:latin typeface="Times New Roman" pitchFamily="18" charset="0"/>
                <a:ea typeface="楷体" pitchFamily="49" charset="-122"/>
                <a:cs typeface="Times New Roman" pitchFamily="18" charset="0"/>
              </a:rPr>
              <a:t>17.1</a:t>
            </a:r>
            <a:r>
              <a:rPr lang="zh-CN" altLang="en-US" sz="2400" b="1" dirty="0" smtClean="0">
                <a:solidFill>
                  <a:srgbClr val="0000FF"/>
                </a:solidFill>
                <a:latin typeface="Times New Roman" pitchFamily="18" charset="0"/>
                <a:ea typeface="楷体" pitchFamily="49" charset="-122"/>
                <a:cs typeface="Times New Roman" pitchFamily="18" charset="0"/>
              </a:rPr>
              <a:t>的数据为基础，按学号升序显示所有学生记录，按课程名默认排序、同一课程名按分数降序显示所有成绩记录。</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FF0000"/>
                </a:solidFill>
                <a:latin typeface="Times New Roman" pitchFamily="18" charset="0"/>
                <a:ea typeface="楷体" pitchFamily="49" charset="-122"/>
                <a:cs typeface="Times New Roman" pitchFamily="18" charset="0"/>
              </a:rPr>
              <a:t>解：</a:t>
            </a:r>
            <a:r>
              <a:rPr lang="zh-CN" altLang="en-US" sz="2400" b="1" dirty="0" smtClean="0">
                <a:solidFill>
                  <a:srgbClr val="0000FF"/>
                </a:solidFill>
                <a:latin typeface="Times New Roman" pitchFamily="18" charset="0"/>
                <a:ea typeface="楷体" pitchFamily="49" charset="-122"/>
                <a:cs typeface="Times New Roman" pitchFamily="18" charset="0"/>
              </a:rPr>
              <a:t>在</a:t>
            </a:r>
            <a:r>
              <a:rPr lang="en-US" sz="2400" b="1" dirty="0" err="1" smtClean="0">
                <a:solidFill>
                  <a:srgbClr val="0000FF"/>
                </a:solidFill>
                <a:latin typeface="Times New Roman" pitchFamily="18" charset="0"/>
                <a:ea typeface="楷体" pitchFamily="49" charset="-122"/>
                <a:cs typeface="Times New Roman" pitchFamily="18" charset="0"/>
              </a:rPr>
              <a:t>proj17</a:t>
            </a:r>
            <a:r>
              <a:rPr lang="en-US" sz="2400" b="1" dirty="0" smtClean="0">
                <a:solidFill>
                  <a:srgbClr val="0000FF"/>
                </a:solidFill>
                <a:latin typeface="Times New Roman" pitchFamily="18" charset="0"/>
                <a:ea typeface="楷体" pitchFamily="49" charset="-122"/>
                <a:cs typeface="Times New Roman" pitchFamily="18" charset="0"/>
              </a:rPr>
              <a:t>-1</a:t>
            </a:r>
            <a:r>
              <a:rPr lang="zh-CN" altLang="en-US" sz="2400" b="1" dirty="0" smtClean="0">
                <a:solidFill>
                  <a:srgbClr val="0000FF"/>
                </a:solidFill>
                <a:latin typeface="Times New Roman" pitchFamily="18" charset="0"/>
                <a:ea typeface="楷体" pitchFamily="49" charset="-122"/>
                <a:cs typeface="Times New Roman" pitchFamily="18" charset="0"/>
              </a:rPr>
              <a:t>项目中添加一个</a:t>
            </a:r>
            <a:r>
              <a:rPr lang="en-US" sz="2400" b="1" dirty="0" err="1" smtClean="0">
                <a:solidFill>
                  <a:srgbClr val="0000FF"/>
                </a:solidFill>
                <a:latin typeface="Times New Roman" pitchFamily="18" charset="0"/>
                <a:ea typeface="楷体" pitchFamily="49" charset="-122"/>
                <a:cs typeface="Times New Roman" pitchFamily="18" charset="0"/>
              </a:rPr>
              <a:t>Form3</a:t>
            </a:r>
            <a:r>
              <a:rPr lang="zh-CN" altLang="en-US" sz="2400" b="1" dirty="0" smtClean="0">
                <a:solidFill>
                  <a:srgbClr val="0000FF"/>
                </a:solidFill>
                <a:latin typeface="Times New Roman" pitchFamily="18" charset="0"/>
                <a:ea typeface="楷体" pitchFamily="49" charset="-122"/>
                <a:cs typeface="Times New Roman" pitchFamily="18" charset="0"/>
              </a:rPr>
              <a:t>窗体，其中有一个多行文本框</a:t>
            </a:r>
            <a:r>
              <a:rPr lang="en-US" sz="2400" b="1" dirty="0" err="1" smtClean="0">
                <a:solidFill>
                  <a:srgbClr val="0000FF"/>
                </a:solidFill>
                <a:latin typeface="Times New Roman" pitchFamily="18" charset="0"/>
                <a:ea typeface="楷体" pitchFamily="49" charset="-122"/>
                <a:cs typeface="Times New Roman" pitchFamily="18" charset="0"/>
              </a:rPr>
              <a:t>textBox1</a:t>
            </a:r>
            <a:r>
              <a:rPr lang="zh-CN" altLang="en-US" sz="2400" b="1" dirty="0" smtClean="0">
                <a:solidFill>
                  <a:srgbClr val="0000FF"/>
                </a:solidFill>
                <a:latin typeface="Times New Roman" pitchFamily="18" charset="0"/>
                <a:ea typeface="楷体" pitchFamily="49" charset="-122"/>
                <a:cs typeface="Times New Roman" pitchFamily="18" charset="0"/>
              </a:rPr>
              <a:t>和一个命令按钮</a:t>
            </a:r>
            <a:r>
              <a:rPr lang="en-US" sz="2400" b="1" dirty="0" err="1" smtClean="0">
                <a:solidFill>
                  <a:srgbClr val="0000FF"/>
                </a:solidFill>
                <a:latin typeface="Times New Roman" pitchFamily="18" charset="0"/>
                <a:ea typeface="楷体" pitchFamily="49" charset="-122"/>
                <a:cs typeface="Times New Roman" pitchFamily="18" charset="0"/>
              </a:rPr>
              <a:t>button1</a:t>
            </a:r>
            <a:r>
              <a:rPr lang="zh-CN" altLang="en-US" sz="2400" b="1" dirty="0" smtClean="0">
                <a:solidFill>
                  <a:srgbClr val="0000FF"/>
                </a:solidFill>
                <a:latin typeface="Times New Roman" pitchFamily="18" charset="0"/>
                <a:ea typeface="楷体" pitchFamily="49" charset="-122"/>
                <a:cs typeface="Times New Roman" pitchFamily="18" charset="0"/>
              </a:rPr>
              <a:t>。其类字段和</a:t>
            </a:r>
            <a:r>
              <a:rPr lang="en-US" sz="2400" b="1" dirty="0" smtClean="0">
                <a:solidFill>
                  <a:srgbClr val="0000FF"/>
                </a:solidFill>
                <a:latin typeface="Times New Roman" pitchFamily="18" charset="0"/>
                <a:ea typeface="楷体" pitchFamily="49" charset="-122"/>
                <a:cs typeface="Times New Roman" pitchFamily="18" charset="0"/>
              </a:rPr>
              <a:t>Load</a:t>
            </a:r>
            <a:r>
              <a:rPr lang="zh-CN" altLang="en-US" sz="2400" b="1" dirty="0" smtClean="0">
                <a:solidFill>
                  <a:srgbClr val="0000FF"/>
                </a:solidFill>
                <a:latin typeface="Times New Roman" pitchFamily="18" charset="0"/>
                <a:ea typeface="楷体" pitchFamily="49" charset="-122"/>
                <a:cs typeface="Times New Roman" pitchFamily="18" charset="0"/>
              </a:rPr>
              <a:t>事件过程与</a:t>
            </a:r>
            <a:r>
              <a:rPr lang="en-US" sz="2400" b="1" dirty="0" err="1" smtClean="0">
                <a:solidFill>
                  <a:srgbClr val="0000FF"/>
                </a:solidFill>
                <a:latin typeface="Times New Roman" pitchFamily="18" charset="0"/>
                <a:ea typeface="楷体" pitchFamily="49" charset="-122"/>
                <a:cs typeface="Times New Roman" pitchFamily="18" charset="0"/>
              </a:rPr>
              <a:t>Form1</a:t>
            </a:r>
            <a:r>
              <a:rPr lang="zh-CN" altLang="en-US" sz="2400" b="1" dirty="0" smtClean="0">
                <a:solidFill>
                  <a:srgbClr val="0000FF"/>
                </a:solidFill>
                <a:latin typeface="Times New Roman" pitchFamily="18" charset="0"/>
                <a:ea typeface="楷体" pitchFamily="49" charset="-122"/>
                <a:cs typeface="Times New Roman" pitchFamily="18" charset="0"/>
              </a:rPr>
              <a:t>的相同。设计命令按钮的事件过程如下：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72494" cy="3170099"/>
          </a:xfrm>
          <a:prstGeom prst="rect">
            <a:avLst/>
          </a:prstGeom>
          <a:noFill/>
        </p:spPr>
        <p:txBody>
          <a:bodyPr wrap="square" rtlCol="0">
            <a:spAutoFit/>
          </a:bodyPr>
          <a:lstStyle/>
          <a:p>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button1_Click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from Student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 in </a:t>
            </a:r>
            <a:r>
              <a:rPr lang="en-US" sz="2000" b="1" dirty="0" err="1" smtClean="0">
                <a:solidFill>
                  <a:srgbClr val="FF00FF"/>
                </a:solidFill>
                <a:latin typeface="Times New Roman" pitchFamily="18" charset="0"/>
                <a:ea typeface="楷体" pitchFamily="49" charset="-122"/>
                <a:cs typeface="Times New Roman" pitchFamily="18" charset="0"/>
              </a:rPr>
              <a:t>arrList1</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join Score sc in </a:t>
            </a:r>
            <a:r>
              <a:rPr lang="en-US" sz="2000" b="1" dirty="0" err="1" smtClean="0">
                <a:solidFill>
                  <a:srgbClr val="FF00FF"/>
                </a:solidFill>
                <a:latin typeface="Times New Roman" pitchFamily="18" charset="0"/>
                <a:ea typeface="楷体" pitchFamily="49" charset="-122"/>
                <a:cs typeface="Times New Roman" pitchFamily="18" charset="0"/>
              </a:rPr>
              <a:t>arrList2</a:t>
            </a:r>
            <a:r>
              <a:rPr lang="en-US" sz="2000" b="1" dirty="0" smtClean="0">
                <a:solidFill>
                  <a:srgbClr val="FF00FF"/>
                </a:solidFill>
                <a:latin typeface="Times New Roman" pitchFamily="18" charset="0"/>
                <a:ea typeface="楷体" pitchFamily="49" charset="-122"/>
                <a:cs typeface="Times New Roman" pitchFamily="18" charset="0"/>
              </a:rPr>
              <a:t> on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学号</a:t>
            </a:r>
            <a:r>
              <a:rPr lang="en-US" sz="2000" b="1" dirty="0" smtClean="0">
                <a:solidFill>
                  <a:srgbClr val="FF00FF"/>
                </a:solidFill>
                <a:latin typeface="Times New Roman" pitchFamily="18" charset="0"/>
                <a:ea typeface="楷体" pitchFamily="49" charset="-122"/>
                <a:cs typeface="Times New Roman" pitchFamily="18" charset="0"/>
              </a:rPr>
              <a:t> equals sc.</a:t>
            </a:r>
            <a:r>
              <a:rPr lang="zh-CN" altLang="en-US" sz="2000" b="1" dirty="0" smtClean="0">
                <a:solidFill>
                  <a:srgbClr val="FF00FF"/>
                </a:solidFill>
                <a:latin typeface="Times New Roman" pitchFamily="18" charset="0"/>
                <a:ea typeface="楷体" pitchFamily="49" charset="-122"/>
                <a:cs typeface="Times New Roman" pitchFamily="18" charset="0"/>
              </a:rPr>
              <a:t>学号</a:t>
            </a:r>
          </a:p>
          <a:p>
            <a:r>
              <a:rPr lang="en-US" sz="2000" b="1" dirty="0" smtClean="0">
                <a:solidFill>
                  <a:srgbClr val="FF00FF"/>
                </a:solidFill>
                <a:latin typeface="Times New Roman" pitchFamily="18" charset="0"/>
                <a:ea typeface="楷体" pitchFamily="49" charset="-122"/>
                <a:cs typeface="Times New Roman" pitchFamily="18" charset="0"/>
              </a:rPr>
              <a:t>                 	where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班号</a:t>
            </a:r>
            <a:r>
              <a:rPr lang="en-US" sz="2000" b="1" dirty="0" smtClean="0">
                <a:solidFill>
                  <a:srgbClr val="FF00FF"/>
                </a:solidFill>
                <a:latin typeface="Times New Roman" pitchFamily="18" charset="0"/>
                <a:ea typeface="楷体" pitchFamily="49" charset="-122"/>
                <a:cs typeface="Times New Roman" pitchFamily="18" charset="0"/>
              </a:rPr>
              <a:t>=="07001"</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select new { </a:t>
            </a:r>
            <a:r>
              <a:rPr lang="en-US" sz="2000" b="1" dirty="0" err="1" smtClean="0">
                <a:solidFill>
                  <a:srgbClr val="006600"/>
                </a:solidFill>
                <a:latin typeface="Times New Roman" pitchFamily="18" charset="0"/>
                <a:ea typeface="楷体" pitchFamily="49" charset="-122"/>
                <a:cs typeface="Times New Roman" pitchFamily="18" charset="0"/>
              </a:rPr>
              <a:t>st</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st</a:t>
            </a:r>
            <a:r>
              <a:rPr lang="en-US" sz="2000" b="1" dirty="0" smtClean="0">
                <a:solidFill>
                  <a:srgbClr val="006600"/>
                </a:solidFill>
                <a:latin typeface="Times New Roman" pitchFamily="18" charset="0"/>
                <a:ea typeface="楷体" pitchFamily="49" charset="-122"/>
                <a:cs typeface="Times New Roman" pitchFamily="18" charset="0"/>
              </a:rPr>
              <a:t>.</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,sc.</a:t>
            </a:r>
            <a:r>
              <a:rPr lang="zh-CN" altLang="en-US" sz="2000" b="1" dirty="0" smtClean="0">
                <a:solidFill>
                  <a:srgbClr val="006600"/>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,sc.</a:t>
            </a:r>
            <a:r>
              <a:rPr lang="zh-CN" altLang="en-US" sz="2000" b="1" dirty="0" smtClean="0">
                <a:solidFill>
                  <a:srgbClr val="006600"/>
                </a:solidFill>
                <a:latin typeface="Times New Roman" pitchFamily="18" charset="0"/>
                <a:ea typeface="楷体" pitchFamily="49" charset="-122"/>
                <a:cs typeface="Times New Roman" pitchFamily="18" charset="0"/>
              </a:rPr>
              <a:t>分数</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分数</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 + "\t"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 x.</a:t>
            </a:r>
            <a:r>
              <a:rPr lang="zh-CN" altLang="en-US" sz="2000" b="1" dirty="0" smtClean="0">
                <a:solidFill>
                  <a:srgbClr val="006600"/>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 + "\t" + x.</a:t>
            </a:r>
            <a:r>
              <a:rPr lang="zh-CN" altLang="en-US" sz="2000" b="1" dirty="0" smtClean="0">
                <a:solidFill>
                  <a:srgbClr val="006600"/>
                </a:solidFill>
                <a:latin typeface="Times New Roman" pitchFamily="18" charset="0"/>
                <a:ea typeface="楷体" pitchFamily="49" charset="-122"/>
                <a:cs typeface="Times New Roman" pitchFamily="18" charset="0"/>
              </a:rPr>
              <a:t>分数</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642918"/>
            <a:ext cx="2928958" cy="461665"/>
          </a:xfrm>
          <a:prstGeom prst="rect">
            <a:avLst/>
          </a:prstGeom>
          <a:noFill/>
        </p:spPr>
        <p:txBody>
          <a:bodyPr wrap="square" rtlCol="0">
            <a:spAutoFit/>
          </a:bodyPr>
          <a:lstStyle/>
          <a:p>
            <a:r>
              <a:rPr lang="zh-CN" altLang="en-US" sz="2400" b="1" dirty="0" smtClean="0">
                <a:solidFill>
                  <a:srgbClr val="0000FF"/>
                </a:solidFill>
                <a:latin typeface="楷体" pitchFamily="49" charset="-122"/>
                <a:ea typeface="楷体" pitchFamily="49" charset="-122"/>
              </a:rPr>
              <a:t>执行界面</a:t>
            </a:r>
          </a:p>
        </p:txBody>
      </p:sp>
      <p:pic>
        <p:nvPicPr>
          <p:cNvPr id="3" name="图片 2"/>
          <p:cNvPicPr/>
          <p:nvPr/>
        </p:nvPicPr>
        <p:blipFill>
          <a:blip r:embed="rId2"/>
          <a:srcRect/>
          <a:stretch>
            <a:fillRect/>
          </a:stretch>
        </p:blipFill>
        <p:spPr bwMode="auto">
          <a:xfrm>
            <a:off x="1285852" y="1357298"/>
            <a:ext cx="2571768" cy="2000264"/>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8072494" cy="3416320"/>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7. group by</a:t>
            </a:r>
            <a:r>
              <a:rPr lang="zh-CN" altLang="en-US" sz="2400" b="1" dirty="0" smtClean="0">
                <a:solidFill>
                  <a:srgbClr val="FF0000"/>
                </a:solidFill>
                <a:latin typeface="Times New Roman" pitchFamily="18" charset="0"/>
                <a:ea typeface="楷体" pitchFamily="49" charset="-122"/>
                <a:cs typeface="Times New Roman" pitchFamily="18" charset="0"/>
              </a:rPr>
              <a:t>子句</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group by</a:t>
            </a:r>
            <a:r>
              <a:rPr lang="zh-CN" altLang="en-US" sz="2400" b="1" dirty="0" smtClean="0">
                <a:solidFill>
                  <a:srgbClr val="0000FF"/>
                </a:solidFill>
                <a:latin typeface="Times New Roman" pitchFamily="18" charset="0"/>
                <a:ea typeface="楷体" pitchFamily="49" charset="-122"/>
                <a:cs typeface="Times New Roman" pitchFamily="18" charset="0"/>
              </a:rPr>
              <a:t>子句对查询结果的元素进行分组。分组操作基于一个或多个键。</a:t>
            </a:r>
            <a:r>
              <a:rPr lang="en-US" sz="2400" b="1" dirty="0" smtClean="0">
                <a:solidFill>
                  <a:srgbClr val="0000FF"/>
                </a:solidFill>
                <a:latin typeface="Times New Roman" pitchFamily="18" charset="0"/>
                <a:ea typeface="楷体" pitchFamily="49" charset="-122"/>
                <a:cs typeface="Times New Roman" pitchFamily="18" charset="0"/>
              </a:rPr>
              <a:t>group by</a:t>
            </a:r>
            <a:r>
              <a:rPr lang="zh-CN" altLang="en-US" sz="2400" b="1" dirty="0" smtClean="0">
                <a:solidFill>
                  <a:srgbClr val="0000FF"/>
                </a:solidFill>
                <a:latin typeface="Times New Roman" pitchFamily="18" charset="0"/>
                <a:ea typeface="楷体" pitchFamily="49" charset="-122"/>
                <a:cs typeface="Times New Roman" pitchFamily="18" charset="0"/>
              </a:rPr>
              <a:t>子句基本格式如下：</a:t>
            </a:r>
          </a:p>
          <a:p>
            <a:pPr lvl="1">
              <a:lnSpc>
                <a:spcPct val="150000"/>
              </a:lnSpc>
            </a:pPr>
            <a:r>
              <a:rPr lang="en-US" sz="2000" b="1" dirty="0" smtClean="0">
                <a:solidFill>
                  <a:srgbClr val="006600"/>
                </a:solidFill>
                <a:latin typeface="Times New Roman" pitchFamily="18" charset="0"/>
                <a:ea typeface="楷体" pitchFamily="49" charset="-122"/>
                <a:cs typeface="Times New Roman" pitchFamily="18" charset="0"/>
              </a:rPr>
              <a:t>group</a:t>
            </a:r>
            <a:r>
              <a:rPr lang="zh-CN" altLang="en-US" sz="2000" b="1" dirty="0" smtClean="0">
                <a:solidFill>
                  <a:srgbClr val="006600"/>
                </a:solidFill>
                <a:latin typeface="Times New Roman" pitchFamily="18" charset="0"/>
                <a:ea typeface="楷体" pitchFamily="49" charset="-122"/>
                <a:cs typeface="Times New Roman" pitchFamily="18" charset="0"/>
              </a:rPr>
              <a:t>迭代变量 </a:t>
            </a:r>
            <a:r>
              <a:rPr lang="en-US" sz="2000" b="1" dirty="0" smtClean="0">
                <a:solidFill>
                  <a:srgbClr val="006600"/>
                </a:solidFill>
                <a:latin typeface="Times New Roman" pitchFamily="18" charset="0"/>
                <a:ea typeface="楷体" pitchFamily="49" charset="-122"/>
                <a:cs typeface="Times New Roman" pitchFamily="18" charset="0"/>
              </a:rPr>
              <a:t>by </a:t>
            </a:r>
            <a:r>
              <a:rPr lang="zh-CN" altLang="en-US" sz="2000" b="1" dirty="0" smtClean="0">
                <a:solidFill>
                  <a:srgbClr val="006600"/>
                </a:solidFill>
                <a:latin typeface="Times New Roman" pitchFamily="18" charset="0"/>
                <a:ea typeface="楷体" pitchFamily="49" charset="-122"/>
                <a:cs typeface="Times New Roman" pitchFamily="18" charset="0"/>
              </a:rPr>
              <a:t>分组的键</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查询结果中每一分组由一个称为键的字段区分，每一个分组本身是可枚举类型。</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072494" cy="3908762"/>
          </a:xfrm>
          <a:prstGeom prst="rect">
            <a:avLst/>
          </a:prstGeom>
          <a:noFill/>
        </p:spPr>
        <p:txBody>
          <a:bodyPr wrap="square" rtlCol="0">
            <a:spAutoFit/>
          </a:bodyPr>
          <a:lstStyle/>
          <a:p>
            <a:r>
              <a:rPr lang="zh-CN" altLang="en-US" sz="2400" b="1" dirty="0" smtClean="0">
                <a:solidFill>
                  <a:srgbClr val="006600"/>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例如，以下代码对整型数组</a:t>
            </a:r>
            <a:r>
              <a:rPr lang="en-US" sz="2400" b="1" dirty="0" smtClean="0">
                <a:solidFill>
                  <a:srgbClr val="0000FF"/>
                </a:solidFill>
                <a:latin typeface="Times New Roman" pitchFamily="18" charset="0"/>
                <a:ea typeface="楷体" pitchFamily="49" charset="-122"/>
                <a:cs typeface="Times New Roman" pitchFamily="18" charset="0"/>
              </a:rPr>
              <a:t>numbers</a:t>
            </a:r>
            <a:r>
              <a:rPr lang="zh-CN" altLang="en-US" sz="2400" b="1" dirty="0" smtClean="0">
                <a:solidFill>
                  <a:srgbClr val="0000FF"/>
                </a:solidFill>
                <a:latin typeface="Times New Roman" pitchFamily="18" charset="0"/>
                <a:ea typeface="楷体" pitchFamily="49" charset="-122"/>
                <a:cs typeface="Times New Roman" pitchFamily="18" charset="0"/>
              </a:rPr>
              <a:t>中的整数按奇偶性分组：</a:t>
            </a:r>
          </a:p>
          <a:p>
            <a:pPr lvl="1"/>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numbers = new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[10] { 1, 2, 3, 4, 5, 6, 7, 8, 9, 10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numQuery</a:t>
            </a: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from num in numbers</a:t>
            </a:r>
            <a:endParaRPr lang="zh-CN" altLang="en-US" sz="2000" b="1" dirty="0" smtClean="0">
              <a:solidFill>
                <a:srgbClr val="FF00FF"/>
              </a:solidFill>
              <a:latin typeface="Times New Roman" pitchFamily="18" charset="0"/>
              <a:ea typeface="楷体" pitchFamily="49" charset="-122"/>
              <a:cs typeface="Times New Roman" pitchFamily="18" charset="0"/>
            </a:endParaRPr>
          </a:p>
          <a:p>
            <a:pPr lvl="1"/>
            <a:r>
              <a:rPr lang="en-US" sz="2000" b="1" dirty="0" smtClean="0">
                <a:solidFill>
                  <a:srgbClr val="FF00FF"/>
                </a:solidFill>
                <a:latin typeface="Times New Roman" pitchFamily="18" charset="0"/>
                <a:ea typeface="楷体" pitchFamily="49" charset="-122"/>
                <a:cs typeface="Times New Roman" pitchFamily="18" charset="0"/>
              </a:rPr>
              <a:t>    	group num by (num % 2) == 0;</a:t>
            </a:r>
            <a:endParaRPr lang="zh-CN" altLang="en-US" sz="2000" b="1" dirty="0" smtClean="0">
              <a:solidFill>
                <a:srgbClr val="FF00FF"/>
              </a:solidFill>
              <a:latin typeface="Times New Roman" pitchFamily="18" charset="0"/>
              <a:ea typeface="楷体" pitchFamily="49" charset="-122"/>
              <a:cs typeface="Times New Roman" pitchFamily="18" charset="0"/>
            </a:endParaRPr>
          </a:p>
          <a:p>
            <a:pPr lvl="1"/>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numQuery</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"\r\n"+(</a:t>
            </a:r>
            <a:r>
              <a:rPr lang="en-US" sz="2000" b="1" dirty="0" err="1" smtClean="0">
                <a:solidFill>
                  <a:srgbClr val="006600"/>
                </a:solidFill>
                <a:latin typeface="Times New Roman" pitchFamily="18" charset="0"/>
                <a:ea typeface="楷体" pitchFamily="49" charset="-122"/>
                <a:cs typeface="Times New Roman" pitchFamily="18" charset="0"/>
              </a:rPr>
              <a:t>x.Key</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偶数</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奇数</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y in x)</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y.ToString</a:t>
            </a:r>
            <a:r>
              <a:rPr lang="en-US" sz="2000" b="1" dirty="0" smtClean="0">
                <a:solidFill>
                  <a:srgbClr val="006600"/>
                </a:solidFill>
                <a:latin typeface="Times New Roman" pitchFamily="18" charset="0"/>
                <a:ea typeface="楷体" pitchFamily="49" charset="-122"/>
                <a:cs typeface="Times New Roman" pitchFamily="18" charset="0"/>
              </a:rPr>
              <a:t>() + "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lvl="1"/>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14546" y="571480"/>
            <a:ext cx="3286148" cy="2594966"/>
          </a:xfrm>
          <a:prstGeom prst="rect">
            <a:avLst/>
          </a:prstGeom>
          <a:noFill/>
          <a:ln w="9525">
            <a:noFill/>
            <a:miter lim="800000"/>
            <a:headEnd/>
            <a:tailEnd/>
          </a:ln>
          <a:effectLst/>
        </p:spPr>
      </p:pic>
      <p:sp>
        <p:nvSpPr>
          <p:cNvPr id="3" name="TextBox 2"/>
          <p:cNvSpPr txBox="1"/>
          <p:nvPr/>
        </p:nvSpPr>
        <p:spPr>
          <a:xfrm>
            <a:off x="2071670" y="3429000"/>
            <a:ext cx="4214842" cy="400110"/>
          </a:xfrm>
          <a:prstGeom prst="rect">
            <a:avLst/>
          </a:prstGeom>
          <a:noFill/>
        </p:spPr>
        <p:txBody>
          <a:bodyPr wrap="square" rtlCol="0">
            <a:spAutoFit/>
          </a:bodyPr>
          <a:lstStyle/>
          <a:p>
            <a:pPr algn="ctr"/>
            <a:r>
              <a:rPr lang="en-US" sz="2000" b="1" dirty="0" smtClean="0">
                <a:solidFill>
                  <a:srgbClr val="0000FF"/>
                </a:solidFill>
                <a:latin typeface="Times New Roman" pitchFamily="18" charset="0"/>
                <a:ea typeface="楷体" pitchFamily="49" charset="-122"/>
                <a:cs typeface="Times New Roman" pitchFamily="18" charset="0"/>
              </a:rPr>
              <a:t>group by</a:t>
            </a:r>
            <a:r>
              <a:rPr lang="zh-CN" altLang="en-US" sz="2000" b="1" dirty="0" smtClean="0">
                <a:solidFill>
                  <a:srgbClr val="0000FF"/>
                </a:solidFill>
                <a:latin typeface="Times New Roman" pitchFamily="18" charset="0"/>
                <a:ea typeface="楷体" pitchFamily="49" charset="-122"/>
                <a:cs typeface="Times New Roman" pitchFamily="18" charset="0"/>
              </a:rPr>
              <a:t>子句返回对象集合的集合</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072494" cy="3900235"/>
          </a:xfrm>
          <a:prstGeom prst="rect">
            <a:avLst/>
          </a:prstGeom>
          <a:noFill/>
        </p:spPr>
        <p:txBody>
          <a:bodyPr wrap="square" rtlCol="0">
            <a:spAutoFit/>
          </a:bodyPr>
          <a:lstStyle/>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sz="2400" b="1" dirty="0" smtClean="0">
                <a:solidFill>
                  <a:srgbClr val="FF0000"/>
                </a:solidFill>
                <a:latin typeface="Times New Roman" pitchFamily="18" charset="0"/>
                <a:ea typeface="楷体" pitchFamily="49" charset="-122"/>
                <a:cs typeface="Times New Roman" pitchFamily="18" charset="0"/>
              </a:rPr>
              <a:t>17.5</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设计一个窗体</a:t>
            </a:r>
            <a:r>
              <a:rPr lang="en-US" sz="2400" b="1" dirty="0" err="1" smtClean="0">
                <a:solidFill>
                  <a:srgbClr val="0000FF"/>
                </a:solidFill>
                <a:latin typeface="Times New Roman" pitchFamily="18" charset="0"/>
                <a:ea typeface="楷体" pitchFamily="49" charset="-122"/>
                <a:cs typeface="Times New Roman" pitchFamily="18" charset="0"/>
              </a:rPr>
              <a:t>Form5</a:t>
            </a:r>
            <a:r>
              <a:rPr lang="zh-CN" altLang="en-US" sz="2400" b="1" dirty="0" smtClean="0">
                <a:solidFill>
                  <a:srgbClr val="0000FF"/>
                </a:solidFill>
                <a:latin typeface="Times New Roman" pitchFamily="18" charset="0"/>
                <a:ea typeface="楷体" pitchFamily="49" charset="-122"/>
                <a:cs typeface="Times New Roman" pitchFamily="18" charset="0"/>
              </a:rPr>
              <a:t>，以例</a:t>
            </a:r>
            <a:r>
              <a:rPr lang="en-US" sz="2400" b="1" dirty="0" smtClean="0">
                <a:solidFill>
                  <a:srgbClr val="0000FF"/>
                </a:solidFill>
                <a:latin typeface="Times New Roman" pitchFamily="18" charset="0"/>
                <a:ea typeface="楷体" pitchFamily="49" charset="-122"/>
                <a:cs typeface="Times New Roman" pitchFamily="18" charset="0"/>
              </a:rPr>
              <a:t>17.1</a:t>
            </a:r>
            <a:r>
              <a:rPr lang="zh-CN" altLang="en-US" sz="2400" b="1" dirty="0" smtClean="0">
                <a:solidFill>
                  <a:srgbClr val="0000FF"/>
                </a:solidFill>
                <a:latin typeface="Times New Roman" pitchFamily="18" charset="0"/>
                <a:ea typeface="楷体" pitchFamily="49" charset="-122"/>
                <a:cs typeface="Times New Roman" pitchFamily="18" charset="0"/>
              </a:rPr>
              <a:t>的数据为基础，按班号分组显示所有学生记录，按课程名分组显示所有成绩记录。</a:t>
            </a:r>
          </a:p>
          <a:p>
            <a:pPr>
              <a:lnSpc>
                <a:spcPct val="150000"/>
              </a:lnSpc>
            </a:pPr>
            <a:r>
              <a:rPr lang="zh-CN" altLang="en-US" sz="2400" b="1" dirty="0" smtClean="0">
                <a:solidFill>
                  <a:srgbClr val="FF0000"/>
                </a:solidFill>
                <a:latin typeface="Times New Roman" pitchFamily="18" charset="0"/>
                <a:ea typeface="楷体" pitchFamily="49" charset="-122"/>
                <a:cs typeface="Times New Roman" pitchFamily="18" charset="0"/>
              </a:rPr>
              <a:t>      解：</a:t>
            </a:r>
            <a:r>
              <a:rPr lang="zh-CN" altLang="en-US" sz="2400" b="1" dirty="0" smtClean="0">
                <a:solidFill>
                  <a:srgbClr val="0000FF"/>
                </a:solidFill>
                <a:latin typeface="Times New Roman" pitchFamily="18" charset="0"/>
                <a:ea typeface="楷体" pitchFamily="49" charset="-122"/>
                <a:cs typeface="Times New Roman" pitchFamily="18" charset="0"/>
              </a:rPr>
              <a:t>在</a:t>
            </a:r>
            <a:r>
              <a:rPr lang="en-US" sz="2400" b="1" dirty="0" err="1" smtClean="0">
                <a:solidFill>
                  <a:srgbClr val="0000FF"/>
                </a:solidFill>
                <a:latin typeface="Times New Roman" pitchFamily="18" charset="0"/>
                <a:ea typeface="楷体" pitchFamily="49" charset="-122"/>
                <a:cs typeface="Times New Roman" pitchFamily="18" charset="0"/>
              </a:rPr>
              <a:t>proj17</a:t>
            </a:r>
            <a:r>
              <a:rPr lang="en-US" sz="2400" b="1" dirty="0" smtClean="0">
                <a:solidFill>
                  <a:srgbClr val="0000FF"/>
                </a:solidFill>
                <a:latin typeface="Times New Roman" pitchFamily="18" charset="0"/>
                <a:ea typeface="楷体" pitchFamily="49" charset="-122"/>
                <a:cs typeface="Times New Roman" pitchFamily="18" charset="0"/>
              </a:rPr>
              <a:t>-1</a:t>
            </a:r>
            <a:r>
              <a:rPr lang="zh-CN" altLang="en-US" sz="2400" b="1" dirty="0" smtClean="0">
                <a:solidFill>
                  <a:srgbClr val="0000FF"/>
                </a:solidFill>
                <a:latin typeface="Times New Roman" pitchFamily="18" charset="0"/>
                <a:ea typeface="楷体" pitchFamily="49" charset="-122"/>
                <a:cs typeface="Times New Roman" pitchFamily="18" charset="0"/>
              </a:rPr>
              <a:t>项目中添加一个</a:t>
            </a:r>
            <a:r>
              <a:rPr lang="en-US" sz="2400" b="1" dirty="0" err="1" smtClean="0">
                <a:solidFill>
                  <a:srgbClr val="0000FF"/>
                </a:solidFill>
                <a:latin typeface="Times New Roman" pitchFamily="18" charset="0"/>
                <a:ea typeface="楷体" pitchFamily="49" charset="-122"/>
                <a:cs typeface="Times New Roman" pitchFamily="18" charset="0"/>
              </a:rPr>
              <a:t>Form5</a:t>
            </a:r>
            <a:r>
              <a:rPr lang="zh-CN" altLang="en-US" sz="2400" b="1" dirty="0" smtClean="0">
                <a:solidFill>
                  <a:srgbClr val="0000FF"/>
                </a:solidFill>
                <a:latin typeface="Times New Roman" pitchFamily="18" charset="0"/>
                <a:ea typeface="楷体" pitchFamily="49" charset="-122"/>
                <a:cs typeface="Times New Roman" pitchFamily="18" charset="0"/>
              </a:rPr>
              <a:t>窗体，其中有一个多行文本框</a:t>
            </a:r>
            <a:r>
              <a:rPr lang="en-US" sz="2400" b="1" dirty="0" err="1" smtClean="0">
                <a:solidFill>
                  <a:srgbClr val="0000FF"/>
                </a:solidFill>
                <a:latin typeface="Times New Roman" pitchFamily="18" charset="0"/>
                <a:ea typeface="楷体" pitchFamily="49" charset="-122"/>
                <a:cs typeface="Times New Roman" pitchFamily="18" charset="0"/>
              </a:rPr>
              <a:t>textBox1</a:t>
            </a:r>
            <a:r>
              <a:rPr lang="zh-CN" altLang="en-US" sz="2400" b="1" dirty="0" smtClean="0">
                <a:solidFill>
                  <a:srgbClr val="0000FF"/>
                </a:solidFill>
                <a:latin typeface="Times New Roman" pitchFamily="18" charset="0"/>
                <a:ea typeface="楷体" pitchFamily="49" charset="-122"/>
                <a:cs typeface="Times New Roman" pitchFamily="18" charset="0"/>
              </a:rPr>
              <a:t>和两个命令按钮</a:t>
            </a:r>
            <a:r>
              <a:rPr lang="en-US" sz="2400" b="1" dirty="0" err="1" smtClean="0">
                <a:solidFill>
                  <a:srgbClr val="0000FF"/>
                </a:solidFill>
                <a:latin typeface="Times New Roman" pitchFamily="18" charset="0"/>
                <a:ea typeface="楷体" pitchFamily="49" charset="-122"/>
                <a:cs typeface="Times New Roman" pitchFamily="18" charset="0"/>
              </a:rPr>
              <a:t>button1</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err="1" smtClean="0">
                <a:solidFill>
                  <a:srgbClr val="0000FF"/>
                </a:solidFill>
                <a:latin typeface="Times New Roman" pitchFamily="18" charset="0"/>
                <a:ea typeface="楷体" pitchFamily="49" charset="-122"/>
                <a:cs typeface="Times New Roman" pitchFamily="18" charset="0"/>
              </a:rPr>
              <a:t>button2</a:t>
            </a:r>
            <a:r>
              <a:rPr lang="zh-CN" altLang="en-US" sz="2400" b="1" dirty="0" smtClean="0">
                <a:solidFill>
                  <a:srgbClr val="0000FF"/>
                </a:solidFill>
                <a:latin typeface="Times New Roman" pitchFamily="18" charset="0"/>
                <a:ea typeface="楷体" pitchFamily="49" charset="-122"/>
                <a:cs typeface="Times New Roman" pitchFamily="18" charset="0"/>
              </a:rPr>
              <a:t>。其类字段和</a:t>
            </a:r>
            <a:r>
              <a:rPr lang="en-US" sz="2400" b="1" dirty="0" smtClean="0">
                <a:solidFill>
                  <a:srgbClr val="0000FF"/>
                </a:solidFill>
                <a:latin typeface="Times New Roman" pitchFamily="18" charset="0"/>
                <a:ea typeface="楷体" pitchFamily="49" charset="-122"/>
                <a:cs typeface="Times New Roman" pitchFamily="18" charset="0"/>
              </a:rPr>
              <a:t>Load</a:t>
            </a:r>
            <a:r>
              <a:rPr lang="zh-CN" altLang="en-US" sz="2400" b="1" dirty="0" smtClean="0">
                <a:solidFill>
                  <a:srgbClr val="0000FF"/>
                </a:solidFill>
                <a:latin typeface="Times New Roman" pitchFamily="18" charset="0"/>
                <a:ea typeface="楷体" pitchFamily="49" charset="-122"/>
                <a:cs typeface="Times New Roman" pitchFamily="18" charset="0"/>
              </a:rPr>
              <a:t>事件过程与</a:t>
            </a:r>
            <a:r>
              <a:rPr lang="en-US" sz="2400" b="1" dirty="0" err="1" smtClean="0">
                <a:solidFill>
                  <a:srgbClr val="0000FF"/>
                </a:solidFill>
                <a:latin typeface="Times New Roman" pitchFamily="18" charset="0"/>
                <a:ea typeface="楷体" pitchFamily="49" charset="-122"/>
                <a:cs typeface="Times New Roman" pitchFamily="18" charset="0"/>
              </a:rPr>
              <a:t>Form1</a:t>
            </a:r>
            <a:r>
              <a:rPr lang="zh-CN" altLang="en-US" sz="2400" b="1" dirty="0" smtClean="0">
                <a:solidFill>
                  <a:srgbClr val="0000FF"/>
                </a:solidFill>
                <a:latin typeface="Times New Roman" pitchFamily="18" charset="0"/>
                <a:ea typeface="楷体" pitchFamily="49" charset="-122"/>
                <a:cs typeface="Times New Roman" pitchFamily="18" charset="0"/>
              </a:rPr>
              <a:t>的相同。设计两个命令按钮的事件过程如下：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01056" cy="3477875"/>
          </a:xfrm>
          <a:prstGeom prst="rect">
            <a:avLst/>
          </a:prstGeom>
          <a:noFill/>
        </p:spPr>
        <p:txBody>
          <a:bodyPr wrap="square" rtlCol="0">
            <a:spAutoFit/>
          </a:bodyPr>
          <a:lstStyle/>
          <a:p>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button1_Click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smtClean="0">
                <a:solidFill>
                  <a:srgbClr val="006600"/>
                </a:solidFill>
                <a:latin typeface="Times New Roman" pitchFamily="18" charset="0"/>
                <a:ea typeface="楷体" pitchFamily="49" charset="-122"/>
                <a:cs typeface="Times New Roman" pitchFamily="18" charset="0"/>
              </a:rPr>
              <a:t>{      var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 from Student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 in </a:t>
            </a:r>
            <a:r>
              <a:rPr lang="en-US" sz="2000" b="1" dirty="0" err="1" smtClean="0">
                <a:solidFill>
                  <a:srgbClr val="FF00FF"/>
                </a:solidFill>
                <a:latin typeface="Times New Roman" pitchFamily="18" charset="0"/>
                <a:ea typeface="楷体" pitchFamily="49" charset="-122"/>
                <a:cs typeface="Times New Roman" pitchFamily="18" charset="0"/>
              </a:rPr>
              <a:t>arrList1</a:t>
            </a:r>
            <a:r>
              <a:rPr lang="en-US" sz="2000" b="1" dirty="0" smtClean="0">
                <a:solidFill>
                  <a:srgbClr val="FF00FF"/>
                </a:solidFill>
                <a:latin typeface="Times New Roman" pitchFamily="18" charset="0"/>
                <a:ea typeface="楷体" pitchFamily="49" charset="-122"/>
                <a:cs typeface="Times New Roman" pitchFamily="18" charset="0"/>
              </a:rPr>
              <a:t> group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 by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smtClean="0">
                <a:solidFill>
                  <a:srgbClr val="FF00FF"/>
                </a:solidFill>
                <a:latin typeface="Times New Roman" pitchFamily="18" charset="0"/>
                <a:ea typeface="楷体" pitchFamily="49" charset="-122"/>
                <a:cs typeface="Times New Roman" pitchFamily="18" charset="0"/>
              </a:rPr>
              <a:t>.</a:t>
            </a:r>
            <a:r>
              <a:rPr lang="zh-CN" altLang="en-US" sz="2000" b="1" smtClean="0">
                <a:solidFill>
                  <a:srgbClr val="FF00FF"/>
                </a:solidFill>
                <a:latin typeface="Times New Roman" pitchFamily="18" charset="0"/>
                <a:ea typeface="楷体" pitchFamily="49" charset="-122"/>
                <a:cs typeface="Times New Roman" pitchFamily="18" charset="0"/>
              </a:rPr>
              <a:t>班号</a:t>
            </a:r>
            <a:r>
              <a:rPr lang="en-US" sz="2000" b="1" smtClean="0">
                <a:solidFill>
                  <a:srgbClr val="FF00FF"/>
                </a:solidFill>
                <a:latin typeface="Times New Roman" pitchFamily="18" charset="0"/>
                <a:ea typeface="楷体" pitchFamily="49" charset="-122"/>
                <a:cs typeface="Times New Roman" pitchFamily="18" charset="0"/>
              </a:rPr>
              <a:t>;</a:t>
            </a:r>
            <a:endParaRPr lang="zh-CN" altLang="en-US" sz="2000" b="1" smtClean="0">
              <a:solidFill>
                <a:srgbClr val="FF00FF"/>
              </a:solidFill>
              <a:latin typeface="Times New Roman" pitchFamily="18" charset="0"/>
              <a:ea typeface="楷体" pitchFamily="49" charset="-122"/>
              <a:cs typeface="Times New Roman" pitchFamily="18" charset="0"/>
            </a:endParaRPr>
          </a:p>
          <a:p>
            <a:r>
              <a:rPr lang="en-US" sz="2000" b="1" smtClean="0">
                <a:solidFill>
                  <a:srgbClr val="006600"/>
                </a:solidFill>
                <a:latin typeface="Times New Roman" pitchFamily="18" charset="0"/>
                <a:ea typeface="楷体" pitchFamily="49" charset="-122"/>
                <a:cs typeface="Times New Roman" pitchFamily="18" charset="0"/>
              </a:rPr>
              <a:t>       textBox1.Text = "";</a:t>
            </a:r>
            <a:endParaRPr lang="zh-CN" altLang="en-US" sz="2000" b="1" smtClean="0">
              <a:solidFill>
                <a:srgbClr val="006600"/>
              </a:solidFill>
              <a:latin typeface="Times New Roman" pitchFamily="18" charset="0"/>
              <a:ea typeface="楷体" pitchFamily="49" charset="-122"/>
              <a:cs typeface="Times New Roman" pitchFamily="18" charset="0"/>
            </a:endParaRPr>
          </a:p>
          <a:p>
            <a:r>
              <a:rPr lang="en-US" sz="2000" b="1" smtClean="0">
                <a:solidFill>
                  <a:srgbClr val="006600"/>
                </a:solidFill>
                <a:latin typeface="Times New Roman" pitchFamily="18" charset="0"/>
                <a:ea typeface="楷体" pitchFamily="49" charset="-122"/>
                <a:cs typeface="Times New Roman" pitchFamily="18" charset="0"/>
              </a:rPr>
              <a:t>       foreach </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班号：</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x.Key</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性别</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民族</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y in x)</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y.</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"\t" + y.</a:t>
            </a:r>
            <a:r>
              <a:rPr lang="zh-CN" altLang="en-US" sz="2000" b="1" dirty="0" smtClean="0">
                <a:solidFill>
                  <a:srgbClr val="006600"/>
                </a:solidFill>
                <a:latin typeface="Times New Roman" pitchFamily="18" charset="0"/>
                <a:ea typeface="楷体" pitchFamily="49" charset="-122"/>
                <a:cs typeface="Times New Roman" pitchFamily="18" charset="0"/>
              </a:rPr>
              <a:t>姓名</a:t>
            </a:r>
            <a:r>
              <a:rPr lang="en-US" sz="2000" b="1" dirty="0" smtClean="0">
                <a:solidFill>
                  <a:srgbClr val="006600"/>
                </a:solidFill>
                <a:latin typeface="Times New Roman" pitchFamily="18" charset="0"/>
                <a:ea typeface="楷体" pitchFamily="49" charset="-122"/>
                <a:cs typeface="Times New Roman" pitchFamily="18" charset="0"/>
              </a:rPr>
              <a:t> + "\t"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006600"/>
                </a:solidFill>
                <a:latin typeface="Times New Roman" pitchFamily="18" charset="0"/>
                <a:ea typeface="楷体" pitchFamily="49" charset="-122"/>
                <a:cs typeface="Times New Roman" pitchFamily="18" charset="0"/>
              </a:rPr>
              <a:t>	+ y.</a:t>
            </a:r>
            <a:r>
              <a:rPr lang="zh-CN" altLang="en-US" sz="2000" b="1" dirty="0" smtClean="0">
                <a:solidFill>
                  <a:srgbClr val="006600"/>
                </a:solidFill>
                <a:latin typeface="Times New Roman" pitchFamily="18" charset="0"/>
                <a:ea typeface="楷体" pitchFamily="49" charset="-122"/>
                <a:cs typeface="Times New Roman" pitchFamily="18" charset="0"/>
              </a:rPr>
              <a:t>性别</a:t>
            </a:r>
            <a:r>
              <a:rPr lang="en-US" sz="2000" b="1" dirty="0" smtClean="0">
                <a:solidFill>
                  <a:srgbClr val="006600"/>
                </a:solidFill>
                <a:latin typeface="Times New Roman" pitchFamily="18" charset="0"/>
                <a:ea typeface="楷体" pitchFamily="49" charset="-122"/>
                <a:cs typeface="Times New Roman" pitchFamily="18" charset="0"/>
              </a:rPr>
              <a:t> + "\t" + y.</a:t>
            </a:r>
            <a:r>
              <a:rPr lang="zh-CN" altLang="en-US" sz="2000" b="1" dirty="0" smtClean="0">
                <a:solidFill>
                  <a:srgbClr val="006600"/>
                </a:solidFill>
                <a:latin typeface="Times New Roman" pitchFamily="18" charset="0"/>
                <a:ea typeface="楷体" pitchFamily="49" charset="-122"/>
                <a:cs typeface="Times New Roman" pitchFamily="18" charset="0"/>
              </a:rPr>
              <a:t>民族</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072494" cy="3477875"/>
          </a:xfrm>
          <a:prstGeom prst="rect">
            <a:avLst/>
          </a:prstGeom>
          <a:noFill/>
        </p:spPr>
        <p:txBody>
          <a:bodyPr wrap="square" rtlCol="0">
            <a:spAutoFit/>
          </a:bodyPr>
          <a:lstStyle/>
          <a:p>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button2_Click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from Score sc in </a:t>
            </a:r>
            <a:r>
              <a:rPr lang="en-US" sz="2000" b="1" dirty="0" err="1" smtClean="0">
                <a:solidFill>
                  <a:srgbClr val="FF00FF"/>
                </a:solidFill>
                <a:latin typeface="Times New Roman" pitchFamily="18" charset="0"/>
                <a:ea typeface="楷体" pitchFamily="49" charset="-122"/>
                <a:cs typeface="Times New Roman" pitchFamily="18" charset="0"/>
              </a:rPr>
              <a:t>arrList2</a:t>
            </a:r>
            <a:r>
              <a:rPr lang="en-US" sz="2000" b="1" dirty="0" smtClean="0">
                <a:solidFill>
                  <a:srgbClr val="FF00FF"/>
                </a:solidFill>
                <a:latin typeface="Times New Roman" pitchFamily="18" charset="0"/>
                <a:ea typeface="楷体" pitchFamily="49" charset="-122"/>
                <a:cs typeface="Times New Roman" pitchFamily="18" charset="0"/>
              </a:rPr>
              <a:t> group sc by sc.</a:t>
            </a:r>
            <a:r>
              <a:rPr lang="zh-CN" altLang="en-US" sz="2000" b="1" dirty="0" smtClean="0">
                <a:solidFill>
                  <a:srgbClr val="FF00FF"/>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x.Key</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分数</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y in x)</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y.</a:t>
            </a:r>
            <a:r>
              <a:rPr lang="zh-CN" altLang="en-US" sz="2000" b="1" dirty="0" smtClean="0">
                <a:solidFill>
                  <a:srgbClr val="006600"/>
                </a:solidFill>
                <a:latin typeface="Times New Roman" pitchFamily="18" charset="0"/>
                <a:ea typeface="楷体" pitchFamily="49" charset="-122"/>
                <a:cs typeface="Times New Roman" pitchFamily="18" charset="0"/>
              </a:rPr>
              <a:t>学号</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"\t" +</a:t>
            </a:r>
          </a:p>
          <a:p>
            <a:r>
              <a:rPr lang="en-US" sz="2000" b="1" dirty="0" smtClean="0">
                <a:solidFill>
                  <a:srgbClr val="006600"/>
                </a:solidFill>
                <a:latin typeface="Times New Roman" pitchFamily="18" charset="0"/>
                <a:ea typeface="楷体" pitchFamily="49" charset="-122"/>
                <a:cs typeface="Times New Roman" pitchFamily="18" charset="0"/>
              </a:rPr>
              <a:t>                               y.</a:t>
            </a:r>
            <a:r>
              <a:rPr lang="zh-CN" altLang="en-US" sz="2000" b="1" dirty="0" smtClean="0">
                <a:solidFill>
                  <a:srgbClr val="006600"/>
                </a:solidFill>
                <a:latin typeface="Times New Roman" pitchFamily="18" charset="0"/>
                <a:ea typeface="楷体" pitchFamily="49" charset="-122"/>
                <a:cs typeface="Times New Roman" pitchFamily="18" charset="0"/>
              </a:rPr>
              <a:t>分数</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14356"/>
            <a:ext cx="8072494" cy="2862322"/>
          </a:xfrm>
          <a:prstGeom prst="rect">
            <a:avLst/>
          </a:prstGeom>
          <a:noFill/>
        </p:spPr>
        <p:txBody>
          <a:bodyPr wrap="square" rtlCol="0">
            <a:spAutoFit/>
          </a:bodyPr>
          <a:lstStyle/>
          <a:p>
            <a:pPr>
              <a:lnSpc>
                <a:spcPct val="150000"/>
              </a:lnSpc>
            </a:pPr>
            <a:r>
              <a:rPr lang="zh-CN" altLang="en-US" sz="2400" b="1" dirty="0" smtClean="0">
                <a:solidFill>
                  <a:srgbClr val="FF0000"/>
                </a:solidFill>
                <a:latin typeface="Times New Roman" pitchFamily="18" charset="0"/>
                <a:ea typeface="楷体" pitchFamily="49" charset="-122"/>
                <a:cs typeface="Times New Roman" pitchFamily="18" charset="0"/>
              </a:rPr>
              <a:t>（</a:t>
            </a:r>
            <a:r>
              <a:rPr lang="en-US" altLang="zh-CN" sz="2400" b="1" dirty="0" smtClean="0">
                <a:solidFill>
                  <a:srgbClr val="FF0000"/>
                </a:solidFill>
                <a:latin typeface="Times New Roman" pitchFamily="18" charset="0"/>
                <a:ea typeface="楷体" pitchFamily="49" charset="-122"/>
                <a:cs typeface="Times New Roman" pitchFamily="18" charset="0"/>
              </a:rPr>
              <a:t>2</a:t>
            </a:r>
            <a:r>
              <a:rPr lang="zh-CN" altLang="en-US" sz="2400" b="1" dirty="0" smtClean="0">
                <a:solidFill>
                  <a:srgbClr val="FF0000"/>
                </a:solidFill>
                <a:latin typeface="Times New Roman" pitchFamily="18" charset="0"/>
                <a:ea typeface="楷体" pitchFamily="49" charset="-122"/>
                <a:cs typeface="Times New Roman" pitchFamily="18" charset="0"/>
              </a:rPr>
              <a:t>）</a:t>
            </a:r>
            <a:r>
              <a:rPr lang="en-US" sz="2400" b="1" dirty="0" err="1" smtClean="0">
                <a:solidFill>
                  <a:srgbClr val="FF0000"/>
                </a:solidFill>
                <a:latin typeface="Times New Roman" pitchFamily="18" charset="0"/>
                <a:ea typeface="楷体" pitchFamily="49" charset="-122"/>
                <a:cs typeface="Times New Roman" pitchFamily="18" charset="0"/>
              </a:rPr>
              <a:t>LINQ</a:t>
            </a:r>
            <a:r>
              <a:rPr lang="en-US" sz="2400" b="1" dirty="0" smtClean="0">
                <a:solidFill>
                  <a:srgbClr val="FF0000"/>
                </a:solidFill>
                <a:latin typeface="Times New Roman" pitchFamily="18" charset="0"/>
                <a:ea typeface="楷体" pitchFamily="49" charset="-122"/>
                <a:cs typeface="Times New Roman" pitchFamily="18" charset="0"/>
              </a:rPr>
              <a:t> to </a:t>
            </a:r>
            <a:r>
              <a:rPr lang="en-US" sz="2400" b="1" dirty="0" err="1" smtClean="0">
                <a:solidFill>
                  <a:srgbClr val="FF0000"/>
                </a:solidFill>
                <a:latin typeface="Times New Roman" pitchFamily="18" charset="0"/>
                <a:ea typeface="楷体" pitchFamily="49" charset="-122"/>
                <a:cs typeface="Times New Roman" pitchFamily="18" charset="0"/>
              </a:rPr>
              <a:t>DataSet</a:t>
            </a:r>
            <a:r>
              <a:rPr lang="en-US" sz="2400" b="1" dirty="0" smtClean="0">
                <a:solidFill>
                  <a:srgbClr val="FF0000"/>
                </a:solidFill>
                <a:latin typeface="Times New Roman" pitchFamily="18" charset="0"/>
                <a:ea typeface="楷体" pitchFamily="49" charset="-122"/>
                <a:cs typeface="Times New Roman" pitchFamily="18" charset="0"/>
              </a:rPr>
              <a:t> </a:t>
            </a:r>
            <a:endParaRPr lang="zh-CN" altLang="en-US" sz="2400" b="1" dirty="0" smtClean="0">
              <a:solidFill>
                <a:srgbClr val="FF0000"/>
              </a:solidFill>
              <a:latin typeface="Times New Roman" pitchFamily="18" charset="0"/>
              <a:ea typeface="楷体" pitchFamily="49" charset="-122"/>
              <a:cs typeface="Times New Roman" pitchFamily="18" charset="0"/>
            </a:endParaRP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使用</a:t>
            </a:r>
            <a:r>
              <a:rPr lang="en-US" sz="2400" b="1" dirty="0" err="1" smtClean="0">
                <a:solidFill>
                  <a:srgbClr val="0000FF"/>
                </a:solidFill>
                <a:latin typeface="Times New Roman" pitchFamily="18" charset="0"/>
                <a:ea typeface="楷体" pitchFamily="49" charset="-122"/>
                <a:cs typeface="Times New Roman" pitchFamily="18" charset="0"/>
              </a:rPr>
              <a:t>LINQ</a:t>
            </a:r>
            <a:r>
              <a:rPr lang="en-US" sz="2400" b="1" dirty="0" smtClean="0">
                <a:solidFill>
                  <a:srgbClr val="0000FF"/>
                </a:solidFill>
                <a:latin typeface="Times New Roman" pitchFamily="18" charset="0"/>
                <a:ea typeface="楷体" pitchFamily="49" charset="-122"/>
                <a:cs typeface="Times New Roman" pitchFamily="18" charset="0"/>
              </a:rPr>
              <a:t> to </a:t>
            </a:r>
            <a:r>
              <a:rPr lang="en-US" sz="2400" b="1" dirty="0" err="1" smtClean="0">
                <a:solidFill>
                  <a:srgbClr val="0000FF"/>
                </a:solidFill>
                <a:latin typeface="Times New Roman" pitchFamily="18" charset="0"/>
                <a:ea typeface="楷体" pitchFamily="49" charset="-122"/>
                <a:cs typeface="Times New Roman" pitchFamily="18" charset="0"/>
              </a:rPr>
              <a:t>DataSet</a:t>
            </a:r>
            <a:r>
              <a:rPr lang="zh-CN" altLang="en-US" sz="2400" b="1" dirty="0" smtClean="0">
                <a:solidFill>
                  <a:srgbClr val="0000FF"/>
                </a:solidFill>
                <a:latin typeface="Times New Roman" pitchFamily="18" charset="0"/>
                <a:ea typeface="楷体" pitchFamily="49" charset="-122"/>
                <a:cs typeface="Times New Roman" pitchFamily="18" charset="0"/>
              </a:rPr>
              <a:t>提供程序可以查询和更新</a:t>
            </a:r>
            <a:r>
              <a:rPr lang="en-US" sz="2400" b="1" dirty="0" err="1" smtClean="0">
                <a:solidFill>
                  <a:srgbClr val="0000FF"/>
                </a:solidFill>
                <a:latin typeface="Times New Roman" pitchFamily="18" charset="0"/>
                <a:ea typeface="楷体" pitchFamily="49" charset="-122"/>
                <a:cs typeface="Times New Roman" pitchFamily="18" charset="0"/>
              </a:rPr>
              <a:t>ADO.NET</a:t>
            </a:r>
            <a:r>
              <a:rPr lang="zh-CN" altLang="en-US" sz="2400" b="1" dirty="0" smtClean="0">
                <a:solidFill>
                  <a:srgbClr val="0000FF"/>
                </a:solidFill>
                <a:latin typeface="Times New Roman" pitchFamily="18" charset="0"/>
                <a:ea typeface="楷体" pitchFamily="49" charset="-122"/>
                <a:cs typeface="Times New Roman" pitchFamily="18" charset="0"/>
              </a:rPr>
              <a:t>数据集中的数据。可以将</a:t>
            </a:r>
            <a:r>
              <a:rPr lang="en-US" sz="2400" b="1" dirty="0" err="1" smtClean="0">
                <a:solidFill>
                  <a:srgbClr val="0000FF"/>
                </a:solidFill>
                <a:latin typeface="Times New Roman" pitchFamily="18" charset="0"/>
                <a:ea typeface="楷体" pitchFamily="49" charset="-122"/>
                <a:cs typeface="Times New Roman" pitchFamily="18" charset="0"/>
              </a:rPr>
              <a:t>LINQ</a:t>
            </a:r>
            <a:r>
              <a:rPr lang="zh-CN" altLang="en-US" sz="2400" b="1" dirty="0" smtClean="0">
                <a:solidFill>
                  <a:srgbClr val="0000FF"/>
                </a:solidFill>
                <a:latin typeface="Times New Roman" pitchFamily="18" charset="0"/>
                <a:ea typeface="楷体" pitchFamily="49" charset="-122"/>
                <a:cs typeface="Times New Roman" pitchFamily="18" charset="0"/>
              </a:rPr>
              <a:t>功能添加到使用数据集的应用程序中，以便简化和扩展对数据集中的数据进行查询、聚合和更新的功能。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143932" cy="1200329"/>
          </a:xfrm>
          <a:prstGeom prst="rect">
            <a:avLst/>
          </a:prstGeom>
          <a:noFill/>
        </p:spPr>
        <p:txBody>
          <a:bodyPr wrap="square" rtlCol="0">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       启动本窗体，单击“显示学生记录”命令按钮，其结果如图</a:t>
            </a:r>
            <a:r>
              <a:rPr lang="en-US" sz="2400" b="1" dirty="0" smtClean="0">
                <a:solidFill>
                  <a:srgbClr val="0000FF"/>
                </a:solidFill>
                <a:latin typeface="Times New Roman" pitchFamily="18" charset="0"/>
                <a:ea typeface="楷体" pitchFamily="49" charset="-122"/>
                <a:cs typeface="Times New Roman" pitchFamily="18" charset="0"/>
              </a:rPr>
              <a:t>17.9</a:t>
            </a:r>
            <a:r>
              <a:rPr lang="zh-CN" altLang="en-US" sz="2400" b="1" dirty="0" smtClean="0">
                <a:solidFill>
                  <a:srgbClr val="0000FF"/>
                </a:solidFill>
                <a:latin typeface="Times New Roman" pitchFamily="18" charset="0"/>
                <a:ea typeface="楷体" pitchFamily="49" charset="-122"/>
                <a:cs typeface="Times New Roman" pitchFamily="18" charset="0"/>
              </a:rPr>
              <a:t>所示，单击“显示成绩记录”命令按钮，其结果如图</a:t>
            </a:r>
            <a:r>
              <a:rPr lang="en-US" sz="2400" b="1" dirty="0" smtClean="0">
                <a:solidFill>
                  <a:srgbClr val="0000FF"/>
                </a:solidFill>
                <a:latin typeface="Times New Roman" pitchFamily="18" charset="0"/>
                <a:ea typeface="楷体" pitchFamily="49" charset="-122"/>
                <a:cs typeface="Times New Roman" pitchFamily="18" charset="0"/>
              </a:rPr>
              <a:t>17.10</a:t>
            </a:r>
            <a:r>
              <a:rPr lang="zh-CN" altLang="en-US" sz="2400" b="1" dirty="0" smtClean="0">
                <a:solidFill>
                  <a:srgbClr val="0000FF"/>
                </a:solidFill>
                <a:latin typeface="Times New Roman" pitchFamily="18" charset="0"/>
                <a:ea typeface="楷体" pitchFamily="49" charset="-122"/>
                <a:cs typeface="Times New Roman" pitchFamily="18" charset="0"/>
              </a:rPr>
              <a:t>所示。</a:t>
            </a:r>
          </a:p>
        </p:txBody>
      </p:sp>
      <p:pic>
        <p:nvPicPr>
          <p:cNvPr id="3" name="图片 2"/>
          <p:cNvPicPr/>
          <p:nvPr/>
        </p:nvPicPr>
        <p:blipFill>
          <a:blip r:embed="rId2"/>
          <a:srcRect/>
          <a:stretch>
            <a:fillRect/>
          </a:stretch>
        </p:blipFill>
        <p:spPr bwMode="auto">
          <a:xfrm>
            <a:off x="642910" y="1928802"/>
            <a:ext cx="3714776" cy="2714644"/>
          </a:xfrm>
          <a:prstGeom prst="rect">
            <a:avLst/>
          </a:prstGeom>
          <a:noFill/>
          <a:ln w="9525">
            <a:noFill/>
            <a:miter lim="800000"/>
            <a:headEnd/>
            <a:tailEnd/>
          </a:ln>
        </p:spPr>
      </p:pic>
      <p:pic>
        <p:nvPicPr>
          <p:cNvPr id="4" name="图片 3"/>
          <p:cNvPicPr/>
          <p:nvPr/>
        </p:nvPicPr>
        <p:blipFill>
          <a:blip r:embed="rId3"/>
          <a:srcRect/>
          <a:stretch>
            <a:fillRect/>
          </a:stretch>
        </p:blipFill>
        <p:spPr bwMode="auto">
          <a:xfrm>
            <a:off x="4643438" y="1928802"/>
            <a:ext cx="3643338" cy="2714644"/>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714356"/>
            <a:ext cx="371477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0000"/>
                </a:solidFill>
                <a:latin typeface="黑体" pitchFamily="49" charset="-122"/>
                <a:ea typeface="黑体" pitchFamily="49" charset="-122"/>
              </a:rPr>
              <a:t>17.2.3  </a:t>
            </a:r>
            <a:r>
              <a:rPr lang="zh-CN" altLang="en-US" sz="2800" b="1" dirty="0" smtClean="0">
                <a:solidFill>
                  <a:srgbClr val="FF0000"/>
                </a:solidFill>
                <a:latin typeface="黑体" pitchFamily="49" charset="-122"/>
                <a:ea typeface="黑体" pitchFamily="49" charset="-122"/>
              </a:rPr>
              <a:t>方法查询</a:t>
            </a:r>
          </a:p>
        </p:txBody>
      </p:sp>
      <p:sp>
        <p:nvSpPr>
          <p:cNvPr id="3" name="TextBox 2"/>
          <p:cNvSpPr txBox="1"/>
          <p:nvPr/>
        </p:nvSpPr>
        <p:spPr>
          <a:xfrm>
            <a:off x="642910" y="1428736"/>
            <a:ext cx="8001056" cy="3970318"/>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1. </a:t>
            </a:r>
            <a:r>
              <a:rPr lang="zh-CN" altLang="en-US" sz="2400" b="1" dirty="0" smtClean="0">
                <a:solidFill>
                  <a:srgbClr val="FF0000"/>
                </a:solidFill>
                <a:latin typeface="Times New Roman" pitchFamily="18" charset="0"/>
                <a:ea typeface="楷体" pitchFamily="49" charset="-122"/>
                <a:cs typeface="Times New Roman" pitchFamily="18" charset="0"/>
              </a:rPr>
              <a:t>方法查询概述</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在</a:t>
            </a:r>
            <a:r>
              <a:rPr lang="en-US" sz="2400" b="1" dirty="0" err="1" smtClean="0">
                <a:solidFill>
                  <a:srgbClr val="0000FF"/>
                </a:solidFill>
                <a:latin typeface="Times New Roman" pitchFamily="18" charset="0"/>
                <a:ea typeface="楷体" pitchFamily="49" charset="-122"/>
                <a:cs typeface="Times New Roman" pitchFamily="18" charset="0"/>
              </a:rPr>
              <a:t>LINQ</a:t>
            </a:r>
            <a:r>
              <a:rPr lang="zh-CN" altLang="en-US" sz="2400" b="1" dirty="0" smtClean="0">
                <a:solidFill>
                  <a:srgbClr val="0000FF"/>
                </a:solidFill>
                <a:latin typeface="Times New Roman" pitchFamily="18" charset="0"/>
                <a:ea typeface="楷体" pitchFamily="49" charset="-122"/>
                <a:cs typeface="Times New Roman" pitchFamily="18" charset="0"/>
              </a:rPr>
              <a:t>查询中大多数查询都是使用</a:t>
            </a:r>
            <a:r>
              <a:rPr lang="en-US" sz="2400" b="1" dirty="0" err="1" smtClean="0">
                <a:solidFill>
                  <a:srgbClr val="0000FF"/>
                </a:solidFill>
                <a:latin typeface="Times New Roman" pitchFamily="18" charset="0"/>
                <a:ea typeface="楷体" pitchFamily="49" charset="-122"/>
                <a:cs typeface="Times New Roman" pitchFamily="18" charset="0"/>
              </a:rPr>
              <a:t>LINQ</a:t>
            </a:r>
            <a:r>
              <a:rPr lang="zh-CN" altLang="en-US" sz="2400" b="1" dirty="0" smtClean="0">
                <a:solidFill>
                  <a:srgbClr val="0000FF"/>
                </a:solidFill>
                <a:latin typeface="Times New Roman" pitchFamily="18" charset="0"/>
                <a:ea typeface="楷体" pitchFamily="49" charset="-122"/>
                <a:cs typeface="Times New Roman" pitchFamily="18" charset="0"/>
              </a:rPr>
              <a:t>声明式查询语法。在编译时这些查询语法必须转换为</a:t>
            </a:r>
            <a:r>
              <a:rPr lang="en-US" sz="2400" b="1" dirty="0" err="1" smtClean="0">
                <a:solidFill>
                  <a:srgbClr val="0000FF"/>
                </a:solidFill>
                <a:latin typeface="Times New Roman" pitchFamily="18" charset="0"/>
                <a:ea typeface="楷体" pitchFamily="49" charset="-122"/>
                <a:cs typeface="Times New Roman" pitchFamily="18" charset="0"/>
              </a:rPr>
              <a:t>CLR</a:t>
            </a:r>
            <a:r>
              <a:rPr lang="zh-CN" altLang="en-US" sz="2400" b="1" dirty="0" smtClean="0">
                <a:solidFill>
                  <a:srgbClr val="0000FF"/>
                </a:solidFill>
                <a:latin typeface="Times New Roman" pitchFamily="18" charset="0"/>
                <a:ea typeface="楷体" pitchFamily="49" charset="-122"/>
                <a:cs typeface="Times New Roman" pitchFamily="18" charset="0"/>
              </a:rPr>
              <a:t>的方法调用。这些方法调用涉及标准查询运算符，如</a:t>
            </a:r>
            <a:r>
              <a:rPr lang="en-US" sz="2400" b="1" dirty="0" smtClean="0">
                <a:solidFill>
                  <a:srgbClr val="0000FF"/>
                </a:solidFill>
                <a:latin typeface="Times New Roman" pitchFamily="18" charset="0"/>
                <a:ea typeface="楷体" pitchFamily="49" charset="-122"/>
                <a:cs typeface="Times New Roman" pitchFamily="18" charset="0"/>
              </a:rPr>
              <a:t> Where</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Select</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err="1" smtClean="0">
                <a:solidFill>
                  <a:srgbClr val="0000FF"/>
                </a:solidFill>
                <a:latin typeface="Times New Roman" pitchFamily="18" charset="0"/>
                <a:ea typeface="楷体" pitchFamily="49" charset="-122"/>
                <a:cs typeface="Times New Roman" pitchFamily="18" charset="0"/>
              </a:rPr>
              <a:t>GroupBy</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Join</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Max</a:t>
            </a:r>
            <a:r>
              <a:rPr lang="zh-CN" altLang="en-US" sz="2400" b="1" dirty="0" smtClean="0">
                <a:solidFill>
                  <a:srgbClr val="0000FF"/>
                </a:solidFill>
                <a:latin typeface="Times New Roman" pitchFamily="18" charset="0"/>
                <a:ea typeface="楷体" pitchFamily="49" charset="-122"/>
                <a:cs typeface="Times New Roman" pitchFamily="18" charset="0"/>
              </a:rPr>
              <a:t>和</a:t>
            </a:r>
            <a:r>
              <a:rPr lang="en-US" sz="2400" b="1" dirty="0" smtClean="0">
                <a:solidFill>
                  <a:srgbClr val="0000FF"/>
                </a:solidFill>
                <a:latin typeface="Times New Roman" pitchFamily="18" charset="0"/>
                <a:ea typeface="楷体" pitchFamily="49" charset="-122"/>
                <a:cs typeface="Times New Roman" pitchFamily="18" charset="0"/>
              </a:rPr>
              <a:t> Average</a:t>
            </a:r>
            <a:r>
              <a:rPr lang="zh-CN" altLang="en-US" sz="2400" b="1" dirty="0" smtClean="0">
                <a:solidFill>
                  <a:srgbClr val="0000FF"/>
                </a:solidFill>
                <a:latin typeface="Times New Roman" pitchFamily="18" charset="0"/>
                <a:ea typeface="楷体" pitchFamily="49" charset="-122"/>
                <a:cs typeface="Times New Roman" pitchFamily="18" charset="0"/>
              </a:rPr>
              <a:t>。</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可以直接调用这些方法来代替查询语法，在</a:t>
            </a:r>
            <a:r>
              <a:rPr lang="en-US" sz="2400" b="1" dirty="0" err="1" smtClean="0">
                <a:solidFill>
                  <a:srgbClr val="0000FF"/>
                </a:solidFill>
                <a:latin typeface="Times New Roman" pitchFamily="18" charset="0"/>
                <a:ea typeface="楷体" pitchFamily="49" charset="-122"/>
                <a:cs typeface="Times New Roman" pitchFamily="18" charset="0"/>
              </a:rPr>
              <a:t>LINQ</a:t>
            </a:r>
            <a:r>
              <a:rPr lang="zh-CN" altLang="en-US" sz="2400" b="1" dirty="0" smtClean="0">
                <a:solidFill>
                  <a:srgbClr val="0000FF"/>
                </a:solidFill>
                <a:latin typeface="Times New Roman" pitchFamily="18" charset="0"/>
                <a:ea typeface="楷体" pitchFamily="49" charset="-122"/>
                <a:cs typeface="Times New Roman" pitchFamily="18" charset="0"/>
              </a:rPr>
              <a:t>查询中使用方法来代替查询语法称为</a:t>
            </a:r>
            <a:r>
              <a:rPr lang="zh-CN" altLang="en-US" sz="2400" b="1" dirty="0" smtClean="0">
                <a:solidFill>
                  <a:srgbClr val="FF00FF"/>
                </a:solidFill>
                <a:latin typeface="Times New Roman" pitchFamily="18" charset="0"/>
                <a:ea typeface="楷体" pitchFamily="49" charset="-122"/>
                <a:cs typeface="Times New Roman" pitchFamily="18" charset="0"/>
              </a:rPr>
              <a:t>方法语法</a:t>
            </a:r>
            <a:r>
              <a:rPr lang="zh-CN" altLang="en-US" sz="2400" b="1" dirty="0" smtClean="0">
                <a:solidFill>
                  <a:srgbClr val="0000FF"/>
                </a:solidFill>
                <a:latin typeface="Times New Roman" pitchFamily="18" charset="0"/>
                <a:ea typeface="楷体" pitchFamily="49" charset="-122"/>
                <a:cs typeface="Times New Roman" pitchFamily="18"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4714908" cy="461665"/>
          </a:xfrm>
          <a:prstGeom prst="rect">
            <a:avLst/>
          </a:prstGeom>
          <a:noFill/>
        </p:spPr>
        <p:txBody>
          <a:bodyPr wrap="square" rtlCol="0">
            <a:spAutoFit/>
          </a:bodyPr>
          <a:lstStyle/>
          <a:p>
            <a:r>
              <a:rPr lang="zh-CN" altLang="en-US" sz="2400" b="1" dirty="0" smtClean="0">
                <a:solidFill>
                  <a:srgbClr val="0000FF"/>
                </a:solidFill>
                <a:latin typeface="楷体" pitchFamily="49" charset="-122"/>
                <a:ea typeface="楷体" pitchFamily="49" charset="-122"/>
              </a:rPr>
              <a:t>常用的标准查询运算符</a:t>
            </a:r>
          </a:p>
        </p:txBody>
      </p:sp>
      <p:graphicFrame>
        <p:nvGraphicFramePr>
          <p:cNvPr id="3" name="表格 2"/>
          <p:cNvGraphicFramePr>
            <a:graphicFrameLocks noGrp="1"/>
          </p:cNvGraphicFramePr>
          <p:nvPr/>
        </p:nvGraphicFramePr>
        <p:xfrm>
          <a:off x="714348" y="1214425"/>
          <a:ext cx="7858180" cy="4853450"/>
        </p:xfrm>
        <a:graphic>
          <a:graphicData uri="http://schemas.openxmlformats.org/drawingml/2006/table">
            <a:tbl>
              <a:tblPr/>
              <a:tblGrid>
                <a:gridCol w="1421308"/>
                <a:gridCol w="6436872"/>
              </a:tblGrid>
              <a:tr h="409145">
                <a:tc>
                  <a:txBody>
                    <a:bodyPr/>
                    <a:lstStyle/>
                    <a:p>
                      <a:pPr algn="just">
                        <a:lnSpc>
                          <a:spcPts val="3000"/>
                        </a:lnSpc>
                        <a:spcAft>
                          <a:spcPts val="0"/>
                        </a:spcAft>
                      </a:pPr>
                      <a:r>
                        <a:rPr lang="zh-CN" sz="1600" b="1" kern="100" dirty="0">
                          <a:solidFill>
                            <a:srgbClr val="FF0000"/>
                          </a:solidFill>
                          <a:latin typeface="Times New Roman" pitchFamily="18" charset="0"/>
                          <a:ea typeface="楷体" pitchFamily="49" charset="-122"/>
                          <a:cs typeface="Times New Roman" pitchFamily="18" charset="0"/>
                        </a:rPr>
                        <a:t>运算符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3000"/>
                        </a:lnSpc>
                        <a:spcAft>
                          <a:spcPts val="0"/>
                        </a:spcAft>
                      </a:pPr>
                      <a:r>
                        <a:rPr lang="zh-CN" sz="1600" b="1" kern="100" dirty="0">
                          <a:solidFill>
                            <a:srgbClr val="FF0000"/>
                          </a:solidFill>
                          <a:latin typeface="Times New Roman" pitchFamily="18" charset="0"/>
                          <a:ea typeface="楷体" pitchFamily="49" charset="-122"/>
                          <a:cs typeface="Times New Roman" pitchFamily="18" charset="0"/>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9145">
                <a:tc>
                  <a:txBody>
                    <a:bodyPr/>
                    <a:lstStyle/>
                    <a:p>
                      <a:pPr algn="just">
                        <a:lnSpc>
                          <a:spcPts val="30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All</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确定序列中的所有元素是否满足条件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145">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Any</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确定序列是否包含任何元素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145">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Average</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计算</a:t>
                      </a:r>
                      <a:r>
                        <a:rPr lang="en-US" sz="1600" b="1" kern="100" dirty="0">
                          <a:solidFill>
                            <a:srgbClr val="0000FF"/>
                          </a:solidFill>
                          <a:latin typeface="Times New Roman" pitchFamily="18" charset="0"/>
                          <a:ea typeface="楷体" pitchFamily="49" charset="-122"/>
                          <a:cs typeface="Times New Roman" pitchFamily="18" charset="0"/>
                        </a:rPr>
                        <a:t> Decimal </a:t>
                      </a:r>
                      <a:r>
                        <a:rPr lang="zh-CN" sz="1600" b="1" kern="100" dirty="0">
                          <a:solidFill>
                            <a:srgbClr val="0000FF"/>
                          </a:solidFill>
                          <a:latin typeface="Times New Roman" pitchFamily="18" charset="0"/>
                          <a:ea typeface="楷体" pitchFamily="49" charset="-122"/>
                          <a:cs typeface="Times New Roman" pitchFamily="18" charset="0"/>
                        </a:rPr>
                        <a:t>值序列的平均值，该值可通过调用输入序列的每个元素的转换函数获取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145">
                <a:tc>
                  <a:txBody>
                    <a:bodyPr/>
                    <a:lstStyle/>
                    <a:p>
                      <a:pPr algn="just">
                        <a:lnSpc>
                          <a:spcPts val="30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Count</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返回序列中的元素数量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145">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Distinct</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通过使用默认的相等比较器对值进行比较返回序列中的非重复元素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145">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ElementAt</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返回序列中指定索引处的元素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145">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First</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返回序列中的第一个元素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145">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GroupBy</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根据指定的键选择器函数对序列中的元素进行分组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145">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Intersect</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通过使用默认的相等比较器对值进行比较生成两个序列的交集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145">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Join</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基于默认的相等比较器对两个序列的元素进行连接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71472" y="571482"/>
          <a:ext cx="8286808" cy="5113220"/>
        </p:xfrm>
        <a:graphic>
          <a:graphicData uri="http://schemas.openxmlformats.org/drawingml/2006/table">
            <a:tbl>
              <a:tblPr/>
              <a:tblGrid>
                <a:gridCol w="1343807"/>
                <a:gridCol w="6943001"/>
              </a:tblGrid>
              <a:tr h="435122">
                <a:tc>
                  <a:txBody>
                    <a:bodyPr/>
                    <a:lstStyle/>
                    <a:p>
                      <a:pPr algn="just">
                        <a:lnSpc>
                          <a:spcPts val="30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Last</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a:solidFill>
                            <a:srgbClr val="0000FF"/>
                          </a:solidFill>
                          <a:latin typeface="Times New Roman" pitchFamily="18" charset="0"/>
                          <a:ea typeface="楷体" pitchFamily="49" charset="-122"/>
                          <a:cs typeface="Times New Roman" pitchFamily="18" charset="0"/>
                        </a:rPr>
                        <a:t>返回序列的最后一个元素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just">
                        <a:lnSpc>
                          <a:spcPts val="3000"/>
                        </a:lnSpc>
                        <a:spcAft>
                          <a:spcPts val="0"/>
                        </a:spcAft>
                      </a:pPr>
                      <a:r>
                        <a:rPr lang="en-US" sz="1600" b="1" kern="100" dirty="0" err="1">
                          <a:solidFill>
                            <a:srgbClr val="0000FF"/>
                          </a:solidFill>
                          <a:latin typeface="Times New Roman" pitchFamily="18" charset="0"/>
                          <a:ea typeface="楷体" pitchFamily="49" charset="-122"/>
                          <a:cs typeface="Times New Roman" pitchFamily="18" charset="0"/>
                        </a:rPr>
                        <a:t>LongCount</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a:solidFill>
                            <a:srgbClr val="0000FF"/>
                          </a:solidFill>
                          <a:latin typeface="Times New Roman" pitchFamily="18" charset="0"/>
                          <a:ea typeface="楷体" pitchFamily="49" charset="-122"/>
                          <a:cs typeface="Times New Roman" pitchFamily="18" charset="0"/>
                        </a:rPr>
                        <a:t>返回一个</a:t>
                      </a:r>
                      <a:r>
                        <a:rPr lang="en-US" sz="1600" b="1" kern="100">
                          <a:solidFill>
                            <a:srgbClr val="0000FF"/>
                          </a:solidFill>
                          <a:latin typeface="Times New Roman" pitchFamily="18" charset="0"/>
                          <a:ea typeface="楷体" pitchFamily="49" charset="-122"/>
                          <a:cs typeface="Times New Roman" pitchFamily="18" charset="0"/>
                        </a:rPr>
                        <a:t> Int64</a:t>
                      </a:r>
                      <a:r>
                        <a:rPr lang="zh-CN" sz="1600" b="1" kern="100">
                          <a:solidFill>
                            <a:srgbClr val="0000FF"/>
                          </a:solidFill>
                          <a:latin typeface="Times New Roman" pitchFamily="18" charset="0"/>
                          <a:ea typeface="楷体" pitchFamily="49" charset="-122"/>
                          <a:cs typeface="Times New Roman" pitchFamily="18" charset="0"/>
                        </a:rPr>
                        <a:t>表示序列中的元素的总数量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Max</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返回泛型序列中的最大值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Min</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返回泛型序列中的最小值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OrderBy</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根据键按升序对序列的元素排序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Reverse</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反转序列中元素的顺序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Select</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将序列中的每个元素投影到新表中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SelectMany</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将序列的每个元素投影到</a:t>
                      </a:r>
                      <a:r>
                        <a:rPr lang="en-US" sz="1600" b="1" kern="100" dirty="0">
                          <a:solidFill>
                            <a:srgbClr val="0000FF"/>
                          </a:solidFill>
                          <a:latin typeface="Times New Roman" pitchFamily="18" charset="0"/>
                          <a:ea typeface="楷体" pitchFamily="49" charset="-122"/>
                          <a:cs typeface="Times New Roman" pitchFamily="18" charset="0"/>
                        </a:rPr>
                        <a:t> </a:t>
                      </a:r>
                      <a:r>
                        <a:rPr lang="en-US" sz="1600" b="1" kern="100" dirty="0" err="1">
                          <a:solidFill>
                            <a:srgbClr val="0000FF"/>
                          </a:solidFill>
                          <a:latin typeface="Times New Roman" pitchFamily="18" charset="0"/>
                          <a:ea typeface="楷体" pitchFamily="49" charset="-122"/>
                          <a:cs typeface="Times New Roman" pitchFamily="18" charset="0"/>
                        </a:rPr>
                        <a:t>IEnumerable</a:t>
                      </a:r>
                      <a:r>
                        <a:rPr lang="en-US" sz="1600" b="1" kern="100" dirty="0">
                          <a:solidFill>
                            <a:srgbClr val="0000FF"/>
                          </a:solidFill>
                          <a:latin typeface="Times New Roman" pitchFamily="18" charset="0"/>
                          <a:ea typeface="楷体" pitchFamily="49" charset="-122"/>
                          <a:cs typeface="Times New Roman" pitchFamily="18" charset="0"/>
                        </a:rPr>
                        <a:t>&lt;T&gt; </a:t>
                      </a:r>
                      <a:r>
                        <a:rPr lang="zh-CN" sz="1600" b="1" kern="100" dirty="0">
                          <a:solidFill>
                            <a:srgbClr val="0000FF"/>
                          </a:solidFill>
                          <a:latin typeface="Times New Roman" pitchFamily="18" charset="0"/>
                          <a:ea typeface="楷体" pitchFamily="49" charset="-122"/>
                          <a:cs typeface="Times New Roman" pitchFamily="18" charset="0"/>
                        </a:rPr>
                        <a:t>并将结果序列合并为一个序列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Skip</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跳过序列中指定数量的元素，然后返回剩余的元素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Sum</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计算</a:t>
                      </a:r>
                      <a:r>
                        <a:rPr lang="en-US" sz="1600" b="1" kern="100" dirty="0">
                          <a:solidFill>
                            <a:srgbClr val="0000FF"/>
                          </a:solidFill>
                          <a:latin typeface="Times New Roman" pitchFamily="18" charset="0"/>
                          <a:ea typeface="楷体" pitchFamily="49" charset="-122"/>
                          <a:cs typeface="Times New Roman" pitchFamily="18" charset="0"/>
                        </a:rPr>
                        <a:t> Decimal </a:t>
                      </a:r>
                      <a:r>
                        <a:rPr lang="zh-CN" sz="1600" b="1" kern="100" dirty="0">
                          <a:solidFill>
                            <a:srgbClr val="0000FF"/>
                          </a:solidFill>
                          <a:latin typeface="Times New Roman" pitchFamily="18" charset="0"/>
                          <a:ea typeface="楷体" pitchFamily="49" charset="-122"/>
                          <a:cs typeface="Times New Roman" pitchFamily="18" charset="0"/>
                        </a:rPr>
                        <a:t>值序列的和，这些值是通过对输入序列中的每个元素调用转换函数得来的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Where</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基于谓词筛选值序列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8143932" cy="2238241"/>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2. </a:t>
            </a:r>
            <a:r>
              <a:rPr lang="zh-CN" altLang="en-US" sz="2400" b="1" dirty="0" smtClean="0">
                <a:solidFill>
                  <a:srgbClr val="FF0000"/>
                </a:solidFill>
                <a:latin typeface="Times New Roman" pitchFamily="18" charset="0"/>
                <a:ea typeface="楷体" pitchFamily="49" charset="-122"/>
                <a:cs typeface="Times New Roman" pitchFamily="18" charset="0"/>
              </a:rPr>
              <a:t>标准查询运算符的参数类型</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标准查询运算符的参数类型有两种，即</a:t>
            </a:r>
            <a:r>
              <a:rPr lang="en-US" sz="2400" b="1" dirty="0" smtClean="0">
                <a:solidFill>
                  <a:srgbClr val="0000FF"/>
                </a:solidFill>
                <a:latin typeface="Times New Roman" pitchFamily="18" charset="0"/>
                <a:ea typeface="楷体" pitchFamily="49" charset="-122"/>
                <a:cs typeface="Times New Roman" pitchFamily="18" charset="0"/>
              </a:rPr>
              <a:t>Lambda</a:t>
            </a:r>
            <a:r>
              <a:rPr lang="zh-CN" altLang="en-US" sz="2400" b="1" dirty="0" smtClean="0">
                <a:solidFill>
                  <a:srgbClr val="0000FF"/>
                </a:solidFill>
                <a:latin typeface="Times New Roman" pitchFamily="18" charset="0"/>
                <a:ea typeface="楷体" pitchFamily="49" charset="-122"/>
                <a:cs typeface="Times New Roman" pitchFamily="18" charset="0"/>
              </a:rPr>
              <a:t>表达式参数形式和使用委托参数形式。例如，如下事件过程采用</a:t>
            </a:r>
            <a:r>
              <a:rPr lang="en-US" sz="2400" b="1" dirty="0" smtClean="0">
                <a:solidFill>
                  <a:srgbClr val="0000FF"/>
                </a:solidFill>
                <a:latin typeface="Times New Roman" pitchFamily="18" charset="0"/>
                <a:ea typeface="楷体" pitchFamily="49" charset="-122"/>
                <a:cs typeface="Times New Roman" pitchFamily="18" charset="0"/>
              </a:rPr>
              <a:t>Lambda</a:t>
            </a:r>
            <a:r>
              <a:rPr lang="zh-CN" altLang="en-US" sz="2400" b="1" dirty="0" smtClean="0">
                <a:solidFill>
                  <a:srgbClr val="0000FF"/>
                </a:solidFill>
                <a:latin typeface="Times New Roman" pitchFamily="18" charset="0"/>
                <a:ea typeface="楷体" pitchFamily="49" charset="-122"/>
                <a:cs typeface="Times New Roman" pitchFamily="18" charset="0"/>
              </a:rPr>
              <a:t>表达式参数形式获取</a:t>
            </a:r>
            <a:r>
              <a:rPr lang="en-US" sz="2400" b="1" dirty="0" smtClean="0">
                <a:solidFill>
                  <a:srgbClr val="0000FF"/>
                </a:solidFill>
                <a:latin typeface="Times New Roman" pitchFamily="18" charset="0"/>
                <a:ea typeface="楷体" pitchFamily="49" charset="-122"/>
                <a:cs typeface="Times New Roman" pitchFamily="18" charset="0"/>
              </a:rPr>
              <a:t>numbers</a:t>
            </a:r>
            <a:r>
              <a:rPr lang="zh-CN" altLang="en-US" sz="2400" b="1" dirty="0" smtClean="0">
                <a:solidFill>
                  <a:srgbClr val="0000FF"/>
                </a:solidFill>
                <a:latin typeface="Times New Roman" pitchFamily="18" charset="0"/>
                <a:ea typeface="楷体" pitchFamily="49" charset="-122"/>
                <a:cs typeface="Times New Roman" pitchFamily="18" charset="0"/>
              </a:rPr>
              <a:t>中的偶数：</a:t>
            </a:r>
          </a:p>
        </p:txBody>
      </p:sp>
      <p:sp>
        <p:nvSpPr>
          <p:cNvPr id="3" name="TextBox 2"/>
          <p:cNvSpPr txBox="1"/>
          <p:nvPr/>
        </p:nvSpPr>
        <p:spPr>
          <a:xfrm>
            <a:off x="714348" y="2928934"/>
            <a:ext cx="8001056" cy="2554545"/>
          </a:xfrm>
          <a:prstGeom prst="rect">
            <a:avLst/>
          </a:prstGeom>
          <a:noFill/>
        </p:spPr>
        <p:txBody>
          <a:bodyPr wrap="square" rtlCol="0">
            <a:spAutoFit/>
          </a:bodyPr>
          <a:lstStyle/>
          <a:p>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button1_Click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numbers = new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[10] { 1, 2, 3, 4, 5, 6, 7, 8, 9, 10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numQuery</a:t>
            </a:r>
            <a:r>
              <a:rPr lang="en-US" sz="2000" b="1" dirty="0" smtClean="0">
                <a:solidFill>
                  <a:srgbClr val="006600"/>
                </a:solidFill>
                <a:latin typeface="Times New Roman" pitchFamily="18" charset="0"/>
                <a:ea typeface="楷体" pitchFamily="49" charset="-122"/>
                <a:cs typeface="Times New Roman" pitchFamily="18" charset="0"/>
              </a:rPr>
              <a:t> = </a:t>
            </a: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numbers.Where</a:t>
            </a:r>
            <a:r>
              <a:rPr lang="en-US" sz="2000" b="1" dirty="0" smtClean="0">
                <a:solidFill>
                  <a:srgbClr val="FF00FF"/>
                </a:solidFill>
                <a:latin typeface="Times New Roman" pitchFamily="18" charset="0"/>
                <a:ea typeface="楷体" pitchFamily="49" charset="-122"/>
                <a:cs typeface="Times New Roman" pitchFamily="18" charset="0"/>
              </a:rPr>
              <a:t>(num =&gt; num % 2 == 0).</a:t>
            </a:r>
            <a:r>
              <a:rPr lang="en-US" sz="2000" b="1" dirty="0" err="1" smtClean="0">
                <a:solidFill>
                  <a:srgbClr val="FF00FF"/>
                </a:solidFill>
                <a:latin typeface="Times New Roman" pitchFamily="18" charset="0"/>
                <a:ea typeface="楷体" pitchFamily="49" charset="-122"/>
                <a:cs typeface="Times New Roman" pitchFamily="18" charset="0"/>
              </a:rPr>
              <a:t>OrderBy</a:t>
            </a:r>
            <a:r>
              <a:rPr lang="en-US" sz="2000" b="1" dirty="0" smtClean="0">
                <a:solidFill>
                  <a:srgbClr val="FF00FF"/>
                </a:solidFill>
                <a:latin typeface="Times New Roman" pitchFamily="18" charset="0"/>
                <a:ea typeface="楷体" pitchFamily="49" charset="-122"/>
                <a:cs typeface="Times New Roman" pitchFamily="18" charset="0"/>
              </a:rPr>
              <a:t>(n =&gt; n);</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numQuery</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"\r\n"+</a:t>
            </a:r>
            <a:r>
              <a:rPr lang="en-US" sz="2000" b="1" dirty="0" err="1" smtClean="0">
                <a:solidFill>
                  <a:srgbClr val="006600"/>
                </a:solidFill>
                <a:latin typeface="Times New Roman" pitchFamily="18" charset="0"/>
                <a:ea typeface="楷体" pitchFamily="49" charset="-122"/>
                <a:cs typeface="Times New Roman" pitchFamily="18" charset="0"/>
              </a:rPr>
              <a:t>x.ToString</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8072494" cy="2308324"/>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3. into</a:t>
            </a:r>
            <a:r>
              <a:rPr lang="zh-CN" altLang="en-US" sz="2400" b="1" dirty="0" smtClean="0">
                <a:solidFill>
                  <a:srgbClr val="FF0000"/>
                </a:solidFill>
                <a:latin typeface="Times New Roman" pitchFamily="18" charset="0"/>
                <a:ea typeface="楷体" pitchFamily="49" charset="-122"/>
                <a:cs typeface="Times New Roman" pitchFamily="18" charset="0"/>
              </a:rPr>
              <a:t>子句</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可以使用</a:t>
            </a:r>
            <a:r>
              <a:rPr lang="en-US" sz="2400" b="1" dirty="0" smtClean="0">
                <a:solidFill>
                  <a:srgbClr val="0000FF"/>
                </a:solidFill>
                <a:latin typeface="Times New Roman" pitchFamily="18" charset="0"/>
                <a:ea typeface="楷体" pitchFamily="49" charset="-122"/>
                <a:cs typeface="Times New Roman" pitchFamily="18" charset="0"/>
              </a:rPr>
              <a:t> into </a:t>
            </a:r>
            <a:r>
              <a:rPr lang="zh-CN" altLang="en-US" sz="2400" b="1" dirty="0" smtClean="0">
                <a:solidFill>
                  <a:srgbClr val="0000FF"/>
                </a:solidFill>
                <a:latin typeface="Times New Roman" pitchFamily="18" charset="0"/>
                <a:ea typeface="楷体" pitchFamily="49" charset="-122"/>
                <a:cs typeface="Times New Roman" pitchFamily="18" charset="0"/>
              </a:rPr>
              <a:t>上下文关键字创建一个临时标识符，以便将</a:t>
            </a:r>
            <a:r>
              <a:rPr lang="en-US" sz="2400" b="1" dirty="0" smtClean="0">
                <a:solidFill>
                  <a:srgbClr val="0000FF"/>
                </a:solidFill>
                <a:latin typeface="Times New Roman" pitchFamily="18" charset="0"/>
                <a:ea typeface="楷体" pitchFamily="49" charset="-122"/>
                <a:cs typeface="Times New Roman" pitchFamily="18" charset="0"/>
              </a:rPr>
              <a:t> group</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smtClean="0">
                <a:solidFill>
                  <a:srgbClr val="0000FF"/>
                </a:solidFill>
                <a:latin typeface="Times New Roman" pitchFamily="18" charset="0"/>
                <a:ea typeface="楷体" pitchFamily="49" charset="-122"/>
                <a:cs typeface="Times New Roman" pitchFamily="18" charset="0"/>
              </a:rPr>
              <a:t>join </a:t>
            </a:r>
            <a:r>
              <a:rPr lang="zh-CN" altLang="en-US" sz="2400" b="1" dirty="0" smtClean="0">
                <a:solidFill>
                  <a:srgbClr val="0000FF"/>
                </a:solidFill>
                <a:latin typeface="Times New Roman" pitchFamily="18" charset="0"/>
                <a:ea typeface="楷体" pitchFamily="49" charset="-122"/>
                <a:cs typeface="Times New Roman" pitchFamily="18" charset="0"/>
              </a:rPr>
              <a:t>或</a:t>
            </a:r>
            <a:r>
              <a:rPr lang="en-US" sz="2400" b="1" dirty="0" smtClean="0">
                <a:solidFill>
                  <a:srgbClr val="0000FF"/>
                </a:solidFill>
                <a:latin typeface="Times New Roman" pitchFamily="18" charset="0"/>
                <a:ea typeface="楷体" pitchFamily="49" charset="-122"/>
                <a:cs typeface="Times New Roman" pitchFamily="18" charset="0"/>
              </a:rPr>
              <a:t> select </a:t>
            </a:r>
            <a:r>
              <a:rPr lang="zh-CN" altLang="en-US" sz="2400" b="1" dirty="0" smtClean="0">
                <a:solidFill>
                  <a:srgbClr val="0000FF"/>
                </a:solidFill>
                <a:latin typeface="Times New Roman" pitchFamily="18" charset="0"/>
                <a:ea typeface="楷体" pitchFamily="49" charset="-122"/>
                <a:cs typeface="Times New Roman" pitchFamily="18" charset="0"/>
              </a:rPr>
              <a:t>子句的结果存储到新的标识符中。</a:t>
            </a:r>
            <a:r>
              <a:rPr 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此标识符本身可以是附加查询命令的生成器。</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8215370" cy="3785652"/>
          </a:xfrm>
          <a:prstGeom prst="rect">
            <a:avLst/>
          </a:prstGeom>
          <a:noFill/>
        </p:spPr>
        <p:txBody>
          <a:bodyPr wrap="square" rtlCol="0">
            <a:spAutoFit/>
          </a:bodyPr>
          <a:lstStyle/>
          <a:p>
            <a:pPr>
              <a:lnSpc>
                <a:spcPts val="3200"/>
              </a:lnSpc>
            </a:pPr>
            <a:r>
              <a:rPr lang="zh-CN" altLang="en-US" sz="2400" b="1" dirty="0" smtClean="0">
                <a:solidFill>
                  <a:srgbClr val="0000FF"/>
                </a:solidFill>
                <a:latin typeface="Times New Roman" pitchFamily="18" charset="0"/>
                <a:ea typeface="楷体" pitchFamily="49" charset="-122"/>
                <a:cs typeface="Times New Roman" pitchFamily="18" charset="0"/>
              </a:rPr>
              <a:t>例如，有如下代码：</a:t>
            </a:r>
          </a:p>
          <a:p>
            <a:pPr>
              <a:lnSpc>
                <a:spcPts val="3200"/>
              </a:lnSpc>
            </a:pP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numbers = new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[10] { 1, 2, 3, 4, 5, 6, 7, 8, 9, 10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3200"/>
              </a:lnSpc>
            </a:pP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numQuery</a:t>
            </a:r>
            <a:r>
              <a:rPr lang="en-US" sz="2000" b="1" dirty="0" smtClean="0">
                <a:solidFill>
                  <a:srgbClr val="006600"/>
                </a:solidFill>
                <a:latin typeface="Times New Roman" pitchFamily="18" charset="0"/>
                <a:ea typeface="楷体" pitchFamily="49" charset="-122"/>
                <a:cs typeface="Times New Roman" pitchFamily="18" charset="0"/>
              </a:rPr>
              <a:t>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32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smtClean="0">
                <a:solidFill>
                  <a:srgbClr val="FF00FF"/>
                </a:solidFill>
                <a:latin typeface="Times New Roman" pitchFamily="18" charset="0"/>
                <a:ea typeface="楷体" pitchFamily="49" charset="-122"/>
                <a:cs typeface="Times New Roman" pitchFamily="18" charset="0"/>
              </a:rPr>
              <a:t>from num in numbers</a:t>
            </a:r>
            <a:endParaRPr lang="zh-CN" altLang="en-US" sz="2000" b="1" dirty="0" smtClean="0">
              <a:solidFill>
                <a:srgbClr val="FF00FF"/>
              </a:solidFill>
              <a:latin typeface="Times New Roman" pitchFamily="18" charset="0"/>
              <a:ea typeface="楷体" pitchFamily="49" charset="-122"/>
              <a:cs typeface="Times New Roman" pitchFamily="18" charset="0"/>
            </a:endParaRPr>
          </a:p>
          <a:p>
            <a:pPr>
              <a:lnSpc>
                <a:spcPts val="3200"/>
              </a:lnSpc>
            </a:pPr>
            <a:r>
              <a:rPr lang="en-US" sz="2000" b="1" dirty="0" smtClean="0">
                <a:solidFill>
                  <a:srgbClr val="FF00FF"/>
                </a:solidFill>
                <a:latin typeface="Times New Roman" pitchFamily="18" charset="0"/>
                <a:ea typeface="楷体" pitchFamily="49" charset="-122"/>
                <a:cs typeface="Times New Roman" pitchFamily="18" charset="0"/>
              </a:rPr>
              <a:t>      group num by (num % 2) == 0 </a:t>
            </a:r>
            <a:r>
              <a:rPr lang="en-US" sz="2000" b="1" dirty="0" smtClean="0">
                <a:solidFill>
                  <a:srgbClr val="0000FF"/>
                </a:solidFill>
                <a:latin typeface="Times New Roman" pitchFamily="18" charset="0"/>
                <a:ea typeface="楷体" pitchFamily="49" charset="-122"/>
                <a:cs typeface="Times New Roman" pitchFamily="18" charset="0"/>
              </a:rPr>
              <a:t>into</a:t>
            </a:r>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num1</a:t>
            </a:r>
            <a:endParaRPr lang="zh-CN" altLang="en-US" sz="2000" b="1" dirty="0" smtClean="0">
              <a:solidFill>
                <a:srgbClr val="FF00FF"/>
              </a:solidFill>
              <a:latin typeface="Times New Roman" pitchFamily="18" charset="0"/>
              <a:ea typeface="楷体" pitchFamily="49" charset="-122"/>
              <a:cs typeface="Times New Roman" pitchFamily="18" charset="0"/>
            </a:endParaRPr>
          </a:p>
          <a:p>
            <a:pPr>
              <a:lnSpc>
                <a:spcPts val="3200"/>
              </a:lnSpc>
            </a:pPr>
            <a:r>
              <a:rPr lang="en-US" sz="2000" b="1" dirty="0" smtClean="0">
                <a:solidFill>
                  <a:srgbClr val="FF00FF"/>
                </a:solidFill>
                <a:latin typeface="Times New Roman" pitchFamily="18" charset="0"/>
                <a:ea typeface="楷体" pitchFamily="49" charset="-122"/>
                <a:cs typeface="Times New Roman" pitchFamily="18" charset="0"/>
              </a:rPr>
              <a:t>      select new { </a:t>
            </a:r>
            <a:r>
              <a:rPr lang="en-US" sz="2000" b="1" dirty="0" err="1" smtClean="0">
                <a:solidFill>
                  <a:srgbClr val="FF00FF"/>
                </a:solidFill>
                <a:latin typeface="Times New Roman" pitchFamily="18" charset="0"/>
                <a:ea typeface="楷体" pitchFamily="49" charset="-122"/>
                <a:cs typeface="Times New Roman" pitchFamily="18" charset="0"/>
              </a:rPr>
              <a:t>f1</a:t>
            </a:r>
            <a:r>
              <a:rPr lang="en-US" sz="2000" b="1" dirty="0" smtClean="0">
                <a:solidFill>
                  <a:srgbClr val="FF00FF"/>
                </a:solidFill>
                <a:latin typeface="Times New Roman" pitchFamily="18" charset="0"/>
                <a:ea typeface="楷体" pitchFamily="49" charset="-122"/>
                <a:cs typeface="Times New Roman" pitchFamily="18" charset="0"/>
              </a:rPr>
              <a:t> = </a:t>
            </a:r>
            <a:r>
              <a:rPr lang="en-US" sz="2000" b="1" dirty="0" err="1" smtClean="0">
                <a:solidFill>
                  <a:srgbClr val="FF00FF"/>
                </a:solidFill>
                <a:latin typeface="Times New Roman" pitchFamily="18" charset="0"/>
                <a:ea typeface="楷体" pitchFamily="49" charset="-122"/>
                <a:cs typeface="Times New Roman" pitchFamily="18" charset="0"/>
              </a:rPr>
              <a:t>num1.Key</a:t>
            </a:r>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f2</a:t>
            </a:r>
            <a:r>
              <a:rPr lang="en-US" sz="2000" b="1" dirty="0" smtClean="0">
                <a:solidFill>
                  <a:srgbClr val="FF00FF"/>
                </a:solidFill>
                <a:latin typeface="Times New Roman" pitchFamily="18" charset="0"/>
                <a:ea typeface="楷体" pitchFamily="49" charset="-122"/>
                <a:cs typeface="Times New Roman" pitchFamily="18" charset="0"/>
              </a:rPr>
              <a:t> = </a:t>
            </a:r>
            <a:r>
              <a:rPr lang="en-US" sz="2000" b="1" dirty="0" err="1" smtClean="0">
                <a:solidFill>
                  <a:srgbClr val="FF00FF"/>
                </a:solidFill>
                <a:latin typeface="Times New Roman" pitchFamily="18" charset="0"/>
                <a:ea typeface="楷体" pitchFamily="49" charset="-122"/>
                <a:cs typeface="Times New Roman" pitchFamily="18" charset="0"/>
              </a:rPr>
              <a:t>num1.Count</a:t>
            </a:r>
            <a:r>
              <a:rPr lang="en-US" sz="2000" b="1" dirty="0" smtClean="0">
                <a:solidFill>
                  <a:srgbClr val="FF00FF"/>
                </a:solidFill>
                <a:latin typeface="Times New Roman" pitchFamily="18" charset="0"/>
                <a:ea typeface="楷体" pitchFamily="49" charset="-122"/>
                <a:cs typeface="Times New Roman" pitchFamily="18" charset="0"/>
              </a:rPr>
              <a:t>() };</a:t>
            </a:r>
            <a:endParaRPr lang="zh-CN" altLang="en-US" sz="2000" b="1" dirty="0" smtClean="0">
              <a:solidFill>
                <a:srgbClr val="FF00FF"/>
              </a:solidFill>
              <a:latin typeface="Times New Roman" pitchFamily="18" charset="0"/>
              <a:ea typeface="楷体" pitchFamily="49" charset="-122"/>
              <a:cs typeface="Times New Roman" pitchFamily="18" charset="0"/>
            </a:endParaRPr>
          </a:p>
          <a:p>
            <a:pPr>
              <a:lnSpc>
                <a:spcPts val="3200"/>
              </a:lnSpc>
            </a:pP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3200"/>
              </a:lnSpc>
            </a:pP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numQuery</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ts val="3200"/>
              </a:lnSpc>
            </a:pP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"\r\n"+(</a:t>
            </a:r>
            <a:r>
              <a:rPr lang="en-US" sz="2000" b="1" dirty="0" err="1" smtClean="0">
                <a:solidFill>
                  <a:srgbClr val="006600"/>
                </a:solidFill>
                <a:latin typeface="Times New Roman" pitchFamily="18" charset="0"/>
                <a:ea typeface="楷体" pitchFamily="49" charset="-122"/>
                <a:cs typeface="Times New Roman" pitchFamily="18" charset="0"/>
              </a:rPr>
              <a:t>x.f1</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偶数</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奇数</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x.f2.ToString</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8001056" cy="2308324"/>
          </a:xfrm>
          <a:prstGeom prst="rect">
            <a:avLst/>
          </a:prstGeom>
          <a:noFill/>
        </p:spPr>
        <p:txBody>
          <a:bodyPr wrap="square" rtlCol="0">
            <a:spAutoFit/>
          </a:bodyPr>
          <a:lstStyle/>
          <a:p>
            <a:pPr>
              <a:lnSpc>
                <a:spcPct val="150000"/>
              </a:lnSpc>
            </a:pPr>
            <a:r>
              <a:rPr lang="en-US" sz="2400" b="1" dirty="0" smtClean="0">
                <a:solidFill>
                  <a:srgbClr val="FF0000"/>
                </a:solidFill>
                <a:latin typeface="Times New Roman" pitchFamily="18" charset="0"/>
                <a:ea typeface="楷体" pitchFamily="49" charset="-122"/>
                <a:cs typeface="Times New Roman" pitchFamily="18" charset="0"/>
              </a:rPr>
              <a:t>4. </a:t>
            </a:r>
            <a:r>
              <a:rPr lang="zh-CN" altLang="en-US" sz="2400" b="1" dirty="0" smtClean="0">
                <a:solidFill>
                  <a:srgbClr val="FF0000"/>
                </a:solidFill>
                <a:latin typeface="Times New Roman" pitchFamily="18" charset="0"/>
                <a:ea typeface="楷体" pitchFamily="49" charset="-122"/>
                <a:cs typeface="Times New Roman" pitchFamily="18" charset="0"/>
              </a:rPr>
              <a:t>聚合运算符</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标准查询运算符中有一部分是聚合运算符，如</a:t>
            </a:r>
            <a:r>
              <a:rPr lang="en-US" sz="2400" b="1" dirty="0" smtClean="0">
                <a:solidFill>
                  <a:srgbClr val="0000FF"/>
                </a:solidFill>
                <a:latin typeface="Times New Roman" pitchFamily="18" charset="0"/>
                <a:ea typeface="楷体" pitchFamily="49" charset="-122"/>
                <a:cs typeface="Times New Roman" pitchFamily="18" charset="0"/>
              </a:rPr>
              <a:t>Sum</a:t>
            </a:r>
            <a:r>
              <a:rPr lang="zh-CN" altLang="en-US" sz="2400" b="1" dirty="0" smtClean="0">
                <a:solidFill>
                  <a:srgbClr val="0000FF"/>
                </a:solidFill>
                <a:latin typeface="Times New Roman" pitchFamily="18" charset="0"/>
                <a:ea typeface="楷体" pitchFamily="49" charset="-122"/>
                <a:cs typeface="Times New Roman" pitchFamily="18" charset="0"/>
              </a:rPr>
              <a:t>等，聚合运算符是从值集合计算单个值，而不是一系列结果。所以使用它们会强制立即执行查询，而不是延迟执行。</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8072494" cy="4801314"/>
          </a:xfrm>
          <a:prstGeom prst="rect">
            <a:avLst/>
          </a:prstGeom>
          <a:noFill/>
        </p:spPr>
        <p:txBody>
          <a:bodyPr wrap="square" rtlCol="0">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例如，如下代码使用聚合运算符求元素个数和最大值等：</a:t>
            </a:r>
          </a:p>
          <a:p>
            <a:pPr>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 numbers = new </a:t>
            </a:r>
            <a:r>
              <a:rPr lang="en-US" sz="2000" b="1" dirty="0" err="1" smtClean="0">
                <a:solidFill>
                  <a:srgbClr val="006600"/>
                </a:solidFill>
                <a:latin typeface="Times New Roman" pitchFamily="18" charset="0"/>
                <a:ea typeface="楷体" pitchFamily="49" charset="-122"/>
                <a:cs typeface="Times New Roman" pitchFamily="18" charset="0"/>
              </a:rPr>
              <a:t>int</a:t>
            </a:r>
            <a:r>
              <a:rPr lang="en-US" sz="2000" b="1" dirty="0" smtClean="0">
                <a:solidFill>
                  <a:srgbClr val="006600"/>
                </a:solidFill>
                <a:latin typeface="Times New Roman" pitchFamily="18" charset="0"/>
                <a:ea typeface="楷体" pitchFamily="49" charset="-122"/>
                <a:cs typeface="Times New Roman" pitchFamily="18" charset="0"/>
              </a:rPr>
              <a:t>[10] { 1, 2, 3, 4, 5, 6, 7, 8, 9, 10 };</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numQuery</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from num in numbers</a:t>
            </a:r>
            <a:endParaRPr lang="zh-CN" altLang="en-US" sz="2000" b="1" dirty="0" smtClean="0">
              <a:solidFill>
                <a:srgbClr val="FF00FF"/>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FF00FF"/>
                </a:solidFill>
                <a:latin typeface="Times New Roman" pitchFamily="18" charset="0"/>
                <a:ea typeface="楷体" pitchFamily="49" charset="-122"/>
                <a:cs typeface="Times New Roman" pitchFamily="18" charset="0"/>
              </a:rPr>
              <a:t>               where num &gt; 3</a:t>
            </a:r>
            <a:endParaRPr lang="zh-CN" altLang="en-US" sz="2000" b="1" dirty="0" smtClean="0">
              <a:solidFill>
                <a:srgbClr val="FF00FF"/>
              </a:solidFill>
              <a:latin typeface="Times New Roman" pitchFamily="18" charset="0"/>
              <a:ea typeface="楷体" pitchFamily="49" charset="-122"/>
              <a:cs typeface="Times New Roman" pitchFamily="18" charset="0"/>
            </a:endParaRPr>
          </a:p>
          <a:p>
            <a:pPr>
              <a:lnSpc>
                <a:spcPct val="150000"/>
              </a:lnSpc>
            </a:pPr>
            <a:r>
              <a:rPr lang="en-US" sz="2000" b="1" dirty="0" smtClean="0">
                <a:solidFill>
                  <a:srgbClr val="FF00FF"/>
                </a:solidFill>
                <a:latin typeface="Times New Roman" pitchFamily="18" charset="0"/>
                <a:ea typeface="楷体" pitchFamily="49" charset="-122"/>
                <a:cs typeface="Times New Roman" pitchFamily="18" charset="0"/>
              </a:rPr>
              <a:t>               select num;</a:t>
            </a:r>
            <a:endParaRPr lang="zh-CN" altLang="en-US" sz="2000" b="1" dirty="0" smtClean="0">
              <a:solidFill>
                <a:srgbClr val="FF00FF"/>
              </a:solidFill>
              <a:latin typeface="Times New Roman" pitchFamily="18" charset="0"/>
              <a:ea typeface="楷体" pitchFamily="49" charset="-122"/>
              <a:cs typeface="Times New Roman" pitchFamily="18" charset="0"/>
            </a:endParaRPr>
          </a:p>
          <a:p>
            <a:pPr>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个</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数：</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numQuery.Count</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最大值：</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numQuery.Max</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最小值：</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numQuery.Min</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平均值：</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numQuery.Average</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pPr>
              <a:lnSpc>
                <a:spcPct val="150000"/>
              </a:lnSpc>
            </a:pP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总</a:t>
            </a:r>
            <a:r>
              <a:rPr lang="en-US" sz="2000" b="1" dirty="0" smtClean="0">
                <a:solidFill>
                  <a:srgbClr val="006600"/>
                </a:solidFill>
                <a:latin typeface="Times New Roman" pitchFamily="18" charset="0"/>
                <a:ea typeface="楷体" pitchFamily="49" charset="-122"/>
                <a:cs typeface="Times New Roman" pitchFamily="18" charset="0"/>
              </a:rPr>
              <a:t>  </a:t>
            </a:r>
            <a:r>
              <a:rPr lang="zh-CN" altLang="en-US" sz="2000" b="1" dirty="0" smtClean="0">
                <a:solidFill>
                  <a:srgbClr val="006600"/>
                </a:solidFill>
                <a:latin typeface="Times New Roman" pitchFamily="18" charset="0"/>
                <a:ea typeface="楷体" pitchFamily="49" charset="-122"/>
                <a:cs typeface="Times New Roman" pitchFamily="18" charset="0"/>
              </a:rPr>
              <a:t>和：</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numQuery.Sum</a:t>
            </a:r>
            <a:r>
              <a:rPr lang="en-US" sz="2000" b="1" dirty="0" smtClean="0">
                <a:solidFill>
                  <a:srgbClr val="006600"/>
                </a:solidFill>
                <a:latin typeface="Times New Roman" pitchFamily="18" charset="0"/>
                <a:ea typeface="楷体" pitchFamily="49" charset="-122"/>
                <a:cs typeface="Times New Roman" pitchFamily="18" charset="0"/>
              </a:rPr>
              <a:t>().</a:t>
            </a:r>
            <a:r>
              <a:rPr lang="en-US" sz="2000" b="1" dirty="0" err="1" smtClean="0">
                <a:solidFill>
                  <a:srgbClr val="006600"/>
                </a:solidFill>
                <a:latin typeface="Times New Roman" pitchFamily="18" charset="0"/>
                <a:ea typeface="楷体" pitchFamily="49" charset="-122"/>
                <a:cs typeface="Times New Roman" pitchFamily="18" charset="0"/>
              </a:rPr>
              <a:t>ToString</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7715304" cy="5078313"/>
          </a:xfrm>
          <a:prstGeom prst="rect">
            <a:avLst/>
          </a:prstGeom>
          <a:noFill/>
        </p:spPr>
        <p:txBody>
          <a:bodyPr wrap="square" rtlCol="0">
            <a:spAutoFit/>
          </a:bodyPr>
          <a:lstStyle/>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sz="2400" b="1" dirty="0" smtClean="0">
                <a:solidFill>
                  <a:srgbClr val="FF0000"/>
                </a:solidFill>
                <a:latin typeface="Times New Roman" pitchFamily="18" charset="0"/>
                <a:ea typeface="楷体" pitchFamily="49" charset="-122"/>
                <a:cs typeface="Times New Roman" pitchFamily="18" charset="0"/>
              </a:rPr>
              <a:t>17.6</a:t>
            </a: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0000FF"/>
                </a:solidFill>
                <a:latin typeface="Times New Roman" pitchFamily="18" charset="0"/>
                <a:ea typeface="楷体" pitchFamily="49" charset="-122"/>
                <a:cs typeface="Times New Roman" pitchFamily="18" charset="0"/>
              </a:rPr>
              <a:t>设计一个窗体</a:t>
            </a:r>
            <a:r>
              <a:rPr lang="en-US" sz="2400" b="1" dirty="0" err="1" smtClean="0">
                <a:solidFill>
                  <a:srgbClr val="0000FF"/>
                </a:solidFill>
                <a:latin typeface="Times New Roman" pitchFamily="18" charset="0"/>
                <a:ea typeface="楷体" pitchFamily="49" charset="-122"/>
                <a:cs typeface="Times New Roman" pitchFamily="18" charset="0"/>
              </a:rPr>
              <a:t>Form6</a:t>
            </a:r>
            <a:r>
              <a:rPr lang="zh-CN" altLang="en-US" sz="2400" b="1" dirty="0" smtClean="0">
                <a:solidFill>
                  <a:srgbClr val="0000FF"/>
                </a:solidFill>
                <a:latin typeface="Times New Roman" pitchFamily="18" charset="0"/>
                <a:ea typeface="楷体" pitchFamily="49" charset="-122"/>
                <a:cs typeface="Times New Roman" pitchFamily="18" charset="0"/>
              </a:rPr>
              <a:t>，以例</a:t>
            </a:r>
            <a:r>
              <a:rPr lang="en-US" sz="2400" b="1" dirty="0" smtClean="0">
                <a:solidFill>
                  <a:srgbClr val="0000FF"/>
                </a:solidFill>
                <a:latin typeface="Times New Roman" pitchFamily="18" charset="0"/>
                <a:ea typeface="楷体" pitchFamily="49" charset="-122"/>
                <a:cs typeface="Times New Roman" pitchFamily="18" charset="0"/>
              </a:rPr>
              <a:t>17.1</a:t>
            </a:r>
            <a:r>
              <a:rPr lang="zh-CN" altLang="en-US" sz="2400" b="1" dirty="0" smtClean="0">
                <a:solidFill>
                  <a:srgbClr val="0000FF"/>
                </a:solidFill>
                <a:latin typeface="Times New Roman" pitchFamily="18" charset="0"/>
                <a:ea typeface="楷体" pitchFamily="49" charset="-122"/>
                <a:cs typeface="Times New Roman" pitchFamily="18" charset="0"/>
              </a:rPr>
              <a:t>的数据为基础，完成以下功能：</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① 各课程最高分。</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② 各课程平均分</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③ 所有班号</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FF0000"/>
                </a:solidFill>
                <a:latin typeface="Times New Roman" pitchFamily="18" charset="0"/>
                <a:ea typeface="楷体" pitchFamily="49" charset="-122"/>
                <a:cs typeface="Times New Roman" pitchFamily="18" charset="0"/>
              </a:rPr>
              <a:t>解：</a:t>
            </a:r>
            <a:r>
              <a:rPr lang="zh-CN" altLang="en-US" sz="2400" b="1" dirty="0" smtClean="0">
                <a:solidFill>
                  <a:srgbClr val="0000FF"/>
                </a:solidFill>
                <a:latin typeface="Times New Roman" pitchFamily="18" charset="0"/>
                <a:ea typeface="楷体" pitchFamily="49" charset="-122"/>
                <a:cs typeface="Times New Roman" pitchFamily="18" charset="0"/>
              </a:rPr>
              <a:t>在</a:t>
            </a:r>
            <a:r>
              <a:rPr lang="en-US" sz="2400" b="1" dirty="0" err="1" smtClean="0">
                <a:solidFill>
                  <a:srgbClr val="0000FF"/>
                </a:solidFill>
                <a:latin typeface="Times New Roman" pitchFamily="18" charset="0"/>
                <a:ea typeface="楷体" pitchFamily="49" charset="-122"/>
                <a:cs typeface="Times New Roman" pitchFamily="18" charset="0"/>
              </a:rPr>
              <a:t>proj17</a:t>
            </a:r>
            <a:r>
              <a:rPr lang="en-US" sz="2400" b="1" dirty="0" smtClean="0">
                <a:solidFill>
                  <a:srgbClr val="0000FF"/>
                </a:solidFill>
                <a:latin typeface="Times New Roman" pitchFamily="18" charset="0"/>
                <a:ea typeface="楷体" pitchFamily="49" charset="-122"/>
                <a:cs typeface="Times New Roman" pitchFamily="18" charset="0"/>
              </a:rPr>
              <a:t>-1</a:t>
            </a:r>
            <a:r>
              <a:rPr lang="zh-CN" altLang="en-US" sz="2400" b="1" dirty="0" smtClean="0">
                <a:solidFill>
                  <a:srgbClr val="0000FF"/>
                </a:solidFill>
                <a:latin typeface="Times New Roman" pitchFamily="18" charset="0"/>
                <a:ea typeface="楷体" pitchFamily="49" charset="-122"/>
                <a:cs typeface="Times New Roman" pitchFamily="18" charset="0"/>
              </a:rPr>
              <a:t>项目中添加一个</a:t>
            </a:r>
            <a:r>
              <a:rPr lang="en-US" sz="2400" b="1" dirty="0" err="1" smtClean="0">
                <a:solidFill>
                  <a:srgbClr val="0000FF"/>
                </a:solidFill>
                <a:latin typeface="Times New Roman" pitchFamily="18" charset="0"/>
                <a:ea typeface="楷体" pitchFamily="49" charset="-122"/>
                <a:cs typeface="Times New Roman" pitchFamily="18" charset="0"/>
              </a:rPr>
              <a:t>Form6</a:t>
            </a:r>
            <a:r>
              <a:rPr lang="zh-CN" altLang="en-US" sz="2400" b="1" dirty="0" smtClean="0">
                <a:solidFill>
                  <a:srgbClr val="0000FF"/>
                </a:solidFill>
                <a:latin typeface="Times New Roman" pitchFamily="18" charset="0"/>
                <a:ea typeface="楷体" pitchFamily="49" charset="-122"/>
                <a:cs typeface="Times New Roman" pitchFamily="18" charset="0"/>
              </a:rPr>
              <a:t>窗体，其中有一个多行文本框</a:t>
            </a:r>
            <a:r>
              <a:rPr lang="en-US" sz="2400" b="1" dirty="0" err="1" smtClean="0">
                <a:solidFill>
                  <a:srgbClr val="0000FF"/>
                </a:solidFill>
                <a:latin typeface="Times New Roman" pitchFamily="18" charset="0"/>
                <a:ea typeface="楷体" pitchFamily="49" charset="-122"/>
                <a:cs typeface="Times New Roman" pitchFamily="18" charset="0"/>
              </a:rPr>
              <a:t>textBox1</a:t>
            </a:r>
            <a:r>
              <a:rPr lang="zh-CN" altLang="en-US" sz="2400" b="1" dirty="0" smtClean="0">
                <a:solidFill>
                  <a:srgbClr val="0000FF"/>
                </a:solidFill>
                <a:latin typeface="Times New Roman" pitchFamily="18" charset="0"/>
                <a:ea typeface="楷体" pitchFamily="49" charset="-122"/>
                <a:cs typeface="Times New Roman" pitchFamily="18" charset="0"/>
              </a:rPr>
              <a:t>和</a:t>
            </a:r>
            <a:r>
              <a:rPr lang="en-US" sz="2400" b="1" dirty="0" smtClean="0">
                <a:solidFill>
                  <a:srgbClr val="0000FF"/>
                </a:solidFill>
                <a:latin typeface="Times New Roman" pitchFamily="18" charset="0"/>
                <a:ea typeface="楷体" pitchFamily="49" charset="-122"/>
                <a:cs typeface="Times New Roman" pitchFamily="18" charset="0"/>
              </a:rPr>
              <a:t>3</a:t>
            </a:r>
            <a:r>
              <a:rPr lang="zh-CN" altLang="en-US" sz="2400" b="1" dirty="0" smtClean="0">
                <a:solidFill>
                  <a:srgbClr val="0000FF"/>
                </a:solidFill>
                <a:latin typeface="Times New Roman" pitchFamily="18" charset="0"/>
                <a:ea typeface="楷体" pitchFamily="49" charset="-122"/>
                <a:cs typeface="Times New Roman" pitchFamily="18" charset="0"/>
              </a:rPr>
              <a:t>个命令按钮</a:t>
            </a:r>
            <a:r>
              <a:rPr lang="en-US" sz="2400" b="1" dirty="0" err="1" smtClean="0">
                <a:solidFill>
                  <a:srgbClr val="0000FF"/>
                </a:solidFill>
                <a:latin typeface="Times New Roman" pitchFamily="18" charset="0"/>
                <a:ea typeface="楷体" pitchFamily="49" charset="-122"/>
                <a:cs typeface="Times New Roman" pitchFamily="18" charset="0"/>
              </a:rPr>
              <a:t>button1</a:t>
            </a:r>
            <a:r>
              <a:rPr lang="zh-CN" altLang="en-US" sz="2400" b="1" dirty="0" smtClean="0">
                <a:solidFill>
                  <a:srgbClr val="0000FF"/>
                </a:solidFill>
                <a:latin typeface="Times New Roman" pitchFamily="18" charset="0"/>
                <a:ea typeface="楷体" pitchFamily="49" charset="-122"/>
                <a:cs typeface="Times New Roman" pitchFamily="18" charset="0"/>
              </a:rPr>
              <a:t>～</a:t>
            </a:r>
            <a:r>
              <a:rPr lang="en-US" sz="2400" b="1" dirty="0" err="1" smtClean="0">
                <a:solidFill>
                  <a:srgbClr val="0000FF"/>
                </a:solidFill>
                <a:latin typeface="Times New Roman" pitchFamily="18" charset="0"/>
                <a:ea typeface="楷体" pitchFamily="49" charset="-122"/>
                <a:cs typeface="Times New Roman" pitchFamily="18" charset="0"/>
              </a:rPr>
              <a:t>button3</a:t>
            </a:r>
            <a:r>
              <a:rPr lang="zh-CN" altLang="en-US" sz="2400" b="1" dirty="0" smtClean="0">
                <a:solidFill>
                  <a:srgbClr val="0000FF"/>
                </a:solidFill>
                <a:latin typeface="Times New Roman" pitchFamily="18" charset="0"/>
                <a:ea typeface="楷体" pitchFamily="49" charset="-122"/>
                <a:cs typeface="Times New Roman" pitchFamily="18" charset="0"/>
              </a:rPr>
              <a:t>，如图</a:t>
            </a:r>
            <a:r>
              <a:rPr lang="en-US" sz="2400" b="1" dirty="0" smtClean="0">
                <a:solidFill>
                  <a:srgbClr val="0000FF"/>
                </a:solidFill>
                <a:latin typeface="Times New Roman" pitchFamily="18" charset="0"/>
                <a:ea typeface="楷体" pitchFamily="49" charset="-122"/>
                <a:cs typeface="Times New Roman" pitchFamily="18" charset="0"/>
              </a:rPr>
              <a:t>17.12</a:t>
            </a:r>
            <a:r>
              <a:rPr lang="zh-CN" altLang="en-US" sz="2400" b="1" dirty="0" smtClean="0">
                <a:solidFill>
                  <a:srgbClr val="0000FF"/>
                </a:solidFill>
                <a:latin typeface="Times New Roman" pitchFamily="18" charset="0"/>
                <a:ea typeface="楷体" pitchFamily="49" charset="-122"/>
                <a:cs typeface="Times New Roman" pitchFamily="18" charset="0"/>
              </a:rPr>
              <a:t>所示。其类字段和</a:t>
            </a:r>
            <a:r>
              <a:rPr lang="en-US" sz="2400" b="1" dirty="0" smtClean="0">
                <a:solidFill>
                  <a:srgbClr val="0000FF"/>
                </a:solidFill>
                <a:latin typeface="Times New Roman" pitchFamily="18" charset="0"/>
                <a:ea typeface="楷体" pitchFamily="49" charset="-122"/>
                <a:cs typeface="Times New Roman" pitchFamily="18" charset="0"/>
              </a:rPr>
              <a:t>Load</a:t>
            </a:r>
            <a:r>
              <a:rPr lang="zh-CN" altLang="en-US" sz="2400" b="1" dirty="0" smtClean="0">
                <a:solidFill>
                  <a:srgbClr val="0000FF"/>
                </a:solidFill>
                <a:latin typeface="Times New Roman" pitchFamily="18" charset="0"/>
                <a:ea typeface="楷体" pitchFamily="49" charset="-122"/>
                <a:cs typeface="Times New Roman" pitchFamily="18" charset="0"/>
              </a:rPr>
              <a:t>事件过程与</a:t>
            </a:r>
            <a:r>
              <a:rPr lang="en-US" sz="2400" b="1" dirty="0" err="1" smtClean="0">
                <a:solidFill>
                  <a:srgbClr val="0000FF"/>
                </a:solidFill>
                <a:latin typeface="Times New Roman" pitchFamily="18" charset="0"/>
                <a:ea typeface="楷体" pitchFamily="49" charset="-122"/>
                <a:cs typeface="Times New Roman" pitchFamily="18" charset="0"/>
              </a:rPr>
              <a:t>Form1</a:t>
            </a:r>
            <a:r>
              <a:rPr lang="zh-CN" altLang="en-US" sz="2400" b="1" dirty="0" smtClean="0">
                <a:solidFill>
                  <a:srgbClr val="0000FF"/>
                </a:solidFill>
                <a:latin typeface="Times New Roman" pitchFamily="18" charset="0"/>
                <a:ea typeface="楷体" pitchFamily="49" charset="-122"/>
                <a:cs typeface="Times New Roman" pitchFamily="18" charset="0"/>
              </a:rPr>
              <a:t>的相同。设计</a:t>
            </a:r>
            <a:r>
              <a:rPr lang="en-US" sz="2400" b="1" dirty="0" smtClean="0">
                <a:solidFill>
                  <a:srgbClr val="0000FF"/>
                </a:solidFill>
                <a:latin typeface="Times New Roman" pitchFamily="18" charset="0"/>
                <a:ea typeface="楷体" pitchFamily="49" charset="-122"/>
                <a:cs typeface="Times New Roman" pitchFamily="18" charset="0"/>
              </a:rPr>
              <a:t>3</a:t>
            </a:r>
            <a:r>
              <a:rPr lang="zh-CN" altLang="en-US" sz="2400" b="1" dirty="0" smtClean="0">
                <a:solidFill>
                  <a:srgbClr val="0000FF"/>
                </a:solidFill>
                <a:latin typeface="Times New Roman" pitchFamily="18" charset="0"/>
                <a:ea typeface="楷体" pitchFamily="49" charset="-122"/>
                <a:cs typeface="Times New Roman" pitchFamily="18" charset="0"/>
              </a:rPr>
              <a:t>个命令按钮的事件过程如下：</a:t>
            </a:r>
          </a:p>
        </p:txBody>
      </p:sp>
      <p:pic>
        <p:nvPicPr>
          <p:cNvPr id="3" name="图片 2"/>
          <p:cNvPicPr/>
          <p:nvPr/>
        </p:nvPicPr>
        <p:blipFill>
          <a:blip r:embed="rId2"/>
          <a:srcRect/>
          <a:stretch>
            <a:fillRect/>
          </a:stretch>
        </p:blipFill>
        <p:spPr bwMode="auto">
          <a:xfrm>
            <a:off x="4143372" y="1214422"/>
            <a:ext cx="3357586" cy="214314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929618" cy="3970318"/>
          </a:xfrm>
          <a:prstGeom prst="rect">
            <a:avLst/>
          </a:prstGeom>
          <a:noFill/>
        </p:spPr>
        <p:txBody>
          <a:bodyPr wrap="square" rtlCol="0">
            <a:spAutoFit/>
          </a:bodyPr>
          <a:lstStyle/>
          <a:p>
            <a:pPr>
              <a:lnSpc>
                <a:spcPct val="150000"/>
              </a:lnSpc>
            </a:pPr>
            <a:r>
              <a:rPr lang="zh-CN" altLang="en-US" sz="2400" b="1" dirty="0" smtClean="0">
                <a:solidFill>
                  <a:srgbClr val="FF0000"/>
                </a:solidFill>
                <a:latin typeface="Times New Roman" pitchFamily="18" charset="0"/>
                <a:ea typeface="楷体" pitchFamily="49" charset="-122"/>
                <a:cs typeface="Times New Roman" pitchFamily="18" charset="0"/>
              </a:rPr>
              <a:t>（</a:t>
            </a:r>
            <a:r>
              <a:rPr lang="en-US" altLang="zh-CN" sz="2400" b="1" dirty="0" smtClean="0">
                <a:solidFill>
                  <a:srgbClr val="FF0000"/>
                </a:solidFill>
                <a:latin typeface="Times New Roman" pitchFamily="18" charset="0"/>
                <a:ea typeface="楷体" pitchFamily="49" charset="-122"/>
                <a:cs typeface="Times New Roman" pitchFamily="18" charset="0"/>
              </a:rPr>
              <a:t>3</a:t>
            </a:r>
            <a:r>
              <a:rPr lang="zh-CN" altLang="en-US" sz="2400" b="1" dirty="0" smtClean="0">
                <a:solidFill>
                  <a:srgbClr val="FF0000"/>
                </a:solidFill>
                <a:latin typeface="Times New Roman" pitchFamily="18" charset="0"/>
                <a:ea typeface="楷体" pitchFamily="49" charset="-122"/>
                <a:cs typeface="Times New Roman" pitchFamily="18" charset="0"/>
              </a:rPr>
              <a:t>）</a:t>
            </a:r>
            <a:r>
              <a:rPr lang="en-US" sz="2400" b="1" dirty="0" err="1" smtClean="0">
                <a:solidFill>
                  <a:srgbClr val="FF0000"/>
                </a:solidFill>
                <a:latin typeface="Times New Roman" pitchFamily="18" charset="0"/>
                <a:ea typeface="楷体" pitchFamily="49" charset="-122"/>
                <a:cs typeface="Times New Roman" pitchFamily="18" charset="0"/>
              </a:rPr>
              <a:t>LINQ</a:t>
            </a:r>
            <a:r>
              <a:rPr lang="en-US" sz="2400" b="1" dirty="0" smtClean="0">
                <a:solidFill>
                  <a:srgbClr val="FF0000"/>
                </a:solidFill>
                <a:latin typeface="Times New Roman" pitchFamily="18" charset="0"/>
                <a:ea typeface="楷体" pitchFamily="49" charset="-122"/>
                <a:cs typeface="Times New Roman" pitchFamily="18" charset="0"/>
              </a:rPr>
              <a:t> to SQL </a:t>
            </a:r>
            <a:endParaRPr lang="zh-CN" altLang="en-US" sz="2400" b="1" dirty="0" smtClean="0">
              <a:solidFill>
                <a:srgbClr val="FF0000"/>
              </a:solidFill>
              <a:latin typeface="Times New Roman" pitchFamily="18" charset="0"/>
              <a:ea typeface="楷体" pitchFamily="49" charset="-122"/>
              <a:cs typeface="Times New Roman" pitchFamily="18" charset="0"/>
            </a:endParaRP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使用</a:t>
            </a:r>
            <a:r>
              <a:rPr lang="en-US" sz="2400" b="1" dirty="0" err="1" smtClean="0">
                <a:solidFill>
                  <a:srgbClr val="0000FF"/>
                </a:solidFill>
                <a:latin typeface="Times New Roman" pitchFamily="18" charset="0"/>
                <a:ea typeface="楷体" pitchFamily="49" charset="-122"/>
                <a:cs typeface="Times New Roman" pitchFamily="18" charset="0"/>
              </a:rPr>
              <a:t>LINQ</a:t>
            </a:r>
            <a:r>
              <a:rPr lang="en-US" sz="2400" b="1" dirty="0" smtClean="0">
                <a:solidFill>
                  <a:srgbClr val="0000FF"/>
                </a:solidFill>
                <a:latin typeface="Times New Roman" pitchFamily="18" charset="0"/>
                <a:ea typeface="楷体" pitchFamily="49" charset="-122"/>
                <a:cs typeface="Times New Roman" pitchFamily="18" charset="0"/>
              </a:rPr>
              <a:t> to SQL</a:t>
            </a:r>
            <a:r>
              <a:rPr lang="zh-CN" altLang="en-US" sz="2400" b="1" dirty="0" smtClean="0">
                <a:solidFill>
                  <a:srgbClr val="0000FF"/>
                </a:solidFill>
                <a:latin typeface="Times New Roman" pitchFamily="18" charset="0"/>
                <a:ea typeface="楷体" pitchFamily="49" charset="-122"/>
                <a:cs typeface="Times New Roman" pitchFamily="18" charset="0"/>
              </a:rPr>
              <a:t>提供程序可以查询和修改</a:t>
            </a:r>
            <a:r>
              <a:rPr lang="en-US" sz="2400" b="1" dirty="0" smtClean="0">
                <a:solidFill>
                  <a:srgbClr val="0000FF"/>
                </a:solidFill>
                <a:latin typeface="Times New Roman" pitchFamily="18" charset="0"/>
                <a:ea typeface="楷体" pitchFamily="49" charset="-122"/>
                <a:cs typeface="Times New Roman" pitchFamily="18" charset="0"/>
              </a:rPr>
              <a:t>SQL Server</a:t>
            </a:r>
            <a:r>
              <a:rPr lang="zh-CN" altLang="en-US" sz="2400" b="1" dirty="0" smtClean="0">
                <a:solidFill>
                  <a:srgbClr val="0000FF"/>
                </a:solidFill>
                <a:latin typeface="Times New Roman" pitchFamily="18" charset="0"/>
                <a:ea typeface="楷体" pitchFamily="49" charset="-122"/>
                <a:cs typeface="Times New Roman" pitchFamily="18" charset="0"/>
              </a:rPr>
              <a:t>数据库中的数据。这样就可以轻松地将应用程序的对象模型映射到数据库中的表和对象。 </a:t>
            </a:r>
          </a:p>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C#</a:t>
            </a:r>
            <a:r>
              <a:rPr lang="zh-CN" altLang="en-US" sz="2400" b="1" dirty="0" smtClean="0">
                <a:solidFill>
                  <a:srgbClr val="0000FF"/>
                </a:solidFill>
                <a:latin typeface="Times New Roman" pitchFamily="18" charset="0"/>
                <a:ea typeface="楷体" pitchFamily="49" charset="-122"/>
                <a:cs typeface="Times New Roman" pitchFamily="18" charset="0"/>
              </a:rPr>
              <a:t>通过包含对象关系设计器（</a:t>
            </a:r>
            <a:r>
              <a:rPr lang="en-US" sz="2400" b="1" dirty="0" smtClean="0">
                <a:solidFill>
                  <a:srgbClr val="0000FF"/>
                </a:solidFill>
                <a:latin typeface="Times New Roman" pitchFamily="18" charset="0"/>
                <a:ea typeface="楷体" pitchFamily="49" charset="-122"/>
                <a:cs typeface="Times New Roman" pitchFamily="18" charset="0"/>
              </a:rPr>
              <a:t>O/R </a:t>
            </a:r>
            <a:r>
              <a:rPr lang="zh-CN" altLang="en-US" sz="2400" b="1" dirty="0" smtClean="0">
                <a:solidFill>
                  <a:srgbClr val="0000FF"/>
                </a:solidFill>
                <a:latin typeface="Times New Roman" pitchFamily="18" charset="0"/>
                <a:ea typeface="楷体" pitchFamily="49" charset="-122"/>
                <a:cs typeface="Times New Roman" pitchFamily="18" charset="0"/>
              </a:rPr>
              <a:t>设计器）使</a:t>
            </a:r>
            <a:r>
              <a:rPr lang="en-US" sz="2400" b="1" dirty="0" err="1" smtClean="0">
                <a:solidFill>
                  <a:srgbClr val="0000FF"/>
                </a:solidFill>
                <a:latin typeface="Times New Roman" pitchFamily="18" charset="0"/>
                <a:ea typeface="楷体" pitchFamily="49" charset="-122"/>
                <a:cs typeface="Times New Roman" pitchFamily="18" charset="0"/>
              </a:rPr>
              <a:t>LINQ</a:t>
            </a:r>
            <a:r>
              <a:rPr lang="en-US" sz="2400" b="1" dirty="0" smtClean="0">
                <a:solidFill>
                  <a:srgbClr val="0000FF"/>
                </a:solidFill>
                <a:latin typeface="Times New Roman" pitchFamily="18" charset="0"/>
                <a:ea typeface="楷体" pitchFamily="49" charset="-122"/>
                <a:cs typeface="Times New Roman" pitchFamily="18" charset="0"/>
              </a:rPr>
              <a:t> to SQL</a:t>
            </a:r>
            <a:r>
              <a:rPr lang="zh-CN" altLang="en-US" sz="2400" b="1" dirty="0" smtClean="0">
                <a:solidFill>
                  <a:srgbClr val="0000FF"/>
                </a:solidFill>
                <a:latin typeface="Times New Roman" pitchFamily="18" charset="0"/>
                <a:ea typeface="楷体" pitchFamily="49" charset="-122"/>
                <a:cs typeface="Times New Roman" pitchFamily="18" charset="0"/>
              </a:rPr>
              <a:t>更加易于使用。此设计器用于在应用程序中创建映射到数据库中的对象的对象模型。</a:t>
            </a:r>
          </a:p>
        </p:txBody>
      </p:sp>
      <p:sp>
        <p:nvSpPr>
          <p:cNvPr id="3" name="TextBox 2"/>
          <p:cNvSpPr txBox="1"/>
          <p:nvPr/>
        </p:nvSpPr>
        <p:spPr>
          <a:xfrm>
            <a:off x="714348" y="4643446"/>
            <a:ext cx="7786742" cy="1200329"/>
          </a:xfrm>
          <a:prstGeom prst="rect">
            <a:avLst/>
          </a:prstGeom>
          <a:noFill/>
        </p:spPr>
        <p:txBody>
          <a:bodyPr wrap="square" rtlCol="0">
            <a:spAutoFit/>
          </a:bodyPr>
          <a:lstStyle/>
          <a:p>
            <a:r>
              <a:rPr lang="zh-CN" altLang="en-US" sz="2400" b="1" dirty="0" smtClean="0">
                <a:solidFill>
                  <a:srgbClr val="FF3300"/>
                </a:solidFill>
                <a:latin typeface="黑体" pitchFamily="49" charset="-122"/>
                <a:ea typeface="黑体" pitchFamily="49" charset="-122"/>
              </a:rPr>
              <a:t>说明：</a:t>
            </a:r>
            <a:r>
              <a:rPr lang="zh-CN" altLang="en-US" sz="2400" b="1" dirty="0" smtClean="0">
                <a:solidFill>
                  <a:srgbClr val="0000FF"/>
                </a:solidFill>
                <a:latin typeface="楷体" pitchFamily="49" charset="-122"/>
                <a:ea typeface="楷体" pitchFamily="49" charset="-122"/>
              </a:rPr>
              <a:t>从</a:t>
            </a:r>
            <a:r>
              <a:rPr lang="en-US" sz="2400" b="1" dirty="0" smtClean="0">
                <a:solidFill>
                  <a:srgbClr val="0000FF"/>
                </a:solidFill>
                <a:latin typeface="楷体" pitchFamily="49" charset="-122"/>
                <a:ea typeface="楷体" pitchFamily="49" charset="-122"/>
              </a:rPr>
              <a:t>.NET Framework 3.5</a:t>
            </a:r>
            <a:r>
              <a:rPr lang="zh-CN" altLang="en-US" sz="2400" b="1" dirty="0" smtClean="0">
                <a:solidFill>
                  <a:srgbClr val="0000FF"/>
                </a:solidFill>
                <a:latin typeface="楷体" pitchFamily="49" charset="-122"/>
                <a:ea typeface="楷体" pitchFamily="49" charset="-122"/>
              </a:rPr>
              <a:t>开始，</a:t>
            </a:r>
            <a:r>
              <a:rPr lang="en-US" sz="2400" b="1" dirty="0" err="1" smtClean="0">
                <a:solidFill>
                  <a:srgbClr val="0000FF"/>
                </a:solidFill>
                <a:latin typeface="楷体" pitchFamily="49" charset="-122"/>
                <a:ea typeface="楷体" pitchFamily="49" charset="-122"/>
              </a:rPr>
              <a:t>LINQ</a:t>
            </a:r>
            <a:r>
              <a:rPr lang="en-US" sz="2400" b="1" dirty="0" smtClean="0">
                <a:solidFill>
                  <a:srgbClr val="0000FF"/>
                </a:solidFill>
                <a:latin typeface="楷体" pitchFamily="49" charset="-122"/>
                <a:ea typeface="楷体" pitchFamily="49" charset="-122"/>
              </a:rPr>
              <a:t> to SQL</a:t>
            </a:r>
            <a:r>
              <a:rPr lang="zh-CN" altLang="en-US" sz="2400" b="1" dirty="0" smtClean="0">
                <a:solidFill>
                  <a:srgbClr val="0000FF"/>
                </a:solidFill>
                <a:latin typeface="楷体" pitchFamily="49" charset="-122"/>
                <a:ea typeface="楷体" pitchFamily="49" charset="-122"/>
              </a:rPr>
              <a:t>被</a:t>
            </a:r>
            <a:r>
              <a:rPr lang="en-US" sz="2400" b="1" dirty="0" err="1" smtClean="0">
                <a:solidFill>
                  <a:srgbClr val="0000FF"/>
                </a:solidFill>
                <a:latin typeface="楷体" pitchFamily="49" charset="-122"/>
                <a:ea typeface="楷体" pitchFamily="49" charset="-122"/>
              </a:rPr>
              <a:t>LINQ</a:t>
            </a:r>
            <a:r>
              <a:rPr lang="en-US" sz="2400" b="1" dirty="0" smtClean="0">
                <a:solidFill>
                  <a:srgbClr val="0000FF"/>
                </a:solidFill>
                <a:latin typeface="楷体" pitchFamily="49" charset="-122"/>
                <a:ea typeface="楷体" pitchFamily="49" charset="-122"/>
              </a:rPr>
              <a:t> to Entities</a:t>
            </a:r>
            <a:r>
              <a:rPr lang="zh-CN" altLang="en-US" sz="2400" b="1" dirty="0" smtClean="0">
                <a:solidFill>
                  <a:srgbClr val="0000FF"/>
                </a:solidFill>
                <a:latin typeface="楷体" pitchFamily="49" charset="-122"/>
                <a:ea typeface="楷体" pitchFamily="49" charset="-122"/>
              </a:rPr>
              <a:t>替代，微软宣布不再提供</a:t>
            </a:r>
            <a:r>
              <a:rPr lang="en-US" sz="2400" b="1" dirty="0" err="1" smtClean="0">
                <a:solidFill>
                  <a:srgbClr val="0000FF"/>
                </a:solidFill>
                <a:latin typeface="楷体" pitchFamily="49" charset="-122"/>
                <a:ea typeface="楷体" pitchFamily="49" charset="-122"/>
              </a:rPr>
              <a:t>LINQ</a:t>
            </a:r>
            <a:r>
              <a:rPr lang="en-US" sz="2400" b="1" dirty="0" smtClean="0">
                <a:solidFill>
                  <a:srgbClr val="0000FF"/>
                </a:solidFill>
                <a:latin typeface="楷体" pitchFamily="49" charset="-122"/>
                <a:ea typeface="楷体" pitchFamily="49" charset="-122"/>
              </a:rPr>
              <a:t> to SQL</a:t>
            </a:r>
            <a:r>
              <a:rPr lang="zh-CN" altLang="en-US" sz="2400" b="1" dirty="0" smtClean="0">
                <a:solidFill>
                  <a:srgbClr val="0000FF"/>
                </a:solidFill>
                <a:latin typeface="楷体" pitchFamily="49" charset="-122"/>
                <a:ea typeface="楷体" pitchFamily="49" charset="-122"/>
              </a:rPr>
              <a:t>更新，但仍然被支持</a:t>
            </a:r>
            <a:r>
              <a:rPr lang="zh-CN" altLang="en-US" sz="2400" b="1" dirty="0" smtClean="0">
                <a:solidFill>
                  <a:srgbClr val="0000FF"/>
                </a:solidFill>
                <a:latin typeface="楷体" pitchFamily="49" charset="-122"/>
                <a:ea typeface="楷体" pitchFamily="49" charset="-122"/>
              </a:rPr>
              <a:t>。</a:t>
            </a:r>
            <a:endParaRPr lang="zh-CN" altLang="en-US" sz="2400" b="1" dirty="0" smtClean="0">
              <a:solidFill>
                <a:srgbClr val="0000FF"/>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8286808" cy="3477875"/>
          </a:xfrm>
          <a:prstGeom prst="rect">
            <a:avLst/>
          </a:prstGeom>
          <a:noFill/>
        </p:spPr>
        <p:txBody>
          <a:bodyPr wrap="square" rtlCol="0">
            <a:spAutoFit/>
          </a:bodyPr>
          <a:lstStyle/>
          <a:p>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button1_Click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from Score sc in </a:t>
            </a:r>
            <a:r>
              <a:rPr lang="en-US" sz="2000" b="1" dirty="0" err="1" smtClean="0">
                <a:solidFill>
                  <a:srgbClr val="FF00FF"/>
                </a:solidFill>
                <a:latin typeface="Times New Roman" pitchFamily="18" charset="0"/>
                <a:ea typeface="楷体" pitchFamily="49" charset="-122"/>
                <a:cs typeface="Times New Roman" pitchFamily="18" charset="0"/>
              </a:rPr>
              <a:t>arrList2</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group sc by sc.</a:t>
            </a:r>
            <a:r>
              <a:rPr lang="zh-CN" altLang="en-US" sz="2000" b="1" dirty="0" smtClean="0">
                <a:solidFill>
                  <a:srgbClr val="FF00FF"/>
                </a:solidFill>
                <a:latin typeface="Times New Roman" pitchFamily="18" charset="0"/>
                <a:ea typeface="楷体" pitchFamily="49" charset="-122"/>
                <a:cs typeface="Times New Roman" pitchFamily="18" charset="0"/>
              </a:rPr>
              <a:t>课程名</a:t>
            </a:r>
            <a:r>
              <a:rPr lang="en-US" sz="2000" b="1" dirty="0" smtClean="0">
                <a:solidFill>
                  <a:srgbClr val="FF00FF"/>
                </a:solidFill>
                <a:latin typeface="Times New Roman" pitchFamily="18" charset="0"/>
                <a:ea typeface="楷体" pitchFamily="49" charset="-122"/>
                <a:cs typeface="Times New Roman" pitchFamily="18" charset="0"/>
              </a:rPr>
              <a:t> into </a:t>
            </a:r>
            <a:r>
              <a:rPr lang="en-US" sz="2000" b="1" dirty="0" err="1" smtClean="0">
                <a:solidFill>
                  <a:srgbClr val="FF00FF"/>
                </a:solidFill>
                <a:latin typeface="Times New Roman" pitchFamily="18" charset="0"/>
                <a:ea typeface="楷体" pitchFamily="49" charset="-122"/>
                <a:cs typeface="Times New Roman" pitchFamily="18" charset="0"/>
              </a:rPr>
              <a:t>fs</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select new</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   </a:t>
            </a:r>
            <a:r>
              <a:rPr lang="en-US" sz="2000" b="1" dirty="0" err="1" smtClean="0">
                <a:solidFill>
                  <a:srgbClr val="FF00FF"/>
                </a:solidFill>
                <a:latin typeface="Times New Roman" pitchFamily="18" charset="0"/>
                <a:ea typeface="楷体" pitchFamily="49" charset="-122"/>
                <a:cs typeface="Times New Roman" pitchFamily="18" charset="0"/>
              </a:rPr>
              <a:t>f1</a:t>
            </a:r>
            <a:r>
              <a:rPr lang="en-US" sz="2000" b="1" dirty="0" smtClean="0">
                <a:solidFill>
                  <a:srgbClr val="FF00FF"/>
                </a:solidFill>
                <a:latin typeface="Times New Roman" pitchFamily="18" charset="0"/>
                <a:ea typeface="楷体" pitchFamily="49" charset="-122"/>
                <a:cs typeface="Times New Roman" pitchFamily="18" charset="0"/>
              </a:rPr>
              <a:t> = </a:t>
            </a:r>
            <a:r>
              <a:rPr lang="en-US" sz="2000" b="1" dirty="0" err="1" smtClean="0">
                <a:solidFill>
                  <a:srgbClr val="FF00FF"/>
                </a:solidFill>
                <a:latin typeface="Times New Roman" pitchFamily="18" charset="0"/>
                <a:ea typeface="楷体" pitchFamily="49" charset="-122"/>
                <a:cs typeface="Times New Roman" pitchFamily="18" charset="0"/>
              </a:rPr>
              <a:t>fs.Key</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f2</a:t>
            </a:r>
            <a:r>
              <a:rPr lang="en-US" sz="2000" b="1" dirty="0" smtClean="0">
                <a:solidFill>
                  <a:srgbClr val="FF00FF"/>
                </a:solidFill>
                <a:latin typeface="Times New Roman" pitchFamily="18" charset="0"/>
                <a:ea typeface="楷体" pitchFamily="49" charset="-122"/>
                <a:cs typeface="Times New Roman" pitchFamily="18" charset="0"/>
              </a:rPr>
              <a:t> = </a:t>
            </a:r>
            <a:r>
              <a:rPr lang="en-US" sz="2000" b="1" dirty="0" err="1" smtClean="0">
                <a:solidFill>
                  <a:srgbClr val="FF00FF"/>
                </a:solidFill>
                <a:latin typeface="Times New Roman" pitchFamily="18" charset="0"/>
                <a:ea typeface="楷体" pitchFamily="49" charset="-122"/>
                <a:cs typeface="Times New Roman" pitchFamily="18" charset="0"/>
              </a:rPr>
              <a:t>fs.Max</a:t>
            </a:r>
            <a:r>
              <a:rPr lang="en-US" sz="2000" b="1" dirty="0" smtClean="0">
                <a:solidFill>
                  <a:srgbClr val="FF00FF"/>
                </a:solidFill>
                <a:latin typeface="Times New Roman" pitchFamily="18" charset="0"/>
                <a:ea typeface="楷体" pitchFamily="49" charset="-122"/>
                <a:cs typeface="Times New Roman" pitchFamily="18" charset="0"/>
              </a:rPr>
              <a:t>(sc =&gt; sc.</a:t>
            </a:r>
            <a:r>
              <a:rPr lang="zh-CN" altLang="en-US" sz="2000" b="1" dirty="0" smtClean="0">
                <a:solidFill>
                  <a:srgbClr val="FF00FF"/>
                </a:solidFill>
                <a:latin typeface="Times New Roman" pitchFamily="18" charset="0"/>
                <a:ea typeface="楷体" pitchFamily="49" charset="-122"/>
                <a:cs typeface="Times New Roman" pitchFamily="18" charset="0"/>
              </a:rPr>
              <a:t>分数</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最高分</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x.f1</a:t>
            </a:r>
            <a:r>
              <a:rPr lang="en-US" sz="2000" b="1" dirty="0" smtClean="0">
                <a:solidFill>
                  <a:srgbClr val="006600"/>
                </a:solidFill>
                <a:latin typeface="Times New Roman" pitchFamily="18" charset="0"/>
                <a:ea typeface="楷体" pitchFamily="49" charset="-122"/>
                <a:cs typeface="Times New Roman" pitchFamily="18" charset="0"/>
              </a:rPr>
              <a:t>+"\t"+</a:t>
            </a:r>
            <a:r>
              <a:rPr lang="en-US" sz="2000" b="1" dirty="0" err="1" smtClean="0">
                <a:solidFill>
                  <a:srgbClr val="006600"/>
                </a:solidFill>
                <a:latin typeface="Times New Roman" pitchFamily="18" charset="0"/>
                <a:ea typeface="楷体" pitchFamily="49" charset="-122"/>
                <a:cs typeface="Times New Roman" pitchFamily="18" charset="0"/>
              </a:rPr>
              <a:t>x.f2.ToString</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2071670" y="4000504"/>
            <a:ext cx="2857520" cy="2000264"/>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072494" cy="3477875"/>
          </a:xfrm>
          <a:prstGeom prst="rect">
            <a:avLst/>
          </a:prstGeom>
          <a:noFill/>
        </p:spPr>
        <p:txBody>
          <a:bodyPr wrap="square" rtlCol="0">
            <a:spAutoFit/>
          </a:bodyPr>
          <a:lstStyle/>
          <a:p>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button2_Click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from Score sc in </a:t>
            </a:r>
            <a:r>
              <a:rPr lang="en-US" sz="2000" b="1" dirty="0" err="1" smtClean="0">
                <a:solidFill>
                  <a:srgbClr val="FF00FF"/>
                </a:solidFill>
                <a:latin typeface="Times New Roman" pitchFamily="18" charset="0"/>
                <a:ea typeface="楷体" pitchFamily="49" charset="-122"/>
                <a:cs typeface="Times New Roman" pitchFamily="18" charset="0"/>
              </a:rPr>
              <a:t>arrList2</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group sc by sc.</a:t>
            </a:r>
            <a:r>
              <a:rPr lang="zh-CN" altLang="en-US" sz="2000" b="1" dirty="0" smtClean="0">
                <a:solidFill>
                  <a:srgbClr val="FF00FF"/>
                </a:solidFill>
                <a:latin typeface="Times New Roman" pitchFamily="18" charset="0"/>
                <a:ea typeface="楷体" pitchFamily="49" charset="-122"/>
                <a:cs typeface="Times New Roman" pitchFamily="18" charset="0"/>
              </a:rPr>
              <a:t>课程名</a:t>
            </a:r>
            <a:r>
              <a:rPr lang="en-US" sz="2000" b="1" dirty="0" smtClean="0">
                <a:solidFill>
                  <a:srgbClr val="FF00FF"/>
                </a:solidFill>
                <a:latin typeface="Times New Roman" pitchFamily="18" charset="0"/>
                <a:ea typeface="楷体" pitchFamily="49" charset="-122"/>
                <a:cs typeface="Times New Roman" pitchFamily="18" charset="0"/>
              </a:rPr>
              <a:t> into </a:t>
            </a:r>
            <a:r>
              <a:rPr lang="en-US" sz="2000" b="1" dirty="0" err="1" smtClean="0">
                <a:solidFill>
                  <a:srgbClr val="FF00FF"/>
                </a:solidFill>
                <a:latin typeface="Times New Roman" pitchFamily="18" charset="0"/>
                <a:ea typeface="楷体" pitchFamily="49" charset="-122"/>
                <a:cs typeface="Times New Roman" pitchFamily="18" charset="0"/>
              </a:rPr>
              <a:t>fs</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select new</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    </a:t>
            </a:r>
            <a:r>
              <a:rPr lang="en-US" sz="2000" b="1" dirty="0" err="1" smtClean="0">
                <a:solidFill>
                  <a:srgbClr val="FF00FF"/>
                </a:solidFill>
                <a:latin typeface="Times New Roman" pitchFamily="18" charset="0"/>
                <a:ea typeface="楷体" pitchFamily="49" charset="-122"/>
                <a:cs typeface="Times New Roman" pitchFamily="18" charset="0"/>
              </a:rPr>
              <a:t>f1</a:t>
            </a:r>
            <a:r>
              <a:rPr lang="en-US" sz="2000" b="1" dirty="0" smtClean="0">
                <a:solidFill>
                  <a:srgbClr val="FF00FF"/>
                </a:solidFill>
                <a:latin typeface="Times New Roman" pitchFamily="18" charset="0"/>
                <a:ea typeface="楷体" pitchFamily="49" charset="-122"/>
                <a:cs typeface="Times New Roman" pitchFamily="18" charset="0"/>
              </a:rPr>
              <a:t> = </a:t>
            </a:r>
            <a:r>
              <a:rPr lang="en-US" sz="2000" b="1" dirty="0" err="1" smtClean="0">
                <a:solidFill>
                  <a:srgbClr val="FF00FF"/>
                </a:solidFill>
                <a:latin typeface="Times New Roman" pitchFamily="18" charset="0"/>
                <a:ea typeface="楷体" pitchFamily="49" charset="-122"/>
                <a:cs typeface="Times New Roman" pitchFamily="18" charset="0"/>
              </a:rPr>
              <a:t>fs.Key</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a:t>
            </a:r>
            <a:r>
              <a:rPr lang="en-US" sz="2000" b="1" dirty="0" err="1" smtClean="0">
                <a:solidFill>
                  <a:srgbClr val="FF00FF"/>
                </a:solidFill>
                <a:latin typeface="Times New Roman" pitchFamily="18" charset="0"/>
                <a:ea typeface="楷体" pitchFamily="49" charset="-122"/>
                <a:cs typeface="Times New Roman" pitchFamily="18" charset="0"/>
              </a:rPr>
              <a:t>f2</a:t>
            </a:r>
            <a:r>
              <a:rPr lang="en-US" sz="2000" b="1" dirty="0" smtClean="0">
                <a:solidFill>
                  <a:srgbClr val="FF00FF"/>
                </a:solidFill>
                <a:latin typeface="Times New Roman" pitchFamily="18" charset="0"/>
                <a:ea typeface="楷体" pitchFamily="49" charset="-122"/>
                <a:cs typeface="Times New Roman" pitchFamily="18" charset="0"/>
              </a:rPr>
              <a:t> = </a:t>
            </a:r>
            <a:r>
              <a:rPr lang="en-US" sz="2000" b="1" dirty="0" err="1" smtClean="0">
                <a:solidFill>
                  <a:srgbClr val="FF00FF"/>
                </a:solidFill>
                <a:latin typeface="Times New Roman" pitchFamily="18" charset="0"/>
                <a:ea typeface="楷体" pitchFamily="49" charset="-122"/>
                <a:cs typeface="Times New Roman" pitchFamily="18" charset="0"/>
              </a:rPr>
              <a:t>fs.Average</a:t>
            </a:r>
            <a:r>
              <a:rPr lang="en-US" sz="2000" b="1" dirty="0" smtClean="0">
                <a:solidFill>
                  <a:srgbClr val="FF00FF"/>
                </a:solidFill>
                <a:latin typeface="Times New Roman" pitchFamily="18" charset="0"/>
                <a:ea typeface="楷体" pitchFamily="49" charset="-122"/>
                <a:cs typeface="Times New Roman" pitchFamily="18" charset="0"/>
              </a:rPr>
              <a:t>(sc =&gt; sc.</a:t>
            </a:r>
            <a:r>
              <a:rPr lang="zh-CN" altLang="en-US" sz="2000" b="1" dirty="0" smtClean="0">
                <a:solidFill>
                  <a:srgbClr val="FF00FF"/>
                </a:solidFill>
                <a:latin typeface="Times New Roman" pitchFamily="18" charset="0"/>
                <a:ea typeface="楷体" pitchFamily="49" charset="-122"/>
                <a:cs typeface="Times New Roman" pitchFamily="18" charset="0"/>
              </a:rPr>
              <a:t>分数</a:t>
            </a:r>
            <a:r>
              <a:rPr lang="en-US" sz="2000" b="1" dirty="0" smtClean="0">
                <a:solidFill>
                  <a:srgbClr val="FF00FF"/>
                </a:solidFill>
                <a:latin typeface="Times New Roman" pitchFamily="18" charset="0"/>
                <a:ea typeface="楷体" pitchFamily="49" charset="-122"/>
                <a:cs typeface="Times New Roman" pitchFamily="18" charset="0"/>
              </a:rPr>
              <a: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课程名</a:t>
            </a:r>
            <a:r>
              <a:rPr lang="en-US" sz="2000" b="1" dirty="0" smtClean="0">
                <a:solidFill>
                  <a:srgbClr val="006600"/>
                </a:solidFill>
                <a:latin typeface="Times New Roman" pitchFamily="18" charset="0"/>
                <a:ea typeface="楷体" pitchFamily="49" charset="-122"/>
                <a:cs typeface="Times New Roman" pitchFamily="18" charset="0"/>
              </a:rPr>
              <a:t>\t</a:t>
            </a:r>
            <a:r>
              <a:rPr lang="zh-CN" altLang="en-US" sz="2000" b="1" dirty="0" smtClean="0">
                <a:solidFill>
                  <a:srgbClr val="006600"/>
                </a:solidFill>
                <a:latin typeface="Times New Roman" pitchFamily="18" charset="0"/>
                <a:ea typeface="楷体" pitchFamily="49" charset="-122"/>
                <a:cs typeface="Times New Roman" pitchFamily="18" charset="0"/>
              </a:rPr>
              <a:t>平均分</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err="1" smtClean="0">
                <a:solidFill>
                  <a:srgbClr val="006600"/>
                </a:solidFill>
                <a:latin typeface="Times New Roman" pitchFamily="18" charset="0"/>
                <a:ea typeface="楷体" pitchFamily="49" charset="-122"/>
                <a:cs typeface="Times New Roman" pitchFamily="18" charset="0"/>
              </a:rPr>
              <a:t>x.f1</a:t>
            </a:r>
            <a:r>
              <a:rPr lang="en-US" sz="2000" b="1" dirty="0" smtClean="0">
                <a:solidFill>
                  <a:srgbClr val="006600"/>
                </a:solidFill>
                <a:latin typeface="Times New Roman" pitchFamily="18" charset="0"/>
                <a:ea typeface="楷体" pitchFamily="49" charset="-122"/>
                <a:cs typeface="Times New Roman" pitchFamily="18" charset="0"/>
              </a:rPr>
              <a:t> + "\t" + </a:t>
            </a:r>
            <a:r>
              <a:rPr lang="en-US" sz="2000" b="1" dirty="0" err="1" smtClean="0">
                <a:solidFill>
                  <a:srgbClr val="006600"/>
                </a:solidFill>
                <a:latin typeface="Times New Roman" pitchFamily="18" charset="0"/>
                <a:ea typeface="楷体" pitchFamily="49" charset="-122"/>
                <a:cs typeface="Times New Roman" pitchFamily="18" charset="0"/>
              </a:rPr>
              <a:t>x.f2.ToString</a:t>
            </a:r>
            <a:r>
              <a:rPr lang="en-US" sz="2000" b="1" dirty="0" smtClean="0">
                <a:solidFill>
                  <a:srgbClr val="006600"/>
                </a:solidFill>
                <a:latin typeface="Times New Roman" pitchFamily="18" charset="0"/>
                <a:ea typeface="楷体" pitchFamily="49" charset="-122"/>
                <a:cs typeface="Times New Roman" pitchFamily="18" charset="0"/>
              </a:rPr>
              <a:t>() + "\r\n";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err="1" smtClean="0">
              <a:solidFill>
                <a:srgbClr val="006600"/>
              </a:solidFill>
              <a:latin typeface="Times New Roman" pitchFamily="18" charset="0"/>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1643042" y="3929066"/>
            <a:ext cx="2786082" cy="2000264"/>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428604"/>
            <a:ext cx="6929486" cy="2246769"/>
          </a:xfrm>
          <a:prstGeom prst="rect">
            <a:avLst/>
          </a:prstGeom>
          <a:noFill/>
        </p:spPr>
        <p:txBody>
          <a:bodyPr wrap="square" rtlCol="0">
            <a:spAutoFit/>
          </a:bodyPr>
          <a:lstStyle/>
          <a:p>
            <a:r>
              <a:rPr lang="en-US" sz="2000" b="1" dirty="0" smtClean="0">
                <a:solidFill>
                  <a:srgbClr val="006600"/>
                </a:solidFill>
                <a:latin typeface="Times New Roman" pitchFamily="18" charset="0"/>
                <a:ea typeface="楷体" pitchFamily="49" charset="-122"/>
                <a:cs typeface="Times New Roman" pitchFamily="18" charset="0"/>
              </a:rPr>
              <a:t>private void </a:t>
            </a:r>
            <a:r>
              <a:rPr lang="en-US" sz="2000" b="1" dirty="0" err="1" smtClean="0">
                <a:solidFill>
                  <a:srgbClr val="006600"/>
                </a:solidFill>
                <a:latin typeface="Times New Roman" pitchFamily="18" charset="0"/>
                <a:ea typeface="楷体" pitchFamily="49" charset="-122"/>
                <a:cs typeface="Times New Roman" pitchFamily="18" charset="0"/>
              </a:rPr>
              <a:t>button3_Click</a:t>
            </a:r>
            <a:r>
              <a:rPr lang="en-US" sz="2000" b="1" dirty="0" smtClean="0">
                <a:solidFill>
                  <a:srgbClr val="006600"/>
                </a:solidFill>
                <a:latin typeface="Times New Roman" pitchFamily="18" charset="0"/>
                <a:ea typeface="楷体" pitchFamily="49" charset="-122"/>
                <a:cs typeface="Times New Roman" pitchFamily="18" charset="0"/>
              </a:rPr>
              <a:t>(object sender, </a:t>
            </a:r>
            <a:r>
              <a:rPr lang="en-US" sz="2000" b="1" dirty="0" err="1" smtClean="0">
                <a:solidFill>
                  <a:srgbClr val="006600"/>
                </a:solidFill>
                <a:latin typeface="Times New Roman" pitchFamily="18" charset="0"/>
                <a:ea typeface="楷体" pitchFamily="49" charset="-122"/>
                <a:cs typeface="Times New Roman" pitchFamily="18" charset="0"/>
              </a:rPr>
              <a:t>EventArgs</a:t>
            </a:r>
            <a:r>
              <a:rPr lang="en-US" sz="2000" b="1" dirty="0" smtClean="0">
                <a:solidFill>
                  <a:srgbClr val="006600"/>
                </a:solidFill>
                <a:latin typeface="Times New Roman" pitchFamily="18" charset="0"/>
                <a:ea typeface="楷体" pitchFamily="49" charset="-122"/>
                <a:cs typeface="Times New Roman" pitchFamily="18" charset="0"/>
              </a:rPr>
              <a:t> e)</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 = </a:t>
            </a:r>
            <a:r>
              <a:rPr lang="en-US" sz="2000" b="1" dirty="0" smtClean="0">
                <a:solidFill>
                  <a:srgbClr val="FF00FF"/>
                </a:solidFill>
                <a:latin typeface="Times New Roman" pitchFamily="18" charset="0"/>
                <a:ea typeface="楷体" pitchFamily="49" charset="-122"/>
                <a:cs typeface="Times New Roman" pitchFamily="18" charset="0"/>
              </a:rPr>
              <a:t>(from Student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 in </a:t>
            </a:r>
            <a:r>
              <a:rPr lang="en-US" sz="2000" b="1" dirty="0" err="1" smtClean="0">
                <a:solidFill>
                  <a:srgbClr val="FF00FF"/>
                </a:solidFill>
                <a:latin typeface="Times New Roman" pitchFamily="18" charset="0"/>
                <a:ea typeface="楷体" pitchFamily="49" charset="-122"/>
                <a:cs typeface="Times New Roman" pitchFamily="18" charset="0"/>
              </a:rPr>
              <a:t>arrList1</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FF00FF"/>
                </a:solidFill>
                <a:latin typeface="Times New Roman" pitchFamily="18" charset="0"/>
                <a:ea typeface="楷体" pitchFamily="49" charset="-122"/>
                <a:cs typeface="Times New Roman" pitchFamily="18" charset="0"/>
              </a:rPr>
              <a:t>                   select </a:t>
            </a:r>
            <a:r>
              <a:rPr lang="en-US" sz="2000" b="1" dirty="0" err="1" smtClean="0">
                <a:solidFill>
                  <a:srgbClr val="FF00FF"/>
                </a:solidFill>
                <a:latin typeface="Times New Roman" pitchFamily="18" charset="0"/>
                <a:ea typeface="楷体" pitchFamily="49" charset="-122"/>
                <a:cs typeface="Times New Roman" pitchFamily="18" charset="0"/>
              </a:rPr>
              <a:t>st</a:t>
            </a:r>
            <a:r>
              <a:rPr lang="en-US" sz="2000" b="1" dirty="0" smtClean="0">
                <a:solidFill>
                  <a:srgbClr val="FF00FF"/>
                </a:solidFill>
                <a:latin typeface="Times New Roman" pitchFamily="18" charset="0"/>
                <a:ea typeface="楷体" pitchFamily="49" charset="-122"/>
                <a:cs typeface="Times New Roman" pitchFamily="18" charset="0"/>
              </a:rPr>
              <a:t>.</a:t>
            </a:r>
            <a:r>
              <a:rPr lang="zh-CN" altLang="en-US" sz="2000" b="1" dirty="0" smtClean="0">
                <a:solidFill>
                  <a:srgbClr val="FF00FF"/>
                </a:solidFill>
                <a:latin typeface="Times New Roman" pitchFamily="18" charset="0"/>
                <a:ea typeface="楷体" pitchFamily="49" charset="-122"/>
                <a:cs typeface="Times New Roman" pitchFamily="18" charset="0"/>
              </a:rPr>
              <a:t>班号</a:t>
            </a:r>
            <a:r>
              <a:rPr lang="en-US" sz="2000" b="1" dirty="0" smtClean="0">
                <a:solidFill>
                  <a:srgbClr val="FF00FF"/>
                </a:solidFill>
                <a:latin typeface="Times New Roman" pitchFamily="18" charset="0"/>
                <a:ea typeface="楷体" pitchFamily="49" charset="-122"/>
                <a:cs typeface="Times New Roman" pitchFamily="18" charset="0"/>
              </a:rPr>
              <a:t>).Distinct();</a:t>
            </a:r>
            <a:endParaRPr lang="zh-CN" altLang="en-US" sz="2000" b="1" dirty="0" smtClean="0">
              <a:solidFill>
                <a:srgbClr val="FF00FF"/>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a:t>
            </a:r>
            <a:r>
              <a:rPr lang="zh-CN" altLang="en-US" sz="2000" b="1" dirty="0" smtClean="0">
                <a:solidFill>
                  <a:srgbClr val="006600"/>
                </a:solidFill>
                <a:latin typeface="Times New Roman" pitchFamily="18" charset="0"/>
                <a:ea typeface="楷体" pitchFamily="49" charset="-122"/>
                <a:cs typeface="Times New Roman" pitchFamily="18" charset="0"/>
              </a:rPr>
              <a:t>班号</a:t>
            </a:r>
            <a:r>
              <a:rPr lang="en-US" sz="2000" b="1" dirty="0" smtClean="0">
                <a:solidFill>
                  <a:srgbClr val="006600"/>
                </a:solidFill>
                <a:latin typeface="Times New Roman" pitchFamily="18" charset="0"/>
                <a:ea typeface="楷体" pitchFamily="49" charset="-122"/>
                <a:cs typeface="Times New Roman" pitchFamily="18" charset="0"/>
              </a:rPr>
              <a:t>\r\n";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foreach</a:t>
            </a:r>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var</a:t>
            </a:r>
            <a:r>
              <a:rPr lang="en-US" sz="2000" b="1" dirty="0" smtClean="0">
                <a:solidFill>
                  <a:srgbClr val="006600"/>
                </a:solidFill>
                <a:latin typeface="Times New Roman" pitchFamily="18" charset="0"/>
                <a:ea typeface="楷体" pitchFamily="49" charset="-122"/>
                <a:cs typeface="Times New Roman" pitchFamily="18" charset="0"/>
              </a:rPr>
              <a:t> x in </a:t>
            </a:r>
            <a:r>
              <a:rPr lang="en-US" sz="2000" b="1" dirty="0" err="1" smtClean="0">
                <a:solidFill>
                  <a:srgbClr val="006600"/>
                </a:solidFill>
                <a:latin typeface="Times New Roman" pitchFamily="18" charset="0"/>
                <a:ea typeface="楷体" pitchFamily="49" charset="-122"/>
                <a:cs typeface="Times New Roman" pitchFamily="18" charset="0"/>
              </a:rPr>
              <a:t>mydata</a:t>
            </a:r>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     	</a:t>
            </a:r>
            <a:r>
              <a:rPr lang="en-US" sz="2000" b="1" dirty="0" err="1" smtClean="0">
                <a:solidFill>
                  <a:srgbClr val="006600"/>
                </a:solidFill>
                <a:latin typeface="Times New Roman" pitchFamily="18" charset="0"/>
                <a:ea typeface="楷体" pitchFamily="49" charset="-122"/>
                <a:cs typeface="Times New Roman" pitchFamily="18" charset="0"/>
              </a:rPr>
              <a:t>textBox1.Text</a:t>
            </a:r>
            <a:r>
              <a:rPr lang="en-US" sz="2000" b="1" dirty="0" smtClean="0">
                <a:solidFill>
                  <a:srgbClr val="006600"/>
                </a:solidFill>
                <a:latin typeface="Times New Roman" pitchFamily="18" charset="0"/>
                <a:ea typeface="楷体" pitchFamily="49" charset="-122"/>
                <a:cs typeface="Times New Roman" pitchFamily="18" charset="0"/>
              </a:rPr>
              <a:t> += x + "\r\n";</a:t>
            </a:r>
            <a:endParaRPr lang="zh-CN" altLang="en-US" sz="2000" b="1" dirty="0" smtClean="0">
              <a:solidFill>
                <a:srgbClr val="006600"/>
              </a:solidFill>
              <a:latin typeface="Times New Roman" pitchFamily="18" charset="0"/>
              <a:ea typeface="楷体" pitchFamily="49" charset="-122"/>
              <a:cs typeface="Times New Roman" pitchFamily="18" charset="0"/>
            </a:endParaRPr>
          </a:p>
          <a:p>
            <a:r>
              <a:rPr lang="en-US" sz="2000" b="1" dirty="0" smtClean="0">
                <a:solidFill>
                  <a:srgbClr val="006600"/>
                </a:solidFill>
                <a:latin typeface="Times New Roman" pitchFamily="18" charset="0"/>
                <a:ea typeface="楷体" pitchFamily="49" charset="-122"/>
                <a:cs typeface="Times New Roman" pitchFamily="18" charset="0"/>
              </a:rPr>
              <a:t>}</a:t>
            </a:r>
            <a:endParaRPr lang="zh-CN" altLang="en-US" sz="2000" b="1" dirty="0" smtClean="0">
              <a:solidFill>
                <a:srgbClr val="006600"/>
              </a:solidFill>
              <a:latin typeface="Times New Roman" pitchFamily="18" charset="0"/>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1571604" y="2857496"/>
            <a:ext cx="3214710" cy="2286016"/>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23282" y="3048000"/>
            <a:ext cx="4897437" cy="762000"/>
          </a:xfrm>
          <a:prstGeom prst="rect">
            <a:avLst/>
          </a:prstGeom>
          <a:solidFill>
            <a:schemeClr val="hlink"/>
          </a:solidFill>
          <a:ln w="9525">
            <a:noFill/>
            <a:miter lim="800000"/>
            <a:headEnd/>
            <a:tailEnd/>
          </a:ln>
          <a:effectLst/>
        </p:spPr>
        <p:txBody>
          <a:bodyPr>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kumimoji="0" lang="zh-CN" altLang="en-US" sz="4000" dirty="0">
                <a:solidFill>
                  <a:srgbClr val="FF3300"/>
                </a:solidFill>
                <a:effectLst>
                  <a:outerShdw blurRad="38100" dist="38100" dir="2700000" algn="tl">
                    <a:srgbClr val="000000"/>
                  </a:outerShdw>
                </a:effectLst>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8072494" cy="3970318"/>
          </a:xfrm>
          <a:prstGeom prst="rect">
            <a:avLst/>
          </a:prstGeom>
          <a:noFill/>
        </p:spPr>
        <p:txBody>
          <a:bodyPr wrap="square" rtlCol="0">
            <a:spAutoFit/>
          </a:bodyPr>
          <a:lstStyle/>
          <a:p>
            <a:pPr>
              <a:lnSpc>
                <a:spcPct val="150000"/>
              </a:lnSpc>
            </a:pPr>
            <a:r>
              <a:rPr lang="zh-CN" altLang="en-US" sz="2400" b="1" dirty="0" smtClean="0">
                <a:solidFill>
                  <a:srgbClr val="FF0000"/>
                </a:solidFill>
                <a:latin typeface="楷体" pitchFamily="49" charset="-122"/>
                <a:ea typeface="楷体" pitchFamily="49" charset="-122"/>
              </a:rPr>
              <a:t>（</a:t>
            </a:r>
            <a:r>
              <a:rPr lang="en-US" sz="2400" b="1" dirty="0" smtClean="0">
                <a:solidFill>
                  <a:srgbClr val="FF0000"/>
                </a:solidFill>
                <a:latin typeface="楷体" pitchFamily="49" charset="-122"/>
                <a:ea typeface="楷体" pitchFamily="49" charset="-122"/>
              </a:rPr>
              <a:t>4</a:t>
            </a:r>
            <a:r>
              <a:rPr lang="zh-CN" altLang="en-US" sz="2400" b="1" dirty="0" smtClean="0">
                <a:solidFill>
                  <a:srgbClr val="FF0000"/>
                </a:solidFill>
                <a:latin typeface="楷体" pitchFamily="49" charset="-122"/>
                <a:ea typeface="楷体" pitchFamily="49" charset="-122"/>
              </a:rPr>
              <a:t>）</a:t>
            </a:r>
            <a:r>
              <a:rPr lang="en-US" sz="2400" b="1" dirty="0" err="1" smtClean="0">
                <a:solidFill>
                  <a:srgbClr val="FF0000"/>
                </a:solidFill>
                <a:latin typeface="楷体" pitchFamily="49" charset="-122"/>
                <a:ea typeface="楷体" pitchFamily="49" charset="-122"/>
              </a:rPr>
              <a:t>LINQ</a:t>
            </a:r>
            <a:r>
              <a:rPr lang="en-US" sz="2400" b="1" dirty="0" smtClean="0">
                <a:solidFill>
                  <a:srgbClr val="FF0000"/>
                </a:solidFill>
                <a:latin typeface="楷体" pitchFamily="49" charset="-122"/>
                <a:ea typeface="楷体" pitchFamily="49" charset="-122"/>
              </a:rPr>
              <a:t> to Entities</a:t>
            </a:r>
            <a:endParaRPr lang="zh-CN" altLang="en-US" sz="2400" b="1" dirty="0" smtClean="0">
              <a:solidFill>
                <a:srgbClr val="FF0000"/>
              </a:solidFill>
              <a:latin typeface="楷体" pitchFamily="49" charset="-122"/>
              <a:ea typeface="楷体" pitchFamily="49" charset="-122"/>
            </a:endParaRPr>
          </a:p>
          <a:p>
            <a:pPr>
              <a:lnSpc>
                <a:spcPct val="150000"/>
              </a:lnSpc>
            </a:pPr>
            <a:r>
              <a:rPr lang="zh-CN" altLang="en-US" sz="2400" b="1" dirty="0" smtClean="0">
                <a:solidFill>
                  <a:srgbClr val="0000FF"/>
                </a:solidFill>
                <a:latin typeface="楷体" pitchFamily="49" charset="-122"/>
                <a:ea typeface="楷体" pitchFamily="49" charset="-122"/>
              </a:rPr>
              <a:t>     使用</a:t>
            </a:r>
            <a:r>
              <a:rPr lang="en-US" sz="2400" b="1" dirty="0" smtClean="0">
                <a:solidFill>
                  <a:srgbClr val="0000FF"/>
                </a:solidFill>
                <a:latin typeface="楷体" pitchFamily="49" charset="-122"/>
                <a:ea typeface="楷体" pitchFamily="49" charset="-122"/>
              </a:rPr>
              <a:t> </a:t>
            </a:r>
            <a:r>
              <a:rPr lang="en-US" sz="2400" b="1" dirty="0" err="1" smtClean="0">
                <a:solidFill>
                  <a:srgbClr val="0000FF"/>
                </a:solidFill>
                <a:latin typeface="楷体" pitchFamily="49" charset="-122"/>
                <a:ea typeface="楷体" pitchFamily="49" charset="-122"/>
              </a:rPr>
              <a:t>LINQ</a:t>
            </a:r>
            <a:r>
              <a:rPr lang="en-US" sz="2400" b="1" dirty="0" smtClean="0">
                <a:solidFill>
                  <a:srgbClr val="0000FF"/>
                </a:solidFill>
                <a:latin typeface="楷体" pitchFamily="49" charset="-122"/>
                <a:ea typeface="楷体" pitchFamily="49" charset="-122"/>
              </a:rPr>
              <a:t> to Entities </a:t>
            </a:r>
            <a:r>
              <a:rPr lang="zh-CN" altLang="en-US" sz="2400" b="1" dirty="0" smtClean="0">
                <a:solidFill>
                  <a:srgbClr val="0000FF"/>
                </a:solidFill>
                <a:latin typeface="楷体" pitchFamily="49" charset="-122"/>
                <a:ea typeface="楷体" pitchFamily="49" charset="-122"/>
              </a:rPr>
              <a:t>时，</a:t>
            </a:r>
            <a:r>
              <a:rPr lang="en-US" sz="2400" b="1" dirty="0" err="1" smtClean="0">
                <a:solidFill>
                  <a:srgbClr val="0000FF"/>
                </a:solidFill>
                <a:latin typeface="楷体" pitchFamily="49" charset="-122"/>
                <a:ea typeface="楷体" pitchFamily="49" charset="-122"/>
              </a:rPr>
              <a:t>LINQ</a:t>
            </a:r>
            <a:r>
              <a:rPr lang="en-US" sz="2400" b="1" dirty="0" smtClean="0">
                <a:solidFill>
                  <a:srgbClr val="0000FF"/>
                </a:solidFill>
                <a:latin typeface="楷体" pitchFamily="49" charset="-122"/>
                <a:ea typeface="楷体" pitchFamily="49" charset="-122"/>
              </a:rPr>
              <a:t> </a:t>
            </a:r>
            <a:r>
              <a:rPr lang="zh-CN" altLang="en-US" sz="2400" b="1" dirty="0" smtClean="0">
                <a:solidFill>
                  <a:srgbClr val="0000FF"/>
                </a:solidFill>
                <a:latin typeface="楷体" pitchFamily="49" charset="-122"/>
                <a:ea typeface="楷体" pitchFamily="49" charset="-122"/>
              </a:rPr>
              <a:t>查询在后台转换为</a:t>
            </a:r>
            <a:r>
              <a:rPr lang="en-US" sz="2400" b="1" dirty="0" smtClean="0">
                <a:solidFill>
                  <a:srgbClr val="0000FF"/>
                </a:solidFill>
                <a:latin typeface="楷体" pitchFamily="49" charset="-122"/>
                <a:ea typeface="楷体" pitchFamily="49" charset="-122"/>
              </a:rPr>
              <a:t>SQL</a:t>
            </a:r>
            <a:r>
              <a:rPr lang="zh-CN" altLang="en-US" sz="2400" b="1" dirty="0" smtClean="0">
                <a:solidFill>
                  <a:srgbClr val="0000FF"/>
                </a:solidFill>
                <a:latin typeface="楷体" pitchFamily="49" charset="-122"/>
                <a:ea typeface="楷体" pitchFamily="49" charset="-122"/>
              </a:rPr>
              <a:t>查询并在需要数据的时候执行，即开始枚举结果的时候执行</a:t>
            </a:r>
            <a:r>
              <a:rPr lang="zh-CN" altLang="en-US" sz="2400" b="1" dirty="0" smtClean="0">
                <a:solidFill>
                  <a:srgbClr val="0000FF"/>
                </a:solidFill>
                <a:latin typeface="楷体" pitchFamily="49" charset="-122"/>
                <a:ea typeface="楷体" pitchFamily="49" charset="-122"/>
              </a:rPr>
              <a:t>。</a:t>
            </a:r>
            <a:endParaRPr lang="en-US" altLang="zh-CN" sz="2400" b="1" dirty="0" smtClean="0">
              <a:solidFill>
                <a:srgbClr val="0000FF"/>
              </a:solidFill>
              <a:latin typeface="楷体" pitchFamily="49" charset="-122"/>
              <a:ea typeface="楷体" pitchFamily="49" charset="-122"/>
            </a:endParaRPr>
          </a:p>
          <a:p>
            <a:pPr>
              <a:lnSpc>
                <a:spcPct val="150000"/>
              </a:lnSpc>
            </a:pPr>
            <a:r>
              <a:rPr lang="en-US" sz="2400" b="1" dirty="0" smtClean="0">
                <a:solidFill>
                  <a:srgbClr val="0000FF"/>
                </a:solidFill>
                <a:latin typeface="楷体" pitchFamily="49" charset="-122"/>
                <a:ea typeface="楷体" pitchFamily="49" charset="-122"/>
              </a:rPr>
              <a:t> </a:t>
            </a:r>
            <a:r>
              <a:rPr lang="en-US" sz="2400" b="1" dirty="0" smtClean="0">
                <a:solidFill>
                  <a:srgbClr val="0000FF"/>
                </a:solidFill>
                <a:latin typeface="楷体" pitchFamily="49" charset="-122"/>
                <a:ea typeface="楷体" pitchFamily="49" charset="-122"/>
              </a:rPr>
              <a:t>    </a:t>
            </a:r>
            <a:r>
              <a:rPr lang="en-US" sz="2400" b="1" dirty="0" err="1" smtClean="0">
                <a:solidFill>
                  <a:srgbClr val="0000FF"/>
                </a:solidFill>
                <a:latin typeface="楷体" pitchFamily="49" charset="-122"/>
                <a:ea typeface="楷体" pitchFamily="49" charset="-122"/>
              </a:rPr>
              <a:t>LINQ</a:t>
            </a:r>
            <a:r>
              <a:rPr lang="en-US" sz="2400" b="1" dirty="0" smtClean="0">
                <a:solidFill>
                  <a:srgbClr val="0000FF"/>
                </a:solidFill>
                <a:latin typeface="楷体" pitchFamily="49" charset="-122"/>
                <a:ea typeface="楷体" pitchFamily="49" charset="-122"/>
              </a:rPr>
              <a:t> </a:t>
            </a:r>
            <a:r>
              <a:rPr lang="en-US" sz="2400" b="1" dirty="0" smtClean="0">
                <a:solidFill>
                  <a:srgbClr val="0000FF"/>
                </a:solidFill>
                <a:latin typeface="楷体" pitchFamily="49" charset="-122"/>
                <a:ea typeface="楷体" pitchFamily="49" charset="-122"/>
              </a:rPr>
              <a:t>to Entities</a:t>
            </a:r>
            <a:r>
              <a:rPr lang="zh-CN" altLang="en-US" sz="2400" b="1" dirty="0" smtClean="0">
                <a:solidFill>
                  <a:srgbClr val="0000FF"/>
                </a:solidFill>
                <a:latin typeface="楷体" pitchFamily="49" charset="-122"/>
                <a:ea typeface="楷体" pitchFamily="49" charset="-122"/>
              </a:rPr>
              <a:t>还为获取的所有数据提供变化追踪，也就是说，可以修改查询获得的对象，然后整批同时把更新提交到数据库</a:t>
            </a:r>
            <a:r>
              <a:rPr lang="zh-CN" altLang="en-US" sz="2400" b="1" dirty="0" smtClean="0">
                <a:solidFill>
                  <a:srgbClr val="0000FF"/>
                </a:solidFill>
                <a:latin typeface="楷体" pitchFamily="49" charset="-122"/>
                <a:ea typeface="楷体" pitchFamily="49" charset="-122"/>
              </a:rPr>
              <a:t>。</a:t>
            </a:r>
            <a:endParaRPr lang="zh-CN" altLang="en-US" sz="2400" b="1" dirty="0" smtClean="0">
              <a:solidFill>
                <a:srgbClr val="0000FF"/>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786742" cy="2862322"/>
          </a:xfrm>
          <a:prstGeom prst="rect">
            <a:avLst/>
          </a:prstGeom>
          <a:noFill/>
        </p:spPr>
        <p:txBody>
          <a:bodyPr wrap="square" rtlCol="0">
            <a:spAutoFit/>
          </a:bodyPr>
          <a:lstStyle/>
          <a:p>
            <a:pPr>
              <a:lnSpc>
                <a:spcPct val="150000"/>
              </a:lnSpc>
            </a:pPr>
            <a:r>
              <a:rPr lang="zh-CN" altLang="en-US" sz="2400" b="1" dirty="0" smtClean="0">
                <a:solidFill>
                  <a:srgbClr val="FF0000"/>
                </a:solidFill>
                <a:latin typeface="Times New Roman" pitchFamily="18" charset="0"/>
                <a:ea typeface="楷体" pitchFamily="49" charset="-122"/>
                <a:cs typeface="Times New Roman" pitchFamily="18" charset="0"/>
              </a:rPr>
              <a:t>（</a:t>
            </a:r>
            <a:r>
              <a:rPr lang="en-US" altLang="zh-CN" sz="2400" b="1" dirty="0" smtClean="0">
                <a:solidFill>
                  <a:srgbClr val="FF0000"/>
                </a:solidFill>
                <a:latin typeface="Times New Roman" pitchFamily="18" charset="0"/>
                <a:ea typeface="楷体" pitchFamily="49" charset="-122"/>
                <a:cs typeface="Times New Roman" pitchFamily="18" charset="0"/>
              </a:rPr>
              <a:t>5</a:t>
            </a:r>
            <a:r>
              <a:rPr lang="zh-CN" altLang="en-US" sz="2400" b="1" dirty="0" smtClean="0">
                <a:solidFill>
                  <a:srgbClr val="FF0000"/>
                </a:solidFill>
                <a:latin typeface="Times New Roman" pitchFamily="18" charset="0"/>
                <a:ea typeface="楷体" pitchFamily="49" charset="-122"/>
                <a:cs typeface="Times New Roman" pitchFamily="18" charset="0"/>
              </a:rPr>
              <a:t>）</a:t>
            </a:r>
            <a:r>
              <a:rPr lang="en-US" sz="2400" b="1" dirty="0" err="1" smtClean="0">
                <a:solidFill>
                  <a:srgbClr val="FF0000"/>
                </a:solidFill>
                <a:latin typeface="Times New Roman" pitchFamily="18" charset="0"/>
                <a:ea typeface="楷体" pitchFamily="49" charset="-122"/>
                <a:cs typeface="Times New Roman" pitchFamily="18" charset="0"/>
              </a:rPr>
              <a:t>LINQ</a:t>
            </a:r>
            <a:r>
              <a:rPr lang="en-US" sz="2400" b="1" dirty="0" smtClean="0">
                <a:solidFill>
                  <a:srgbClr val="FF0000"/>
                </a:solidFill>
                <a:latin typeface="Times New Roman" pitchFamily="18" charset="0"/>
                <a:ea typeface="楷体" pitchFamily="49" charset="-122"/>
                <a:cs typeface="Times New Roman" pitchFamily="18" charset="0"/>
              </a:rPr>
              <a:t> to XML </a:t>
            </a:r>
            <a:endParaRPr lang="zh-CN" altLang="en-US" sz="2400" b="1" dirty="0" smtClean="0">
              <a:solidFill>
                <a:srgbClr val="FF0000"/>
              </a:solidFill>
              <a:latin typeface="Times New Roman" pitchFamily="18" charset="0"/>
              <a:ea typeface="楷体" pitchFamily="49" charset="-122"/>
              <a:cs typeface="Times New Roman" pitchFamily="18" charset="0"/>
            </a:endParaRP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使用</a:t>
            </a:r>
            <a:r>
              <a:rPr lang="en-US" sz="2400" b="1" dirty="0" err="1" smtClean="0">
                <a:solidFill>
                  <a:srgbClr val="0000FF"/>
                </a:solidFill>
                <a:latin typeface="Times New Roman" pitchFamily="18" charset="0"/>
                <a:ea typeface="楷体" pitchFamily="49" charset="-122"/>
                <a:cs typeface="Times New Roman" pitchFamily="18" charset="0"/>
              </a:rPr>
              <a:t>LINQ</a:t>
            </a:r>
            <a:r>
              <a:rPr lang="en-US" sz="2400" b="1" dirty="0" smtClean="0">
                <a:solidFill>
                  <a:srgbClr val="0000FF"/>
                </a:solidFill>
                <a:latin typeface="Times New Roman" pitchFamily="18" charset="0"/>
                <a:ea typeface="楷体" pitchFamily="49" charset="-122"/>
                <a:cs typeface="Times New Roman" pitchFamily="18" charset="0"/>
              </a:rPr>
              <a:t> to XML</a:t>
            </a:r>
            <a:r>
              <a:rPr lang="zh-CN" altLang="en-US" sz="2400" b="1" dirty="0" smtClean="0">
                <a:solidFill>
                  <a:srgbClr val="0000FF"/>
                </a:solidFill>
                <a:latin typeface="Times New Roman" pitchFamily="18" charset="0"/>
                <a:ea typeface="楷体" pitchFamily="49" charset="-122"/>
                <a:cs typeface="Times New Roman" pitchFamily="18" charset="0"/>
              </a:rPr>
              <a:t>提供程序可以查询和修改</a:t>
            </a:r>
            <a:r>
              <a:rPr lang="en-US" sz="2400" b="1" dirty="0" smtClean="0">
                <a:solidFill>
                  <a:srgbClr val="0000FF"/>
                </a:solidFill>
                <a:latin typeface="Times New Roman" pitchFamily="18" charset="0"/>
                <a:ea typeface="楷体" pitchFamily="49" charset="-122"/>
                <a:cs typeface="Times New Roman" pitchFamily="18" charset="0"/>
              </a:rPr>
              <a:t>XML</a:t>
            </a:r>
            <a:r>
              <a:rPr lang="zh-CN" altLang="en-US" sz="2400" b="1" dirty="0" smtClean="0">
                <a:solidFill>
                  <a:srgbClr val="0000FF"/>
                </a:solidFill>
                <a:latin typeface="Times New Roman" pitchFamily="18" charset="0"/>
                <a:ea typeface="楷体" pitchFamily="49" charset="-122"/>
                <a:cs typeface="Times New Roman" pitchFamily="18" charset="0"/>
              </a:rPr>
              <a:t>。既可以修改内存中的</a:t>
            </a:r>
            <a:r>
              <a:rPr lang="en-US" sz="2400" b="1" dirty="0" smtClean="0">
                <a:solidFill>
                  <a:srgbClr val="0000FF"/>
                </a:solidFill>
                <a:latin typeface="Times New Roman" pitchFamily="18" charset="0"/>
                <a:ea typeface="楷体" pitchFamily="49" charset="-122"/>
                <a:cs typeface="Times New Roman" pitchFamily="18" charset="0"/>
              </a:rPr>
              <a:t>XML</a:t>
            </a:r>
            <a:r>
              <a:rPr lang="zh-CN" altLang="en-US" sz="2400" b="1" dirty="0" smtClean="0">
                <a:solidFill>
                  <a:srgbClr val="0000FF"/>
                </a:solidFill>
                <a:latin typeface="Times New Roman" pitchFamily="18" charset="0"/>
                <a:ea typeface="楷体" pitchFamily="49" charset="-122"/>
                <a:cs typeface="Times New Roman" pitchFamily="18" charset="0"/>
              </a:rPr>
              <a:t>，也可以从文件加载</a:t>
            </a:r>
            <a:r>
              <a:rPr lang="en-US" sz="2400" b="1" dirty="0" smtClean="0">
                <a:solidFill>
                  <a:srgbClr val="0000FF"/>
                </a:solidFill>
                <a:latin typeface="Times New Roman" pitchFamily="18" charset="0"/>
                <a:ea typeface="楷体" pitchFamily="49" charset="-122"/>
                <a:cs typeface="Times New Roman" pitchFamily="18" charset="0"/>
              </a:rPr>
              <a:t>XML</a:t>
            </a:r>
            <a:r>
              <a:rPr lang="zh-CN" altLang="en-US" sz="2400" b="1" dirty="0" smtClean="0">
                <a:solidFill>
                  <a:srgbClr val="0000FF"/>
                </a:solidFill>
                <a:latin typeface="Times New Roman" pitchFamily="18" charset="0"/>
                <a:ea typeface="楷体" pitchFamily="49" charset="-122"/>
                <a:cs typeface="Times New Roman" pitchFamily="18" charset="0"/>
              </a:rPr>
              <a:t>以及将</a:t>
            </a:r>
            <a:r>
              <a:rPr lang="en-US" sz="2400" b="1" dirty="0" smtClean="0">
                <a:solidFill>
                  <a:srgbClr val="0000FF"/>
                </a:solidFill>
                <a:latin typeface="Times New Roman" pitchFamily="18" charset="0"/>
                <a:ea typeface="楷体" pitchFamily="49" charset="-122"/>
                <a:cs typeface="Times New Roman" pitchFamily="18" charset="0"/>
              </a:rPr>
              <a:t>XML</a:t>
            </a:r>
            <a:r>
              <a:rPr lang="zh-CN" altLang="en-US" sz="2400" b="1" dirty="0" smtClean="0">
                <a:solidFill>
                  <a:srgbClr val="0000FF"/>
                </a:solidFill>
                <a:latin typeface="Times New Roman" pitchFamily="18" charset="0"/>
                <a:ea typeface="楷体" pitchFamily="49" charset="-122"/>
                <a:cs typeface="Times New Roman" pitchFamily="18" charset="0"/>
              </a:rPr>
              <a:t>保存到文件。</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本章通过</a:t>
            </a:r>
            <a:r>
              <a:rPr lang="en-US" sz="2400" b="1" dirty="0" err="1" smtClean="0">
                <a:solidFill>
                  <a:srgbClr val="FF00FF"/>
                </a:solidFill>
                <a:latin typeface="Times New Roman" pitchFamily="18" charset="0"/>
                <a:ea typeface="楷体" pitchFamily="49" charset="-122"/>
                <a:cs typeface="Times New Roman" pitchFamily="18" charset="0"/>
              </a:rPr>
              <a:t>LINQ</a:t>
            </a:r>
            <a:r>
              <a:rPr lang="en-US" sz="2400" b="1" dirty="0" smtClean="0">
                <a:solidFill>
                  <a:srgbClr val="FF00FF"/>
                </a:solidFill>
                <a:latin typeface="Times New Roman" pitchFamily="18" charset="0"/>
                <a:ea typeface="楷体" pitchFamily="49" charset="-122"/>
                <a:cs typeface="Times New Roman" pitchFamily="18" charset="0"/>
              </a:rPr>
              <a:t> to Objects</a:t>
            </a:r>
            <a:r>
              <a:rPr lang="zh-CN" altLang="en-US" sz="2400" b="1" dirty="0" smtClean="0">
                <a:solidFill>
                  <a:srgbClr val="0000FF"/>
                </a:solidFill>
                <a:latin typeface="Times New Roman" pitchFamily="18" charset="0"/>
                <a:ea typeface="楷体" pitchFamily="49" charset="-122"/>
                <a:cs typeface="Times New Roman" pitchFamily="18" charset="0"/>
              </a:rPr>
              <a:t>技术介绍</a:t>
            </a:r>
            <a:r>
              <a:rPr lang="en-US" sz="2400" b="1" dirty="0" err="1" smtClean="0">
                <a:solidFill>
                  <a:srgbClr val="0000FF"/>
                </a:solidFill>
                <a:latin typeface="Times New Roman" pitchFamily="18" charset="0"/>
                <a:ea typeface="楷体" pitchFamily="49" charset="-122"/>
                <a:cs typeface="Times New Roman" pitchFamily="18" charset="0"/>
              </a:rPr>
              <a:t>LINQ</a:t>
            </a:r>
            <a:r>
              <a:rPr lang="zh-CN" altLang="en-US" sz="2400" b="1" dirty="0" smtClean="0">
                <a:solidFill>
                  <a:srgbClr val="0000FF"/>
                </a:solidFill>
                <a:latin typeface="Times New Roman" pitchFamily="18" charset="0"/>
                <a:ea typeface="楷体" pitchFamily="49" charset="-122"/>
                <a:cs typeface="Times New Roman" pitchFamily="18" charset="0"/>
              </a:rPr>
              <a:t>的使用方法。</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571480"/>
            <a:ext cx="6429420" cy="584775"/>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17.2</a:t>
            </a: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使用</a:t>
            </a:r>
            <a:r>
              <a:rPr lang="en-US" sz="32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LINQ</a:t>
            </a: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to Objects</a:t>
            </a:r>
            <a:endPar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500034" y="1643050"/>
            <a:ext cx="421484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b="1" dirty="0" smtClean="0">
                <a:solidFill>
                  <a:srgbClr val="FF3300"/>
                </a:solidFill>
                <a:latin typeface="黑体" pitchFamily="49" charset="-122"/>
                <a:ea typeface="黑体" pitchFamily="49" charset="-122"/>
              </a:rPr>
              <a:t>17.2.1 </a:t>
            </a:r>
            <a:r>
              <a:rPr lang="en-US" sz="2800" b="1" dirty="0" err="1" smtClean="0">
                <a:solidFill>
                  <a:srgbClr val="FF3300"/>
                </a:solidFill>
                <a:latin typeface="黑体" pitchFamily="49" charset="-122"/>
                <a:ea typeface="黑体" pitchFamily="49" charset="-122"/>
              </a:rPr>
              <a:t>LINQ</a:t>
            </a:r>
            <a:r>
              <a:rPr lang="zh-CN" altLang="en-US" sz="2800" b="1" dirty="0" smtClean="0">
                <a:solidFill>
                  <a:srgbClr val="FF3300"/>
                </a:solidFill>
                <a:latin typeface="黑体" pitchFamily="49" charset="-122"/>
                <a:ea typeface="黑体" pitchFamily="49" charset="-122"/>
              </a:rPr>
              <a:t>基本操作</a:t>
            </a:r>
          </a:p>
        </p:txBody>
      </p:sp>
      <p:sp>
        <p:nvSpPr>
          <p:cNvPr id="4" name="TextBox 3"/>
          <p:cNvSpPr txBox="1"/>
          <p:nvPr/>
        </p:nvSpPr>
        <p:spPr>
          <a:xfrm>
            <a:off x="928662" y="2428868"/>
            <a:ext cx="7572428" cy="1130246"/>
          </a:xfrm>
          <a:prstGeom prst="rect">
            <a:avLst/>
          </a:prstGeom>
          <a:noFill/>
        </p:spPr>
        <p:txBody>
          <a:bodyPr wrap="square" rtlCol="0">
            <a:spAutoFit/>
          </a:bodyPr>
          <a:lstStyle/>
          <a:p>
            <a:pPr>
              <a:lnSpc>
                <a:spcPct val="150000"/>
              </a:lnSpc>
            </a:pPr>
            <a:r>
              <a:rPr lang="en-US" sz="2400" b="1" dirty="0" smtClean="0">
                <a:solidFill>
                  <a:srgbClr val="0000FF"/>
                </a:solidFill>
                <a:latin typeface="Times New Roman" pitchFamily="18" charset="0"/>
                <a:ea typeface="楷体" pitchFamily="49" charset="-122"/>
                <a:cs typeface="Times New Roman" pitchFamily="18" charset="0"/>
              </a:rPr>
              <a:t>        </a:t>
            </a:r>
            <a:r>
              <a:rPr lang="en-US" sz="2400" b="1" dirty="0" err="1" smtClean="0">
                <a:solidFill>
                  <a:srgbClr val="0000FF"/>
                </a:solidFill>
                <a:latin typeface="Times New Roman" pitchFamily="18" charset="0"/>
                <a:ea typeface="楷体" pitchFamily="49" charset="-122"/>
                <a:cs typeface="Times New Roman" pitchFamily="18" charset="0"/>
              </a:rPr>
              <a:t>LINQ</a:t>
            </a:r>
            <a:r>
              <a:rPr lang="zh-CN" altLang="en-US" sz="2400" b="1" dirty="0" smtClean="0">
                <a:solidFill>
                  <a:srgbClr val="0000FF"/>
                </a:solidFill>
                <a:latin typeface="Times New Roman" pitchFamily="18" charset="0"/>
                <a:ea typeface="楷体" pitchFamily="49" charset="-122"/>
                <a:cs typeface="Times New Roman" pitchFamily="18" charset="0"/>
              </a:rPr>
              <a:t>查询分为</a:t>
            </a:r>
            <a:r>
              <a:rPr lang="en-US" sz="2400" b="1" dirty="0" smtClean="0">
                <a:solidFill>
                  <a:srgbClr val="0000FF"/>
                </a:solidFill>
                <a:latin typeface="Times New Roman" pitchFamily="18" charset="0"/>
                <a:ea typeface="楷体" pitchFamily="49" charset="-122"/>
                <a:cs typeface="Times New Roman" pitchFamily="18" charset="0"/>
              </a:rPr>
              <a:t>3</a:t>
            </a:r>
            <a:r>
              <a:rPr lang="zh-CN" altLang="en-US" sz="2400" b="1" dirty="0" smtClean="0">
                <a:solidFill>
                  <a:srgbClr val="0000FF"/>
                </a:solidFill>
                <a:latin typeface="Times New Roman" pitchFamily="18" charset="0"/>
                <a:ea typeface="楷体" pitchFamily="49" charset="-122"/>
                <a:cs typeface="Times New Roman" pitchFamily="18" charset="0"/>
              </a:rPr>
              <a:t>个基本阶段，即获取数据源，创建查询，然后执行查询。</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b="1" dirty="0" err="1" smtClean="0">
            <a:solidFill>
              <a:srgbClr val="0000FF"/>
            </a:solidFill>
            <a:latin typeface="楷体" pitchFamily="49" charset="-122"/>
            <a:ea typeface="楷体" pitchFamily="49" charset="-122"/>
          </a:defRPr>
        </a:defPPr>
      </a:lstStyle>
    </a:tx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Edge</Template>
  <TotalTime>198</TotalTime>
  <Words>3500</Words>
  <Application>Microsoft Office PowerPoint</Application>
  <PresentationFormat>全屏显示(4:3)</PresentationFormat>
  <Paragraphs>395</Paragraphs>
  <Slides>63</Slides>
  <Notes>0</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Edge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96</cp:revision>
  <dcterms:created xsi:type="dcterms:W3CDTF">2009-07-07T03:19:41Z</dcterms:created>
  <dcterms:modified xsi:type="dcterms:W3CDTF">2015-05-12T04:27:29Z</dcterms:modified>
</cp:coreProperties>
</file>