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sldIdLst>
    <p:sldId id="326" r:id="rId2"/>
    <p:sldId id="258" r:id="rId3"/>
    <p:sldId id="386" r:id="rId4"/>
    <p:sldId id="393" r:id="rId5"/>
    <p:sldId id="394" r:id="rId6"/>
    <p:sldId id="387" r:id="rId7"/>
    <p:sldId id="388" r:id="rId8"/>
    <p:sldId id="389" r:id="rId9"/>
    <p:sldId id="390" r:id="rId10"/>
    <p:sldId id="391" r:id="rId11"/>
    <p:sldId id="392" r:id="rId12"/>
    <p:sldId id="395" r:id="rId13"/>
    <p:sldId id="396" r:id="rId14"/>
    <p:sldId id="413" r:id="rId15"/>
    <p:sldId id="397" r:id="rId16"/>
    <p:sldId id="414" r:id="rId17"/>
    <p:sldId id="398" r:id="rId18"/>
    <p:sldId id="415" r:id="rId19"/>
    <p:sldId id="399" r:id="rId20"/>
    <p:sldId id="400" r:id="rId21"/>
    <p:sldId id="401" r:id="rId22"/>
    <p:sldId id="402" r:id="rId23"/>
    <p:sldId id="403" r:id="rId24"/>
    <p:sldId id="347" r:id="rId25"/>
    <p:sldId id="348" r:id="rId26"/>
    <p:sldId id="349" r:id="rId27"/>
    <p:sldId id="350" r:id="rId28"/>
    <p:sldId id="351" r:id="rId29"/>
    <p:sldId id="352" r:id="rId30"/>
    <p:sldId id="353" r:id="rId31"/>
    <p:sldId id="354" r:id="rId32"/>
    <p:sldId id="355" r:id="rId33"/>
    <p:sldId id="356" r:id="rId34"/>
    <p:sldId id="357" r:id="rId35"/>
    <p:sldId id="416" r:id="rId36"/>
    <p:sldId id="417" r:id="rId37"/>
    <p:sldId id="358" r:id="rId38"/>
    <p:sldId id="359" r:id="rId39"/>
    <p:sldId id="360" r:id="rId40"/>
    <p:sldId id="361" r:id="rId41"/>
    <p:sldId id="362" r:id="rId42"/>
    <p:sldId id="363" r:id="rId43"/>
    <p:sldId id="364" r:id="rId44"/>
    <p:sldId id="365" r:id="rId45"/>
    <p:sldId id="366" r:id="rId46"/>
    <p:sldId id="412" r:id="rId47"/>
    <p:sldId id="367" r:id="rId48"/>
    <p:sldId id="368" r:id="rId49"/>
    <p:sldId id="404" r:id="rId50"/>
    <p:sldId id="405" r:id="rId51"/>
    <p:sldId id="406" r:id="rId52"/>
    <p:sldId id="369" r:id="rId53"/>
    <p:sldId id="407" r:id="rId54"/>
    <p:sldId id="408" r:id="rId55"/>
    <p:sldId id="409" r:id="rId56"/>
    <p:sldId id="370" r:id="rId57"/>
    <p:sldId id="384" r:id="rId58"/>
    <p:sldId id="371" r:id="rId59"/>
    <p:sldId id="372" r:id="rId60"/>
    <p:sldId id="410" r:id="rId61"/>
    <p:sldId id="411" r:id="rId62"/>
  </p:sldIdLst>
  <p:sldSz cx="9144000" cy="6858000" type="screen4x3"/>
  <p:notesSz cx="6858000" cy="9144000"/>
  <p:defaultTextStyle>
    <a:defPPr>
      <a:defRPr lang="zh-CN"/>
    </a:defPPr>
    <a:lvl1pPr algn="l" rtl="0" fontAlgn="base">
      <a:spcBef>
        <a:spcPct val="0"/>
      </a:spcBef>
      <a:spcAft>
        <a:spcPct val="0"/>
      </a:spcAft>
      <a:defRPr sz="2400" b="1" kern="1200">
        <a:solidFill>
          <a:srgbClr val="0000FF"/>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00FF"/>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00FF"/>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00FF"/>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00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00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00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00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00FF"/>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a:srgbClr val="006600"/>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824" y="-2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1638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206E0A0A-FB1E-4695-9057-8336551454A0}" type="slidenum">
              <a:rPr lang="en-US" altLang="zh-CN"/>
              <a:pPr/>
              <a:t>‹#›</a:t>
            </a:fld>
            <a:endParaRPr lang="en-US" altLang="zh-CN"/>
          </a:p>
        </p:txBody>
      </p:sp>
      <p:sp>
        <p:nvSpPr>
          <p:cNvPr id="16391"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16392"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FF46E64-3A49-447B-8D52-8CAB7641CC48}"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37AA5B1-9167-45AD-A0CC-4D79A70B838F}"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BAAF049-8EC9-4BF2-B370-3D5957D8DEFE}"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A37016B-753C-43D2-A5F7-5900AF79CCB4}"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DE917B6-8A8C-4095-95A1-26322BEEAC80}"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47011672-7005-47EF-8CEF-2AF04B2A6F7C}"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BB2946FE-C759-4A36-8050-726D190A8D6C}"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BE551015-3991-45A7-A305-62A1D9E65979}"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F06B28E-18FD-4389-AF76-1D96C37182A8}"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97491B3-4897-44E5-B209-7EB4779A8496}"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5363"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latin typeface="+mj-lt"/>
                <a:ea typeface="+mn-ea"/>
              </a:defRPr>
            </a:lvl1pPr>
          </a:lstStyle>
          <a:p>
            <a:endParaRPr lang="en-US" altLang="zh-CN"/>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b="0">
                <a:solidFill>
                  <a:schemeClr val="tx1"/>
                </a:solidFill>
                <a:latin typeface="+mj-lt"/>
                <a:ea typeface="+mn-ea"/>
              </a:defRPr>
            </a:lvl1pPr>
          </a:lstStyle>
          <a:p>
            <a:endParaRPr lang="en-US" altLang="zh-CN"/>
          </a:p>
        </p:txBody>
      </p:sp>
      <p:sp>
        <p:nvSpPr>
          <p:cNvPr id="1536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mj-lt"/>
                <a:ea typeface="+mn-ea"/>
              </a:defRPr>
            </a:lvl1pPr>
          </a:lstStyle>
          <a:p>
            <a:fld id="{D709B0A4-32A3-4DDD-80C3-6A72E5304A75}" type="slidenum">
              <a:rPr lang="en-US" altLang="zh-CN"/>
              <a:pPr/>
              <a:t>‹#›</a:t>
            </a:fld>
            <a:endParaRPr lang="en-US" altLang="zh-CN"/>
          </a:p>
        </p:txBody>
      </p:sp>
      <p:sp>
        <p:nvSpPr>
          <p:cNvPr id="1536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1536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ea typeface="宋体" pitchFamily="2" charset="-122"/>
        </a:defRPr>
      </a:lvl2pPr>
      <a:lvl3pPr algn="l" rtl="0" fontAlgn="base">
        <a:spcBef>
          <a:spcPct val="0"/>
        </a:spcBef>
        <a:spcAft>
          <a:spcPct val="0"/>
        </a:spcAft>
        <a:defRPr sz="4200">
          <a:solidFill>
            <a:schemeClr val="tx2"/>
          </a:solidFill>
          <a:latin typeface="Garamond" pitchFamily="18" charset="0"/>
          <a:ea typeface="宋体" pitchFamily="2" charset="-122"/>
        </a:defRPr>
      </a:lvl3pPr>
      <a:lvl4pPr algn="l" rtl="0" fontAlgn="base">
        <a:spcBef>
          <a:spcPct val="0"/>
        </a:spcBef>
        <a:spcAft>
          <a:spcPct val="0"/>
        </a:spcAft>
        <a:defRPr sz="4200">
          <a:solidFill>
            <a:schemeClr val="tx2"/>
          </a:solidFill>
          <a:latin typeface="Garamond" pitchFamily="18" charset="0"/>
          <a:ea typeface="宋体" pitchFamily="2" charset="-122"/>
        </a:defRPr>
      </a:lvl4pPr>
      <a:lvl5pPr algn="l" rtl="0" fontAlgn="base">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9.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Text Box 4"/>
          <p:cNvSpPr txBox="1">
            <a:spLocks noChangeArrowheads="1"/>
          </p:cNvSpPr>
          <p:nvPr/>
        </p:nvSpPr>
        <p:spPr bwMode="auto">
          <a:xfrm>
            <a:off x="785786" y="765175"/>
            <a:ext cx="6858048" cy="707886"/>
          </a:xfrm>
          <a:prstGeom prst="rect">
            <a:avLst/>
          </a:prstGeom>
          <a:noFill/>
          <a:ln w="9525">
            <a:noFill/>
            <a:miter lim="800000"/>
            <a:headEnd/>
            <a:tailEnd/>
          </a:ln>
          <a:effectLst/>
        </p:spPr>
        <p:txBody>
          <a:bodyPr wrap="squar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spcBef>
                <a:spcPct val="50000"/>
              </a:spcBef>
            </a:pPr>
            <a:r>
              <a:rPr lang="zh-CN" altLang="en-US" sz="4000"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itchFamily="2" charset="-122"/>
              </a:rPr>
              <a:t>第</a:t>
            </a:r>
            <a:r>
              <a:rPr lang="en-US" altLang="zh-CN" sz="40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itchFamily="2" charset="-122"/>
              </a:rPr>
              <a:t>18</a:t>
            </a:r>
            <a:r>
              <a:rPr lang="zh-CN" altLang="en-US" sz="40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itchFamily="2" charset="-122"/>
              </a:rPr>
              <a:t>章</a:t>
            </a:r>
            <a:r>
              <a:rPr lang="zh-CN" altLang="en-US" sz="4000"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itchFamily="2" charset="-122"/>
              </a:rPr>
              <a:t>　</a:t>
            </a:r>
            <a:r>
              <a:rPr lang="en-US" altLang="zh-CN" sz="4000"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itchFamily="2" charset="-122"/>
              </a:rPr>
              <a:t>Web</a:t>
            </a:r>
            <a:r>
              <a:rPr lang="zh-CN" altLang="en-US" sz="4000"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itchFamily="2" charset="-122"/>
              </a:rPr>
              <a:t>应用程序设计 </a:t>
            </a:r>
          </a:p>
        </p:txBody>
      </p:sp>
      <p:sp>
        <p:nvSpPr>
          <p:cNvPr id="88069" name="Text Box 5"/>
          <p:cNvSpPr txBox="1">
            <a:spLocks noChangeArrowheads="1"/>
          </p:cNvSpPr>
          <p:nvPr/>
        </p:nvSpPr>
        <p:spPr bwMode="auto">
          <a:xfrm>
            <a:off x="1357290" y="1857364"/>
            <a:ext cx="6357982" cy="2889707"/>
          </a:xfrm>
          <a:prstGeom prst="rect">
            <a:avLst/>
          </a:prstGeom>
          <a:noFill/>
          <a:ln w="38100">
            <a:solidFill>
              <a:srgbClr val="0000FF"/>
            </a:solidFill>
            <a:miter lim="800000"/>
            <a:headEnd/>
            <a:tailEnd/>
          </a:ln>
          <a:effectLst/>
          <a:scene3d>
            <a:camera prst="legacyObliqueTopLeft"/>
            <a:lightRig rig="legacyFlat3" dir="t"/>
          </a:scene3d>
          <a:sp3d extrusionH="430200" prstMaterial="legacyMatte">
            <a:bevelT w="13500" h="13500" prst="angle"/>
            <a:bevelB w="13500" h="13500" prst="angle"/>
            <a:extrusionClr>
              <a:srgbClr val="0000FF"/>
            </a:extrusionClr>
          </a:sp3d>
        </p:spPr>
        <p:txBody>
          <a:bodyPr wrap="square" lIns="198000" tIns="190800" bIns="324000">
            <a:spAutoFit/>
            <a:flatTx/>
          </a:bodyPr>
          <a:lstStyle/>
          <a:p>
            <a:pPr>
              <a:spcBef>
                <a:spcPct val="50000"/>
              </a:spcBef>
            </a:pPr>
            <a:r>
              <a:rPr lang="en-US" altLang="zh-CN" sz="2800" dirty="0" smtClean="0">
                <a:solidFill>
                  <a:srgbClr val="FF3300"/>
                </a:solidFill>
                <a:latin typeface="黑体" pitchFamily="49" charset="-122"/>
                <a:ea typeface="黑体" pitchFamily="49" charset="-122"/>
              </a:rPr>
              <a:t>18.1 </a:t>
            </a:r>
            <a:r>
              <a:rPr lang="en-US" altLang="zh-CN" sz="2800" dirty="0" err="1">
                <a:solidFill>
                  <a:srgbClr val="FF3300"/>
                </a:solidFill>
                <a:latin typeface="黑体" pitchFamily="49" charset="-122"/>
                <a:ea typeface="黑体" pitchFamily="49" charset="-122"/>
              </a:rPr>
              <a:t>ASP.NET</a:t>
            </a:r>
            <a:r>
              <a:rPr lang="zh-CN" altLang="en-US" sz="2800" dirty="0">
                <a:solidFill>
                  <a:srgbClr val="FF3300"/>
                </a:solidFill>
                <a:latin typeface="黑体" pitchFamily="49" charset="-122"/>
                <a:ea typeface="黑体" pitchFamily="49" charset="-122"/>
              </a:rPr>
              <a:t>概述</a:t>
            </a:r>
          </a:p>
          <a:p>
            <a:pPr>
              <a:spcBef>
                <a:spcPct val="50000"/>
              </a:spcBef>
            </a:pPr>
            <a:r>
              <a:rPr lang="en-US" altLang="zh-CN" sz="2800" dirty="0" smtClean="0">
                <a:solidFill>
                  <a:srgbClr val="FF3300"/>
                </a:solidFill>
                <a:latin typeface="黑体" pitchFamily="49" charset="-122"/>
                <a:ea typeface="黑体" pitchFamily="49" charset="-122"/>
              </a:rPr>
              <a:t>18.2 </a:t>
            </a:r>
            <a:r>
              <a:rPr lang="zh-CN" altLang="en-US" sz="2800" dirty="0">
                <a:solidFill>
                  <a:srgbClr val="FF3300"/>
                </a:solidFill>
                <a:latin typeface="黑体" pitchFamily="49" charset="-122"/>
                <a:ea typeface="黑体" pitchFamily="49" charset="-122"/>
              </a:rPr>
              <a:t>创建一个简单的</a:t>
            </a:r>
            <a:r>
              <a:rPr lang="en-US" altLang="zh-CN" sz="2800" dirty="0">
                <a:solidFill>
                  <a:srgbClr val="FF3300"/>
                </a:solidFill>
                <a:latin typeface="黑体" pitchFamily="49" charset="-122"/>
                <a:ea typeface="黑体" pitchFamily="49" charset="-122"/>
              </a:rPr>
              <a:t>Web</a:t>
            </a:r>
            <a:r>
              <a:rPr lang="zh-CN" altLang="en-US" sz="2800" dirty="0">
                <a:solidFill>
                  <a:srgbClr val="FF3300"/>
                </a:solidFill>
                <a:latin typeface="黑体" pitchFamily="49" charset="-122"/>
                <a:ea typeface="黑体" pitchFamily="49" charset="-122"/>
              </a:rPr>
              <a:t>应用程序</a:t>
            </a:r>
          </a:p>
          <a:p>
            <a:pPr>
              <a:spcBef>
                <a:spcPct val="50000"/>
              </a:spcBef>
            </a:pPr>
            <a:r>
              <a:rPr lang="en-US" altLang="zh-CN" sz="2800" dirty="0" smtClean="0">
                <a:solidFill>
                  <a:srgbClr val="FF3300"/>
                </a:solidFill>
                <a:latin typeface="黑体" pitchFamily="49" charset="-122"/>
                <a:ea typeface="黑体" pitchFamily="49" charset="-122"/>
              </a:rPr>
              <a:t>18.3 </a:t>
            </a:r>
            <a:r>
              <a:rPr lang="zh-CN" altLang="en-US" sz="2800" dirty="0">
                <a:solidFill>
                  <a:srgbClr val="FF3300"/>
                </a:solidFill>
                <a:latin typeface="黑体" pitchFamily="49" charset="-122"/>
                <a:ea typeface="黑体" pitchFamily="49" charset="-122"/>
              </a:rPr>
              <a:t>基本</a:t>
            </a:r>
            <a:r>
              <a:rPr lang="en-US" altLang="zh-CN" sz="2800" dirty="0" err="1">
                <a:solidFill>
                  <a:srgbClr val="FF3300"/>
                </a:solidFill>
                <a:latin typeface="黑体" pitchFamily="49" charset="-122"/>
                <a:ea typeface="黑体" pitchFamily="49" charset="-122"/>
              </a:rPr>
              <a:t>ASP.NET</a:t>
            </a:r>
            <a:r>
              <a:rPr lang="zh-CN" altLang="en-US" sz="2800" dirty="0">
                <a:solidFill>
                  <a:srgbClr val="FF3300"/>
                </a:solidFill>
                <a:latin typeface="黑体" pitchFamily="49" charset="-122"/>
                <a:ea typeface="黑体" pitchFamily="49" charset="-122"/>
              </a:rPr>
              <a:t>服务器控件</a:t>
            </a:r>
          </a:p>
          <a:p>
            <a:pPr>
              <a:spcBef>
                <a:spcPct val="50000"/>
              </a:spcBef>
            </a:pPr>
            <a:r>
              <a:rPr lang="en-US" altLang="zh-CN" sz="2800" dirty="0" smtClean="0">
                <a:solidFill>
                  <a:srgbClr val="FF3300"/>
                </a:solidFill>
                <a:latin typeface="黑体" pitchFamily="49" charset="-122"/>
                <a:ea typeface="黑体" pitchFamily="49" charset="-122"/>
              </a:rPr>
              <a:t>18.4 </a:t>
            </a:r>
            <a:r>
              <a:rPr lang="zh-CN" altLang="en-US" sz="2800" dirty="0">
                <a:solidFill>
                  <a:srgbClr val="FF3300"/>
                </a:solidFill>
                <a:latin typeface="黑体" pitchFamily="49" charset="-122"/>
                <a:ea typeface="黑体" pitchFamily="49" charset="-122"/>
              </a:rPr>
              <a:t>高级</a:t>
            </a:r>
            <a:r>
              <a:rPr lang="en-US" altLang="zh-CN" sz="2800" dirty="0" err="1">
                <a:solidFill>
                  <a:srgbClr val="FF3300"/>
                </a:solidFill>
                <a:latin typeface="黑体" pitchFamily="49" charset="-122"/>
                <a:ea typeface="黑体" pitchFamily="49" charset="-122"/>
              </a:rPr>
              <a:t>ASP.NET</a:t>
            </a:r>
            <a:r>
              <a:rPr lang="zh-CN" altLang="en-US" sz="2800" dirty="0">
                <a:solidFill>
                  <a:srgbClr val="FF3300"/>
                </a:solidFill>
                <a:latin typeface="黑体" pitchFamily="49" charset="-122"/>
                <a:ea typeface="黑体" pitchFamily="49" charset="-122"/>
              </a:rPr>
              <a:t>服务器端控件</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71480"/>
            <a:ext cx="8072494" cy="4524315"/>
          </a:xfrm>
          <a:prstGeom prst="rect">
            <a:avLst/>
          </a:prstGeom>
          <a:noFill/>
        </p:spPr>
        <p:txBody>
          <a:bodyPr wrap="square" rtlCol="0">
            <a:spAutoFit/>
          </a:bodyPr>
          <a:lstStyle/>
          <a:p>
            <a:pPr>
              <a:lnSpc>
                <a:spcPct val="150000"/>
              </a:lnSpc>
            </a:pPr>
            <a:r>
              <a:rPr lang="zh-CN" altLang="en-US" dirty="0" smtClean="0">
                <a:solidFill>
                  <a:srgbClr val="FF0000"/>
                </a:solidFill>
                <a:ea typeface="楷体" pitchFamily="49" charset="-122"/>
                <a:cs typeface="Times New Roman" pitchFamily="18" charset="0"/>
              </a:rPr>
              <a:t>     解：</a:t>
            </a:r>
            <a:r>
              <a:rPr lang="zh-CN" altLang="en-US" dirty="0" smtClean="0">
                <a:ea typeface="楷体" pitchFamily="49" charset="-122"/>
                <a:cs typeface="Times New Roman" pitchFamily="18" charset="0"/>
              </a:rPr>
              <a:t>操作步骤如下：</a:t>
            </a:r>
          </a:p>
          <a:p>
            <a:pPr>
              <a:lnSpc>
                <a:spcPct val="150000"/>
              </a:lnSpc>
            </a:pPr>
            <a:r>
              <a:rPr lang="zh-CN" altLang="en-US" dirty="0" smtClean="0">
                <a:ea typeface="楷体" pitchFamily="49" charset="-122"/>
                <a:cs typeface="Times New Roman" pitchFamily="18" charset="0"/>
              </a:rPr>
              <a:t>    </a:t>
            </a:r>
            <a:r>
              <a:rPr lang="zh-CN" altLang="en-US" dirty="0" smtClean="0">
                <a:ea typeface="楷体" pitchFamily="49" charset="-122"/>
                <a:cs typeface="Times New Roman" pitchFamily="18" charset="0"/>
              </a:rPr>
              <a:t>  </a:t>
            </a:r>
            <a:r>
              <a:rPr lang="zh-CN" altLang="en-US" dirty="0" smtClean="0">
                <a:ea typeface="楷体" pitchFamily="49" charset="-122"/>
                <a:cs typeface="Times New Roman" pitchFamily="18" charset="0"/>
              </a:rPr>
              <a:t>① 启动</a:t>
            </a:r>
            <a:r>
              <a:rPr lang="en-US" dirty="0" smtClean="0">
                <a:ea typeface="楷体" pitchFamily="49" charset="-122"/>
                <a:cs typeface="Times New Roman" pitchFamily="18" charset="0"/>
              </a:rPr>
              <a:t>Visual Studio 2012</a:t>
            </a:r>
            <a:r>
              <a:rPr lang="zh-CN" altLang="en-US" dirty="0" smtClean="0">
                <a:ea typeface="楷体" pitchFamily="49" charset="-122"/>
                <a:cs typeface="Times New Roman" pitchFamily="18" charset="0"/>
              </a:rPr>
              <a:t>，选择“文件</a:t>
            </a:r>
            <a:r>
              <a:rPr lang="en-US" dirty="0" smtClean="0">
                <a:ea typeface="楷体" pitchFamily="49" charset="-122"/>
                <a:cs typeface="Times New Roman" pitchFamily="18" charset="0"/>
              </a:rPr>
              <a:t>|</a:t>
            </a:r>
            <a:r>
              <a:rPr lang="zh-CN" altLang="en-US" dirty="0" smtClean="0">
                <a:ea typeface="楷体" pitchFamily="49" charset="-122"/>
                <a:cs typeface="Times New Roman" pitchFamily="18" charset="0"/>
              </a:rPr>
              <a:t>新建</a:t>
            </a:r>
            <a:r>
              <a:rPr lang="en-US" dirty="0" smtClean="0">
                <a:ea typeface="楷体" pitchFamily="49" charset="-122"/>
                <a:cs typeface="Times New Roman" pitchFamily="18" charset="0"/>
              </a:rPr>
              <a:t>|</a:t>
            </a:r>
            <a:r>
              <a:rPr lang="zh-CN" altLang="en-US" dirty="0" smtClean="0">
                <a:ea typeface="楷体" pitchFamily="49" charset="-122"/>
                <a:cs typeface="Times New Roman" pitchFamily="18" charset="0"/>
              </a:rPr>
              <a:t>网站”命令，打开“新建网站”对话框，选择“</a:t>
            </a:r>
            <a:r>
              <a:rPr lang="en-US" dirty="0" smtClean="0">
                <a:ea typeface="楷体" pitchFamily="49" charset="-122"/>
                <a:cs typeface="Times New Roman" pitchFamily="18" charset="0"/>
              </a:rPr>
              <a:t>Visual C#</a:t>
            </a:r>
            <a:r>
              <a:rPr lang="zh-CN" altLang="en-US" dirty="0" smtClean="0">
                <a:ea typeface="楷体" pitchFamily="49" charset="-122"/>
                <a:cs typeface="Times New Roman" pitchFamily="18" charset="0"/>
              </a:rPr>
              <a:t>”语言（默认值），在中间“己安装的模板”列表框中选择“</a:t>
            </a:r>
            <a:r>
              <a:rPr lang="en-US" dirty="0" err="1" smtClean="0">
                <a:ea typeface="楷体" pitchFamily="49" charset="-122"/>
                <a:cs typeface="Times New Roman" pitchFamily="18" charset="0"/>
              </a:rPr>
              <a:t>ASP.NET</a:t>
            </a:r>
            <a:r>
              <a:rPr lang="en-US" dirty="0" smtClean="0">
                <a:ea typeface="楷体" pitchFamily="49" charset="-122"/>
                <a:cs typeface="Times New Roman" pitchFamily="18" charset="0"/>
              </a:rPr>
              <a:t> Web</a:t>
            </a:r>
            <a:r>
              <a:rPr lang="zh-CN" altLang="en-US" dirty="0" smtClean="0">
                <a:ea typeface="楷体" pitchFamily="49" charset="-122"/>
                <a:cs typeface="Times New Roman" pitchFamily="18" charset="0"/>
              </a:rPr>
              <a:t>窗体网站”，在“</a:t>
            </a:r>
            <a:r>
              <a:rPr lang="en-US" dirty="0" smtClean="0">
                <a:ea typeface="楷体" pitchFamily="49" charset="-122"/>
                <a:cs typeface="Times New Roman" pitchFamily="18" charset="0"/>
              </a:rPr>
              <a:t>Web</a:t>
            </a:r>
            <a:r>
              <a:rPr lang="zh-CN" altLang="en-US" dirty="0" smtClean="0">
                <a:ea typeface="楷体" pitchFamily="49" charset="-122"/>
                <a:cs typeface="Times New Roman" pitchFamily="18" charset="0"/>
              </a:rPr>
              <a:t>位置”下拉列表中选择“文件系统”（默认值），单击“浏览”按钮选择“</a:t>
            </a:r>
            <a:r>
              <a:rPr lang="en-US" dirty="0" err="1" smtClean="0">
                <a:ea typeface="楷体" pitchFamily="49" charset="-122"/>
                <a:cs typeface="Times New Roman" pitchFamily="18" charset="0"/>
              </a:rPr>
              <a:t>D:\C#</a:t>
            </a:r>
            <a:r>
              <a:rPr lang="zh-CN" altLang="en-US" dirty="0" smtClean="0">
                <a:ea typeface="楷体" pitchFamily="49" charset="-122"/>
                <a:cs typeface="Times New Roman" pitchFamily="18" charset="0"/>
              </a:rPr>
              <a:t>程序</a:t>
            </a:r>
            <a:r>
              <a:rPr lang="en-US" dirty="0" smtClean="0">
                <a:ea typeface="楷体" pitchFamily="49" charset="-122"/>
                <a:cs typeface="Times New Roman" pitchFamily="18" charset="0"/>
              </a:rPr>
              <a:t>\</a:t>
            </a:r>
            <a:r>
              <a:rPr lang="en-US" dirty="0" err="1" smtClean="0">
                <a:ea typeface="楷体" pitchFamily="49" charset="-122"/>
                <a:cs typeface="Times New Roman" pitchFamily="18" charset="0"/>
              </a:rPr>
              <a:t>ch18</a:t>
            </a:r>
            <a:r>
              <a:rPr lang="zh-CN" altLang="en-US" dirty="0" smtClean="0">
                <a:ea typeface="楷体" pitchFamily="49" charset="-122"/>
                <a:cs typeface="Times New Roman" pitchFamily="18" charset="0"/>
              </a:rPr>
              <a:t>”文件夹（存放网站的位置），如图</a:t>
            </a:r>
            <a:r>
              <a:rPr lang="en-US" dirty="0" smtClean="0">
                <a:ea typeface="楷体" pitchFamily="49" charset="-122"/>
                <a:cs typeface="Times New Roman" pitchFamily="18" charset="0"/>
              </a:rPr>
              <a:t>18.2</a:t>
            </a:r>
            <a:r>
              <a:rPr lang="zh-CN" altLang="en-US" dirty="0" smtClean="0">
                <a:ea typeface="楷体" pitchFamily="49" charset="-122"/>
                <a:cs typeface="Times New Roman" pitchFamily="18" charset="0"/>
              </a:rPr>
              <a:t>所示，这样将创建了一个名称为</a:t>
            </a:r>
            <a:r>
              <a:rPr lang="en-US" dirty="0" err="1" smtClean="0">
                <a:ea typeface="楷体" pitchFamily="49" charset="-122"/>
                <a:cs typeface="Times New Roman" pitchFamily="18" charset="0"/>
              </a:rPr>
              <a:t>ch18</a:t>
            </a:r>
            <a:r>
              <a:rPr lang="zh-CN" altLang="en-US" dirty="0" smtClean="0">
                <a:ea typeface="楷体" pitchFamily="49" charset="-122"/>
                <a:cs typeface="Times New Roman" pitchFamily="18" charset="0"/>
              </a:rPr>
              <a:t>的</a:t>
            </a:r>
            <a:r>
              <a:rPr lang="en-US" dirty="0" smtClean="0">
                <a:ea typeface="楷体" pitchFamily="49" charset="-122"/>
                <a:cs typeface="Times New Roman" pitchFamily="18" charset="0"/>
              </a:rPr>
              <a:t>Web</a:t>
            </a:r>
            <a:r>
              <a:rPr lang="zh-CN" altLang="en-US" dirty="0" smtClean="0">
                <a:ea typeface="楷体" pitchFamily="49" charset="-122"/>
                <a:cs typeface="Times New Roman" pitchFamily="18" charset="0"/>
              </a:rPr>
              <a:t>项目。</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srcRect/>
          <a:stretch>
            <a:fillRect/>
          </a:stretch>
        </p:blipFill>
        <p:spPr bwMode="auto">
          <a:xfrm>
            <a:off x="714348" y="357166"/>
            <a:ext cx="7429552" cy="5643602"/>
          </a:xfrm>
          <a:prstGeom prst="rect">
            <a:avLst/>
          </a:prstGeom>
          <a:noFill/>
          <a:ln w="9525">
            <a:noFill/>
            <a:miter lim="800000"/>
            <a:headEnd/>
            <a:tailEnd/>
          </a:ln>
        </p:spPr>
      </p:pic>
      <p:sp>
        <p:nvSpPr>
          <p:cNvPr id="3" name="椭圆 2"/>
          <p:cNvSpPr/>
          <p:nvPr/>
        </p:nvSpPr>
        <p:spPr bwMode="auto">
          <a:xfrm>
            <a:off x="6000760" y="5214950"/>
            <a:ext cx="642942" cy="571504"/>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
        <p:nvSpPr>
          <p:cNvPr id="5" name="椭圆 4"/>
          <p:cNvSpPr/>
          <p:nvPr/>
        </p:nvSpPr>
        <p:spPr bwMode="auto">
          <a:xfrm>
            <a:off x="2571736" y="5214950"/>
            <a:ext cx="1500198" cy="571504"/>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
        <p:nvSpPr>
          <p:cNvPr id="6" name="椭圆 5"/>
          <p:cNvSpPr/>
          <p:nvPr/>
        </p:nvSpPr>
        <p:spPr bwMode="auto">
          <a:xfrm>
            <a:off x="2500298" y="1214422"/>
            <a:ext cx="1928826" cy="428628"/>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642918"/>
            <a:ext cx="7858180" cy="3416320"/>
          </a:xfrm>
          <a:prstGeom prst="rect">
            <a:avLst/>
          </a:prstGeom>
          <a:noFill/>
        </p:spPr>
        <p:txBody>
          <a:bodyPr wrap="square" rtlCol="0">
            <a:spAutoFit/>
          </a:bodyPr>
          <a:lstStyle/>
          <a:p>
            <a:pPr marL="457200" indent="-457200">
              <a:buFont typeface="Wingdings" pitchFamily="2" charset="2"/>
              <a:buChar char="l"/>
            </a:pPr>
            <a:r>
              <a:rPr lang="zh-CN" altLang="en-US" dirty="0" smtClean="0">
                <a:solidFill>
                  <a:srgbClr val="FF00FF"/>
                </a:solidFill>
                <a:ea typeface="楷体" pitchFamily="49" charset="-122"/>
                <a:cs typeface="Times New Roman" pitchFamily="18" charset="0"/>
              </a:rPr>
              <a:t>文件系统</a:t>
            </a:r>
            <a:r>
              <a:rPr lang="zh-CN" altLang="en-US" dirty="0" smtClean="0">
                <a:ea typeface="楷体" pitchFamily="49" charset="-122"/>
                <a:cs typeface="Times New Roman" pitchFamily="18" charset="0"/>
              </a:rPr>
              <a:t>：</a:t>
            </a:r>
            <a:r>
              <a:rPr lang="zh-CN" altLang="en-US" dirty="0" smtClean="0">
                <a:ea typeface="楷体" pitchFamily="49" charset="-122"/>
                <a:cs typeface="Times New Roman" pitchFamily="18" charset="0"/>
              </a:rPr>
              <a:t>表示建立文件系统网站，此时在文件系统网站中，可以在任何所需的文件夹中创建和编辑文件，其位置可以在本地计算机上或是在通过网络共享访问的另一台计算机上的文件夹中，无须在计算机上执行</a:t>
            </a:r>
            <a:r>
              <a:rPr lang="en-US" dirty="0" smtClean="0">
                <a:ea typeface="楷体" pitchFamily="49" charset="-122"/>
                <a:cs typeface="Times New Roman" pitchFamily="18" charset="0"/>
              </a:rPr>
              <a:t> </a:t>
            </a:r>
            <a:r>
              <a:rPr lang="en-US" dirty="0" err="1" smtClean="0">
                <a:ea typeface="楷体" pitchFamily="49" charset="-122"/>
                <a:cs typeface="Times New Roman" pitchFamily="18" charset="0"/>
              </a:rPr>
              <a:t>IIS</a:t>
            </a:r>
            <a:r>
              <a:rPr lang="zh-CN" altLang="en-US" dirty="0" smtClean="0">
                <a:ea typeface="楷体" pitchFamily="49" charset="-122"/>
                <a:cs typeface="Times New Roman" pitchFamily="18" charset="0"/>
              </a:rPr>
              <a:t>，但可以发布到一个</a:t>
            </a:r>
            <a:r>
              <a:rPr lang="en-US" dirty="0" smtClean="0">
                <a:ea typeface="楷体" pitchFamily="49" charset="-122"/>
                <a:cs typeface="Times New Roman" pitchFamily="18" charset="0"/>
              </a:rPr>
              <a:t>HTTP</a:t>
            </a:r>
            <a:r>
              <a:rPr lang="zh-CN" altLang="en-US" dirty="0" smtClean="0">
                <a:ea typeface="楷体" pitchFamily="49" charset="-122"/>
                <a:cs typeface="Times New Roman" pitchFamily="18" charset="0"/>
              </a:rPr>
              <a:t>网站。</a:t>
            </a:r>
            <a:endParaRPr lang="en-US" altLang="zh-CN" dirty="0" smtClean="0">
              <a:ea typeface="楷体" pitchFamily="49" charset="-122"/>
              <a:cs typeface="Times New Roman" pitchFamily="18" charset="0"/>
            </a:endParaRPr>
          </a:p>
          <a:p>
            <a:pPr marL="457200" indent="-457200">
              <a:buFont typeface="Wingdings" pitchFamily="2" charset="2"/>
              <a:buChar char="l"/>
            </a:pPr>
            <a:r>
              <a:rPr lang="en-US" dirty="0" smtClean="0">
                <a:solidFill>
                  <a:srgbClr val="FF00FF"/>
                </a:solidFill>
                <a:ea typeface="楷体" pitchFamily="49" charset="-122"/>
                <a:cs typeface="Times New Roman" pitchFamily="18" charset="0"/>
              </a:rPr>
              <a:t>HTTP</a:t>
            </a:r>
            <a:r>
              <a:rPr lang="zh-CN" altLang="en-US" dirty="0" smtClean="0">
                <a:ea typeface="楷体" pitchFamily="49" charset="-122"/>
                <a:cs typeface="Times New Roman" pitchFamily="18" charset="0"/>
              </a:rPr>
              <a:t>：</a:t>
            </a:r>
            <a:r>
              <a:rPr lang="zh-CN" altLang="en-US" dirty="0" smtClean="0">
                <a:ea typeface="楷体" pitchFamily="49" charset="-122"/>
                <a:cs typeface="Times New Roman" pitchFamily="18" charset="0"/>
              </a:rPr>
              <a:t>表示创建从其他计算机访问的网站，必须具有管理员权限才能创建或调试</a:t>
            </a:r>
            <a:r>
              <a:rPr lang="en-US" dirty="0" err="1" smtClean="0">
                <a:ea typeface="楷体" pitchFamily="49" charset="-122"/>
                <a:cs typeface="Times New Roman" pitchFamily="18" charset="0"/>
              </a:rPr>
              <a:t>IIS</a:t>
            </a:r>
            <a:r>
              <a:rPr lang="zh-CN" altLang="en-US" dirty="0" smtClean="0">
                <a:ea typeface="楷体" pitchFamily="49" charset="-122"/>
                <a:cs typeface="Times New Roman" pitchFamily="18" charset="0"/>
              </a:rPr>
              <a:t>网站。</a:t>
            </a:r>
            <a:endParaRPr lang="en-US" altLang="zh-CN" dirty="0" smtClean="0">
              <a:ea typeface="楷体" pitchFamily="49" charset="-122"/>
              <a:cs typeface="Times New Roman" pitchFamily="18" charset="0"/>
            </a:endParaRPr>
          </a:p>
          <a:p>
            <a:pPr marL="457200" indent="-457200">
              <a:buFont typeface="Wingdings" pitchFamily="2" charset="2"/>
              <a:buChar char="l"/>
            </a:pPr>
            <a:r>
              <a:rPr lang="en-US" dirty="0" smtClean="0">
                <a:solidFill>
                  <a:srgbClr val="FF00FF"/>
                </a:solidFill>
                <a:ea typeface="楷体" pitchFamily="49" charset="-122"/>
                <a:cs typeface="Times New Roman" pitchFamily="18" charset="0"/>
              </a:rPr>
              <a:t>FTP</a:t>
            </a:r>
            <a:r>
              <a:rPr lang="zh-CN" altLang="en-US" dirty="0" smtClean="0">
                <a:ea typeface="楷体" pitchFamily="49" charset="-122"/>
                <a:cs typeface="Times New Roman" pitchFamily="18" charset="0"/>
              </a:rPr>
              <a:t>：</a:t>
            </a:r>
            <a:r>
              <a:rPr lang="zh-CN" altLang="en-US" dirty="0" smtClean="0">
                <a:ea typeface="楷体" pitchFamily="49" charset="-122"/>
                <a:cs typeface="Times New Roman" pitchFamily="18" charset="0"/>
              </a:rPr>
              <a:t>表示创建</a:t>
            </a:r>
            <a:r>
              <a:rPr lang="en-US" dirty="0" smtClean="0">
                <a:ea typeface="楷体" pitchFamily="49" charset="-122"/>
                <a:cs typeface="Times New Roman" pitchFamily="18" charset="0"/>
              </a:rPr>
              <a:t>FTP</a:t>
            </a:r>
            <a:r>
              <a:rPr lang="zh-CN" altLang="en-US" dirty="0" smtClean="0">
                <a:ea typeface="楷体" pitchFamily="49" charset="-122"/>
                <a:cs typeface="Times New Roman" pitchFamily="18" charset="0"/>
              </a:rPr>
              <a:t>服务器，可以依照</a:t>
            </a:r>
            <a:r>
              <a:rPr lang="en-US" dirty="0" smtClean="0">
                <a:ea typeface="楷体" pitchFamily="49" charset="-122"/>
                <a:cs typeface="Times New Roman" pitchFamily="18" charset="0"/>
              </a:rPr>
              <a:t>FTP</a:t>
            </a:r>
            <a:r>
              <a:rPr lang="zh-CN" altLang="en-US" dirty="0" smtClean="0">
                <a:ea typeface="楷体" pitchFamily="49" charset="-122"/>
                <a:cs typeface="Times New Roman" pitchFamily="18" charset="0"/>
              </a:rPr>
              <a:t>协议提供服务。</a:t>
            </a:r>
            <a:endParaRPr lang="zh-CN" altLang="en-US" dirty="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857232"/>
            <a:ext cx="8501122" cy="3103863"/>
          </a:xfrm>
          <a:prstGeom prst="rect">
            <a:avLst/>
          </a:prstGeom>
          <a:noFill/>
        </p:spPr>
        <p:txBody>
          <a:bodyPr wrap="square" rtlCol="0">
            <a:spAutoFit/>
          </a:bodyPr>
          <a:lstStyle/>
          <a:p>
            <a:pPr>
              <a:lnSpc>
                <a:spcPts val="3400"/>
              </a:lnSpc>
            </a:pPr>
            <a:r>
              <a:rPr lang="zh-CN" altLang="en-US" dirty="0" smtClean="0">
                <a:ea typeface="楷体" pitchFamily="49" charset="-122"/>
                <a:cs typeface="Times New Roman" pitchFamily="18" charset="0"/>
              </a:rPr>
              <a:t>       ② 单击“确定”按钮，系统自动在指定的位置创建一个网站，包含一系列的文件夹和文件，如</a:t>
            </a:r>
            <a:r>
              <a:rPr lang="en-US" dirty="0" err="1" smtClean="0">
                <a:ea typeface="楷体" pitchFamily="49" charset="-122"/>
                <a:cs typeface="Times New Roman" pitchFamily="18" charset="0"/>
              </a:rPr>
              <a:t>App_Data</a:t>
            </a:r>
            <a:r>
              <a:rPr lang="zh-CN" altLang="en-US" dirty="0" smtClean="0">
                <a:ea typeface="楷体" pitchFamily="49" charset="-122"/>
                <a:cs typeface="Times New Roman" pitchFamily="18" charset="0"/>
              </a:rPr>
              <a:t>文件夹用于存放数据，这里可以将第</a:t>
            </a:r>
            <a:r>
              <a:rPr lang="en-US" dirty="0" smtClean="0">
                <a:ea typeface="楷体" pitchFamily="49" charset="-122"/>
                <a:cs typeface="Times New Roman" pitchFamily="18" charset="0"/>
              </a:rPr>
              <a:t>15</a:t>
            </a:r>
            <a:r>
              <a:rPr lang="zh-CN" altLang="en-US" dirty="0" smtClean="0">
                <a:ea typeface="楷体" pitchFamily="49" charset="-122"/>
                <a:cs typeface="Times New Roman" pitchFamily="18" charset="0"/>
              </a:rPr>
              <a:t>章的</a:t>
            </a:r>
            <a:r>
              <a:rPr lang="en-US" dirty="0" err="1" smtClean="0">
                <a:ea typeface="楷体" pitchFamily="49" charset="-122"/>
                <a:cs typeface="Times New Roman" pitchFamily="18" charset="0"/>
              </a:rPr>
              <a:t>school.accdb</a:t>
            </a:r>
            <a:r>
              <a:rPr lang="zh-CN" altLang="en-US" dirty="0" smtClean="0">
                <a:ea typeface="楷体" pitchFamily="49" charset="-122"/>
                <a:cs typeface="Times New Roman" pitchFamily="18" charset="0"/>
              </a:rPr>
              <a:t>文件复制到该文件夹中</a:t>
            </a:r>
            <a:r>
              <a:rPr lang="zh-CN" altLang="en-US" dirty="0" smtClean="0">
                <a:ea typeface="楷体" pitchFamily="49" charset="-122"/>
                <a:cs typeface="Times New Roman" pitchFamily="18" charset="0"/>
              </a:rPr>
              <a:t>。</a:t>
            </a:r>
            <a:endParaRPr lang="en-US" altLang="zh-CN" dirty="0" smtClean="0">
              <a:ea typeface="楷体" pitchFamily="49" charset="-122"/>
              <a:cs typeface="Times New Roman" pitchFamily="18" charset="0"/>
            </a:endParaRPr>
          </a:p>
          <a:p>
            <a:pPr>
              <a:lnSpc>
                <a:spcPts val="3400"/>
              </a:lnSpc>
            </a:pPr>
            <a:r>
              <a:rPr lang="en-US" altLang="zh-CN" dirty="0" smtClean="0">
                <a:ea typeface="楷体" pitchFamily="49" charset="-122"/>
                <a:cs typeface="Times New Roman" pitchFamily="18" charset="0"/>
              </a:rPr>
              <a:t> </a:t>
            </a:r>
            <a:r>
              <a:rPr lang="en-US" altLang="zh-CN" dirty="0" smtClean="0">
                <a:ea typeface="楷体" pitchFamily="49" charset="-122"/>
                <a:cs typeface="Times New Roman" pitchFamily="18" charset="0"/>
              </a:rPr>
              <a:t>      </a:t>
            </a:r>
            <a:r>
              <a:rPr lang="zh-CN" altLang="en-US" dirty="0" smtClean="0">
                <a:ea typeface="楷体" pitchFamily="49" charset="-122"/>
                <a:cs typeface="Times New Roman" pitchFamily="18" charset="0"/>
              </a:rPr>
              <a:t>并</a:t>
            </a:r>
            <a:r>
              <a:rPr lang="zh-CN" altLang="en-US" dirty="0" smtClean="0">
                <a:ea typeface="楷体" pitchFamily="49" charset="-122"/>
                <a:cs typeface="Times New Roman" pitchFamily="18" charset="0"/>
              </a:rPr>
              <a:t>自动生成一个名称为</a:t>
            </a:r>
            <a:r>
              <a:rPr lang="en-US" dirty="0" err="1" smtClean="0">
                <a:ea typeface="楷体" pitchFamily="49" charset="-122"/>
                <a:cs typeface="Times New Roman" pitchFamily="18" charset="0"/>
              </a:rPr>
              <a:t>Default.aspx</a:t>
            </a:r>
            <a:r>
              <a:rPr lang="zh-CN" altLang="en-US" dirty="0" smtClean="0">
                <a:ea typeface="楷体" pitchFamily="49" charset="-122"/>
                <a:cs typeface="Times New Roman" pitchFamily="18" charset="0"/>
              </a:rPr>
              <a:t>的</a:t>
            </a:r>
            <a:r>
              <a:rPr lang="en-US" dirty="0" smtClean="0">
                <a:ea typeface="楷体" pitchFamily="49" charset="-122"/>
                <a:cs typeface="Times New Roman" pitchFamily="18" charset="0"/>
              </a:rPr>
              <a:t>Web</a:t>
            </a:r>
            <a:r>
              <a:rPr lang="zh-CN" altLang="en-US" dirty="0" smtClean="0">
                <a:ea typeface="楷体" pitchFamily="49" charset="-122"/>
                <a:cs typeface="Times New Roman" pitchFamily="18" charset="0"/>
              </a:rPr>
              <a:t>窗体文件（通常作为网站的主页），首先出现该</a:t>
            </a:r>
            <a:r>
              <a:rPr lang="en-US" dirty="0" smtClean="0">
                <a:ea typeface="楷体" pitchFamily="49" charset="-122"/>
                <a:cs typeface="Times New Roman" pitchFamily="18" charset="0"/>
              </a:rPr>
              <a:t>Web</a:t>
            </a:r>
            <a:r>
              <a:rPr lang="zh-CN" altLang="en-US" dirty="0" smtClean="0">
                <a:ea typeface="楷体" pitchFamily="49" charset="-122"/>
                <a:cs typeface="Times New Roman" pitchFamily="18" charset="0"/>
              </a:rPr>
              <a:t>窗体的代码窗口，如图</a:t>
            </a:r>
            <a:r>
              <a:rPr lang="en-US" dirty="0" smtClean="0">
                <a:ea typeface="楷体" pitchFamily="49" charset="-122"/>
                <a:cs typeface="Times New Roman" pitchFamily="18" charset="0"/>
              </a:rPr>
              <a:t>18.3</a:t>
            </a:r>
            <a:r>
              <a:rPr lang="zh-CN" altLang="en-US" dirty="0" smtClean="0">
                <a:ea typeface="楷体" pitchFamily="49" charset="-122"/>
                <a:cs typeface="Times New Roman" pitchFamily="18" charset="0"/>
              </a:rPr>
              <a:t>所示。</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srcRect/>
          <a:stretch>
            <a:fillRect/>
          </a:stretch>
        </p:blipFill>
        <p:spPr bwMode="auto">
          <a:xfrm>
            <a:off x="500034" y="428604"/>
            <a:ext cx="8215370" cy="5643602"/>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785794"/>
            <a:ext cx="8501122" cy="3416320"/>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       ③</a:t>
            </a:r>
            <a:r>
              <a:rPr lang="en-US" dirty="0" smtClean="0">
                <a:ea typeface="楷体" pitchFamily="49" charset="-122"/>
                <a:cs typeface="Times New Roman" pitchFamily="18" charset="0"/>
              </a:rPr>
              <a:t> </a:t>
            </a:r>
            <a:r>
              <a:rPr lang="en-US" dirty="0" err="1" smtClean="0">
                <a:ea typeface="楷体" pitchFamily="49" charset="-122"/>
                <a:cs typeface="Times New Roman" pitchFamily="18" charset="0"/>
              </a:rPr>
              <a:t>Default.aspx</a:t>
            </a:r>
            <a:r>
              <a:rPr lang="zh-CN" altLang="en-US" dirty="0" smtClean="0">
                <a:ea typeface="楷体" pitchFamily="49" charset="-122"/>
                <a:cs typeface="Times New Roman" pitchFamily="18" charset="0"/>
              </a:rPr>
              <a:t>网页是自动采用系统母版页创建的，看上去比较复杂，这里新建一个</a:t>
            </a:r>
            <a:r>
              <a:rPr lang="en-US" dirty="0" smtClean="0">
                <a:ea typeface="楷体" pitchFamily="49" charset="-122"/>
                <a:cs typeface="Times New Roman" pitchFamily="18" charset="0"/>
              </a:rPr>
              <a:t>Web</a:t>
            </a:r>
            <a:r>
              <a:rPr lang="zh-CN" altLang="en-US" dirty="0" smtClean="0">
                <a:ea typeface="楷体" pitchFamily="49" charset="-122"/>
                <a:cs typeface="Times New Roman" pitchFamily="18" charset="0"/>
              </a:rPr>
              <a:t>窗体</a:t>
            </a:r>
            <a:r>
              <a:rPr lang="en-US" dirty="0" err="1" smtClean="0">
                <a:ea typeface="楷体" pitchFamily="49" charset="-122"/>
                <a:cs typeface="Times New Roman" pitchFamily="18" charset="0"/>
              </a:rPr>
              <a:t>WebForm1</a:t>
            </a:r>
            <a:r>
              <a:rPr lang="zh-CN" altLang="en-US" dirty="0" smtClean="0">
                <a:ea typeface="楷体" pitchFamily="49" charset="-122"/>
                <a:cs typeface="Times New Roman" pitchFamily="18" charset="0"/>
              </a:rPr>
              <a:t>。</a:t>
            </a:r>
            <a:endParaRPr lang="en-US" dirty="0" smtClean="0">
              <a:ea typeface="楷体" pitchFamily="49" charset="-122"/>
              <a:cs typeface="Times New Roman" pitchFamily="18" charset="0"/>
            </a:endParaRPr>
          </a:p>
          <a:p>
            <a:pPr>
              <a:lnSpc>
                <a:spcPct val="150000"/>
              </a:lnSpc>
            </a:pPr>
            <a:r>
              <a:rPr lang="zh-CN" altLang="en-US" dirty="0" smtClean="0">
                <a:ea typeface="楷体" pitchFamily="49" charset="-122"/>
                <a:cs typeface="Times New Roman" pitchFamily="18" charset="0"/>
              </a:rPr>
              <a:t>       其</a:t>
            </a:r>
            <a:r>
              <a:rPr lang="zh-CN" altLang="en-US" dirty="0" smtClean="0">
                <a:ea typeface="楷体" pitchFamily="49" charset="-122"/>
                <a:cs typeface="Times New Roman" pitchFamily="18" charset="0"/>
              </a:rPr>
              <a:t>步骤是</a:t>
            </a:r>
            <a:r>
              <a:rPr lang="zh-CN" altLang="en-US" dirty="0" smtClean="0">
                <a:ea typeface="楷体" pitchFamily="49" charset="-122"/>
                <a:cs typeface="Times New Roman" pitchFamily="18" charset="0"/>
              </a:rPr>
              <a:t>：</a:t>
            </a:r>
            <a:endParaRPr lang="en-US" altLang="zh-CN" dirty="0" smtClean="0">
              <a:ea typeface="楷体" pitchFamily="49" charset="-122"/>
              <a:cs typeface="Times New Roman" pitchFamily="18" charset="0"/>
            </a:endParaRPr>
          </a:p>
          <a:p>
            <a:pPr>
              <a:lnSpc>
                <a:spcPct val="150000"/>
              </a:lnSpc>
            </a:pPr>
            <a:r>
              <a:rPr lang="en-US" altLang="zh-CN" dirty="0" smtClean="0">
                <a:ea typeface="楷体" pitchFamily="49" charset="-122"/>
                <a:cs typeface="Times New Roman" pitchFamily="18" charset="0"/>
              </a:rPr>
              <a:t> </a:t>
            </a:r>
            <a:r>
              <a:rPr lang="en-US" altLang="zh-CN" dirty="0" smtClean="0">
                <a:ea typeface="楷体" pitchFamily="49" charset="-122"/>
                <a:cs typeface="Times New Roman" pitchFamily="18" charset="0"/>
              </a:rPr>
              <a:t>      </a:t>
            </a:r>
            <a:r>
              <a:rPr lang="zh-CN" altLang="en-US" dirty="0" smtClean="0">
                <a:ea typeface="楷体" pitchFamily="49" charset="-122"/>
                <a:cs typeface="Times New Roman" pitchFamily="18" charset="0"/>
              </a:rPr>
              <a:t>选择</a:t>
            </a:r>
            <a:r>
              <a:rPr lang="zh-CN" altLang="en-US" dirty="0" smtClean="0">
                <a:ea typeface="楷体" pitchFamily="49" charset="-122"/>
                <a:cs typeface="Times New Roman" pitchFamily="18" charset="0"/>
              </a:rPr>
              <a:t>“网站</a:t>
            </a:r>
            <a:r>
              <a:rPr lang="en-US" dirty="0" smtClean="0">
                <a:ea typeface="楷体" pitchFamily="49" charset="-122"/>
                <a:cs typeface="Times New Roman" pitchFamily="18" charset="0"/>
              </a:rPr>
              <a:t>|</a:t>
            </a:r>
            <a:r>
              <a:rPr lang="zh-CN" altLang="en-US" dirty="0" smtClean="0">
                <a:ea typeface="楷体" pitchFamily="49" charset="-122"/>
                <a:cs typeface="Times New Roman" pitchFamily="18" charset="0"/>
              </a:rPr>
              <a:t>添加新项”命令，出现如图</a:t>
            </a:r>
            <a:r>
              <a:rPr lang="en-US" dirty="0" smtClean="0">
                <a:ea typeface="楷体" pitchFamily="49" charset="-122"/>
                <a:cs typeface="Times New Roman" pitchFamily="18" charset="0"/>
              </a:rPr>
              <a:t>18.4</a:t>
            </a:r>
            <a:r>
              <a:rPr lang="zh-CN" altLang="en-US" dirty="0" smtClean="0">
                <a:ea typeface="楷体" pitchFamily="49" charset="-122"/>
                <a:cs typeface="Times New Roman" pitchFamily="18" charset="0"/>
              </a:rPr>
              <a:t>所示的对话框，选中“</a:t>
            </a:r>
            <a:r>
              <a:rPr lang="en-US" dirty="0" smtClean="0">
                <a:ea typeface="楷体" pitchFamily="49" charset="-122"/>
                <a:cs typeface="Times New Roman" pitchFamily="18" charset="0"/>
              </a:rPr>
              <a:t>Web</a:t>
            </a:r>
            <a:r>
              <a:rPr lang="zh-CN" altLang="en-US" dirty="0" smtClean="0">
                <a:ea typeface="楷体" pitchFamily="49" charset="-122"/>
                <a:cs typeface="Times New Roman" pitchFamily="18" charset="0"/>
              </a:rPr>
              <a:t>窗体”，修改名称为“</a:t>
            </a:r>
            <a:r>
              <a:rPr lang="en-US" dirty="0" err="1" smtClean="0">
                <a:ea typeface="楷体" pitchFamily="49" charset="-122"/>
                <a:cs typeface="Times New Roman" pitchFamily="18" charset="0"/>
              </a:rPr>
              <a:t>WebForm1.aspx</a:t>
            </a:r>
            <a:r>
              <a:rPr lang="zh-CN" altLang="en-US" dirty="0" smtClean="0">
                <a:ea typeface="楷体" pitchFamily="49" charset="-122"/>
                <a:cs typeface="Times New Roman" pitchFamily="18" charset="0"/>
              </a:rPr>
              <a:t>”，不勾选右下方“选择母版页”，单击“添加”按钮。</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srcRect/>
          <a:stretch>
            <a:fillRect/>
          </a:stretch>
        </p:blipFill>
        <p:spPr bwMode="auto">
          <a:xfrm>
            <a:off x="928662" y="642918"/>
            <a:ext cx="7786742" cy="5357850"/>
          </a:xfrm>
          <a:prstGeom prst="rect">
            <a:avLst/>
          </a:prstGeom>
          <a:noFill/>
          <a:ln w="9525">
            <a:noFill/>
            <a:miter lim="800000"/>
            <a:headEnd/>
            <a:tailEnd/>
          </a:ln>
        </p:spPr>
      </p:pic>
      <p:sp>
        <p:nvSpPr>
          <p:cNvPr id="3" name="椭圆 2"/>
          <p:cNvSpPr/>
          <p:nvPr/>
        </p:nvSpPr>
        <p:spPr bwMode="auto">
          <a:xfrm>
            <a:off x="7215206" y="5500702"/>
            <a:ext cx="642942" cy="571504"/>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
        <p:nvSpPr>
          <p:cNvPr id="4" name="椭圆 3"/>
          <p:cNvSpPr/>
          <p:nvPr/>
        </p:nvSpPr>
        <p:spPr bwMode="auto">
          <a:xfrm>
            <a:off x="1857356" y="5214950"/>
            <a:ext cx="1428760" cy="428628"/>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
        <p:nvSpPr>
          <p:cNvPr id="5" name="椭圆 4"/>
          <p:cNvSpPr/>
          <p:nvPr/>
        </p:nvSpPr>
        <p:spPr bwMode="auto">
          <a:xfrm>
            <a:off x="2643174" y="1142984"/>
            <a:ext cx="1428760" cy="428628"/>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8286808" cy="1684244"/>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     ④ 进入</a:t>
            </a:r>
            <a:r>
              <a:rPr lang="en-US" dirty="0" err="1" smtClean="0">
                <a:ea typeface="楷体" pitchFamily="49" charset="-122"/>
                <a:cs typeface="Times New Roman" pitchFamily="18" charset="0"/>
              </a:rPr>
              <a:t>WebForm1</a:t>
            </a:r>
            <a:r>
              <a:rPr lang="zh-CN" altLang="en-US" dirty="0" smtClean="0">
                <a:ea typeface="楷体" pitchFamily="49" charset="-122"/>
                <a:cs typeface="Times New Roman" pitchFamily="18" charset="0"/>
              </a:rPr>
              <a:t>窗体的设计界面，单击中部下方的</a:t>
            </a:r>
            <a:r>
              <a:rPr lang="en-US" dirty="0" smtClean="0">
                <a:ea typeface="楷体" pitchFamily="49" charset="-122"/>
                <a:cs typeface="Times New Roman" pitchFamily="18" charset="0"/>
              </a:rPr>
              <a:t>        </a:t>
            </a:r>
            <a:r>
              <a:rPr lang="zh-CN" altLang="en-US" dirty="0" smtClean="0">
                <a:ea typeface="楷体" pitchFamily="49" charset="-122"/>
                <a:cs typeface="Times New Roman" pitchFamily="18" charset="0"/>
              </a:rPr>
              <a:t>按钮，切换到</a:t>
            </a:r>
            <a:r>
              <a:rPr lang="en-US" dirty="0" smtClean="0">
                <a:ea typeface="楷体" pitchFamily="49" charset="-122"/>
                <a:cs typeface="Times New Roman" pitchFamily="18" charset="0"/>
              </a:rPr>
              <a:t>Web</a:t>
            </a:r>
            <a:r>
              <a:rPr lang="zh-CN" altLang="en-US" dirty="0" smtClean="0">
                <a:ea typeface="楷体" pitchFamily="49" charset="-122"/>
                <a:cs typeface="Times New Roman" pitchFamily="18" charset="0"/>
              </a:rPr>
              <a:t>窗体设计模式，从“工具箱”中拖动控件进行设计，</a:t>
            </a:r>
            <a:r>
              <a:rPr lang="en-US" altLang="zh-CN" dirty="0" smtClean="0">
                <a:ea typeface="楷体" pitchFamily="49" charset="-122"/>
                <a:cs typeface="Times New Roman" pitchFamily="18" charset="0"/>
              </a:rPr>
              <a:t>…</a:t>
            </a:r>
            <a:r>
              <a:rPr lang="zh-CN" altLang="en-US" dirty="0" smtClean="0">
                <a:ea typeface="楷体" pitchFamily="49" charset="-122"/>
                <a:cs typeface="Times New Roman" pitchFamily="18" charset="0"/>
              </a:rPr>
              <a:t>。该</a:t>
            </a:r>
            <a:r>
              <a:rPr lang="en-US" dirty="0" smtClean="0">
                <a:ea typeface="楷体" pitchFamily="49" charset="-122"/>
                <a:cs typeface="Times New Roman" pitchFamily="18" charset="0"/>
              </a:rPr>
              <a:t>Web</a:t>
            </a:r>
            <a:r>
              <a:rPr lang="zh-CN" altLang="en-US" dirty="0" smtClean="0">
                <a:ea typeface="楷体" pitchFamily="49" charset="-122"/>
                <a:cs typeface="Times New Roman" pitchFamily="18" charset="0"/>
              </a:rPr>
              <a:t>窗体的设计界面如图</a:t>
            </a:r>
            <a:r>
              <a:rPr lang="en-US" dirty="0" smtClean="0">
                <a:ea typeface="楷体" pitchFamily="49" charset="-122"/>
                <a:cs typeface="Times New Roman" pitchFamily="18" charset="0"/>
              </a:rPr>
              <a:t>18.5</a:t>
            </a:r>
            <a:r>
              <a:rPr lang="zh-CN" altLang="en-US" dirty="0" smtClean="0">
                <a:ea typeface="楷体" pitchFamily="49" charset="-122"/>
                <a:cs typeface="Times New Roman" pitchFamily="18" charset="0"/>
              </a:rPr>
              <a:t>所示。</a:t>
            </a:r>
            <a:endParaRPr lang="zh-CN" altLang="en-US" dirty="0">
              <a:ea typeface="楷体" pitchFamily="49" charset="-122"/>
              <a:cs typeface="Times New Roman" pitchFamily="18" charset="0"/>
            </a:endParaRPr>
          </a:p>
        </p:txBody>
      </p:sp>
      <p:pic>
        <p:nvPicPr>
          <p:cNvPr id="3" name="图片 2"/>
          <p:cNvPicPr/>
          <p:nvPr/>
        </p:nvPicPr>
        <p:blipFill>
          <a:blip r:embed="rId2"/>
          <a:srcRect/>
          <a:stretch>
            <a:fillRect/>
          </a:stretch>
        </p:blipFill>
        <p:spPr bwMode="auto">
          <a:xfrm>
            <a:off x="7786710" y="642918"/>
            <a:ext cx="500066" cy="214314"/>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srcRect/>
          <a:stretch>
            <a:fillRect/>
          </a:stretch>
        </p:blipFill>
        <p:spPr bwMode="auto">
          <a:xfrm>
            <a:off x="785786" y="500042"/>
            <a:ext cx="7786742" cy="5500726"/>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7786742" cy="1661993"/>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     ⑤ </a:t>
            </a:r>
            <a:r>
              <a:rPr lang="zh-CN" altLang="en-US" dirty="0" smtClean="0">
                <a:ea typeface="楷体" pitchFamily="49" charset="-122"/>
                <a:cs typeface="Times New Roman" pitchFamily="18" charset="0"/>
              </a:rPr>
              <a:t>在</a:t>
            </a:r>
            <a:r>
              <a:rPr lang="en-US" dirty="0" smtClean="0">
                <a:ea typeface="楷体" pitchFamily="49" charset="-122"/>
                <a:cs typeface="Times New Roman" pitchFamily="18" charset="0"/>
              </a:rPr>
              <a:t>Web</a:t>
            </a:r>
            <a:r>
              <a:rPr lang="zh-CN" altLang="en-US" dirty="0" smtClean="0">
                <a:ea typeface="楷体" pitchFamily="49" charset="-122"/>
                <a:cs typeface="Times New Roman" pitchFamily="18" charset="0"/>
              </a:rPr>
              <a:t>窗体设计模式中双击</a:t>
            </a:r>
            <a:r>
              <a:rPr lang="en-US" dirty="0" err="1" smtClean="0">
                <a:ea typeface="楷体" pitchFamily="49" charset="-122"/>
                <a:cs typeface="Times New Roman" pitchFamily="18" charset="0"/>
              </a:rPr>
              <a:t>Button1</a:t>
            </a:r>
            <a:r>
              <a:rPr lang="zh-CN" altLang="en-US" dirty="0" smtClean="0">
                <a:ea typeface="楷体" pitchFamily="49" charset="-122"/>
                <a:cs typeface="Times New Roman" pitchFamily="18" charset="0"/>
              </a:rPr>
              <a:t>控件，出现代码编辑窗口，在引用部分添加以下语句：</a:t>
            </a:r>
          </a:p>
          <a:p>
            <a:pPr lvl="1">
              <a:lnSpc>
                <a:spcPct val="150000"/>
              </a:lnSpc>
            </a:pPr>
            <a:r>
              <a:rPr lang="en-US" sz="2000" dirty="0" smtClean="0">
                <a:solidFill>
                  <a:srgbClr val="006600"/>
                </a:solidFill>
                <a:ea typeface="楷体" pitchFamily="49" charset="-122"/>
                <a:cs typeface="Times New Roman" pitchFamily="18" charset="0"/>
              </a:rPr>
              <a:t>using </a:t>
            </a:r>
            <a:r>
              <a:rPr lang="en-US" sz="2000" dirty="0" err="1" smtClean="0">
                <a:solidFill>
                  <a:srgbClr val="006600"/>
                </a:solidFill>
                <a:ea typeface="楷体" pitchFamily="49" charset="-122"/>
                <a:cs typeface="Times New Roman" pitchFamily="18" charset="0"/>
              </a:rPr>
              <a:t>System.Data.OleDb</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0" name="Text Box 12"/>
          <p:cNvSpPr txBox="1">
            <a:spLocks noChangeArrowheads="1"/>
          </p:cNvSpPr>
          <p:nvPr/>
        </p:nvSpPr>
        <p:spPr bwMode="auto">
          <a:xfrm>
            <a:off x="755650" y="404813"/>
            <a:ext cx="7704138" cy="457200"/>
          </a:xfrm>
          <a:prstGeom prst="rect">
            <a:avLst/>
          </a:prstGeom>
          <a:noFill/>
          <a:ln w="9525">
            <a:noFill/>
            <a:miter lim="800000"/>
            <a:headEnd/>
            <a:tailEnd/>
          </a:ln>
          <a:effectLst/>
        </p:spPr>
        <p:txBody>
          <a:bodyPr>
            <a:spAutoFit/>
          </a:bodyPr>
          <a:lstStyle/>
          <a:p>
            <a:pPr>
              <a:spcBef>
                <a:spcPct val="50000"/>
              </a:spcBef>
            </a:pPr>
            <a:endParaRPr lang="zh-CN" altLang="zh-CN"/>
          </a:p>
        </p:txBody>
      </p:sp>
      <p:sp>
        <p:nvSpPr>
          <p:cNvPr id="17421" name="Text Box 13"/>
          <p:cNvSpPr txBox="1">
            <a:spLocks noChangeArrowheads="1"/>
          </p:cNvSpPr>
          <p:nvPr/>
        </p:nvSpPr>
        <p:spPr bwMode="auto">
          <a:xfrm>
            <a:off x="827088" y="404813"/>
            <a:ext cx="7273925" cy="584775"/>
          </a:xfrm>
          <a:prstGeom prst="rect">
            <a:avLst/>
          </a:prstGeom>
          <a:noFill/>
          <a:ln w="9525">
            <a:noFill/>
            <a:miter lim="800000"/>
            <a:headEnd/>
            <a:tailEnd/>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18.1 </a:t>
            </a:r>
            <a:r>
              <a:rPr lang="en-US" altLang="zh-CN" sz="3200"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ASP.NET</a:t>
            </a:r>
            <a:r>
              <a:rPr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概述</a:t>
            </a:r>
          </a:p>
        </p:txBody>
      </p:sp>
      <p:sp>
        <p:nvSpPr>
          <p:cNvPr id="17422" name="Text Box 14"/>
          <p:cNvSpPr txBox="1">
            <a:spLocks noChangeArrowheads="1"/>
          </p:cNvSpPr>
          <p:nvPr/>
        </p:nvSpPr>
        <p:spPr bwMode="auto">
          <a:xfrm>
            <a:off x="928662" y="1928802"/>
            <a:ext cx="6000792" cy="3970318"/>
          </a:xfrm>
          <a:prstGeom prst="rect">
            <a:avLst/>
          </a:prstGeom>
          <a:noFill/>
          <a:ln w="9525">
            <a:noFill/>
            <a:miter lim="800000"/>
            <a:headEnd/>
            <a:tailEnd/>
          </a:ln>
          <a:effectLst/>
        </p:spPr>
        <p:txBody>
          <a:bodyPr wrap="square">
            <a:spAutoFit/>
          </a:bodyPr>
          <a:lstStyle/>
          <a:p>
            <a:pPr marL="457200" indent="-457200">
              <a:lnSpc>
                <a:spcPct val="150000"/>
              </a:lnSpc>
              <a:buFont typeface="Wingdings" pitchFamily="2" charset="2"/>
              <a:buChar char="l"/>
            </a:pPr>
            <a:r>
              <a:rPr lang="en-US" dirty="0" smtClean="0">
                <a:ea typeface="楷体" pitchFamily="49" charset="-122"/>
                <a:cs typeface="Times New Roman" pitchFamily="18" charset="0"/>
              </a:rPr>
              <a:t>2000</a:t>
            </a:r>
            <a:r>
              <a:rPr lang="zh-CN" altLang="en-US" dirty="0" smtClean="0">
                <a:ea typeface="楷体" pitchFamily="49" charset="-122"/>
                <a:cs typeface="Times New Roman" pitchFamily="18" charset="0"/>
              </a:rPr>
              <a:t>年</a:t>
            </a:r>
            <a:r>
              <a:rPr lang="en-US" dirty="0" err="1" smtClean="0">
                <a:ea typeface="楷体" pitchFamily="49" charset="-122"/>
                <a:cs typeface="Times New Roman" pitchFamily="18" charset="0"/>
              </a:rPr>
              <a:t>ASP.NET</a:t>
            </a:r>
            <a:r>
              <a:rPr lang="en-US" dirty="0" smtClean="0">
                <a:ea typeface="楷体" pitchFamily="49" charset="-122"/>
                <a:cs typeface="Times New Roman" pitchFamily="18" charset="0"/>
              </a:rPr>
              <a:t> 1.0</a:t>
            </a:r>
            <a:r>
              <a:rPr lang="zh-CN" altLang="en-US" dirty="0" smtClean="0">
                <a:ea typeface="楷体" pitchFamily="49" charset="-122"/>
                <a:cs typeface="Times New Roman" pitchFamily="18" charset="0"/>
              </a:rPr>
              <a:t>正式发布</a:t>
            </a:r>
            <a:endParaRPr lang="en-US" altLang="zh-CN" dirty="0" smtClean="0">
              <a:ea typeface="楷体" pitchFamily="49" charset="-122"/>
              <a:cs typeface="Times New Roman" pitchFamily="18" charset="0"/>
            </a:endParaRPr>
          </a:p>
          <a:p>
            <a:pPr marL="457200" indent="-457200">
              <a:lnSpc>
                <a:spcPct val="150000"/>
              </a:lnSpc>
              <a:buFont typeface="Wingdings" pitchFamily="2" charset="2"/>
              <a:buChar char="l"/>
            </a:pPr>
            <a:r>
              <a:rPr lang="en-US" dirty="0" smtClean="0">
                <a:ea typeface="楷体" pitchFamily="49" charset="-122"/>
                <a:cs typeface="Times New Roman" pitchFamily="18" charset="0"/>
              </a:rPr>
              <a:t>2003</a:t>
            </a:r>
            <a:r>
              <a:rPr lang="zh-CN" altLang="en-US" dirty="0" smtClean="0">
                <a:ea typeface="楷体" pitchFamily="49" charset="-122"/>
                <a:cs typeface="Times New Roman" pitchFamily="18" charset="0"/>
              </a:rPr>
              <a:t>年</a:t>
            </a:r>
            <a:r>
              <a:rPr lang="en-US" dirty="0" err="1" smtClean="0">
                <a:ea typeface="楷体" pitchFamily="49" charset="-122"/>
                <a:cs typeface="Times New Roman" pitchFamily="18" charset="0"/>
              </a:rPr>
              <a:t>ASP.NET</a:t>
            </a:r>
            <a:r>
              <a:rPr lang="zh-CN" altLang="en-US" dirty="0" smtClean="0">
                <a:ea typeface="楷体" pitchFamily="49" charset="-122"/>
                <a:cs typeface="Times New Roman" pitchFamily="18" charset="0"/>
              </a:rPr>
              <a:t>升级为</a:t>
            </a:r>
            <a:r>
              <a:rPr lang="en-US" dirty="0" smtClean="0">
                <a:ea typeface="楷体" pitchFamily="49" charset="-122"/>
                <a:cs typeface="Times New Roman" pitchFamily="18" charset="0"/>
              </a:rPr>
              <a:t>1.1</a:t>
            </a:r>
            <a:r>
              <a:rPr lang="zh-CN" altLang="en-US" dirty="0" smtClean="0">
                <a:ea typeface="楷体" pitchFamily="49" charset="-122"/>
                <a:cs typeface="Times New Roman" pitchFamily="18" charset="0"/>
              </a:rPr>
              <a:t>版本</a:t>
            </a:r>
            <a:endParaRPr lang="en-US" altLang="zh-CN" dirty="0" smtClean="0">
              <a:ea typeface="楷体" pitchFamily="49" charset="-122"/>
              <a:cs typeface="Times New Roman" pitchFamily="18" charset="0"/>
            </a:endParaRPr>
          </a:p>
          <a:p>
            <a:pPr marL="457200" indent="-457200">
              <a:lnSpc>
                <a:spcPct val="150000"/>
              </a:lnSpc>
              <a:buFont typeface="Wingdings" pitchFamily="2" charset="2"/>
              <a:buChar char="l"/>
            </a:pPr>
            <a:r>
              <a:rPr lang="en-US" dirty="0" smtClean="0">
                <a:ea typeface="楷体" pitchFamily="49" charset="-122"/>
                <a:cs typeface="Times New Roman" pitchFamily="18" charset="0"/>
              </a:rPr>
              <a:t>2005</a:t>
            </a:r>
            <a:r>
              <a:rPr lang="zh-CN" altLang="en-US" dirty="0" smtClean="0">
                <a:ea typeface="楷体" pitchFamily="49" charset="-122"/>
                <a:cs typeface="Times New Roman" pitchFamily="18" charset="0"/>
              </a:rPr>
              <a:t>年发布</a:t>
            </a:r>
            <a:r>
              <a:rPr lang="en-US" dirty="0" err="1" smtClean="0">
                <a:ea typeface="楷体" pitchFamily="49" charset="-122"/>
                <a:cs typeface="Times New Roman" pitchFamily="18" charset="0"/>
              </a:rPr>
              <a:t>ASP.NET</a:t>
            </a:r>
            <a:r>
              <a:rPr lang="en-US" dirty="0" smtClean="0">
                <a:ea typeface="楷体" pitchFamily="49" charset="-122"/>
                <a:cs typeface="Times New Roman" pitchFamily="18" charset="0"/>
              </a:rPr>
              <a:t> 2.0</a:t>
            </a:r>
            <a:endParaRPr lang="en-US" altLang="zh-CN" dirty="0" smtClean="0">
              <a:ea typeface="楷体" pitchFamily="49" charset="-122"/>
              <a:cs typeface="Times New Roman" pitchFamily="18" charset="0"/>
            </a:endParaRPr>
          </a:p>
          <a:p>
            <a:pPr marL="457200" indent="-457200">
              <a:lnSpc>
                <a:spcPct val="150000"/>
              </a:lnSpc>
              <a:buFont typeface="Wingdings" pitchFamily="2" charset="2"/>
              <a:buChar char="l"/>
            </a:pPr>
            <a:r>
              <a:rPr lang="en-US" dirty="0" smtClean="0">
                <a:ea typeface="楷体" pitchFamily="49" charset="-122"/>
                <a:cs typeface="Times New Roman" pitchFamily="18" charset="0"/>
              </a:rPr>
              <a:t>2008</a:t>
            </a:r>
            <a:r>
              <a:rPr lang="zh-CN" altLang="en-US" dirty="0" smtClean="0">
                <a:ea typeface="楷体" pitchFamily="49" charset="-122"/>
                <a:cs typeface="Times New Roman" pitchFamily="18" charset="0"/>
              </a:rPr>
              <a:t>年发布</a:t>
            </a:r>
            <a:r>
              <a:rPr lang="en-US" dirty="0" err="1" smtClean="0">
                <a:ea typeface="楷体" pitchFamily="49" charset="-122"/>
                <a:cs typeface="Times New Roman" pitchFamily="18" charset="0"/>
              </a:rPr>
              <a:t>ASP.NET</a:t>
            </a:r>
            <a:r>
              <a:rPr lang="en-US" dirty="0" smtClean="0">
                <a:ea typeface="楷体" pitchFamily="49" charset="-122"/>
                <a:cs typeface="Times New Roman" pitchFamily="18" charset="0"/>
              </a:rPr>
              <a:t> 3.5</a:t>
            </a:r>
            <a:endParaRPr lang="en-US" altLang="zh-CN" dirty="0" smtClean="0">
              <a:ea typeface="楷体" pitchFamily="49" charset="-122"/>
              <a:cs typeface="Times New Roman" pitchFamily="18" charset="0"/>
            </a:endParaRPr>
          </a:p>
          <a:p>
            <a:pPr marL="457200" indent="-457200">
              <a:lnSpc>
                <a:spcPct val="150000"/>
              </a:lnSpc>
              <a:buFont typeface="Wingdings" pitchFamily="2" charset="2"/>
              <a:buChar char="l"/>
            </a:pPr>
            <a:r>
              <a:rPr lang="en-US" dirty="0" smtClean="0">
                <a:ea typeface="楷体" pitchFamily="49" charset="-122"/>
                <a:cs typeface="Times New Roman" pitchFamily="18" charset="0"/>
              </a:rPr>
              <a:t>2010</a:t>
            </a:r>
            <a:r>
              <a:rPr lang="zh-CN" altLang="en-US" dirty="0" smtClean="0">
                <a:ea typeface="楷体" pitchFamily="49" charset="-122"/>
                <a:cs typeface="Times New Roman" pitchFamily="18" charset="0"/>
              </a:rPr>
              <a:t>年发布</a:t>
            </a:r>
            <a:r>
              <a:rPr lang="en-US" dirty="0" err="1" smtClean="0">
                <a:ea typeface="楷体" pitchFamily="49" charset="-122"/>
                <a:cs typeface="Times New Roman" pitchFamily="18" charset="0"/>
              </a:rPr>
              <a:t>ASP.NET</a:t>
            </a:r>
            <a:r>
              <a:rPr lang="en-US" dirty="0" smtClean="0">
                <a:ea typeface="楷体" pitchFamily="49" charset="-122"/>
                <a:cs typeface="Times New Roman" pitchFamily="18" charset="0"/>
              </a:rPr>
              <a:t> 4.0</a:t>
            </a:r>
            <a:endParaRPr lang="en-US" altLang="zh-CN" dirty="0" smtClean="0">
              <a:ea typeface="楷体" pitchFamily="49" charset="-122"/>
              <a:cs typeface="Times New Roman" pitchFamily="18" charset="0"/>
            </a:endParaRPr>
          </a:p>
          <a:p>
            <a:pPr marL="457200" indent="-457200">
              <a:lnSpc>
                <a:spcPct val="150000"/>
              </a:lnSpc>
              <a:buFont typeface="Wingdings" pitchFamily="2" charset="2"/>
              <a:buChar char="l"/>
            </a:pPr>
            <a:r>
              <a:rPr lang="en-US" dirty="0" smtClean="0">
                <a:ea typeface="楷体" pitchFamily="49" charset="-122"/>
                <a:cs typeface="Times New Roman" pitchFamily="18" charset="0"/>
              </a:rPr>
              <a:t>2012</a:t>
            </a:r>
            <a:r>
              <a:rPr lang="zh-CN" altLang="en-US" dirty="0" smtClean="0">
                <a:ea typeface="楷体" pitchFamily="49" charset="-122"/>
                <a:cs typeface="Times New Roman" pitchFamily="18" charset="0"/>
              </a:rPr>
              <a:t>年发布</a:t>
            </a:r>
            <a:r>
              <a:rPr lang="en-US" dirty="0" err="1" smtClean="0">
                <a:ea typeface="楷体" pitchFamily="49" charset="-122"/>
                <a:cs typeface="Times New Roman" pitchFamily="18" charset="0"/>
              </a:rPr>
              <a:t>ASP.NET</a:t>
            </a:r>
            <a:r>
              <a:rPr lang="en-US" dirty="0" smtClean="0">
                <a:ea typeface="楷体" pitchFamily="49" charset="-122"/>
                <a:cs typeface="Times New Roman" pitchFamily="18" charset="0"/>
              </a:rPr>
              <a:t> 4.5</a:t>
            </a:r>
          </a:p>
          <a:p>
            <a:pPr marL="457200" indent="-457200">
              <a:lnSpc>
                <a:spcPct val="150000"/>
              </a:lnSpc>
              <a:buFont typeface="Wingdings" pitchFamily="2" charset="2"/>
              <a:buChar char="l"/>
            </a:pPr>
            <a:r>
              <a:rPr lang="en-US" altLang="zh-CN" dirty="0" smtClean="0">
                <a:ea typeface="楷体" pitchFamily="49" charset="-122"/>
                <a:cs typeface="Times New Roman" pitchFamily="18" charset="0"/>
              </a:rPr>
              <a:t>……</a:t>
            </a:r>
            <a:endParaRPr lang="zh-CN" altLang="en-US" dirty="0" smtClean="0">
              <a:ea typeface="楷体" pitchFamily="49" charset="-122"/>
              <a:cs typeface="Times New Roman" pitchFamily="18" charset="0"/>
            </a:endParaRPr>
          </a:p>
        </p:txBody>
      </p:sp>
      <p:sp>
        <p:nvSpPr>
          <p:cNvPr id="5" name="TextBox 4"/>
          <p:cNvSpPr txBox="1"/>
          <p:nvPr/>
        </p:nvSpPr>
        <p:spPr>
          <a:xfrm>
            <a:off x="642910" y="1214422"/>
            <a:ext cx="492922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18.1.1  </a:t>
            </a:r>
            <a:r>
              <a:rPr lang="en-US" altLang="zh-CN" sz="2800" dirty="0" err="1" smtClean="0">
                <a:solidFill>
                  <a:srgbClr val="FF3300"/>
                </a:solidFill>
                <a:latin typeface="黑体" pitchFamily="49" charset="-122"/>
                <a:ea typeface="黑体" pitchFamily="49" charset="-122"/>
              </a:rPr>
              <a:t>ASP.NET</a:t>
            </a:r>
            <a:r>
              <a:rPr lang="zh-CN" altLang="en-US" sz="2800" dirty="0" smtClean="0">
                <a:solidFill>
                  <a:srgbClr val="FF3300"/>
                </a:solidFill>
                <a:latin typeface="黑体" pitchFamily="49" charset="-122"/>
                <a:ea typeface="黑体" pitchFamily="49" charset="-122"/>
              </a:rPr>
              <a:t>的发展历程</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642918"/>
            <a:ext cx="7429552" cy="461665"/>
          </a:xfrm>
          <a:prstGeom prst="rect">
            <a:avLst/>
          </a:prstGeom>
          <a:noFill/>
        </p:spPr>
        <p:txBody>
          <a:bodyPr wrap="square" rtlCol="0">
            <a:spAutoFit/>
          </a:bodyPr>
          <a:lstStyle/>
          <a:p>
            <a:r>
              <a:rPr lang="zh-CN" altLang="en-US" dirty="0" smtClean="0">
                <a:ea typeface="楷体" pitchFamily="49" charset="-122"/>
                <a:cs typeface="Times New Roman" pitchFamily="18" charset="0"/>
              </a:rPr>
              <a:t>设计该命令按钮的单击事件过程如下：</a:t>
            </a:r>
          </a:p>
        </p:txBody>
      </p:sp>
      <p:sp>
        <p:nvSpPr>
          <p:cNvPr id="3" name="TextBox 2"/>
          <p:cNvSpPr txBox="1"/>
          <p:nvPr/>
        </p:nvSpPr>
        <p:spPr>
          <a:xfrm>
            <a:off x="714348" y="1214422"/>
            <a:ext cx="8072494" cy="4093428"/>
          </a:xfrm>
          <a:prstGeom prst="rect">
            <a:avLst/>
          </a:prstGeom>
          <a:noFill/>
        </p:spPr>
        <p:txBody>
          <a:bodyPr wrap="square" rtlCol="0">
            <a:spAutoFit/>
          </a:bodyPr>
          <a:lstStyle/>
          <a:p>
            <a:r>
              <a:rPr lang="en-US" sz="2000" dirty="0" smtClean="0">
                <a:solidFill>
                  <a:srgbClr val="FF00FF"/>
                </a:solidFill>
                <a:ea typeface="楷体" pitchFamily="49" charset="-122"/>
                <a:cs typeface="Times New Roman" pitchFamily="18" charset="0"/>
              </a:rPr>
              <a:t>protected void </a:t>
            </a:r>
            <a:r>
              <a:rPr lang="en-US" sz="2000" dirty="0" err="1" smtClean="0">
                <a:solidFill>
                  <a:srgbClr val="FF00FF"/>
                </a:solidFill>
                <a:ea typeface="楷体" pitchFamily="49" charset="-122"/>
                <a:cs typeface="Times New Roman" pitchFamily="18" charset="0"/>
              </a:rPr>
              <a:t>Button1_Click</a:t>
            </a:r>
            <a:r>
              <a:rPr lang="en-US" sz="2000" dirty="0" smtClean="0">
                <a:solidFill>
                  <a:srgbClr val="FF00FF"/>
                </a:solidFill>
                <a:ea typeface="楷体" pitchFamily="49" charset="-122"/>
                <a:cs typeface="Times New Roman" pitchFamily="18" charset="0"/>
              </a:rPr>
              <a:t>(object sender, </a:t>
            </a:r>
            <a:r>
              <a:rPr lang="en-US" sz="2000" dirty="0" err="1" smtClean="0">
                <a:solidFill>
                  <a:srgbClr val="FF00FF"/>
                </a:solidFill>
                <a:ea typeface="楷体" pitchFamily="49" charset="-122"/>
                <a:cs typeface="Times New Roman" pitchFamily="18" charset="0"/>
              </a:rPr>
              <a:t>EventArgs</a:t>
            </a:r>
            <a:r>
              <a:rPr lang="en-US" sz="2000" dirty="0" smtClean="0">
                <a:solidFill>
                  <a:srgbClr val="FF00FF"/>
                </a:solidFill>
                <a:ea typeface="楷体" pitchFamily="49" charset="-122"/>
                <a:cs typeface="Times New Roman" pitchFamily="18" charset="0"/>
              </a:rPr>
              <a:t> e)</a:t>
            </a:r>
            <a:endParaRPr lang="zh-CN" altLang="en-US" sz="2000" dirty="0" smtClean="0">
              <a:solidFill>
                <a:srgbClr val="FF00FF"/>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string </a:t>
            </a:r>
            <a:r>
              <a:rPr lang="en-US" sz="2000" dirty="0" err="1" smtClean="0">
                <a:solidFill>
                  <a:srgbClr val="006600"/>
                </a:solidFill>
                <a:ea typeface="楷体" pitchFamily="49" charset="-122"/>
                <a:cs typeface="Times New Roman" pitchFamily="18" charset="0"/>
              </a:rPr>
              <a:t>mystr</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OleDbConnection</a:t>
            </a: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myconn</a:t>
            </a:r>
            <a:r>
              <a:rPr lang="en-US" sz="2000" dirty="0" smtClean="0">
                <a:solidFill>
                  <a:srgbClr val="006600"/>
                </a:solidFill>
                <a:ea typeface="楷体" pitchFamily="49" charset="-122"/>
                <a:cs typeface="Times New Roman" pitchFamily="18" charset="0"/>
              </a:rPr>
              <a:t> = new </a:t>
            </a:r>
            <a:r>
              <a:rPr lang="en-US" sz="2000" dirty="0" err="1" smtClean="0">
                <a:solidFill>
                  <a:srgbClr val="006600"/>
                </a:solidFill>
                <a:ea typeface="楷体" pitchFamily="49" charset="-122"/>
                <a:cs typeface="Times New Roman" pitchFamily="18" charset="0"/>
              </a:rPr>
              <a:t>OleDbConnection</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mystr</a:t>
            </a:r>
            <a:r>
              <a:rPr lang="en-US" sz="2000" dirty="0" smtClean="0">
                <a:solidFill>
                  <a:srgbClr val="006600"/>
                </a:solidFill>
                <a:ea typeface="楷体" pitchFamily="49" charset="-122"/>
                <a:cs typeface="Times New Roman" pitchFamily="18" charset="0"/>
              </a:rPr>
              <a:t> = @"Provider=</a:t>
            </a:r>
            <a:r>
              <a:rPr lang="en-US" sz="2000" dirty="0" err="1" smtClean="0">
                <a:solidFill>
                  <a:srgbClr val="006600"/>
                </a:solidFill>
                <a:ea typeface="楷体" pitchFamily="49" charset="-122"/>
                <a:cs typeface="Times New Roman" pitchFamily="18" charset="0"/>
              </a:rPr>
              <a:t>Microsoft.ACE.OLEDB.12.0;Data</a:t>
            </a:r>
            <a:r>
              <a:rPr lang="en-US" sz="2000" dirty="0" smtClean="0">
                <a:solidFill>
                  <a:srgbClr val="006600"/>
                </a:solidFill>
                <a:ea typeface="楷体" pitchFamily="49" charset="-122"/>
                <a:cs typeface="Times New Roman" pitchFamily="18" charset="0"/>
              </a:rPr>
              <a:t> Source="+</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Server.MapPath</a:t>
            </a:r>
            <a:r>
              <a:rPr lang="en-US" sz="2000" dirty="0" smtClean="0">
                <a:solidFill>
                  <a:srgbClr val="006600"/>
                </a:solidFill>
                <a:ea typeface="楷体" pitchFamily="49" charset="-122"/>
                <a:cs typeface="Times New Roman" pitchFamily="18" charset="0"/>
              </a:rPr>
              <a:t>("</a:t>
            </a:r>
            <a:r>
              <a:rPr lang="en-US" sz="2000" dirty="0" err="1" smtClean="0">
                <a:solidFill>
                  <a:srgbClr val="006600"/>
                </a:solidFill>
                <a:ea typeface="楷体" pitchFamily="49" charset="-122"/>
                <a:cs typeface="Times New Roman" pitchFamily="18" charset="0"/>
              </a:rPr>
              <a:t>App_Data</a:t>
            </a:r>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TextBox1.Text</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myconn.ConnectionString</a:t>
            </a:r>
            <a:r>
              <a:rPr lang="en-US" sz="2000" dirty="0" smtClean="0">
                <a:solidFill>
                  <a:srgbClr val="006600"/>
                </a:solidFill>
                <a:ea typeface="楷体" pitchFamily="49" charset="-122"/>
                <a:cs typeface="Times New Roman" pitchFamily="18" charset="0"/>
              </a:rPr>
              <a:t> = </a:t>
            </a:r>
            <a:r>
              <a:rPr lang="en-US" sz="2000" dirty="0" err="1" smtClean="0">
                <a:solidFill>
                  <a:srgbClr val="006600"/>
                </a:solidFill>
                <a:ea typeface="楷体" pitchFamily="49" charset="-122"/>
                <a:cs typeface="Times New Roman" pitchFamily="18" charset="0"/>
              </a:rPr>
              <a:t>mystr</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myconn.Open</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if (</a:t>
            </a:r>
            <a:r>
              <a:rPr lang="en-US" sz="2000" dirty="0" err="1" smtClean="0">
                <a:solidFill>
                  <a:srgbClr val="006600"/>
                </a:solidFill>
                <a:ea typeface="楷体" pitchFamily="49" charset="-122"/>
                <a:cs typeface="Times New Roman" pitchFamily="18" charset="0"/>
              </a:rPr>
              <a:t>myconn.State</a:t>
            </a:r>
            <a:r>
              <a:rPr lang="en-US" sz="2000" dirty="0" smtClean="0">
                <a:solidFill>
                  <a:srgbClr val="006600"/>
                </a:solidFill>
                <a:ea typeface="楷体" pitchFamily="49" charset="-122"/>
                <a:cs typeface="Times New Roman" pitchFamily="18" charset="0"/>
              </a:rPr>
              <a:t> == </a:t>
            </a:r>
            <a:r>
              <a:rPr lang="en-US" sz="2000" dirty="0" err="1" smtClean="0">
                <a:solidFill>
                  <a:srgbClr val="006600"/>
                </a:solidFill>
                <a:ea typeface="楷体" pitchFamily="49" charset="-122"/>
                <a:cs typeface="Times New Roman" pitchFamily="18" charset="0"/>
              </a:rPr>
              <a:t>System.Data.ConnectionState.Open</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Label2.Text</a:t>
            </a:r>
            <a:r>
              <a:rPr lang="en-US" sz="2000" dirty="0" smtClean="0">
                <a:solidFill>
                  <a:srgbClr val="006600"/>
                </a:solidFill>
                <a:ea typeface="楷体" pitchFamily="49" charset="-122"/>
                <a:cs typeface="Times New Roman" pitchFamily="18" charset="0"/>
              </a:rPr>
              <a:t> = "</a:t>
            </a:r>
            <a:r>
              <a:rPr lang="zh-CN" altLang="en-US" sz="2000" dirty="0" smtClean="0">
                <a:solidFill>
                  <a:srgbClr val="006600"/>
                </a:solidFill>
                <a:ea typeface="楷体" pitchFamily="49" charset="-122"/>
                <a:cs typeface="Times New Roman" pitchFamily="18" charset="0"/>
              </a:rPr>
              <a:t>成功连接到</a:t>
            </a:r>
            <a:r>
              <a:rPr lang="en-US" sz="2000" dirty="0" smtClean="0">
                <a:solidFill>
                  <a:srgbClr val="006600"/>
                </a:solidFill>
                <a:ea typeface="楷体" pitchFamily="49" charset="-122"/>
                <a:cs typeface="Times New Roman" pitchFamily="18" charset="0"/>
              </a:rPr>
              <a:t>Access</a:t>
            </a:r>
            <a:r>
              <a:rPr lang="zh-CN" altLang="en-US" sz="2000" dirty="0" smtClean="0">
                <a:solidFill>
                  <a:srgbClr val="006600"/>
                </a:solidFill>
                <a:ea typeface="楷体" pitchFamily="49" charset="-122"/>
                <a:cs typeface="Times New Roman" pitchFamily="18" charset="0"/>
              </a:rPr>
              <a:t>数据库</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else</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Label2.Text</a:t>
            </a:r>
            <a:r>
              <a:rPr lang="en-US" sz="2000" dirty="0" smtClean="0">
                <a:solidFill>
                  <a:srgbClr val="006600"/>
                </a:solidFill>
                <a:ea typeface="楷体" pitchFamily="49" charset="-122"/>
                <a:cs typeface="Times New Roman" pitchFamily="18" charset="0"/>
              </a:rPr>
              <a:t> = "</a:t>
            </a:r>
            <a:r>
              <a:rPr lang="zh-CN" altLang="en-US" sz="2000" dirty="0" smtClean="0">
                <a:solidFill>
                  <a:srgbClr val="006600"/>
                </a:solidFill>
                <a:ea typeface="楷体" pitchFamily="49" charset="-122"/>
                <a:cs typeface="Times New Roman" pitchFamily="18" charset="0"/>
              </a:rPr>
              <a:t>不能连接到</a:t>
            </a:r>
            <a:r>
              <a:rPr lang="en-US" sz="2000" dirty="0" smtClean="0">
                <a:solidFill>
                  <a:srgbClr val="006600"/>
                </a:solidFill>
                <a:ea typeface="楷体" pitchFamily="49" charset="-122"/>
                <a:cs typeface="Times New Roman" pitchFamily="18" charset="0"/>
              </a:rPr>
              <a:t>Access</a:t>
            </a:r>
            <a:r>
              <a:rPr lang="zh-CN" altLang="en-US" sz="2000" dirty="0" smtClean="0">
                <a:solidFill>
                  <a:srgbClr val="006600"/>
                </a:solidFill>
                <a:ea typeface="楷体" pitchFamily="49" charset="-122"/>
                <a:cs typeface="Times New Roman" pitchFamily="18" charset="0"/>
              </a:rPr>
              <a:t>数据库</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        </a:t>
            </a:r>
            <a:r>
              <a:rPr lang="en-US" sz="2000" dirty="0" err="1" smtClean="0">
                <a:solidFill>
                  <a:srgbClr val="006600"/>
                </a:solidFill>
                <a:ea typeface="楷体" pitchFamily="49" charset="-122"/>
                <a:cs typeface="Times New Roman" pitchFamily="18" charset="0"/>
              </a:rPr>
              <a:t>myconn.Close</a:t>
            </a:r>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a:p>
            <a:r>
              <a:rPr lang="en-US" sz="2000" dirty="0" smtClean="0">
                <a:solidFill>
                  <a:srgbClr val="006600"/>
                </a:solidFill>
                <a:ea typeface="楷体" pitchFamily="49" charset="-122"/>
                <a:cs typeface="Times New Roman" pitchFamily="18" charset="0"/>
              </a:rPr>
              <a:t>}</a:t>
            </a:r>
            <a:endParaRPr lang="zh-CN" altLang="en-US" sz="2000" dirty="0" smtClean="0">
              <a:solidFill>
                <a:srgbClr val="006600"/>
              </a:solidFill>
              <a:ea typeface="楷体" pitchFamily="49" charset="-122"/>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214290"/>
            <a:ext cx="8358246" cy="830997"/>
          </a:xfrm>
          <a:prstGeom prst="rect">
            <a:avLst/>
          </a:prstGeom>
          <a:noFill/>
        </p:spPr>
        <p:txBody>
          <a:bodyPr wrap="square" rtlCol="0">
            <a:spAutoFit/>
          </a:bodyPr>
          <a:lstStyle/>
          <a:p>
            <a:r>
              <a:rPr lang="zh-CN" altLang="en-US" dirty="0" smtClean="0">
                <a:ea typeface="楷体" pitchFamily="49" charset="-122"/>
                <a:cs typeface="Times New Roman" pitchFamily="18" charset="0"/>
              </a:rPr>
              <a:t>       ⑥ 该窗体设计完成。单击中部下方的</a:t>
            </a:r>
            <a:r>
              <a:rPr lang="en-US" dirty="0" smtClean="0">
                <a:ea typeface="楷体" pitchFamily="49" charset="-122"/>
                <a:cs typeface="Times New Roman" pitchFamily="18" charset="0"/>
              </a:rPr>
              <a:t>      </a:t>
            </a:r>
            <a:r>
              <a:rPr lang="zh-CN" altLang="en-US" dirty="0" smtClean="0">
                <a:ea typeface="楷体" pitchFamily="49" charset="-122"/>
                <a:cs typeface="Times New Roman" pitchFamily="18" charset="0"/>
              </a:rPr>
              <a:t>按钮可以看到上述设计对应的源程序。</a:t>
            </a:r>
            <a:endParaRPr lang="zh-CN" altLang="en-US" dirty="0">
              <a:ea typeface="楷体" pitchFamily="49" charset="-122"/>
              <a:cs typeface="Times New Roman" pitchFamily="18" charset="0"/>
            </a:endParaRPr>
          </a:p>
        </p:txBody>
      </p:sp>
      <p:pic>
        <p:nvPicPr>
          <p:cNvPr id="3" name="图片 2"/>
          <p:cNvPicPr/>
          <p:nvPr/>
        </p:nvPicPr>
        <p:blipFill>
          <a:blip r:embed="rId2"/>
          <a:srcRect/>
          <a:stretch>
            <a:fillRect/>
          </a:stretch>
        </p:blipFill>
        <p:spPr bwMode="auto">
          <a:xfrm>
            <a:off x="6277047" y="571480"/>
            <a:ext cx="366655" cy="286753"/>
          </a:xfrm>
          <a:prstGeom prst="rect">
            <a:avLst/>
          </a:prstGeom>
          <a:noFill/>
          <a:ln w="9525">
            <a:noFill/>
            <a:miter lim="800000"/>
            <a:headEnd/>
            <a:tailEnd/>
          </a:ln>
        </p:spPr>
      </p:pic>
      <p:pic>
        <p:nvPicPr>
          <p:cNvPr id="4" name="图片 3"/>
          <p:cNvPicPr/>
          <p:nvPr/>
        </p:nvPicPr>
        <p:blipFill>
          <a:blip r:embed="rId3"/>
          <a:srcRect/>
          <a:stretch>
            <a:fillRect/>
          </a:stretch>
        </p:blipFill>
        <p:spPr bwMode="auto">
          <a:xfrm>
            <a:off x="857224" y="1071546"/>
            <a:ext cx="7643866" cy="535785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8143932" cy="830997"/>
          </a:xfrm>
          <a:prstGeom prst="rect">
            <a:avLst/>
          </a:prstGeom>
          <a:noFill/>
        </p:spPr>
        <p:txBody>
          <a:bodyPr wrap="square" rtlCol="0">
            <a:spAutoFit/>
          </a:bodyPr>
          <a:lstStyle/>
          <a:p>
            <a:r>
              <a:rPr lang="zh-CN" altLang="en-US" dirty="0" smtClean="0">
                <a:ea typeface="楷体" pitchFamily="49" charset="-122"/>
                <a:cs typeface="Times New Roman" pitchFamily="18" charset="0"/>
              </a:rPr>
              <a:t>     ⑦ 单击工具栏的</a:t>
            </a:r>
            <a:r>
              <a:rPr lang="en-US" dirty="0" smtClean="0">
                <a:ea typeface="楷体" pitchFamily="49" charset="-122"/>
                <a:cs typeface="Times New Roman" pitchFamily="18" charset="0"/>
              </a:rPr>
              <a:t>                </a:t>
            </a:r>
            <a:r>
              <a:rPr lang="zh-CN" altLang="en-US" dirty="0" smtClean="0">
                <a:ea typeface="楷体" pitchFamily="49" charset="-122"/>
                <a:cs typeface="Times New Roman" pitchFamily="18" charset="0"/>
              </a:rPr>
              <a:t>按钮或按</a:t>
            </a:r>
            <a:r>
              <a:rPr lang="en-US" dirty="0" err="1" smtClean="0">
                <a:ea typeface="楷体" pitchFamily="49" charset="-122"/>
                <a:cs typeface="Times New Roman" pitchFamily="18" charset="0"/>
              </a:rPr>
              <a:t>F5</a:t>
            </a:r>
            <a:r>
              <a:rPr lang="zh-CN" altLang="en-US" dirty="0" smtClean="0">
                <a:ea typeface="楷体" pitchFamily="49" charset="-122"/>
                <a:cs typeface="Times New Roman" pitchFamily="18" charset="0"/>
              </a:rPr>
              <a:t>键执行</a:t>
            </a:r>
            <a:r>
              <a:rPr lang="en-US" dirty="0" smtClean="0">
                <a:ea typeface="楷体" pitchFamily="49" charset="-122"/>
                <a:cs typeface="Times New Roman" pitchFamily="18" charset="0"/>
              </a:rPr>
              <a:t>Web</a:t>
            </a:r>
            <a:r>
              <a:rPr lang="zh-CN" altLang="en-US" dirty="0" smtClean="0">
                <a:ea typeface="楷体" pitchFamily="49" charset="-122"/>
                <a:cs typeface="Times New Roman" pitchFamily="18" charset="0"/>
              </a:rPr>
              <a:t>窗体。第一次执行时将有提示对话框出现，其界面如图</a:t>
            </a:r>
            <a:r>
              <a:rPr lang="en-US" dirty="0" smtClean="0">
                <a:ea typeface="楷体" pitchFamily="49" charset="-122"/>
                <a:cs typeface="Times New Roman" pitchFamily="18" charset="0"/>
              </a:rPr>
              <a:t>18.7</a:t>
            </a:r>
            <a:r>
              <a:rPr lang="zh-CN" altLang="en-US" dirty="0" smtClean="0">
                <a:ea typeface="楷体" pitchFamily="49" charset="-122"/>
                <a:cs typeface="Times New Roman" pitchFamily="18" charset="0"/>
              </a:rPr>
              <a:t>所示。</a:t>
            </a:r>
            <a:endParaRPr lang="zh-CN" altLang="en-US" dirty="0">
              <a:ea typeface="楷体" pitchFamily="49" charset="-122"/>
              <a:cs typeface="Times New Roman" pitchFamily="18" charset="0"/>
            </a:endParaRPr>
          </a:p>
        </p:txBody>
      </p:sp>
      <p:pic>
        <p:nvPicPr>
          <p:cNvPr id="3" name="图片 2"/>
          <p:cNvPicPr/>
          <p:nvPr/>
        </p:nvPicPr>
        <p:blipFill>
          <a:blip r:embed="rId2"/>
          <a:srcRect/>
          <a:stretch>
            <a:fillRect/>
          </a:stretch>
        </p:blipFill>
        <p:spPr bwMode="auto">
          <a:xfrm>
            <a:off x="3357554" y="571480"/>
            <a:ext cx="1000132" cy="214314"/>
          </a:xfrm>
          <a:prstGeom prst="rect">
            <a:avLst/>
          </a:prstGeom>
          <a:noFill/>
          <a:ln w="9525">
            <a:noFill/>
            <a:miter lim="800000"/>
            <a:headEnd/>
            <a:tailEnd/>
          </a:ln>
        </p:spPr>
      </p:pic>
      <p:pic>
        <p:nvPicPr>
          <p:cNvPr id="4" name="图片 3"/>
          <p:cNvPicPr/>
          <p:nvPr/>
        </p:nvPicPr>
        <p:blipFill>
          <a:blip r:embed="rId3"/>
          <a:srcRect/>
          <a:stretch>
            <a:fillRect/>
          </a:stretch>
        </p:blipFill>
        <p:spPr bwMode="auto">
          <a:xfrm>
            <a:off x="1928794" y="1571612"/>
            <a:ext cx="4929222" cy="2786082"/>
          </a:xfrm>
          <a:prstGeom prst="rect">
            <a:avLst/>
          </a:prstGeom>
          <a:noFill/>
          <a:ln w="9525">
            <a:noFill/>
            <a:miter lim="800000"/>
            <a:headEnd/>
            <a:tailEnd/>
          </a:ln>
        </p:spPr>
      </p:pic>
      <p:sp>
        <p:nvSpPr>
          <p:cNvPr id="5" name="椭圆 4"/>
          <p:cNvSpPr/>
          <p:nvPr/>
        </p:nvSpPr>
        <p:spPr bwMode="auto">
          <a:xfrm>
            <a:off x="5143504" y="3643314"/>
            <a:ext cx="785818" cy="785818"/>
          </a:xfrm>
          <a:prstGeom prst="ellipse">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srcRect/>
          <a:stretch>
            <a:fillRect/>
          </a:stretch>
        </p:blipFill>
        <p:spPr bwMode="auto">
          <a:xfrm>
            <a:off x="785786" y="1285860"/>
            <a:ext cx="3214710" cy="2571768"/>
          </a:xfrm>
          <a:prstGeom prst="rect">
            <a:avLst/>
          </a:prstGeom>
          <a:noFill/>
          <a:ln w="9525">
            <a:noFill/>
            <a:miter lim="800000"/>
            <a:headEnd/>
            <a:tailEnd/>
          </a:ln>
        </p:spPr>
      </p:pic>
      <p:pic>
        <p:nvPicPr>
          <p:cNvPr id="3" name="图片 2"/>
          <p:cNvPicPr/>
          <p:nvPr/>
        </p:nvPicPr>
        <p:blipFill>
          <a:blip r:embed="rId3"/>
          <a:srcRect/>
          <a:stretch>
            <a:fillRect/>
          </a:stretch>
        </p:blipFill>
        <p:spPr bwMode="auto">
          <a:xfrm>
            <a:off x="5000628" y="1285860"/>
            <a:ext cx="3000396" cy="2643206"/>
          </a:xfrm>
          <a:prstGeom prst="rect">
            <a:avLst/>
          </a:prstGeom>
          <a:noFill/>
          <a:ln w="9525">
            <a:noFill/>
            <a:miter lim="800000"/>
            <a:headEnd/>
            <a:tailEnd/>
          </a:ln>
        </p:spPr>
      </p:pic>
      <p:sp>
        <p:nvSpPr>
          <p:cNvPr id="4" name="右箭头 3"/>
          <p:cNvSpPr/>
          <p:nvPr/>
        </p:nvSpPr>
        <p:spPr bwMode="auto">
          <a:xfrm>
            <a:off x="4357686" y="2428868"/>
            <a:ext cx="428628" cy="50006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
        <p:nvSpPr>
          <p:cNvPr id="5" name="椭圆 4"/>
          <p:cNvSpPr/>
          <p:nvPr/>
        </p:nvSpPr>
        <p:spPr bwMode="auto">
          <a:xfrm>
            <a:off x="5429256" y="2428868"/>
            <a:ext cx="642942" cy="571504"/>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539750" y="404813"/>
            <a:ext cx="7993063" cy="584775"/>
          </a:xfrm>
          <a:prstGeom prst="rect">
            <a:avLst/>
          </a:prstGeom>
          <a:noFill/>
          <a:ln w="9525">
            <a:noFill/>
            <a:miter lim="800000"/>
            <a:headEnd/>
            <a:tailEnd/>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18.3 </a:t>
            </a:r>
            <a:r>
              <a:rPr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基本</a:t>
            </a:r>
            <a:r>
              <a:rPr lang="en-US" altLang="zh-CN" sz="3200"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ASP.NET</a:t>
            </a:r>
            <a:r>
              <a:rPr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服务器控件</a:t>
            </a:r>
          </a:p>
        </p:txBody>
      </p:sp>
      <p:sp>
        <p:nvSpPr>
          <p:cNvPr id="159747" name="Text Box 3"/>
          <p:cNvSpPr txBox="1">
            <a:spLocks noChangeArrowheads="1"/>
          </p:cNvSpPr>
          <p:nvPr/>
        </p:nvSpPr>
        <p:spPr bwMode="auto">
          <a:xfrm>
            <a:off x="714349" y="2155820"/>
            <a:ext cx="8072493" cy="2862322"/>
          </a:xfrm>
          <a:prstGeom prst="rect">
            <a:avLst/>
          </a:prstGeom>
          <a:noFill/>
          <a:ln w="9525">
            <a:noFill/>
            <a:miter lim="800000"/>
            <a:headEnd/>
            <a:tailEnd/>
          </a:ln>
          <a:effectLst/>
        </p:spPr>
        <p:txBody>
          <a:bodyPr wrap="square">
            <a:spAutoFit/>
          </a:bodyPr>
          <a:lstStyle/>
          <a:p>
            <a:pPr>
              <a:lnSpc>
                <a:spcPct val="150000"/>
              </a:lnSpc>
            </a:pPr>
            <a:r>
              <a:rPr lang="en-US" altLang="zh-CN" dirty="0" smtClean="0">
                <a:solidFill>
                  <a:srgbClr val="FF3300"/>
                </a:solidFill>
                <a:ea typeface="楷体" pitchFamily="49" charset="-122"/>
                <a:cs typeface="Times New Roman" pitchFamily="18" charset="0"/>
              </a:rPr>
              <a:t>1</a:t>
            </a:r>
            <a:r>
              <a:rPr lang="en-US" altLang="zh-CN" dirty="0">
                <a:solidFill>
                  <a:srgbClr val="FF3300"/>
                </a:solidFill>
                <a:ea typeface="楷体" pitchFamily="49" charset="-122"/>
                <a:cs typeface="Times New Roman" pitchFamily="18" charset="0"/>
              </a:rPr>
              <a:t>. </a:t>
            </a:r>
            <a:r>
              <a:rPr lang="zh-CN" altLang="en-US" dirty="0">
                <a:solidFill>
                  <a:srgbClr val="FF3300"/>
                </a:solidFill>
                <a:ea typeface="楷体" pitchFamily="49" charset="-122"/>
                <a:cs typeface="Times New Roman" pitchFamily="18" charset="0"/>
              </a:rPr>
              <a:t>什么是服务器控件</a:t>
            </a:r>
          </a:p>
          <a:p>
            <a:pPr>
              <a:lnSpc>
                <a:spcPct val="150000"/>
              </a:lnSpc>
            </a:pPr>
            <a:r>
              <a:rPr lang="zh-CN" altLang="en-US" dirty="0">
                <a:ea typeface="楷体" pitchFamily="49" charset="-122"/>
                <a:cs typeface="Times New Roman" pitchFamily="18" charset="0"/>
              </a:rPr>
              <a:t>　 </a:t>
            </a:r>
            <a:r>
              <a:rPr lang="zh-CN" altLang="en-US" dirty="0" smtClean="0">
                <a:ea typeface="楷体" pitchFamily="49" charset="-122"/>
                <a:cs typeface="Times New Roman" pitchFamily="18" charset="0"/>
              </a:rPr>
              <a:t>  服务器</a:t>
            </a:r>
            <a:r>
              <a:rPr lang="zh-CN" altLang="en-US" dirty="0">
                <a:ea typeface="楷体" pitchFamily="49" charset="-122"/>
                <a:cs typeface="Times New Roman" pitchFamily="18" charset="0"/>
              </a:rPr>
              <a:t>控件都包含在</a:t>
            </a:r>
            <a:r>
              <a:rPr lang="en-US" altLang="zh-CN" dirty="0" err="1">
                <a:ea typeface="楷体" pitchFamily="49" charset="-122"/>
                <a:cs typeface="Times New Roman" pitchFamily="18" charset="0"/>
              </a:rPr>
              <a:t>ASP.NET</a:t>
            </a:r>
            <a:r>
              <a:rPr lang="zh-CN" altLang="en-US" dirty="0">
                <a:ea typeface="楷体" pitchFamily="49" charset="-122"/>
                <a:cs typeface="Times New Roman" pitchFamily="18" charset="0"/>
              </a:rPr>
              <a:t>页面中。当运行页面时</a:t>
            </a:r>
            <a:r>
              <a:rPr lang="zh-CN" altLang="en-US" dirty="0" smtClean="0">
                <a:ea typeface="楷体" pitchFamily="49" charset="-122"/>
                <a:cs typeface="Times New Roman" pitchFamily="18" charset="0"/>
              </a:rPr>
              <a:t>，</a:t>
            </a:r>
            <a:r>
              <a:rPr lang="en-US" altLang="zh-CN" dirty="0" err="1" smtClean="0">
                <a:ea typeface="楷体" pitchFamily="49" charset="-122"/>
                <a:cs typeface="Times New Roman" pitchFamily="18" charset="0"/>
              </a:rPr>
              <a:t>ASP.NET</a:t>
            </a:r>
            <a:r>
              <a:rPr lang="zh-CN" altLang="en-US" dirty="0" smtClean="0">
                <a:ea typeface="楷体" pitchFamily="49" charset="-122"/>
                <a:cs typeface="Times New Roman" pitchFamily="18" charset="0"/>
              </a:rPr>
              <a:t>引擎</a:t>
            </a:r>
            <a:r>
              <a:rPr lang="zh-CN" altLang="en-US" dirty="0">
                <a:ea typeface="楷体" pitchFamily="49" charset="-122"/>
                <a:cs typeface="Times New Roman" pitchFamily="18" charset="0"/>
              </a:rPr>
              <a:t>将根据控件对象和程序逻辑完成一定的功能。</a:t>
            </a:r>
          </a:p>
          <a:p>
            <a:pPr>
              <a:lnSpc>
                <a:spcPct val="150000"/>
              </a:lnSpc>
            </a:pPr>
            <a:r>
              <a:rPr lang="zh-CN" altLang="en-US" dirty="0">
                <a:ea typeface="楷体" pitchFamily="49" charset="-122"/>
                <a:cs typeface="Times New Roman" pitchFamily="18" charset="0"/>
              </a:rPr>
              <a:t>     </a:t>
            </a:r>
            <a:r>
              <a:rPr lang="zh-CN" altLang="en-US" dirty="0" smtClean="0">
                <a:ea typeface="楷体" pitchFamily="49" charset="-122"/>
                <a:cs typeface="Times New Roman" pitchFamily="18" charset="0"/>
              </a:rPr>
              <a:t> 根据</a:t>
            </a:r>
            <a:r>
              <a:rPr lang="zh-CN" altLang="en-US" dirty="0">
                <a:ea typeface="楷体" pitchFamily="49" charset="-122"/>
                <a:cs typeface="Times New Roman" pitchFamily="18" charset="0"/>
              </a:rPr>
              <a:t>服务器控件定义方式，可分为</a:t>
            </a:r>
            <a:r>
              <a:rPr lang="en-US" altLang="zh-CN" dirty="0">
                <a:ea typeface="楷体" pitchFamily="49" charset="-122"/>
                <a:cs typeface="Times New Roman" pitchFamily="18" charset="0"/>
              </a:rPr>
              <a:t>HTML</a:t>
            </a:r>
            <a:r>
              <a:rPr lang="zh-CN" altLang="en-US" dirty="0">
                <a:ea typeface="楷体" pitchFamily="49" charset="-122"/>
                <a:cs typeface="Times New Roman" pitchFamily="18" charset="0"/>
              </a:rPr>
              <a:t>服务器控件、</a:t>
            </a:r>
            <a:r>
              <a:rPr lang="en-US" altLang="zh-CN" dirty="0">
                <a:ea typeface="楷体" pitchFamily="49" charset="-122"/>
                <a:cs typeface="Times New Roman" pitchFamily="18" charset="0"/>
              </a:rPr>
              <a:t>Web</a:t>
            </a:r>
            <a:r>
              <a:rPr lang="zh-CN" altLang="en-US" dirty="0">
                <a:ea typeface="楷体" pitchFamily="49" charset="-122"/>
                <a:cs typeface="Times New Roman" pitchFamily="18" charset="0"/>
              </a:rPr>
              <a:t>标准服务器控件和自定义服务器控件：</a:t>
            </a:r>
          </a:p>
        </p:txBody>
      </p:sp>
      <p:sp>
        <p:nvSpPr>
          <p:cNvPr id="5" name="TextBox 4"/>
          <p:cNvSpPr txBox="1"/>
          <p:nvPr/>
        </p:nvSpPr>
        <p:spPr>
          <a:xfrm>
            <a:off x="428596" y="1357298"/>
            <a:ext cx="4500594"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18.3.1</a:t>
            </a:r>
            <a:r>
              <a:rPr lang="zh-CN" altLang="en-US" sz="2800" dirty="0" smtClean="0">
                <a:solidFill>
                  <a:srgbClr val="FF3300"/>
                </a:solidFill>
                <a:latin typeface="黑体" pitchFamily="49" charset="-122"/>
                <a:ea typeface="黑体" pitchFamily="49" charset="-122"/>
              </a:rPr>
              <a:t>　服务器控件概述</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611188" y="404813"/>
            <a:ext cx="6769100" cy="457200"/>
          </a:xfrm>
          <a:prstGeom prst="rect">
            <a:avLst/>
          </a:prstGeom>
          <a:noFill/>
          <a:ln w="9525">
            <a:noFill/>
            <a:miter lim="800000"/>
            <a:headEnd/>
            <a:tailEnd/>
          </a:ln>
          <a:effectLst/>
        </p:spPr>
        <p:txBody>
          <a:bodyPr>
            <a:spAutoFit/>
          </a:bodyPr>
          <a:lstStyle/>
          <a:p>
            <a:pPr algn="just">
              <a:spcBef>
                <a:spcPct val="50000"/>
              </a:spcBef>
            </a:pPr>
            <a:r>
              <a:rPr lang="en-US" altLang="zh-CN" dirty="0">
                <a:solidFill>
                  <a:srgbClr val="FF3300"/>
                </a:solidFill>
                <a:ea typeface="楷体" pitchFamily="49" charset="-122"/>
                <a:cs typeface="Times New Roman" pitchFamily="18" charset="0"/>
              </a:rPr>
              <a:t>2. </a:t>
            </a:r>
            <a:r>
              <a:rPr lang="zh-CN" altLang="en-US" dirty="0">
                <a:solidFill>
                  <a:srgbClr val="FF3300"/>
                </a:solidFill>
                <a:ea typeface="楷体" pitchFamily="49" charset="-122"/>
                <a:cs typeface="Times New Roman" pitchFamily="18" charset="0"/>
              </a:rPr>
              <a:t>服务器控件的属性、方法和事件</a:t>
            </a:r>
          </a:p>
        </p:txBody>
      </p:sp>
      <p:graphicFrame>
        <p:nvGraphicFramePr>
          <p:cNvPr id="158845" name="Group 125"/>
          <p:cNvGraphicFramePr>
            <a:graphicFrameLocks noGrp="1"/>
          </p:cNvGraphicFramePr>
          <p:nvPr/>
        </p:nvGraphicFramePr>
        <p:xfrm>
          <a:off x="755650" y="1158875"/>
          <a:ext cx="7632700" cy="3352800"/>
        </p:xfrm>
        <a:graphic>
          <a:graphicData uri="http://schemas.openxmlformats.org/drawingml/2006/table">
            <a:tbl>
              <a:tblPr/>
              <a:tblGrid>
                <a:gridCol w="3516313"/>
                <a:gridCol w="4116387"/>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常用属性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ID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控件标识</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Font-Bold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字体是否为粗体</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Font-Italic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字体是否为斜体</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Font-Name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字体名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Font-Size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字体大小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Text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控件上显示的文本</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Visible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控件是否显示</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BackColor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控件的背景色</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ForeColor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控件的前景色</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7748" name="Group 52"/>
          <p:cNvGraphicFramePr>
            <a:graphicFrameLocks noGrp="1"/>
          </p:cNvGraphicFramePr>
          <p:nvPr/>
        </p:nvGraphicFramePr>
        <p:xfrm>
          <a:off x="971550" y="476250"/>
          <a:ext cx="7200900" cy="1341120"/>
        </p:xfrm>
        <a:graphic>
          <a:graphicData uri="http://schemas.openxmlformats.org/drawingml/2006/table">
            <a:tbl>
              <a:tblPr/>
              <a:tblGrid>
                <a:gridCol w="3317875"/>
                <a:gridCol w="3883025"/>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常用方法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DataBind</a:t>
                      </a:r>
                      <a:endPar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完成数据绑定</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Focus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获得焦点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GetType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获取当前实例的类型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57813" name="Group 117"/>
          <p:cNvGraphicFramePr>
            <a:graphicFrameLocks noGrp="1"/>
          </p:cNvGraphicFramePr>
          <p:nvPr/>
        </p:nvGraphicFramePr>
        <p:xfrm>
          <a:off x="971550" y="2349500"/>
          <a:ext cx="7345363" cy="1920240"/>
        </p:xfrm>
        <a:graphic>
          <a:graphicData uri="http://schemas.openxmlformats.org/drawingml/2006/table">
            <a:tbl>
              <a:tblPr/>
              <a:tblGrid>
                <a:gridCol w="1922463"/>
                <a:gridCol w="5422900"/>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常用事件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DataBinding</a:t>
                      </a:r>
                      <a:endPar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当一个控件上的</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DataBind</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方法被调用并且该控件被绑定到一个数据源时触发该事件。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Init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控件被初始化时触发该事件。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Load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控件被装入页面时触发该事件。在</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Init</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后发生。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Unload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从内存中卸载时触发该事件。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539750" y="404813"/>
            <a:ext cx="8208963" cy="1684244"/>
          </a:xfrm>
          <a:prstGeom prst="rect">
            <a:avLst/>
          </a:prstGeom>
          <a:noFill/>
          <a:ln w="9525">
            <a:noFill/>
            <a:miter lim="800000"/>
            <a:headEnd/>
            <a:tailEnd/>
          </a:ln>
          <a:effectLst/>
        </p:spPr>
        <p:txBody>
          <a:bodyPr>
            <a:spAutoFit/>
          </a:bodyPr>
          <a:lstStyle/>
          <a:p>
            <a:pPr>
              <a:lnSpc>
                <a:spcPct val="150000"/>
              </a:lnSpc>
            </a:pPr>
            <a:r>
              <a:rPr lang="en-US" altLang="zh-CN" dirty="0">
                <a:solidFill>
                  <a:srgbClr val="FF3300"/>
                </a:solidFill>
                <a:ea typeface="楷体" pitchFamily="49" charset="-122"/>
                <a:cs typeface="Times New Roman" pitchFamily="18" charset="0"/>
              </a:rPr>
              <a:t>3. </a:t>
            </a:r>
            <a:r>
              <a:rPr lang="zh-CN" altLang="en-US" dirty="0">
                <a:solidFill>
                  <a:srgbClr val="FF3300"/>
                </a:solidFill>
                <a:ea typeface="楷体" pitchFamily="49" charset="-122"/>
                <a:cs typeface="Times New Roman" pitchFamily="18" charset="0"/>
              </a:rPr>
              <a:t>服务器控件的相关操作</a:t>
            </a:r>
          </a:p>
          <a:p>
            <a:pPr>
              <a:lnSpc>
                <a:spcPct val="150000"/>
              </a:lnSpc>
            </a:pPr>
            <a:r>
              <a:rPr lang="zh-CN" altLang="en-US" dirty="0">
                <a:solidFill>
                  <a:srgbClr val="FF3300"/>
                </a:solidFill>
                <a:ea typeface="楷体" pitchFamily="49" charset="-122"/>
                <a:cs typeface="Times New Roman" pitchFamily="18" charset="0"/>
              </a:rPr>
              <a:t>（</a:t>
            </a:r>
            <a:r>
              <a:rPr lang="en-US" altLang="zh-CN" dirty="0">
                <a:solidFill>
                  <a:srgbClr val="FF3300"/>
                </a:solidFill>
                <a:ea typeface="楷体" pitchFamily="49" charset="-122"/>
                <a:cs typeface="Times New Roman" pitchFamily="18" charset="0"/>
              </a:rPr>
              <a:t>1</a:t>
            </a:r>
            <a:r>
              <a:rPr lang="zh-CN" altLang="en-US" dirty="0">
                <a:solidFill>
                  <a:srgbClr val="FF3300"/>
                </a:solidFill>
                <a:ea typeface="楷体" pitchFamily="49" charset="-122"/>
                <a:cs typeface="Times New Roman" pitchFamily="18" charset="0"/>
              </a:rPr>
              <a:t>）向页面中添加服务器控件</a:t>
            </a:r>
          </a:p>
          <a:p>
            <a:pPr>
              <a:lnSpc>
                <a:spcPct val="150000"/>
              </a:lnSpc>
            </a:pPr>
            <a:r>
              <a:rPr lang="zh-CN" altLang="en-US" dirty="0">
                <a:ea typeface="楷体" pitchFamily="49" charset="-122"/>
                <a:cs typeface="Times New Roman" pitchFamily="18" charset="0"/>
              </a:rPr>
              <a:t>     可以通过以下</a:t>
            </a:r>
            <a:r>
              <a:rPr lang="en-US" altLang="zh-CN" dirty="0">
                <a:ea typeface="楷体" pitchFamily="49" charset="-122"/>
                <a:cs typeface="Times New Roman" pitchFamily="18" charset="0"/>
              </a:rPr>
              <a:t>3</a:t>
            </a:r>
            <a:r>
              <a:rPr lang="zh-CN" altLang="en-US" dirty="0">
                <a:ea typeface="楷体" pitchFamily="49" charset="-122"/>
                <a:cs typeface="Times New Roman" pitchFamily="18" charset="0"/>
              </a:rPr>
              <a:t>种方法添加服务器控件。</a:t>
            </a:r>
          </a:p>
        </p:txBody>
      </p:sp>
      <p:sp>
        <p:nvSpPr>
          <p:cNvPr id="156675" name="Text Box 3"/>
          <p:cNvSpPr txBox="1">
            <a:spLocks noChangeArrowheads="1"/>
          </p:cNvSpPr>
          <p:nvPr/>
        </p:nvSpPr>
        <p:spPr bwMode="auto">
          <a:xfrm>
            <a:off x="928662" y="2202091"/>
            <a:ext cx="7775575" cy="3727239"/>
          </a:xfrm>
          <a:prstGeom prst="rect">
            <a:avLst/>
          </a:prstGeom>
          <a:noFill/>
          <a:ln w="9525">
            <a:noFill/>
            <a:miter lim="800000"/>
            <a:headEnd/>
            <a:tailEnd/>
          </a:ln>
          <a:effectLst/>
        </p:spPr>
        <p:txBody>
          <a:bodyPr>
            <a:spAutoFit/>
          </a:bodyPr>
          <a:lstStyle/>
          <a:p>
            <a:pPr marL="342900" indent="-342900">
              <a:lnSpc>
                <a:spcPct val="150000"/>
              </a:lnSpc>
              <a:buFont typeface="Wingdings" pitchFamily="2" charset="2"/>
              <a:buChar char="ü"/>
            </a:pPr>
            <a:r>
              <a:rPr lang="en-US" altLang="zh-CN" sz="2000" dirty="0">
                <a:solidFill>
                  <a:schemeClr val="tx2"/>
                </a:solidFill>
                <a:ea typeface="楷体" pitchFamily="49" charset="-122"/>
                <a:cs typeface="Times New Roman" pitchFamily="18" charset="0"/>
              </a:rPr>
              <a:t> </a:t>
            </a:r>
            <a:r>
              <a:rPr lang="zh-CN" altLang="en-US" sz="2000" dirty="0">
                <a:solidFill>
                  <a:srgbClr val="FF3300"/>
                </a:solidFill>
                <a:ea typeface="楷体" pitchFamily="49" charset="-122"/>
                <a:cs typeface="Times New Roman" pitchFamily="18" charset="0"/>
              </a:rPr>
              <a:t>双击实现添加控件</a:t>
            </a:r>
            <a:r>
              <a:rPr lang="zh-CN" altLang="en-US" sz="2000" dirty="0">
                <a:solidFill>
                  <a:schemeClr val="tx2"/>
                </a:solidFill>
                <a:ea typeface="楷体" pitchFamily="49" charset="-122"/>
                <a:cs typeface="Times New Roman" pitchFamily="18" charset="0"/>
              </a:rPr>
              <a:t>：在</a:t>
            </a:r>
            <a:r>
              <a:rPr lang="en-US" altLang="zh-CN" sz="2000" dirty="0">
                <a:solidFill>
                  <a:schemeClr val="tx2"/>
                </a:solidFill>
                <a:ea typeface="楷体" pitchFamily="49" charset="-122"/>
                <a:cs typeface="Times New Roman" pitchFamily="18" charset="0"/>
              </a:rPr>
              <a:t>Web</a:t>
            </a:r>
            <a:r>
              <a:rPr lang="zh-CN" altLang="en-US" sz="2000" dirty="0">
                <a:solidFill>
                  <a:schemeClr val="tx2"/>
                </a:solidFill>
                <a:ea typeface="楷体" pitchFamily="49" charset="-122"/>
                <a:cs typeface="Times New Roman" pitchFamily="18" charset="0"/>
              </a:rPr>
              <a:t>页面上，把光标停留在要添加控件的位置上。在工具箱中找到想要添加的服务器控件然后双击，服务器控件就会呈现在</a:t>
            </a:r>
            <a:r>
              <a:rPr lang="en-US" altLang="zh-CN" sz="2000" dirty="0">
                <a:solidFill>
                  <a:schemeClr val="tx2"/>
                </a:solidFill>
                <a:ea typeface="楷体" pitchFamily="49" charset="-122"/>
                <a:cs typeface="Times New Roman" pitchFamily="18" charset="0"/>
              </a:rPr>
              <a:t>Web</a:t>
            </a:r>
            <a:r>
              <a:rPr lang="zh-CN" altLang="en-US" sz="2000" dirty="0">
                <a:solidFill>
                  <a:schemeClr val="tx2"/>
                </a:solidFill>
                <a:ea typeface="楷体" pitchFamily="49" charset="-122"/>
                <a:cs typeface="Times New Roman" pitchFamily="18" charset="0"/>
              </a:rPr>
              <a:t>页面上光标停留的位置。</a:t>
            </a:r>
          </a:p>
          <a:p>
            <a:pPr marL="342900" indent="-342900">
              <a:lnSpc>
                <a:spcPct val="150000"/>
              </a:lnSpc>
              <a:buFont typeface="Wingdings" pitchFamily="2" charset="2"/>
              <a:buChar char="ü"/>
            </a:pPr>
            <a:r>
              <a:rPr lang="zh-CN" altLang="en-US" sz="2000" dirty="0">
                <a:solidFill>
                  <a:schemeClr val="tx2"/>
                </a:solidFill>
                <a:ea typeface="楷体" pitchFamily="49" charset="-122"/>
                <a:cs typeface="Times New Roman" pitchFamily="18" charset="0"/>
              </a:rPr>
              <a:t> </a:t>
            </a:r>
            <a:r>
              <a:rPr lang="zh-CN" altLang="en-US" sz="2000" dirty="0">
                <a:solidFill>
                  <a:srgbClr val="FF3300"/>
                </a:solidFill>
                <a:ea typeface="楷体" pitchFamily="49" charset="-122"/>
                <a:cs typeface="Times New Roman" pitchFamily="18" charset="0"/>
              </a:rPr>
              <a:t>拖曳实现添加控件</a:t>
            </a:r>
            <a:r>
              <a:rPr lang="zh-CN" altLang="en-US" sz="2000" dirty="0">
                <a:solidFill>
                  <a:schemeClr val="tx2"/>
                </a:solidFill>
                <a:ea typeface="楷体" pitchFamily="49" charset="-122"/>
                <a:cs typeface="Times New Roman" pitchFamily="18" charset="0"/>
              </a:rPr>
              <a:t>：在工具箱中找到想要添加的控件，然后拖曳到</a:t>
            </a:r>
            <a:r>
              <a:rPr lang="en-US" altLang="zh-CN" sz="2000" dirty="0">
                <a:solidFill>
                  <a:schemeClr val="tx2"/>
                </a:solidFill>
                <a:ea typeface="楷体" pitchFamily="49" charset="-122"/>
                <a:cs typeface="Times New Roman" pitchFamily="18" charset="0"/>
              </a:rPr>
              <a:t>Web</a:t>
            </a:r>
            <a:r>
              <a:rPr lang="zh-CN" altLang="en-US" sz="2000" dirty="0">
                <a:solidFill>
                  <a:schemeClr val="tx2"/>
                </a:solidFill>
                <a:ea typeface="楷体" pitchFamily="49" charset="-122"/>
                <a:cs typeface="Times New Roman" pitchFamily="18" charset="0"/>
              </a:rPr>
              <a:t>页想要添加控件的位置上。</a:t>
            </a:r>
          </a:p>
          <a:p>
            <a:pPr marL="342900" indent="-342900">
              <a:lnSpc>
                <a:spcPct val="150000"/>
              </a:lnSpc>
              <a:buFont typeface="Wingdings" pitchFamily="2" charset="2"/>
              <a:buChar char="ü"/>
            </a:pPr>
            <a:r>
              <a:rPr lang="zh-CN" altLang="en-US" sz="2000" dirty="0">
                <a:solidFill>
                  <a:schemeClr val="tx2"/>
                </a:solidFill>
                <a:ea typeface="楷体" pitchFamily="49" charset="-122"/>
                <a:cs typeface="Times New Roman" pitchFamily="18" charset="0"/>
              </a:rPr>
              <a:t> </a:t>
            </a:r>
            <a:r>
              <a:rPr lang="zh-CN" altLang="en-US" sz="2000" dirty="0">
                <a:solidFill>
                  <a:srgbClr val="FF3300"/>
                </a:solidFill>
                <a:ea typeface="楷体" pitchFamily="49" charset="-122"/>
                <a:cs typeface="Times New Roman" pitchFamily="18" charset="0"/>
              </a:rPr>
              <a:t>使用代码添加控件</a:t>
            </a:r>
            <a:r>
              <a:rPr lang="zh-CN" altLang="en-US" sz="2000" dirty="0">
                <a:solidFill>
                  <a:schemeClr val="tx2"/>
                </a:solidFill>
                <a:ea typeface="楷体" pitchFamily="49" charset="-122"/>
                <a:cs typeface="Times New Roman" pitchFamily="18" charset="0"/>
              </a:rPr>
              <a:t>：还可以通过添加代码来实现添加控件。用户可以在</a:t>
            </a:r>
            <a:r>
              <a:rPr lang="en-US" altLang="zh-CN" sz="2000" dirty="0">
                <a:solidFill>
                  <a:schemeClr val="tx2"/>
                </a:solidFill>
                <a:ea typeface="楷体" pitchFamily="49" charset="-122"/>
                <a:cs typeface="Times New Roman" pitchFamily="18" charset="0"/>
              </a:rPr>
              <a:t>HTML</a:t>
            </a:r>
            <a:r>
              <a:rPr lang="zh-CN" altLang="en-US" sz="2000" dirty="0">
                <a:solidFill>
                  <a:schemeClr val="tx2"/>
                </a:solidFill>
                <a:ea typeface="楷体" pitchFamily="49" charset="-122"/>
                <a:cs typeface="Times New Roman" pitchFamily="18" charset="0"/>
              </a:rPr>
              <a:t>视图下，在想要添加控件的位置输入相应控件的代码。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468313" y="404813"/>
            <a:ext cx="8135937" cy="2792239"/>
          </a:xfrm>
          <a:prstGeom prst="rect">
            <a:avLst/>
          </a:prstGeom>
          <a:noFill/>
          <a:ln w="9525">
            <a:noFill/>
            <a:miter lim="800000"/>
            <a:headEnd/>
            <a:tailEnd/>
          </a:ln>
          <a:effectLst/>
        </p:spPr>
        <p:txBody>
          <a:bodyPr>
            <a:spAutoFit/>
          </a:bodyPr>
          <a:lstStyle/>
          <a:p>
            <a:pPr>
              <a:lnSpc>
                <a:spcPct val="150000"/>
              </a:lnSpc>
            </a:pPr>
            <a:r>
              <a:rPr lang="zh-CN" altLang="en-US" dirty="0">
                <a:solidFill>
                  <a:srgbClr val="FF3300"/>
                </a:solidFill>
                <a:ea typeface="楷体" pitchFamily="49" charset="-122"/>
                <a:cs typeface="Times New Roman" pitchFamily="18" charset="0"/>
              </a:rPr>
              <a:t>（</a:t>
            </a:r>
            <a:r>
              <a:rPr lang="en-US" altLang="zh-CN" dirty="0">
                <a:solidFill>
                  <a:srgbClr val="FF3300"/>
                </a:solidFill>
                <a:ea typeface="楷体" pitchFamily="49" charset="-122"/>
                <a:cs typeface="Times New Roman" pitchFamily="18" charset="0"/>
              </a:rPr>
              <a:t>2</a:t>
            </a:r>
            <a:r>
              <a:rPr lang="zh-CN" altLang="en-US" dirty="0">
                <a:solidFill>
                  <a:srgbClr val="FF3300"/>
                </a:solidFill>
                <a:ea typeface="楷体" pitchFamily="49" charset="-122"/>
                <a:cs typeface="Times New Roman" pitchFamily="18" charset="0"/>
              </a:rPr>
              <a:t>）删除页面中服务器控件</a:t>
            </a:r>
          </a:p>
          <a:p>
            <a:pPr>
              <a:lnSpc>
                <a:spcPct val="150000"/>
              </a:lnSpc>
            </a:pPr>
            <a:r>
              <a:rPr lang="zh-CN" altLang="en-US" dirty="0" smtClean="0">
                <a:ea typeface="楷体" pitchFamily="49" charset="-122"/>
                <a:cs typeface="Times New Roman" pitchFamily="18" charset="0"/>
              </a:rPr>
              <a:t>        </a:t>
            </a:r>
            <a:r>
              <a:rPr lang="zh-CN" altLang="en-US" dirty="0">
                <a:ea typeface="楷体" pitchFamily="49" charset="-122"/>
                <a:cs typeface="Times New Roman" pitchFamily="18" charset="0"/>
              </a:rPr>
              <a:t>删除页面中的控件有两种方法：一种方法是选中该控件，按键盘上的</a:t>
            </a:r>
            <a:r>
              <a:rPr lang="en-US" altLang="zh-CN" dirty="0">
                <a:ea typeface="楷体" pitchFamily="49" charset="-122"/>
                <a:cs typeface="Times New Roman" pitchFamily="18" charset="0"/>
              </a:rPr>
              <a:t>Delete</a:t>
            </a:r>
            <a:r>
              <a:rPr lang="zh-CN" altLang="en-US" dirty="0">
                <a:ea typeface="楷体" pitchFamily="49" charset="-122"/>
                <a:cs typeface="Times New Roman" pitchFamily="18" charset="0"/>
              </a:rPr>
              <a:t>键；</a:t>
            </a:r>
          </a:p>
          <a:p>
            <a:pPr>
              <a:lnSpc>
                <a:spcPct val="150000"/>
              </a:lnSpc>
            </a:pPr>
            <a:r>
              <a:rPr lang="zh-CN" altLang="en-US" dirty="0">
                <a:ea typeface="楷体" pitchFamily="49" charset="-122"/>
                <a:cs typeface="Times New Roman" pitchFamily="18" charset="0"/>
              </a:rPr>
              <a:t>        另一种方法是选择该控件并单击鼠标右键，在弹出的快捷菜单中选择“删除”命令。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714348" y="1285860"/>
            <a:ext cx="8064500" cy="4161845"/>
          </a:xfrm>
          <a:prstGeom prst="rect">
            <a:avLst/>
          </a:prstGeom>
          <a:noFill/>
          <a:ln w="9525">
            <a:noFill/>
            <a:miter lim="800000"/>
            <a:headEnd/>
            <a:tailEnd/>
          </a:ln>
          <a:effectLst/>
        </p:spPr>
        <p:txBody>
          <a:bodyPr>
            <a:spAutoFit/>
          </a:bodyPr>
          <a:lstStyle/>
          <a:p>
            <a:pPr>
              <a:lnSpc>
                <a:spcPts val="3200"/>
              </a:lnSpc>
            </a:pPr>
            <a:r>
              <a:rPr lang="zh-CN" altLang="en-US" dirty="0" smtClean="0">
                <a:ea typeface="楷体" pitchFamily="49" charset="-122"/>
                <a:cs typeface="Times New Roman" pitchFamily="18" charset="0"/>
              </a:rPr>
              <a:t>       </a:t>
            </a:r>
            <a:r>
              <a:rPr lang="en-US" altLang="zh-CN" dirty="0">
                <a:solidFill>
                  <a:srgbClr val="FF3300"/>
                </a:solidFill>
                <a:ea typeface="楷体" pitchFamily="49" charset="-122"/>
                <a:cs typeface="Times New Roman" pitchFamily="18" charset="0"/>
              </a:rPr>
              <a:t>Label</a:t>
            </a:r>
            <a:r>
              <a:rPr lang="zh-CN" altLang="en-US" dirty="0">
                <a:solidFill>
                  <a:srgbClr val="FF3300"/>
                </a:solidFill>
                <a:ea typeface="楷体" pitchFamily="49" charset="-122"/>
                <a:cs typeface="Times New Roman" pitchFamily="18" charset="0"/>
              </a:rPr>
              <a:t>服务器控件</a:t>
            </a:r>
            <a:r>
              <a:rPr lang="zh-CN" altLang="en-US" dirty="0">
                <a:ea typeface="楷体" pitchFamily="49" charset="-122"/>
                <a:cs typeface="Times New Roman" pitchFamily="18" charset="0"/>
              </a:rPr>
              <a:t>提供了一种以编程方式设置 </a:t>
            </a:r>
            <a:r>
              <a:rPr lang="en-US" altLang="zh-CN" dirty="0">
                <a:ea typeface="楷体" pitchFamily="49" charset="-122"/>
                <a:cs typeface="Times New Roman" pitchFamily="18" charset="0"/>
              </a:rPr>
              <a:t>Web </a:t>
            </a:r>
            <a:r>
              <a:rPr lang="zh-CN" altLang="en-US" dirty="0">
                <a:ea typeface="楷体" pitchFamily="49" charset="-122"/>
                <a:cs typeface="Times New Roman" pitchFamily="18" charset="0"/>
              </a:rPr>
              <a:t>窗体页中文本的方法，这些文本在页面上是静态的；用户无法编辑。还可以将 </a:t>
            </a:r>
            <a:r>
              <a:rPr lang="en-US" altLang="zh-CN" dirty="0">
                <a:ea typeface="楷体" pitchFamily="49" charset="-122"/>
                <a:cs typeface="Times New Roman" pitchFamily="18" charset="0"/>
              </a:rPr>
              <a:t>Label </a:t>
            </a:r>
            <a:r>
              <a:rPr lang="zh-CN" altLang="en-US" dirty="0">
                <a:ea typeface="楷体" pitchFamily="49" charset="-122"/>
                <a:cs typeface="Times New Roman" pitchFamily="18" charset="0"/>
              </a:rPr>
              <a:t>控件的</a:t>
            </a:r>
            <a:r>
              <a:rPr lang="en-US" altLang="zh-CN" dirty="0">
                <a:ea typeface="楷体" pitchFamily="49" charset="-122"/>
                <a:cs typeface="Times New Roman" pitchFamily="18" charset="0"/>
              </a:rPr>
              <a:t>Text</a:t>
            </a:r>
            <a:r>
              <a:rPr lang="zh-CN" altLang="en-US" dirty="0">
                <a:ea typeface="楷体" pitchFamily="49" charset="-122"/>
                <a:cs typeface="Times New Roman" pitchFamily="18" charset="0"/>
              </a:rPr>
              <a:t>属性绑定到数据源，以在页面上显示数据库信息。</a:t>
            </a:r>
          </a:p>
          <a:p>
            <a:pPr>
              <a:lnSpc>
                <a:spcPts val="3200"/>
              </a:lnSpc>
            </a:pPr>
            <a:r>
              <a:rPr lang="zh-CN" altLang="en-US" dirty="0">
                <a:ea typeface="楷体" pitchFamily="49" charset="-122"/>
                <a:cs typeface="Times New Roman" pitchFamily="18" charset="0"/>
              </a:rPr>
              <a:t>       </a:t>
            </a:r>
            <a:r>
              <a:rPr lang="en-US" altLang="zh-CN" dirty="0">
                <a:solidFill>
                  <a:srgbClr val="FF3300"/>
                </a:solidFill>
                <a:ea typeface="楷体" pitchFamily="49" charset="-122"/>
                <a:cs typeface="Times New Roman" pitchFamily="18" charset="0"/>
              </a:rPr>
              <a:t>Button</a:t>
            </a:r>
            <a:r>
              <a:rPr lang="zh-CN" altLang="en-US" dirty="0">
                <a:solidFill>
                  <a:srgbClr val="FF3300"/>
                </a:solidFill>
                <a:ea typeface="楷体" pitchFamily="49" charset="-122"/>
                <a:cs typeface="Times New Roman" pitchFamily="18" charset="0"/>
              </a:rPr>
              <a:t>服务器控件</a:t>
            </a:r>
            <a:r>
              <a:rPr lang="zh-CN" altLang="en-US" dirty="0">
                <a:ea typeface="楷体" pitchFamily="49" charset="-122"/>
                <a:cs typeface="Times New Roman" pitchFamily="18" charset="0"/>
              </a:rPr>
              <a:t>通过用户操作完成特定工作和事务逻辑。其常用的事件有</a:t>
            </a:r>
            <a:r>
              <a:rPr lang="en-US" altLang="zh-CN" dirty="0">
                <a:ea typeface="楷体" pitchFamily="49" charset="-122"/>
                <a:cs typeface="Times New Roman" pitchFamily="18" charset="0"/>
              </a:rPr>
              <a:t>Click</a:t>
            </a:r>
            <a:r>
              <a:rPr lang="zh-CN" altLang="en-US" dirty="0">
                <a:ea typeface="楷体" pitchFamily="49" charset="-122"/>
                <a:cs typeface="Times New Roman" pitchFamily="18" charset="0"/>
              </a:rPr>
              <a:t>（在单击</a:t>
            </a:r>
            <a:r>
              <a:rPr lang="en-US" altLang="zh-CN" dirty="0">
                <a:ea typeface="楷体" pitchFamily="49" charset="-122"/>
                <a:cs typeface="Times New Roman" pitchFamily="18" charset="0"/>
              </a:rPr>
              <a:t>Button</a:t>
            </a:r>
            <a:r>
              <a:rPr lang="zh-CN" altLang="en-US" dirty="0">
                <a:ea typeface="楷体" pitchFamily="49" charset="-122"/>
                <a:cs typeface="Times New Roman" pitchFamily="18" charset="0"/>
              </a:rPr>
              <a:t>控件时触发）。</a:t>
            </a:r>
          </a:p>
          <a:p>
            <a:pPr>
              <a:lnSpc>
                <a:spcPts val="3200"/>
              </a:lnSpc>
            </a:pPr>
            <a:r>
              <a:rPr lang="zh-CN" altLang="en-US" dirty="0">
                <a:ea typeface="楷体" pitchFamily="49" charset="-122"/>
                <a:cs typeface="Times New Roman" pitchFamily="18" charset="0"/>
              </a:rPr>
              <a:t>       </a:t>
            </a:r>
            <a:r>
              <a:rPr lang="en-US" altLang="zh-CN" dirty="0" err="1">
                <a:solidFill>
                  <a:srgbClr val="FF3300"/>
                </a:solidFill>
                <a:ea typeface="楷体" pitchFamily="49" charset="-122"/>
                <a:cs typeface="Times New Roman" pitchFamily="18" charset="0"/>
              </a:rPr>
              <a:t>TextBox</a:t>
            </a:r>
            <a:r>
              <a:rPr lang="zh-CN" altLang="en-US" dirty="0">
                <a:solidFill>
                  <a:srgbClr val="FF3300"/>
                </a:solidFill>
                <a:ea typeface="楷体" pitchFamily="49" charset="-122"/>
                <a:cs typeface="Times New Roman" pitchFamily="18" charset="0"/>
              </a:rPr>
              <a:t>服务器控件</a:t>
            </a:r>
            <a:r>
              <a:rPr lang="zh-CN" altLang="en-US" dirty="0">
                <a:ea typeface="楷体" pitchFamily="49" charset="-122"/>
                <a:cs typeface="Times New Roman" pitchFamily="18" charset="0"/>
              </a:rPr>
              <a:t>为用户提供了一种向</a:t>
            </a:r>
            <a:r>
              <a:rPr lang="en-US" altLang="zh-CN" dirty="0">
                <a:ea typeface="楷体" pitchFamily="49" charset="-122"/>
                <a:cs typeface="Times New Roman" pitchFamily="18" charset="0"/>
              </a:rPr>
              <a:t>Web</a:t>
            </a:r>
            <a:r>
              <a:rPr lang="zh-CN" altLang="en-US" dirty="0">
                <a:ea typeface="楷体" pitchFamily="49" charset="-122"/>
                <a:cs typeface="Times New Roman" pitchFamily="18" charset="0"/>
              </a:rPr>
              <a:t>窗体输入信息（包括文本、数字和日期）的方法。通过对</a:t>
            </a:r>
            <a:r>
              <a:rPr lang="en-US" altLang="zh-CN" dirty="0" err="1">
                <a:ea typeface="楷体" pitchFamily="49" charset="-122"/>
                <a:cs typeface="Times New Roman" pitchFamily="18" charset="0"/>
              </a:rPr>
              <a:t>TextBox</a:t>
            </a:r>
            <a:r>
              <a:rPr lang="zh-CN" altLang="en-US" dirty="0">
                <a:ea typeface="楷体" pitchFamily="49" charset="-122"/>
                <a:cs typeface="Times New Roman" pitchFamily="18" charset="0"/>
              </a:rPr>
              <a:t>的</a:t>
            </a:r>
            <a:r>
              <a:rPr lang="en-US" altLang="zh-CN" dirty="0" err="1">
                <a:ea typeface="楷体" pitchFamily="49" charset="-122"/>
                <a:cs typeface="Times New Roman" pitchFamily="18" charset="0"/>
              </a:rPr>
              <a:t>TextMode</a:t>
            </a:r>
            <a:r>
              <a:rPr lang="zh-CN" altLang="en-US" dirty="0">
                <a:ea typeface="楷体" pitchFamily="49" charset="-122"/>
                <a:cs typeface="Times New Roman" pitchFamily="18" charset="0"/>
              </a:rPr>
              <a:t>属性进行设置可以得到不同的</a:t>
            </a:r>
            <a:r>
              <a:rPr lang="en-US" altLang="zh-CN" dirty="0" err="1">
                <a:ea typeface="楷体" pitchFamily="49" charset="-122"/>
                <a:cs typeface="Times New Roman" pitchFamily="18" charset="0"/>
              </a:rPr>
              <a:t>TextBox</a:t>
            </a:r>
            <a:r>
              <a:rPr lang="zh-CN" altLang="en-US" dirty="0">
                <a:ea typeface="楷体" pitchFamily="49" charset="-122"/>
                <a:cs typeface="Times New Roman" pitchFamily="18" charset="0"/>
              </a:rPr>
              <a:t>。另外，当用户更改</a:t>
            </a:r>
            <a:r>
              <a:rPr lang="en-US" altLang="zh-CN" dirty="0" err="1">
                <a:ea typeface="楷体" pitchFamily="49" charset="-122"/>
                <a:cs typeface="Times New Roman" pitchFamily="18" charset="0"/>
              </a:rPr>
              <a:t>TextBox</a:t>
            </a:r>
            <a:r>
              <a:rPr lang="zh-CN" altLang="en-US" dirty="0">
                <a:ea typeface="楷体" pitchFamily="49" charset="-122"/>
                <a:cs typeface="Times New Roman" pitchFamily="18" charset="0"/>
              </a:rPr>
              <a:t>的文本时触发</a:t>
            </a:r>
            <a:r>
              <a:rPr lang="en-US" altLang="zh-CN" dirty="0" err="1">
                <a:ea typeface="楷体" pitchFamily="49" charset="-122"/>
                <a:cs typeface="Times New Roman" pitchFamily="18" charset="0"/>
              </a:rPr>
              <a:t>TextChanged</a:t>
            </a:r>
            <a:r>
              <a:rPr lang="zh-CN" altLang="en-US" dirty="0">
                <a:ea typeface="楷体" pitchFamily="49" charset="-122"/>
                <a:cs typeface="Times New Roman" pitchFamily="18" charset="0"/>
              </a:rPr>
              <a:t>事件。</a:t>
            </a:r>
          </a:p>
        </p:txBody>
      </p:sp>
      <p:sp>
        <p:nvSpPr>
          <p:cNvPr id="3" name="TextBox 2"/>
          <p:cNvSpPr txBox="1"/>
          <p:nvPr/>
        </p:nvSpPr>
        <p:spPr>
          <a:xfrm>
            <a:off x="571472" y="500042"/>
            <a:ext cx="657229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18.3.2</a:t>
            </a:r>
            <a:r>
              <a:rPr lang="zh-CN" altLang="en-US" sz="2800" dirty="0" smtClean="0">
                <a:solidFill>
                  <a:srgbClr val="FF3300"/>
                </a:solidFill>
                <a:latin typeface="黑体" pitchFamily="49" charset="-122"/>
                <a:ea typeface="黑体" pitchFamily="49" charset="-122"/>
              </a:rPr>
              <a:t>　</a:t>
            </a:r>
            <a:r>
              <a:rPr lang="en-US" altLang="zh-CN" sz="2800" dirty="0" smtClean="0">
                <a:solidFill>
                  <a:srgbClr val="FF3300"/>
                </a:solidFill>
                <a:latin typeface="黑体" pitchFamily="49" charset="-122"/>
                <a:ea typeface="黑体" pitchFamily="49" charset="-122"/>
              </a:rPr>
              <a:t>Label</a:t>
            </a:r>
            <a:r>
              <a:rPr lang="zh-CN" altLang="en-US" sz="2800" dirty="0" smtClean="0">
                <a:solidFill>
                  <a:srgbClr val="FF3300"/>
                </a:solidFill>
                <a:latin typeface="黑体" pitchFamily="49" charset="-122"/>
                <a:ea typeface="黑体" pitchFamily="49" charset="-122"/>
              </a:rPr>
              <a:t>、</a:t>
            </a:r>
            <a:r>
              <a:rPr lang="en-US" altLang="zh-CN" sz="2800" dirty="0" smtClean="0">
                <a:solidFill>
                  <a:srgbClr val="FF3300"/>
                </a:solidFill>
                <a:latin typeface="黑体" pitchFamily="49" charset="-122"/>
                <a:ea typeface="黑体" pitchFamily="49" charset="-122"/>
              </a:rPr>
              <a:t>Button</a:t>
            </a:r>
            <a:r>
              <a:rPr lang="zh-CN" altLang="en-US" sz="2800" dirty="0" smtClean="0">
                <a:solidFill>
                  <a:srgbClr val="FF3300"/>
                </a:solidFill>
                <a:latin typeface="黑体" pitchFamily="49" charset="-122"/>
                <a:ea typeface="黑体" pitchFamily="49" charset="-122"/>
              </a:rPr>
              <a:t>和</a:t>
            </a:r>
            <a:r>
              <a:rPr lang="en-US" altLang="zh-CN" sz="2800" dirty="0" err="1" smtClean="0">
                <a:solidFill>
                  <a:srgbClr val="FF3300"/>
                </a:solidFill>
                <a:latin typeface="黑体" pitchFamily="49" charset="-122"/>
                <a:ea typeface="黑体" pitchFamily="49" charset="-122"/>
              </a:rPr>
              <a:t>TextBox</a:t>
            </a:r>
            <a:r>
              <a:rPr lang="zh-CN" altLang="en-US" sz="2800" dirty="0" smtClean="0">
                <a:solidFill>
                  <a:srgbClr val="FF3300"/>
                </a:solidFill>
                <a:latin typeface="黑体" pitchFamily="49" charset="-122"/>
                <a:ea typeface="黑体" pitchFamily="49" charset="-122"/>
              </a:rPr>
              <a:t>控件</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500042"/>
            <a:ext cx="514353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dirty="0" smtClean="0">
                <a:solidFill>
                  <a:srgbClr val="FF0000"/>
                </a:solidFill>
                <a:latin typeface="黑体" pitchFamily="49" charset="-122"/>
                <a:ea typeface="黑体" pitchFamily="49" charset="-122"/>
              </a:rPr>
              <a:t>18.1.2  </a:t>
            </a:r>
            <a:r>
              <a:rPr lang="en-US" sz="2800" dirty="0" err="1" smtClean="0">
                <a:solidFill>
                  <a:srgbClr val="FF0000"/>
                </a:solidFill>
                <a:latin typeface="黑体" pitchFamily="49" charset="-122"/>
                <a:ea typeface="黑体" pitchFamily="49" charset="-122"/>
              </a:rPr>
              <a:t>ASP.NET</a:t>
            </a:r>
            <a:r>
              <a:rPr lang="zh-CN" altLang="en-US" sz="2800" dirty="0" smtClean="0">
                <a:solidFill>
                  <a:srgbClr val="FF0000"/>
                </a:solidFill>
                <a:latin typeface="黑体" pitchFamily="49" charset="-122"/>
                <a:ea typeface="黑体" pitchFamily="49" charset="-122"/>
              </a:rPr>
              <a:t>网页的组成</a:t>
            </a:r>
          </a:p>
        </p:txBody>
      </p:sp>
      <p:sp>
        <p:nvSpPr>
          <p:cNvPr id="5" name="TextBox 4"/>
          <p:cNvSpPr txBox="1"/>
          <p:nvPr/>
        </p:nvSpPr>
        <p:spPr>
          <a:xfrm>
            <a:off x="642910" y="1214422"/>
            <a:ext cx="7929618" cy="878895"/>
          </a:xfrm>
          <a:prstGeom prst="rect">
            <a:avLst/>
          </a:prstGeom>
          <a:noFill/>
        </p:spPr>
        <p:txBody>
          <a:bodyPr wrap="square" rtlCol="0">
            <a:spAutoFit/>
          </a:bodyPr>
          <a:lstStyle/>
          <a:p>
            <a:pPr>
              <a:lnSpc>
                <a:spcPts val="3200"/>
              </a:lnSpc>
            </a:pPr>
            <a:r>
              <a:rPr lang="zh-CN" altLang="en-US" dirty="0" smtClean="0">
                <a:ea typeface="楷体" pitchFamily="49" charset="-122"/>
                <a:cs typeface="Times New Roman" pitchFamily="18" charset="0"/>
              </a:rPr>
              <a:t>      在</a:t>
            </a:r>
            <a:r>
              <a:rPr lang="en-US" dirty="0" err="1" smtClean="0">
                <a:ea typeface="楷体" pitchFamily="49" charset="-122"/>
                <a:cs typeface="Times New Roman" pitchFamily="18" charset="0"/>
              </a:rPr>
              <a:t>ASP.NET</a:t>
            </a:r>
            <a:r>
              <a:rPr lang="zh-CN" altLang="en-US" dirty="0" smtClean="0">
                <a:ea typeface="楷体" pitchFamily="49" charset="-122"/>
                <a:cs typeface="Times New Roman" pitchFamily="18" charset="0"/>
              </a:rPr>
              <a:t>网页中，用户的编程工作分为两个部分：可视元素和逻辑。</a:t>
            </a:r>
          </a:p>
        </p:txBody>
      </p:sp>
      <p:sp>
        <p:nvSpPr>
          <p:cNvPr id="6" name="TextBox 5"/>
          <p:cNvSpPr txBox="1"/>
          <p:nvPr/>
        </p:nvSpPr>
        <p:spPr>
          <a:xfrm>
            <a:off x="785786" y="2214554"/>
            <a:ext cx="7786742" cy="3375283"/>
          </a:xfrm>
          <a:prstGeom prst="rect">
            <a:avLst/>
          </a:prstGeom>
          <a:noFill/>
        </p:spPr>
        <p:txBody>
          <a:bodyPr wrap="square" rtlCol="0">
            <a:spAutoFit/>
          </a:bodyPr>
          <a:lstStyle/>
          <a:p>
            <a:pPr marL="457200" indent="-457200">
              <a:lnSpc>
                <a:spcPts val="3200"/>
              </a:lnSpc>
              <a:buFont typeface="Wingdings" pitchFamily="2" charset="2"/>
              <a:buChar char="l"/>
            </a:pPr>
            <a:r>
              <a:rPr lang="zh-CN" altLang="en-US" dirty="0" smtClean="0">
                <a:solidFill>
                  <a:srgbClr val="FF00FF"/>
                </a:solidFill>
                <a:ea typeface="楷体" pitchFamily="49" charset="-122"/>
                <a:cs typeface="Times New Roman" pitchFamily="18" charset="0"/>
              </a:rPr>
              <a:t>可视元素</a:t>
            </a:r>
            <a:r>
              <a:rPr lang="zh-CN" altLang="en-US" dirty="0" smtClean="0">
                <a:ea typeface="楷体" pitchFamily="49" charset="-122"/>
                <a:cs typeface="Times New Roman" pitchFamily="18" charset="0"/>
              </a:rPr>
              <a:t>由一个包含静态标签（例如</a:t>
            </a:r>
            <a:r>
              <a:rPr lang="en-US" dirty="0" smtClean="0">
                <a:ea typeface="楷体" pitchFamily="49" charset="-122"/>
                <a:cs typeface="Times New Roman" pitchFamily="18" charset="0"/>
              </a:rPr>
              <a:t>HTML</a:t>
            </a:r>
            <a:r>
              <a:rPr lang="zh-CN" altLang="en-US" dirty="0" smtClean="0">
                <a:ea typeface="楷体" pitchFamily="49" charset="-122"/>
                <a:cs typeface="Times New Roman" pitchFamily="18" charset="0"/>
              </a:rPr>
              <a:t>或</a:t>
            </a:r>
            <a:r>
              <a:rPr lang="en-US" dirty="0" err="1" smtClean="0">
                <a:ea typeface="楷体" pitchFamily="49" charset="-122"/>
                <a:cs typeface="Times New Roman" pitchFamily="18" charset="0"/>
              </a:rPr>
              <a:t>ASP.NET</a:t>
            </a:r>
            <a:r>
              <a:rPr lang="zh-CN" altLang="en-US" dirty="0" smtClean="0">
                <a:ea typeface="楷体" pitchFamily="49" charset="-122"/>
                <a:cs typeface="Times New Roman" pitchFamily="18" charset="0"/>
              </a:rPr>
              <a:t>服务器控件或两者）的文件组成。</a:t>
            </a:r>
            <a:r>
              <a:rPr lang="en-US" dirty="0" err="1" smtClean="0">
                <a:ea typeface="楷体" pitchFamily="49" charset="-122"/>
                <a:cs typeface="Times New Roman" pitchFamily="18" charset="0"/>
              </a:rPr>
              <a:t>ASP.NET</a:t>
            </a:r>
            <a:r>
              <a:rPr lang="zh-CN" altLang="en-US" dirty="0" smtClean="0">
                <a:ea typeface="楷体" pitchFamily="49" charset="-122"/>
                <a:cs typeface="Times New Roman" pitchFamily="18" charset="0"/>
              </a:rPr>
              <a:t>网页用作要显示的静态文本和控件的容器。</a:t>
            </a:r>
          </a:p>
          <a:p>
            <a:pPr marL="457200" indent="-457200">
              <a:lnSpc>
                <a:spcPts val="3200"/>
              </a:lnSpc>
              <a:buFont typeface="Wingdings" pitchFamily="2" charset="2"/>
              <a:buChar char="l"/>
            </a:pPr>
            <a:r>
              <a:rPr lang="en-US" dirty="0" err="1" smtClean="0">
                <a:ea typeface="楷体" pitchFamily="49" charset="-122"/>
                <a:cs typeface="Times New Roman" pitchFamily="18" charset="0"/>
              </a:rPr>
              <a:t>ASP.NET</a:t>
            </a:r>
            <a:r>
              <a:rPr lang="zh-CN" altLang="en-US" dirty="0" smtClean="0">
                <a:solidFill>
                  <a:srgbClr val="FF00FF"/>
                </a:solidFill>
                <a:ea typeface="楷体" pitchFamily="49" charset="-122"/>
                <a:cs typeface="Times New Roman" pitchFamily="18" charset="0"/>
              </a:rPr>
              <a:t>网页的逻辑</a:t>
            </a:r>
            <a:r>
              <a:rPr lang="zh-CN" altLang="en-US" dirty="0" smtClean="0">
                <a:ea typeface="楷体" pitchFamily="49" charset="-122"/>
                <a:cs typeface="Times New Roman" pitchFamily="18" charset="0"/>
              </a:rPr>
              <a:t>由代码组成，这些代码由用户创建与页进行交互。代码可以驻留在页的</a:t>
            </a:r>
            <a:r>
              <a:rPr lang="en-US" dirty="0" smtClean="0">
                <a:ea typeface="楷体" pitchFamily="49" charset="-122"/>
                <a:cs typeface="Times New Roman" pitchFamily="18" charset="0"/>
              </a:rPr>
              <a:t>script</a:t>
            </a:r>
            <a:r>
              <a:rPr lang="zh-CN" altLang="en-US" dirty="0" smtClean="0">
                <a:ea typeface="楷体" pitchFamily="49" charset="-122"/>
                <a:cs typeface="Times New Roman" pitchFamily="18" charset="0"/>
              </a:rPr>
              <a:t>块中或者单独的类中。如果代码在单独的类文件中，则该文件称为“代码隐藏”文件。代码隐藏文件中的代码在本书中使用</a:t>
            </a:r>
            <a:r>
              <a:rPr lang="en-US" dirty="0" smtClean="0">
                <a:ea typeface="楷体" pitchFamily="49" charset="-122"/>
                <a:cs typeface="Times New Roman" pitchFamily="18" charset="0"/>
              </a:rPr>
              <a:t>C#</a:t>
            </a:r>
            <a:r>
              <a:rPr lang="zh-CN" altLang="en-US" dirty="0" smtClean="0">
                <a:ea typeface="楷体" pitchFamily="49" charset="-122"/>
                <a:cs typeface="Times New Roman" pitchFamily="18" charset="0"/>
              </a:rPr>
              <a:t>来编写。</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785786" y="1571612"/>
            <a:ext cx="7848600" cy="1754326"/>
          </a:xfrm>
          <a:prstGeom prst="rect">
            <a:avLst/>
          </a:prstGeom>
          <a:noFill/>
          <a:ln w="9525">
            <a:noFill/>
            <a:miter lim="800000"/>
            <a:headEnd/>
            <a:tailEnd/>
          </a:ln>
          <a:effectLst/>
        </p:spPr>
        <p:txBody>
          <a:bodyPr>
            <a:spAutoFit/>
          </a:bodyPr>
          <a:lstStyle/>
          <a:p>
            <a:pPr>
              <a:lnSpc>
                <a:spcPct val="150000"/>
              </a:lnSpc>
            </a:pPr>
            <a:r>
              <a:rPr lang="zh-CN" altLang="en-US" dirty="0"/>
              <a:t>　　</a:t>
            </a:r>
            <a:r>
              <a:rPr lang="en-US" altLang="zh-CN" dirty="0" err="1">
                <a:ea typeface="楷体" pitchFamily="49" charset="-122"/>
                <a:cs typeface="Times New Roman" pitchFamily="18" charset="0"/>
              </a:rPr>
              <a:t>DropDownList</a:t>
            </a:r>
            <a:r>
              <a:rPr lang="zh-CN" altLang="en-US" dirty="0">
                <a:ea typeface="楷体" pitchFamily="49" charset="-122"/>
                <a:cs typeface="Times New Roman" pitchFamily="18" charset="0"/>
              </a:rPr>
              <a:t>（下拉列表框）服务器控件允许用户从预定义列表中选择某一项，其项列表在用户单击下拉列表以前一直保持隐藏状态。 </a:t>
            </a:r>
          </a:p>
        </p:txBody>
      </p:sp>
      <p:sp>
        <p:nvSpPr>
          <p:cNvPr id="3" name="TextBox 2"/>
          <p:cNvSpPr txBox="1"/>
          <p:nvPr/>
        </p:nvSpPr>
        <p:spPr>
          <a:xfrm>
            <a:off x="642910" y="714356"/>
            <a:ext cx="492922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18.3.3</a:t>
            </a:r>
            <a:r>
              <a:rPr lang="zh-CN" altLang="en-US" sz="2800" dirty="0" smtClean="0">
                <a:solidFill>
                  <a:srgbClr val="FF3300"/>
                </a:solidFill>
                <a:latin typeface="黑体" pitchFamily="49" charset="-122"/>
                <a:ea typeface="黑体" pitchFamily="49" charset="-122"/>
              </a:rPr>
              <a:t>　</a:t>
            </a:r>
            <a:r>
              <a:rPr lang="en-US" altLang="zh-CN" sz="2800" dirty="0" err="1" smtClean="0">
                <a:solidFill>
                  <a:srgbClr val="FF3300"/>
                </a:solidFill>
                <a:latin typeface="黑体" pitchFamily="49" charset="-122"/>
                <a:ea typeface="黑体" pitchFamily="49" charset="-122"/>
              </a:rPr>
              <a:t>DropDownList</a:t>
            </a:r>
            <a:r>
              <a:rPr lang="zh-CN" altLang="en-US" sz="2800" dirty="0" smtClean="0">
                <a:solidFill>
                  <a:srgbClr val="FF3300"/>
                </a:solidFill>
                <a:latin typeface="黑体" pitchFamily="49" charset="-122"/>
                <a:ea typeface="黑体" pitchFamily="49" charset="-122"/>
              </a:rPr>
              <a:t>控件</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395288" y="260350"/>
            <a:ext cx="7848600" cy="1200329"/>
          </a:xfrm>
          <a:prstGeom prst="rect">
            <a:avLst/>
          </a:prstGeom>
          <a:noFill/>
          <a:ln w="9525">
            <a:noFill/>
            <a:miter lim="800000"/>
            <a:headEnd/>
            <a:tailEnd/>
          </a:ln>
          <a:effectLst/>
        </p:spPr>
        <p:txBody>
          <a:bodyPr>
            <a:spAutoFit/>
          </a:bodyPr>
          <a:lstStyle/>
          <a:p>
            <a:pPr>
              <a:spcBef>
                <a:spcPct val="50000"/>
              </a:spcBef>
            </a:pPr>
            <a:r>
              <a:rPr lang="zh-CN" altLang="en-US" dirty="0">
                <a:ea typeface="楷体" pitchFamily="49" charset="-122"/>
                <a:cs typeface="Times New Roman" pitchFamily="18" charset="0"/>
              </a:rPr>
              <a:t>　</a:t>
            </a:r>
            <a:r>
              <a:rPr lang="en-US" altLang="zh-CN" dirty="0">
                <a:solidFill>
                  <a:srgbClr val="FF3300"/>
                </a:solidFill>
                <a:ea typeface="楷体" pitchFamily="49" charset="-122"/>
                <a:cs typeface="Times New Roman" pitchFamily="18" charset="0"/>
              </a:rPr>
              <a:t>【</a:t>
            </a:r>
            <a:r>
              <a:rPr lang="zh-CN" altLang="en-US" dirty="0" smtClean="0">
                <a:solidFill>
                  <a:srgbClr val="FF3300"/>
                </a:solidFill>
                <a:ea typeface="楷体" pitchFamily="49" charset="-122"/>
                <a:cs typeface="Times New Roman" pitchFamily="18" charset="0"/>
              </a:rPr>
              <a:t>例</a:t>
            </a:r>
            <a:r>
              <a:rPr lang="en-US" altLang="zh-CN" dirty="0" smtClean="0">
                <a:solidFill>
                  <a:srgbClr val="FF3300"/>
                </a:solidFill>
                <a:ea typeface="楷体" pitchFamily="49" charset="-122"/>
                <a:cs typeface="Times New Roman" pitchFamily="18" charset="0"/>
              </a:rPr>
              <a:t>18.2</a:t>
            </a:r>
            <a:r>
              <a:rPr lang="en-US" altLang="zh-CN" dirty="0">
                <a:solidFill>
                  <a:srgbClr val="FF3300"/>
                </a:solidFill>
                <a:ea typeface="楷体" pitchFamily="49" charset="-122"/>
                <a:cs typeface="Times New Roman" pitchFamily="18" charset="0"/>
              </a:rPr>
              <a:t>】</a:t>
            </a:r>
            <a:r>
              <a:rPr lang="en-US" altLang="zh-CN" dirty="0">
                <a:ea typeface="楷体" pitchFamily="49" charset="-122"/>
                <a:cs typeface="Times New Roman" pitchFamily="18" charset="0"/>
              </a:rPr>
              <a:t> </a:t>
            </a:r>
            <a:r>
              <a:rPr lang="zh-CN" altLang="en-US" dirty="0">
                <a:ea typeface="楷体" pitchFamily="49" charset="-122"/>
                <a:cs typeface="Times New Roman" pitchFamily="18" charset="0"/>
              </a:rPr>
              <a:t>设计一个</a:t>
            </a:r>
            <a:r>
              <a:rPr lang="en-US" altLang="zh-CN" dirty="0">
                <a:ea typeface="楷体" pitchFamily="49" charset="-122"/>
                <a:cs typeface="Times New Roman" pitchFamily="18" charset="0"/>
              </a:rPr>
              <a:t>Web</a:t>
            </a:r>
            <a:r>
              <a:rPr lang="zh-CN" altLang="en-US" dirty="0">
                <a:ea typeface="楷体" pitchFamily="49" charset="-122"/>
                <a:cs typeface="Times New Roman" pitchFamily="18" charset="0"/>
              </a:rPr>
              <a:t>窗体，当用户从下拉列表中选择学生姓名和班号时，程序将用户选择的学生姓名和班号显示出来。</a:t>
            </a:r>
          </a:p>
        </p:txBody>
      </p:sp>
      <p:sp>
        <p:nvSpPr>
          <p:cNvPr id="152579" name="Text Box 3"/>
          <p:cNvSpPr txBox="1">
            <a:spLocks noChangeArrowheads="1"/>
          </p:cNvSpPr>
          <p:nvPr/>
        </p:nvSpPr>
        <p:spPr bwMode="auto">
          <a:xfrm>
            <a:off x="898525" y="1773238"/>
            <a:ext cx="2089150" cy="1015663"/>
          </a:xfrm>
          <a:prstGeom prst="rect">
            <a:avLst/>
          </a:prstGeom>
          <a:noFill/>
          <a:ln w="9525">
            <a:noFill/>
            <a:miter lim="800000"/>
            <a:headEnd/>
            <a:tailEnd/>
          </a:ln>
          <a:effectLst/>
        </p:spPr>
        <p:txBody>
          <a:bodyPr>
            <a:spAutoFit/>
          </a:bodyPr>
          <a:lstStyle/>
          <a:p>
            <a:pPr>
              <a:spcBef>
                <a:spcPct val="50000"/>
              </a:spcBef>
            </a:pPr>
            <a:r>
              <a:rPr lang="en-US" altLang="zh-CN">
                <a:ea typeface="楷体" pitchFamily="49" charset="-122"/>
                <a:cs typeface="Times New Roman" pitchFamily="18" charset="0"/>
              </a:rPr>
              <a:t>WebForm2</a:t>
            </a:r>
          </a:p>
          <a:p>
            <a:pPr>
              <a:spcBef>
                <a:spcPct val="50000"/>
              </a:spcBef>
            </a:pPr>
            <a:r>
              <a:rPr lang="zh-CN" altLang="en-US">
                <a:ea typeface="楷体" pitchFamily="49" charset="-122"/>
                <a:cs typeface="Times New Roman" pitchFamily="18" charset="0"/>
              </a:rPr>
              <a:t>事件过程：</a:t>
            </a:r>
          </a:p>
        </p:txBody>
      </p:sp>
      <p:sp>
        <p:nvSpPr>
          <p:cNvPr id="152581" name="Text Box 5"/>
          <p:cNvSpPr txBox="1">
            <a:spLocks noChangeArrowheads="1"/>
          </p:cNvSpPr>
          <p:nvPr/>
        </p:nvSpPr>
        <p:spPr bwMode="auto">
          <a:xfrm>
            <a:off x="827088" y="2997200"/>
            <a:ext cx="8316912" cy="3170099"/>
          </a:xfrm>
          <a:prstGeom prst="rect">
            <a:avLst/>
          </a:prstGeom>
          <a:noFill/>
          <a:ln w="9525">
            <a:noFill/>
            <a:miter lim="800000"/>
            <a:headEnd/>
            <a:tailEnd/>
          </a:ln>
          <a:effectLst/>
        </p:spPr>
        <p:txBody>
          <a:bodyPr>
            <a:spAutoFit/>
          </a:bodyPr>
          <a:lstStyle/>
          <a:p>
            <a:r>
              <a:rPr lang="en-US" altLang="zh-CN" sz="2000" dirty="0">
                <a:solidFill>
                  <a:srgbClr val="FF00FF"/>
                </a:solidFill>
                <a:ea typeface="楷体" pitchFamily="49" charset="-122"/>
                <a:cs typeface="Times New Roman" pitchFamily="18" charset="0"/>
              </a:rPr>
              <a:t>public partial class </a:t>
            </a:r>
            <a:r>
              <a:rPr lang="en-US" altLang="zh-CN" sz="2000" dirty="0" err="1">
                <a:solidFill>
                  <a:srgbClr val="FF00FF"/>
                </a:solidFill>
                <a:ea typeface="楷体" pitchFamily="49" charset="-122"/>
                <a:cs typeface="Times New Roman" pitchFamily="18" charset="0"/>
              </a:rPr>
              <a:t>WebForm2</a:t>
            </a:r>
            <a:r>
              <a:rPr lang="en-US" altLang="zh-CN" sz="2000" dirty="0">
                <a:solidFill>
                  <a:srgbClr val="FF00FF"/>
                </a:solidFill>
                <a:ea typeface="楷体" pitchFamily="49" charset="-122"/>
                <a:cs typeface="Times New Roman" pitchFamily="18" charset="0"/>
              </a:rPr>
              <a:t> : </a:t>
            </a:r>
            <a:r>
              <a:rPr lang="en-US" altLang="zh-CN" sz="2000" dirty="0" err="1">
                <a:solidFill>
                  <a:srgbClr val="FF00FF"/>
                </a:solidFill>
                <a:ea typeface="楷体" pitchFamily="49" charset="-122"/>
                <a:cs typeface="Times New Roman" pitchFamily="18" charset="0"/>
              </a:rPr>
              <a:t>System.Web.UI.Page</a:t>
            </a:r>
            <a:endParaRPr lang="en-US" altLang="zh-CN" sz="2000" dirty="0">
              <a:solidFill>
                <a:srgbClr val="FF00FF"/>
              </a:solidFill>
              <a:ea typeface="楷体" pitchFamily="49" charset="-122"/>
              <a:cs typeface="Times New Roman" pitchFamily="18" charset="0"/>
            </a:endParaRPr>
          </a:p>
          <a:p>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protected void </a:t>
            </a:r>
            <a:r>
              <a:rPr lang="en-US" altLang="zh-CN" sz="2000" dirty="0" err="1">
                <a:solidFill>
                  <a:schemeClr val="hlink"/>
                </a:solidFill>
                <a:ea typeface="楷体" pitchFamily="49" charset="-122"/>
                <a:cs typeface="Times New Roman" pitchFamily="18" charset="0"/>
              </a:rPr>
              <a:t>Page_Init</a:t>
            </a:r>
            <a:r>
              <a:rPr lang="en-US" altLang="zh-CN" sz="2000" dirty="0">
                <a:solidFill>
                  <a:schemeClr val="hlink"/>
                </a:solidFill>
                <a:ea typeface="楷体" pitchFamily="49" charset="-122"/>
                <a:cs typeface="Times New Roman" pitchFamily="18" charset="0"/>
              </a:rPr>
              <a:t>(object sender, </a:t>
            </a:r>
            <a:r>
              <a:rPr lang="en-US" altLang="zh-CN" sz="2000" dirty="0" err="1">
                <a:solidFill>
                  <a:schemeClr val="hlink"/>
                </a:solidFill>
                <a:ea typeface="楷体" pitchFamily="49" charset="-122"/>
                <a:cs typeface="Times New Roman" pitchFamily="18" charset="0"/>
              </a:rPr>
              <a:t>EventArgs</a:t>
            </a:r>
            <a:r>
              <a:rPr lang="en-US" altLang="zh-CN" sz="2000" dirty="0">
                <a:solidFill>
                  <a:schemeClr val="hlink"/>
                </a:solidFill>
                <a:ea typeface="楷体" pitchFamily="49" charset="-122"/>
                <a:cs typeface="Times New Roman" pitchFamily="18" charset="0"/>
              </a:rPr>
              <a:t> e)</a:t>
            </a:r>
          </a:p>
          <a:p>
            <a:r>
              <a:rPr lang="en-US" altLang="zh-CN" sz="2000" dirty="0">
                <a:solidFill>
                  <a:schemeClr val="hlink"/>
                </a:solidFill>
                <a:ea typeface="楷体" pitchFamily="49" charset="-122"/>
                <a:cs typeface="Times New Roman" pitchFamily="18" charset="0"/>
              </a:rPr>
              <a:t>     {    </a:t>
            </a:r>
            <a:r>
              <a:rPr lang="en-US" altLang="zh-CN" sz="2000" dirty="0" err="1">
                <a:solidFill>
                  <a:schemeClr val="hlink"/>
                </a:solidFill>
                <a:ea typeface="楷体" pitchFamily="49" charset="-122"/>
                <a:cs typeface="Times New Roman" pitchFamily="18" charset="0"/>
              </a:rPr>
              <a:t>OleDbConnection</a:t>
            </a: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myconn</a:t>
            </a:r>
            <a:r>
              <a:rPr lang="en-US" altLang="zh-CN" sz="2000" dirty="0">
                <a:solidFill>
                  <a:schemeClr val="hlink"/>
                </a:solidFill>
                <a:ea typeface="楷体" pitchFamily="49" charset="-122"/>
                <a:cs typeface="Times New Roman" pitchFamily="18" charset="0"/>
              </a:rPr>
              <a:t> = new </a:t>
            </a:r>
            <a:r>
              <a:rPr lang="en-US" altLang="zh-CN" sz="2000" dirty="0" err="1">
                <a:solidFill>
                  <a:schemeClr val="hlink"/>
                </a:solidFill>
                <a:ea typeface="楷体" pitchFamily="49" charset="-122"/>
                <a:cs typeface="Times New Roman" pitchFamily="18" charset="0"/>
              </a:rPr>
              <a:t>OleDbConnection</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myconn.ConnectionString</a:t>
            </a:r>
            <a:r>
              <a:rPr lang="en-US" altLang="zh-CN" sz="2000" dirty="0">
                <a:solidFill>
                  <a:schemeClr val="hlink"/>
                </a:solidFill>
                <a:ea typeface="楷体" pitchFamily="49" charset="-122"/>
                <a:cs typeface="Times New Roman" pitchFamily="18" charset="0"/>
              </a:rPr>
              <a:t> = </a:t>
            </a:r>
          </a:p>
          <a:p>
            <a:r>
              <a:rPr lang="en-US" altLang="zh-CN" sz="2000" dirty="0">
                <a:solidFill>
                  <a:schemeClr val="hlink"/>
                </a:solidFill>
                <a:ea typeface="楷体" pitchFamily="49" charset="-122"/>
                <a:cs typeface="Times New Roman" pitchFamily="18" charset="0"/>
              </a:rPr>
              <a:t>              </a:t>
            </a:r>
            <a:r>
              <a:rPr lang="en-US" sz="2000" dirty="0" smtClean="0"/>
              <a:t>@"Provider=</a:t>
            </a:r>
            <a:r>
              <a:rPr lang="en-US" sz="2000" dirty="0" err="1" smtClean="0"/>
              <a:t>Microsoft.ACE.OLEDB.12.0;Data</a:t>
            </a:r>
            <a:r>
              <a:rPr lang="en-US" sz="2000" dirty="0" smtClean="0"/>
              <a:t> Source=" + </a:t>
            </a:r>
            <a:endParaRPr lang="zh-CN" altLang="en-US" sz="2000" dirty="0" smtClean="0"/>
          </a:p>
          <a:p>
            <a:r>
              <a:rPr lang="en-US" sz="2000" dirty="0" smtClean="0"/>
              <a:t>	</a:t>
            </a:r>
            <a:r>
              <a:rPr lang="en-US" sz="2000" dirty="0" err="1" smtClean="0"/>
              <a:t>Server.MapPath</a:t>
            </a:r>
            <a:r>
              <a:rPr lang="en-US" sz="2000" dirty="0" smtClean="0"/>
              <a:t>("</a:t>
            </a:r>
            <a:r>
              <a:rPr lang="en-US" sz="2000" dirty="0" err="1" smtClean="0"/>
              <a:t>App_Data</a:t>
            </a:r>
            <a:r>
              <a:rPr lang="en-US" sz="2000" dirty="0" smtClean="0"/>
              <a:t>")+"\\</a:t>
            </a:r>
            <a:r>
              <a:rPr lang="en-US" sz="2000" dirty="0" err="1" smtClean="0"/>
              <a:t>school.accdb</a:t>
            </a:r>
            <a:r>
              <a:rPr lang="en-US" sz="2000" dirty="0" smtClean="0"/>
              <a:t>";</a:t>
            </a:r>
            <a:endParaRPr lang="zh-CN" altLang="en-US" sz="2000" dirty="0" smtClean="0"/>
          </a:p>
          <a:p>
            <a:r>
              <a:rPr lang="en-US" altLang="zh-CN" sz="2000" dirty="0" smtClean="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OleDbCommand</a:t>
            </a: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mycmd</a:t>
            </a:r>
            <a:r>
              <a:rPr lang="en-US" altLang="zh-CN" sz="2000" dirty="0">
                <a:solidFill>
                  <a:schemeClr val="hlink"/>
                </a:solidFill>
                <a:ea typeface="楷体" pitchFamily="49" charset="-122"/>
                <a:cs typeface="Times New Roman" pitchFamily="18" charset="0"/>
              </a:rPr>
              <a:t> = new </a:t>
            </a:r>
            <a:r>
              <a:rPr lang="en-US" altLang="zh-CN" sz="2000" dirty="0" err="1">
                <a:solidFill>
                  <a:schemeClr val="hlink"/>
                </a:solidFill>
                <a:ea typeface="楷体" pitchFamily="49" charset="-122"/>
                <a:cs typeface="Times New Roman" pitchFamily="18" charset="0"/>
              </a:rPr>
              <a:t>OleDbCommand</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"SELECT </a:t>
            </a:r>
            <a:r>
              <a:rPr lang="zh-CN" altLang="en-US" sz="2000" dirty="0">
                <a:solidFill>
                  <a:schemeClr val="hlink"/>
                </a:solidFill>
                <a:ea typeface="楷体" pitchFamily="49" charset="-122"/>
                <a:cs typeface="Times New Roman" pitchFamily="18" charset="0"/>
              </a:rPr>
              <a:t>姓名 </a:t>
            </a:r>
            <a:r>
              <a:rPr lang="en-US" altLang="zh-CN" sz="2000" dirty="0">
                <a:solidFill>
                  <a:schemeClr val="hlink"/>
                </a:solidFill>
                <a:ea typeface="楷体" pitchFamily="49" charset="-122"/>
                <a:cs typeface="Times New Roman" pitchFamily="18" charset="0"/>
              </a:rPr>
              <a:t>FROM student", </a:t>
            </a:r>
            <a:r>
              <a:rPr lang="en-US" altLang="zh-CN" sz="2000" dirty="0" err="1">
                <a:solidFill>
                  <a:schemeClr val="hlink"/>
                </a:solidFill>
                <a:ea typeface="楷体" pitchFamily="49" charset="-122"/>
                <a:cs typeface="Times New Roman" pitchFamily="18" charset="0"/>
              </a:rPr>
              <a:t>myconn</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myconn.Open</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OleDbDataReader</a:t>
            </a: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myreader</a:t>
            </a:r>
            <a:r>
              <a:rPr lang="en-US" altLang="zh-CN" sz="2000" dirty="0">
                <a:solidFill>
                  <a:schemeClr val="hlink"/>
                </a:solidFill>
                <a:ea typeface="楷体" pitchFamily="49" charset="-122"/>
                <a:cs typeface="Times New Roman" pitchFamily="18" charset="0"/>
              </a:rPr>
              <a:t> = </a:t>
            </a:r>
            <a:r>
              <a:rPr lang="en-US" altLang="zh-CN" sz="2000" dirty="0" err="1">
                <a:solidFill>
                  <a:schemeClr val="hlink"/>
                </a:solidFill>
                <a:ea typeface="楷体" pitchFamily="49" charset="-122"/>
                <a:cs typeface="Times New Roman" pitchFamily="18" charset="0"/>
              </a:rPr>
              <a:t>mycmd.ExecuteReader</a:t>
            </a:r>
            <a:r>
              <a:rPr lang="en-US" altLang="zh-CN" sz="2000" dirty="0">
                <a:solidFill>
                  <a:schemeClr val="hlink"/>
                </a:solidFill>
                <a:ea typeface="楷体" pitchFamily="49" charset="-122"/>
                <a:cs typeface="Times New Roman" pitchFamily="18" charset="0"/>
              </a:rPr>
              <a:t>();</a:t>
            </a:r>
          </a:p>
        </p:txBody>
      </p:sp>
      <p:pic>
        <p:nvPicPr>
          <p:cNvPr id="6" name="图片 5"/>
          <p:cNvPicPr/>
          <p:nvPr/>
        </p:nvPicPr>
        <p:blipFill>
          <a:blip r:embed="rId2"/>
          <a:srcRect/>
          <a:stretch>
            <a:fillRect/>
          </a:stretch>
        </p:blipFill>
        <p:spPr bwMode="auto">
          <a:xfrm>
            <a:off x="4000496" y="1214422"/>
            <a:ext cx="2571768" cy="1714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468313" y="404813"/>
            <a:ext cx="8351837" cy="4401205"/>
          </a:xfrm>
          <a:prstGeom prst="rect">
            <a:avLst/>
          </a:prstGeom>
          <a:noFill/>
          <a:ln w="9525">
            <a:noFill/>
            <a:miter lim="800000"/>
            <a:headEnd/>
            <a:tailEnd/>
          </a:ln>
          <a:effectLst/>
        </p:spPr>
        <p:txBody>
          <a:bodyPr>
            <a:spAutoFit/>
          </a:bodyPr>
          <a:lstStyle/>
          <a:p>
            <a:r>
              <a:rPr lang="en-US" altLang="zh-CN" sz="2000" dirty="0">
                <a:solidFill>
                  <a:schemeClr val="hlink"/>
                </a:solidFill>
                <a:ea typeface="楷体" pitchFamily="49" charset="-122"/>
                <a:cs typeface="Times New Roman" pitchFamily="18" charset="0"/>
              </a:rPr>
              <a:t>     </a:t>
            </a:r>
            <a:r>
              <a:rPr lang="en-US" altLang="zh-CN" sz="2000" dirty="0" err="1">
                <a:solidFill>
                  <a:srgbClr val="FF3300"/>
                </a:solidFill>
                <a:ea typeface="楷体" pitchFamily="49" charset="-122"/>
                <a:cs typeface="Times New Roman" pitchFamily="18" charset="0"/>
              </a:rPr>
              <a:t>DropDownList1.DataSource</a:t>
            </a:r>
            <a:r>
              <a:rPr lang="en-US" altLang="zh-CN" sz="2000" dirty="0">
                <a:solidFill>
                  <a:srgbClr val="FF3300"/>
                </a:solidFill>
                <a:ea typeface="楷体" pitchFamily="49" charset="-122"/>
                <a:cs typeface="Times New Roman" pitchFamily="18" charset="0"/>
              </a:rPr>
              <a:t> = </a:t>
            </a:r>
            <a:r>
              <a:rPr lang="en-US" altLang="zh-CN" sz="2000" dirty="0" err="1">
                <a:solidFill>
                  <a:srgbClr val="FF3300"/>
                </a:solidFill>
                <a:ea typeface="楷体" pitchFamily="49" charset="-122"/>
                <a:cs typeface="Times New Roman" pitchFamily="18" charset="0"/>
              </a:rPr>
              <a:t>myreader</a:t>
            </a:r>
            <a:r>
              <a:rPr lang="en-US" altLang="zh-CN" sz="2000" dirty="0">
                <a:solidFill>
                  <a:srgbClr val="FF3300"/>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en-US" altLang="zh-CN" sz="2000" dirty="0" err="1">
                <a:solidFill>
                  <a:srgbClr val="FF3300"/>
                </a:solidFill>
                <a:ea typeface="楷体" pitchFamily="49" charset="-122"/>
                <a:cs typeface="Times New Roman" pitchFamily="18" charset="0"/>
              </a:rPr>
              <a:t>DropDownList1.DataTextField</a:t>
            </a:r>
            <a:r>
              <a:rPr lang="en-US" altLang="zh-CN" sz="2000" dirty="0">
                <a:solidFill>
                  <a:srgbClr val="FF3300"/>
                </a:solidFill>
                <a:ea typeface="楷体" pitchFamily="49" charset="-122"/>
                <a:cs typeface="Times New Roman" pitchFamily="18" charset="0"/>
              </a:rPr>
              <a:t> = "</a:t>
            </a:r>
            <a:r>
              <a:rPr lang="zh-CN" altLang="en-US" sz="2000" dirty="0">
                <a:solidFill>
                  <a:srgbClr val="FF3300"/>
                </a:solidFill>
                <a:ea typeface="楷体" pitchFamily="49" charset="-122"/>
                <a:cs typeface="Times New Roman" pitchFamily="18" charset="0"/>
              </a:rPr>
              <a:t>姓名</a:t>
            </a:r>
            <a:r>
              <a:rPr lang="en-US" altLang="zh-CN" sz="2000" dirty="0">
                <a:solidFill>
                  <a:srgbClr val="FF3300"/>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en-US" altLang="zh-CN" sz="2000" dirty="0" err="1">
                <a:solidFill>
                  <a:srgbClr val="FF3300"/>
                </a:solidFill>
                <a:ea typeface="楷体" pitchFamily="49" charset="-122"/>
                <a:cs typeface="Times New Roman" pitchFamily="18" charset="0"/>
              </a:rPr>
              <a:t>DropDownList1.DataBind</a:t>
            </a:r>
            <a:r>
              <a:rPr lang="en-US" altLang="zh-CN" sz="2000" dirty="0">
                <a:solidFill>
                  <a:srgbClr val="FF3300"/>
                </a:solidFill>
                <a:ea typeface="楷体" pitchFamily="49" charset="-122"/>
                <a:cs typeface="Times New Roman" pitchFamily="18" charset="0"/>
              </a:rPr>
              <a:t>();</a:t>
            </a:r>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上面的绑定在调用该方法时才执行</a:t>
            </a:r>
          </a:p>
          <a:p>
            <a:r>
              <a:rPr lang="zh-CN" altLang="en-US"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OleDbCommand</a:t>
            </a: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mycmd1</a:t>
            </a:r>
            <a:r>
              <a:rPr lang="en-US" altLang="zh-CN" sz="2000" dirty="0">
                <a:solidFill>
                  <a:schemeClr val="hlink"/>
                </a:solidFill>
                <a:ea typeface="楷体" pitchFamily="49" charset="-122"/>
                <a:cs typeface="Times New Roman" pitchFamily="18" charset="0"/>
              </a:rPr>
              <a:t> = new </a:t>
            </a:r>
            <a:r>
              <a:rPr lang="en-US" altLang="zh-CN" sz="2000" dirty="0" err="1">
                <a:solidFill>
                  <a:schemeClr val="hlink"/>
                </a:solidFill>
                <a:ea typeface="楷体" pitchFamily="49" charset="-122"/>
                <a:cs typeface="Times New Roman" pitchFamily="18" charset="0"/>
              </a:rPr>
              <a:t>OleDbCommand</a:t>
            </a:r>
            <a:r>
              <a:rPr lang="en-US" altLang="zh-CN" sz="2000" dirty="0">
                <a:solidFill>
                  <a:schemeClr val="hlink"/>
                </a:solidFill>
                <a:ea typeface="楷体" pitchFamily="49" charset="-122"/>
                <a:cs typeface="Times New Roman" pitchFamily="18" charset="0"/>
              </a:rPr>
              <a:t>("SELECT distinct  </a:t>
            </a:r>
          </a:p>
          <a:p>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班号 </a:t>
            </a:r>
            <a:r>
              <a:rPr lang="en-US" altLang="zh-CN" sz="2000" dirty="0">
                <a:solidFill>
                  <a:schemeClr val="hlink"/>
                </a:solidFill>
                <a:ea typeface="楷体" pitchFamily="49" charset="-122"/>
                <a:cs typeface="Times New Roman" pitchFamily="18" charset="0"/>
              </a:rPr>
              <a:t>FROM student", </a:t>
            </a:r>
            <a:r>
              <a:rPr lang="en-US" altLang="zh-CN" sz="2000" dirty="0" err="1">
                <a:solidFill>
                  <a:schemeClr val="hlink"/>
                </a:solidFill>
                <a:ea typeface="楷体" pitchFamily="49" charset="-122"/>
                <a:cs typeface="Times New Roman" pitchFamily="18" charset="0"/>
              </a:rPr>
              <a:t>myconn</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OleDbDataReader</a:t>
            </a: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myreader1</a:t>
            </a:r>
            <a:r>
              <a:rPr lang="en-US" altLang="zh-CN" sz="2000" dirty="0">
                <a:solidFill>
                  <a:schemeClr val="hlink"/>
                </a:solidFill>
                <a:ea typeface="楷体" pitchFamily="49" charset="-122"/>
                <a:cs typeface="Times New Roman" pitchFamily="18" charset="0"/>
              </a:rPr>
              <a:t> = </a:t>
            </a:r>
            <a:r>
              <a:rPr lang="en-US" altLang="zh-CN" sz="2000" dirty="0" err="1">
                <a:solidFill>
                  <a:schemeClr val="hlink"/>
                </a:solidFill>
                <a:ea typeface="楷体" pitchFamily="49" charset="-122"/>
                <a:cs typeface="Times New Roman" pitchFamily="18" charset="0"/>
              </a:rPr>
              <a:t>mycmd1.ExecuteReader</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en-US" altLang="zh-CN" sz="2000" dirty="0" err="1">
                <a:solidFill>
                  <a:srgbClr val="FF3300"/>
                </a:solidFill>
                <a:ea typeface="楷体" pitchFamily="49" charset="-122"/>
                <a:cs typeface="Times New Roman" pitchFamily="18" charset="0"/>
              </a:rPr>
              <a:t>DropDownList2.DataSource</a:t>
            </a:r>
            <a:r>
              <a:rPr lang="en-US" altLang="zh-CN" sz="2000" dirty="0">
                <a:solidFill>
                  <a:srgbClr val="FF3300"/>
                </a:solidFill>
                <a:ea typeface="楷体" pitchFamily="49" charset="-122"/>
                <a:cs typeface="Times New Roman" pitchFamily="18" charset="0"/>
              </a:rPr>
              <a:t> = </a:t>
            </a:r>
            <a:r>
              <a:rPr lang="en-US" altLang="zh-CN" sz="2000" dirty="0" err="1">
                <a:solidFill>
                  <a:srgbClr val="FF3300"/>
                </a:solidFill>
                <a:ea typeface="楷体" pitchFamily="49" charset="-122"/>
                <a:cs typeface="Times New Roman" pitchFamily="18" charset="0"/>
              </a:rPr>
              <a:t>myreader1</a:t>
            </a:r>
            <a:r>
              <a:rPr lang="en-US" altLang="zh-CN" sz="2000" dirty="0">
                <a:solidFill>
                  <a:srgbClr val="FF3300"/>
                </a:solidFill>
                <a:ea typeface="楷体" pitchFamily="49" charset="-122"/>
                <a:cs typeface="Times New Roman" pitchFamily="18" charset="0"/>
              </a:rPr>
              <a:t>;</a:t>
            </a:r>
          </a:p>
          <a:p>
            <a:r>
              <a:rPr lang="en-US" altLang="zh-CN" sz="2000" dirty="0">
                <a:solidFill>
                  <a:srgbClr val="FF3300"/>
                </a:solidFill>
                <a:ea typeface="楷体" pitchFamily="49" charset="-122"/>
                <a:cs typeface="Times New Roman" pitchFamily="18" charset="0"/>
              </a:rPr>
              <a:t>     </a:t>
            </a:r>
            <a:r>
              <a:rPr lang="en-US" altLang="zh-CN" sz="2000" dirty="0" err="1">
                <a:solidFill>
                  <a:srgbClr val="FF3300"/>
                </a:solidFill>
                <a:ea typeface="楷体" pitchFamily="49" charset="-122"/>
                <a:cs typeface="Times New Roman" pitchFamily="18" charset="0"/>
              </a:rPr>
              <a:t>DropDownList2.DataTextField</a:t>
            </a:r>
            <a:r>
              <a:rPr lang="en-US" altLang="zh-CN" sz="2000" dirty="0">
                <a:solidFill>
                  <a:srgbClr val="FF3300"/>
                </a:solidFill>
                <a:ea typeface="楷体" pitchFamily="49" charset="-122"/>
                <a:cs typeface="Times New Roman" pitchFamily="18" charset="0"/>
              </a:rPr>
              <a:t> = "</a:t>
            </a:r>
            <a:r>
              <a:rPr lang="zh-CN" altLang="en-US" sz="2000" dirty="0">
                <a:solidFill>
                  <a:srgbClr val="FF3300"/>
                </a:solidFill>
                <a:ea typeface="楷体" pitchFamily="49" charset="-122"/>
                <a:cs typeface="Times New Roman" pitchFamily="18" charset="0"/>
              </a:rPr>
              <a:t>班号</a:t>
            </a:r>
            <a:r>
              <a:rPr lang="en-US" altLang="zh-CN" sz="2000" dirty="0">
                <a:solidFill>
                  <a:srgbClr val="FF3300"/>
                </a:solidFill>
                <a:ea typeface="楷体" pitchFamily="49" charset="-122"/>
                <a:cs typeface="Times New Roman" pitchFamily="18" charset="0"/>
              </a:rPr>
              <a:t>";</a:t>
            </a:r>
          </a:p>
          <a:p>
            <a:r>
              <a:rPr lang="en-US" altLang="zh-CN" sz="2000" dirty="0">
                <a:solidFill>
                  <a:srgbClr val="FF3300"/>
                </a:solidFill>
                <a:ea typeface="楷体" pitchFamily="49" charset="-122"/>
                <a:cs typeface="Times New Roman" pitchFamily="18" charset="0"/>
              </a:rPr>
              <a:t>     </a:t>
            </a:r>
            <a:r>
              <a:rPr lang="en-US" altLang="zh-CN" sz="2000" dirty="0" err="1">
                <a:solidFill>
                  <a:srgbClr val="FF3300"/>
                </a:solidFill>
                <a:ea typeface="楷体" pitchFamily="49" charset="-122"/>
                <a:cs typeface="Times New Roman" pitchFamily="18" charset="0"/>
              </a:rPr>
              <a:t>DropDownList2.DataBind</a:t>
            </a:r>
            <a:r>
              <a:rPr lang="en-US" altLang="zh-CN" sz="2000" dirty="0">
                <a:solidFill>
                  <a:srgbClr val="FF3300"/>
                </a:solidFill>
                <a:ea typeface="楷体" pitchFamily="49" charset="-122"/>
                <a:cs typeface="Times New Roman" pitchFamily="18" charset="0"/>
              </a:rPr>
              <a:t>();</a:t>
            </a:r>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上面的绑定在调用该方法时才执行</a:t>
            </a:r>
          </a:p>
          <a:p>
            <a:r>
              <a:rPr lang="zh-CN" altLang="en-US"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myreader.Close</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myreader1.Close</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myconn.Close</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Label3.Text</a:t>
            </a:r>
            <a:r>
              <a:rPr lang="en-US" altLang="zh-CN" sz="2000" dirty="0">
                <a:solidFill>
                  <a:schemeClr val="hlink"/>
                </a:solidFill>
                <a:ea typeface="楷体" pitchFamily="49" charset="-122"/>
                <a:cs typeface="Times New Roman" pitchFamily="18" charset="0"/>
              </a:rPr>
              <a:t> = "";</a:t>
            </a:r>
          </a:p>
          <a:p>
            <a:r>
              <a:rPr lang="en-US" altLang="zh-CN" sz="2000" dirty="0" smtClean="0">
                <a:solidFill>
                  <a:schemeClr val="hlink"/>
                </a:solidFill>
                <a:ea typeface="楷体" pitchFamily="49" charset="-122"/>
                <a:cs typeface="Times New Roman" pitchFamily="18" charset="0"/>
              </a:rPr>
              <a:t>}</a:t>
            </a:r>
            <a:endParaRPr lang="en-US" altLang="zh-CN" sz="2000" dirty="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539750" y="476250"/>
            <a:ext cx="8064500" cy="1311275"/>
          </a:xfrm>
          <a:prstGeom prst="rect">
            <a:avLst/>
          </a:prstGeom>
          <a:noFill/>
          <a:ln w="9525">
            <a:noFill/>
            <a:miter lim="800000"/>
            <a:headEnd/>
            <a:tailEnd/>
          </a:ln>
          <a:effectLst/>
        </p:spPr>
        <p:txBody>
          <a:bodyPr>
            <a:spAutoFit/>
          </a:bodyPr>
          <a:lstStyle/>
          <a:p>
            <a:r>
              <a:rPr lang="en-US" altLang="zh-CN" sz="2000" dirty="0">
                <a:solidFill>
                  <a:srgbClr val="FF00FF"/>
                </a:solidFill>
                <a:ea typeface="楷体" pitchFamily="49" charset="-122"/>
                <a:cs typeface="Times New Roman" pitchFamily="18" charset="0"/>
              </a:rPr>
              <a:t>protected void  </a:t>
            </a:r>
            <a:r>
              <a:rPr lang="en-US" altLang="zh-CN" sz="2000" dirty="0" err="1">
                <a:solidFill>
                  <a:srgbClr val="FF00FF"/>
                </a:solidFill>
                <a:ea typeface="楷体" pitchFamily="49" charset="-122"/>
                <a:cs typeface="Times New Roman" pitchFamily="18" charset="0"/>
              </a:rPr>
              <a:t>Button1_Click</a:t>
            </a:r>
            <a:r>
              <a:rPr lang="en-US" altLang="zh-CN" sz="2000" dirty="0">
                <a:solidFill>
                  <a:srgbClr val="FF00FF"/>
                </a:solidFill>
                <a:ea typeface="楷体" pitchFamily="49" charset="-122"/>
                <a:cs typeface="Times New Roman" pitchFamily="18" charset="0"/>
              </a:rPr>
              <a:t>(object sender, </a:t>
            </a:r>
            <a:r>
              <a:rPr lang="en-US" altLang="zh-CN" sz="2000" dirty="0" err="1">
                <a:solidFill>
                  <a:srgbClr val="FF00FF"/>
                </a:solidFill>
                <a:ea typeface="楷体" pitchFamily="49" charset="-122"/>
                <a:cs typeface="Times New Roman" pitchFamily="18" charset="0"/>
              </a:rPr>
              <a:t>EventArgs</a:t>
            </a:r>
            <a:r>
              <a:rPr lang="en-US" altLang="zh-CN" sz="2000" dirty="0">
                <a:solidFill>
                  <a:srgbClr val="FF00FF"/>
                </a:solidFill>
                <a:ea typeface="楷体" pitchFamily="49" charset="-122"/>
                <a:cs typeface="Times New Roman" pitchFamily="18" charset="0"/>
              </a:rPr>
              <a:t> e)</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Label3.Text</a:t>
            </a:r>
            <a:r>
              <a:rPr lang="en-US" altLang="zh-CN" sz="2000" dirty="0">
                <a:solidFill>
                  <a:schemeClr val="hlink"/>
                </a:solidFill>
                <a:ea typeface="楷体" pitchFamily="49" charset="-122"/>
                <a:cs typeface="Times New Roman" pitchFamily="18" charset="0"/>
              </a:rPr>
              <a:t> = "</a:t>
            </a:r>
            <a:r>
              <a:rPr lang="zh-CN" altLang="en-US" sz="2000" dirty="0">
                <a:solidFill>
                  <a:schemeClr val="hlink"/>
                </a:solidFill>
                <a:ea typeface="楷体" pitchFamily="49" charset="-122"/>
                <a:cs typeface="Times New Roman" pitchFamily="18" charset="0"/>
              </a:rPr>
              <a:t>学生</a:t>
            </a:r>
            <a:r>
              <a:rPr lang="en-US" altLang="zh-CN" sz="2000" dirty="0">
                <a:solidFill>
                  <a:schemeClr val="hlink"/>
                </a:solidFill>
                <a:ea typeface="楷体" pitchFamily="49" charset="-122"/>
                <a:cs typeface="Times New Roman" pitchFamily="18" charset="0"/>
              </a:rPr>
              <a:t>'" + </a:t>
            </a:r>
            <a:r>
              <a:rPr lang="en-US" altLang="zh-CN" sz="2000" dirty="0" err="1">
                <a:solidFill>
                  <a:schemeClr val="hlink"/>
                </a:solidFill>
                <a:ea typeface="楷体" pitchFamily="49" charset="-122"/>
                <a:cs typeface="Times New Roman" pitchFamily="18" charset="0"/>
              </a:rPr>
              <a:t>DropDownList1.Text</a:t>
            </a:r>
            <a:r>
              <a:rPr lang="en-US" altLang="zh-CN" sz="2000" dirty="0">
                <a:solidFill>
                  <a:schemeClr val="hlink"/>
                </a:solidFill>
                <a:ea typeface="楷体" pitchFamily="49" charset="-122"/>
                <a:cs typeface="Times New Roman" pitchFamily="18" charset="0"/>
              </a:rPr>
              <a:t> + "'</a:t>
            </a:r>
            <a:r>
              <a:rPr lang="zh-CN" altLang="en-US" sz="2000" dirty="0">
                <a:solidFill>
                  <a:schemeClr val="hlink"/>
                </a:solidFill>
                <a:ea typeface="楷体" pitchFamily="49" charset="-122"/>
                <a:cs typeface="Times New Roman" pitchFamily="18" charset="0"/>
              </a:rPr>
              <a:t>属于</a:t>
            </a:r>
            <a:r>
              <a:rPr lang="en-US" altLang="zh-CN" sz="2000" dirty="0">
                <a:solidFill>
                  <a:schemeClr val="hlink"/>
                </a:solidFill>
                <a:ea typeface="楷体" pitchFamily="49" charset="-122"/>
                <a:cs typeface="Times New Roman" pitchFamily="18" charset="0"/>
              </a:rPr>
              <a:t>'" +</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DropDownList2.SelectedValue</a:t>
            </a:r>
            <a:r>
              <a:rPr lang="en-US" altLang="zh-CN" sz="2000" dirty="0">
                <a:solidFill>
                  <a:schemeClr val="hlink"/>
                </a:solidFill>
                <a:ea typeface="楷体" pitchFamily="49" charset="-122"/>
                <a:cs typeface="Times New Roman" pitchFamily="18" charset="0"/>
              </a:rPr>
              <a:t>  + "'</a:t>
            </a:r>
            <a:r>
              <a:rPr lang="zh-CN" altLang="en-US" sz="2000" dirty="0">
                <a:solidFill>
                  <a:schemeClr val="hlink"/>
                </a:solidFill>
                <a:ea typeface="楷体" pitchFamily="49" charset="-122"/>
                <a:cs typeface="Times New Roman" pitchFamily="18" charset="0"/>
              </a:rPr>
              <a:t>班</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a:t>
            </a:r>
          </a:p>
        </p:txBody>
      </p:sp>
      <p:sp>
        <p:nvSpPr>
          <p:cNvPr id="150532" name="Text Box 4"/>
          <p:cNvSpPr txBox="1">
            <a:spLocks noChangeArrowheads="1"/>
          </p:cNvSpPr>
          <p:nvPr/>
        </p:nvSpPr>
        <p:spPr bwMode="auto">
          <a:xfrm>
            <a:off x="900113" y="2060575"/>
            <a:ext cx="3600450" cy="457200"/>
          </a:xfrm>
          <a:prstGeom prst="rect">
            <a:avLst/>
          </a:prstGeom>
          <a:noFill/>
          <a:ln w="9525">
            <a:noFill/>
            <a:miter lim="800000"/>
            <a:headEnd/>
            <a:tailEnd/>
          </a:ln>
          <a:effectLst/>
        </p:spPr>
        <p:txBody>
          <a:bodyPr>
            <a:spAutoFit/>
          </a:bodyPr>
          <a:lstStyle/>
          <a:p>
            <a:pPr>
              <a:spcBef>
                <a:spcPct val="50000"/>
              </a:spcBef>
            </a:pPr>
            <a:r>
              <a:rPr lang="zh-CN" altLang="en-US" dirty="0">
                <a:latin typeface="楷体" pitchFamily="49" charset="-122"/>
                <a:ea typeface="楷体" pitchFamily="49" charset="-122"/>
              </a:rPr>
              <a:t>运行界面</a:t>
            </a:r>
          </a:p>
        </p:txBody>
      </p:sp>
      <p:pic>
        <p:nvPicPr>
          <p:cNvPr id="5" name="图片 4"/>
          <p:cNvPicPr/>
          <p:nvPr/>
        </p:nvPicPr>
        <p:blipFill>
          <a:blip r:embed="rId2"/>
          <a:srcRect/>
          <a:stretch>
            <a:fillRect/>
          </a:stretch>
        </p:blipFill>
        <p:spPr bwMode="auto">
          <a:xfrm>
            <a:off x="1785918" y="2714620"/>
            <a:ext cx="3500462" cy="26432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468313" y="404813"/>
            <a:ext cx="8496300" cy="95410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r>
              <a:rPr lang="en-US" altLang="zh-CN" sz="2800" dirty="0" smtClean="0">
                <a:solidFill>
                  <a:srgbClr val="FF3300"/>
                </a:solidFill>
                <a:latin typeface="黑体" pitchFamily="49" charset="-122"/>
                <a:ea typeface="黑体" pitchFamily="49" charset="-122"/>
              </a:rPr>
              <a:t>18.3.4</a:t>
            </a:r>
            <a:r>
              <a:rPr lang="zh-CN" altLang="en-US" sz="2800" dirty="0">
                <a:solidFill>
                  <a:srgbClr val="FF3300"/>
                </a:solidFill>
                <a:latin typeface="黑体" pitchFamily="49" charset="-122"/>
                <a:ea typeface="黑体" pitchFamily="49" charset="-122"/>
              </a:rPr>
              <a:t>　</a:t>
            </a:r>
            <a:r>
              <a:rPr lang="en-US" altLang="zh-CN" sz="2800" dirty="0" err="1">
                <a:solidFill>
                  <a:srgbClr val="FF3300"/>
                </a:solidFill>
                <a:latin typeface="黑体" pitchFamily="49" charset="-122"/>
                <a:ea typeface="黑体" pitchFamily="49" charset="-122"/>
              </a:rPr>
              <a:t>CheckBox</a:t>
            </a:r>
            <a:r>
              <a:rPr lang="zh-CN" altLang="en-US" sz="2800" dirty="0">
                <a:solidFill>
                  <a:srgbClr val="FF3300"/>
                </a:solidFill>
                <a:latin typeface="黑体" pitchFamily="49" charset="-122"/>
                <a:ea typeface="黑体" pitchFamily="49" charset="-122"/>
              </a:rPr>
              <a:t>、</a:t>
            </a:r>
            <a:r>
              <a:rPr lang="en-US" altLang="zh-CN" sz="2800" dirty="0" err="1">
                <a:solidFill>
                  <a:srgbClr val="FF3300"/>
                </a:solidFill>
                <a:latin typeface="黑体" pitchFamily="49" charset="-122"/>
                <a:ea typeface="黑体" pitchFamily="49" charset="-122"/>
              </a:rPr>
              <a:t>CheckBoxList</a:t>
            </a:r>
            <a:r>
              <a:rPr lang="zh-CN" altLang="en-US" sz="2800" dirty="0">
                <a:solidFill>
                  <a:srgbClr val="FF3300"/>
                </a:solidFill>
                <a:latin typeface="黑体" pitchFamily="49" charset="-122"/>
                <a:ea typeface="黑体" pitchFamily="49" charset="-122"/>
              </a:rPr>
              <a:t>、</a:t>
            </a:r>
            <a:r>
              <a:rPr lang="en-US" altLang="zh-CN" sz="2800" dirty="0" err="1">
                <a:solidFill>
                  <a:srgbClr val="FF3300"/>
                </a:solidFill>
                <a:latin typeface="黑体" pitchFamily="49" charset="-122"/>
                <a:ea typeface="黑体" pitchFamily="49" charset="-122"/>
              </a:rPr>
              <a:t>RadioButton</a:t>
            </a:r>
            <a:r>
              <a:rPr lang="zh-CN" altLang="en-US" sz="2800" dirty="0">
                <a:solidFill>
                  <a:srgbClr val="FF3300"/>
                </a:solidFill>
                <a:latin typeface="黑体" pitchFamily="49" charset="-122"/>
                <a:ea typeface="黑体" pitchFamily="49" charset="-122"/>
              </a:rPr>
              <a:t>和</a:t>
            </a:r>
            <a:r>
              <a:rPr lang="en-US" altLang="zh-CN" sz="2800" dirty="0" err="1">
                <a:solidFill>
                  <a:srgbClr val="FF3300"/>
                </a:solidFill>
                <a:latin typeface="黑体" pitchFamily="49" charset="-122"/>
                <a:ea typeface="黑体" pitchFamily="49" charset="-122"/>
              </a:rPr>
              <a:t>RadioButtonList</a:t>
            </a:r>
            <a:r>
              <a:rPr lang="zh-CN" altLang="en-US" sz="2800" dirty="0" smtClean="0">
                <a:solidFill>
                  <a:srgbClr val="FF3300"/>
                </a:solidFill>
                <a:latin typeface="黑体" pitchFamily="49" charset="-122"/>
                <a:ea typeface="黑体" pitchFamily="49" charset="-122"/>
              </a:rPr>
              <a:t>控件</a:t>
            </a:r>
            <a:r>
              <a:rPr lang="zh-CN" altLang="en-US" sz="2800" dirty="0">
                <a:latin typeface="黑体" pitchFamily="49" charset="-122"/>
                <a:ea typeface="黑体" pitchFamily="49" charset="-122"/>
              </a:rPr>
              <a:t>　</a:t>
            </a:r>
          </a:p>
        </p:txBody>
      </p:sp>
      <p:sp>
        <p:nvSpPr>
          <p:cNvPr id="149507" name="Text Box 3"/>
          <p:cNvSpPr txBox="1">
            <a:spLocks noChangeArrowheads="1"/>
          </p:cNvSpPr>
          <p:nvPr/>
        </p:nvSpPr>
        <p:spPr bwMode="auto">
          <a:xfrm>
            <a:off x="642910" y="1571612"/>
            <a:ext cx="8137525" cy="3288529"/>
          </a:xfrm>
          <a:prstGeom prst="rect">
            <a:avLst/>
          </a:prstGeom>
          <a:noFill/>
          <a:ln w="9525">
            <a:noFill/>
            <a:miter lim="800000"/>
            <a:headEnd/>
            <a:tailEnd/>
          </a:ln>
          <a:effectLst/>
        </p:spPr>
        <p:txBody>
          <a:bodyPr>
            <a:spAutoFit/>
          </a:bodyPr>
          <a:lstStyle/>
          <a:p>
            <a:pPr>
              <a:lnSpc>
                <a:spcPts val="3400"/>
              </a:lnSpc>
              <a:spcBef>
                <a:spcPct val="50000"/>
              </a:spcBef>
            </a:pPr>
            <a:r>
              <a:rPr lang="zh-CN" altLang="en-US" dirty="0" smtClean="0">
                <a:ea typeface="楷体" pitchFamily="49" charset="-122"/>
                <a:cs typeface="Times New Roman" pitchFamily="18" charset="0"/>
              </a:rPr>
              <a:t>　   </a:t>
            </a:r>
            <a:r>
              <a:rPr lang="en-US" altLang="zh-CN" dirty="0" err="1" smtClean="0">
                <a:solidFill>
                  <a:srgbClr val="FF3300"/>
                </a:solidFill>
                <a:ea typeface="楷体" pitchFamily="49" charset="-122"/>
                <a:cs typeface="Times New Roman" pitchFamily="18" charset="0"/>
              </a:rPr>
              <a:t>CheckBox</a:t>
            </a:r>
            <a:r>
              <a:rPr lang="zh-CN" altLang="en-US" dirty="0" smtClean="0">
                <a:ea typeface="楷体" pitchFamily="49" charset="-122"/>
                <a:cs typeface="Times New Roman" pitchFamily="18" charset="0"/>
              </a:rPr>
              <a:t>（复选框）和</a:t>
            </a:r>
            <a:r>
              <a:rPr lang="en-US" altLang="zh-CN" dirty="0" err="1" smtClean="0">
                <a:solidFill>
                  <a:srgbClr val="FF3300"/>
                </a:solidFill>
                <a:ea typeface="楷体" pitchFamily="49" charset="-122"/>
                <a:cs typeface="Times New Roman" pitchFamily="18" charset="0"/>
              </a:rPr>
              <a:t>CheckBoxList</a:t>
            </a:r>
            <a:r>
              <a:rPr lang="zh-CN" altLang="en-US" dirty="0" smtClean="0">
                <a:ea typeface="楷体" pitchFamily="49" charset="-122"/>
                <a:cs typeface="Times New Roman" pitchFamily="18" charset="0"/>
              </a:rPr>
              <a:t>（复选框组）服务器控件为用户提供了一种在真</a:t>
            </a:r>
            <a:r>
              <a:rPr lang="en-US" altLang="zh-CN" dirty="0" smtClean="0">
                <a:ea typeface="楷体" pitchFamily="49" charset="-122"/>
                <a:cs typeface="Times New Roman" pitchFamily="18" charset="0"/>
              </a:rPr>
              <a:t>/</a:t>
            </a:r>
            <a:r>
              <a:rPr lang="zh-CN" altLang="en-US" dirty="0" smtClean="0">
                <a:ea typeface="楷体" pitchFamily="49" charset="-122"/>
                <a:cs typeface="Times New Roman" pitchFamily="18" charset="0"/>
              </a:rPr>
              <a:t>假、是</a:t>
            </a:r>
            <a:r>
              <a:rPr lang="en-US" altLang="zh-CN" dirty="0" smtClean="0">
                <a:ea typeface="楷体" pitchFamily="49" charset="-122"/>
                <a:cs typeface="Times New Roman" pitchFamily="18" charset="0"/>
              </a:rPr>
              <a:t>/</a:t>
            </a:r>
            <a:r>
              <a:rPr lang="zh-CN" altLang="en-US" dirty="0" smtClean="0">
                <a:ea typeface="楷体" pitchFamily="49" charset="-122"/>
                <a:cs typeface="Times New Roman" pitchFamily="18" charset="0"/>
              </a:rPr>
              <a:t>否或开</a:t>
            </a:r>
            <a:r>
              <a:rPr lang="en-US" altLang="zh-CN" dirty="0" smtClean="0">
                <a:ea typeface="楷体" pitchFamily="49" charset="-122"/>
                <a:cs typeface="Times New Roman" pitchFamily="18" charset="0"/>
              </a:rPr>
              <a:t>/</a:t>
            </a:r>
            <a:r>
              <a:rPr lang="zh-CN" altLang="en-US" dirty="0" smtClean="0">
                <a:ea typeface="楷体" pitchFamily="49" charset="-122"/>
                <a:cs typeface="Times New Roman" pitchFamily="18" charset="0"/>
              </a:rPr>
              <a:t>关选项之间切换的方法。前者包含一个复选框，后者是由一组复选框组成。</a:t>
            </a:r>
          </a:p>
          <a:p>
            <a:pPr>
              <a:lnSpc>
                <a:spcPts val="3400"/>
              </a:lnSpc>
              <a:spcBef>
                <a:spcPct val="50000"/>
              </a:spcBef>
            </a:pPr>
            <a:r>
              <a:rPr lang="zh-CN" altLang="en-US" dirty="0">
                <a:ea typeface="楷体" pitchFamily="49" charset="-122"/>
                <a:cs typeface="Times New Roman" pitchFamily="18" charset="0"/>
              </a:rPr>
              <a:t>　　</a:t>
            </a:r>
            <a:r>
              <a:rPr lang="en-US" altLang="zh-CN" dirty="0" err="1">
                <a:solidFill>
                  <a:srgbClr val="FF3300"/>
                </a:solidFill>
                <a:ea typeface="楷体" pitchFamily="49" charset="-122"/>
                <a:cs typeface="Times New Roman" pitchFamily="18" charset="0"/>
              </a:rPr>
              <a:t>RadioButton</a:t>
            </a:r>
            <a:r>
              <a:rPr lang="zh-CN" altLang="en-US" dirty="0">
                <a:ea typeface="楷体" pitchFamily="49" charset="-122"/>
                <a:cs typeface="Times New Roman" pitchFamily="18" charset="0"/>
              </a:rPr>
              <a:t>（单选按钮）和</a:t>
            </a:r>
            <a:r>
              <a:rPr lang="en-US" altLang="zh-CN" dirty="0" err="1">
                <a:solidFill>
                  <a:srgbClr val="FF3300"/>
                </a:solidFill>
                <a:ea typeface="楷体" pitchFamily="49" charset="-122"/>
                <a:cs typeface="Times New Roman" pitchFamily="18" charset="0"/>
              </a:rPr>
              <a:t>RadioButtonList</a:t>
            </a:r>
            <a:r>
              <a:rPr lang="zh-CN" altLang="en-US" dirty="0">
                <a:ea typeface="楷体" pitchFamily="49" charset="-122"/>
                <a:cs typeface="Times New Roman" pitchFamily="18" charset="0"/>
              </a:rPr>
              <a:t>（单选按钮组）服务器控件允许用户从一个预定义的选项中选择一项。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rcRect/>
          <a:stretch>
            <a:fillRect/>
          </a:stretch>
        </p:blipFill>
        <p:spPr bwMode="auto">
          <a:xfrm>
            <a:off x="1785918" y="571480"/>
            <a:ext cx="5214974" cy="3500462"/>
          </a:xfrm>
          <a:prstGeom prst="rect">
            <a:avLst/>
          </a:prstGeom>
          <a:noFill/>
          <a:ln w="9525">
            <a:noFill/>
            <a:miter lim="800000"/>
            <a:headEnd/>
            <a:tailEnd/>
          </a:ln>
        </p:spPr>
      </p:pic>
      <p:sp>
        <p:nvSpPr>
          <p:cNvPr id="5" name="TextBox 4"/>
          <p:cNvSpPr txBox="1"/>
          <p:nvPr/>
        </p:nvSpPr>
        <p:spPr>
          <a:xfrm>
            <a:off x="2000232" y="4357694"/>
            <a:ext cx="4714908" cy="400110"/>
          </a:xfrm>
          <a:prstGeom prst="rect">
            <a:avLst/>
          </a:prstGeom>
          <a:noFill/>
        </p:spPr>
        <p:txBody>
          <a:bodyPr wrap="square" rtlCol="0">
            <a:spAutoFit/>
          </a:bodyPr>
          <a:lstStyle/>
          <a:p>
            <a:pPr algn="ctr"/>
            <a:r>
              <a:rPr lang="zh-CN" altLang="en-US" sz="2000" dirty="0" smtClean="0">
                <a:ea typeface="楷体" pitchFamily="49" charset="-122"/>
                <a:cs typeface="Times New Roman" pitchFamily="18" charset="0"/>
              </a:rPr>
              <a:t>设置</a:t>
            </a:r>
            <a:r>
              <a:rPr lang="en-US" sz="2000" dirty="0" err="1" smtClean="0">
                <a:ea typeface="楷体" pitchFamily="49" charset="-122"/>
                <a:cs typeface="Times New Roman" pitchFamily="18" charset="0"/>
              </a:rPr>
              <a:t>RadioButtonList</a:t>
            </a:r>
            <a:r>
              <a:rPr lang="zh-CN" altLang="en-US" sz="2000" dirty="0" smtClean="0">
                <a:ea typeface="楷体" pitchFamily="49" charset="-122"/>
                <a:cs typeface="Times New Roman" pitchFamily="18" charset="0"/>
              </a:rPr>
              <a:t>控件的项</a:t>
            </a:r>
            <a:endParaRPr lang="zh-CN" altLang="en-US" sz="2000" dirty="0">
              <a:ea typeface="楷体" pitchFamily="49" charset="-122"/>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srcRect/>
          <a:stretch>
            <a:fillRect/>
          </a:stretch>
        </p:blipFill>
        <p:spPr bwMode="auto">
          <a:xfrm>
            <a:off x="1500166" y="714356"/>
            <a:ext cx="5786478" cy="3429024"/>
          </a:xfrm>
          <a:prstGeom prst="rect">
            <a:avLst/>
          </a:prstGeom>
          <a:noFill/>
          <a:ln w="9525">
            <a:noFill/>
            <a:miter lim="800000"/>
            <a:headEnd/>
            <a:tailEnd/>
          </a:ln>
        </p:spPr>
      </p:pic>
      <p:sp>
        <p:nvSpPr>
          <p:cNvPr id="3" name="TextBox 2"/>
          <p:cNvSpPr txBox="1"/>
          <p:nvPr/>
        </p:nvSpPr>
        <p:spPr>
          <a:xfrm>
            <a:off x="1643042" y="4357694"/>
            <a:ext cx="5429288" cy="400110"/>
          </a:xfrm>
          <a:prstGeom prst="rect">
            <a:avLst/>
          </a:prstGeom>
          <a:noFill/>
        </p:spPr>
        <p:txBody>
          <a:bodyPr wrap="square" rtlCol="0">
            <a:spAutoFit/>
          </a:bodyPr>
          <a:lstStyle/>
          <a:p>
            <a:pPr algn="ctr"/>
            <a:r>
              <a:rPr lang="zh-CN" altLang="en-US" sz="2000" dirty="0" smtClean="0">
                <a:ea typeface="楷体" pitchFamily="49" charset="-122"/>
                <a:cs typeface="Times New Roman" pitchFamily="18" charset="0"/>
              </a:rPr>
              <a:t>设置</a:t>
            </a:r>
            <a:r>
              <a:rPr lang="en-US" sz="2000" dirty="0" err="1" smtClean="0">
                <a:ea typeface="楷体" pitchFamily="49" charset="-122"/>
                <a:cs typeface="Times New Roman" pitchFamily="18" charset="0"/>
              </a:rPr>
              <a:t>CheckButtonList</a:t>
            </a:r>
            <a:r>
              <a:rPr lang="zh-CN" altLang="en-US" sz="2000" dirty="0" smtClean="0">
                <a:ea typeface="楷体" pitchFamily="49" charset="-122"/>
                <a:cs typeface="Times New Roman" pitchFamily="18" charset="0"/>
              </a:rPr>
              <a:t>控件</a:t>
            </a:r>
            <a:r>
              <a:rPr lang="zh-CN" altLang="en-US" sz="2000" dirty="0" smtClean="0">
                <a:ea typeface="楷体" pitchFamily="49" charset="-122"/>
                <a:cs typeface="Times New Roman" pitchFamily="18" charset="0"/>
              </a:rPr>
              <a:t>的项</a:t>
            </a:r>
            <a:endParaRPr lang="zh-CN" altLang="en-US" sz="2000" dirty="0">
              <a:ea typeface="楷体" pitchFamily="49" charset="-122"/>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468313" y="260350"/>
            <a:ext cx="7993062" cy="830997"/>
          </a:xfrm>
          <a:prstGeom prst="rect">
            <a:avLst/>
          </a:prstGeom>
          <a:noFill/>
          <a:ln w="9525">
            <a:noFill/>
            <a:miter lim="800000"/>
            <a:headEnd/>
            <a:tailEnd/>
          </a:ln>
          <a:effectLst/>
        </p:spPr>
        <p:txBody>
          <a:bodyPr>
            <a:spAutoFit/>
          </a:bodyPr>
          <a:lstStyle/>
          <a:p>
            <a:pPr>
              <a:spcBef>
                <a:spcPct val="50000"/>
              </a:spcBef>
            </a:pPr>
            <a:r>
              <a:rPr lang="en-US" altLang="zh-CN" dirty="0">
                <a:ea typeface="楷体" pitchFamily="49" charset="-122"/>
                <a:cs typeface="Times New Roman" pitchFamily="18" charset="0"/>
              </a:rPr>
              <a:t>       </a:t>
            </a:r>
            <a:r>
              <a:rPr lang="en-US" altLang="zh-CN" dirty="0" smtClean="0">
                <a:solidFill>
                  <a:srgbClr val="FF3300"/>
                </a:solidFill>
                <a:ea typeface="楷体" pitchFamily="49" charset="-122"/>
                <a:cs typeface="Times New Roman" pitchFamily="18" charset="0"/>
              </a:rPr>
              <a:t>【</a:t>
            </a:r>
            <a:r>
              <a:rPr lang="zh-CN" altLang="en-US" dirty="0" smtClean="0">
                <a:solidFill>
                  <a:srgbClr val="FF3300"/>
                </a:solidFill>
                <a:ea typeface="楷体" pitchFamily="49" charset="-122"/>
                <a:cs typeface="Times New Roman" pitchFamily="18" charset="0"/>
              </a:rPr>
              <a:t>例</a:t>
            </a:r>
            <a:r>
              <a:rPr lang="en-US" altLang="zh-CN" dirty="0" smtClean="0">
                <a:solidFill>
                  <a:srgbClr val="FF3300"/>
                </a:solidFill>
                <a:ea typeface="楷体" pitchFamily="49" charset="-122"/>
                <a:cs typeface="Times New Roman" pitchFamily="18" charset="0"/>
              </a:rPr>
              <a:t>18.3</a:t>
            </a:r>
            <a:r>
              <a:rPr lang="en-US" altLang="zh-CN" dirty="0">
                <a:solidFill>
                  <a:srgbClr val="FF3300"/>
                </a:solidFill>
                <a:ea typeface="楷体" pitchFamily="49" charset="-122"/>
                <a:cs typeface="Times New Roman" pitchFamily="18" charset="0"/>
              </a:rPr>
              <a:t>】</a:t>
            </a:r>
            <a:r>
              <a:rPr lang="en-US" altLang="zh-CN" dirty="0">
                <a:ea typeface="楷体" pitchFamily="49" charset="-122"/>
                <a:cs typeface="Times New Roman" pitchFamily="18" charset="0"/>
              </a:rPr>
              <a:t> </a:t>
            </a:r>
            <a:r>
              <a:rPr lang="zh-CN" altLang="en-US" dirty="0">
                <a:ea typeface="楷体" pitchFamily="49" charset="-122"/>
                <a:cs typeface="Times New Roman" pitchFamily="18" charset="0"/>
              </a:rPr>
              <a:t>设计一个</a:t>
            </a:r>
            <a:r>
              <a:rPr lang="en-US" altLang="zh-CN" dirty="0">
                <a:ea typeface="楷体" pitchFamily="49" charset="-122"/>
                <a:cs typeface="Times New Roman" pitchFamily="18" charset="0"/>
              </a:rPr>
              <a:t>Web</a:t>
            </a:r>
            <a:r>
              <a:rPr lang="zh-CN" altLang="en-US" dirty="0">
                <a:ea typeface="楷体" pitchFamily="49" charset="-122"/>
                <a:cs typeface="Times New Roman" pitchFamily="18" charset="0"/>
              </a:rPr>
              <a:t>窗体，用户可以选择学生相关信息并提交。</a:t>
            </a:r>
          </a:p>
        </p:txBody>
      </p:sp>
      <p:sp>
        <p:nvSpPr>
          <p:cNvPr id="148483" name="Text Box 3"/>
          <p:cNvSpPr txBox="1">
            <a:spLocks noChangeArrowheads="1"/>
          </p:cNvSpPr>
          <p:nvPr/>
        </p:nvSpPr>
        <p:spPr bwMode="auto">
          <a:xfrm>
            <a:off x="684213" y="1196975"/>
            <a:ext cx="2089150" cy="1015663"/>
          </a:xfrm>
          <a:prstGeom prst="rect">
            <a:avLst/>
          </a:prstGeom>
          <a:noFill/>
          <a:ln w="9525">
            <a:noFill/>
            <a:miter lim="800000"/>
            <a:headEnd/>
            <a:tailEnd/>
          </a:ln>
          <a:effectLst/>
        </p:spPr>
        <p:txBody>
          <a:bodyPr>
            <a:spAutoFit/>
          </a:bodyPr>
          <a:lstStyle/>
          <a:p>
            <a:pPr>
              <a:spcBef>
                <a:spcPct val="50000"/>
              </a:spcBef>
            </a:pPr>
            <a:r>
              <a:rPr lang="en-US" altLang="zh-CN">
                <a:ea typeface="楷体" pitchFamily="49" charset="-122"/>
                <a:cs typeface="Times New Roman" pitchFamily="18" charset="0"/>
              </a:rPr>
              <a:t>WebForm3</a:t>
            </a:r>
          </a:p>
          <a:p>
            <a:pPr>
              <a:spcBef>
                <a:spcPct val="50000"/>
              </a:spcBef>
            </a:pPr>
            <a:r>
              <a:rPr lang="zh-CN" altLang="en-US">
                <a:ea typeface="楷体" pitchFamily="49" charset="-122"/>
                <a:cs typeface="Times New Roman" pitchFamily="18" charset="0"/>
              </a:rPr>
              <a:t>事件过程：</a:t>
            </a:r>
          </a:p>
        </p:txBody>
      </p:sp>
      <p:sp>
        <p:nvSpPr>
          <p:cNvPr id="148485" name="Text Box 5"/>
          <p:cNvSpPr txBox="1">
            <a:spLocks noChangeArrowheads="1"/>
          </p:cNvSpPr>
          <p:nvPr/>
        </p:nvSpPr>
        <p:spPr bwMode="auto">
          <a:xfrm>
            <a:off x="395288" y="2809875"/>
            <a:ext cx="8497887" cy="3170099"/>
          </a:xfrm>
          <a:prstGeom prst="rect">
            <a:avLst/>
          </a:prstGeom>
          <a:noFill/>
          <a:ln w="9525">
            <a:noFill/>
            <a:miter lim="800000"/>
            <a:headEnd/>
            <a:tailEnd/>
          </a:ln>
          <a:effectLst/>
        </p:spPr>
        <p:txBody>
          <a:bodyPr>
            <a:spAutoFit/>
          </a:bodyPr>
          <a:lstStyle/>
          <a:p>
            <a:r>
              <a:rPr lang="en-US" altLang="zh-CN" sz="2000" dirty="0">
                <a:solidFill>
                  <a:srgbClr val="FF00FF"/>
                </a:solidFill>
                <a:ea typeface="楷体" pitchFamily="49" charset="-122"/>
                <a:cs typeface="Times New Roman" pitchFamily="18" charset="0"/>
              </a:rPr>
              <a:t>protected void </a:t>
            </a:r>
            <a:r>
              <a:rPr lang="en-US" altLang="zh-CN" sz="2000" dirty="0" err="1">
                <a:solidFill>
                  <a:srgbClr val="FF00FF"/>
                </a:solidFill>
                <a:ea typeface="楷体" pitchFamily="49" charset="-122"/>
                <a:cs typeface="Times New Roman" pitchFamily="18" charset="0"/>
              </a:rPr>
              <a:t>Button1_Click</a:t>
            </a:r>
            <a:r>
              <a:rPr lang="en-US" altLang="zh-CN" sz="2000" dirty="0">
                <a:solidFill>
                  <a:srgbClr val="FF00FF"/>
                </a:solidFill>
                <a:ea typeface="楷体" pitchFamily="49" charset="-122"/>
                <a:cs typeface="Times New Roman" pitchFamily="18" charset="0"/>
              </a:rPr>
              <a:t>(object sender, </a:t>
            </a:r>
            <a:r>
              <a:rPr lang="en-US" altLang="zh-CN" sz="2000" dirty="0" err="1">
                <a:solidFill>
                  <a:srgbClr val="FF00FF"/>
                </a:solidFill>
                <a:ea typeface="楷体" pitchFamily="49" charset="-122"/>
                <a:cs typeface="Times New Roman" pitchFamily="18" charset="0"/>
              </a:rPr>
              <a:t>EventArgs</a:t>
            </a:r>
            <a:r>
              <a:rPr lang="en-US" altLang="zh-CN" sz="2000" dirty="0">
                <a:solidFill>
                  <a:srgbClr val="FF00FF"/>
                </a:solidFill>
                <a:ea typeface="楷体" pitchFamily="49" charset="-122"/>
                <a:cs typeface="Times New Roman" pitchFamily="18" charset="0"/>
              </a:rPr>
              <a:t> e)</a:t>
            </a:r>
          </a:p>
          <a:p>
            <a:r>
              <a:rPr lang="en-US" altLang="zh-CN" sz="2000" dirty="0">
                <a:solidFill>
                  <a:schemeClr val="hlink"/>
                </a:solidFill>
                <a:ea typeface="楷体" pitchFamily="49" charset="-122"/>
                <a:cs typeface="Times New Roman" pitchFamily="18" charset="0"/>
              </a:rPr>
              <a:t>{    string result="";</a:t>
            </a:r>
          </a:p>
          <a:p>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判断性别</a:t>
            </a:r>
          </a:p>
          <a:p>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if (</a:t>
            </a:r>
            <a:r>
              <a:rPr lang="en-US" altLang="zh-CN" sz="2000" dirty="0" err="1">
                <a:solidFill>
                  <a:srgbClr val="FF3300"/>
                </a:solidFill>
                <a:ea typeface="楷体" pitchFamily="49" charset="-122"/>
                <a:cs typeface="Times New Roman" pitchFamily="18" charset="0"/>
              </a:rPr>
              <a:t>RadioButton1.Checked</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result += "</a:t>
            </a:r>
            <a:r>
              <a:rPr lang="zh-CN" altLang="en-US" sz="2000" dirty="0">
                <a:solidFill>
                  <a:schemeClr val="hlink"/>
                </a:solidFill>
                <a:ea typeface="楷体" pitchFamily="49" charset="-122"/>
                <a:cs typeface="Times New Roman" pitchFamily="18" charset="0"/>
              </a:rPr>
              <a:t>性别：女</a:t>
            </a:r>
            <a:r>
              <a:rPr lang="en-US" altLang="zh-CN" sz="2000" dirty="0">
                <a:solidFill>
                  <a:schemeClr val="hlink"/>
                </a:solidFill>
                <a:ea typeface="楷体" pitchFamily="49" charset="-122"/>
                <a:cs typeface="Times New Roman" pitchFamily="18" charset="0"/>
              </a:rPr>
              <a:t>&lt;</a:t>
            </a:r>
            <a:r>
              <a:rPr lang="en-US" altLang="zh-CN" sz="2000" dirty="0" err="1">
                <a:solidFill>
                  <a:schemeClr val="hlink"/>
                </a:solidFill>
                <a:ea typeface="楷体" pitchFamily="49" charset="-122"/>
                <a:cs typeface="Times New Roman" pitchFamily="18" charset="0"/>
              </a:rPr>
              <a:t>br</a:t>
            </a:r>
            <a:r>
              <a:rPr lang="en-US" altLang="zh-CN" sz="2000" dirty="0">
                <a:solidFill>
                  <a:schemeClr val="hlink"/>
                </a:solidFill>
                <a:ea typeface="楷体" pitchFamily="49" charset="-122"/>
                <a:cs typeface="Times New Roman" pitchFamily="18" charset="0"/>
              </a:rPr>
              <a:t>&gt;";  //&lt;</a:t>
            </a:r>
            <a:r>
              <a:rPr lang="en-US" altLang="zh-CN" sz="2000" dirty="0" err="1">
                <a:solidFill>
                  <a:schemeClr val="hlink"/>
                </a:solidFill>
                <a:ea typeface="楷体" pitchFamily="49" charset="-122"/>
                <a:cs typeface="Times New Roman" pitchFamily="18" charset="0"/>
              </a:rPr>
              <a:t>br</a:t>
            </a:r>
            <a:r>
              <a:rPr lang="en-US" altLang="zh-CN" sz="2000" dirty="0">
                <a:solidFill>
                  <a:schemeClr val="hlink"/>
                </a:solidFill>
                <a:ea typeface="楷体" pitchFamily="49" charset="-122"/>
                <a:cs typeface="Times New Roman" pitchFamily="18" charset="0"/>
              </a:rPr>
              <a:t>&gt;</a:t>
            </a:r>
            <a:r>
              <a:rPr lang="zh-CN" altLang="en-US" sz="2000" dirty="0">
                <a:solidFill>
                  <a:schemeClr val="hlink"/>
                </a:solidFill>
                <a:ea typeface="楷体" pitchFamily="49" charset="-122"/>
                <a:cs typeface="Times New Roman" pitchFamily="18" charset="0"/>
              </a:rPr>
              <a:t>为屏幕换行</a:t>
            </a:r>
          </a:p>
          <a:p>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else</a:t>
            </a:r>
          </a:p>
          <a:p>
            <a:r>
              <a:rPr lang="en-US" altLang="zh-CN" sz="2000" dirty="0">
                <a:solidFill>
                  <a:schemeClr val="hlink"/>
                </a:solidFill>
                <a:ea typeface="楷体" pitchFamily="49" charset="-122"/>
                <a:cs typeface="Times New Roman" pitchFamily="18" charset="0"/>
              </a:rPr>
              <a:t>          result += "</a:t>
            </a:r>
            <a:r>
              <a:rPr lang="zh-CN" altLang="en-US" sz="2000" dirty="0">
                <a:solidFill>
                  <a:schemeClr val="hlink"/>
                </a:solidFill>
                <a:ea typeface="楷体" pitchFamily="49" charset="-122"/>
                <a:cs typeface="Times New Roman" pitchFamily="18" charset="0"/>
              </a:rPr>
              <a:t>性别：男</a:t>
            </a:r>
            <a:r>
              <a:rPr lang="en-US" altLang="zh-CN" sz="2000" dirty="0">
                <a:solidFill>
                  <a:schemeClr val="hlink"/>
                </a:solidFill>
                <a:ea typeface="楷体" pitchFamily="49" charset="-122"/>
                <a:cs typeface="Times New Roman" pitchFamily="18" charset="0"/>
              </a:rPr>
              <a:t>&lt;</a:t>
            </a:r>
            <a:r>
              <a:rPr lang="en-US" altLang="zh-CN" sz="2000" dirty="0" err="1">
                <a:solidFill>
                  <a:schemeClr val="hlink"/>
                </a:solidFill>
                <a:ea typeface="楷体" pitchFamily="49" charset="-122"/>
                <a:cs typeface="Times New Roman" pitchFamily="18" charset="0"/>
              </a:rPr>
              <a:t>br</a:t>
            </a:r>
            <a:r>
              <a:rPr lang="en-US" altLang="zh-CN" sz="2000" dirty="0">
                <a:solidFill>
                  <a:schemeClr val="hlink"/>
                </a:solidFill>
                <a:ea typeface="楷体" pitchFamily="49" charset="-122"/>
                <a:cs typeface="Times New Roman" pitchFamily="18" charset="0"/>
              </a:rPr>
              <a:t>&gt;";</a:t>
            </a:r>
          </a:p>
          <a:p>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判断年龄</a:t>
            </a:r>
          </a:p>
          <a:p>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if (</a:t>
            </a:r>
            <a:r>
              <a:rPr lang="en-US" altLang="zh-CN" sz="2000" dirty="0" err="1">
                <a:solidFill>
                  <a:srgbClr val="FF3300"/>
                </a:solidFill>
                <a:ea typeface="楷体" pitchFamily="49" charset="-122"/>
                <a:cs typeface="Times New Roman" pitchFamily="18" charset="0"/>
              </a:rPr>
              <a:t>RadioButtonList1.SelectedItem</a:t>
            </a:r>
            <a:r>
              <a:rPr lang="en-US" altLang="zh-CN" sz="2000" dirty="0">
                <a:solidFill>
                  <a:schemeClr val="hlink"/>
                </a:solidFill>
                <a:ea typeface="楷体" pitchFamily="49" charset="-122"/>
                <a:cs typeface="Times New Roman" pitchFamily="18" charset="0"/>
              </a:rPr>
              <a:t> != null)</a:t>
            </a:r>
          </a:p>
          <a:p>
            <a:r>
              <a:rPr lang="en-US" altLang="zh-CN" sz="2000" dirty="0">
                <a:solidFill>
                  <a:schemeClr val="hlink"/>
                </a:solidFill>
                <a:ea typeface="楷体" pitchFamily="49" charset="-122"/>
                <a:cs typeface="Times New Roman" pitchFamily="18" charset="0"/>
              </a:rPr>
              <a:t>         result += "</a:t>
            </a:r>
            <a:r>
              <a:rPr lang="zh-CN" altLang="en-US" sz="2000" dirty="0">
                <a:solidFill>
                  <a:schemeClr val="hlink"/>
                </a:solidFill>
                <a:ea typeface="楷体" pitchFamily="49" charset="-122"/>
                <a:cs typeface="Times New Roman" pitchFamily="18" charset="0"/>
              </a:rPr>
              <a:t>年龄：</a:t>
            </a:r>
            <a:r>
              <a:rPr lang="en-US" altLang="zh-CN" sz="2000" dirty="0">
                <a:solidFill>
                  <a:schemeClr val="hlink"/>
                </a:solidFill>
                <a:ea typeface="楷体" pitchFamily="49" charset="-122"/>
                <a:cs typeface="Times New Roman" pitchFamily="18" charset="0"/>
              </a:rPr>
              <a:t>" + </a:t>
            </a:r>
            <a:r>
              <a:rPr lang="en-US" altLang="zh-CN" sz="2000" dirty="0" err="1">
                <a:solidFill>
                  <a:srgbClr val="FF3300"/>
                </a:solidFill>
                <a:ea typeface="楷体" pitchFamily="49" charset="-122"/>
                <a:cs typeface="Times New Roman" pitchFamily="18" charset="0"/>
              </a:rPr>
              <a:t>RadioButtonList1.SelectedItem.Text</a:t>
            </a:r>
            <a:r>
              <a:rPr lang="en-US" altLang="zh-CN" sz="2000" dirty="0">
                <a:solidFill>
                  <a:schemeClr val="hlink"/>
                </a:solidFill>
                <a:ea typeface="楷体" pitchFamily="49" charset="-122"/>
                <a:cs typeface="Times New Roman" pitchFamily="18" charset="0"/>
              </a:rPr>
              <a:t> + "&lt;</a:t>
            </a:r>
            <a:r>
              <a:rPr lang="en-US" altLang="zh-CN" sz="2000" dirty="0" err="1">
                <a:solidFill>
                  <a:schemeClr val="hlink"/>
                </a:solidFill>
                <a:ea typeface="楷体" pitchFamily="49" charset="-122"/>
                <a:cs typeface="Times New Roman" pitchFamily="18" charset="0"/>
              </a:rPr>
              <a:t>br</a:t>
            </a:r>
            <a:r>
              <a:rPr lang="en-US" altLang="zh-CN" sz="2000" dirty="0">
                <a:solidFill>
                  <a:schemeClr val="hlink"/>
                </a:solidFill>
                <a:ea typeface="楷体" pitchFamily="49" charset="-122"/>
                <a:cs typeface="Times New Roman" pitchFamily="18" charset="0"/>
              </a:rPr>
              <a:t>&gt;";</a:t>
            </a:r>
          </a:p>
        </p:txBody>
      </p:sp>
      <p:pic>
        <p:nvPicPr>
          <p:cNvPr id="6" name="图片 5"/>
          <p:cNvPicPr/>
          <p:nvPr/>
        </p:nvPicPr>
        <p:blipFill>
          <a:blip r:embed="rId2"/>
          <a:srcRect/>
          <a:stretch>
            <a:fillRect/>
          </a:stretch>
        </p:blipFill>
        <p:spPr bwMode="auto">
          <a:xfrm>
            <a:off x="3357554" y="785794"/>
            <a:ext cx="2500330" cy="20002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539750" y="404813"/>
            <a:ext cx="8280400" cy="4093428"/>
          </a:xfrm>
          <a:prstGeom prst="rect">
            <a:avLst/>
          </a:prstGeom>
          <a:noFill/>
          <a:ln w="9525">
            <a:noFill/>
            <a:miter lim="800000"/>
            <a:headEnd/>
            <a:tailEnd/>
          </a:ln>
          <a:effectLst/>
        </p:spPr>
        <p:txBody>
          <a:bodyPr>
            <a:spAutoFit/>
          </a:bodyPr>
          <a:lstStyle/>
          <a:p>
            <a:r>
              <a:rPr lang="en-US" altLang="zh-CN" sz="2000" dirty="0">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读取爱好信息</a:t>
            </a:r>
          </a:p>
          <a:p>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if (</a:t>
            </a:r>
            <a:r>
              <a:rPr lang="en-US" altLang="zh-CN" sz="2000" dirty="0" err="1">
                <a:solidFill>
                  <a:srgbClr val="FF3300"/>
                </a:solidFill>
                <a:ea typeface="楷体" pitchFamily="49" charset="-122"/>
                <a:cs typeface="Times New Roman" pitchFamily="18" charset="0"/>
              </a:rPr>
              <a:t>CheckBoxList1.SelectedIndex</a:t>
            </a:r>
            <a:r>
              <a:rPr lang="en-US" altLang="zh-CN" sz="2000" dirty="0">
                <a:solidFill>
                  <a:schemeClr val="hlink"/>
                </a:solidFill>
                <a:ea typeface="楷体" pitchFamily="49" charset="-122"/>
                <a:cs typeface="Times New Roman" pitchFamily="18" charset="0"/>
              </a:rPr>
              <a:t> &gt; -1)</a:t>
            </a:r>
          </a:p>
          <a:p>
            <a:r>
              <a:rPr lang="en-US" altLang="zh-CN" sz="2000" dirty="0">
                <a:solidFill>
                  <a:schemeClr val="hlink"/>
                </a:solidFill>
                <a:ea typeface="楷体" pitchFamily="49" charset="-122"/>
                <a:cs typeface="Times New Roman" pitchFamily="18" charset="0"/>
              </a:rPr>
              <a:t>      {   result += "</a:t>
            </a:r>
            <a:r>
              <a:rPr lang="zh-CN" altLang="en-US" sz="2000" dirty="0">
                <a:solidFill>
                  <a:schemeClr val="hlink"/>
                </a:solidFill>
                <a:ea typeface="楷体" pitchFamily="49" charset="-122"/>
                <a:cs typeface="Times New Roman" pitchFamily="18" charset="0"/>
              </a:rPr>
              <a:t>爱好：</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for (</a:t>
            </a:r>
            <a:r>
              <a:rPr lang="en-US" altLang="zh-CN" sz="2000" dirty="0" err="1">
                <a:solidFill>
                  <a:schemeClr val="hlink"/>
                </a:solidFill>
                <a:ea typeface="楷体" pitchFamily="49" charset="-122"/>
                <a:cs typeface="Times New Roman" pitchFamily="18" charset="0"/>
              </a:rPr>
              <a:t>int</a:t>
            </a: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i</a:t>
            </a:r>
            <a:r>
              <a:rPr lang="en-US" altLang="zh-CN" sz="2000" dirty="0">
                <a:solidFill>
                  <a:schemeClr val="hlink"/>
                </a:solidFill>
                <a:ea typeface="楷体" pitchFamily="49" charset="-122"/>
                <a:cs typeface="Times New Roman" pitchFamily="18" charset="0"/>
              </a:rPr>
              <a:t> = </a:t>
            </a:r>
            <a:r>
              <a:rPr lang="en-US" altLang="zh-CN" sz="2000" dirty="0" err="1">
                <a:solidFill>
                  <a:schemeClr val="hlink"/>
                </a:solidFill>
                <a:ea typeface="楷体" pitchFamily="49" charset="-122"/>
                <a:cs typeface="Times New Roman" pitchFamily="18" charset="0"/>
              </a:rPr>
              <a:t>0;i</a:t>
            </a:r>
            <a:r>
              <a:rPr lang="en-US" altLang="zh-CN" sz="2000" dirty="0">
                <a:solidFill>
                  <a:schemeClr val="hlink"/>
                </a:solidFill>
                <a:ea typeface="楷体" pitchFamily="49" charset="-122"/>
                <a:cs typeface="Times New Roman" pitchFamily="18" charset="0"/>
              </a:rPr>
              <a:t>&lt;= </a:t>
            </a:r>
            <a:r>
              <a:rPr lang="en-US" altLang="zh-CN" sz="2000" dirty="0" err="1">
                <a:solidFill>
                  <a:srgbClr val="FF3300"/>
                </a:solidFill>
                <a:ea typeface="楷体" pitchFamily="49" charset="-122"/>
                <a:cs typeface="Times New Roman" pitchFamily="18" charset="0"/>
              </a:rPr>
              <a:t>CheckBoxList1.Items.Count</a:t>
            </a:r>
            <a:r>
              <a:rPr lang="en-US" altLang="zh-CN" sz="2000" dirty="0">
                <a:solidFill>
                  <a:schemeClr val="hlink"/>
                </a:solidFill>
                <a:ea typeface="楷体" pitchFamily="49" charset="-122"/>
                <a:cs typeface="Times New Roman" pitchFamily="18" charset="0"/>
              </a:rPr>
              <a:t> - </a:t>
            </a:r>
            <a:r>
              <a:rPr lang="en-US" altLang="zh-CN" sz="2000" dirty="0" err="1">
                <a:solidFill>
                  <a:schemeClr val="hlink"/>
                </a:solidFill>
                <a:ea typeface="楷体" pitchFamily="49" charset="-122"/>
                <a:cs typeface="Times New Roman" pitchFamily="18" charset="0"/>
              </a:rPr>
              <a:t>1;i</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if (</a:t>
            </a:r>
            <a:r>
              <a:rPr lang="en-US" altLang="zh-CN" sz="2000" dirty="0" err="1">
                <a:solidFill>
                  <a:srgbClr val="FF3300"/>
                </a:solidFill>
                <a:ea typeface="楷体" pitchFamily="49" charset="-122"/>
                <a:cs typeface="Times New Roman" pitchFamily="18" charset="0"/>
              </a:rPr>
              <a:t>CheckBoxList1.Items</a:t>
            </a:r>
            <a:r>
              <a:rPr lang="en-US" altLang="zh-CN" sz="2000" dirty="0">
                <a:solidFill>
                  <a:srgbClr val="FF3300"/>
                </a:solidFill>
                <a:ea typeface="楷体" pitchFamily="49" charset="-122"/>
                <a:cs typeface="Times New Roman" pitchFamily="18" charset="0"/>
              </a:rPr>
              <a:t>[</a:t>
            </a:r>
            <a:r>
              <a:rPr lang="en-US" altLang="zh-CN" sz="2000" dirty="0" err="1">
                <a:solidFill>
                  <a:srgbClr val="FF3300"/>
                </a:solidFill>
                <a:ea typeface="楷体" pitchFamily="49" charset="-122"/>
                <a:cs typeface="Times New Roman" pitchFamily="18" charset="0"/>
              </a:rPr>
              <a:t>i</a:t>
            </a:r>
            <a:r>
              <a:rPr lang="en-US" altLang="zh-CN" sz="2000" dirty="0">
                <a:solidFill>
                  <a:srgbClr val="FF3300"/>
                </a:solidFill>
                <a:ea typeface="楷体" pitchFamily="49" charset="-122"/>
                <a:cs typeface="Times New Roman" pitchFamily="18" charset="0"/>
              </a:rPr>
              <a:t>].Selected</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result += </a:t>
            </a:r>
            <a:r>
              <a:rPr lang="en-US" altLang="zh-CN" sz="2000" dirty="0" err="1">
                <a:solidFill>
                  <a:srgbClr val="FF3300"/>
                </a:solidFill>
                <a:ea typeface="楷体" pitchFamily="49" charset="-122"/>
                <a:cs typeface="Times New Roman" pitchFamily="18" charset="0"/>
              </a:rPr>
              <a:t>CheckBoxList1.Items</a:t>
            </a:r>
            <a:r>
              <a:rPr lang="en-US" altLang="zh-CN" sz="2000" dirty="0">
                <a:solidFill>
                  <a:srgbClr val="FF3300"/>
                </a:solidFill>
                <a:ea typeface="楷体" pitchFamily="49" charset="-122"/>
                <a:cs typeface="Times New Roman" pitchFamily="18" charset="0"/>
              </a:rPr>
              <a:t>[</a:t>
            </a:r>
            <a:r>
              <a:rPr lang="en-US" altLang="zh-CN" sz="2000" dirty="0" err="1">
                <a:solidFill>
                  <a:srgbClr val="FF3300"/>
                </a:solidFill>
                <a:ea typeface="楷体" pitchFamily="49" charset="-122"/>
                <a:cs typeface="Times New Roman" pitchFamily="18" charset="0"/>
              </a:rPr>
              <a:t>i</a:t>
            </a:r>
            <a:r>
              <a:rPr lang="en-US" altLang="zh-CN" sz="2000" dirty="0">
                <a:solidFill>
                  <a:srgbClr val="FF3300"/>
                </a:solidFill>
                <a:ea typeface="楷体" pitchFamily="49" charset="-122"/>
                <a:cs typeface="Times New Roman" pitchFamily="18" charset="0"/>
              </a:rPr>
              <a:t>].Text</a:t>
            </a:r>
            <a:r>
              <a:rPr lang="en-US" altLang="zh-CN" sz="2000" dirty="0">
                <a:solidFill>
                  <a:schemeClr val="hlink"/>
                </a:solidFill>
                <a:ea typeface="楷体" pitchFamily="49" charset="-122"/>
                <a:cs typeface="Times New Roman" pitchFamily="18" charset="0"/>
              </a:rPr>
              <a:t> + "&amp;</a:t>
            </a:r>
            <a:r>
              <a:rPr lang="en-US" altLang="zh-CN" sz="2000" dirty="0" err="1">
                <a:solidFill>
                  <a:schemeClr val="hlink"/>
                </a:solidFill>
                <a:ea typeface="楷体" pitchFamily="49" charset="-122"/>
                <a:cs typeface="Times New Roman" pitchFamily="18" charset="0"/>
              </a:rPr>
              <a:t>nbsp</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result += "&lt;</a:t>
            </a:r>
            <a:r>
              <a:rPr lang="en-US" altLang="zh-CN" sz="2000" dirty="0" err="1">
                <a:solidFill>
                  <a:schemeClr val="hlink"/>
                </a:solidFill>
                <a:ea typeface="楷体" pitchFamily="49" charset="-122"/>
                <a:cs typeface="Times New Roman" pitchFamily="18" charset="0"/>
              </a:rPr>
              <a:t>br</a:t>
            </a:r>
            <a:r>
              <a:rPr lang="en-US" altLang="zh-CN" sz="2000" dirty="0">
                <a:solidFill>
                  <a:schemeClr val="hlink"/>
                </a:solidFill>
                <a:ea typeface="楷体" pitchFamily="49" charset="-122"/>
                <a:cs typeface="Times New Roman" pitchFamily="18" charset="0"/>
              </a:rPr>
              <a:t>&gt;";</a:t>
            </a:r>
          </a:p>
          <a:p>
            <a:r>
              <a:rPr lang="en-US" altLang="zh-CN" sz="2000" dirty="0">
                <a:solidFill>
                  <a:schemeClr val="hlink"/>
                </a:solidFill>
                <a:ea typeface="楷体" pitchFamily="49" charset="-122"/>
                <a:cs typeface="Times New Roman" pitchFamily="18" charset="0"/>
              </a:rPr>
              <a:t>      }</a:t>
            </a:r>
          </a:p>
          <a:p>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是否接受邮件信息</a:t>
            </a:r>
          </a:p>
          <a:p>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if (</a:t>
            </a:r>
            <a:r>
              <a:rPr lang="en-US" altLang="zh-CN" sz="2000" dirty="0" err="1">
                <a:solidFill>
                  <a:srgbClr val="FF3300"/>
                </a:solidFill>
                <a:ea typeface="楷体" pitchFamily="49" charset="-122"/>
                <a:cs typeface="Times New Roman" pitchFamily="18" charset="0"/>
              </a:rPr>
              <a:t>CheckBox1.Checked</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result += "</a:t>
            </a:r>
            <a:r>
              <a:rPr lang="zh-CN" altLang="en-US" sz="2000" dirty="0">
                <a:solidFill>
                  <a:schemeClr val="hlink"/>
                </a:solidFill>
                <a:ea typeface="楷体" pitchFamily="49" charset="-122"/>
                <a:cs typeface="Times New Roman" pitchFamily="18" charset="0"/>
              </a:rPr>
              <a:t>该生是三好生</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Label1.Text</a:t>
            </a:r>
            <a:r>
              <a:rPr lang="en-US" altLang="zh-CN" sz="2000" dirty="0">
                <a:solidFill>
                  <a:schemeClr val="hlink"/>
                </a:solidFill>
                <a:ea typeface="楷体" pitchFamily="49" charset="-122"/>
                <a:cs typeface="Times New Roman" pitchFamily="18" charset="0"/>
              </a:rPr>
              <a:t> = result;</a:t>
            </a:r>
          </a:p>
          <a:p>
            <a:r>
              <a:rPr lang="en-US" altLang="zh-CN" sz="2000" dirty="0">
                <a:solidFill>
                  <a:schemeClr val="hlink"/>
                </a:solidFill>
                <a:ea typeface="楷体" pitchFamily="49" charset="-122"/>
                <a:cs typeface="Times New Roman" pitchFamily="18" charset="0"/>
              </a:rPr>
              <a:t>}</a:t>
            </a:r>
            <a:endParaRPr lang="en-US" altLang="zh-CN" sz="2000" dirty="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Text Box 3"/>
          <p:cNvSpPr txBox="1">
            <a:spLocks noChangeArrowheads="1"/>
          </p:cNvSpPr>
          <p:nvPr/>
        </p:nvSpPr>
        <p:spPr bwMode="auto">
          <a:xfrm>
            <a:off x="611188" y="476250"/>
            <a:ext cx="3600450" cy="457200"/>
          </a:xfrm>
          <a:prstGeom prst="rect">
            <a:avLst/>
          </a:prstGeom>
          <a:noFill/>
          <a:ln w="9525">
            <a:noFill/>
            <a:miter lim="800000"/>
            <a:headEnd/>
            <a:tailEnd/>
          </a:ln>
          <a:effectLst/>
        </p:spPr>
        <p:txBody>
          <a:bodyPr>
            <a:spAutoFit/>
          </a:bodyPr>
          <a:lstStyle/>
          <a:p>
            <a:pPr>
              <a:spcBef>
                <a:spcPct val="50000"/>
              </a:spcBef>
            </a:pPr>
            <a:r>
              <a:rPr lang="zh-CN" altLang="en-US" dirty="0">
                <a:latin typeface="楷体" pitchFamily="49" charset="-122"/>
                <a:ea typeface="楷体" pitchFamily="49" charset="-122"/>
              </a:rPr>
              <a:t>运行界面</a:t>
            </a:r>
          </a:p>
        </p:txBody>
      </p:sp>
      <p:pic>
        <p:nvPicPr>
          <p:cNvPr id="4" name="图片 3"/>
          <p:cNvPicPr/>
          <p:nvPr/>
        </p:nvPicPr>
        <p:blipFill>
          <a:blip r:embed="rId2"/>
          <a:srcRect/>
          <a:stretch>
            <a:fillRect/>
          </a:stretch>
        </p:blipFill>
        <p:spPr bwMode="auto">
          <a:xfrm>
            <a:off x="1357290" y="1214422"/>
            <a:ext cx="3571900" cy="3643338"/>
          </a:xfrm>
          <a:prstGeom prst="rect">
            <a:avLst/>
          </a:prstGeom>
          <a:noFill/>
          <a:ln w="9525">
            <a:noFill/>
            <a:miter lim="800000"/>
            <a:headEnd/>
            <a:tailEnd/>
          </a:ln>
        </p:spPr>
      </p:pic>
      <p:sp>
        <p:nvSpPr>
          <p:cNvPr id="5" name="椭圆 4"/>
          <p:cNvSpPr/>
          <p:nvPr/>
        </p:nvSpPr>
        <p:spPr bwMode="auto">
          <a:xfrm>
            <a:off x="2571736" y="3357562"/>
            <a:ext cx="642942" cy="571504"/>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571472" y="1428736"/>
            <a:ext cx="8135938" cy="2308324"/>
          </a:xfrm>
          <a:prstGeom prst="rect">
            <a:avLst/>
          </a:prstGeom>
          <a:noFill/>
          <a:ln w="9525">
            <a:noFill/>
            <a:miter lim="800000"/>
            <a:headEnd/>
            <a:tailEnd/>
          </a:ln>
          <a:effectLst/>
        </p:spPr>
        <p:txBody>
          <a:bodyPr>
            <a:spAutoFit/>
          </a:bodyPr>
          <a:lstStyle/>
          <a:p>
            <a:pPr>
              <a:lnSpc>
                <a:spcPct val="150000"/>
              </a:lnSpc>
            </a:pPr>
            <a:r>
              <a:rPr lang="en-US" altLang="zh-CN" dirty="0" smtClean="0">
                <a:ea typeface="楷体" pitchFamily="49" charset="-122"/>
                <a:cs typeface="Times New Roman" pitchFamily="18" charset="0"/>
              </a:rPr>
              <a:t>       </a:t>
            </a:r>
            <a:r>
              <a:rPr lang="en-US" altLang="zh-CN" dirty="0" err="1" smtClean="0">
                <a:ea typeface="楷体" pitchFamily="49" charset="-122"/>
                <a:cs typeface="Times New Roman" pitchFamily="18" charset="0"/>
              </a:rPr>
              <a:t>ASP.NET</a:t>
            </a:r>
            <a:r>
              <a:rPr lang="zh-CN" altLang="en-US" dirty="0">
                <a:ea typeface="楷体" pitchFamily="49" charset="-122"/>
                <a:cs typeface="Times New Roman" pitchFamily="18" charset="0"/>
              </a:rPr>
              <a:t>页面作为代码在服务器上运行。因此，要得到处理，页面必须配置为当使用者触发交互时提交到服务器。每次页面都会传回服务器，以便再次运行其服务器代码，然后向使用者呈现其自身的新版本</a:t>
            </a:r>
            <a:r>
              <a:rPr lang="zh-CN" altLang="en-US" dirty="0" smtClean="0">
                <a:ea typeface="楷体" pitchFamily="49" charset="-122"/>
                <a:cs typeface="Times New Roman" pitchFamily="18" charset="0"/>
              </a:rPr>
              <a:t>。</a:t>
            </a:r>
            <a:endParaRPr lang="zh-CN" altLang="en-US" sz="2000" dirty="0">
              <a:ea typeface="楷体" pitchFamily="49" charset="-122"/>
              <a:cs typeface="Times New Roman" pitchFamily="18" charset="0"/>
            </a:endParaRPr>
          </a:p>
        </p:txBody>
      </p:sp>
      <p:sp>
        <p:nvSpPr>
          <p:cNvPr id="3" name="TextBox 2"/>
          <p:cNvSpPr txBox="1"/>
          <p:nvPr/>
        </p:nvSpPr>
        <p:spPr>
          <a:xfrm>
            <a:off x="785786" y="571480"/>
            <a:ext cx="5929354"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18.1.3  </a:t>
            </a:r>
            <a:r>
              <a:rPr lang="en-US" altLang="zh-CN" sz="2800" dirty="0" err="1" smtClean="0">
                <a:solidFill>
                  <a:srgbClr val="FF3300"/>
                </a:solidFill>
                <a:latin typeface="黑体" pitchFamily="49" charset="-122"/>
                <a:ea typeface="黑体" pitchFamily="49" charset="-122"/>
              </a:rPr>
              <a:t>ASPNET</a:t>
            </a:r>
            <a:r>
              <a:rPr lang="zh-CN" altLang="en-US" sz="2800" dirty="0" smtClean="0">
                <a:solidFill>
                  <a:srgbClr val="FF3300"/>
                </a:solidFill>
                <a:latin typeface="黑体" pitchFamily="49" charset="-122"/>
                <a:ea typeface="黑体" pitchFamily="49" charset="-122"/>
              </a:rPr>
              <a:t>网页的运行方式</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500034" y="1357298"/>
            <a:ext cx="8135937" cy="1200329"/>
          </a:xfrm>
          <a:prstGeom prst="rect">
            <a:avLst/>
          </a:prstGeom>
          <a:noFill/>
          <a:ln w="9525">
            <a:noFill/>
            <a:miter lim="800000"/>
            <a:headEnd/>
            <a:tailEnd/>
          </a:ln>
          <a:effectLst/>
        </p:spPr>
        <p:txBody>
          <a:bodyPr>
            <a:spAutoFit/>
          </a:bodyPr>
          <a:lstStyle/>
          <a:p>
            <a:pPr>
              <a:lnSpc>
                <a:spcPct val="150000"/>
              </a:lnSpc>
            </a:pPr>
            <a:r>
              <a:rPr lang="zh-CN" altLang="en-US" dirty="0" smtClean="0">
                <a:ea typeface="楷体" pitchFamily="49" charset="-122"/>
                <a:cs typeface="Times New Roman" pitchFamily="18" charset="0"/>
              </a:rPr>
              <a:t>      </a:t>
            </a:r>
            <a:r>
              <a:rPr lang="zh-CN" altLang="en-US" dirty="0" smtClean="0">
                <a:ea typeface="楷体" pitchFamily="49" charset="-122"/>
                <a:cs typeface="Times New Roman" pitchFamily="18" charset="0"/>
              </a:rPr>
              <a:t>  在</a:t>
            </a:r>
            <a:r>
              <a:rPr lang="en-US" altLang="zh-CN" dirty="0" err="1">
                <a:ea typeface="楷体" pitchFamily="49" charset="-122"/>
                <a:cs typeface="Times New Roman" pitchFamily="18" charset="0"/>
              </a:rPr>
              <a:t>ASP.NET</a:t>
            </a:r>
            <a:r>
              <a:rPr lang="zh-CN" altLang="en-US" dirty="0">
                <a:ea typeface="楷体" pitchFamily="49" charset="-122"/>
                <a:cs typeface="Times New Roman" pitchFamily="18" charset="0"/>
              </a:rPr>
              <a:t>中，提供了以下</a:t>
            </a:r>
            <a:r>
              <a:rPr lang="en-US" altLang="zh-CN" dirty="0">
                <a:ea typeface="楷体" pitchFamily="49" charset="-122"/>
                <a:cs typeface="Times New Roman" pitchFamily="18" charset="0"/>
              </a:rPr>
              <a:t>6</a:t>
            </a:r>
            <a:r>
              <a:rPr lang="zh-CN" altLang="en-US" dirty="0">
                <a:ea typeface="楷体" pitchFamily="49" charset="-122"/>
                <a:cs typeface="Times New Roman" pitchFamily="18" charset="0"/>
              </a:rPr>
              <a:t>种数据验证控件（它们位于“工具箱”的“验证”部分，可以拖放到窗体上</a:t>
            </a:r>
            <a:r>
              <a:rPr lang="zh-CN" altLang="en-US" dirty="0" smtClean="0">
                <a:ea typeface="楷体" pitchFamily="49" charset="-122"/>
                <a:cs typeface="Times New Roman" pitchFamily="18" charset="0"/>
              </a:rPr>
              <a:t>）。 </a:t>
            </a:r>
            <a:endParaRPr lang="zh-CN" altLang="en-US" dirty="0">
              <a:ea typeface="楷体" pitchFamily="49" charset="-122"/>
              <a:cs typeface="Times New Roman" pitchFamily="18" charset="0"/>
            </a:endParaRPr>
          </a:p>
        </p:txBody>
      </p:sp>
      <p:sp>
        <p:nvSpPr>
          <p:cNvPr id="3" name="TextBox 2"/>
          <p:cNvSpPr txBox="1"/>
          <p:nvPr/>
        </p:nvSpPr>
        <p:spPr>
          <a:xfrm>
            <a:off x="714348" y="571480"/>
            <a:ext cx="478634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18.3.5</a:t>
            </a:r>
            <a:r>
              <a:rPr lang="zh-CN" altLang="en-US" sz="2800" dirty="0" smtClean="0">
                <a:solidFill>
                  <a:srgbClr val="FF3300"/>
                </a:solidFill>
                <a:latin typeface="黑体" pitchFamily="49" charset="-122"/>
                <a:ea typeface="黑体" pitchFamily="49" charset="-122"/>
              </a:rPr>
              <a:t>　数据验证控件</a:t>
            </a:r>
          </a:p>
        </p:txBody>
      </p:sp>
      <p:pic>
        <p:nvPicPr>
          <p:cNvPr id="21505" name="Picture 1"/>
          <p:cNvPicPr>
            <a:picLocks noChangeAspect="1" noChangeArrowheads="1"/>
          </p:cNvPicPr>
          <p:nvPr/>
        </p:nvPicPr>
        <p:blipFill>
          <a:blip r:embed="rId2"/>
          <a:srcRect/>
          <a:stretch>
            <a:fillRect/>
          </a:stretch>
        </p:blipFill>
        <p:spPr bwMode="auto">
          <a:xfrm>
            <a:off x="2000232" y="2500306"/>
            <a:ext cx="4357718" cy="34267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Text Box 3"/>
          <p:cNvSpPr txBox="1">
            <a:spLocks noChangeArrowheads="1"/>
          </p:cNvSpPr>
          <p:nvPr/>
        </p:nvSpPr>
        <p:spPr bwMode="auto">
          <a:xfrm>
            <a:off x="642910" y="571480"/>
            <a:ext cx="7561262" cy="4650568"/>
          </a:xfrm>
          <a:prstGeom prst="rect">
            <a:avLst/>
          </a:prstGeom>
          <a:noFill/>
          <a:ln w="9525">
            <a:noFill/>
            <a:miter lim="800000"/>
            <a:headEnd/>
            <a:tailEnd/>
          </a:ln>
          <a:effectLst/>
        </p:spPr>
        <p:txBody>
          <a:bodyPr>
            <a:spAutoFit/>
          </a:bodyPr>
          <a:lstStyle/>
          <a:p>
            <a:pPr marL="342900" indent="-342900">
              <a:lnSpc>
                <a:spcPct val="150000"/>
              </a:lnSpc>
              <a:buFont typeface="Wingdings" pitchFamily="2" charset="2"/>
              <a:buChar char="Ø"/>
            </a:pPr>
            <a:r>
              <a:rPr lang="en-US" altLang="zh-CN" sz="2000" dirty="0">
                <a:solidFill>
                  <a:schemeClr val="tx2"/>
                </a:solidFill>
                <a:ea typeface="楷体" pitchFamily="49" charset="-122"/>
                <a:cs typeface="Times New Roman" pitchFamily="18" charset="0"/>
              </a:rPr>
              <a:t> </a:t>
            </a:r>
            <a:r>
              <a:rPr lang="en-US" altLang="zh-CN" sz="2000" dirty="0" err="1">
                <a:solidFill>
                  <a:srgbClr val="FF3300"/>
                </a:solidFill>
                <a:ea typeface="楷体" pitchFamily="49" charset="-122"/>
                <a:cs typeface="Times New Roman" pitchFamily="18" charset="0"/>
              </a:rPr>
              <a:t>RequiredFieldValidator</a:t>
            </a:r>
            <a:r>
              <a:rPr lang="zh-CN" altLang="en-US" sz="2000" dirty="0">
                <a:solidFill>
                  <a:schemeClr val="tx2"/>
                </a:solidFill>
                <a:ea typeface="楷体" pitchFamily="49" charset="-122"/>
                <a:cs typeface="Times New Roman" pitchFamily="18" charset="0"/>
              </a:rPr>
              <a:t>：又称非空验证控件。确保用户在 </a:t>
            </a:r>
            <a:r>
              <a:rPr lang="en-US" altLang="zh-CN" sz="2000" dirty="0">
                <a:solidFill>
                  <a:schemeClr val="tx2"/>
                </a:solidFill>
                <a:ea typeface="楷体" pitchFamily="49" charset="-122"/>
                <a:cs typeface="Times New Roman" pitchFamily="18" charset="0"/>
              </a:rPr>
              <a:t>Web </a:t>
            </a:r>
            <a:r>
              <a:rPr lang="zh-CN" altLang="en-US" sz="2000" dirty="0">
                <a:solidFill>
                  <a:schemeClr val="tx2"/>
                </a:solidFill>
                <a:ea typeface="楷体" pitchFamily="49" charset="-122"/>
                <a:cs typeface="Times New Roman" pitchFamily="18" charset="0"/>
              </a:rPr>
              <a:t>窗体页上输入数据时不会跳过必填字段，也就是说，检查被验证控件的输入是否为空，如果为空，则在网页中显示提示信息。</a:t>
            </a:r>
          </a:p>
          <a:p>
            <a:pPr marL="342900" indent="-342900">
              <a:lnSpc>
                <a:spcPct val="150000"/>
              </a:lnSpc>
              <a:buFont typeface="Wingdings" pitchFamily="2" charset="2"/>
              <a:buChar char="Ø"/>
            </a:pPr>
            <a:r>
              <a:rPr lang="zh-CN" altLang="en-US" sz="2000" dirty="0">
                <a:solidFill>
                  <a:schemeClr val="tx2"/>
                </a:solidFill>
                <a:ea typeface="楷体" pitchFamily="49" charset="-122"/>
                <a:cs typeface="Times New Roman" pitchFamily="18" charset="0"/>
              </a:rPr>
              <a:t> </a:t>
            </a:r>
            <a:r>
              <a:rPr lang="en-US" altLang="zh-CN" sz="2000" dirty="0" err="1">
                <a:solidFill>
                  <a:srgbClr val="FF3300"/>
                </a:solidFill>
                <a:ea typeface="楷体" pitchFamily="49" charset="-122"/>
                <a:cs typeface="Times New Roman" pitchFamily="18" charset="0"/>
              </a:rPr>
              <a:t>CompareValidator</a:t>
            </a:r>
            <a:r>
              <a:rPr lang="zh-CN" altLang="en-US" sz="2000" dirty="0">
                <a:solidFill>
                  <a:schemeClr val="tx2"/>
                </a:solidFill>
                <a:ea typeface="楷体" pitchFamily="49" charset="-122"/>
                <a:cs typeface="Times New Roman" pitchFamily="18" charset="0"/>
              </a:rPr>
              <a:t>：又称比较验证控件。将用户的输入与常数值（由</a:t>
            </a:r>
            <a:r>
              <a:rPr lang="en-US" altLang="zh-CN" sz="2000" dirty="0" err="1">
                <a:solidFill>
                  <a:schemeClr val="tx2"/>
                </a:solidFill>
                <a:ea typeface="楷体" pitchFamily="49" charset="-122"/>
                <a:cs typeface="Times New Roman" pitchFamily="18" charset="0"/>
              </a:rPr>
              <a:t>ValueToCompare</a:t>
            </a:r>
            <a:r>
              <a:rPr lang="zh-CN" altLang="en-US" sz="2000" dirty="0">
                <a:solidFill>
                  <a:schemeClr val="tx2"/>
                </a:solidFill>
                <a:ea typeface="楷体" pitchFamily="49" charset="-122"/>
                <a:cs typeface="Times New Roman" pitchFamily="18" charset="0"/>
              </a:rPr>
              <a:t>属性指定）、另一个控件（由</a:t>
            </a:r>
            <a:r>
              <a:rPr lang="en-US" altLang="zh-CN" sz="2000" dirty="0" err="1">
                <a:solidFill>
                  <a:schemeClr val="tx2"/>
                </a:solidFill>
                <a:ea typeface="楷体" pitchFamily="49" charset="-122"/>
                <a:cs typeface="Times New Roman" pitchFamily="18" charset="0"/>
              </a:rPr>
              <a:t>ControlToCompare</a:t>
            </a:r>
            <a:r>
              <a:rPr lang="zh-CN" altLang="en-US" sz="2000" dirty="0">
                <a:solidFill>
                  <a:schemeClr val="tx2"/>
                </a:solidFill>
                <a:ea typeface="楷体" pitchFamily="49" charset="-122"/>
                <a:cs typeface="Times New Roman" pitchFamily="18" charset="0"/>
              </a:rPr>
              <a:t>属性指定）的属性值进行比较，若不相同，则在网页中显示提示信息</a:t>
            </a:r>
            <a:r>
              <a:rPr lang="zh-CN" altLang="en-US" sz="2000" dirty="0" smtClean="0">
                <a:solidFill>
                  <a:schemeClr val="tx2"/>
                </a:solidFill>
                <a:ea typeface="楷体" pitchFamily="49" charset="-122"/>
                <a:cs typeface="Times New Roman" pitchFamily="18" charset="0"/>
              </a:rPr>
              <a:t>。</a:t>
            </a:r>
            <a:endParaRPr lang="en-US" altLang="zh-CN" sz="2000" dirty="0" smtClean="0">
              <a:solidFill>
                <a:schemeClr val="tx2"/>
              </a:solidFill>
              <a:ea typeface="楷体" pitchFamily="49" charset="-122"/>
              <a:cs typeface="Times New Roman" pitchFamily="18" charset="0"/>
            </a:endParaRPr>
          </a:p>
          <a:p>
            <a:pPr marL="342900" indent="-342900">
              <a:lnSpc>
                <a:spcPct val="150000"/>
              </a:lnSpc>
              <a:buFont typeface="Wingdings" pitchFamily="2" charset="2"/>
              <a:buChar char="Ø"/>
            </a:pPr>
            <a:r>
              <a:rPr lang="en-US" altLang="zh-CN" sz="2000" dirty="0" err="1" smtClean="0">
                <a:solidFill>
                  <a:srgbClr val="FF3300"/>
                </a:solidFill>
                <a:ea typeface="楷体" pitchFamily="49" charset="-122"/>
                <a:cs typeface="Times New Roman" pitchFamily="18" charset="0"/>
              </a:rPr>
              <a:t>RangeValidator</a:t>
            </a:r>
            <a:r>
              <a:rPr lang="zh-CN" altLang="en-US" sz="2000" dirty="0" smtClean="0">
                <a:solidFill>
                  <a:schemeClr val="tx2"/>
                </a:solidFill>
                <a:ea typeface="楷体" pitchFamily="49" charset="-122"/>
                <a:cs typeface="Times New Roman" pitchFamily="18" charset="0"/>
              </a:rPr>
              <a:t>：又称范围验证控件。确保用户输入的值在指定的上下限范围之内，当输入不在验证的范围内时，则在网页中显示提示信息。。</a:t>
            </a:r>
            <a:endParaRPr lang="zh-CN" altLang="en-US" sz="2000" dirty="0">
              <a:solidFill>
                <a:schemeClr val="tx2"/>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539750" y="404813"/>
            <a:ext cx="8135938" cy="4650568"/>
          </a:xfrm>
          <a:prstGeom prst="rect">
            <a:avLst/>
          </a:prstGeom>
          <a:noFill/>
          <a:ln w="9525">
            <a:noFill/>
            <a:miter lim="800000"/>
            <a:headEnd/>
            <a:tailEnd/>
          </a:ln>
          <a:effectLst/>
        </p:spPr>
        <p:txBody>
          <a:bodyPr>
            <a:spAutoFit/>
          </a:bodyPr>
          <a:lstStyle/>
          <a:p>
            <a:pPr marL="342900" indent="-342900">
              <a:lnSpc>
                <a:spcPct val="150000"/>
              </a:lnSpc>
              <a:buFont typeface="Wingdings" pitchFamily="2" charset="2"/>
              <a:buChar char="Ø"/>
            </a:pPr>
            <a:r>
              <a:rPr lang="zh-CN" altLang="en-US" sz="2000" dirty="0" smtClean="0">
                <a:solidFill>
                  <a:schemeClr val="tx2"/>
                </a:solidFill>
                <a:ea typeface="楷体" pitchFamily="49" charset="-122"/>
                <a:cs typeface="Times New Roman" pitchFamily="18" charset="0"/>
              </a:rPr>
              <a:t> </a:t>
            </a:r>
            <a:r>
              <a:rPr lang="en-US" altLang="zh-CN" sz="2000" dirty="0" err="1">
                <a:solidFill>
                  <a:srgbClr val="FF3300"/>
                </a:solidFill>
                <a:ea typeface="楷体" pitchFamily="49" charset="-122"/>
                <a:cs typeface="Times New Roman" pitchFamily="18" charset="0"/>
              </a:rPr>
              <a:t>RegularExpressionValidator</a:t>
            </a:r>
            <a:r>
              <a:rPr lang="zh-CN" altLang="en-US" sz="2000" dirty="0">
                <a:solidFill>
                  <a:schemeClr val="tx2"/>
                </a:solidFill>
                <a:ea typeface="楷体" pitchFamily="49" charset="-122"/>
                <a:cs typeface="Times New Roman" pitchFamily="18" charset="0"/>
              </a:rPr>
              <a:t>：又称正则表达式验证控件。确保用户输入信息匹配正则表达式指定的模式（由</a:t>
            </a:r>
            <a:r>
              <a:rPr lang="en-US" altLang="zh-CN" sz="2000" dirty="0" err="1">
                <a:solidFill>
                  <a:schemeClr val="tx2"/>
                </a:solidFill>
                <a:ea typeface="楷体" pitchFamily="49" charset="-122"/>
                <a:cs typeface="Times New Roman" pitchFamily="18" charset="0"/>
              </a:rPr>
              <a:t>ValidationExpression</a:t>
            </a:r>
            <a:r>
              <a:rPr lang="zh-CN" altLang="en-US" sz="2000" dirty="0">
                <a:solidFill>
                  <a:schemeClr val="tx2"/>
                </a:solidFill>
                <a:ea typeface="楷体" pitchFamily="49" charset="-122"/>
                <a:cs typeface="Times New Roman" pitchFamily="18" charset="0"/>
              </a:rPr>
              <a:t>属性指定），例如，要验证用户输入的是否为</a:t>
            </a:r>
            <a:r>
              <a:rPr lang="en-US" altLang="zh-CN" sz="2000" dirty="0">
                <a:solidFill>
                  <a:schemeClr val="tx2"/>
                </a:solidFill>
                <a:ea typeface="楷体" pitchFamily="49" charset="-122"/>
                <a:cs typeface="Times New Roman" pitchFamily="18" charset="0"/>
              </a:rPr>
              <a:t>E-mail</a:t>
            </a:r>
            <a:r>
              <a:rPr lang="zh-CN" altLang="en-US" sz="2000" dirty="0">
                <a:solidFill>
                  <a:schemeClr val="tx2"/>
                </a:solidFill>
                <a:ea typeface="楷体" pitchFamily="49" charset="-122"/>
                <a:cs typeface="Times New Roman" pitchFamily="18" charset="0"/>
              </a:rPr>
              <a:t>地址，只要使用</a:t>
            </a:r>
            <a:r>
              <a:rPr lang="en-US" altLang="zh-CN" sz="2000" dirty="0">
                <a:solidFill>
                  <a:schemeClr val="tx2"/>
                </a:solidFill>
                <a:ea typeface="楷体" pitchFamily="49" charset="-122"/>
                <a:cs typeface="Times New Roman" pitchFamily="18" charset="0"/>
              </a:rPr>
              <a:t>E-mail</a:t>
            </a:r>
            <a:r>
              <a:rPr lang="zh-CN" altLang="en-US" sz="2000" dirty="0">
                <a:solidFill>
                  <a:schemeClr val="tx2"/>
                </a:solidFill>
                <a:ea typeface="楷体" pitchFamily="49" charset="-122"/>
                <a:cs typeface="Times New Roman" pitchFamily="18" charset="0"/>
              </a:rPr>
              <a:t>的正则表达式来验证用户输入即可，若不符合，则在网页中显示提示信息。</a:t>
            </a:r>
          </a:p>
          <a:p>
            <a:pPr marL="342900" indent="-342900">
              <a:lnSpc>
                <a:spcPct val="150000"/>
              </a:lnSpc>
              <a:buFont typeface="Wingdings" pitchFamily="2" charset="2"/>
              <a:buChar char="Ø"/>
            </a:pPr>
            <a:r>
              <a:rPr lang="zh-CN" altLang="en-US" sz="2000" dirty="0">
                <a:solidFill>
                  <a:schemeClr val="tx2"/>
                </a:solidFill>
                <a:ea typeface="楷体" pitchFamily="49" charset="-122"/>
                <a:cs typeface="Times New Roman" pitchFamily="18" charset="0"/>
              </a:rPr>
              <a:t> </a:t>
            </a:r>
            <a:r>
              <a:rPr lang="en-US" altLang="zh-CN" sz="2000" dirty="0" err="1">
                <a:solidFill>
                  <a:srgbClr val="FF3300"/>
                </a:solidFill>
                <a:ea typeface="楷体" pitchFamily="49" charset="-122"/>
                <a:cs typeface="Times New Roman" pitchFamily="18" charset="0"/>
              </a:rPr>
              <a:t>CustomValidator</a:t>
            </a:r>
            <a:r>
              <a:rPr lang="zh-CN" altLang="en-US" sz="2000" dirty="0">
                <a:solidFill>
                  <a:schemeClr val="tx2"/>
                </a:solidFill>
                <a:ea typeface="楷体" pitchFamily="49" charset="-122"/>
                <a:cs typeface="Times New Roman" pitchFamily="18" charset="0"/>
              </a:rPr>
              <a:t>：又称自定义验证控件。确保用户输入的内容符合自己创建的验证逻辑。</a:t>
            </a:r>
          </a:p>
          <a:p>
            <a:pPr marL="342900" indent="-342900">
              <a:lnSpc>
                <a:spcPct val="150000"/>
              </a:lnSpc>
              <a:buFont typeface="Wingdings" pitchFamily="2" charset="2"/>
              <a:buChar char="Ø"/>
            </a:pPr>
            <a:r>
              <a:rPr lang="zh-CN" altLang="en-US" sz="2000" dirty="0">
                <a:solidFill>
                  <a:srgbClr val="FF3300"/>
                </a:solidFill>
                <a:ea typeface="楷体" pitchFamily="49" charset="-122"/>
                <a:cs typeface="Times New Roman" pitchFamily="18" charset="0"/>
              </a:rPr>
              <a:t> </a:t>
            </a:r>
            <a:r>
              <a:rPr lang="en-US" altLang="zh-CN" sz="2000" dirty="0" err="1">
                <a:solidFill>
                  <a:srgbClr val="FF3300"/>
                </a:solidFill>
                <a:ea typeface="楷体" pitchFamily="49" charset="-122"/>
                <a:cs typeface="Times New Roman" pitchFamily="18" charset="0"/>
              </a:rPr>
              <a:t>ValidationSummary</a:t>
            </a:r>
            <a:r>
              <a:rPr lang="zh-CN" altLang="en-US" sz="2000" dirty="0">
                <a:solidFill>
                  <a:schemeClr val="tx2"/>
                </a:solidFill>
                <a:ea typeface="楷体" pitchFamily="49" charset="-122"/>
                <a:cs typeface="Times New Roman" pitchFamily="18" charset="0"/>
              </a:rPr>
              <a:t>：又称错误总结控件。提供一个集中显示验证错误信息的地方，将本网页中所有验证控件错误信息组织好并一同显示出来。</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827088" y="476250"/>
            <a:ext cx="6769100" cy="457200"/>
          </a:xfrm>
          <a:prstGeom prst="rect">
            <a:avLst/>
          </a:prstGeom>
          <a:noFill/>
          <a:ln w="9525">
            <a:noFill/>
            <a:miter lim="800000"/>
            <a:headEnd/>
            <a:tailEnd/>
          </a:ln>
          <a:effectLst/>
        </p:spPr>
        <p:txBody>
          <a:bodyPr>
            <a:spAutoFit/>
          </a:bodyPr>
          <a:lstStyle/>
          <a:p>
            <a:pPr>
              <a:spcBef>
                <a:spcPct val="50000"/>
              </a:spcBef>
            </a:pPr>
            <a:r>
              <a:rPr lang="zh-CN" altLang="en-US" dirty="0">
                <a:latin typeface="楷体" pitchFamily="49" charset="-122"/>
                <a:ea typeface="楷体" pitchFamily="49" charset="-122"/>
              </a:rPr>
              <a:t>验证控件重要的属性</a:t>
            </a:r>
          </a:p>
        </p:txBody>
      </p:sp>
      <p:graphicFrame>
        <p:nvGraphicFramePr>
          <p:cNvPr id="142379" name="Group 43"/>
          <p:cNvGraphicFramePr>
            <a:graphicFrameLocks noGrp="1"/>
          </p:cNvGraphicFramePr>
          <p:nvPr/>
        </p:nvGraphicFramePr>
        <p:xfrm>
          <a:off x="928662" y="1285860"/>
          <a:ext cx="7272337" cy="1005840"/>
        </p:xfrm>
        <a:graphic>
          <a:graphicData uri="http://schemas.openxmlformats.org/drawingml/2006/table">
            <a:tbl>
              <a:tblPr/>
              <a:tblGrid>
                <a:gridCol w="1901825"/>
                <a:gridCol w="5370512"/>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属性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意义</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60000"/>
                        <a:lumOff val="40000"/>
                      </a:schemeClr>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ControlToValidate</a:t>
                      </a:r>
                      <a:endPar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正在验证的控件的 </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ID</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ErrorMessage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验证失败时要显示的错误的文本。</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395288" y="333375"/>
            <a:ext cx="8135937" cy="830997"/>
          </a:xfrm>
          <a:prstGeom prst="rect">
            <a:avLst/>
          </a:prstGeom>
          <a:noFill/>
          <a:ln w="9525">
            <a:noFill/>
            <a:miter lim="800000"/>
            <a:headEnd/>
            <a:tailEnd/>
          </a:ln>
          <a:effectLst/>
        </p:spPr>
        <p:txBody>
          <a:bodyPr>
            <a:spAutoFit/>
          </a:bodyPr>
          <a:lstStyle/>
          <a:p>
            <a:pPr>
              <a:spcBef>
                <a:spcPct val="50000"/>
              </a:spcBef>
            </a:pPr>
            <a:r>
              <a:rPr lang="zh-CN" altLang="en-US" dirty="0">
                <a:ea typeface="楷体" pitchFamily="49" charset="-122"/>
                <a:cs typeface="Times New Roman" pitchFamily="18" charset="0"/>
              </a:rPr>
              <a:t>　　</a:t>
            </a:r>
            <a:r>
              <a:rPr lang="en-US" altLang="zh-CN" dirty="0">
                <a:solidFill>
                  <a:srgbClr val="FF3300"/>
                </a:solidFill>
                <a:ea typeface="楷体" pitchFamily="49" charset="-122"/>
                <a:cs typeface="Times New Roman" pitchFamily="18" charset="0"/>
              </a:rPr>
              <a:t>【</a:t>
            </a:r>
            <a:r>
              <a:rPr lang="zh-CN" altLang="en-US" dirty="0" smtClean="0">
                <a:solidFill>
                  <a:srgbClr val="FF3300"/>
                </a:solidFill>
                <a:ea typeface="楷体" pitchFamily="49" charset="-122"/>
                <a:cs typeface="Times New Roman" pitchFamily="18" charset="0"/>
              </a:rPr>
              <a:t>例</a:t>
            </a:r>
            <a:r>
              <a:rPr lang="en-US" altLang="zh-CN" dirty="0" smtClean="0">
                <a:solidFill>
                  <a:srgbClr val="FF3300"/>
                </a:solidFill>
                <a:ea typeface="楷体" pitchFamily="49" charset="-122"/>
                <a:cs typeface="Times New Roman" pitchFamily="18" charset="0"/>
              </a:rPr>
              <a:t>18.4</a:t>
            </a:r>
            <a:r>
              <a:rPr lang="en-US" altLang="zh-CN" dirty="0">
                <a:solidFill>
                  <a:srgbClr val="FF3300"/>
                </a:solidFill>
                <a:ea typeface="楷体" pitchFamily="49" charset="-122"/>
                <a:cs typeface="Times New Roman" pitchFamily="18" charset="0"/>
              </a:rPr>
              <a:t>】</a:t>
            </a:r>
            <a:r>
              <a:rPr lang="en-US" altLang="zh-CN" dirty="0">
                <a:ea typeface="楷体" pitchFamily="49" charset="-122"/>
                <a:cs typeface="Times New Roman" pitchFamily="18" charset="0"/>
              </a:rPr>
              <a:t> </a:t>
            </a:r>
            <a:r>
              <a:rPr lang="zh-CN" altLang="en-US" dirty="0">
                <a:ea typeface="楷体" pitchFamily="49" charset="-122"/>
                <a:cs typeface="Times New Roman" pitchFamily="18" charset="0"/>
              </a:rPr>
              <a:t>设计一个</a:t>
            </a:r>
            <a:r>
              <a:rPr lang="en-US" altLang="zh-CN" dirty="0">
                <a:ea typeface="楷体" pitchFamily="49" charset="-122"/>
                <a:cs typeface="Times New Roman" pitchFamily="18" charset="0"/>
              </a:rPr>
              <a:t>Web</a:t>
            </a:r>
            <a:r>
              <a:rPr lang="zh-CN" altLang="en-US" dirty="0">
                <a:ea typeface="楷体" pitchFamily="49" charset="-122"/>
                <a:cs typeface="Times New Roman" pitchFamily="18" charset="0"/>
              </a:rPr>
              <a:t>窗体，说明数据验证控件的使用方法。</a:t>
            </a:r>
          </a:p>
        </p:txBody>
      </p:sp>
      <p:sp>
        <p:nvSpPr>
          <p:cNvPr id="141315" name="Text Box 3"/>
          <p:cNvSpPr txBox="1">
            <a:spLocks noChangeArrowheads="1"/>
          </p:cNvSpPr>
          <p:nvPr/>
        </p:nvSpPr>
        <p:spPr bwMode="auto">
          <a:xfrm>
            <a:off x="642910" y="1428736"/>
            <a:ext cx="2089150" cy="457200"/>
          </a:xfrm>
          <a:prstGeom prst="rect">
            <a:avLst/>
          </a:prstGeom>
          <a:noFill/>
          <a:ln w="9525">
            <a:noFill/>
            <a:miter lim="800000"/>
            <a:headEnd/>
            <a:tailEnd/>
          </a:ln>
          <a:effectLst/>
        </p:spPr>
        <p:txBody>
          <a:bodyPr>
            <a:spAutoFit/>
          </a:bodyPr>
          <a:lstStyle/>
          <a:p>
            <a:pPr>
              <a:spcBef>
                <a:spcPct val="50000"/>
              </a:spcBef>
            </a:pPr>
            <a:r>
              <a:rPr lang="en-US" altLang="zh-CN" dirty="0" err="1">
                <a:ea typeface="楷体" pitchFamily="49" charset="-122"/>
                <a:cs typeface="Times New Roman" pitchFamily="18" charset="0"/>
              </a:rPr>
              <a:t>WebForm4</a:t>
            </a:r>
            <a:endParaRPr lang="en-US" altLang="zh-CN" dirty="0">
              <a:ea typeface="楷体" pitchFamily="49" charset="-122"/>
              <a:cs typeface="Times New Roman" pitchFamily="18" charset="0"/>
            </a:endParaRPr>
          </a:p>
        </p:txBody>
      </p:sp>
      <p:graphicFrame>
        <p:nvGraphicFramePr>
          <p:cNvPr id="141502" name="Group 190"/>
          <p:cNvGraphicFramePr>
            <a:graphicFrameLocks noGrp="1"/>
          </p:cNvGraphicFramePr>
          <p:nvPr/>
        </p:nvGraphicFramePr>
        <p:xfrm>
          <a:off x="755650" y="2884488"/>
          <a:ext cx="7745440" cy="2346960"/>
        </p:xfrm>
        <a:graphic>
          <a:graphicData uri="http://schemas.openxmlformats.org/drawingml/2006/table">
            <a:tbl>
              <a:tblPr/>
              <a:tblGrid>
                <a:gridCol w="2673342"/>
                <a:gridCol w="1857388"/>
                <a:gridCol w="3214710"/>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ID</a:t>
                      </a:r>
                      <a:r>
                        <a:rPr kumimoji="0" lang="zh-CN" altLang="en-US"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属性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Text</a:t>
                      </a:r>
                      <a:r>
                        <a:rPr kumimoji="0" lang="zh-CN" altLang="en-US"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属性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其他属性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TextBox1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空</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TextBox2</a:t>
                      </a:r>
                      <a:endPar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空</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FF00FF"/>
                          </a:solidFill>
                          <a:effectLst/>
                          <a:latin typeface="Times New Roman" pitchFamily="18" charset="0"/>
                          <a:ea typeface="楷体" pitchFamily="49" charset="-122"/>
                          <a:cs typeface="Times New Roman" pitchFamily="18" charset="0"/>
                        </a:rPr>
                        <a:t>TextMode</a:t>
                      </a:r>
                      <a:r>
                        <a:rPr kumimoji="0" lang="zh-CN" altLang="en-US" sz="1600" b="1" i="0" u="none" strike="noStrike" cap="none" normalizeH="0" baseline="0" dirty="0" smtClean="0">
                          <a:ln>
                            <a:noFill/>
                          </a:ln>
                          <a:solidFill>
                            <a:srgbClr val="FF00FF"/>
                          </a:solidFill>
                          <a:effectLst/>
                          <a:latin typeface="Times New Roman" pitchFamily="18" charset="0"/>
                          <a:ea typeface="楷体" pitchFamily="49" charset="-122"/>
                          <a:cs typeface="Times New Roman" pitchFamily="18" charset="0"/>
                        </a:rPr>
                        <a:t>：</a:t>
                      </a:r>
                      <a:r>
                        <a:rPr kumimoji="0" lang="en-US" altLang="zh-CN" sz="1600" b="1" i="0" u="none" strike="noStrike" cap="none" normalizeH="0" baseline="0" dirty="0" smtClean="0">
                          <a:ln>
                            <a:noFill/>
                          </a:ln>
                          <a:solidFill>
                            <a:srgbClr val="FF00FF"/>
                          </a:solidFill>
                          <a:effectLst/>
                          <a:latin typeface="Times New Roman" pitchFamily="18" charset="0"/>
                          <a:ea typeface="楷体" pitchFamily="49" charset="-122"/>
                          <a:cs typeface="Times New Roman" pitchFamily="18" charset="0"/>
                        </a:rPr>
                        <a:t>Password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TextBox3</a:t>
                      </a:r>
                      <a:endPar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空</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FF00FF"/>
                          </a:solidFill>
                          <a:effectLst/>
                          <a:latin typeface="Times New Roman" pitchFamily="18" charset="0"/>
                          <a:ea typeface="楷体" pitchFamily="49" charset="-122"/>
                          <a:cs typeface="Times New Roman" pitchFamily="18" charset="0"/>
                        </a:rPr>
                        <a:t>TextMode</a:t>
                      </a:r>
                      <a:r>
                        <a:rPr kumimoji="0" lang="zh-CN" altLang="en-US" sz="1600" b="1" i="0" u="none" strike="noStrike" cap="none" normalizeH="0" baseline="0" dirty="0" smtClean="0">
                          <a:ln>
                            <a:noFill/>
                          </a:ln>
                          <a:solidFill>
                            <a:srgbClr val="FF00FF"/>
                          </a:solidFill>
                          <a:effectLst/>
                          <a:latin typeface="Times New Roman" pitchFamily="18" charset="0"/>
                          <a:ea typeface="楷体" pitchFamily="49" charset="-122"/>
                          <a:cs typeface="Times New Roman" pitchFamily="18" charset="0"/>
                        </a:rPr>
                        <a:t>：</a:t>
                      </a:r>
                      <a:r>
                        <a:rPr kumimoji="0" lang="en-US" altLang="zh-CN" sz="1600" b="1" i="0" u="none" strike="noStrike" cap="none" normalizeH="0" baseline="0" dirty="0" smtClean="0">
                          <a:ln>
                            <a:noFill/>
                          </a:ln>
                          <a:solidFill>
                            <a:srgbClr val="FF00FF"/>
                          </a:solidFill>
                          <a:effectLst/>
                          <a:latin typeface="Times New Roman" pitchFamily="18" charset="0"/>
                          <a:ea typeface="楷体" pitchFamily="49" charset="-122"/>
                          <a:cs typeface="Times New Roman" pitchFamily="18" charset="0"/>
                        </a:rPr>
                        <a:t>Password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TextBox4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空</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Button1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提交</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Label1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空</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6" name="图片 5"/>
          <p:cNvPicPr/>
          <p:nvPr/>
        </p:nvPicPr>
        <p:blipFill>
          <a:blip r:embed="rId2"/>
          <a:srcRect/>
          <a:stretch>
            <a:fillRect/>
          </a:stretch>
        </p:blipFill>
        <p:spPr bwMode="auto">
          <a:xfrm>
            <a:off x="3071802" y="857232"/>
            <a:ext cx="3714776" cy="1857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rcRect/>
          <a:stretch>
            <a:fillRect/>
          </a:stretch>
        </p:blipFill>
        <p:spPr bwMode="auto">
          <a:xfrm>
            <a:off x="2214546" y="571480"/>
            <a:ext cx="4500594" cy="1857388"/>
          </a:xfrm>
          <a:prstGeom prst="rect">
            <a:avLst/>
          </a:prstGeom>
          <a:noFill/>
          <a:ln w="9525">
            <a:noFill/>
            <a:miter lim="800000"/>
            <a:headEnd/>
            <a:tailEnd/>
          </a:ln>
        </p:spPr>
      </p:pic>
      <p:graphicFrame>
        <p:nvGraphicFramePr>
          <p:cNvPr id="5" name="表格 4"/>
          <p:cNvGraphicFramePr>
            <a:graphicFrameLocks noGrp="1"/>
          </p:cNvGraphicFramePr>
          <p:nvPr/>
        </p:nvGraphicFramePr>
        <p:xfrm>
          <a:off x="214282" y="2786058"/>
          <a:ext cx="8715437" cy="2750352"/>
        </p:xfrm>
        <a:graphic>
          <a:graphicData uri="http://schemas.openxmlformats.org/drawingml/2006/table">
            <a:tbl>
              <a:tblPr/>
              <a:tblGrid>
                <a:gridCol w="2714644"/>
                <a:gridCol w="1857388"/>
                <a:gridCol w="1714512"/>
                <a:gridCol w="2428893"/>
              </a:tblGrid>
              <a:tr h="392909">
                <a:tc>
                  <a:txBody>
                    <a:bodyPr/>
                    <a:lstStyle/>
                    <a:p>
                      <a:pPr algn="ctr">
                        <a:lnSpc>
                          <a:spcPts val="3200"/>
                        </a:lnSpc>
                        <a:spcAft>
                          <a:spcPts val="0"/>
                        </a:spcAft>
                      </a:pPr>
                      <a:r>
                        <a:rPr lang="en-US" sz="1600" b="1" kern="100" dirty="0">
                          <a:solidFill>
                            <a:srgbClr val="FF0000"/>
                          </a:solidFill>
                          <a:latin typeface="Times New Roman" pitchFamily="18" charset="0"/>
                          <a:ea typeface="楷体" pitchFamily="49" charset="-122"/>
                          <a:cs typeface="Times New Roman" pitchFamily="18" charset="0"/>
                        </a:rPr>
                        <a:t>ID</a:t>
                      </a:r>
                      <a:r>
                        <a:rPr lang="zh-CN" sz="1600" b="1" kern="100" dirty="0">
                          <a:solidFill>
                            <a:srgbClr val="FF0000"/>
                          </a:solidFill>
                          <a:latin typeface="Times New Roman" pitchFamily="18" charset="0"/>
                          <a:ea typeface="楷体" pitchFamily="49" charset="-122"/>
                          <a:cs typeface="Times New Roman" pitchFamily="18" charset="0"/>
                        </a:rPr>
                        <a:t>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lnSpc>
                          <a:spcPts val="3200"/>
                        </a:lnSpc>
                        <a:spcAft>
                          <a:spcPts val="0"/>
                        </a:spcAft>
                      </a:pPr>
                      <a:r>
                        <a:rPr lang="en-US" sz="1600" b="1" kern="100" dirty="0" err="1">
                          <a:solidFill>
                            <a:srgbClr val="FF0000"/>
                          </a:solidFill>
                          <a:latin typeface="Times New Roman" pitchFamily="18" charset="0"/>
                          <a:ea typeface="楷体" pitchFamily="49" charset="-122"/>
                          <a:cs typeface="Times New Roman" pitchFamily="18" charset="0"/>
                        </a:rPr>
                        <a:t>ControlToValidate</a:t>
                      </a:r>
                      <a:endParaRPr lang="zh-CN" sz="1600" b="1" kern="100" dirty="0">
                        <a:solidFill>
                          <a:srgbClr val="FF0000"/>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lnSpc>
                          <a:spcPts val="3200"/>
                        </a:lnSpc>
                        <a:spcAft>
                          <a:spcPts val="0"/>
                        </a:spcAft>
                      </a:pPr>
                      <a:r>
                        <a:rPr lang="en-US" sz="1600" b="1" kern="100" dirty="0" err="1">
                          <a:solidFill>
                            <a:srgbClr val="FF0000"/>
                          </a:solidFill>
                          <a:latin typeface="Times New Roman" pitchFamily="18" charset="0"/>
                          <a:ea typeface="楷体" pitchFamily="49" charset="-122"/>
                          <a:cs typeface="Times New Roman" pitchFamily="18" charset="0"/>
                        </a:rPr>
                        <a:t>ErrorMessage</a:t>
                      </a:r>
                      <a:endParaRPr lang="zh-CN" sz="1600" b="1" kern="100" dirty="0">
                        <a:solidFill>
                          <a:srgbClr val="FF0000"/>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lnSpc>
                          <a:spcPts val="3200"/>
                        </a:lnSpc>
                        <a:spcAft>
                          <a:spcPts val="0"/>
                        </a:spcAft>
                      </a:pPr>
                      <a:r>
                        <a:rPr lang="zh-CN" sz="1600" b="1" kern="100" dirty="0">
                          <a:solidFill>
                            <a:srgbClr val="FF0000"/>
                          </a:solidFill>
                          <a:latin typeface="Times New Roman" pitchFamily="18" charset="0"/>
                          <a:ea typeface="楷体" pitchFamily="49" charset="-122"/>
                          <a:cs typeface="Times New Roman" pitchFamily="18" charset="0"/>
                        </a:rPr>
                        <a:t>其他属性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r>
              <a:tr h="392909">
                <a:tc>
                  <a:txBody>
                    <a:bodyPr/>
                    <a:lstStyle/>
                    <a:p>
                      <a:pPr algn="just">
                        <a:lnSpc>
                          <a:spcPts val="3200"/>
                        </a:lnSpc>
                        <a:spcAft>
                          <a:spcPts val="0"/>
                        </a:spcAft>
                      </a:pPr>
                      <a:r>
                        <a:rPr lang="en-US" sz="1600" b="1" kern="100" dirty="0" err="1">
                          <a:solidFill>
                            <a:srgbClr val="0000FF"/>
                          </a:solidFill>
                          <a:latin typeface="Times New Roman" pitchFamily="18" charset="0"/>
                          <a:ea typeface="楷体" pitchFamily="49" charset="-122"/>
                          <a:cs typeface="Times New Roman" pitchFamily="18" charset="0"/>
                        </a:rPr>
                        <a:t>RequiredFieldValidator1</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200"/>
                        </a:lnSpc>
                        <a:spcAft>
                          <a:spcPts val="0"/>
                        </a:spcAft>
                      </a:pPr>
                      <a:r>
                        <a:rPr lang="en-US" sz="1600" b="1" kern="100" dirty="0" err="1">
                          <a:solidFill>
                            <a:srgbClr val="0000FF"/>
                          </a:solidFill>
                          <a:latin typeface="Times New Roman" pitchFamily="18" charset="0"/>
                          <a:ea typeface="楷体" pitchFamily="49" charset="-122"/>
                          <a:cs typeface="Times New Roman" pitchFamily="18" charset="0"/>
                        </a:rPr>
                        <a:t>TextBox1</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2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姓名必须填写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200"/>
                        </a:lnSpc>
                        <a:spcAft>
                          <a:spcPts val="0"/>
                        </a:spcAft>
                      </a:pPr>
                      <a:endParaRPr lang="en-US"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909">
                <a:tc>
                  <a:txBody>
                    <a:bodyPr/>
                    <a:lstStyle/>
                    <a:p>
                      <a:pPr algn="just">
                        <a:lnSpc>
                          <a:spcPts val="3200"/>
                        </a:lnSpc>
                        <a:spcAft>
                          <a:spcPts val="0"/>
                        </a:spcAft>
                      </a:pPr>
                      <a:r>
                        <a:rPr lang="en-US" sz="1600" b="1" kern="100" dirty="0" err="1">
                          <a:solidFill>
                            <a:srgbClr val="0000FF"/>
                          </a:solidFill>
                          <a:latin typeface="Times New Roman" pitchFamily="18" charset="0"/>
                          <a:ea typeface="楷体" pitchFamily="49" charset="-122"/>
                          <a:cs typeface="Times New Roman" pitchFamily="18" charset="0"/>
                        </a:rPr>
                        <a:t>RequiredFieldValidator2</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200"/>
                        </a:lnSpc>
                        <a:spcAft>
                          <a:spcPts val="0"/>
                        </a:spcAft>
                      </a:pPr>
                      <a:r>
                        <a:rPr lang="en-US" sz="1600" b="1" kern="100" dirty="0" err="1">
                          <a:solidFill>
                            <a:srgbClr val="0000FF"/>
                          </a:solidFill>
                          <a:latin typeface="Times New Roman" pitchFamily="18" charset="0"/>
                          <a:ea typeface="楷体" pitchFamily="49" charset="-122"/>
                          <a:cs typeface="Times New Roman" pitchFamily="18" charset="0"/>
                        </a:rPr>
                        <a:t>TextBox2</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200"/>
                        </a:lnSpc>
                        <a:spcAft>
                          <a:spcPts val="0"/>
                        </a:spcAft>
                      </a:pPr>
                      <a:r>
                        <a:rPr lang="zh-CN" sz="1600" b="1" kern="100">
                          <a:solidFill>
                            <a:srgbClr val="0000FF"/>
                          </a:solidFill>
                          <a:latin typeface="Times New Roman" pitchFamily="18" charset="0"/>
                          <a:ea typeface="楷体" pitchFamily="49" charset="-122"/>
                          <a:cs typeface="Times New Roman" pitchFamily="18" charset="0"/>
                        </a:rPr>
                        <a:t>密码必须填写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200"/>
                        </a:lnSpc>
                        <a:spcAft>
                          <a:spcPts val="0"/>
                        </a:spcAft>
                      </a:pPr>
                      <a:endParaRPr lang="en-US"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909">
                <a:tc>
                  <a:txBody>
                    <a:bodyPr/>
                    <a:lstStyle/>
                    <a:p>
                      <a:pPr algn="just">
                        <a:lnSpc>
                          <a:spcPts val="3200"/>
                        </a:lnSpc>
                        <a:spcAft>
                          <a:spcPts val="0"/>
                        </a:spcAft>
                      </a:pPr>
                      <a:r>
                        <a:rPr lang="en-US" sz="1600" b="1" kern="100">
                          <a:solidFill>
                            <a:srgbClr val="0000FF"/>
                          </a:solidFill>
                          <a:latin typeface="Times New Roman" pitchFamily="18" charset="0"/>
                          <a:ea typeface="楷体" pitchFamily="49" charset="-122"/>
                          <a:cs typeface="Times New Roman" pitchFamily="18" charset="0"/>
                        </a:rPr>
                        <a:t>CompareValidator1</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200"/>
                        </a:lnSpc>
                        <a:spcAft>
                          <a:spcPts val="0"/>
                        </a:spcAft>
                      </a:pPr>
                      <a:r>
                        <a:rPr lang="en-US" sz="1600" b="1" kern="100" dirty="0" err="1">
                          <a:solidFill>
                            <a:srgbClr val="0000FF"/>
                          </a:solidFill>
                          <a:latin typeface="Times New Roman" pitchFamily="18" charset="0"/>
                          <a:ea typeface="楷体" pitchFamily="49" charset="-122"/>
                          <a:cs typeface="Times New Roman" pitchFamily="18" charset="0"/>
                        </a:rPr>
                        <a:t>TextBox3</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2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两次密码不匹配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200"/>
                        </a:lnSpc>
                        <a:spcAft>
                          <a:spcPts val="0"/>
                        </a:spcAft>
                      </a:pPr>
                      <a:r>
                        <a:rPr lang="en-US" sz="1600" b="1" kern="100" dirty="0" err="1">
                          <a:solidFill>
                            <a:srgbClr val="0000FF"/>
                          </a:solidFill>
                          <a:latin typeface="Times New Roman" pitchFamily="18" charset="0"/>
                          <a:ea typeface="楷体" pitchFamily="49" charset="-122"/>
                          <a:cs typeface="Times New Roman" pitchFamily="18" charset="0"/>
                        </a:rPr>
                        <a:t>ControlToCompare</a:t>
                      </a:r>
                      <a:r>
                        <a:rPr lang="zh-CN" sz="1600" b="1" kern="100" dirty="0" smtClean="0">
                          <a:solidFill>
                            <a:srgbClr val="0000FF"/>
                          </a:solidFill>
                          <a:latin typeface="Times New Roman" pitchFamily="18" charset="0"/>
                          <a:ea typeface="楷体" pitchFamily="49" charset="-122"/>
                          <a:cs typeface="Times New Roman" pitchFamily="18" charset="0"/>
                        </a:rPr>
                        <a:t>：</a:t>
                      </a:r>
                      <a:endParaRPr lang="en-US" altLang="zh-CN" sz="1600" b="1" kern="100" dirty="0" smtClean="0">
                        <a:solidFill>
                          <a:srgbClr val="0000FF"/>
                        </a:solidFill>
                        <a:latin typeface="Times New Roman" pitchFamily="18" charset="0"/>
                        <a:ea typeface="楷体" pitchFamily="49" charset="-122"/>
                        <a:cs typeface="Times New Roman" pitchFamily="18" charset="0"/>
                      </a:endParaRPr>
                    </a:p>
                    <a:p>
                      <a:pPr algn="just">
                        <a:lnSpc>
                          <a:spcPts val="3200"/>
                        </a:lnSpc>
                        <a:spcAft>
                          <a:spcPts val="0"/>
                        </a:spcAft>
                      </a:pPr>
                      <a:r>
                        <a:rPr lang="en-US" sz="1600" b="1" kern="100" dirty="0" smtClean="0">
                          <a:solidFill>
                            <a:srgbClr val="0000FF"/>
                          </a:solidFill>
                          <a:latin typeface="Times New Roman" pitchFamily="18" charset="0"/>
                          <a:ea typeface="楷体" pitchFamily="49" charset="-122"/>
                          <a:cs typeface="Times New Roman" pitchFamily="18" charset="0"/>
                        </a:rPr>
                        <a:t>       </a:t>
                      </a:r>
                      <a:r>
                        <a:rPr lang="en-US" sz="1600" b="1" kern="100" dirty="0" err="1" smtClean="0">
                          <a:solidFill>
                            <a:srgbClr val="0000FF"/>
                          </a:solidFill>
                          <a:latin typeface="Times New Roman" pitchFamily="18" charset="0"/>
                          <a:ea typeface="楷体" pitchFamily="49" charset="-122"/>
                          <a:cs typeface="Times New Roman" pitchFamily="18" charset="0"/>
                        </a:rPr>
                        <a:t>TextBox2</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5818">
                <a:tc>
                  <a:txBody>
                    <a:bodyPr/>
                    <a:lstStyle/>
                    <a:p>
                      <a:pPr algn="just">
                        <a:lnSpc>
                          <a:spcPts val="3200"/>
                        </a:lnSpc>
                        <a:spcAft>
                          <a:spcPts val="0"/>
                        </a:spcAft>
                      </a:pPr>
                      <a:r>
                        <a:rPr lang="en-US" sz="1600" b="1" kern="100" dirty="0" err="1">
                          <a:solidFill>
                            <a:srgbClr val="0000FF"/>
                          </a:solidFill>
                          <a:latin typeface="Times New Roman" pitchFamily="18" charset="0"/>
                          <a:ea typeface="楷体" pitchFamily="49" charset="-122"/>
                          <a:cs typeface="Times New Roman" pitchFamily="18" charset="0"/>
                        </a:rPr>
                        <a:t>RegularExpressionValidator1</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200"/>
                        </a:lnSpc>
                        <a:spcAft>
                          <a:spcPts val="0"/>
                        </a:spcAft>
                      </a:pPr>
                      <a:r>
                        <a:rPr lang="en-US" sz="1600" b="1" kern="100" dirty="0" err="1">
                          <a:solidFill>
                            <a:srgbClr val="0000FF"/>
                          </a:solidFill>
                          <a:latin typeface="Times New Roman" pitchFamily="18" charset="0"/>
                          <a:ea typeface="楷体" pitchFamily="49" charset="-122"/>
                          <a:cs typeface="Times New Roman" pitchFamily="18" charset="0"/>
                        </a:rPr>
                        <a:t>TextBox4</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2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邮箱格式错误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200"/>
                        </a:lnSpc>
                        <a:spcAft>
                          <a:spcPts val="0"/>
                        </a:spcAft>
                      </a:pPr>
                      <a:r>
                        <a:rPr lang="en-US" sz="1600" b="1" kern="100" dirty="0" err="1">
                          <a:solidFill>
                            <a:srgbClr val="0000FF"/>
                          </a:solidFill>
                          <a:latin typeface="Times New Roman" pitchFamily="18" charset="0"/>
                          <a:ea typeface="楷体" pitchFamily="49" charset="-122"/>
                          <a:cs typeface="Times New Roman" pitchFamily="18" charset="0"/>
                        </a:rPr>
                        <a:t>ValidationExpression</a:t>
                      </a:r>
                      <a:r>
                        <a:rPr lang="zh-CN" sz="1600" b="1" kern="100" dirty="0" smtClean="0">
                          <a:solidFill>
                            <a:srgbClr val="0000FF"/>
                          </a:solidFill>
                          <a:latin typeface="Times New Roman" pitchFamily="18" charset="0"/>
                          <a:ea typeface="楷体" pitchFamily="49" charset="-122"/>
                          <a:cs typeface="Times New Roman" pitchFamily="18" charset="0"/>
                        </a:rPr>
                        <a:t>：</a:t>
                      </a:r>
                      <a:endParaRPr lang="en-US" altLang="zh-CN" sz="1600" b="1" kern="100" dirty="0" smtClean="0">
                        <a:solidFill>
                          <a:srgbClr val="0000FF"/>
                        </a:solidFill>
                        <a:latin typeface="Times New Roman" pitchFamily="18" charset="0"/>
                        <a:ea typeface="楷体" pitchFamily="49" charset="-122"/>
                        <a:cs typeface="Times New Roman" pitchFamily="18" charset="0"/>
                      </a:endParaRPr>
                    </a:p>
                    <a:p>
                      <a:pPr algn="just">
                        <a:lnSpc>
                          <a:spcPts val="3200"/>
                        </a:lnSpc>
                        <a:spcAft>
                          <a:spcPts val="0"/>
                        </a:spcAft>
                      </a:pPr>
                      <a:r>
                        <a:rPr lang="en-US" sz="1600" b="1" kern="100" dirty="0" smtClean="0">
                          <a:solidFill>
                            <a:srgbClr val="0000FF"/>
                          </a:solidFill>
                          <a:latin typeface="Times New Roman" pitchFamily="18" charset="0"/>
                          <a:ea typeface="楷体" pitchFamily="49" charset="-122"/>
                          <a:cs typeface="Times New Roman" pitchFamily="18" charset="0"/>
                        </a:rPr>
                        <a:t>    Internet</a:t>
                      </a:r>
                      <a:r>
                        <a:rPr lang="zh-CN" sz="1600" b="1" kern="100" dirty="0">
                          <a:solidFill>
                            <a:srgbClr val="0000FF"/>
                          </a:solidFill>
                          <a:latin typeface="Times New Roman" pitchFamily="18" charset="0"/>
                          <a:ea typeface="楷体" pitchFamily="49" charset="-122"/>
                          <a:cs typeface="Times New Roman" pitchFamily="18" charset="0"/>
                        </a:rPr>
                        <a:t>电子邮件地址</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rcRect/>
          <a:stretch>
            <a:fillRect/>
          </a:stretch>
        </p:blipFill>
        <p:spPr bwMode="auto">
          <a:xfrm>
            <a:off x="2000232" y="857232"/>
            <a:ext cx="4500594" cy="1857388"/>
          </a:xfrm>
          <a:prstGeom prst="rect">
            <a:avLst/>
          </a:prstGeom>
          <a:noFill/>
          <a:ln w="9525">
            <a:noFill/>
            <a:miter lim="800000"/>
            <a:headEnd/>
            <a:tailEnd/>
          </a:ln>
        </p:spPr>
      </p:pic>
      <p:sp>
        <p:nvSpPr>
          <p:cNvPr id="6" name="TextBox 5"/>
          <p:cNvSpPr txBox="1"/>
          <p:nvPr/>
        </p:nvSpPr>
        <p:spPr>
          <a:xfrm>
            <a:off x="785786" y="3143248"/>
            <a:ext cx="7429552" cy="830997"/>
          </a:xfrm>
          <a:prstGeom prst="rect">
            <a:avLst/>
          </a:prstGeom>
          <a:noFill/>
        </p:spPr>
        <p:txBody>
          <a:bodyPr wrap="square" rtlCol="0">
            <a:spAutoFit/>
          </a:bodyPr>
          <a:lstStyle/>
          <a:p>
            <a:r>
              <a:rPr lang="zh-CN" altLang="en-US" dirty="0" smtClean="0">
                <a:ea typeface="楷体" pitchFamily="49" charset="-122"/>
                <a:cs typeface="Times New Roman" pitchFamily="18" charset="0"/>
              </a:rPr>
              <a:t>       只要网页中有一个验证控件没有通过验证，则</a:t>
            </a:r>
            <a:r>
              <a:rPr lang="en-US" altLang="zh-CN" dirty="0" err="1" smtClean="0">
                <a:ea typeface="楷体" pitchFamily="49" charset="-122"/>
                <a:cs typeface="Times New Roman" pitchFamily="18" charset="0"/>
              </a:rPr>
              <a:t>Page.IsValid</a:t>
            </a:r>
            <a:r>
              <a:rPr lang="zh-CN" altLang="en-US" dirty="0" smtClean="0">
                <a:ea typeface="楷体" pitchFamily="49" charset="-122"/>
                <a:cs typeface="Times New Roman" pitchFamily="18" charset="0"/>
              </a:rPr>
              <a:t>为</a:t>
            </a:r>
            <a:r>
              <a:rPr lang="en-US" altLang="zh-CN" dirty="0" smtClean="0">
                <a:ea typeface="楷体" pitchFamily="49" charset="-122"/>
                <a:cs typeface="Times New Roman" pitchFamily="18" charset="0"/>
              </a:rPr>
              <a:t>False</a:t>
            </a:r>
            <a:r>
              <a:rPr lang="zh-CN" altLang="en-US" dirty="0" smtClean="0">
                <a:ea typeface="楷体" pitchFamily="49" charset="-122"/>
                <a:cs typeface="Times New Roman" pitchFamily="18" charset="0"/>
              </a:rPr>
              <a:t>（自动设置）。</a:t>
            </a:r>
            <a:endParaRPr lang="zh-CN" altLang="en-US" dirty="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468313" y="549275"/>
            <a:ext cx="7818463" cy="3444875"/>
          </a:xfrm>
          <a:prstGeom prst="rect">
            <a:avLst/>
          </a:prstGeom>
          <a:noFill/>
          <a:ln w="9525">
            <a:noFill/>
            <a:miter lim="800000"/>
            <a:headEnd/>
            <a:tailEnd/>
          </a:ln>
          <a:effectLst/>
        </p:spPr>
        <p:txBody>
          <a:bodyPr wrap="square">
            <a:spAutoFit/>
          </a:bodyPr>
          <a:lstStyle/>
          <a:p>
            <a:r>
              <a:rPr lang="en-US" altLang="zh-CN" sz="2000" dirty="0">
                <a:ea typeface="楷体" pitchFamily="49" charset="-122"/>
                <a:cs typeface="Times New Roman" pitchFamily="18" charset="0"/>
              </a:rPr>
              <a:t>protected void </a:t>
            </a:r>
            <a:r>
              <a:rPr lang="en-US" altLang="zh-CN" sz="2000" dirty="0" err="1">
                <a:ea typeface="楷体" pitchFamily="49" charset="-122"/>
                <a:cs typeface="Times New Roman" pitchFamily="18" charset="0"/>
              </a:rPr>
              <a:t>Page_Init</a:t>
            </a:r>
            <a:r>
              <a:rPr lang="en-US" altLang="zh-CN" sz="2000" dirty="0">
                <a:ea typeface="楷体" pitchFamily="49" charset="-122"/>
                <a:cs typeface="Times New Roman" pitchFamily="18" charset="0"/>
              </a:rPr>
              <a:t>(object sender, </a:t>
            </a:r>
            <a:r>
              <a:rPr lang="en-US" altLang="zh-CN" sz="2000" dirty="0" err="1">
                <a:ea typeface="楷体" pitchFamily="49" charset="-122"/>
                <a:cs typeface="Times New Roman" pitchFamily="18" charset="0"/>
              </a:rPr>
              <a:t>EventArgs</a:t>
            </a:r>
            <a:r>
              <a:rPr lang="en-US" altLang="zh-CN" sz="2000" dirty="0">
                <a:ea typeface="楷体" pitchFamily="49" charset="-122"/>
                <a:cs typeface="Times New Roman" pitchFamily="18" charset="0"/>
              </a:rPr>
              <a:t> e)</a:t>
            </a:r>
          </a:p>
          <a:p>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en-US" altLang="zh-CN" sz="2000" dirty="0" smtClean="0">
                <a:solidFill>
                  <a:schemeClr val="hlink"/>
                </a:solidFill>
                <a:ea typeface="楷体" pitchFamily="49" charset="-122"/>
                <a:cs typeface="Times New Roman" pitchFamily="18" charset="0"/>
              </a:rPr>
              <a:t> </a:t>
            </a:r>
            <a:r>
              <a:rPr lang="en-US" altLang="zh-CN" sz="2000" dirty="0" err="1" smtClean="0">
                <a:solidFill>
                  <a:schemeClr val="hlink"/>
                </a:solidFill>
                <a:ea typeface="楷体" pitchFamily="49" charset="-122"/>
                <a:cs typeface="Times New Roman" pitchFamily="18" charset="0"/>
              </a:rPr>
              <a:t>Label1.Text</a:t>
            </a:r>
            <a:r>
              <a:rPr lang="en-US" altLang="zh-CN" sz="2000" dirty="0" smtClean="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 "";</a:t>
            </a:r>
          </a:p>
          <a:p>
            <a:r>
              <a:rPr lang="en-US" altLang="zh-CN" sz="2000" dirty="0">
                <a:solidFill>
                  <a:schemeClr val="hlink"/>
                </a:solidFill>
                <a:ea typeface="楷体" pitchFamily="49" charset="-122"/>
                <a:cs typeface="Times New Roman" pitchFamily="18" charset="0"/>
              </a:rPr>
              <a:t>}</a:t>
            </a:r>
          </a:p>
          <a:p>
            <a:r>
              <a:rPr lang="en-US" altLang="zh-CN" sz="2000" dirty="0">
                <a:ea typeface="楷体" pitchFamily="49" charset="-122"/>
                <a:cs typeface="Times New Roman" pitchFamily="18" charset="0"/>
              </a:rPr>
              <a:t>protected void </a:t>
            </a:r>
            <a:r>
              <a:rPr lang="en-US" altLang="zh-CN" sz="2000" dirty="0" err="1">
                <a:ea typeface="楷体" pitchFamily="49" charset="-122"/>
                <a:cs typeface="Times New Roman" pitchFamily="18" charset="0"/>
              </a:rPr>
              <a:t>Button1_Click</a:t>
            </a:r>
            <a:r>
              <a:rPr lang="en-US" altLang="zh-CN" sz="2000" dirty="0">
                <a:ea typeface="楷体" pitchFamily="49" charset="-122"/>
                <a:cs typeface="Times New Roman" pitchFamily="18" charset="0"/>
              </a:rPr>
              <a:t>(object sender, </a:t>
            </a:r>
            <a:r>
              <a:rPr lang="en-US" altLang="zh-CN" sz="2000" dirty="0" err="1">
                <a:ea typeface="楷体" pitchFamily="49" charset="-122"/>
                <a:cs typeface="Times New Roman" pitchFamily="18" charset="0"/>
              </a:rPr>
              <a:t>EventArgs</a:t>
            </a:r>
            <a:r>
              <a:rPr lang="en-US" altLang="zh-CN" sz="2000" dirty="0">
                <a:ea typeface="楷体" pitchFamily="49" charset="-122"/>
                <a:cs typeface="Times New Roman" pitchFamily="18" charset="0"/>
              </a:rPr>
              <a:t> e)</a:t>
            </a:r>
          </a:p>
          <a:p>
            <a:r>
              <a:rPr lang="en-US" altLang="zh-CN" sz="2000" dirty="0">
                <a:solidFill>
                  <a:schemeClr val="hlink"/>
                </a:solidFill>
                <a:ea typeface="楷体" pitchFamily="49" charset="-122"/>
                <a:cs typeface="Times New Roman" pitchFamily="18" charset="0"/>
              </a:rPr>
              <a:t>{     if (</a:t>
            </a:r>
            <a:r>
              <a:rPr lang="en-US" altLang="zh-CN" sz="2000" dirty="0" err="1">
                <a:solidFill>
                  <a:srgbClr val="FF3300"/>
                </a:solidFill>
                <a:ea typeface="楷体" pitchFamily="49" charset="-122"/>
                <a:cs typeface="Times New Roman" pitchFamily="18" charset="0"/>
              </a:rPr>
              <a:t>Page.IsValid</a:t>
            </a:r>
            <a:r>
              <a:rPr lang="en-US" altLang="zh-CN" sz="2000" dirty="0">
                <a:solidFill>
                  <a:schemeClr val="hlink"/>
                </a:solidFill>
                <a:ea typeface="楷体" pitchFamily="49" charset="-122"/>
                <a:cs typeface="Times New Roman" pitchFamily="18" charset="0"/>
              </a:rPr>
              <a:t> )  //</a:t>
            </a:r>
            <a:r>
              <a:rPr lang="zh-CN" altLang="en-US" sz="2000" dirty="0">
                <a:solidFill>
                  <a:schemeClr val="hlink"/>
                </a:solidFill>
                <a:ea typeface="楷体" pitchFamily="49" charset="-122"/>
                <a:cs typeface="Times New Roman" pitchFamily="18" charset="0"/>
              </a:rPr>
              <a:t>用户输入均有效</a:t>
            </a:r>
          </a:p>
          <a:p>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Label1.Text</a:t>
            </a:r>
            <a:r>
              <a:rPr lang="en-US" altLang="zh-CN" sz="2000" dirty="0">
                <a:solidFill>
                  <a:schemeClr val="hlink"/>
                </a:solidFill>
                <a:ea typeface="楷体" pitchFamily="49" charset="-122"/>
                <a:cs typeface="Times New Roman" pitchFamily="18" charset="0"/>
              </a:rPr>
              <a:t> += </a:t>
            </a:r>
            <a:r>
              <a:rPr lang="en-US" altLang="zh-CN" sz="2000" dirty="0" err="1">
                <a:solidFill>
                  <a:schemeClr val="hlink"/>
                </a:solidFill>
                <a:ea typeface="楷体" pitchFamily="49" charset="-122"/>
                <a:cs typeface="Times New Roman" pitchFamily="18" charset="0"/>
              </a:rPr>
              <a:t>TextBox1.Text</a:t>
            </a:r>
            <a:r>
              <a:rPr lang="en-US" altLang="zh-CN" sz="2000" dirty="0">
                <a:solidFill>
                  <a:schemeClr val="hlink"/>
                </a:solidFill>
                <a:ea typeface="楷体" pitchFamily="49" charset="-122"/>
                <a:cs typeface="Times New Roman" pitchFamily="18" charset="0"/>
              </a:rPr>
              <a:t> + " ";</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Label1.Text</a:t>
            </a:r>
            <a:r>
              <a:rPr lang="en-US" altLang="zh-CN" sz="2000" dirty="0">
                <a:solidFill>
                  <a:schemeClr val="hlink"/>
                </a:solidFill>
                <a:ea typeface="楷体" pitchFamily="49" charset="-122"/>
                <a:cs typeface="Times New Roman" pitchFamily="18" charset="0"/>
              </a:rPr>
              <a:t> += "</a:t>
            </a:r>
            <a:r>
              <a:rPr lang="zh-CN" altLang="en-US" sz="2000" dirty="0">
                <a:solidFill>
                  <a:schemeClr val="hlink"/>
                </a:solidFill>
                <a:ea typeface="楷体" pitchFamily="49" charset="-122"/>
                <a:cs typeface="Times New Roman" pitchFamily="18" charset="0"/>
              </a:rPr>
              <a:t>的密码为</a:t>
            </a:r>
            <a:r>
              <a:rPr lang="en-US" altLang="zh-CN" sz="2000" dirty="0">
                <a:solidFill>
                  <a:schemeClr val="hlink"/>
                </a:solidFill>
                <a:ea typeface="楷体" pitchFamily="49" charset="-122"/>
                <a:cs typeface="Times New Roman" pitchFamily="18" charset="0"/>
              </a:rPr>
              <a:t>:" + </a:t>
            </a:r>
            <a:r>
              <a:rPr lang="en-US" altLang="zh-CN" sz="2000" dirty="0" err="1">
                <a:solidFill>
                  <a:schemeClr val="hlink"/>
                </a:solidFill>
                <a:ea typeface="楷体" pitchFamily="49" charset="-122"/>
                <a:cs typeface="Times New Roman" pitchFamily="18" charset="0"/>
              </a:rPr>
              <a:t>TextBox2.Text</a:t>
            </a:r>
            <a:r>
              <a:rPr lang="en-US" altLang="zh-CN" sz="2000" dirty="0">
                <a:solidFill>
                  <a:schemeClr val="hlink"/>
                </a:solidFill>
                <a:ea typeface="楷体" pitchFamily="49" charset="-122"/>
                <a:cs typeface="Times New Roman" pitchFamily="18" charset="0"/>
              </a:rPr>
              <a:t> + " ";</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Label1.Text</a:t>
            </a:r>
            <a:r>
              <a:rPr lang="en-US" altLang="zh-CN" sz="2000" dirty="0">
                <a:solidFill>
                  <a:schemeClr val="hlink"/>
                </a:solidFill>
                <a:ea typeface="楷体" pitchFamily="49" charset="-122"/>
                <a:cs typeface="Times New Roman" pitchFamily="18" charset="0"/>
              </a:rPr>
              <a:t> += "</a:t>
            </a:r>
            <a:r>
              <a:rPr lang="zh-CN" altLang="en-US" sz="2000" dirty="0">
                <a:solidFill>
                  <a:schemeClr val="hlink"/>
                </a:solidFill>
                <a:ea typeface="楷体" pitchFamily="49" charset="-122"/>
                <a:cs typeface="Times New Roman" pitchFamily="18" charset="0"/>
              </a:rPr>
              <a:t>邮箱为</a:t>
            </a:r>
            <a:r>
              <a:rPr lang="en-US" altLang="zh-CN" sz="2000" dirty="0">
                <a:solidFill>
                  <a:schemeClr val="hlink"/>
                </a:solidFill>
                <a:ea typeface="楷体" pitchFamily="49" charset="-122"/>
                <a:cs typeface="Times New Roman" pitchFamily="18" charset="0"/>
              </a:rPr>
              <a:t>:" + </a:t>
            </a:r>
            <a:r>
              <a:rPr lang="en-US" altLang="zh-CN" sz="2000" dirty="0" err="1">
                <a:solidFill>
                  <a:schemeClr val="hlink"/>
                </a:solidFill>
                <a:ea typeface="楷体" pitchFamily="49" charset="-122"/>
                <a:cs typeface="Times New Roman" pitchFamily="18" charset="0"/>
              </a:rPr>
              <a:t>TextBox4.Text</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p>
          <a:p>
            <a:r>
              <a:rPr lang="en-US" altLang="zh-CN" sz="2000" dirty="0">
                <a:solidFill>
                  <a:schemeClr val="hlink"/>
                </a:solidFill>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Text Box 3"/>
          <p:cNvSpPr txBox="1">
            <a:spLocks noChangeArrowheads="1"/>
          </p:cNvSpPr>
          <p:nvPr/>
        </p:nvSpPr>
        <p:spPr bwMode="auto">
          <a:xfrm>
            <a:off x="539750" y="404813"/>
            <a:ext cx="1512888" cy="457200"/>
          </a:xfrm>
          <a:prstGeom prst="rect">
            <a:avLst/>
          </a:prstGeom>
          <a:noFill/>
          <a:ln w="9525">
            <a:noFill/>
            <a:miter lim="800000"/>
            <a:headEnd/>
            <a:tailEnd/>
          </a:ln>
          <a:effectLst/>
        </p:spPr>
        <p:txBody>
          <a:bodyPr>
            <a:spAutoFit/>
          </a:bodyPr>
          <a:lstStyle/>
          <a:p>
            <a:pPr>
              <a:spcBef>
                <a:spcPct val="50000"/>
              </a:spcBef>
            </a:pPr>
            <a:r>
              <a:rPr lang="zh-CN" altLang="en-US" dirty="0">
                <a:latin typeface="楷体" pitchFamily="49" charset="-122"/>
                <a:ea typeface="楷体" pitchFamily="49" charset="-122"/>
              </a:rPr>
              <a:t>运行界面</a:t>
            </a:r>
          </a:p>
        </p:txBody>
      </p:sp>
      <p:pic>
        <p:nvPicPr>
          <p:cNvPr id="6" name="图片 5"/>
          <p:cNvPicPr/>
          <p:nvPr/>
        </p:nvPicPr>
        <p:blipFill>
          <a:blip r:embed="rId2"/>
          <a:srcRect/>
          <a:stretch>
            <a:fillRect/>
          </a:stretch>
        </p:blipFill>
        <p:spPr bwMode="auto">
          <a:xfrm>
            <a:off x="428596" y="1285860"/>
            <a:ext cx="2357454" cy="2143140"/>
          </a:xfrm>
          <a:prstGeom prst="rect">
            <a:avLst/>
          </a:prstGeom>
          <a:noFill/>
          <a:ln w="9525">
            <a:noFill/>
            <a:miter lim="800000"/>
            <a:headEnd/>
            <a:tailEnd/>
          </a:ln>
        </p:spPr>
      </p:pic>
      <p:pic>
        <p:nvPicPr>
          <p:cNvPr id="7" name="图片 6"/>
          <p:cNvPicPr/>
          <p:nvPr/>
        </p:nvPicPr>
        <p:blipFill>
          <a:blip r:embed="rId3"/>
          <a:srcRect/>
          <a:stretch>
            <a:fillRect/>
          </a:stretch>
        </p:blipFill>
        <p:spPr bwMode="auto">
          <a:xfrm>
            <a:off x="3071802" y="1285860"/>
            <a:ext cx="2071702" cy="2143140"/>
          </a:xfrm>
          <a:prstGeom prst="rect">
            <a:avLst/>
          </a:prstGeom>
          <a:noFill/>
          <a:ln w="9525">
            <a:noFill/>
            <a:miter lim="800000"/>
            <a:headEnd/>
            <a:tailEnd/>
          </a:ln>
        </p:spPr>
      </p:pic>
      <p:pic>
        <p:nvPicPr>
          <p:cNvPr id="8" name="图片 7"/>
          <p:cNvPicPr/>
          <p:nvPr/>
        </p:nvPicPr>
        <p:blipFill>
          <a:blip r:embed="rId4"/>
          <a:srcRect/>
          <a:stretch>
            <a:fillRect/>
          </a:stretch>
        </p:blipFill>
        <p:spPr bwMode="auto">
          <a:xfrm>
            <a:off x="5500694" y="1285860"/>
            <a:ext cx="2286016" cy="21431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500042"/>
            <a:ext cx="350046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dirty="0" smtClean="0">
                <a:solidFill>
                  <a:srgbClr val="FF0000"/>
                </a:solidFill>
                <a:latin typeface="黑体" pitchFamily="49" charset="-122"/>
                <a:ea typeface="黑体" pitchFamily="49" charset="-122"/>
              </a:rPr>
              <a:t>18.3.6 </a:t>
            </a:r>
            <a:r>
              <a:rPr lang="zh-CN" altLang="en-US" sz="2800" dirty="0" smtClean="0">
                <a:solidFill>
                  <a:srgbClr val="FF0000"/>
                </a:solidFill>
                <a:latin typeface="黑体" pitchFamily="49" charset="-122"/>
                <a:ea typeface="黑体" pitchFamily="49" charset="-122"/>
              </a:rPr>
              <a:t>链接控件</a:t>
            </a:r>
          </a:p>
        </p:txBody>
      </p:sp>
      <p:sp>
        <p:nvSpPr>
          <p:cNvPr id="5" name="TextBox 4"/>
          <p:cNvSpPr txBox="1"/>
          <p:nvPr/>
        </p:nvSpPr>
        <p:spPr>
          <a:xfrm>
            <a:off x="857224" y="1500174"/>
            <a:ext cx="5572164" cy="576248"/>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在</a:t>
            </a:r>
            <a:r>
              <a:rPr lang="en-US" dirty="0" err="1" smtClean="0">
                <a:ea typeface="楷体" pitchFamily="49" charset="-122"/>
                <a:cs typeface="Times New Roman" pitchFamily="18" charset="0"/>
              </a:rPr>
              <a:t>ASP.NET</a:t>
            </a:r>
            <a:r>
              <a:rPr lang="zh-CN" altLang="en-US" dirty="0" smtClean="0">
                <a:ea typeface="楷体" pitchFamily="49" charset="-122"/>
                <a:cs typeface="Times New Roman" pitchFamily="18" charset="0"/>
              </a:rPr>
              <a:t>中，链接控件主要有</a:t>
            </a:r>
            <a:r>
              <a:rPr lang="zh-CN" altLang="en-US" dirty="0" smtClean="0">
                <a:ea typeface="楷体" pitchFamily="49" charset="-122"/>
                <a:cs typeface="Times New Roman" pitchFamily="18" charset="0"/>
              </a:rPr>
              <a:t>：</a:t>
            </a:r>
            <a:endParaRPr lang="en-US" altLang="zh-CN" dirty="0" smtClean="0">
              <a:ea typeface="楷体" pitchFamily="49" charset="-122"/>
              <a:cs typeface="Times New Roman" pitchFamily="18" charset="0"/>
            </a:endParaRPr>
          </a:p>
        </p:txBody>
      </p:sp>
      <p:sp>
        <p:nvSpPr>
          <p:cNvPr id="6" name="TextBox 5"/>
          <p:cNvSpPr txBox="1"/>
          <p:nvPr/>
        </p:nvSpPr>
        <p:spPr>
          <a:xfrm>
            <a:off x="1214414" y="2357430"/>
            <a:ext cx="5572164" cy="1754326"/>
          </a:xfrm>
          <a:prstGeom prst="rect">
            <a:avLst/>
          </a:prstGeom>
          <a:noFill/>
        </p:spPr>
        <p:txBody>
          <a:bodyPr wrap="square" rtlCol="0">
            <a:spAutoFit/>
          </a:bodyPr>
          <a:lstStyle/>
          <a:p>
            <a:pPr marL="457200" indent="-457200">
              <a:lnSpc>
                <a:spcPct val="150000"/>
              </a:lnSpc>
              <a:buBlip>
                <a:blip r:embed="rId2"/>
              </a:buBlip>
            </a:pPr>
            <a:r>
              <a:rPr lang="en-US" dirty="0" err="1" smtClean="0">
                <a:ea typeface="楷体" pitchFamily="49" charset="-122"/>
                <a:cs typeface="Times New Roman" pitchFamily="18" charset="0"/>
              </a:rPr>
              <a:t>LinkButton</a:t>
            </a:r>
            <a:r>
              <a:rPr lang="zh-CN" altLang="en-US" dirty="0" smtClean="0">
                <a:ea typeface="楷体" pitchFamily="49" charset="-122"/>
                <a:cs typeface="Times New Roman" pitchFamily="18" charset="0"/>
              </a:rPr>
              <a:t>：链接按钮控件。</a:t>
            </a:r>
            <a:endParaRPr lang="en-US" dirty="0" smtClean="0">
              <a:ea typeface="楷体" pitchFamily="49" charset="-122"/>
              <a:cs typeface="Times New Roman" pitchFamily="18" charset="0"/>
            </a:endParaRPr>
          </a:p>
          <a:p>
            <a:pPr marL="457200" indent="-457200">
              <a:lnSpc>
                <a:spcPct val="150000"/>
              </a:lnSpc>
              <a:buBlip>
                <a:blip r:embed="rId2"/>
              </a:buBlip>
            </a:pPr>
            <a:r>
              <a:rPr lang="en-US" dirty="0" err="1" smtClean="0">
                <a:ea typeface="楷体" pitchFamily="49" charset="-122"/>
                <a:cs typeface="Times New Roman" pitchFamily="18" charset="0"/>
              </a:rPr>
              <a:t>ImageButton</a:t>
            </a:r>
            <a:r>
              <a:rPr lang="zh-CN" altLang="en-US" dirty="0" smtClean="0">
                <a:ea typeface="楷体" pitchFamily="49" charset="-122"/>
                <a:cs typeface="Times New Roman" pitchFamily="18" charset="0"/>
              </a:rPr>
              <a:t>：图像按钮控件。</a:t>
            </a:r>
            <a:endParaRPr lang="en-US" dirty="0" smtClean="0">
              <a:ea typeface="楷体" pitchFamily="49" charset="-122"/>
              <a:cs typeface="Times New Roman" pitchFamily="18" charset="0"/>
            </a:endParaRPr>
          </a:p>
          <a:p>
            <a:pPr marL="457200" indent="-457200">
              <a:lnSpc>
                <a:spcPct val="150000"/>
              </a:lnSpc>
              <a:buBlip>
                <a:blip r:embed="rId2"/>
              </a:buBlip>
            </a:pPr>
            <a:r>
              <a:rPr lang="en-US" dirty="0" err="1" smtClean="0">
                <a:ea typeface="楷体" pitchFamily="49" charset="-122"/>
                <a:cs typeface="Times New Roman" pitchFamily="18" charset="0"/>
              </a:rPr>
              <a:t>HyperLink</a:t>
            </a:r>
            <a:r>
              <a:rPr lang="zh-CN" altLang="en-US" dirty="0" smtClean="0">
                <a:ea typeface="楷体" pitchFamily="49" charset="-122"/>
                <a:cs typeface="Times New Roman" pitchFamily="18" charset="0"/>
              </a:rPr>
              <a:t>：超链接控件</a:t>
            </a:r>
            <a:r>
              <a:rPr lang="zh-CN" altLang="en-US" dirty="0" smtClean="0">
                <a:ea typeface="楷体" pitchFamily="49" charset="-122"/>
                <a:cs typeface="Times New Roman" pitchFamily="18" charset="0"/>
              </a:rPr>
              <a:t>。</a:t>
            </a:r>
            <a:endParaRPr lang="zh-CN" altLang="en-US" dirty="0" smtClean="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1" name="Rectangle 5"/>
          <p:cNvSpPr>
            <a:spLocks noChangeArrowheads="1"/>
          </p:cNvSpPr>
          <p:nvPr/>
        </p:nvSpPr>
        <p:spPr bwMode="auto">
          <a:xfrm>
            <a:off x="0" y="25146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3302" name="Text Box 6"/>
          <p:cNvSpPr txBox="1">
            <a:spLocks noChangeArrowheads="1"/>
          </p:cNvSpPr>
          <p:nvPr/>
        </p:nvSpPr>
        <p:spPr bwMode="auto">
          <a:xfrm>
            <a:off x="1714480" y="3571876"/>
            <a:ext cx="5473700" cy="523220"/>
          </a:xfrm>
          <a:prstGeom prst="rect">
            <a:avLst/>
          </a:prstGeom>
          <a:noFill/>
          <a:ln w="9525">
            <a:noFill/>
            <a:miter lim="800000"/>
            <a:headEnd/>
            <a:tailEnd/>
          </a:ln>
          <a:effectLst/>
        </p:spPr>
        <p:txBody>
          <a:bodyPr>
            <a:spAutoFit/>
          </a:bodyPr>
          <a:lstStyle/>
          <a:p>
            <a:pPr>
              <a:spcBef>
                <a:spcPct val="50000"/>
              </a:spcBef>
            </a:pPr>
            <a:r>
              <a:rPr lang="zh-CN" altLang="en-US" sz="2800" dirty="0">
                <a:solidFill>
                  <a:srgbClr val="FF0000"/>
                </a:solidFill>
                <a:latin typeface="黑体" pitchFamily="49" charset="-122"/>
                <a:ea typeface="黑体" pitchFamily="49" charset="-122"/>
                <a:cs typeface="Times New Roman" pitchFamily="18" charset="0"/>
              </a:rPr>
              <a:t>注意</a:t>
            </a:r>
            <a:r>
              <a:rPr lang="zh-CN" altLang="en-US" dirty="0">
                <a:ea typeface="楷体" pitchFamily="49" charset="-122"/>
                <a:cs typeface="Times New Roman" pitchFamily="18" charset="0"/>
              </a:rPr>
              <a:t>与</a:t>
            </a:r>
            <a:r>
              <a:rPr lang="en-US" altLang="zh-CN" dirty="0">
                <a:ea typeface="楷体" pitchFamily="49" charset="-122"/>
                <a:cs typeface="Times New Roman" pitchFamily="18" charset="0"/>
              </a:rPr>
              <a:t>Windows</a:t>
            </a:r>
            <a:r>
              <a:rPr lang="zh-CN" altLang="en-US" dirty="0">
                <a:ea typeface="楷体" pitchFamily="49" charset="-122"/>
                <a:cs typeface="Times New Roman" pitchFamily="18" charset="0"/>
              </a:rPr>
              <a:t>窗体运行的区别！！！</a:t>
            </a:r>
          </a:p>
        </p:txBody>
      </p:sp>
      <p:pic>
        <p:nvPicPr>
          <p:cNvPr id="199683" name="Picture 3"/>
          <p:cNvPicPr>
            <a:picLocks noChangeAspect="1" noChangeArrowheads="1"/>
          </p:cNvPicPr>
          <p:nvPr/>
        </p:nvPicPr>
        <p:blipFill>
          <a:blip r:embed="rId2"/>
          <a:srcRect/>
          <a:stretch>
            <a:fillRect/>
          </a:stretch>
        </p:blipFill>
        <p:spPr bwMode="auto">
          <a:xfrm>
            <a:off x="500034" y="1214422"/>
            <a:ext cx="7942225" cy="19288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00042"/>
            <a:ext cx="8072494" cy="1200329"/>
          </a:xfrm>
          <a:prstGeom prst="rect">
            <a:avLst/>
          </a:prstGeom>
          <a:noFill/>
        </p:spPr>
        <p:txBody>
          <a:bodyPr wrap="square" rtlCol="0">
            <a:spAutoFit/>
          </a:bodyPr>
          <a:lstStyle/>
          <a:p>
            <a:r>
              <a:rPr lang="en-US" altLang="zh-CN" dirty="0" smtClean="0">
                <a:ea typeface="楷体" pitchFamily="49" charset="-122"/>
                <a:cs typeface="Times New Roman" pitchFamily="18" charset="0"/>
              </a:rPr>
              <a:t>     </a:t>
            </a:r>
            <a:r>
              <a:rPr lang="en-US" altLang="zh-CN" dirty="0" smtClean="0">
                <a:solidFill>
                  <a:srgbClr val="FF0000"/>
                </a:solidFill>
                <a:ea typeface="楷体" pitchFamily="49" charset="-122"/>
                <a:cs typeface="Times New Roman" pitchFamily="18" charset="0"/>
              </a:rPr>
              <a:t>【</a:t>
            </a:r>
            <a:r>
              <a:rPr lang="zh-CN" altLang="en-US" dirty="0" smtClean="0">
                <a:solidFill>
                  <a:srgbClr val="FF0000"/>
                </a:solidFill>
                <a:ea typeface="楷体" pitchFamily="49" charset="-122"/>
                <a:cs typeface="Times New Roman" pitchFamily="18" charset="0"/>
              </a:rPr>
              <a:t>例</a:t>
            </a:r>
            <a:r>
              <a:rPr lang="en-US" dirty="0" smtClean="0">
                <a:solidFill>
                  <a:srgbClr val="FF0000"/>
                </a:solidFill>
                <a:ea typeface="楷体" pitchFamily="49" charset="-122"/>
                <a:cs typeface="Times New Roman" pitchFamily="18" charset="0"/>
              </a:rPr>
              <a:t>18.5</a:t>
            </a:r>
            <a:r>
              <a:rPr lang="en-US" altLang="zh-CN" dirty="0" smtClean="0">
                <a:solidFill>
                  <a:srgbClr val="FF0000"/>
                </a:solidFill>
                <a:ea typeface="楷体" pitchFamily="49" charset="-122"/>
                <a:cs typeface="Times New Roman" pitchFamily="18" charset="0"/>
              </a:rPr>
              <a:t>】</a:t>
            </a:r>
            <a:r>
              <a:rPr lang="zh-CN" altLang="en-US" dirty="0" smtClean="0">
                <a:ea typeface="楷体" pitchFamily="49" charset="-122"/>
                <a:cs typeface="Times New Roman" pitchFamily="18" charset="0"/>
              </a:rPr>
              <a:t>设计一个</a:t>
            </a:r>
            <a:r>
              <a:rPr lang="en-US" dirty="0" smtClean="0">
                <a:ea typeface="楷体" pitchFamily="49" charset="-122"/>
                <a:cs typeface="Times New Roman" pitchFamily="18" charset="0"/>
              </a:rPr>
              <a:t>Web</a:t>
            </a:r>
            <a:r>
              <a:rPr lang="zh-CN" altLang="en-US" dirty="0" smtClean="0">
                <a:ea typeface="楷体" pitchFamily="49" charset="-122"/>
                <a:cs typeface="Times New Roman" pitchFamily="18" charset="0"/>
              </a:rPr>
              <a:t>窗体</a:t>
            </a:r>
            <a:r>
              <a:rPr lang="en-US" dirty="0" err="1" smtClean="0">
                <a:ea typeface="楷体" pitchFamily="49" charset="-122"/>
                <a:cs typeface="Times New Roman" pitchFamily="18" charset="0"/>
              </a:rPr>
              <a:t>WebForm5</a:t>
            </a:r>
            <a:r>
              <a:rPr lang="zh-CN" altLang="en-US" dirty="0" smtClean="0">
                <a:ea typeface="楷体" pitchFamily="49" charset="-122"/>
                <a:cs typeface="Times New Roman" pitchFamily="18" charset="0"/>
              </a:rPr>
              <a:t>，其中放置有</a:t>
            </a:r>
            <a:r>
              <a:rPr lang="en-US" dirty="0" err="1" smtClean="0">
                <a:ea typeface="楷体" pitchFamily="49" charset="-122"/>
                <a:cs typeface="Times New Roman" pitchFamily="18" charset="0"/>
              </a:rPr>
              <a:t>LinkButton1</a:t>
            </a:r>
            <a:r>
              <a:rPr lang="zh-CN" altLang="en-US" dirty="0" smtClean="0">
                <a:ea typeface="楷体" pitchFamily="49" charset="-122"/>
                <a:cs typeface="Times New Roman" pitchFamily="18" charset="0"/>
              </a:rPr>
              <a:t>、</a:t>
            </a:r>
            <a:r>
              <a:rPr lang="en-US" dirty="0" err="1" smtClean="0">
                <a:ea typeface="楷体" pitchFamily="49" charset="-122"/>
                <a:cs typeface="Times New Roman" pitchFamily="18" charset="0"/>
              </a:rPr>
              <a:t>ImageButton1</a:t>
            </a:r>
            <a:r>
              <a:rPr lang="zh-CN" altLang="en-US" dirty="0" smtClean="0">
                <a:ea typeface="楷体" pitchFamily="49" charset="-122"/>
                <a:cs typeface="Times New Roman" pitchFamily="18" charset="0"/>
              </a:rPr>
              <a:t>和</a:t>
            </a:r>
            <a:r>
              <a:rPr lang="en-US" dirty="0" err="1" smtClean="0">
                <a:ea typeface="楷体" pitchFamily="49" charset="-122"/>
                <a:cs typeface="Times New Roman" pitchFamily="18" charset="0"/>
              </a:rPr>
              <a:t>HyperLink1</a:t>
            </a:r>
            <a:r>
              <a:rPr lang="zh-CN" altLang="en-US" dirty="0" smtClean="0">
                <a:ea typeface="楷体" pitchFamily="49" charset="-122"/>
                <a:cs typeface="Times New Roman" pitchFamily="18" charset="0"/>
              </a:rPr>
              <a:t>等控件，单击时分别转向</a:t>
            </a:r>
            <a:r>
              <a:rPr lang="en-US" dirty="0" err="1" smtClean="0">
                <a:ea typeface="楷体" pitchFamily="49" charset="-122"/>
                <a:cs typeface="Times New Roman" pitchFamily="18" charset="0"/>
              </a:rPr>
              <a:t>WebForm2</a:t>
            </a:r>
            <a:r>
              <a:rPr lang="zh-CN" altLang="en-US" dirty="0" smtClean="0">
                <a:ea typeface="楷体" pitchFamily="49" charset="-122"/>
                <a:cs typeface="Times New Roman" pitchFamily="18" charset="0"/>
              </a:rPr>
              <a:t>、</a:t>
            </a:r>
            <a:r>
              <a:rPr lang="en-US" dirty="0" err="1" smtClean="0">
                <a:ea typeface="楷体" pitchFamily="49" charset="-122"/>
                <a:cs typeface="Times New Roman" pitchFamily="18" charset="0"/>
              </a:rPr>
              <a:t>WebForm3</a:t>
            </a:r>
            <a:r>
              <a:rPr lang="zh-CN" altLang="en-US" dirty="0" smtClean="0">
                <a:ea typeface="楷体" pitchFamily="49" charset="-122"/>
                <a:cs typeface="Times New Roman" pitchFamily="18" charset="0"/>
              </a:rPr>
              <a:t>和</a:t>
            </a:r>
            <a:r>
              <a:rPr lang="en-US" dirty="0" err="1" smtClean="0">
                <a:ea typeface="楷体" pitchFamily="49" charset="-122"/>
                <a:cs typeface="Times New Roman" pitchFamily="18" charset="0"/>
              </a:rPr>
              <a:t>WebForm4</a:t>
            </a:r>
            <a:r>
              <a:rPr lang="zh-CN" altLang="en-US" dirty="0" smtClean="0">
                <a:ea typeface="楷体" pitchFamily="49" charset="-122"/>
                <a:cs typeface="Times New Roman" pitchFamily="18" charset="0"/>
              </a:rPr>
              <a:t>网页。</a:t>
            </a:r>
          </a:p>
        </p:txBody>
      </p:sp>
      <p:sp>
        <p:nvSpPr>
          <p:cNvPr id="3" name="TextBox 2"/>
          <p:cNvSpPr txBox="1"/>
          <p:nvPr/>
        </p:nvSpPr>
        <p:spPr>
          <a:xfrm>
            <a:off x="571472" y="2500306"/>
            <a:ext cx="8358214" cy="2954655"/>
          </a:xfrm>
          <a:prstGeom prst="rect">
            <a:avLst/>
          </a:prstGeom>
          <a:noFill/>
        </p:spPr>
        <p:txBody>
          <a:bodyPr wrap="square" rtlCol="0">
            <a:spAutoFit/>
          </a:bodyPr>
          <a:lstStyle/>
          <a:p>
            <a:pPr marL="457200" indent="-457200">
              <a:lnSpc>
                <a:spcPct val="150000"/>
              </a:lnSpc>
              <a:buBlip>
                <a:blip r:embed="rId2"/>
              </a:buBlip>
            </a:pPr>
            <a:r>
              <a:rPr lang="zh-CN" altLang="en-US" sz="2000" dirty="0" smtClean="0">
                <a:ea typeface="楷体" pitchFamily="49" charset="-122"/>
                <a:cs typeface="Times New Roman" pitchFamily="18" charset="0"/>
              </a:rPr>
              <a:t>将</a:t>
            </a:r>
            <a:r>
              <a:rPr lang="en-US" sz="2000" dirty="0" err="1" smtClean="0">
                <a:ea typeface="楷体" pitchFamily="49" charset="-122"/>
                <a:cs typeface="Times New Roman" pitchFamily="18" charset="0"/>
              </a:rPr>
              <a:t>LinkButton1</a:t>
            </a:r>
            <a:r>
              <a:rPr lang="zh-CN" altLang="en-US" sz="2000" dirty="0" smtClean="0">
                <a:ea typeface="楷体" pitchFamily="49" charset="-122"/>
                <a:cs typeface="Times New Roman" pitchFamily="18" charset="0"/>
              </a:rPr>
              <a:t>控件的</a:t>
            </a:r>
            <a:r>
              <a:rPr lang="en-US" sz="2000" dirty="0" err="1" smtClean="0">
                <a:ea typeface="楷体" pitchFamily="49" charset="-122"/>
                <a:cs typeface="Times New Roman" pitchFamily="18" charset="0"/>
              </a:rPr>
              <a:t>PostBackUrl</a:t>
            </a:r>
            <a:r>
              <a:rPr lang="zh-CN" altLang="en-US" sz="2000" dirty="0" smtClean="0">
                <a:ea typeface="楷体" pitchFamily="49" charset="-122"/>
                <a:cs typeface="Times New Roman" pitchFamily="18" charset="0"/>
              </a:rPr>
              <a:t>属性指定为“</a:t>
            </a:r>
            <a:r>
              <a:rPr lang="en-US" sz="2000" dirty="0" smtClean="0">
                <a:ea typeface="楷体" pitchFamily="49" charset="-122"/>
                <a:cs typeface="Times New Roman" pitchFamily="18" charset="0"/>
              </a:rPr>
              <a:t>~/</a:t>
            </a:r>
            <a:r>
              <a:rPr lang="en-US" sz="2000" dirty="0" err="1" smtClean="0">
                <a:ea typeface="楷体" pitchFamily="49" charset="-122"/>
                <a:cs typeface="Times New Roman" pitchFamily="18" charset="0"/>
              </a:rPr>
              <a:t>WebForm2.aspx</a:t>
            </a:r>
            <a:r>
              <a:rPr lang="zh-CN" altLang="en-US" sz="2000" dirty="0" smtClean="0">
                <a:ea typeface="楷体" pitchFamily="49" charset="-122"/>
                <a:cs typeface="Times New Roman" pitchFamily="18" charset="0"/>
              </a:rPr>
              <a:t>”，</a:t>
            </a:r>
            <a:r>
              <a:rPr lang="en-US" sz="2000" dirty="0" smtClean="0">
                <a:ea typeface="楷体" pitchFamily="49" charset="-122"/>
                <a:cs typeface="Times New Roman" pitchFamily="18" charset="0"/>
              </a:rPr>
              <a:t>Text</a:t>
            </a:r>
            <a:r>
              <a:rPr lang="zh-CN" altLang="en-US" sz="2000" dirty="0" smtClean="0">
                <a:ea typeface="楷体" pitchFamily="49" charset="-122"/>
                <a:cs typeface="Times New Roman" pitchFamily="18" charset="0"/>
              </a:rPr>
              <a:t>属性设置为“转向</a:t>
            </a:r>
            <a:r>
              <a:rPr lang="en-US" sz="2000" dirty="0" err="1" smtClean="0">
                <a:ea typeface="楷体" pitchFamily="49" charset="-122"/>
                <a:cs typeface="Times New Roman" pitchFamily="18" charset="0"/>
              </a:rPr>
              <a:t>WebForm2</a:t>
            </a:r>
            <a:r>
              <a:rPr lang="zh-CN" altLang="en-US" sz="2000" dirty="0" smtClean="0">
                <a:ea typeface="楷体" pitchFamily="49" charset="-122"/>
                <a:cs typeface="Times New Roman" pitchFamily="18" charset="0"/>
              </a:rPr>
              <a:t>”。</a:t>
            </a:r>
          </a:p>
          <a:p>
            <a:pPr marL="457200" indent="-457200">
              <a:lnSpc>
                <a:spcPct val="150000"/>
              </a:lnSpc>
              <a:buBlip>
                <a:blip r:embed="rId2"/>
              </a:buBlip>
            </a:pPr>
            <a:r>
              <a:rPr lang="zh-CN" altLang="en-US" sz="2000" dirty="0" smtClean="0">
                <a:ea typeface="楷体" pitchFamily="49" charset="-122"/>
                <a:cs typeface="Times New Roman" pitchFamily="18" charset="0"/>
              </a:rPr>
              <a:t>将</a:t>
            </a:r>
            <a:r>
              <a:rPr lang="en-US" sz="2000" dirty="0" err="1" smtClean="0">
                <a:ea typeface="楷体" pitchFamily="49" charset="-122"/>
                <a:cs typeface="Times New Roman" pitchFamily="18" charset="0"/>
              </a:rPr>
              <a:t>ImageButton1</a:t>
            </a:r>
            <a:r>
              <a:rPr lang="zh-CN" altLang="en-US" sz="2000" dirty="0" smtClean="0">
                <a:ea typeface="楷体" pitchFamily="49" charset="-122"/>
                <a:cs typeface="Times New Roman" pitchFamily="18" charset="0"/>
              </a:rPr>
              <a:t>控件的</a:t>
            </a:r>
            <a:r>
              <a:rPr lang="en-US" sz="2000" dirty="0" err="1" smtClean="0">
                <a:ea typeface="楷体" pitchFamily="49" charset="-122"/>
                <a:cs typeface="Times New Roman" pitchFamily="18" charset="0"/>
              </a:rPr>
              <a:t>ImageUrl</a:t>
            </a:r>
            <a:r>
              <a:rPr lang="zh-CN" altLang="en-US" sz="2000" dirty="0" smtClean="0">
                <a:ea typeface="楷体" pitchFamily="49" charset="-122"/>
                <a:cs typeface="Times New Roman" pitchFamily="18" charset="0"/>
              </a:rPr>
              <a:t>属性指定为“</a:t>
            </a:r>
            <a:r>
              <a:rPr lang="en-US" sz="2000" dirty="0" smtClean="0">
                <a:ea typeface="楷体" pitchFamily="49" charset="-122"/>
                <a:cs typeface="Times New Roman" pitchFamily="18" charset="0"/>
              </a:rPr>
              <a:t>~/images/</a:t>
            </a:r>
            <a:r>
              <a:rPr lang="en-US" sz="2000" dirty="0" err="1" smtClean="0">
                <a:ea typeface="楷体" pitchFamily="49" charset="-122"/>
                <a:cs typeface="Times New Roman" pitchFamily="18" charset="0"/>
              </a:rPr>
              <a:t>pic.jpg</a:t>
            </a:r>
            <a:r>
              <a:rPr lang="zh-CN" altLang="en-US" sz="2000" dirty="0" smtClean="0">
                <a:ea typeface="楷体" pitchFamily="49" charset="-122"/>
                <a:cs typeface="Times New Roman" pitchFamily="18" charset="0"/>
              </a:rPr>
              <a:t>”，</a:t>
            </a:r>
            <a:r>
              <a:rPr lang="en-US" sz="2000" dirty="0" err="1" smtClean="0">
                <a:ea typeface="楷体" pitchFamily="49" charset="-122"/>
                <a:cs typeface="Times New Roman" pitchFamily="18" charset="0"/>
              </a:rPr>
              <a:t>PostBackUrlt</a:t>
            </a:r>
            <a:r>
              <a:rPr lang="zh-CN" altLang="en-US" sz="2000" dirty="0" smtClean="0">
                <a:ea typeface="楷体" pitchFamily="49" charset="-122"/>
                <a:cs typeface="Times New Roman" pitchFamily="18" charset="0"/>
              </a:rPr>
              <a:t>属性指定为“</a:t>
            </a:r>
            <a:r>
              <a:rPr lang="en-US" sz="2000" dirty="0" smtClean="0">
                <a:ea typeface="楷体" pitchFamily="49" charset="-122"/>
                <a:cs typeface="Times New Roman" pitchFamily="18" charset="0"/>
              </a:rPr>
              <a:t>/</a:t>
            </a:r>
            <a:r>
              <a:rPr lang="en-US" sz="2000" dirty="0" err="1" smtClean="0">
                <a:ea typeface="楷体" pitchFamily="49" charset="-122"/>
                <a:cs typeface="Times New Roman" pitchFamily="18" charset="0"/>
              </a:rPr>
              <a:t>WebForm3.aspx</a:t>
            </a:r>
            <a:r>
              <a:rPr lang="zh-CN" altLang="en-US" sz="2000" dirty="0" smtClean="0">
                <a:ea typeface="楷体" pitchFamily="49" charset="-122"/>
                <a:cs typeface="Times New Roman" pitchFamily="18" charset="0"/>
              </a:rPr>
              <a:t>”。</a:t>
            </a:r>
          </a:p>
          <a:p>
            <a:pPr marL="457200" indent="-457200">
              <a:lnSpc>
                <a:spcPct val="150000"/>
              </a:lnSpc>
              <a:buBlip>
                <a:blip r:embed="rId2"/>
              </a:buBlip>
            </a:pPr>
            <a:r>
              <a:rPr lang="zh-CN" altLang="en-US" sz="2000" dirty="0" smtClean="0">
                <a:ea typeface="楷体" pitchFamily="49" charset="-122"/>
                <a:cs typeface="Times New Roman" pitchFamily="18" charset="0"/>
              </a:rPr>
              <a:t>将</a:t>
            </a:r>
            <a:r>
              <a:rPr lang="en-US" sz="2000" dirty="0" err="1" smtClean="0">
                <a:ea typeface="楷体" pitchFamily="49" charset="-122"/>
                <a:cs typeface="Times New Roman" pitchFamily="18" charset="0"/>
              </a:rPr>
              <a:t>HyperLink1</a:t>
            </a:r>
            <a:r>
              <a:rPr lang="zh-CN" altLang="en-US" sz="2000" dirty="0" smtClean="0">
                <a:ea typeface="楷体" pitchFamily="49" charset="-122"/>
                <a:cs typeface="Times New Roman" pitchFamily="18" charset="0"/>
              </a:rPr>
              <a:t>控件的</a:t>
            </a:r>
            <a:r>
              <a:rPr lang="en-US" sz="2000" dirty="0" err="1" smtClean="0">
                <a:ea typeface="楷体" pitchFamily="49" charset="-122"/>
                <a:cs typeface="Times New Roman" pitchFamily="18" charset="0"/>
              </a:rPr>
              <a:t>NavigateUrl</a:t>
            </a:r>
            <a:r>
              <a:rPr lang="zh-CN" altLang="en-US" sz="2000" dirty="0" smtClean="0">
                <a:ea typeface="楷体" pitchFamily="49" charset="-122"/>
                <a:cs typeface="Times New Roman" pitchFamily="18" charset="0"/>
              </a:rPr>
              <a:t>属性指定为“</a:t>
            </a:r>
            <a:r>
              <a:rPr lang="en-US" sz="2000" dirty="0" smtClean="0">
                <a:ea typeface="楷体" pitchFamily="49" charset="-122"/>
                <a:cs typeface="Times New Roman" pitchFamily="18" charset="0"/>
              </a:rPr>
              <a:t>~/</a:t>
            </a:r>
            <a:r>
              <a:rPr lang="en-US" sz="2000" dirty="0" err="1" smtClean="0">
                <a:ea typeface="楷体" pitchFamily="49" charset="-122"/>
                <a:cs typeface="Times New Roman" pitchFamily="18" charset="0"/>
              </a:rPr>
              <a:t>WebForm4.aspx</a:t>
            </a:r>
            <a:r>
              <a:rPr lang="zh-CN" altLang="en-US" sz="2000" dirty="0" smtClean="0">
                <a:ea typeface="楷体" pitchFamily="49" charset="-122"/>
                <a:cs typeface="Times New Roman" pitchFamily="18" charset="0"/>
              </a:rPr>
              <a:t>”，</a:t>
            </a:r>
            <a:r>
              <a:rPr lang="en-US" sz="2000" dirty="0" smtClean="0">
                <a:ea typeface="楷体" pitchFamily="49" charset="-122"/>
                <a:cs typeface="Times New Roman" pitchFamily="18" charset="0"/>
              </a:rPr>
              <a:t>Text</a:t>
            </a:r>
            <a:r>
              <a:rPr lang="zh-CN" altLang="en-US" sz="2000" dirty="0" smtClean="0">
                <a:ea typeface="楷体" pitchFamily="49" charset="-122"/>
                <a:cs typeface="Times New Roman" pitchFamily="18" charset="0"/>
              </a:rPr>
              <a:t>属性设置为“转向</a:t>
            </a:r>
            <a:r>
              <a:rPr lang="en-US" sz="2000" dirty="0" err="1" smtClean="0">
                <a:ea typeface="楷体" pitchFamily="49" charset="-122"/>
                <a:cs typeface="Times New Roman" pitchFamily="18" charset="0"/>
              </a:rPr>
              <a:t>WebForm4</a:t>
            </a:r>
            <a:r>
              <a:rPr lang="zh-CN" altLang="en-US" sz="2000" dirty="0" smtClean="0">
                <a:ea typeface="楷体" pitchFamily="49" charset="-122"/>
                <a:cs typeface="Times New Roman" pitchFamily="18" charset="0"/>
              </a:rPr>
              <a:t>”</a:t>
            </a:r>
            <a:r>
              <a:rPr lang="zh-CN" altLang="en-US" dirty="0" smtClean="0">
                <a:ea typeface="楷体" pitchFamily="49" charset="-122"/>
                <a:cs typeface="Times New Roman" pitchFamily="18" charset="0"/>
              </a:rPr>
              <a:t>。</a:t>
            </a:r>
            <a:endParaRPr lang="zh-CN" altLang="en-US" dirty="0">
              <a:ea typeface="楷体" pitchFamily="49" charset="-122"/>
              <a:cs typeface="Times New Roman" pitchFamily="18" charset="0"/>
            </a:endParaRPr>
          </a:p>
        </p:txBody>
      </p:sp>
      <p:sp>
        <p:nvSpPr>
          <p:cNvPr id="4" name="TextBox 3"/>
          <p:cNvSpPr txBox="1"/>
          <p:nvPr/>
        </p:nvSpPr>
        <p:spPr>
          <a:xfrm>
            <a:off x="571472" y="1857364"/>
            <a:ext cx="1428760" cy="461665"/>
          </a:xfrm>
          <a:prstGeom prst="rect">
            <a:avLst/>
          </a:prstGeom>
          <a:noFill/>
        </p:spPr>
        <p:txBody>
          <a:bodyPr wrap="square" rtlCol="0">
            <a:spAutoFit/>
          </a:bodyPr>
          <a:lstStyle/>
          <a:p>
            <a:r>
              <a:rPr lang="zh-CN" altLang="en-US" dirty="0" smtClean="0">
                <a:solidFill>
                  <a:srgbClr val="FF0000"/>
                </a:solidFill>
                <a:ea typeface="楷体" pitchFamily="49" charset="-122"/>
                <a:cs typeface="Times New Roman" pitchFamily="18" charset="0"/>
              </a:rPr>
              <a:t>设计</a:t>
            </a:r>
            <a:r>
              <a:rPr lang="zh-CN" altLang="en-US" dirty="0" smtClean="0">
                <a:solidFill>
                  <a:srgbClr val="FF0000"/>
                </a:solidFill>
                <a:ea typeface="楷体" pitchFamily="49" charset="-122"/>
                <a:cs typeface="Times New Roman" pitchFamily="18" charset="0"/>
              </a:rPr>
              <a:t>：</a:t>
            </a:r>
            <a:endParaRPr lang="en-US" altLang="zh-CN" dirty="0" smtClean="0">
              <a:solidFill>
                <a:srgbClr val="FF0000"/>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srcRect/>
          <a:stretch>
            <a:fillRect/>
          </a:stretch>
        </p:blipFill>
        <p:spPr bwMode="auto">
          <a:xfrm>
            <a:off x="1214414" y="1142984"/>
            <a:ext cx="2928958" cy="2643206"/>
          </a:xfrm>
          <a:prstGeom prst="rect">
            <a:avLst/>
          </a:prstGeom>
          <a:noFill/>
          <a:ln w="9525">
            <a:noFill/>
            <a:miter lim="800000"/>
            <a:headEnd/>
            <a:tailEnd/>
          </a:ln>
        </p:spPr>
      </p:pic>
      <p:sp>
        <p:nvSpPr>
          <p:cNvPr id="3" name="TextBox 2"/>
          <p:cNvSpPr txBox="1"/>
          <p:nvPr/>
        </p:nvSpPr>
        <p:spPr>
          <a:xfrm>
            <a:off x="928662" y="500042"/>
            <a:ext cx="3286148" cy="461665"/>
          </a:xfrm>
          <a:prstGeom prst="rect">
            <a:avLst/>
          </a:prstGeom>
          <a:noFill/>
        </p:spPr>
        <p:txBody>
          <a:bodyPr wrap="square" rtlCol="0">
            <a:spAutoFit/>
          </a:bodyPr>
          <a:lstStyle/>
          <a:p>
            <a:r>
              <a:rPr lang="zh-CN" altLang="en-US" dirty="0" smtClean="0">
                <a:latin typeface="楷体" pitchFamily="49" charset="-122"/>
                <a:ea typeface="楷体" pitchFamily="49" charset="-122"/>
              </a:rPr>
              <a:t>运行：</a:t>
            </a:r>
            <a:endParaRPr lang="zh-CN" altLang="en-US" dirty="0">
              <a:latin typeface="楷体" pitchFamily="49" charset="-122"/>
              <a:ea typeface="楷体" pitchFamily="49" charset="-122"/>
            </a:endParaRPr>
          </a:p>
        </p:txBody>
      </p:sp>
      <p:sp>
        <p:nvSpPr>
          <p:cNvPr id="4" name="TextBox 3"/>
          <p:cNvSpPr txBox="1"/>
          <p:nvPr/>
        </p:nvSpPr>
        <p:spPr>
          <a:xfrm>
            <a:off x="1071538" y="4000504"/>
            <a:ext cx="6572296" cy="584775"/>
          </a:xfrm>
          <a:prstGeom prst="rect">
            <a:avLst/>
          </a:prstGeom>
          <a:noFill/>
        </p:spPr>
        <p:txBody>
          <a:bodyPr wrap="square" rtlCol="0">
            <a:spAutoFit/>
          </a:bodyPr>
          <a:lstStyle/>
          <a:p>
            <a:r>
              <a:rPr lang="zh-CN" altLang="en-US" dirty="0" smtClean="0">
                <a:ea typeface="楷体" pitchFamily="49" charset="-122"/>
                <a:cs typeface="Times New Roman" pitchFamily="18" charset="0"/>
              </a:rPr>
              <a:t>单击某个链接 </a:t>
            </a:r>
            <a:r>
              <a:rPr lang="zh-CN" altLang="en-US" sz="3200" dirty="0" smtClean="0">
                <a:solidFill>
                  <a:srgbClr val="FF0000"/>
                </a:solidFill>
                <a:latin typeface="宋体"/>
                <a:ea typeface="宋体"/>
                <a:cs typeface="Times New Roman" pitchFamily="18" charset="0"/>
              </a:rPr>
              <a:t>→</a:t>
            </a:r>
            <a:r>
              <a:rPr lang="zh-CN" altLang="en-US" dirty="0" smtClean="0">
                <a:latin typeface="宋体"/>
                <a:ea typeface="宋体"/>
                <a:cs typeface="Times New Roman" pitchFamily="18" charset="0"/>
              </a:rPr>
              <a:t> </a:t>
            </a:r>
            <a:r>
              <a:rPr lang="zh-CN" altLang="en-US" dirty="0" smtClean="0">
                <a:ea typeface="楷体" pitchFamily="49" charset="-122"/>
                <a:cs typeface="Times New Roman" pitchFamily="18" charset="0"/>
              </a:rPr>
              <a:t>转向相应的网页</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827088" y="260350"/>
            <a:ext cx="7416800" cy="584775"/>
          </a:xfrm>
          <a:prstGeom prst="rect">
            <a:avLst/>
          </a:prstGeom>
          <a:noFill/>
          <a:ln w="9525">
            <a:noFill/>
            <a:miter lim="800000"/>
            <a:headEnd/>
            <a:tailEnd/>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18.4  </a:t>
            </a:r>
            <a:r>
              <a:rPr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高级</a:t>
            </a:r>
            <a:r>
              <a:rPr lang="en-US" altLang="zh-CN" sz="3200"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ASP.NET</a:t>
            </a:r>
            <a:r>
              <a:rPr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服务器端控件</a:t>
            </a:r>
          </a:p>
        </p:txBody>
      </p:sp>
      <p:sp>
        <p:nvSpPr>
          <p:cNvPr id="137219" name="Text Box 3"/>
          <p:cNvSpPr txBox="1">
            <a:spLocks noChangeArrowheads="1"/>
          </p:cNvSpPr>
          <p:nvPr/>
        </p:nvSpPr>
        <p:spPr bwMode="auto">
          <a:xfrm>
            <a:off x="642910" y="2000240"/>
            <a:ext cx="7993062" cy="2308324"/>
          </a:xfrm>
          <a:prstGeom prst="rect">
            <a:avLst/>
          </a:prstGeom>
          <a:noFill/>
          <a:ln w="9525">
            <a:noFill/>
            <a:miter lim="800000"/>
            <a:headEnd/>
            <a:tailEnd/>
          </a:ln>
          <a:effectLst/>
        </p:spPr>
        <p:txBody>
          <a:bodyPr>
            <a:spAutoFit/>
          </a:bodyPr>
          <a:lstStyle/>
          <a:p>
            <a:pPr>
              <a:lnSpc>
                <a:spcPct val="150000"/>
              </a:lnSpc>
            </a:pPr>
            <a:r>
              <a:rPr lang="zh-CN" altLang="en-US" dirty="0">
                <a:ea typeface="楷体" pitchFamily="49" charset="-122"/>
                <a:cs typeface="Times New Roman" pitchFamily="18" charset="0"/>
              </a:rPr>
              <a:t>　 </a:t>
            </a:r>
            <a:r>
              <a:rPr lang="zh-CN" altLang="en-US" dirty="0" smtClean="0">
                <a:ea typeface="楷体" pitchFamily="49" charset="-122"/>
                <a:cs typeface="Times New Roman" pitchFamily="18" charset="0"/>
              </a:rPr>
              <a:t>  </a:t>
            </a:r>
            <a:r>
              <a:rPr lang="en-US" dirty="0" err="1" smtClean="0">
                <a:ea typeface="楷体" pitchFamily="49" charset="-122"/>
                <a:cs typeface="Times New Roman" pitchFamily="18" charset="0"/>
              </a:rPr>
              <a:t>SqlDataSource</a:t>
            </a:r>
            <a:r>
              <a:rPr lang="zh-CN" altLang="en-US" dirty="0" smtClean="0">
                <a:ea typeface="楷体" pitchFamily="49" charset="-122"/>
                <a:cs typeface="Times New Roman" pitchFamily="18" charset="0"/>
              </a:rPr>
              <a:t>控件是使用数据库的数据源控件。它可以连接到</a:t>
            </a:r>
            <a:r>
              <a:rPr lang="en-US" dirty="0" smtClean="0">
                <a:ea typeface="楷体" pitchFamily="49" charset="-122"/>
                <a:cs typeface="Times New Roman" pitchFamily="18" charset="0"/>
              </a:rPr>
              <a:t>Access</a:t>
            </a:r>
            <a:r>
              <a:rPr lang="zh-CN" altLang="en-US" dirty="0" smtClean="0">
                <a:ea typeface="楷体" pitchFamily="49" charset="-122"/>
                <a:cs typeface="Times New Roman" pitchFamily="18" charset="0"/>
              </a:rPr>
              <a:t>数据库或</a:t>
            </a:r>
            <a:r>
              <a:rPr lang="en-US" dirty="0" smtClean="0">
                <a:ea typeface="楷体" pitchFamily="49" charset="-122"/>
                <a:cs typeface="Times New Roman" pitchFamily="18" charset="0"/>
              </a:rPr>
              <a:t>SQL Server</a:t>
            </a:r>
            <a:r>
              <a:rPr lang="zh-CN" altLang="en-US" dirty="0" smtClean="0">
                <a:ea typeface="楷体" pitchFamily="49" charset="-122"/>
                <a:cs typeface="Times New Roman" pitchFamily="18" charset="0"/>
              </a:rPr>
              <a:t>数据库等，从中检索数据，并使得其他数据显示控件（如</a:t>
            </a:r>
            <a:r>
              <a:rPr lang="en-US" dirty="0" err="1" smtClean="0">
                <a:ea typeface="楷体" pitchFamily="49" charset="-122"/>
                <a:cs typeface="Times New Roman" pitchFamily="18" charset="0"/>
              </a:rPr>
              <a:t>GridView</a:t>
            </a:r>
            <a:r>
              <a:rPr lang="zh-CN" altLang="en-US" dirty="0" smtClean="0">
                <a:ea typeface="楷体" pitchFamily="49" charset="-122"/>
                <a:cs typeface="Times New Roman" pitchFamily="18" charset="0"/>
              </a:rPr>
              <a:t>等控件）可以绑定到该数据源。</a:t>
            </a:r>
            <a:endParaRPr lang="zh-CN" altLang="en-US" dirty="0">
              <a:ea typeface="楷体" pitchFamily="49" charset="-122"/>
              <a:cs typeface="Times New Roman" pitchFamily="18" charset="0"/>
            </a:endParaRPr>
          </a:p>
        </p:txBody>
      </p:sp>
      <p:sp>
        <p:nvSpPr>
          <p:cNvPr id="4" name="TextBox 3"/>
          <p:cNvSpPr txBox="1"/>
          <p:nvPr/>
        </p:nvSpPr>
        <p:spPr>
          <a:xfrm>
            <a:off x="571472" y="1214422"/>
            <a:ext cx="535785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dirty="0" smtClean="0">
                <a:solidFill>
                  <a:srgbClr val="FF0000"/>
                </a:solidFill>
                <a:latin typeface="黑体" pitchFamily="49" charset="-122"/>
                <a:ea typeface="黑体" pitchFamily="49" charset="-122"/>
              </a:rPr>
              <a:t>18.4.1 </a:t>
            </a:r>
            <a:r>
              <a:rPr lang="en-US" sz="2800" dirty="0" err="1" smtClean="0">
                <a:solidFill>
                  <a:srgbClr val="FF0000"/>
                </a:solidFill>
                <a:latin typeface="黑体" pitchFamily="49" charset="-122"/>
                <a:ea typeface="黑体" pitchFamily="49" charset="-122"/>
              </a:rPr>
              <a:t>SqlDataSource</a:t>
            </a:r>
            <a:r>
              <a:rPr lang="zh-CN" altLang="en-US" sz="2800" dirty="0" smtClean="0">
                <a:solidFill>
                  <a:srgbClr val="FF0000"/>
                </a:solidFill>
                <a:latin typeface="黑体" pitchFamily="49" charset="-122"/>
                <a:ea typeface="黑体" pitchFamily="49" charset="-122"/>
              </a:rPr>
              <a:t>控件</a:t>
            </a:r>
            <a:endParaRPr lang="zh-CN" altLang="en-US" sz="2800" dirty="0">
              <a:solidFill>
                <a:srgbClr val="FF00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rcRect/>
          <a:stretch>
            <a:fillRect/>
          </a:stretch>
        </p:blipFill>
        <p:spPr bwMode="auto">
          <a:xfrm>
            <a:off x="2143108" y="1000108"/>
            <a:ext cx="3500462" cy="928694"/>
          </a:xfrm>
          <a:prstGeom prst="rect">
            <a:avLst/>
          </a:prstGeom>
          <a:noFill/>
          <a:ln w="9525">
            <a:noFill/>
            <a:miter lim="800000"/>
            <a:headEnd/>
            <a:tailEnd/>
          </a:ln>
        </p:spPr>
      </p:pic>
      <p:sp>
        <p:nvSpPr>
          <p:cNvPr id="5" name="TextBox 4"/>
          <p:cNvSpPr txBox="1"/>
          <p:nvPr/>
        </p:nvSpPr>
        <p:spPr>
          <a:xfrm>
            <a:off x="642910" y="285728"/>
            <a:ext cx="4643470" cy="461665"/>
          </a:xfrm>
          <a:prstGeom prst="rect">
            <a:avLst/>
          </a:prstGeom>
          <a:noFill/>
        </p:spPr>
        <p:txBody>
          <a:bodyPr wrap="square" rtlCol="0">
            <a:spAutoFit/>
          </a:bodyPr>
          <a:lstStyle/>
          <a:p>
            <a:r>
              <a:rPr lang="zh-CN" altLang="en-US" dirty="0" smtClean="0">
                <a:ea typeface="楷体" pitchFamily="49" charset="-122"/>
                <a:cs typeface="Times New Roman" pitchFamily="18" charset="0"/>
              </a:rPr>
              <a:t>配置</a:t>
            </a:r>
            <a:r>
              <a:rPr lang="en-US" dirty="0" err="1" smtClean="0">
                <a:ea typeface="楷体" pitchFamily="49" charset="-122"/>
                <a:cs typeface="Times New Roman" pitchFamily="18" charset="0"/>
              </a:rPr>
              <a:t>SqlDataSource</a:t>
            </a:r>
            <a:r>
              <a:rPr lang="zh-CN" altLang="en-US" dirty="0" smtClean="0">
                <a:ea typeface="楷体" pitchFamily="49" charset="-122"/>
                <a:cs typeface="Times New Roman" pitchFamily="18" charset="0"/>
              </a:rPr>
              <a:t>控件的过程</a:t>
            </a:r>
            <a:endParaRPr lang="zh-CN" altLang="en-US" dirty="0">
              <a:ea typeface="楷体" pitchFamily="49" charset="-122"/>
              <a:cs typeface="Times New Roman" pitchFamily="18" charset="0"/>
            </a:endParaRPr>
          </a:p>
        </p:txBody>
      </p:sp>
      <p:pic>
        <p:nvPicPr>
          <p:cNvPr id="6" name="图片 5"/>
          <p:cNvPicPr/>
          <p:nvPr/>
        </p:nvPicPr>
        <p:blipFill>
          <a:blip r:embed="rId3"/>
          <a:srcRect/>
          <a:stretch>
            <a:fillRect/>
          </a:stretch>
        </p:blipFill>
        <p:spPr bwMode="auto">
          <a:xfrm>
            <a:off x="2285984" y="2428868"/>
            <a:ext cx="3429024" cy="3357586"/>
          </a:xfrm>
          <a:prstGeom prst="rect">
            <a:avLst/>
          </a:prstGeom>
          <a:noFill/>
          <a:ln w="9525">
            <a:noFill/>
            <a:miter lim="800000"/>
            <a:headEnd/>
            <a:tailEnd/>
          </a:ln>
        </p:spPr>
      </p:pic>
      <p:sp>
        <p:nvSpPr>
          <p:cNvPr id="7" name="椭圆 6"/>
          <p:cNvSpPr/>
          <p:nvPr/>
        </p:nvSpPr>
        <p:spPr bwMode="auto">
          <a:xfrm>
            <a:off x="3857620" y="1214422"/>
            <a:ext cx="1428760" cy="428628"/>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
        <p:nvSpPr>
          <p:cNvPr id="8" name="椭圆 7"/>
          <p:cNvSpPr/>
          <p:nvPr/>
        </p:nvSpPr>
        <p:spPr bwMode="auto">
          <a:xfrm>
            <a:off x="3929058" y="5214950"/>
            <a:ext cx="642942" cy="571504"/>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
        <p:nvSpPr>
          <p:cNvPr id="9" name="下箭头 8"/>
          <p:cNvSpPr/>
          <p:nvPr/>
        </p:nvSpPr>
        <p:spPr bwMode="auto">
          <a:xfrm>
            <a:off x="3714744" y="1857364"/>
            <a:ext cx="357190" cy="42862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srcRect/>
          <a:stretch>
            <a:fillRect/>
          </a:stretch>
        </p:blipFill>
        <p:spPr bwMode="auto">
          <a:xfrm>
            <a:off x="2357422" y="642918"/>
            <a:ext cx="4214842" cy="3929090"/>
          </a:xfrm>
          <a:prstGeom prst="rect">
            <a:avLst/>
          </a:prstGeom>
          <a:noFill/>
          <a:ln w="9525">
            <a:noFill/>
            <a:miter lim="800000"/>
            <a:headEnd/>
            <a:tailEnd/>
          </a:ln>
        </p:spPr>
      </p:pic>
      <p:sp>
        <p:nvSpPr>
          <p:cNvPr id="3" name="椭圆 2"/>
          <p:cNvSpPr/>
          <p:nvPr/>
        </p:nvSpPr>
        <p:spPr bwMode="auto">
          <a:xfrm>
            <a:off x="4429124" y="4071942"/>
            <a:ext cx="642942" cy="571504"/>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
        <p:nvSpPr>
          <p:cNvPr id="4" name="椭圆 3"/>
          <p:cNvSpPr/>
          <p:nvPr/>
        </p:nvSpPr>
        <p:spPr bwMode="auto">
          <a:xfrm>
            <a:off x="2500298" y="2071678"/>
            <a:ext cx="642942" cy="1285884"/>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srcRect/>
          <a:stretch>
            <a:fillRect/>
          </a:stretch>
        </p:blipFill>
        <p:spPr bwMode="auto">
          <a:xfrm>
            <a:off x="2357422" y="785794"/>
            <a:ext cx="4429156" cy="4071966"/>
          </a:xfrm>
          <a:prstGeom prst="rect">
            <a:avLst/>
          </a:prstGeom>
          <a:noFill/>
          <a:ln w="9525">
            <a:noFill/>
            <a:miter lim="800000"/>
            <a:headEnd/>
            <a:tailEnd/>
          </a:ln>
        </p:spPr>
      </p:pic>
      <p:sp>
        <p:nvSpPr>
          <p:cNvPr id="3" name="椭圆 2"/>
          <p:cNvSpPr/>
          <p:nvPr/>
        </p:nvSpPr>
        <p:spPr bwMode="auto">
          <a:xfrm>
            <a:off x="5214942" y="4357694"/>
            <a:ext cx="642942" cy="571504"/>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
        <p:nvSpPr>
          <p:cNvPr id="4" name="TextBox 3"/>
          <p:cNvSpPr txBox="1"/>
          <p:nvPr/>
        </p:nvSpPr>
        <p:spPr>
          <a:xfrm>
            <a:off x="857224" y="5143512"/>
            <a:ext cx="7858180" cy="830997"/>
          </a:xfrm>
          <a:prstGeom prst="rect">
            <a:avLst/>
          </a:prstGeom>
          <a:noFill/>
        </p:spPr>
        <p:txBody>
          <a:bodyPr wrap="square" rtlCol="0">
            <a:spAutoFit/>
          </a:bodyPr>
          <a:lstStyle/>
          <a:p>
            <a:r>
              <a:rPr lang="zh-CN" altLang="en-US" dirty="0" smtClean="0">
                <a:ea typeface="楷体" pitchFamily="49" charset="-122"/>
                <a:cs typeface="Times New Roman" pitchFamily="18" charset="0"/>
              </a:rPr>
              <a:t>        在完成了</a:t>
            </a:r>
            <a:r>
              <a:rPr lang="en-US" dirty="0" err="1" smtClean="0">
                <a:ea typeface="楷体" pitchFamily="49" charset="-122"/>
                <a:cs typeface="Times New Roman" pitchFamily="18" charset="0"/>
              </a:rPr>
              <a:t>SqlDataSource</a:t>
            </a:r>
            <a:r>
              <a:rPr lang="zh-CN" altLang="en-US" dirty="0" smtClean="0">
                <a:ea typeface="楷体" pitchFamily="49" charset="-122"/>
                <a:cs typeface="Times New Roman" pitchFamily="18" charset="0"/>
              </a:rPr>
              <a:t>控件</a:t>
            </a:r>
            <a:r>
              <a:rPr lang="zh-CN" altLang="en-US" dirty="0" smtClean="0">
                <a:ea typeface="楷体" pitchFamily="49" charset="-122"/>
                <a:cs typeface="Times New Roman" pitchFamily="18" charset="0"/>
              </a:rPr>
              <a:t>配置后，</a:t>
            </a:r>
            <a:r>
              <a:rPr lang="zh-CN" altLang="en-US" dirty="0" smtClean="0">
                <a:ea typeface="楷体" pitchFamily="49" charset="-122"/>
                <a:cs typeface="Times New Roman" pitchFamily="18" charset="0"/>
              </a:rPr>
              <a:t>可以与某个</a:t>
            </a:r>
            <a:r>
              <a:rPr lang="zh-CN" altLang="en-US" dirty="0" smtClean="0">
                <a:ea typeface="楷体" pitchFamily="49" charset="-122"/>
                <a:cs typeface="Times New Roman" pitchFamily="18" charset="0"/>
              </a:rPr>
              <a:t>数据</a:t>
            </a:r>
            <a:r>
              <a:rPr lang="zh-CN" altLang="en-US" dirty="0" smtClean="0">
                <a:ea typeface="楷体" pitchFamily="49" charset="-122"/>
                <a:cs typeface="Times New Roman" pitchFamily="18" charset="0"/>
              </a:rPr>
              <a:t>绑定</a:t>
            </a:r>
            <a:r>
              <a:rPr lang="zh-CN" altLang="en-US" dirty="0" smtClean="0">
                <a:ea typeface="楷体" pitchFamily="49" charset="-122"/>
                <a:cs typeface="Times New Roman" pitchFamily="18" charset="0"/>
              </a:rPr>
              <a:t>控件进行绑定。</a:t>
            </a:r>
            <a:endParaRPr lang="zh-CN" altLang="en-US" dirty="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500034" y="1785926"/>
            <a:ext cx="8208963" cy="3970318"/>
          </a:xfrm>
          <a:prstGeom prst="rect">
            <a:avLst/>
          </a:prstGeom>
          <a:noFill/>
          <a:ln w="9525">
            <a:noFill/>
            <a:miter lim="800000"/>
            <a:headEnd/>
            <a:tailEnd/>
          </a:ln>
          <a:effectLst/>
        </p:spPr>
        <p:txBody>
          <a:bodyPr>
            <a:spAutoFit/>
          </a:bodyPr>
          <a:lstStyle/>
          <a:p>
            <a:pPr>
              <a:lnSpc>
                <a:spcPct val="150000"/>
              </a:lnSpc>
            </a:pPr>
            <a:r>
              <a:rPr lang="en-US" altLang="zh-CN" dirty="0" smtClean="0">
                <a:ea typeface="楷体" pitchFamily="49" charset="-122"/>
                <a:cs typeface="Times New Roman" pitchFamily="18" charset="0"/>
              </a:rPr>
              <a:t>       </a:t>
            </a:r>
            <a:r>
              <a:rPr lang="en-US" altLang="zh-CN" dirty="0" err="1" smtClean="0">
                <a:ea typeface="楷体" pitchFamily="49" charset="-122"/>
                <a:cs typeface="Times New Roman" pitchFamily="18" charset="0"/>
              </a:rPr>
              <a:t>GridView</a:t>
            </a:r>
            <a:r>
              <a:rPr lang="zh-CN" altLang="en-US" dirty="0">
                <a:ea typeface="楷体" pitchFamily="49" charset="-122"/>
                <a:cs typeface="Times New Roman" pitchFamily="18" charset="0"/>
              </a:rPr>
              <a:t>控件可以将多种不同数据源中的数据以表格的形式显示在页面中。这些数据源可以是数据库，也可以是</a:t>
            </a:r>
            <a:r>
              <a:rPr lang="en-US" altLang="zh-CN" dirty="0">
                <a:ea typeface="楷体" pitchFamily="49" charset="-122"/>
                <a:cs typeface="Times New Roman" pitchFamily="18" charset="0"/>
              </a:rPr>
              <a:t>XML</a:t>
            </a:r>
            <a:r>
              <a:rPr lang="zh-CN" altLang="en-US" dirty="0">
                <a:ea typeface="楷体" pitchFamily="49" charset="-122"/>
                <a:cs typeface="Times New Roman" pitchFamily="18" charset="0"/>
              </a:rPr>
              <a:t>文件，还可以是公开数据的业务对象。</a:t>
            </a:r>
          </a:p>
          <a:p>
            <a:pPr>
              <a:lnSpc>
                <a:spcPct val="150000"/>
              </a:lnSpc>
            </a:pPr>
            <a:r>
              <a:rPr lang="zh-CN" altLang="en-US" dirty="0">
                <a:ea typeface="楷体" pitchFamily="49" charset="-122"/>
                <a:cs typeface="Times New Roman" pitchFamily="18" charset="0"/>
              </a:rPr>
              <a:t>       并且可以对这些数据进行编辑、删除，还可以很方便地对数据进行分页、排序、选择操作。</a:t>
            </a:r>
          </a:p>
          <a:p>
            <a:pPr>
              <a:lnSpc>
                <a:spcPct val="150000"/>
              </a:lnSpc>
            </a:pPr>
            <a:r>
              <a:rPr lang="zh-CN" altLang="en-US" dirty="0">
                <a:ea typeface="楷体" pitchFamily="49" charset="-122"/>
                <a:cs typeface="Times New Roman" pitchFamily="18" charset="0"/>
              </a:rPr>
              <a:t>       另外，</a:t>
            </a:r>
            <a:r>
              <a:rPr lang="en-US" altLang="zh-CN" dirty="0">
                <a:ea typeface="楷体" pitchFamily="49" charset="-122"/>
                <a:cs typeface="Times New Roman" pitchFamily="18" charset="0"/>
              </a:rPr>
              <a:t>Visual </a:t>
            </a:r>
            <a:r>
              <a:rPr lang="en-US" altLang="zh-CN" dirty="0" smtClean="0">
                <a:ea typeface="楷体" pitchFamily="49" charset="-122"/>
                <a:cs typeface="Times New Roman" pitchFamily="18" charset="0"/>
              </a:rPr>
              <a:t>Studio</a:t>
            </a:r>
            <a:r>
              <a:rPr lang="zh-CN" altLang="en-US" dirty="0" smtClean="0">
                <a:ea typeface="楷体" pitchFamily="49" charset="-122"/>
                <a:cs typeface="Times New Roman" pitchFamily="18" charset="0"/>
              </a:rPr>
              <a:t>还</a:t>
            </a:r>
            <a:r>
              <a:rPr lang="zh-CN" altLang="en-US" dirty="0">
                <a:ea typeface="楷体" pitchFamily="49" charset="-122"/>
                <a:cs typeface="Times New Roman" pitchFamily="18" charset="0"/>
              </a:rPr>
              <a:t>为该控件提供名种套用格式，只需要简单的选择，就可以完成一个漂亮的页面。</a:t>
            </a:r>
          </a:p>
        </p:txBody>
      </p:sp>
      <p:sp>
        <p:nvSpPr>
          <p:cNvPr id="3" name="TextBox 2"/>
          <p:cNvSpPr txBox="1"/>
          <p:nvPr/>
        </p:nvSpPr>
        <p:spPr>
          <a:xfrm>
            <a:off x="642910" y="357166"/>
            <a:ext cx="407196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cs typeface="Times New Roman" pitchFamily="18" charset="0"/>
              </a:rPr>
              <a:t>18.4.2</a:t>
            </a:r>
            <a:r>
              <a:rPr lang="zh-CN" altLang="en-US" sz="2800" dirty="0" smtClean="0">
                <a:solidFill>
                  <a:srgbClr val="FF3300"/>
                </a:solidFill>
                <a:latin typeface="黑体" pitchFamily="49" charset="-122"/>
                <a:ea typeface="黑体" pitchFamily="49" charset="-122"/>
                <a:cs typeface="Times New Roman" pitchFamily="18" charset="0"/>
              </a:rPr>
              <a:t>　</a:t>
            </a:r>
            <a:r>
              <a:rPr lang="en-US" altLang="zh-CN" sz="2800" dirty="0" err="1" smtClean="0">
                <a:solidFill>
                  <a:srgbClr val="FF3300"/>
                </a:solidFill>
                <a:latin typeface="黑体" pitchFamily="49" charset="-122"/>
                <a:ea typeface="黑体" pitchFamily="49" charset="-122"/>
                <a:cs typeface="Times New Roman" pitchFamily="18" charset="0"/>
              </a:rPr>
              <a:t>GridView</a:t>
            </a:r>
            <a:r>
              <a:rPr lang="zh-CN" altLang="en-US" sz="2800" dirty="0" smtClean="0">
                <a:solidFill>
                  <a:srgbClr val="FF3300"/>
                </a:solidFill>
                <a:latin typeface="黑体" pitchFamily="49" charset="-122"/>
                <a:ea typeface="黑体" pitchFamily="49" charset="-122"/>
                <a:cs typeface="Times New Roman" pitchFamily="18" charset="0"/>
              </a:rPr>
              <a:t>控件</a:t>
            </a:r>
          </a:p>
        </p:txBody>
      </p:sp>
      <p:sp>
        <p:nvSpPr>
          <p:cNvPr id="4" name="TextBox 3"/>
          <p:cNvSpPr txBox="1"/>
          <p:nvPr/>
        </p:nvSpPr>
        <p:spPr>
          <a:xfrm>
            <a:off x="1000100" y="1214422"/>
            <a:ext cx="7215238" cy="461665"/>
          </a:xfrm>
          <a:prstGeom prst="rect">
            <a:avLst/>
          </a:prstGeom>
          <a:noFill/>
        </p:spPr>
        <p:txBody>
          <a:bodyPr wrap="square" rtlCol="0">
            <a:spAutoFit/>
          </a:bodyPr>
          <a:lstStyle/>
          <a:p>
            <a:r>
              <a:rPr lang="en-US" altLang="zh-CN" dirty="0" err="1" smtClean="0">
                <a:ea typeface="楷体" pitchFamily="49" charset="-122"/>
                <a:cs typeface="Times New Roman" pitchFamily="18" charset="0"/>
              </a:rPr>
              <a:t>GridView</a:t>
            </a:r>
            <a:r>
              <a:rPr lang="zh-CN" altLang="en-US" dirty="0" smtClean="0">
                <a:ea typeface="楷体" pitchFamily="49" charset="-122"/>
                <a:cs typeface="Times New Roman" pitchFamily="18" charset="0"/>
              </a:rPr>
              <a:t>控件</a:t>
            </a:r>
            <a:r>
              <a:rPr lang="en-US" altLang="zh-CN" dirty="0" smtClean="0">
                <a:latin typeface="宋体"/>
                <a:ea typeface="宋体"/>
                <a:cs typeface="Times New Roman" pitchFamily="18" charset="0"/>
              </a:rPr>
              <a:t>——</a:t>
            </a:r>
            <a:r>
              <a:rPr lang="zh-CN" altLang="en-US" dirty="0" smtClean="0">
                <a:ea typeface="楷体" pitchFamily="49" charset="-122"/>
                <a:cs typeface="Times New Roman" pitchFamily="18" charset="0"/>
              </a:rPr>
              <a:t>一种数据</a:t>
            </a:r>
            <a:r>
              <a:rPr lang="zh-CN" altLang="en-US" dirty="0" smtClean="0">
                <a:ea typeface="楷体" pitchFamily="49" charset="-122"/>
                <a:cs typeface="Times New Roman" pitchFamily="18" charset="0"/>
              </a:rPr>
              <a:t>绑定控件</a:t>
            </a:r>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7" name="Text Box 5"/>
          <p:cNvSpPr txBox="1">
            <a:spLocks noChangeArrowheads="1"/>
          </p:cNvSpPr>
          <p:nvPr/>
        </p:nvSpPr>
        <p:spPr bwMode="auto">
          <a:xfrm>
            <a:off x="611188" y="476250"/>
            <a:ext cx="2520950" cy="457200"/>
          </a:xfrm>
          <a:prstGeom prst="rect">
            <a:avLst/>
          </a:prstGeom>
          <a:noFill/>
          <a:ln w="9525">
            <a:noFill/>
            <a:miter lim="800000"/>
            <a:headEnd/>
            <a:tailEnd/>
          </a:ln>
          <a:effectLst/>
        </p:spPr>
        <p:txBody>
          <a:bodyPr>
            <a:spAutoFit/>
          </a:bodyPr>
          <a:lstStyle/>
          <a:p>
            <a:pPr>
              <a:spcBef>
                <a:spcPct val="50000"/>
              </a:spcBef>
            </a:pPr>
            <a:r>
              <a:rPr lang="en-US" altLang="zh-CN" dirty="0" err="1">
                <a:ea typeface="楷体" pitchFamily="49" charset="-122"/>
                <a:cs typeface="Times New Roman" pitchFamily="18" charset="0"/>
              </a:rPr>
              <a:t>GridView</a:t>
            </a:r>
            <a:r>
              <a:rPr lang="zh-CN" altLang="en-US" dirty="0">
                <a:ea typeface="楷体" pitchFamily="49" charset="-122"/>
                <a:cs typeface="Times New Roman" pitchFamily="18" charset="0"/>
              </a:rPr>
              <a:t>控件</a:t>
            </a:r>
            <a:r>
              <a:rPr lang="en-US" altLang="zh-CN" dirty="0">
                <a:ea typeface="楷体" pitchFamily="49" charset="-122"/>
                <a:cs typeface="Times New Roman" pitchFamily="18" charset="0"/>
              </a:rPr>
              <a:t>:</a:t>
            </a:r>
          </a:p>
        </p:txBody>
      </p:sp>
      <p:pic>
        <p:nvPicPr>
          <p:cNvPr id="4" name="图片 3"/>
          <p:cNvPicPr/>
          <p:nvPr/>
        </p:nvPicPr>
        <p:blipFill>
          <a:blip r:embed="rId2"/>
          <a:srcRect/>
          <a:stretch>
            <a:fillRect/>
          </a:stretch>
        </p:blipFill>
        <p:spPr bwMode="auto">
          <a:xfrm>
            <a:off x="1500166" y="1214422"/>
            <a:ext cx="2928958" cy="25717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571472" y="1928802"/>
            <a:ext cx="7993062" cy="1754326"/>
          </a:xfrm>
          <a:prstGeom prst="rect">
            <a:avLst/>
          </a:prstGeom>
          <a:noFill/>
          <a:ln w="9525">
            <a:noFill/>
            <a:miter lim="800000"/>
            <a:headEnd/>
            <a:tailEnd/>
          </a:ln>
          <a:effectLst/>
        </p:spPr>
        <p:txBody>
          <a:bodyPr>
            <a:spAutoFit/>
          </a:bodyPr>
          <a:lstStyle/>
          <a:p>
            <a:pPr>
              <a:lnSpc>
                <a:spcPct val="150000"/>
              </a:lnSpc>
            </a:pPr>
            <a:r>
              <a:rPr lang="en-US" altLang="zh-CN" dirty="0" smtClean="0">
                <a:ea typeface="楷体" pitchFamily="49" charset="-122"/>
                <a:cs typeface="Times New Roman" pitchFamily="18" charset="0"/>
              </a:rPr>
              <a:t>         </a:t>
            </a:r>
            <a:r>
              <a:rPr lang="en-US" altLang="zh-CN" dirty="0" err="1" smtClean="0">
                <a:ea typeface="楷体" pitchFamily="49" charset="-122"/>
                <a:cs typeface="Times New Roman" pitchFamily="18" charset="0"/>
              </a:rPr>
              <a:t>DetailsView</a:t>
            </a:r>
            <a:r>
              <a:rPr lang="zh-CN" altLang="en-US" dirty="0">
                <a:ea typeface="楷体" pitchFamily="49" charset="-122"/>
                <a:cs typeface="Times New Roman" pitchFamily="18" charset="0"/>
              </a:rPr>
              <a:t>控件在表格中显示数据源的单个记录，此表格中每个数据行表示记录中的一个字段，使用它可以编辑、删除和插入记录。</a:t>
            </a:r>
          </a:p>
        </p:txBody>
      </p:sp>
      <p:sp>
        <p:nvSpPr>
          <p:cNvPr id="3" name="TextBox 2"/>
          <p:cNvSpPr txBox="1"/>
          <p:nvPr/>
        </p:nvSpPr>
        <p:spPr>
          <a:xfrm>
            <a:off x="642910" y="428604"/>
            <a:ext cx="4857784"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cs typeface="Times New Roman" pitchFamily="18" charset="0"/>
              </a:rPr>
              <a:t>18.4.3</a:t>
            </a:r>
            <a:r>
              <a:rPr lang="zh-CN" altLang="en-US" sz="2800" dirty="0" smtClean="0">
                <a:solidFill>
                  <a:srgbClr val="FF3300"/>
                </a:solidFill>
                <a:latin typeface="黑体" pitchFamily="49" charset="-122"/>
                <a:ea typeface="黑体" pitchFamily="49" charset="-122"/>
                <a:cs typeface="Times New Roman" pitchFamily="18" charset="0"/>
              </a:rPr>
              <a:t>　</a:t>
            </a:r>
            <a:r>
              <a:rPr lang="en-US" altLang="zh-CN" sz="2800" dirty="0" err="1" smtClean="0">
                <a:solidFill>
                  <a:srgbClr val="FF3300"/>
                </a:solidFill>
                <a:latin typeface="黑体" pitchFamily="49" charset="-122"/>
                <a:ea typeface="黑体" pitchFamily="49" charset="-122"/>
                <a:cs typeface="Times New Roman" pitchFamily="18" charset="0"/>
              </a:rPr>
              <a:t>DetailsView</a:t>
            </a:r>
            <a:r>
              <a:rPr lang="zh-CN" altLang="en-US" sz="2800" dirty="0" smtClean="0">
                <a:solidFill>
                  <a:srgbClr val="FF3300"/>
                </a:solidFill>
                <a:latin typeface="黑体" pitchFamily="49" charset="-122"/>
                <a:ea typeface="黑体" pitchFamily="49" charset="-122"/>
                <a:cs typeface="Times New Roman" pitchFamily="18" charset="0"/>
              </a:rPr>
              <a:t>控件</a:t>
            </a:r>
          </a:p>
        </p:txBody>
      </p:sp>
      <p:sp>
        <p:nvSpPr>
          <p:cNvPr id="4" name="TextBox 3"/>
          <p:cNvSpPr txBox="1"/>
          <p:nvPr/>
        </p:nvSpPr>
        <p:spPr>
          <a:xfrm>
            <a:off x="1214414" y="1428736"/>
            <a:ext cx="6072230" cy="461665"/>
          </a:xfrm>
          <a:prstGeom prst="rect">
            <a:avLst/>
          </a:prstGeom>
          <a:noFill/>
        </p:spPr>
        <p:txBody>
          <a:bodyPr wrap="square" rtlCol="0">
            <a:spAutoFit/>
          </a:bodyPr>
          <a:lstStyle/>
          <a:p>
            <a:r>
              <a:rPr lang="en-US" altLang="zh-CN" dirty="0" err="1" smtClean="0">
                <a:ea typeface="楷体" pitchFamily="49" charset="-122"/>
                <a:cs typeface="Times New Roman" pitchFamily="18" charset="0"/>
              </a:rPr>
              <a:t>DetailsView</a:t>
            </a:r>
            <a:r>
              <a:rPr lang="zh-CN" altLang="en-US" dirty="0" smtClean="0">
                <a:ea typeface="楷体" pitchFamily="49" charset="-122"/>
                <a:cs typeface="Times New Roman" pitchFamily="18" charset="0"/>
              </a:rPr>
              <a:t>控件</a:t>
            </a:r>
            <a:r>
              <a:rPr lang="en-US" altLang="zh-CN" dirty="0" smtClean="0">
                <a:latin typeface="宋体"/>
                <a:ea typeface="宋体"/>
                <a:cs typeface="Times New Roman" pitchFamily="18" charset="0"/>
              </a:rPr>
              <a:t>——</a:t>
            </a:r>
            <a:r>
              <a:rPr lang="zh-CN" altLang="en-US" dirty="0" smtClean="0">
                <a:ea typeface="楷体" pitchFamily="49" charset="-122"/>
                <a:cs typeface="Times New Roman" pitchFamily="18" charset="0"/>
              </a:rPr>
              <a:t>一种数据</a:t>
            </a:r>
            <a:r>
              <a:rPr lang="zh-CN" altLang="en-US" dirty="0" smtClean="0">
                <a:ea typeface="楷体" pitchFamily="49" charset="-122"/>
                <a:cs typeface="Times New Roman" pitchFamily="18" charset="0"/>
              </a:rPr>
              <a:t>绑定控件</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Text Box 3"/>
          <p:cNvSpPr txBox="1">
            <a:spLocks noChangeArrowheads="1"/>
          </p:cNvSpPr>
          <p:nvPr/>
        </p:nvSpPr>
        <p:spPr bwMode="auto">
          <a:xfrm>
            <a:off x="611188" y="404813"/>
            <a:ext cx="6697662" cy="457200"/>
          </a:xfrm>
          <a:prstGeom prst="rect">
            <a:avLst/>
          </a:prstGeom>
          <a:noFill/>
          <a:ln w="9525">
            <a:noFill/>
            <a:miter lim="800000"/>
            <a:headEnd/>
            <a:tailEnd/>
          </a:ln>
          <a:effectLst/>
        </p:spPr>
        <p:txBody>
          <a:bodyPr>
            <a:spAutoFit/>
          </a:bodyPr>
          <a:lstStyle/>
          <a:p>
            <a:r>
              <a:rPr lang="en-US" altLang="zh-CN" dirty="0" err="1">
                <a:ea typeface="楷体" pitchFamily="49" charset="-122"/>
                <a:cs typeface="Times New Roman" pitchFamily="18" charset="0"/>
              </a:rPr>
              <a:t>GridView</a:t>
            </a:r>
            <a:r>
              <a:rPr lang="zh-CN" altLang="en-US" dirty="0">
                <a:ea typeface="楷体" pitchFamily="49" charset="-122"/>
                <a:cs typeface="Times New Roman" pitchFamily="18" charset="0"/>
              </a:rPr>
              <a:t>控件和</a:t>
            </a:r>
            <a:r>
              <a:rPr lang="en-US" altLang="zh-CN" dirty="0" err="1">
                <a:ea typeface="楷体" pitchFamily="49" charset="-122"/>
                <a:cs typeface="Times New Roman" pitchFamily="18" charset="0"/>
              </a:rPr>
              <a:t>DetailsView</a:t>
            </a:r>
            <a:r>
              <a:rPr lang="zh-CN" altLang="en-US" dirty="0">
                <a:ea typeface="楷体" pitchFamily="49" charset="-122"/>
                <a:cs typeface="Times New Roman" pitchFamily="18" charset="0"/>
              </a:rPr>
              <a:t>控件的组合使用：</a:t>
            </a:r>
          </a:p>
        </p:txBody>
      </p:sp>
      <p:pic>
        <p:nvPicPr>
          <p:cNvPr id="4" name="图片 3"/>
          <p:cNvPicPr/>
          <p:nvPr/>
        </p:nvPicPr>
        <p:blipFill>
          <a:blip r:embed="rId2"/>
          <a:srcRect/>
          <a:stretch>
            <a:fillRect/>
          </a:stretch>
        </p:blipFill>
        <p:spPr bwMode="auto">
          <a:xfrm>
            <a:off x="785786" y="1000108"/>
            <a:ext cx="2857520" cy="3071834"/>
          </a:xfrm>
          <a:prstGeom prst="rect">
            <a:avLst/>
          </a:prstGeom>
          <a:noFill/>
          <a:ln w="9525">
            <a:noFill/>
            <a:miter lim="800000"/>
            <a:headEnd/>
            <a:tailEnd/>
          </a:ln>
        </p:spPr>
      </p:pic>
      <p:sp>
        <p:nvSpPr>
          <p:cNvPr id="7" name="左箭头 6"/>
          <p:cNvSpPr/>
          <p:nvPr/>
        </p:nvSpPr>
        <p:spPr bwMode="auto">
          <a:xfrm>
            <a:off x="3786182" y="1785926"/>
            <a:ext cx="642942" cy="214314"/>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
        <p:nvSpPr>
          <p:cNvPr id="8" name="TextBox 7"/>
          <p:cNvSpPr txBox="1"/>
          <p:nvPr/>
        </p:nvSpPr>
        <p:spPr>
          <a:xfrm>
            <a:off x="4572000" y="1671568"/>
            <a:ext cx="1928826" cy="400110"/>
          </a:xfrm>
          <a:prstGeom prst="rect">
            <a:avLst/>
          </a:prstGeom>
          <a:noFill/>
        </p:spPr>
        <p:txBody>
          <a:bodyPr wrap="square" rtlCol="0">
            <a:spAutoFit/>
          </a:bodyPr>
          <a:lstStyle/>
          <a:p>
            <a:r>
              <a:rPr lang="zh-CN" altLang="en-US" sz="2000" dirty="0" smtClean="0">
                <a:latin typeface="楷体" pitchFamily="49" charset="-122"/>
                <a:ea typeface="楷体" pitchFamily="49" charset="-122"/>
              </a:rPr>
              <a:t>多个记录操作</a:t>
            </a:r>
            <a:endParaRPr lang="zh-CN" altLang="en-US" sz="2000" dirty="0">
              <a:latin typeface="楷体" pitchFamily="49" charset="-122"/>
              <a:ea typeface="楷体" pitchFamily="49" charset="-122"/>
            </a:endParaRPr>
          </a:p>
        </p:txBody>
      </p:sp>
      <p:sp>
        <p:nvSpPr>
          <p:cNvPr id="9" name="左箭头 8"/>
          <p:cNvSpPr/>
          <p:nvPr/>
        </p:nvSpPr>
        <p:spPr bwMode="auto">
          <a:xfrm>
            <a:off x="3786182" y="3286124"/>
            <a:ext cx="642942" cy="214314"/>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
        <p:nvSpPr>
          <p:cNvPr id="10" name="TextBox 9"/>
          <p:cNvSpPr txBox="1"/>
          <p:nvPr/>
        </p:nvSpPr>
        <p:spPr>
          <a:xfrm>
            <a:off x="4572000" y="3171766"/>
            <a:ext cx="1928826" cy="400110"/>
          </a:xfrm>
          <a:prstGeom prst="rect">
            <a:avLst/>
          </a:prstGeom>
          <a:noFill/>
        </p:spPr>
        <p:txBody>
          <a:bodyPr wrap="square" rtlCol="0">
            <a:spAutoFit/>
          </a:bodyPr>
          <a:lstStyle/>
          <a:p>
            <a:r>
              <a:rPr lang="zh-CN" altLang="en-US" sz="2000" dirty="0" smtClean="0">
                <a:latin typeface="楷体" pitchFamily="49" charset="-122"/>
                <a:ea typeface="楷体" pitchFamily="49" charset="-122"/>
              </a:rPr>
              <a:t>单</a:t>
            </a:r>
            <a:r>
              <a:rPr lang="zh-CN" altLang="en-US" sz="2000" dirty="0" smtClean="0">
                <a:latin typeface="楷体" pitchFamily="49" charset="-122"/>
                <a:ea typeface="楷体" pitchFamily="49" charset="-122"/>
              </a:rPr>
              <a:t>个记录操作</a:t>
            </a:r>
            <a:endParaRPr lang="zh-CN" altLang="en-US" sz="20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642942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dirty="0" smtClean="0">
                <a:solidFill>
                  <a:srgbClr val="FF0000"/>
                </a:solidFill>
                <a:latin typeface="黑体" pitchFamily="49" charset="-122"/>
                <a:ea typeface="黑体" pitchFamily="49" charset="-122"/>
              </a:rPr>
              <a:t>18.1.4  </a:t>
            </a:r>
            <a:r>
              <a:rPr lang="en-US" sz="2800" dirty="0" err="1" smtClean="0">
                <a:solidFill>
                  <a:srgbClr val="FF0000"/>
                </a:solidFill>
                <a:latin typeface="黑体" pitchFamily="49" charset="-122"/>
                <a:ea typeface="黑体" pitchFamily="49" charset="-122"/>
              </a:rPr>
              <a:t>ASP.NET</a:t>
            </a:r>
            <a:r>
              <a:rPr lang="zh-CN" altLang="en-US" sz="2800" dirty="0" smtClean="0">
                <a:solidFill>
                  <a:srgbClr val="FF0000"/>
                </a:solidFill>
                <a:latin typeface="黑体" pitchFamily="49" charset="-122"/>
                <a:ea typeface="黑体" pitchFamily="49" charset="-122"/>
              </a:rPr>
              <a:t>网页代码编写模型</a:t>
            </a:r>
          </a:p>
        </p:txBody>
      </p:sp>
      <p:sp>
        <p:nvSpPr>
          <p:cNvPr id="3" name="TextBox 2"/>
          <p:cNvSpPr txBox="1"/>
          <p:nvPr/>
        </p:nvSpPr>
        <p:spPr>
          <a:xfrm>
            <a:off x="642910" y="1500174"/>
            <a:ext cx="7929618" cy="1754326"/>
          </a:xfrm>
          <a:prstGeom prst="rect">
            <a:avLst/>
          </a:prstGeom>
          <a:noFill/>
        </p:spPr>
        <p:txBody>
          <a:bodyPr wrap="square" rtlCol="0">
            <a:spAutoFit/>
          </a:bodyPr>
          <a:lstStyle/>
          <a:p>
            <a:pPr>
              <a:lnSpc>
                <a:spcPct val="150000"/>
              </a:lnSpc>
            </a:pPr>
            <a:r>
              <a:rPr lang="en-US" dirty="0" smtClean="0">
                <a:ea typeface="楷体" pitchFamily="49" charset="-122"/>
                <a:cs typeface="Times New Roman" pitchFamily="18" charset="0"/>
              </a:rPr>
              <a:t>       </a:t>
            </a:r>
            <a:r>
              <a:rPr lang="en-US" dirty="0" err="1" smtClean="0">
                <a:ea typeface="楷体" pitchFamily="49" charset="-122"/>
                <a:cs typeface="Times New Roman" pitchFamily="18" charset="0"/>
              </a:rPr>
              <a:t>ASP.NET</a:t>
            </a:r>
            <a:r>
              <a:rPr lang="zh-CN" altLang="en-US" dirty="0" smtClean="0">
                <a:ea typeface="楷体" pitchFamily="49" charset="-122"/>
                <a:cs typeface="Times New Roman" pitchFamily="18" charset="0"/>
              </a:rPr>
              <a:t>提供两种代码编写模型：单文件页模型和代码隐藏页模型。这两个模型功能相同，在两种模型中可以使用相同的控件和代码。</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rcRect/>
          <a:stretch>
            <a:fillRect/>
          </a:stretch>
        </p:blipFill>
        <p:spPr bwMode="auto">
          <a:xfrm>
            <a:off x="714348" y="1357298"/>
            <a:ext cx="3000396" cy="3071834"/>
          </a:xfrm>
          <a:prstGeom prst="rect">
            <a:avLst/>
          </a:prstGeom>
          <a:noFill/>
          <a:ln w="9525">
            <a:noFill/>
            <a:miter lim="800000"/>
            <a:headEnd/>
            <a:tailEnd/>
          </a:ln>
        </p:spPr>
      </p:pic>
      <p:pic>
        <p:nvPicPr>
          <p:cNvPr id="5" name="图片 4"/>
          <p:cNvPicPr/>
          <p:nvPr/>
        </p:nvPicPr>
        <p:blipFill>
          <a:blip r:embed="rId3"/>
          <a:srcRect/>
          <a:stretch>
            <a:fillRect/>
          </a:stretch>
        </p:blipFill>
        <p:spPr bwMode="auto">
          <a:xfrm>
            <a:off x="5715008" y="1142984"/>
            <a:ext cx="2714644" cy="3214710"/>
          </a:xfrm>
          <a:prstGeom prst="rect">
            <a:avLst/>
          </a:prstGeom>
          <a:noFill/>
          <a:ln w="9525">
            <a:noFill/>
            <a:miter lim="800000"/>
            <a:headEnd/>
            <a:tailEnd/>
          </a:ln>
        </p:spPr>
      </p:pic>
      <p:sp>
        <p:nvSpPr>
          <p:cNvPr id="6" name="右箭头 5"/>
          <p:cNvSpPr/>
          <p:nvPr/>
        </p:nvSpPr>
        <p:spPr bwMode="auto">
          <a:xfrm>
            <a:off x="3786182" y="2643182"/>
            <a:ext cx="1500198" cy="35719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
        <p:nvSpPr>
          <p:cNvPr id="7" name="椭圆 6"/>
          <p:cNvSpPr/>
          <p:nvPr/>
        </p:nvSpPr>
        <p:spPr bwMode="auto">
          <a:xfrm>
            <a:off x="642910" y="3929066"/>
            <a:ext cx="642942" cy="571504"/>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
        <p:nvSpPr>
          <p:cNvPr id="8" name="TextBox 7"/>
          <p:cNvSpPr txBox="1"/>
          <p:nvPr/>
        </p:nvSpPr>
        <p:spPr>
          <a:xfrm>
            <a:off x="3857620" y="3000372"/>
            <a:ext cx="1571636" cy="400110"/>
          </a:xfrm>
          <a:prstGeom prst="rect">
            <a:avLst/>
          </a:prstGeom>
          <a:noFill/>
        </p:spPr>
        <p:txBody>
          <a:bodyPr wrap="square" rtlCol="0">
            <a:spAutoFit/>
          </a:bodyPr>
          <a:lstStyle/>
          <a:p>
            <a:r>
              <a:rPr lang="zh-CN" altLang="en-US" sz="2000" dirty="0" smtClean="0">
                <a:latin typeface="楷体" pitchFamily="49" charset="-122"/>
                <a:ea typeface="楷体" pitchFamily="49" charset="-122"/>
              </a:rPr>
              <a:t>插入新记录</a:t>
            </a:r>
            <a:endParaRPr lang="zh-CN" altLang="en-US" sz="20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428728" y="2428868"/>
            <a:ext cx="6306370" cy="769441"/>
          </a:xfrm>
          <a:prstGeom prst="rect">
            <a:avLst/>
          </a:prstGeom>
          <a:solidFill>
            <a:schemeClr val="hlink"/>
          </a:solidFill>
          <a:ln w="9525">
            <a:noFill/>
            <a:miter lim="800000"/>
            <a:headEnd/>
            <a:tailEnd/>
          </a:ln>
          <a:effectLst/>
        </p:spPr>
        <p:txBody>
          <a:bodyPr wrap="square">
            <a:spAutoFit/>
          </a:bodyPr>
          <a:lstStyle>
            <a:defPPr>
              <a:defRPr lang="zh-CN"/>
            </a:defPPr>
            <a:lvl1pPr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buFontTx/>
              <a:buNone/>
            </a:pPr>
            <a:r>
              <a:rPr kumimoji="0" lang="en-US" altLang="zh-CN" dirty="0">
                <a:solidFill>
                  <a:srgbClr val="FF00FF"/>
                </a:solidFill>
              </a:rPr>
              <a:t> </a:t>
            </a:r>
            <a:r>
              <a:rPr kumimoji="0" lang="en-US" altLang="zh-CN" sz="4000" dirty="0">
                <a:solidFill>
                  <a:srgbClr val="FF3300"/>
                </a:solidFill>
                <a:effectLst>
                  <a:outerShdw blurRad="38100" dist="38100" dir="2700000" algn="tl">
                    <a:srgbClr val="000000"/>
                  </a:outerShdw>
                </a:effectLst>
              </a:rPr>
              <a:t>━━</a:t>
            </a:r>
            <a:r>
              <a:rPr kumimoji="0" lang="zh-CN" altLang="en-US" sz="4400" dirty="0" smtClean="0">
                <a:solidFill>
                  <a:srgbClr val="FF3300"/>
                </a:solidFill>
                <a:effectLst>
                  <a:outerShdw blurRad="38100" dist="38100" dir="2700000" algn="tl">
                    <a:srgbClr val="000000"/>
                  </a:outerShdw>
                </a:effectLst>
                <a:ea typeface="Arial Unicode MS" pitchFamily="34" charset="-122"/>
                <a:cs typeface="Arial Unicode MS" pitchFamily="34" charset="-122"/>
              </a:rPr>
              <a:t>本课程结束</a:t>
            </a:r>
            <a:r>
              <a:rPr kumimoji="0" lang="zh-CN" altLang="en-US" sz="4000" dirty="0" smtClean="0">
                <a:solidFill>
                  <a:srgbClr val="FF3300"/>
                </a:solidFill>
                <a:effectLst>
                  <a:outerShdw blurRad="38100" dist="38100" dir="2700000" algn="tl">
                    <a:srgbClr val="000000"/>
                  </a:outerShdw>
                </a:effectLst>
              </a:rPr>
              <a:t>━━</a:t>
            </a:r>
            <a:endParaRPr kumimoji="0" lang="zh-CN" altLang="en-US" sz="4000" dirty="0">
              <a:solidFill>
                <a:srgbClr val="FF3300"/>
              </a:solidFill>
              <a:effectLst>
                <a:outerShdw blurRad="38100" dist="38100" dir="2700000" algn="tl">
                  <a:srgbClr val="000000"/>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7786742" cy="3785652"/>
          </a:xfrm>
          <a:prstGeom prst="rect">
            <a:avLst/>
          </a:prstGeom>
          <a:noFill/>
        </p:spPr>
        <p:txBody>
          <a:bodyPr wrap="square" rtlCol="0">
            <a:spAutoFit/>
          </a:bodyPr>
          <a:lstStyle/>
          <a:p>
            <a:pPr>
              <a:lnSpc>
                <a:spcPct val="200000"/>
              </a:lnSpc>
            </a:pPr>
            <a:r>
              <a:rPr lang="en-US" dirty="0" smtClean="0">
                <a:solidFill>
                  <a:srgbClr val="FF0000"/>
                </a:solidFill>
                <a:ea typeface="楷体" pitchFamily="49" charset="-122"/>
                <a:cs typeface="Times New Roman" pitchFamily="18" charset="0"/>
              </a:rPr>
              <a:t>1. </a:t>
            </a:r>
            <a:r>
              <a:rPr lang="zh-CN" altLang="en-US" dirty="0" smtClean="0">
                <a:solidFill>
                  <a:srgbClr val="FF0000"/>
                </a:solidFill>
                <a:ea typeface="楷体" pitchFamily="49" charset="-122"/>
                <a:cs typeface="Times New Roman" pitchFamily="18" charset="0"/>
              </a:rPr>
              <a:t>单文件页模型</a:t>
            </a:r>
          </a:p>
          <a:p>
            <a:pPr>
              <a:lnSpc>
                <a:spcPct val="200000"/>
              </a:lnSpc>
            </a:pPr>
            <a:r>
              <a:rPr lang="zh-CN" altLang="en-US" dirty="0" smtClean="0">
                <a:ea typeface="楷体" pitchFamily="49" charset="-122"/>
                <a:cs typeface="Times New Roman" pitchFamily="18" charset="0"/>
              </a:rPr>
              <a:t>      </a:t>
            </a:r>
            <a:r>
              <a:rPr lang="zh-CN" altLang="en-US" dirty="0" smtClean="0">
                <a:ea typeface="楷体" pitchFamily="49" charset="-122"/>
                <a:cs typeface="Times New Roman" pitchFamily="18" charset="0"/>
              </a:rPr>
              <a:t> 在</a:t>
            </a:r>
            <a:r>
              <a:rPr lang="zh-CN" altLang="en-US" dirty="0" smtClean="0">
                <a:ea typeface="楷体" pitchFamily="49" charset="-122"/>
                <a:cs typeface="Times New Roman" pitchFamily="18" charset="0"/>
              </a:rPr>
              <a:t>单文件页模型中，页的标记及其编程代码位于同一个</a:t>
            </a:r>
            <a:r>
              <a:rPr lang="en-US" dirty="0" smtClean="0">
                <a:ea typeface="楷体" pitchFamily="49" charset="-122"/>
                <a:cs typeface="Times New Roman" pitchFamily="18" charset="0"/>
              </a:rPr>
              <a:t>.</a:t>
            </a:r>
            <a:r>
              <a:rPr lang="en-US" dirty="0" err="1" smtClean="0">
                <a:ea typeface="楷体" pitchFamily="49" charset="-122"/>
                <a:cs typeface="Times New Roman" pitchFamily="18" charset="0"/>
              </a:rPr>
              <a:t>aspx</a:t>
            </a:r>
            <a:r>
              <a:rPr lang="zh-CN" altLang="en-US" dirty="0" smtClean="0">
                <a:ea typeface="楷体" pitchFamily="49" charset="-122"/>
                <a:cs typeface="Times New Roman" pitchFamily="18" charset="0"/>
              </a:rPr>
              <a:t>文件中。</a:t>
            </a:r>
            <a:endParaRPr lang="en-US" altLang="zh-CN" dirty="0" smtClean="0">
              <a:ea typeface="楷体" pitchFamily="49" charset="-122"/>
              <a:cs typeface="Times New Roman" pitchFamily="18" charset="0"/>
            </a:endParaRPr>
          </a:p>
          <a:p>
            <a:pPr>
              <a:lnSpc>
                <a:spcPct val="200000"/>
              </a:lnSpc>
            </a:pPr>
            <a:r>
              <a:rPr lang="en-US" altLang="zh-CN" dirty="0" smtClean="0">
                <a:ea typeface="楷体" pitchFamily="49" charset="-122"/>
                <a:cs typeface="Times New Roman" pitchFamily="18" charset="0"/>
              </a:rPr>
              <a:t>       </a:t>
            </a:r>
            <a:r>
              <a:rPr lang="en-US" altLang="zh-CN" dirty="0" smtClean="0">
                <a:ea typeface="楷体" pitchFamily="49" charset="-122"/>
                <a:cs typeface="Times New Roman" pitchFamily="18" charset="0"/>
              </a:rPr>
              <a:t> </a:t>
            </a:r>
            <a:r>
              <a:rPr lang="zh-CN" altLang="en-US" dirty="0" smtClean="0">
                <a:ea typeface="楷体" pitchFamily="49" charset="-122"/>
                <a:cs typeface="Times New Roman" pitchFamily="18" charset="0"/>
              </a:rPr>
              <a:t>编程</a:t>
            </a:r>
            <a:r>
              <a:rPr lang="zh-CN" altLang="en-US" dirty="0" smtClean="0">
                <a:ea typeface="楷体" pitchFamily="49" charset="-122"/>
                <a:cs typeface="Times New Roman" pitchFamily="18" charset="0"/>
              </a:rPr>
              <a:t>代码位于</a:t>
            </a:r>
            <a:r>
              <a:rPr lang="en-US" dirty="0" smtClean="0">
                <a:ea typeface="楷体" pitchFamily="49" charset="-122"/>
                <a:cs typeface="Times New Roman" pitchFamily="18" charset="0"/>
              </a:rPr>
              <a:t>script</a:t>
            </a:r>
            <a:r>
              <a:rPr lang="zh-CN" altLang="en-US" dirty="0" smtClean="0">
                <a:ea typeface="楷体" pitchFamily="49" charset="-122"/>
                <a:cs typeface="Times New Roman" pitchFamily="18" charset="0"/>
              </a:rPr>
              <a:t>块中，该块包含</a:t>
            </a:r>
            <a:r>
              <a:rPr lang="en-US" dirty="0" err="1" smtClean="0">
                <a:ea typeface="楷体" pitchFamily="49" charset="-122"/>
                <a:cs typeface="Times New Roman" pitchFamily="18" charset="0"/>
              </a:rPr>
              <a:t>runat</a:t>
            </a:r>
            <a:r>
              <a:rPr lang="en-US" dirty="0" smtClean="0">
                <a:ea typeface="楷体" pitchFamily="49" charset="-122"/>
                <a:cs typeface="Times New Roman" pitchFamily="18" charset="0"/>
              </a:rPr>
              <a:t>="server"</a:t>
            </a:r>
            <a:r>
              <a:rPr lang="zh-CN" altLang="en-US" dirty="0" smtClean="0">
                <a:ea typeface="楷体" pitchFamily="49" charset="-122"/>
                <a:cs typeface="Times New Roman" pitchFamily="18" charset="0"/>
              </a:rPr>
              <a:t>属性，此属性将其标记为</a:t>
            </a:r>
            <a:r>
              <a:rPr lang="en-US" dirty="0" smtClean="0">
                <a:ea typeface="楷体" pitchFamily="49" charset="-122"/>
                <a:cs typeface="Times New Roman" pitchFamily="18" charset="0"/>
              </a:rPr>
              <a:t>ASP .NET</a:t>
            </a:r>
            <a:r>
              <a:rPr lang="zh-CN" altLang="en-US" dirty="0" smtClean="0">
                <a:ea typeface="楷体" pitchFamily="49" charset="-122"/>
                <a:cs typeface="Times New Roman" pitchFamily="18" charset="0"/>
              </a:rPr>
              <a:t>应执行的代码。</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642918"/>
            <a:ext cx="8143932" cy="3970318"/>
          </a:xfrm>
          <a:prstGeom prst="rect">
            <a:avLst/>
          </a:prstGeom>
          <a:noFill/>
        </p:spPr>
        <p:txBody>
          <a:bodyPr wrap="square" rtlCol="0">
            <a:spAutoFit/>
          </a:bodyPr>
          <a:lstStyle/>
          <a:p>
            <a:pPr>
              <a:lnSpc>
                <a:spcPct val="150000"/>
              </a:lnSpc>
            </a:pPr>
            <a:r>
              <a:rPr lang="en-US" dirty="0" smtClean="0">
                <a:solidFill>
                  <a:srgbClr val="FF0000"/>
                </a:solidFill>
                <a:ea typeface="楷体" pitchFamily="49" charset="-122"/>
                <a:cs typeface="Times New Roman" pitchFamily="18" charset="0"/>
              </a:rPr>
              <a:t>2. </a:t>
            </a:r>
            <a:r>
              <a:rPr lang="zh-CN" altLang="en-US" dirty="0" smtClean="0">
                <a:solidFill>
                  <a:srgbClr val="FF0000"/>
                </a:solidFill>
                <a:ea typeface="楷体" pitchFamily="49" charset="-122"/>
                <a:cs typeface="Times New Roman" pitchFamily="18" charset="0"/>
              </a:rPr>
              <a:t>代码隐藏页模型</a:t>
            </a:r>
          </a:p>
          <a:p>
            <a:pPr>
              <a:lnSpc>
                <a:spcPct val="150000"/>
              </a:lnSpc>
            </a:pPr>
            <a:r>
              <a:rPr lang="zh-CN" altLang="en-US" dirty="0" smtClean="0">
                <a:ea typeface="楷体" pitchFamily="49" charset="-122"/>
                <a:cs typeface="Times New Roman" pitchFamily="18" charset="0"/>
              </a:rPr>
              <a:t>         通过代码隐藏模型，可以在一个文件（</a:t>
            </a:r>
            <a:r>
              <a:rPr lang="en-US" dirty="0" smtClean="0">
                <a:ea typeface="楷体" pitchFamily="49" charset="-122"/>
                <a:cs typeface="Times New Roman" pitchFamily="18" charset="0"/>
              </a:rPr>
              <a:t>.</a:t>
            </a:r>
            <a:r>
              <a:rPr lang="en-US" dirty="0" err="1" smtClean="0">
                <a:ea typeface="楷体" pitchFamily="49" charset="-122"/>
                <a:cs typeface="Times New Roman" pitchFamily="18" charset="0"/>
              </a:rPr>
              <a:t>aspx</a:t>
            </a:r>
            <a:r>
              <a:rPr lang="zh-CN" altLang="en-US" dirty="0" smtClean="0">
                <a:ea typeface="楷体" pitchFamily="49" charset="-122"/>
                <a:cs typeface="Times New Roman" pitchFamily="18" charset="0"/>
              </a:rPr>
              <a:t>）中保留标记，并在另一个文件中保留编程代码。</a:t>
            </a:r>
            <a:endParaRPr lang="en-US" altLang="zh-CN" dirty="0" smtClean="0">
              <a:ea typeface="楷体" pitchFamily="49" charset="-122"/>
              <a:cs typeface="Times New Roman" pitchFamily="18" charset="0"/>
            </a:endParaRPr>
          </a:p>
          <a:p>
            <a:pPr>
              <a:lnSpc>
                <a:spcPct val="150000"/>
              </a:lnSpc>
            </a:pPr>
            <a:r>
              <a:rPr lang="en-US" altLang="zh-CN" dirty="0" smtClean="0">
                <a:ea typeface="楷体" pitchFamily="49" charset="-122"/>
                <a:cs typeface="Times New Roman" pitchFamily="18" charset="0"/>
              </a:rPr>
              <a:t>        </a:t>
            </a:r>
            <a:r>
              <a:rPr lang="zh-CN" altLang="en-US" dirty="0" smtClean="0">
                <a:ea typeface="楷体" pitchFamily="49" charset="-122"/>
                <a:cs typeface="Times New Roman" pitchFamily="18" charset="0"/>
              </a:rPr>
              <a:t>代码文件的名称会根据所使用的编程语言而有所变化。这种模型的优点是可以清楚地分隔标记（</a:t>
            </a:r>
            <a:r>
              <a:rPr lang="en-US" dirty="0" smtClean="0">
                <a:ea typeface="楷体" pitchFamily="49" charset="-122"/>
                <a:cs typeface="Times New Roman" pitchFamily="18" charset="0"/>
              </a:rPr>
              <a:t>HTML</a:t>
            </a:r>
            <a:r>
              <a:rPr lang="zh-CN" altLang="en-US" dirty="0" smtClean="0">
                <a:ea typeface="楷体" pitchFamily="49" charset="-122"/>
                <a:cs typeface="Times New Roman" pitchFamily="18" charset="0"/>
              </a:rPr>
              <a:t>代码）和代码（程序代码），适用于包含大量代码或多个开发人员共同创建网站的</a:t>
            </a:r>
            <a:r>
              <a:rPr lang="en-US" dirty="0" smtClean="0">
                <a:ea typeface="楷体" pitchFamily="49" charset="-122"/>
                <a:cs typeface="Times New Roman" pitchFamily="18" charset="0"/>
              </a:rPr>
              <a:t>Web</a:t>
            </a:r>
            <a:r>
              <a:rPr lang="zh-CN" altLang="en-US" dirty="0" smtClean="0">
                <a:ea typeface="楷体" pitchFamily="49" charset="-122"/>
                <a:cs typeface="Times New Roman" pitchFamily="18" charset="0"/>
              </a:rPr>
              <a:t>应用程序，便于程序的维护和升级。</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642918"/>
            <a:ext cx="7286676"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18.2 </a:t>
            </a:r>
            <a:r>
              <a:rPr lang="zh-CN" altLang="en-US"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创建一个简单的</a:t>
            </a:r>
            <a:r>
              <a:rPr lang="en-US"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Web</a:t>
            </a:r>
            <a:r>
              <a:rPr lang="zh-CN" altLang="en-US"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应用程序</a:t>
            </a:r>
          </a:p>
        </p:txBody>
      </p:sp>
      <p:sp>
        <p:nvSpPr>
          <p:cNvPr id="3" name="TextBox 2"/>
          <p:cNvSpPr txBox="1"/>
          <p:nvPr/>
        </p:nvSpPr>
        <p:spPr>
          <a:xfrm>
            <a:off x="571472" y="1785926"/>
            <a:ext cx="8001056" cy="1754326"/>
          </a:xfrm>
          <a:prstGeom prst="rect">
            <a:avLst/>
          </a:prstGeom>
          <a:noFill/>
        </p:spPr>
        <p:txBody>
          <a:bodyPr wrap="square" rtlCol="0">
            <a:spAutoFit/>
          </a:bodyPr>
          <a:lstStyle/>
          <a:p>
            <a:pPr>
              <a:lnSpc>
                <a:spcPct val="150000"/>
              </a:lnSpc>
            </a:pPr>
            <a:r>
              <a:rPr lang="en-US" altLang="zh-CN" dirty="0" smtClean="0">
                <a:ea typeface="楷体" pitchFamily="49" charset="-122"/>
                <a:cs typeface="Times New Roman" pitchFamily="18" charset="0"/>
              </a:rPr>
              <a:t>       </a:t>
            </a:r>
            <a:r>
              <a:rPr lang="en-US" altLang="zh-CN" dirty="0" smtClean="0">
                <a:solidFill>
                  <a:srgbClr val="FF0000"/>
                </a:solidFill>
                <a:ea typeface="楷体" pitchFamily="49" charset="-122"/>
                <a:cs typeface="Times New Roman" pitchFamily="18" charset="0"/>
              </a:rPr>
              <a:t>【</a:t>
            </a:r>
            <a:r>
              <a:rPr lang="zh-CN" altLang="en-US" dirty="0" smtClean="0">
                <a:solidFill>
                  <a:srgbClr val="FF0000"/>
                </a:solidFill>
                <a:ea typeface="楷体" pitchFamily="49" charset="-122"/>
                <a:cs typeface="Times New Roman" pitchFamily="18" charset="0"/>
              </a:rPr>
              <a:t>例</a:t>
            </a:r>
            <a:r>
              <a:rPr lang="en-US" dirty="0" smtClean="0">
                <a:solidFill>
                  <a:srgbClr val="FF0000"/>
                </a:solidFill>
                <a:ea typeface="楷体" pitchFamily="49" charset="-122"/>
                <a:cs typeface="Times New Roman" pitchFamily="18" charset="0"/>
              </a:rPr>
              <a:t>18.1</a:t>
            </a:r>
            <a:r>
              <a:rPr lang="en-US" altLang="zh-CN" dirty="0" smtClean="0">
                <a:solidFill>
                  <a:srgbClr val="FF0000"/>
                </a:solidFill>
                <a:ea typeface="楷体" pitchFamily="49" charset="-122"/>
                <a:cs typeface="Times New Roman" pitchFamily="18" charset="0"/>
              </a:rPr>
              <a:t>】</a:t>
            </a:r>
            <a:r>
              <a:rPr lang="zh-CN" altLang="en-US" dirty="0" smtClean="0">
                <a:ea typeface="楷体" pitchFamily="49" charset="-122"/>
                <a:cs typeface="Times New Roman" pitchFamily="18" charset="0"/>
              </a:rPr>
              <a:t>创建一个</a:t>
            </a:r>
            <a:r>
              <a:rPr lang="en-US" dirty="0" smtClean="0">
                <a:ea typeface="楷体" pitchFamily="49" charset="-122"/>
                <a:cs typeface="Times New Roman" pitchFamily="18" charset="0"/>
              </a:rPr>
              <a:t>Web</a:t>
            </a:r>
            <a:r>
              <a:rPr lang="zh-CN" altLang="en-US" dirty="0" smtClean="0">
                <a:ea typeface="楷体" pitchFamily="49" charset="-122"/>
                <a:cs typeface="Times New Roman" pitchFamily="18" charset="0"/>
              </a:rPr>
              <a:t>窗体</a:t>
            </a:r>
            <a:r>
              <a:rPr lang="en-US" dirty="0" err="1" smtClean="0">
                <a:ea typeface="楷体" pitchFamily="49" charset="-122"/>
                <a:cs typeface="Times New Roman" pitchFamily="18" charset="0"/>
              </a:rPr>
              <a:t>WebForm1</a:t>
            </a:r>
            <a:r>
              <a:rPr lang="zh-CN" altLang="en-US" dirty="0" smtClean="0">
                <a:ea typeface="楷体" pitchFamily="49" charset="-122"/>
                <a:cs typeface="Times New Roman" pitchFamily="18" charset="0"/>
              </a:rPr>
              <a:t>，根据用户输入</a:t>
            </a:r>
            <a:r>
              <a:rPr lang="en-US" dirty="0" smtClean="0">
                <a:ea typeface="楷体" pitchFamily="49" charset="-122"/>
                <a:cs typeface="Times New Roman" pitchFamily="18" charset="0"/>
              </a:rPr>
              <a:t>Access</a:t>
            </a:r>
            <a:r>
              <a:rPr lang="zh-CN" altLang="en-US" dirty="0" smtClean="0">
                <a:ea typeface="楷体" pitchFamily="49" charset="-122"/>
                <a:cs typeface="Times New Roman" pitchFamily="18" charset="0"/>
              </a:rPr>
              <a:t>数据库名称（在网站主目录的</a:t>
            </a:r>
            <a:r>
              <a:rPr lang="en-US" dirty="0" err="1" smtClean="0">
                <a:ea typeface="楷体" pitchFamily="49" charset="-122"/>
                <a:cs typeface="Times New Roman" pitchFamily="18" charset="0"/>
              </a:rPr>
              <a:t>App_Data</a:t>
            </a:r>
            <a:r>
              <a:rPr lang="zh-CN" altLang="en-US" dirty="0" smtClean="0">
                <a:ea typeface="楷体" pitchFamily="49" charset="-122"/>
                <a:cs typeface="Times New Roman" pitchFamily="18" charset="0"/>
              </a:rPr>
              <a:t>文件夹中查找该数据库文件）连接到该数据库。</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Edge</Template>
  <TotalTime>393</TotalTime>
  <Words>2550</Words>
  <Application>Microsoft Office PowerPoint</Application>
  <PresentationFormat>全屏显示(4:3)</PresentationFormat>
  <Paragraphs>281</Paragraphs>
  <Slides>61</Slides>
  <Notes>0</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Edge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Administrator</cp:lastModifiedBy>
  <cp:revision>142</cp:revision>
  <dcterms:created xsi:type="dcterms:W3CDTF">2009-07-07T03:19:41Z</dcterms:created>
  <dcterms:modified xsi:type="dcterms:W3CDTF">2015-05-24T02:40:18Z</dcterms:modified>
</cp:coreProperties>
</file>