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326" r:id="rId2"/>
    <p:sldId id="258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5" r:id="rId20"/>
    <p:sldId id="343" r:id="rId21"/>
    <p:sldId id="344" r:id="rId22"/>
    <p:sldId id="34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A4C1177-8AF4-4384-948D-F4D3690278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C08F1-E45F-48ED-ABDC-49EEF1819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5ED91-9083-4823-8F07-5E9935E47E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4A045-883B-4F02-913F-2A3A7773C1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A8F3E-85E8-4C60-B35E-98545DB799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AB9B3-237B-4265-A046-30527A6C90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A5ACD-F812-485E-B2EE-16AD165ECA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AE1A2-F32E-4A81-918C-8E009EDCA0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3412B-406D-48F4-B527-D1BE083F41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36B9A-002B-4F3C-9FBF-63A51A7FA7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1FF34-5DE2-49F2-BAC4-7679AEC8B0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D107F7C5-5AF4-4B81-895C-64463AD0477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500166" y="785794"/>
            <a:ext cx="53292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ea typeface="华文隶书" pitchFamily="2" charset="-122"/>
              </a:rPr>
              <a:t>第</a:t>
            </a:r>
            <a:r>
              <a:rPr lang="en-US" altLang="zh-C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ea typeface="华文隶书" pitchFamily="2" charset="-122"/>
              </a:rPr>
              <a:t>3</a:t>
            </a:r>
            <a:r>
              <a:rPr lang="zh-CN" alt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ea typeface="华文隶书" pitchFamily="2" charset="-122"/>
              </a:rPr>
              <a:t>章</a:t>
            </a:r>
            <a:r>
              <a:rPr lang="zh-CN" alt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ea typeface="华文隶书" pitchFamily="2" charset="-122"/>
              </a:rPr>
              <a:t>　</a:t>
            </a:r>
            <a:r>
              <a:rPr lang="en-US" altLang="zh-CN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ea typeface="华文隶书" pitchFamily="2" charset="-122"/>
              </a:rPr>
              <a:t>C#</a:t>
            </a:r>
            <a:r>
              <a:rPr lang="zh-CN" alt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ea typeface="华文隶书" pitchFamily="2" charset="-122"/>
              </a:rPr>
              <a:t>控制语句 </a:t>
            </a:r>
          </a:p>
        </p:txBody>
      </p:sp>
      <p:sp>
        <p:nvSpPr>
          <p:cNvPr id="88069" name="Text Box 5"/>
          <p:cNvSpPr txBox="1">
            <a:spLocks noChangeAspect="1" noChangeArrowheads="1"/>
          </p:cNvSpPr>
          <p:nvPr/>
        </p:nvSpPr>
        <p:spPr bwMode="auto">
          <a:xfrm>
            <a:off x="2071670" y="2143116"/>
            <a:ext cx="4857784" cy="219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square" lIns="162000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3.1  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选择控制语句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3.2  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循环控制语句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3.3  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跳 转 语 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句</a:t>
            </a:r>
            <a:endParaRPr lang="en-US" altLang="zh-CN" sz="2800" b="1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27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3.2  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循环控制语句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928662" y="2000240"/>
            <a:ext cx="6265862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语句的一般语法格式如下：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条件表达式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4041783" y="3155962"/>
            <a:ext cx="1673225" cy="2058988"/>
            <a:chOff x="3585" y="3237"/>
            <a:chExt cx="1841" cy="2675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4966" y="3888"/>
              <a:ext cx="460" cy="31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>
                  <a:latin typeface="Times New Roman" pitchFamily="18" charset="0"/>
                </a:rPr>
                <a:t>false</a:t>
              </a:r>
              <a:endParaRPr lang="en-US" altLang="zh-CN" sz="1000" b="1"/>
            </a:p>
          </p:txBody>
        </p:sp>
        <p:sp>
          <p:nvSpPr>
            <p:cNvPr id="165894" name="Text Box 6"/>
            <p:cNvSpPr txBox="1">
              <a:spLocks noChangeArrowheads="1"/>
            </p:cNvSpPr>
            <p:nvPr/>
          </p:nvSpPr>
          <p:spPr bwMode="auto">
            <a:xfrm>
              <a:off x="4468" y="4672"/>
              <a:ext cx="394" cy="31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 dirty="0">
                  <a:latin typeface="Times New Roman" pitchFamily="18" charset="0"/>
                </a:rPr>
                <a:t>true</a:t>
              </a:r>
              <a:endParaRPr lang="en-US" altLang="zh-CN" sz="1000" b="1" dirty="0"/>
            </a:p>
          </p:txBody>
        </p:sp>
        <p:sp>
          <p:nvSpPr>
            <p:cNvPr id="165895" name="AutoShape 7"/>
            <p:cNvSpPr>
              <a:spLocks noChangeArrowheads="1"/>
            </p:cNvSpPr>
            <p:nvPr/>
          </p:nvSpPr>
          <p:spPr bwMode="auto">
            <a:xfrm>
              <a:off x="3687" y="3934"/>
              <a:ext cx="1366" cy="697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2000"/>
                </a:lnSpc>
              </a:pPr>
              <a:r>
                <a:rPr lang="zh-CN" altLang="en-US" sz="1400" b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条件</a:t>
              </a:r>
            </a:p>
            <a:p>
              <a:pPr algn="ctr">
                <a:lnSpc>
                  <a:spcPct val="72000"/>
                </a:lnSpc>
              </a:pPr>
              <a:r>
                <a:rPr lang="zh-CN" altLang="en-US" sz="1400" b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表达式</a:t>
              </a:r>
            </a:p>
          </p:txBody>
        </p:sp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3922" y="4947"/>
              <a:ext cx="900" cy="3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0" tIns="18000" rIns="0" bIns="0"/>
            <a:lstStyle/>
            <a:p>
              <a:pPr algn="just">
                <a:lnSpc>
                  <a:spcPct val="104000"/>
                </a:lnSpc>
              </a:pPr>
              <a:r>
                <a:rPr lang="zh-CN" altLang="en-US" sz="1400" b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</a:p>
          </p:txBody>
        </p:sp>
        <p:sp>
          <p:nvSpPr>
            <p:cNvPr id="165897" name="Freeform 9"/>
            <p:cNvSpPr>
              <a:spLocks/>
            </p:cNvSpPr>
            <p:nvPr/>
          </p:nvSpPr>
          <p:spPr bwMode="auto">
            <a:xfrm>
              <a:off x="4373" y="3604"/>
              <a:ext cx="1" cy="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6"/>
                </a:cxn>
              </a:cxnLst>
              <a:rect l="0" t="0" r="r" b="b"/>
              <a:pathLst>
                <a:path w="1" h="326">
                  <a:moveTo>
                    <a:pt x="0" y="0"/>
                  </a:moveTo>
                  <a:lnTo>
                    <a:pt x="0" y="32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>
              <a:off x="4364" y="462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9" name="Freeform 11"/>
            <p:cNvSpPr>
              <a:spLocks/>
            </p:cNvSpPr>
            <p:nvPr/>
          </p:nvSpPr>
          <p:spPr bwMode="auto">
            <a:xfrm>
              <a:off x="5030" y="4274"/>
              <a:ext cx="34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46" y="0"/>
                </a:cxn>
              </a:cxnLst>
              <a:rect l="0" t="0" r="r" b="b"/>
              <a:pathLst>
                <a:path w="346" h="7">
                  <a:moveTo>
                    <a:pt x="0" y="7"/>
                  </a:moveTo>
                  <a:lnTo>
                    <a:pt x="34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0" name="AutoShape 12"/>
            <p:cNvSpPr>
              <a:spLocks noChangeArrowheads="1"/>
            </p:cNvSpPr>
            <p:nvPr/>
          </p:nvSpPr>
          <p:spPr bwMode="auto">
            <a:xfrm>
              <a:off x="4046" y="3237"/>
              <a:ext cx="720" cy="357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CN" sz="14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while</a:t>
              </a:r>
            </a:p>
          </p:txBody>
        </p:sp>
        <p:sp>
          <p:nvSpPr>
            <p:cNvPr id="165901" name="Freeform 13"/>
            <p:cNvSpPr>
              <a:spLocks/>
            </p:cNvSpPr>
            <p:nvPr/>
          </p:nvSpPr>
          <p:spPr bwMode="auto">
            <a:xfrm>
              <a:off x="3586" y="5448"/>
              <a:ext cx="7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1"/>
                </a:cxn>
              </a:cxnLst>
              <a:rect l="0" t="0" r="r" b="b"/>
              <a:pathLst>
                <a:path w="768" h="1">
                  <a:moveTo>
                    <a:pt x="0" y="0"/>
                  </a:moveTo>
                  <a:lnTo>
                    <a:pt x="768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2" name="Freeform 14"/>
            <p:cNvSpPr>
              <a:spLocks/>
            </p:cNvSpPr>
            <p:nvPr/>
          </p:nvSpPr>
          <p:spPr bwMode="auto">
            <a:xfrm>
              <a:off x="3585" y="3728"/>
              <a:ext cx="13" cy="171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710"/>
                </a:cxn>
              </a:cxnLst>
              <a:rect l="0" t="0" r="r" b="b"/>
              <a:pathLst>
                <a:path w="13" h="1710">
                  <a:moveTo>
                    <a:pt x="13" y="0"/>
                  </a:moveTo>
                  <a:lnTo>
                    <a:pt x="0" y="17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3" name="Freeform 15"/>
            <p:cNvSpPr>
              <a:spLocks/>
            </p:cNvSpPr>
            <p:nvPr/>
          </p:nvSpPr>
          <p:spPr bwMode="auto">
            <a:xfrm>
              <a:off x="3597" y="3729"/>
              <a:ext cx="770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70" y="0"/>
                </a:cxn>
              </a:cxnLst>
              <a:rect l="0" t="0" r="r" b="b"/>
              <a:pathLst>
                <a:path w="770" h="5">
                  <a:moveTo>
                    <a:pt x="0" y="5"/>
                  </a:moveTo>
                  <a:lnTo>
                    <a:pt x="77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4" name="Freeform 16"/>
            <p:cNvSpPr>
              <a:spLocks/>
            </p:cNvSpPr>
            <p:nvPr/>
          </p:nvSpPr>
          <p:spPr bwMode="auto">
            <a:xfrm>
              <a:off x="5370" y="4270"/>
              <a:ext cx="1" cy="13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40"/>
                </a:cxn>
              </a:cxnLst>
              <a:rect l="0" t="0" r="r" b="b"/>
              <a:pathLst>
                <a:path w="1" h="1340">
                  <a:moveTo>
                    <a:pt x="0" y="0"/>
                  </a:moveTo>
                  <a:lnTo>
                    <a:pt x="0" y="134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5" name="Freeform 17"/>
            <p:cNvSpPr>
              <a:spLocks/>
            </p:cNvSpPr>
            <p:nvPr/>
          </p:nvSpPr>
          <p:spPr bwMode="auto">
            <a:xfrm>
              <a:off x="4452" y="5593"/>
              <a:ext cx="91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1" y="10"/>
                </a:cxn>
              </a:cxnLst>
              <a:rect l="0" t="0" r="r" b="b"/>
              <a:pathLst>
                <a:path w="911" h="10">
                  <a:moveTo>
                    <a:pt x="0" y="0"/>
                  </a:moveTo>
                  <a:lnTo>
                    <a:pt x="911" y="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6" name="Freeform 18"/>
            <p:cNvSpPr>
              <a:spLocks/>
            </p:cNvSpPr>
            <p:nvPr/>
          </p:nvSpPr>
          <p:spPr bwMode="auto">
            <a:xfrm>
              <a:off x="4454" y="559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1" y="3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7" name="Freeform 19"/>
            <p:cNvSpPr>
              <a:spLocks/>
            </p:cNvSpPr>
            <p:nvPr/>
          </p:nvSpPr>
          <p:spPr bwMode="auto">
            <a:xfrm>
              <a:off x="4343" y="5309"/>
              <a:ext cx="1" cy="15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51"/>
                </a:cxn>
              </a:cxnLst>
              <a:rect l="0" t="0" r="r" b="b"/>
              <a:pathLst>
                <a:path w="10" h="151">
                  <a:moveTo>
                    <a:pt x="10" y="0"/>
                  </a:moveTo>
                  <a:lnTo>
                    <a:pt x="0" y="15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14348" y="1285860"/>
            <a:ext cx="335758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3.2.1  while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3.6】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编写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一个程序，将用户输入的整数反向显示出来。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0645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System;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proj3_6</a:t>
            </a:r>
            <a:endParaRPr lang="en-US" altLang="zh-CN" sz="2000" b="1" dirty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 Program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static void Main(string[]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digit,num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"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输入一个整数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num=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int.Parse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Console.ReadLine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"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反向显示结果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(num!=0)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{   digit=num % 10;  //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依次求个位、十位、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上的数字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digit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num=num / 10;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(digit);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357298"/>
            <a:ext cx="278608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64801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do-while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语句的一般语法格式如下：</a:t>
            </a:r>
          </a:p>
          <a:p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语句；</a:t>
            </a:r>
          </a:p>
          <a:p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条件表达式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50004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3.2.2  do-while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714620"/>
            <a:ext cx="221457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9930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3.7】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do-while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语句重新编写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3.6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的程序。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System;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proj3_7</a:t>
            </a:r>
            <a:endParaRPr lang="en-US" altLang="zh-CN" sz="2000" b="1" dirty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class Program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static void Main(string[]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{ 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digit,num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输入一个整数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num=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int.Parse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Console.ReadLine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反向显示结果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{    digit=num % 10;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num=num/10;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(digit);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} while (num!=0);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7561262" cy="160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语句通常用于预先知道循环次数的情况，其一般语法格式如下：</a:t>
            </a: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zh-CN" altLang="en-US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</a:t>
            </a:r>
            <a:r>
              <a:rPr lang="en-US" altLang="zh-CN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  <a:r>
              <a:rPr lang="zh-CN" altLang="en-US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</a:t>
            </a:r>
            <a:r>
              <a:rPr lang="en-US" altLang="zh-CN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2;</a:t>
            </a:r>
            <a:r>
              <a:rPr lang="zh-CN" altLang="en-US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</a:t>
            </a:r>
            <a:r>
              <a:rPr lang="en-US" altLang="zh-CN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3) </a:t>
            </a:r>
            <a:r>
              <a:rPr lang="zh-CN" altLang="en-US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b="1" dirty="0">
              <a:solidFill>
                <a:schemeClr val="hlin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1795" name="Group 3"/>
          <p:cNvGrpSpPr>
            <a:grpSpLocks/>
          </p:cNvGrpSpPr>
          <p:nvPr/>
        </p:nvGrpSpPr>
        <p:grpSpPr bwMode="auto">
          <a:xfrm>
            <a:off x="4643438" y="2214554"/>
            <a:ext cx="3217863" cy="3282950"/>
            <a:chOff x="4516" y="2864"/>
            <a:chExt cx="2350" cy="3945"/>
          </a:xfrm>
        </p:grpSpPr>
        <p:sp>
          <p:nvSpPr>
            <p:cNvPr id="161796" name="Text Box 4"/>
            <p:cNvSpPr txBox="1">
              <a:spLocks noChangeArrowheads="1"/>
            </p:cNvSpPr>
            <p:nvPr/>
          </p:nvSpPr>
          <p:spPr bwMode="auto">
            <a:xfrm>
              <a:off x="5066" y="4847"/>
              <a:ext cx="419" cy="32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true</a:t>
              </a:r>
              <a:endParaRPr lang="en-US" altLang="zh-CN" sz="1200" b="1"/>
            </a:p>
          </p:txBody>
        </p:sp>
        <p:sp>
          <p:nvSpPr>
            <p:cNvPr id="161797" name="Text Box 5"/>
            <p:cNvSpPr txBox="1">
              <a:spLocks noChangeArrowheads="1"/>
            </p:cNvSpPr>
            <p:nvPr/>
          </p:nvSpPr>
          <p:spPr bwMode="auto">
            <a:xfrm>
              <a:off x="6304" y="4261"/>
              <a:ext cx="562" cy="29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false</a:t>
              </a:r>
              <a:endParaRPr lang="en-US" altLang="zh-CN" sz="1200" b="1"/>
            </a:p>
          </p:txBody>
        </p:sp>
        <p:sp>
          <p:nvSpPr>
            <p:cNvPr id="161798" name="AutoShape 6"/>
            <p:cNvSpPr>
              <a:spLocks noChangeArrowheads="1"/>
            </p:cNvSpPr>
            <p:nvPr/>
          </p:nvSpPr>
          <p:spPr bwMode="auto">
            <a:xfrm>
              <a:off x="4824" y="4248"/>
              <a:ext cx="1480" cy="641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0" bIns="0"/>
            <a:lstStyle/>
            <a:p>
              <a:pPr algn="ctr">
                <a:lnSpc>
                  <a:spcPct val="1040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</p:txBody>
        </p:sp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5125" y="5204"/>
              <a:ext cx="900" cy="3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0" tIns="18000" rIns="0" bIns="0"/>
            <a:lstStyle/>
            <a:p>
              <a:pPr algn="ctr">
                <a:lnSpc>
                  <a:spcPct val="1040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语句</a:t>
              </a:r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5065" y="3539"/>
              <a:ext cx="1015" cy="3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18000" rIns="0" bIns="0"/>
            <a:lstStyle/>
            <a:p>
              <a:pPr algn="ctr">
                <a:lnSpc>
                  <a:spcPct val="104000"/>
                </a:lnSpc>
              </a:pPr>
              <a:r>
                <a:rPr lang="zh-CN" altLang="en-US" sz="1600" b="1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16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5065" y="5924"/>
              <a:ext cx="1015" cy="3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18000" rIns="0" bIns="0"/>
            <a:lstStyle/>
            <a:p>
              <a:pPr algn="ctr">
                <a:lnSpc>
                  <a:spcPct val="1040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>
              <a:off x="5560" y="3221"/>
              <a:ext cx="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5560" y="3896"/>
              <a:ext cx="0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5560" y="4885"/>
              <a:ext cx="0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5560" y="5561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6304" y="4573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7" name="Freeform 15"/>
            <p:cNvSpPr>
              <a:spLocks/>
            </p:cNvSpPr>
            <p:nvPr/>
          </p:nvSpPr>
          <p:spPr bwMode="auto">
            <a:xfrm>
              <a:off x="6505" y="4573"/>
              <a:ext cx="1" cy="20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023"/>
                </a:cxn>
              </a:cxnLst>
              <a:rect l="0" t="0" r="r" b="b"/>
              <a:pathLst>
                <a:path w="6" h="2023">
                  <a:moveTo>
                    <a:pt x="0" y="0"/>
                  </a:moveTo>
                  <a:lnTo>
                    <a:pt x="6" y="202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5560" y="628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Freeform 17"/>
            <p:cNvSpPr>
              <a:spLocks/>
            </p:cNvSpPr>
            <p:nvPr/>
          </p:nvSpPr>
          <p:spPr bwMode="auto">
            <a:xfrm>
              <a:off x="4516" y="6488"/>
              <a:ext cx="1045" cy="1"/>
            </a:xfrm>
            <a:custGeom>
              <a:avLst/>
              <a:gdLst/>
              <a:ahLst/>
              <a:cxnLst>
                <a:cxn ang="0">
                  <a:pos x="1045" y="6"/>
                </a:cxn>
                <a:cxn ang="0">
                  <a:pos x="0" y="0"/>
                </a:cxn>
              </a:cxnLst>
              <a:rect l="0" t="0" r="r" b="b"/>
              <a:pathLst>
                <a:path w="1045" h="6">
                  <a:moveTo>
                    <a:pt x="1045" y="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25" y="4046"/>
              <a:ext cx="10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25" y="4046"/>
              <a:ext cx="0" cy="2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 flipH="1">
              <a:off x="5560" y="6596"/>
              <a:ext cx="9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5561" y="6596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14" name="AutoShape 22"/>
            <p:cNvSpPr>
              <a:spLocks noChangeArrowheads="1"/>
            </p:cNvSpPr>
            <p:nvPr/>
          </p:nvSpPr>
          <p:spPr bwMode="auto">
            <a:xfrm>
              <a:off x="5191" y="2864"/>
              <a:ext cx="720" cy="357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CN" sz="16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for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2910" y="428604"/>
            <a:ext cx="292895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3.2.3  for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2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3.8】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编写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一个程序，输出如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3.12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所示的乘法表。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62642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System;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proj3_8</a:t>
            </a:r>
            <a:endParaRPr lang="en-US" altLang="zh-CN" sz="2000" b="1" dirty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class Program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static void Main(string[]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1;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&lt;= 9;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{   for (j = 1; j &lt;=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j++)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("{0}×{1}={2} ",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j,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 j);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929066"/>
            <a:ext cx="521497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714348" y="2285992"/>
            <a:ext cx="763270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break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语句使程序从当前的循环语句（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）内跳转出来，接着执行循环语句后面的语句。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4546" y="500042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3.3  </a:t>
            </a:r>
            <a:r>
              <a:rPr lang="zh-CN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跳 转 语 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364333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3.3.1  break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806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3.9】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编写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一个程序，判断从键盘输入的大于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的正整数是否为素数。 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684213" y="1052513"/>
            <a:ext cx="76327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System;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Proj4_9</a:t>
            </a:r>
            <a:endParaRPr lang="en-US" altLang="zh-CN" sz="2000" b="1" dirty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class Program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static void Main(string[]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n,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prime = true;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输入一个大于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的正整数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n =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int.Parse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Console.ReadLine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3;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&lt;=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Math.Sqrt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(n);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if (n %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== 0)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{   prime = false;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break;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if (prime)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("{0}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是素数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 n);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else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("{0}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不是素数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 n);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81375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continue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语句也用于循环语句，它类似于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break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，但它不是结束循环，而是结束循环语句的当前一次循环，接着执行下一次循环。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do-while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循环结构中，执行控制权转至对“条件表达式”的判断，在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结构中，转去执行“表达式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2”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428604"/>
            <a:ext cx="38576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3.3.2  continue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857232"/>
            <a:ext cx="792961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3.10】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编写一个程序，对用户输入的所有正数求和，如果输入的是负数，则忽略该数。程序每读入一个数，判断它的正负，如果为负，则利用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continue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语句结束当前一次循环，继续下一次循环，否则将该数加到总数上去。</a:t>
            </a:r>
            <a:endParaRPr lang="zh-CN" altLang="en-US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187450" y="549275"/>
            <a:ext cx="5616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3.1  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选择控制语句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71472" y="2428868"/>
            <a:ext cx="777716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基本语法格式如下：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条件表达式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其中，“条件表达式”是一个关系表达式或逻辑表达式，当“条件表达式”为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时，执行后面的“语句”。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643050"/>
            <a:ext cx="292895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3.1.1  if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920037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System;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proj3_10</a:t>
            </a:r>
            <a:endParaRPr lang="en-US" altLang="zh-CN" sz="2000" b="1" dirty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class Program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static void Main(string[]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sum=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0,n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(n!=0)  		//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</a:p>
          <a:p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输入一个整数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表示结束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):");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n=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int.Parse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Console.ReadLine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if (n&lt;0) continue; 	//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开始下一次循环</a:t>
            </a:r>
          </a:p>
          <a:p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sum+=n;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所有正数之和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={0}",sum);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42910" y="1142984"/>
            <a:ext cx="7848600" cy="436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语句也可以跳出循环和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switch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语句。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语句用于无条件转移程序的执行控制，它总是与一个标号相匹配，其形式为：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标号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标号”是一个用户自定义的标识符，它可以处于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语句的前面，也可以处于其后面，但是标号必须与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语句处于同一个函数中。定义标号时，由一个标识符后面跟一冒号组成。 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500298" y="5572140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通常不要使用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428604"/>
            <a:ext cx="314327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3.3.3 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goto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14546" y="242886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kumimoji="0" lang="en-US" altLang="zh-CN" dirty="0">
                <a:solidFill>
                  <a:srgbClr val="FF00FF"/>
                </a:solidFill>
              </a:rPr>
              <a:t> </a:t>
            </a:r>
            <a:r>
              <a:rPr kumimoji="0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kumimoji="0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857224" y="1428736"/>
            <a:ext cx="777716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形式如下：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条件表达式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endParaRPr lang="en-US" altLang="zh-CN" sz="2000" b="1" dirty="0">
              <a:solidFill>
                <a:schemeClr val="hlin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其中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的“条件表达式”是一个关系表达式或逻辑表达式。当“条件表达式”为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时执行“语句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1”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；当“条件表达式”为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时执行“语句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2”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714356"/>
            <a:ext cx="38576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3.1.2  if…else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77057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if…else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语句用于进行多重判断，其语法形式如下：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条件表达式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条件表达式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2;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…</a:t>
            </a:r>
            <a:endParaRPr lang="en-US" altLang="zh-CN" sz="2000" b="1" dirty="0">
              <a:solidFill>
                <a:schemeClr val="hlin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条件表达式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n+1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2857488" y="3286124"/>
            <a:ext cx="4070350" cy="2879725"/>
            <a:chOff x="3297" y="1353"/>
            <a:chExt cx="3194" cy="4299"/>
          </a:xfrm>
        </p:grpSpPr>
        <p:sp>
          <p:nvSpPr>
            <p:cNvPr id="124932" name="Line 4"/>
            <p:cNvSpPr>
              <a:spLocks noChangeShapeType="1"/>
            </p:cNvSpPr>
            <p:nvPr/>
          </p:nvSpPr>
          <p:spPr bwMode="auto">
            <a:xfrm>
              <a:off x="4634" y="2812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3" name="Line 5"/>
            <p:cNvSpPr>
              <a:spLocks noChangeShapeType="1"/>
            </p:cNvSpPr>
            <p:nvPr/>
          </p:nvSpPr>
          <p:spPr bwMode="auto">
            <a:xfrm>
              <a:off x="4611" y="4168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4" name="Line 6"/>
            <p:cNvSpPr>
              <a:spLocks noChangeShapeType="1"/>
            </p:cNvSpPr>
            <p:nvPr/>
          </p:nvSpPr>
          <p:spPr bwMode="auto">
            <a:xfrm>
              <a:off x="4523" y="1900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5" name="Text Box 7"/>
            <p:cNvSpPr txBox="1">
              <a:spLocks noChangeArrowheads="1"/>
            </p:cNvSpPr>
            <p:nvPr/>
          </p:nvSpPr>
          <p:spPr bwMode="auto">
            <a:xfrm>
              <a:off x="4091" y="3460"/>
              <a:ext cx="435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>
                  <a:latin typeface="Times New Roman" pitchFamily="18" charset="0"/>
                </a:rPr>
                <a:t>false</a:t>
              </a:r>
              <a:endParaRPr lang="en-US" altLang="zh-CN" sz="1000" b="1"/>
            </a:p>
          </p:txBody>
        </p:sp>
        <p:sp>
          <p:nvSpPr>
            <p:cNvPr id="124936" name="Text Box 8"/>
            <p:cNvSpPr txBox="1">
              <a:spLocks noChangeArrowheads="1"/>
            </p:cNvSpPr>
            <p:nvPr/>
          </p:nvSpPr>
          <p:spPr bwMode="auto">
            <a:xfrm>
              <a:off x="4136" y="3074"/>
              <a:ext cx="39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>
                  <a:latin typeface="Times New Roman" pitchFamily="18" charset="0"/>
                </a:rPr>
                <a:t>false</a:t>
              </a:r>
              <a:endParaRPr lang="en-US" altLang="zh-CN" sz="1000" b="1"/>
            </a:p>
          </p:txBody>
        </p:sp>
        <p:sp>
          <p:nvSpPr>
            <p:cNvPr id="124937" name="Text Box 9"/>
            <p:cNvSpPr txBox="1">
              <a:spLocks noChangeArrowheads="1"/>
            </p:cNvSpPr>
            <p:nvPr/>
          </p:nvSpPr>
          <p:spPr bwMode="auto">
            <a:xfrm>
              <a:off x="4136" y="2212"/>
              <a:ext cx="39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>
                  <a:latin typeface="Times New Roman" pitchFamily="18" charset="0"/>
                </a:rPr>
                <a:t>false</a:t>
              </a:r>
              <a:endParaRPr lang="en-US" altLang="zh-CN" sz="1000" b="1"/>
            </a:p>
          </p:txBody>
        </p:sp>
        <p:sp>
          <p:nvSpPr>
            <p:cNvPr id="124938" name="Text Box 10"/>
            <p:cNvSpPr txBox="1">
              <a:spLocks noChangeArrowheads="1"/>
            </p:cNvSpPr>
            <p:nvPr/>
          </p:nvSpPr>
          <p:spPr bwMode="auto">
            <a:xfrm>
              <a:off x="4818" y="3803"/>
              <a:ext cx="345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>
                  <a:latin typeface="Times New Roman" pitchFamily="18" charset="0"/>
                </a:rPr>
                <a:t>true</a:t>
              </a:r>
              <a:endParaRPr lang="en-US" altLang="zh-CN" sz="1000" b="1"/>
            </a:p>
          </p:txBody>
        </p: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4828" y="2415"/>
              <a:ext cx="33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>
                  <a:latin typeface="Times New Roman" pitchFamily="18" charset="0"/>
                </a:rPr>
                <a:t>true</a:t>
              </a:r>
              <a:endParaRPr lang="en-US" altLang="zh-CN" sz="1000" b="1"/>
            </a:p>
          </p:txBody>
        </p:sp>
        <p:sp>
          <p:nvSpPr>
            <p:cNvPr id="124940" name="Text Box 12"/>
            <p:cNvSpPr txBox="1">
              <a:spLocks noChangeArrowheads="1"/>
            </p:cNvSpPr>
            <p:nvPr/>
          </p:nvSpPr>
          <p:spPr bwMode="auto">
            <a:xfrm>
              <a:off x="4814" y="1548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>
                  <a:latin typeface="Times New Roman" pitchFamily="18" charset="0"/>
                </a:rPr>
                <a:t>true</a:t>
              </a:r>
              <a:endParaRPr lang="en-US" altLang="zh-CN" sz="1000" b="1"/>
            </a:p>
          </p:txBody>
        </p:sp>
        <p:sp>
          <p:nvSpPr>
            <p:cNvPr id="124941" name="AutoShape 13"/>
            <p:cNvSpPr>
              <a:spLocks noChangeArrowheads="1"/>
            </p:cNvSpPr>
            <p:nvPr/>
          </p:nvSpPr>
          <p:spPr bwMode="auto">
            <a:xfrm>
              <a:off x="3297" y="1551"/>
              <a:ext cx="1366" cy="69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2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条件</a:t>
              </a:r>
            </a:p>
            <a:p>
              <a:pPr algn="ctr">
                <a:lnSpc>
                  <a:spcPct val="72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表达式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4942" name="Rectangle 14"/>
            <p:cNvSpPr>
              <a:spLocks noChangeArrowheads="1"/>
            </p:cNvSpPr>
            <p:nvPr/>
          </p:nvSpPr>
          <p:spPr bwMode="auto">
            <a:xfrm>
              <a:off x="5246" y="1714"/>
              <a:ext cx="900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18000" rIns="0" bIns="0"/>
            <a:lstStyle/>
            <a:p>
              <a:pPr algn="ctr">
                <a:lnSpc>
                  <a:spcPct val="104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4943" name="AutoShape 15"/>
            <p:cNvSpPr>
              <a:spLocks noChangeArrowheads="1"/>
            </p:cNvSpPr>
            <p:nvPr/>
          </p:nvSpPr>
          <p:spPr bwMode="auto">
            <a:xfrm>
              <a:off x="3311" y="2465"/>
              <a:ext cx="1366" cy="69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2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条件</a:t>
              </a:r>
            </a:p>
            <a:p>
              <a:pPr algn="ctr">
                <a:lnSpc>
                  <a:spcPct val="72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表达式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4944" name="Line 16"/>
            <p:cNvSpPr>
              <a:spLocks noChangeShapeType="1"/>
            </p:cNvSpPr>
            <p:nvPr/>
          </p:nvSpPr>
          <p:spPr bwMode="auto">
            <a:xfrm>
              <a:off x="3986" y="2271"/>
              <a:ext cx="0" cy="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>
              <a:off x="3986" y="315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6" name="AutoShape 18"/>
            <p:cNvSpPr>
              <a:spLocks noChangeArrowheads="1"/>
            </p:cNvSpPr>
            <p:nvPr/>
          </p:nvSpPr>
          <p:spPr bwMode="auto">
            <a:xfrm>
              <a:off x="3311" y="3827"/>
              <a:ext cx="1366" cy="69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64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条件</a:t>
              </a:r>
            </a:p>
            <a:p>
              <a:pPr algn="ctr">
                <a:lnSpc>
                  <a:spcPct val="64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表达式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24947" name="Freeform 19"/>
            <p:cNvSpPr>
              <a:spLocks/>
            </p:cNvSpPr>
            <p:nvPr/>
          </p:nvSpPr>
          <p:spPr bwMode="auto">
            <a:xfrm>
              <a:off x="3991" y="4515"/>
              <a:ext cx="11" cy="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325"/>
                </a:cxn>
              </a:cxnLst>
              <a:rect l="0" t="0" r="r" b="b"/>
              <a:pathLst>
                <a:path w="11" h="325">
                  <a:moveTo>
                    <a:pt x="0" y="0"/>
                  </a:moveTo>
                  <a:lnTo>
                    <a:pt x="11" y="3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8" name="Rectangle 20"/>
            <p:cNvSpPr>
              <a:spLocks noChangeArrowheads="1"/>
            </p:cNvSpPr>
            <p:nvPr/>
          </p:nvSpPr>
          <p:spPr bwMode="auto">
            <a:xfrm>
              <a:off x="5245" y="2619"/>
              <a:ext cx="900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18000" rIns="0" bIns="0"/>
            <a:lstStyle/>
            <a:p>
              <a:pPr algn="ctr">
                <a:lnSpc>
                  <a:spcPct val="104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4949" name="Rectangle 21"/>
            <p:cNvSpPr>
              <a:spLocks noChangeArrowheads="1"/>
            </p:cNvSpPr>
            <p:nvPr/>
          </p:nvSpPr>
          <p:spPr bwMode="auto">
            <a:xfrm>
              <a:off x="3502" y="4826"/>
              <a:ext cx="964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ctr">
                <a:lnSpc>
                  <a:spcPct val="104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n+1</a:t>
              </a:r>
            </a:p>
          </p:txBody>
        </p:sp>
        <p:sp>
          <p:nvSpPr>
            <p:cNvPr id="124950" name="Line 22"/>
            <p:cNvSpPr>
              <a:spLocks noChangeShapeType="1"/>
            </p:cNvSpPr>
            <p:nvPr/>
          </p:nvSpPr>
          <p:spPr bwMode="auto">
            <a:xfrm>
              <a:off x="4001" y="3674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1" name="Rectangle 23"/>
            <p:cNvSpPr>
              <a:spLocks noChangeArrowheads="1"/>
            </p:cNvSpPr>
            <p:nvPr/>
          </p:nvSpPr>
          <p:spPr bwMode="auto">
            <a:xfrm>
              <a:off x="5230" y="3971"/>
              <a:ext cx="900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18000" rIns="0" bIns="0"/>
            <a:lstStyle/>
            <a:p>
              <a:pPr algn="ctr">
                <a:lnSpc>
                  <a:spcPct val="1040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24952" name="Line 24"/>
            <p:cNvSpPr>
              <a:spLocks noChangeShapeType="1"/>
            </p:cNvSpPr>
            <p:nvPr/>
          </p:nvSpPr>
          <p:spPr bwMode="auto">
            <a:xfrm>
              <a:off x="3986" y="1353"/>
              <a:ext cx="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3" name="Text Box 25"/>
            <p:cNvSpPr txBox="1">
              <a:spLocks noChangeArrowheads="1"/>
            </p:cNvSpPr>
            <p:nvPr/>
          </p:nvSpPr>
          <p:spPr bwMode="auto">
            <a:xfrm>
              <a:off x="4150" y="4499"/>
              <a:ext cx="54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000" b="1">
                  <a:latin typeface="Times New Roman" pitchFamily="18" charset="0"/>
                </a:rPr>
                <a:t>false</a:t>
              </a:r>
              <a:endParaRPr lang="en-US" altLang="zh-CN" sz="1000" b="1"/>
            </a:p>
          </p:txBody>
        </p:sp>
        <p:sp>
          <p:nvSpPr>
            <p:cNvPr id="124954" name="Text Box 26"/>
            <p:cNvSpPr txBox="1">
              <a:spLocks noChangeArrowheads="1"/>
            </p:cNvSpPr>
            <p:nvPr/>
          </p:nvSpPr>
          <p:spPr bwMode="auto">
            <a:xfrm>
              <a:off x="3896" y="3311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900">
                  <a:latin typeface="Times New Roman" pitchFamily="18" charset="0"/>
                </a:rPr>
                <a:t>┇</a:t>
              </a:r>
              <a:endParaRPr lang="en-US" altLang="zh-CN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>
              <a:off x="6151" y="1888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6" name="Line 28"/>
            <p:cNvSpPr>
              <a:spLocks noChangeShapeType="1"/>
            </p:cNvSpPr>
            <p:nvPr/>
          </p:nvSpPr>
          <p:spPr bwMode="auto">
            <a:xfrm>
              <a:off x="6150" y="2769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7" name="Line 29"/>
            <p:cNvSpPr>
              <a:spLocks noChangeShapeType="1"/>
            </p:cNvSpPr>
            <p:nvPr/>
          </p:nvSpPr>
          <p:spPr bwMode="auto">
            <a:xfrm>
              <a:off x="6142" y="4132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8" name="Freeform 30"/>
            <p:cNvSpPr>
              <a:spLocks/>
            </p:cNvSpPr>
            <p:nvPr/>
          </p:nvSpPr>
          <p:spPr bwMode="auto">
            <a:xfrm>
              <a:off x="4000" y="5355"/>
              <a:ext cx="2480" cy="6"/>
            </a:xfrm>
            <a:custGeom>
              <a:avLst/>
              <a:gdLst/>
              <a:ahLst/>
              <a:cxnLst>
                <a:cxn ang="0">
                  <a:pos x="2480" y="0"/>
                </a:cxn>
                <a:cxn ang="0">
                  <a:pos x="0" y="6"/>
                </a:cxn>
              </a:cxnLst>
              <a:rect l="0" t="0" r="r" b="b"/>
              <a:pathLst>
                <a:path w="2480" h="6">
                  <a:moveTo>
                    <a:pt x="2480" y="0"/>
                  </a:move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9" name="Freeform 31"/>
            <p:cNvSpPr>
              <a:spLocks/>
            </p:cNvSpPr>
            <p:nvPr/>
          </p:nvSpPr>
          <p:spPr bwMode="auto">
            <a:xfrm>
              <a:off x="4001" y="5184"/>
              <a:ext cx="6" cy="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77"/>
                </a:cxn>
              </a:cxnLst>
              <a:rect l="0" t="0" r="r" b="b"/>
              <a:pathLst>
                <a:path w="6" h="177">
                  <a:moveTo>
                    <a:pt x="0" y="0"/>
                  </a:moveTo>
                  <a:lnTo>
                    <a:pt x="6" y="17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0" name="Line 32"/>
            <p:cNvSpPr>
              <a:spLocks noChangeShapeType="1"/>
            </p:cNvSpPr>
            <p:nvPr/>
          </p:nvSpPr>
          <p:spPr bwMode="auto">
            <a:xfrm>
              <a:off x="5178" y="5343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1" name="Freeform 33"/>
            <p:cNvSpPr>
              <a:spLocks/>
            </p:cNvSpPr>
            <p:nvPr/>
          </p:nvSpPr>
          <p:spPr bwMode="auto">
            <a:xfrm>
              <a:off x="6488" y="1888"/>
              <a:ext cx="3" cy="346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467"/>
                </a:cxn>
              </a:cxnLst>
              <a:rect l="0" t="0" r="r" b="b"/>
              <a:pathLst>
                <a:path w="3" h="3467">
                  <a:moveTo>
                    <a:pt x="3" y="0"/>
                  </a:moveTo>
                  <a:lnTo>
                    <a:pt x="0" y="346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2910" y="357166"/>
            <a:ext cx="4643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3.1.3  if…else if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3.4】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编写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一个程序，将用户输入的分数转换成等级。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69135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System;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proj3_4</a:t>
            </a:r>
            <a:endParaRPr lang="en-US" altLang="zh-CN" sz="2000" b="1" dirty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class Program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static void Main(string[]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	float x;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分数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x=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float.Parse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Console.ReadLine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(x&gt;=90)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等级为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A");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else if (x &gt;= 80)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等级为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B");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else if (x &gt;= 70)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等级为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C");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else if (x &gt;= 60)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等级为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D");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else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等级为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E");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214422"/>
            <a:ext cx="307183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642910" y="1142984"/>
            <a:ext cx="78486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switch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语句也称为开关语句，用于有多重选择的场合测试某一个变量具有多个值时所执行的动作。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switch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语句的语法形式为：</a:t>
            </a:r>
          </a:p>
          <a:p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switch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常量表达式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1: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case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常量表达式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2: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2;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…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case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常量表达式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n: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default: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n+1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chemeClr val="hlin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57166"/>
            <a:ext cx="371477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3.1.4  switch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2" name="Group 2"/>
          <p:cNvGrpSpPr>
            <a:grpSpLocks/>
          </p:cNvGrpSpPr>
          <p:nvPr/>
        </p:nvGrpSpPr>
        <p:grpSpPr bwMode="auto">
          <a:xfrm>
            <a:off x="1387475" y="549275"/>
            <a:ext cx="5129213" cy="3833813"/>
            <a:chOff x="2366" y="1859"/>
            <a:chExt cx="4751" cy="3944"/>
          </a:xfrm>
        </p:grpSpPr>
        <p:sp>
          <p:nvSpPr>
            <p:cNvPr id="168963" name="Text Box 3"/>
            <p:cNvSpPr txBox="1">
              <a:spLocks noChangeArrowheads="1"/>
            </p:cNvSpPr>
            <p:nvPr/>
          </p:nvSpPr>
          <p:spPr bwMode="auto">
            <a:xfrm>
              <a:off x="3911" y="2473"/>
              <a:ext cx="42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400" b="1">
                  <a:latin typeface="Times New Roman" pitchFamily="18" charset="0"/>
                </a:rPr>
                <a:t>false</a:t>
              </a:r>
              <a:endParaRPr lang="en-US" altLang="zh-CN" sz="1400" b="1"/>
            </a:p>
          </p:txBody>
        </p:sp>
        <p:sp>
          <p:nvSpPr>
            <p:cNvPr id="168964" name="Text Box 4"/>
            <p:cNvSpPr txBox="1">
              <a:spLocks noChangeArrowheads="1"/>
            </p:cNvSpPr>
            <p:nvPr/>
          </p:nvSpPr>
          <p:spPr bwMode="auto">
            <a:xfrm>
              <a:off x="3926" y="3676"/>
              <a:ext cx="45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400" b="1" dirty="0">
                  <a:latin typeface="Times New Roman" pitchFamily="18" charset="0"/>
                </a:rPr>
                <a:t>false</a:t>
              </a:r>
              <a:endParaRPr lang="en-US" altLang="zh-CN" sz="1400" b="1" dirty="0"/>
            </a:p>
          </p:txBody>
        </p:sp>
        <p:sp>
          <p:nvSpPr>
            <p:cNvPr id="168965" name="Text Box 5"/>
            <p:cNvSpPr txBox="1">
              <a:spLocks noChangeArrowheads="1"/>
            </p:cNvSpPr>
            <p:nvPr/>
          </p:nvSpPr>
          <p:spPr bwMode="auto">
            <a:xfrm>
              <a:off x="3911" y="3223"/>
              <a:ext cx="42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400" b="1">
                  <a:latin typeface="Times New Roman" pitchFamily="18" charset="0"/>
                </a:rPr>
                <a:t>false</a:t>
              </a:r>
              <a:endParaRPr lang="en-US" altLang="zh-CN" sz="1400" b="1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896" y="4423"/>
              <a:ext cx="435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400" b="1">
                  <a:latin typeface="Times New Roman" pitchFamily="18" charset="0"/>
                </a:rPr>
                <a:t>false</a:t>
              </a:r>
              <a:endParaRPr lang="en-US" altLang="zh-CN" sz="1400" b="1"/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286" y="3898"/>
              <a:ext cx="446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400" b="1">
                  <a:latin typeface="Times New Roman" pitchFamily="18" charset="0"/>
                </a:rPr>
                <a:t>true</a:t>
              </a:r>
              <a:endParaRPr lang="en-US" altLang="zh-CN" sz="1400" b="1"/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5318" y="2673"/>
              <a:ext cx="461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400" b="1">
                  <a:latin typeface="Times New Roman" pitchFamily="18" charset="0"/>
                </a:rPr>
                <a:t>true</a:t>
              </a:r>
              <a:endParaRPr lang="en-US" altLang="zh-CN" sz="1400" b="1"/>
            </a:p>
          </p:txBody>
        </p:sp>
        <p:sp>
          <p:nvSpPr>
            <p:cNvPr id="168969" name="Freeform 9"/>
            <p:cNvSpPr>
              <a:spLocks/>
            </p:cNvSpPr>
            <p:nvPr/>
          </p:nvSpPr>
          <p:spPr bwMode="auto">
            <a:xfrm>
              <a:off x="5291" y="5503"/>
              <a:ext cx="5" cy="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00"/>
                </a:cxn>
              </a:cxnLst>
              <a:rect l="0" t="0" r="r" b="b"/>
              <a:pathLst>
                <a:path w="5" h="300">
                  <a:moveTo>
                    <a:pt x="0" y="0"/>
                  </a:moveTo>
                  <a:lnTo>
                    <a:pt x="5" y="3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0" name="Freeform 10"/>
            <p:cNvSpPr>
              <a:spLocks/>
            </p:cNvSpPr>
            <p:nvPr/>
          </p:nvSpPr>
          <p:spPr bwMode="auto">
            <a:xfrm>
              <a:off x="3806" y="4459"/>
              <a:ext cx="4" cy="39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10"/>
                </a:cxn>
              </a:cxnLst>
              <a:rect l="0" t="0" r="r" b="b"/>
              <a:pathLst>
                <a:path w="4" h="510">
                  <a:moveTo>
                    <a:pt x="4" y="0"/>
                  </a:moveTo>
                  <a:lnTo>
                    <a:pt x="0" y="5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3806" y="2425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3" name="Line 13"/>
            <p:cNvSpPr>
              <a:spLocks noChangeShapeType="1"/>
            </p:cNvSpPr>
            <p:nvPr/>
          </p:nvSpPr>
          <p:spPr bwMode="auto">
            <a:xfrm>
              <a:off x="3806" y="3161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4" name="Rectangle 14"/>
            <p:cNvSpPr>
              <a:spLocks noChangeArrowheads="1"/>
            </p:cNvSpPr>
            <p:nvPr/>
          </p:nvSpPr>
          <p:spPr bwMode="auto">
            <a:xfrm>
              <a:off x="5876" y="2852"/>
              <a:ext cx="900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>
              <a:off x="5141" y="3022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3303" y="4857"/>
              <a:ext cx="964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n+1</a:t>
              </a:r>
            </a:p>
          </p:txBody>
        </p:sp>
        <p:sp>
          <p:nvSpPr>
            <p:cNvPr id="168977" name="Line 17"/>
            <p:cNvSpPr>
              <a:spLocks noChangeShapeType="1"/>
            </p:cNvSpPr>
            <p:nvPr/>
          </p:nvSpPr>
          <p:spPr bwMode="auto">
            <a:xfrm>
              <a:off x="3806" y="3746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5861" y="4103"/>
              <a:ext cx="900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68979" name="Line 19"/>
            <p:cNvSpPr>
              <a:spLocks noChangeShapeType="1"/>
            </p:cNvSpPr>
            <p:nvPr/>
          </p:nvSpPr>
          <p:spPr bwMode="auto">
            <a:xfrm>
              <a:off x="5126" y="4265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0" name="Freeform 20"/>
            <p:cNvSpPr>
              <a:spLocks/>
            </p:cNvSpPr>
            <p:nvPr/>
          </p:nvSpPr>
          <p:spPr bwMode="auto">
            <a:xfrm>
              <a:off x="3767" y="5205"/>
              <a:ext cx="5" cy="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00"/>
                </a:cxn>
              </a:cxnLst>
              <a:rect l="0" t="0" r="r" b="b"/>
              <a:pathLst>
                <a:path w="5" h="300">
                  <a:moveTo>
                    <a:pt x="0" y="0"/>
                  </a:moveTo>
                  <a:lnTo>
                    <a:pt x="5" y="3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1" name="AutoShape 21"/>
            <p:cNvSpPr>
              <a:spLocks noChangeArrowheads="1"/>
            </p:cNvSpPr>
            <p:nvPr/>
          </p:nvSpPr>
          <p:spPr bwMode="auto">
            <a:xfrm>
              <a:off x="2366" y="4092"/>
              <a:ext cx="2846" cy="35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>
                <a:lnSpc>
                  <a:spcPts val="22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表达式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常量表达式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68982" name="AutoShape 22"/>
            <p:cNvSpPr>
              <a:spLocks noChangeArrowheads="1"/>
            </p:cNvSpPr>
            <p:nvPr/>
          </p:nvSpPr>
          <p:spPr bwMode="auto">
            <a:xfrm>
              <a:off x="2381" y="2847"/>
              <a:ext cx="2846" cy="35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>
                <a:lnSpc>
                  <a:spcPts val="2200"/>
                </a:lnSpc>
              </a:pP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表达式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zh-CN" altLang="en-US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常量表达式</a:t>
              </a:r>
              <a:r>
                <a: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8983" name="Rectangle 23"/>
            <p:cNvSpPr>
              <a:spLocks noChangeArrowheads="1"/>
            </p:cNvSpPr>
            <p:nvPr/>
          </p:nvSpPr>
          <p:spPr bwMode="auto">
            <a:xfrm>
              <a:off x="5861" y="2138"/>
              <a:ext cx="900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8984" name="Line 24"/>
            <p:cNvSpPr>
              <a:spLocks noChangeShapeType="1"/>
            </p:cNvSpPr>
            <p:nvPr/>
          </p:nvSpPr>
          <p:spPr bwMode="auto">
            <a:xfrm>
              <a:off x="5126" y="2308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5" name="AutoShape 25"/>
            <p:cNvSpPr>
              <a:spLocks noChangeArrowheads="1"/>
            </p:cNvSpPr>
            <p:nvPr/>
          </p:nvSpPr>
          <p:spPr bwMode="auto">
            <a:xfrm>
              <a:off x="2381" y="2130"/>
              <a:ext cx="2846" cy="35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>
                <a:lnSpc>
                  <a:spcPts val="2200"/>
                </a:lnSpc>
              </a:pPr>
              <a:r>
                <a:rPr lang="zh-CN" altLang="en-US" sz="14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表达式</a:t>
              </a:r>
              <a:r>
                <a:rPr lang="en-US" altLang="zh-CN" sz="14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zh-CN" altLang="en-US" sz="14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常量表达式</a:t>
              </a:r>
              <a:r>
                <a:rPr lang="en-US" altLang="zh-CN" sz="14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8986" name="Freeform 26"/>
            <p:cNvSpPr>
              <a:spLocks/>
            </p:cNvSpPr>
            <p:nvPr/>
          </p:nvSpPr>
          <p:spPr bwMode="auto">
            <a:xfrm>
              <a:off x="3763" y="5483"/>
              <a:ext cx="3343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343" y="0"/>
                </a:cxn>
              </a:cxnLst>
              <a:rect l="0" t="0" r="r" b="b"/>
              <a:pathLst>
                <a:path w="3343" h="18">
                  <a:moveTo>
                    <a:pt x="0" y="18"/>
                  </a:moveTo>
                  <a:lnTo>
                    <a:pt x="334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7" name="Line 27"/>
            <p:cNvSpPr>
              <a:spLocks noChangeShapeType="1"/>
            </p:cNvSpPr>
            <p:nvPr/>
          </p:nvSpPr>
          <p:spPr bwMode="auto">
            <a:xfrm>
              <a:off x="6742" y="230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8" name="Line 28"/>
            <p:cNvSpPr>
              <a:spLocks noChangeShapeType="1"/>
            </p:cNvSpPr>
            <p:nvPr/>
          </p:nvSpPr>
          <p:spPr bwMode="auto">
            <a:xfrm>
              <a:off x="6757" y="301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9" name="Line 29"/>
            <p:cNvSpPr>
              <a:spLocks noChangeShapeType="1"/>
            </p:cNvSpPr>
            <p:nvPr/>
          </p:nvSpPr>
          <p:spPr bwMode="auto">
            <a:xfrm>
              <a:off x="6757" y="424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0" name="Freeform 30"/>
            <p:cNvSpPr>
              <a:spLocks/>
            </p:cNvSpPr>
            <p:nvPr/>
          </p:nvSpPr>
          <p:spPr bwMode="auto">
            <a:xfrm>
              <a:off x="7091" y="2310"/>
              <a:ext cx="11" cy="320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203"/>
                </a:cxn>
              </a:cxnLst>
              <a:rect l="0" t="0" r="r" b="b"/>
              <a:pathLst>
                <a:path w="11" h="3203">
                  <a:moveTo>
                    <a:pt x="11" y="0"/>
                  </a:moveTo>
                  <a:lnTo>
                    <a:pt x="0" y="320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1" name="Text Box 31"/>
            <p:cNvSpPr txBox="1">
              <a:spLocks noChangeArrowheads="1"/>
            </p:cNvSpPr>
            <p:nvPr/>
          </p:nvSpPr>
          <p:spPr bwMode="auto">
            <a:xfrm>
              <a:off x="3728" y="3525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600" dirty="0">
                  <a:latin typeface="Times New Roman" pitchFamily="18" charset="0"/>
                </a:rPr>
                <a:t>┇</a:t>
              </a:r>
              <a:endParaRPr lang="en-US" altLang="zh-CN" sz="1600" dirty="0"/>
            </a:p>
          </p:txBody>
        </p:sp>
        <p:sp>
          <p:nvSpPr>
            <p:cNvPr id="168992" name="Line 32"/>
            <p:cNvSpPr>
              <a:spLocks noChangeShapeType="1"/>
            </p:cNvSpPr>
            <p:nvPr/>
          </p:nvSpPr>
          <p:spPr bwMode="auto">
            <a:xfrm>
              <a:off x="3776" y="1859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3" name="Text Box 33"/>
            <p:cNvSpPr txBox="1">
              <a:spLocks noChangeArrowheads="1"/>
            </p:cNvSpPr>
            <p:nvPr/>
          </p:nvSpPr>
          <p:spPr bwMode="auto">
            <a:xfrm>
              <a:off x="5370" y="1915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1400" b="1">
                  <a:latin typeface="Times New Roman" pitchFamily="18" charset="0"/>
                </a:rPr>
                <a:t>true</a:t>
              </a:r>
              <a:endParaRPr lang="en-US" altLang="zh-CN" sz="1400" b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642910" y="857232"/>
            <a:ext cx="7777163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3.5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编写一个程序，要求输入课程后显示相应的学分：数学（代号为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学分）、物理（代号为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学分）、化学（代号为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学分）、语文（代号为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学分）、英语（代号为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学分）。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39750" y="115888"/>
            <a:ext cx="7345363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System;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proj3_5</a:t>
            </a:r>
            <a:endParaRPr lang="en-US" altLang="zh-CN" sz="2000" b="1" dirty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class Program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static void Main(string[]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	char 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课程代号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=(char)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Console.Read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switch (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{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'm':  case 'M': case 'w': case 'W':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	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("8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学分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	break;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case 'p': case 'P': case 'c': case 'C':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	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("5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学分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	break;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case 'e': case 'E':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	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("6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学分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	break;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default: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	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输入的课程代号不正确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	break;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	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785794"/>
            <a:ext cx="292895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</TotalTime>
  <Words>648</Words>
  <Application>Microsoft Office PowerPoint</Application>
  <PresentationFormat>全屏显示(4:3)</PresentationFormat>
  <Paragraphs>228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Edge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85</cp:revision>
  <dcterms:created xsi:type="dcterms:W3CDTF">2009-07-07T03:19:41Z</dcterms:created>
  <dcterms:modified xsi:type="dcterms:W3CDTF">2015-03-10T23:35:27Z</dcterms:modified>
</cp:coreProperties>
</file>