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sldIdLst>
    <p:sldId id="326" r:id="rId2"/>
    <p:sldId id="258" r:id="rId3"/>
    <p:sldId id="327" r:id="rId4"/>
    <p:sldId id="356" r:id="rId5"/>
    <p:sldId id="328" r:id="rId6"/>
    <p:sldId id="357" r:id="rId7"/>
    <p:sldId id="329" r:id="rId8"/>
    <p:sldId id="358" r:id="rId9"/>
    <p:sldId id="330" r:id="rId10"/>
    <p:sldId id="359" r:id="rId11"/>
    <p:sldId id="331" r:id="rId12"/>
    <p:sldId id="332" r:id="rId13"/>
    <p:sldId id="333" r:id="rId14"/>
    <p:sldId id="360" r:id="rId15"/>
    <p:sldId id="334" r:id="rId16"/>
    <p:sldId id="335" r:id="rId17"/>
    <p:sldId id="336" r:id="rId18"/>
    <p:sldId id="337" r:id="rId19"/>
    <p:sldId id="338" r:id="rId20"/>
    <p:sldId id="361" r:id="rId21"/>
    <p:sldId id="339" r:id="rId22"/>
    <p:sldId id="343" r:id="rId23"/>
    <p:sldId id="365" r:id="rId24"/>
    <p:sldId id="367" r:id="rId25"/>
    <p:sldId id="344" r:id="rId26"/>
    <p:sldId id="366" r:id="rId27"/>
    <p:sldId id="362" r:id="rId28"/>
    <p:sldId id="363" r:id="rId29"/>
    <p:sldId id="364" r:id="rId30"/>
    <p:sldId id="345" r:id="rId31"/>
    <p:sldId id="346" r:id="rId32"/>
    <p:sldId id="347" r:id="rId33"/>
    <p:sldId id="348" r:id="rId34"/>
    <p:sldId id="349" r:id="rId35"/>
    <p:sldId id="350" r:id="rId36"/>
    <p:sldId id="369" r:id="rId37"/>
    <p:sldId id="370" r:id="rId38"/>
    <p:sldId id="353" r:id="rId39"/>
    <p:sldId id="354" r:id="rId40"/>
    <p:sldId id="355" r:id="rId41"/>
    <p:sldId id="368" r:id="rId4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FF3300"/>
    <a:srgbClr val="0000FF"/>
    <a:srgbClr val="FF00FF"/>
  </p:clrMru>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4" d="100"/>
          <a:sy n="84" d="100"/>
        </p:scale>
        <p:origin x="-155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p>
        </p:txBody>
      </p:sp>
      <p:sp>
        <p:nvSpPr>
          <p:cNvPr id="16387"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a:t>单击此处编辑母版副标题样式</a:t>
            </a:r>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a:xfrm>
            <a:off x="3124200" y="6243638"/>
            <a:ext cx="2895600" cy="457200"/>
          </a:xfrm>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68AAAC89-2CAD-49DC-A429-F002328A99AB}" type="slidenum">
              <a:rPr lang="en-US" altLang="zh-CN"/>
              <a:pPr/>
              <a:t>‹#›</a:t>
            </a:fld>
            <a:endParaRPr lang="en-US" altLang="zh-CN"/>
          </a:p>
        </p:txBody>
      </p:sp>
      <p:sp>
        <p:nvSpPr>
          <p:cNvPr id="16391"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zh-CN" altLang="en-US"/>
          </a:p>
        </p:txBody>
      </p:sp>
      <p:sp>
        <p:nvSpPr>
          <p:cNvPr id="16392"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2BDA930-BFDD-4B9C-A6A3-540C5363D208}"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CB956AB-45A0-4153-ADC1-1EF4F0B61769}"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3BABA27-6CEE-4AAB-80AB-D81EB0F62B34}"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9E10B25-FED9-4298-BB67-80DDCA3CDED2}"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FE5C8EB-9311-4C0B-9721-0A40419EDD6B}"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3800ECAA-E15A-4692-8844-60C0C24A2BB3}"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7D653159-6455-4BF6-90AA-9375D3E74E5D}"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E36BD5FF-DBCD-41A4-A91E-7BF6D724EA77}"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EE54B83-55DC-40C6-A729-897103C3196A}"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48E4B55-1960-418D-B213-494BCC26C4F2}"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15363"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364"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endParaRPr lang="en-US" altLang="zh-CN"/>
          </a:p>
        </p:txBody>
      </p:sp>
      <p:sp>
        <p:nvSpPr>
          <p:cNvPr id="1536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endParaRPr lang="en-US" altLang="zh-CN"/>
          </a:p>
        </p:txBody>
      </p:sp>
      <p:sp>
        <p:nvSpPr>
          <p:cNvPr id="15366"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fld id="{095080A0-4F89-470E-95F3-8140F2281D37}" type="slidenum">
              <a:rPr lang="en-US" altLang="zh-CN"/>
              <a:pPr/>
              <a:t>‹#›</a:t>
            </a:fld>
            <a:endParaRPr lang="en-US" altLang="zh-CN"/>
          </a:p>
        </p:txBody>
      </p:sp>
      <p:sp>
        <p:nvSpPr>
          <p:cNvPr id="15367"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zh-CN" altLang="en-US"/>
          </a:p>
        </p:txBody>
      </p:sp>
      <p:sp>
        <p:nvSpPr>
          <p:cNvPr id="15368"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iming>
    <p:tnLst>
      <p:par>
        <p:cTn id="1" dur="indefinite" restart="never" nodeType="tmRoot"/>
      </p:par>
    </p:tnLst>
  </p:timing>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Garamond" pitchFamily="18" charset="0"/>
          <a:ea typeface="宋体" pitchFamily="2" charset="-122"/>
        </a:defRPr>
      </a:lvl2pPr>
      <a:lvl3pPr algn="l" rtl="0" fontAlgn="base">
        <a:spcBef>
          <a:spcPct val="0"/>
        </a:spcBef>
        <a:spcAft>
          <a:spcPct val="0"/>
        </a:spcAft>
        <a:defRPr sz="4200">
          <a:solidFill>
            <a:schemeClr val="tx2"/>
          </a:solidFill>
          <a:latin typeface="Garamond" pitchFamily="18" charset="0"/>
          <a:ea typeface="宋体" pitchFamily="2" charset="-122"/>
        </a:defRPr>
      </a:lvl3pPr>
      <a:lvl4pPr algn="l" rtl="0" fontAlgn="base">
        <a:spcBef>
          <a:spcPct val="0"/>
        </a:spcBef>
        <a:spcAft>
          <a:spcPct val="0"/>
        </a:spcAft>
        <a:defRPr sz="4200">
          <a:solidFill>
            <a:schemeClr val="tx2"/>
          </a:solidFill>
          <a:latin typeface="Garamond" pitchFamily="18" charset="0"/>
          <a:ea typeface="宋体" pitchFamily="2" charset="-122"/>
        </a:defRPr>
      </a:lvl4pPr>
      <a:lvl5pPr algn="l" rtl="0" fontAlgn="base">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Text Box 4"/>
          <p:cNvSpPr txBox="1">
            <a:spLocks noChangeArrowheads="1"/>
          </p:cNvSpPr>
          <p:nvPr/>
        </p:nvSpPr>
        <p:spPr bwMode="auto">
          <a:xfrm>
            <a:off x="1500166" y="428604"/>
            <a:ext cx="5329237" cy="707886"/>
          </a:xfrm>
          <a:prstGeom prst="rect">
            <a:avLst/>
          </a:prstGeom>
          <a:noFill/>
          <a:ln w="9525">
            <a:noFill/>
            <a:miter lim="800000"/>
            <a:headEnd/>
            <a:tailEnd/>
          </a:ln>
          <a:effectLst/>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spcBef>
                <a:spcPct val="50000"/>
              </a:spcBef>
            </a:pPr>
            <a:r>
              <a:rPr lang="zh-CN" altLang="en-US" sz="4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ea typeface="华文隶书" pitchFamily="2" charset="-122"/>
              </a:rPr>
              <a:t>第</a:t>
            </a:r>
            <a:r>
              <a:rPr lang="en-US" altLang="zh-CN" sz="4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ea typeface="华文隶书" pitchFamily="2" charset="-122"/>
              </a:rPr>
              <a:t>4</a:t>
            </a:r>
            <a:r>
              <a:rPr lang="zh-CN" altLang="en-US" sz="40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ea typeface="华文隶书" pitchFamily="2" charset="-122"/>
              </a:rPr>
              <a:t>章</a:t>
            </a:r>
            <a:r>
              <a:rPr lang="zh-CN" altLang="en-US" sz="40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imes New Roman" pitchFamily="18" charset="0"/>
                <a:ea typeface="华文隶书" pitchFamily="2" charset="-122"/>
              </a:rPr>
              <a:t>　数组和集合 </a:t>
            </a:r>
          </a:p>
        </p:txBody>
      </p:sp>
      <p:sp>
        <p:nvSpPr>
          <p:cNvPr id="88069" name="Text Box 5"/>
          <p:cNvSpPr txBox="1">
            <a:spLocks noChangeArrowheads="1"/>
          </p:cNvSpPr>
          <p:nvPr/>
        </p:nvSpPr>
        <p:spPr bwMode="auto">
          <a:xfrm>
            <a:off x="2071670" y="1500174"/>
            <a:ext cx="4873645" cy="3924000"/>
          </a:xfrm>
          <a:prstGeom prst="rect">
            <a:avLst/>
          </a:prstGeom>
          <a:noFill/>
          <a:ln w="9525">
            <a:solidFill>
              <a:srgbClr val="0000FF"/>
            </a:solidFill>
            <a:miter lim="800000"/>
            <a:headEnd/>
            <a:tailEnd/>
          </a:ln>
          <a:effectLst/>
          <a:scene3d>
            <a:camera prst="legacyObliqueTopLeft"/>
            <a:lightRig rig="legacyFlat3" dir="t"/>
          </a:scene3d>
          <a:sp3d extrusionH="430200" prstMaterial="legacyMatte">
            <a:bevelT w="13500" h="13500" prst="angle"/>
            <a:bevelB w="13500" h="13500" prst="angle"/>
            <a:extrusionClr>
              <a:srgbClr val="0000FF"/>
            </a:extrusionClr>
          </a:sp3d>
        </p:spPr>
        <p:txBody>
          <a:bodyPr wrap="square" lIns="162000">
            <a:spAutoFit/>
            <a:flatTx/>
          </a:bodyPr>
          <a:lstStyle/>
          <a:p>
            <a:pPr>
              <a:spcBef>
                <a:spcPct val="50000"/>
              </a:spcBef>
            </a:pPr>
            <a:r>
              <a:rPr lang="en-US" altLang="zh-CN" sz="2800" b="1" dirty="0" smtClean="0">
                <a:solidFill>
                  <a:srgbClr val="FF3300"/>
                </a:solidFill>
                <a:latin typeface="黑体" pitchFamily="49" charset="-122"/>
                <a:ea typeface="黑体" pitchFamily="49" charset="-122"/>
              </a:rPr>
              <a:t>4.1  </a:t>
            </a:r>
            <a:r>
              <a:rPr lang="zh-CN" altLang="en-US" sz="2800" b="1" dirty="0">
                <a:solidFill>
                  <a:srgbClr val="FF3300"/>
                </a:solidFill>
                <a:latin typeface="黑体" pitchFamily="49" charset="-122"/>
                <a:ea typeface="黑体" pitchFamily="49" charset="-122"/>
              </a:rPr>
              <a:t>一维数组</a:t>
            </a:r>
          </a:p>
          <a:p>
            <a:pPr>
              <a:spcBef>
                <a:spcPct val="50000"/>
              </a:spcBef>
            </a:pPr>
            <a:r>
              <a:rPr lang="en-US" altLang="zh-CN" sz="2800" b="1" dirty="0" smtClean="0">
                <a:solidFill>
                  <a:srgbClr val="FF3300"/>
                </a:solidFill>
                <a:latin typeface="黑体" pitchFamily="49" charset="-122"/>
                <a:ea typeface="黑体" pitchFamily="49" charset="-122"/>
              </a:rPr>
              <a:t>4.2  </a:t>
            </a:r>
            <a:r>
              <a:rPr lang="zh-CN" altLang="en-US" sz="2800" b="1" dirty="0">
                <a:solidFill>
                  <a:srgbClr val="FF3300"/>
                </a:solidFill>
                <a:latin typeface="黑体" pitchFamily="49" charset="-122"/>
                <a:ea typeface="黑体" pitchFamily="49" charset="-122"/>
              </a:rPr>
              <a:t>二维数组</a:t>
            </a:r>
          </a:p>
          <a:p>
            <a:pPr>
              <a:spcBef>
                <a:spcPct val="50000"/>
              </a:spcBef>
            </a:pPr>
            <a:r>
              <a:rPr lang="en-US" altLang="zh-CN" sz="2800" b="1" dirty="0" smtClean="0">
                <a:solidFill>
                  <a:srgbClr val="FF3300"/>
                </a:solidFill>
                <a:latin typeface="黑体" pitchFamily="49" charset="-122"/>
                <a:ea typeface="黑体" pitchFamily="49" charset="-122"/>
              </a:rPr>
              <a:t>4.3  Array</a:t>
            </a:r>
            <a:r>
              <a:rPr lang="zh-CN" altLang="en-US" sz="2800" b="1" dirty="0">
                <a:solidFill>
                  <a:srgbClr val="FF3300"/>
                </a:solidFill>
                <a:latin typeface="黑体" pitchFamily="49" charset="-122"/>
                <a:ea typeface="黑体" pitchFamily="49" charset="-122"/>
              </a:rPr>
              <a:t>类</a:t>
            </a:r>
          </a:p>
          <a:p>
            <a:pPr>
              <a:spcBef>
                <a:spcPct val="50000"/>
              </a:spcBef>
            </a:pPr>
            <a:r>
              <a:rPr lang="en-US" altLang="zh-CN" sz="2800" b="1" dirty="0" smtClean="0">
                <a:solidFill>
                  <a:srgbClr val="FF3300"/>
                </a:solidFill>
                <a:latin typeface="黑体" pitchFamily="49" charset="-122"/>
                <a:ea typeface="黑体" pitchFamily="49" charset="-122"/>
              </a:rPr>
              <a:t>4.4  </a:t>
            </a:r>
            <a:r>
              <a:rPr lang="zh-CN" altLang="en-US" sz="2800" b="1" dirty="0" smtClean="0">
                <a:solidFill>
                  <a:srgbClr val="FF3300"/>
                </a:solidFill>
                <a:latin typeface="黑体" pitchFamily="49" charset="-122"/>
                <a:ea typeface="黑体" pitchFamily="49" charset="-122"/>
              </a:rPr>
              <a:t>交错</a:t>
            </a:r>
            <a:r>
              <a:rPr lang="zh-CN" altLang="en-US" sz="2800" b="1" dirty="0">
                <a:solidFill>
                  <a:srgbClr val="FF3300"/>
                </a:solidFill>
                <a:latin typeface="黑体" pitchFamily="49" charset="-122"/>
                <a:ea typeface="黑体" pitchFamily="49" charset="-122"/>
              </a:rPr>
              <a:t>数组</a:t>
            </a:r>
          </a:p>
          <a:p>
            <a:pPr>
              <a:spcBef>
                <a:spcPct val="50000"/>
              </a:spcBef>
            </a:pPr>
            <a:r>
              <a:rPr lang="en-US" altLang="zh-CN" sz="2800" b="1" dirty="0" smtClean="0">
                <a:solidFill>
                  <a:srgbClr val="FF3300"/>
                </a:solidFill>
                <a:latin typeface="黑体" pitchFamily="49" charset="-122"/>
                <a:ea typeface="黑体" pitchFamily="49" charset="-122"/>
              </a:rPr>
              <a:t>4.5  </a:t>
            </a:r>
            <a:r>
              <a:rPr lang="en-US" altLang="zh-CN" sz="2800" b="1" dirty="0" err="1">
                <a:solidFill>
                  <a:srgbClr val="FF3300"/>
                </a:solidFill>
                <a:latin typeface="黑体" pitchFamily="49" charset="-122"/>
                <a:ea typeface="黑体" pitchFamily="49" charset="-122"/>
              </a:rPr>
              <a:t>ArrayList</a:t>
            </a:r>
            <a:r>
              <a:rPr lang="zh-CN" altLang="en-US" sz="2800" b="1" dirty="0">
                <a:solidFill>
                  <a:srgbClr val="FF3300"/>
                </a:solidFill>
                <a:latin typeface="黑体" pitchFamily="49" charset="-122"/>
                <a:ea typeface="黑体" pitchFamily="49" charset="-122"/>
              </a:rPr>
              <a:t>类 </a:t>
            </a:r>
          </a:p>
          <a:p>
            <a:pPr>
              <a:spcBef>
                <a:spcPct val="50000"/>
              </a:spcBef>
            </a:pPr>
            <a:r>
              <a:rPr lang="en-US" altLang="zh-CN" sz="2800" b="1" dirty="0" smtClean="0">
                <a:solidFill>
                  <a:srgbClr val="FF3300"/>
                </a:solidFill>
                <a:latin typeface="黑体" pitchFamily="49" charset="-122"/>
                <a:ea typeface="黑体" pitchFamily="49" charset="-122"/>
              </a:rPr>
              <a:t>4.6  List&lt;T</a:t>
            </a:r>
            <a:r>
              <a:rPr lang="en-US" altLang="zh-CN" sz="2800" b="1" dirty="0">
                <a:solidFill>
                  <a:srgbClr val="FF3300"/>
                </a:solidFill>
                <a:latin typeface="黑体" pitchFamily="49" charset="-122"/>
                <a:ea typeface="黑体" pitchFamily="49" charset="-122"/>
              </a:rPr>
              <a:t>&gt;</a:t>
            </a:r>
            <a:r>
              <a:rPr lang="zh-CN" altLang="en-US" sz="2800" b="1" dirty="0" smtClean="0">
                <a:solidFill>
                  <a:srgbClr val="FF3300"/>
                </a:solidFill>
                <a:latin typeface="黑体" pitchFamily="49" charset="-122"/>
                <a:ea typeface="黑体" pitchFamily="49" charset="-122"/>
              </a:rPr>
              <a:t>类</a:t>
            </a:r>
            <a:endParaRPr lang="en-US" altLang="zh-CN" sz="2800" b="1" dirty="0">
              <a:solidFill>
                <a:srgbClr val="FF3300"/>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4348" y="642918"/>
            <a:ext cx="7929618" cy="3600986"/>
          </a:xfrm>
          <a:prstGeom prst="rect">
            <a:avLst/>
          </a:prstGeom>
          <a:noFill/>
        </p:spPr>
        <p:txBody>
          <a:bodyPr wrap="square" rtlCol="0">
            <a:spAutoFit/>
          </a:bodyPr>
          <a:lstStyle/>
          <a:p>
            <a:pPr>
              <a:lnSpc>
                <a:spcPct val="150000"/>
              </a:lnSpc>
            </a:pPr>
            <a:r>
              <a:rPr lang="en-US" altLang="zh-CN" sz="2000" b="1" dirty="0" smtClean="0">
                <a:solidFill>
                  <a:srgbClr val="0000FF"/>
                </a:solidFill>
                <a:latin typeface="Times New Roman" pitchFamily="18" charset="0"/>
                <a:ea typeface="楷体" pitchFamily="49" charset="-122"/>
                <a:cs typeface="Times New Roman" pitchFamily="18" charset="0"/>
              </a:rPr>
              <a:t>        C#</a:t>
            </a:r>
            <a:r>
              <a:rPr lang="zh-CN" altLang="en-US" sz="2000" b="1" dirty="0" smtClean="0">
                <a:solidFill>
                  <a:srgbClr val="0000FF"/>
                </a:solidFill>
                <a:latin typeface="Times New Roman" pitchFamily="18" charset="0"/>
                <a:ea typeface="楷体" pitchFamily="49" charset="-122"/>
                <a:cs typeface="Times New Roman" pitchFamily="18" charset="0"/>
              </a:rPr>
              <a:t>还提供</a:t>
            </a:r>
            <a:r>
              <a:rPr lang="en-US" altLang="zh-CN" sz="2000" b="1" dirty="0" err="1" smtClean="0">
                <a:solidFill>
                  <a:srgbClr val="0000FF"/>
                </a:solidFill>
                <a:latin typeface="Times New Roman" pitchFamily="18" charset="0"/>
                <a:ea typeface="楷体" pitchFamily="49" charset="-122"/>
                <a:cs typeface="Times New Roman" pitchFamily="18" charset="0"/>
              </a:rPr>
              <a:t>foreach</a:t>
            </a:r>
            <a:r>
              <a:rPr lang="zh-CN" altLang="en-US" sz="2000" b="1" dirty="0" smtClean="0">
                <a:solidFill>
                  <a:srgbClr val="0000FF"/>
                </a:solidFill>
                <a:latin typeface="Times New Roman" pitchFamily="18" charset="0"/>
                <a:ea typeface="楷体" pitchFamily="49" charset="-122"/>
                <a:cs typeface="Times New Roman" pitchFamily="18" charset="0"/>
              </a:rPr>
              <a:t>语句。该语句提供一种简单、明了的方法来循环访问数组的元素。例如，以下代码定义一个名称为</a:t>
            </a:r>
            <a:r>
              <a:rPr lang="en-US" altLang="zh-CN" sz="2000" b="1" dirty="0" err="1" smtClean="0">
                <a:solidFill>
                  <a:srgbClr val="0000FF"/>
                </a:solidFill>
                <a:latin typeface="Times New Roman" pitchFamily="18" charset="0"/>
                <a:ea typeface="楷体" pitchFamily="49" charset="-122"/>
                <a:cs typeface="Times New Roman" pitchFamily="18" charset="0"/>
              </a:rPr>
              <a:t>mya</a:t>
            </a:r>
            <a:r>
              <a:rPr lang="zh-CN" altLang="en-US" sz="2000" b="1" dirty="0" smtClean="0">
                <a:solidFill>
                  <a:srgbClr val="0000FF"/>
                </a:solidFill>
                <a:latin typeface="Times New Roman" pitchFamily="18" charset="0"/>
                <a:ea typeface="楷体" pitchFamily="49" charset="-122"/>
                <a:cs typeface="Times New Roman" pitchFamily="18" charset="0"/>
              </a:rPr>
              <a:t>的数组，并用</a:t>
            </a:r>
            <a:r>
              <a:rPr lang="en-US" altLang="zh-CN" sz="2000" b="1" dirty="0" err="1" smtClean="0">
                <a:solidFill>
                  <a:srgbClr val="0000FF"/>
                </a:solidFill>
                <a:latin typeface="Times New Roman" pitchFamily="18" charset="0"/>
                <a:ea typeface="楷体" pitchFamily="49" charset="-122"/>
                <a:cs typeface="Times New Roman" pitchFamily="18" charset="0"/>
              </a:rPr>
              <a:t>foreach</a:t>
            </a:r>
            <a:r>
              <a:rPr lang="zh-CN" altLang="en-US" sz="2000" b="1" dirty="0" smtClean="0">
                <a:solidFill>
                  <a:srgbClr val="0000FF"/>
                </a:solidFill>
                <a:latin typeface="Times New Roman" pitchFamily="18" charset="0"/>
                <a:ea typeface="楷体" pitchFamily="49" charset="-122"/>
                <a:cs typeface="Times New Roman" pitchFamily="18" charset="0"/>
              </a:rPr>
              <a:t>语句循环访问该数组。</a:t>
            </a:r>
          </a:p>
          <a:p>
            <a:pPr>
              <a:lnSpc>
                <a:spcPct val="150000"/>
              </a:lnSpc>
            </a:pPr>
            <a:r>
              <a:rPr lang="zh-CN" altLang="en-US" b="1" dirty="0" smtClean="0">
                <a:solidFill>
                  <a:schemeClr val="hlink"/>
                </a:solidFill>
                <a:latin typeface="Times New Roman" pitchFamily="18" charset="0"/>
                <a:ea typeface="楷体" pitchFamily="49" charset="-122"/>
                <a:cs typeface="Times New Roman" pitchFamily="18" charset="0"/>
              </a:rPr>
              <a:t>       </a:t>
            </a:r>
            <a:r>
              <a:rPr lang="en-US" altLang="zh-CN" b="1" dirty="0" err="1" smtClean="0">
                <a:solidFill>
                  <a:schemeClr val="hlink"/>
                </a:solidFill>
                <a:latin typeface="Times New Roman" pitchFamily="18" charset="0"/>
                <a:ea typeface="楷体" pitchFamily="49" charset="-122"/>
                <a:cs typeface="Times New Roman" pitchFamily="18" charset="0"/>
              </a:rPr>
              <a:t>int</a:t>
            </a:r>
            <a:r>
              <a:rPr lang="en-US" altLang="zh-CN" b="1" dirty="0" smtClean="0">
                <a:solidFill>
                  <a:schemeClr val="hlink"/>
                </a:solidFill>
                <a:latin typeface="Times New Roman" pitchFamily="18" charset="0"/>
                <a:ea typeface="楷体" pitchFamily="49" charset="-122"/>
                <a:cs typeface="Times New Roman" pitchFamily="18" charset="0"/>
              </a:rPr>
              <a:t>[] </a:t>
            </a:r>
            <a:r>
              <a:rPr lang="en-US" altLang="zh-CN" b="1" dirty="0" err="1" smtClean="0">
                <a:solidFill>
                  <a:schemeClr val="hlink"/>
                </a:solidFill>
                <a:latin typeface="Times New Roman" pitchFamily="18" charset="0"/>
                <a:ea typeface="楷体" pitchFamily="49" charset="-122"/>
                <a:cs typeface="Times New Roman" pitchFamily="18" charset="0"/>
              </a:rPr>
              <a:t>mya</a:t>
            </a:r>
            <a:r>
              <a:rPr lang="en-US" altLang="zh-CN" b="1" dirty="0" smtClean="0">
                <a:solidFill>
                  <a:schemeClr val="hlink"/>
                </a:solidFill>
                <a:latin typeface="Times New Roman" pitchFamily="18" charset="0"/>
                <a:ea typeface="楷体" pitchFamily="49" charset="-122"/>
                <a:cs typeface="Times New Roman" pitchFamily="18" charset="0"/>
              </a:rPr>
              <a:t> = {1,2,3,4,5,6};</a:t>
            </a:r>
          </a:p>
          <a:p>
            <a:pPr>
              <a:lnSpc>
                <a:spcPct val="150000"/>
              </a:lnSpc>
            </a:pPr>
            <a:r>
              <a:rPr lang="en-US" altLang="zh-CN" b="1" dirty="0" smtClean="0">
                <a:solidFill>
                  <a:schemeClr val="hlink"/>
                </a:solidFill>
                <a:latin typeface="Times New Roman" pitchFamily="18" charset="0"/>
                <a:ea typeface="楷体" pitchFamily="49" charset="-122"/>
                <a:cs typeface="Times New Roman" pitchFamily="18" charset="0"/>
              </a:rPr>
              <a:t>       </a:t>
            </a:r>
            <a:r>
              <a:rPr lang="en-US" altLang="zh-CN" b="1" dirty="0" err="1" smtClean="0">
                <a:solidFill>
                  <a:srgbClr val="006600"/>
                </a:solidFill>
                <a:latin typeface="Times New Roman" pitchFamily="18" charset="0"/>
                <a:ea typeface="楷体" pitchFamily="49" charset="-122"/>
                <a:cs typeface="Times New Roman" pitchFamily="18" charset="0"/>
              </a:rPr>
              <a:t>foreach</a:t>
            </a:r>
            <a:r>
              <a:rPr lang="en-US" altLang="zh-CN" b="1" dirty="0" smtClean="0">
                <a:solidFill>
                  <a:srgbClr val="006600"/>
                </a:solidFill>
                <a:latin typeface="Times New Roman" pitchFamily="18" charset="0"/>
                <a:ea typeface="楷体" pitchFamily="49" charset="-122"/>
                <a:cs typeface="Times New Roman" pitchFamily="18" charset="0"/>
              </a:rPr>
              <a:t> (</a:t>
            </a:r>
            <a:r>
              <a:rPr lang="en-US" altLang="zh-CN" b="1" dirty="0" err="1" smtClean="0">
                <a:solidFill>
                  <a:srgbClr val="006600"/>
                </a:solidFill>
                <a:latin typeface="Times New Roman" pitchFamily="18" charset="0"/>
                <a:ea typeface="楷体" pitchFamily="49" charset="-122"/>
                <a:cs typeface="Times New Roman" pitchFamily="18" charset="0"/>
              </a:rPr>
              <a:t>int</a:t>
            </a:r>
            <a:r>
              <a:rPr lang="en-US" altLang="zh-CN" b="1" dirty="0" smtClean="0">
                <a:solidFill>
                  <a:srgbClr val="006600"/>
                </a:solidFill>
                <a:latin typeface="Times New Roman" pitchFamily="18" charset="0"/>
                <a:ea typeface="楷体" pitchFamily="49" charset="-122"/>
                <a:cs typeface="Times New Roman" pitchFamily="18" charset="0"/>
              </a:rPr>
              <a:t> </a:t>
            </a:r>
            <a:r>
              <a:rPr lang="en-US" altLang="zh-CN" b="1" dirty="0" err="1" smtClean="0">
                <a:solidFill>
                  <a:srgbClr val="006600"/>
                </a:solidFill>
                <a:latin typeface="Times New Roman" pitchFamily="18" charset="0"/>
                <a:ea typeface="楷体" pitchFamily="49" charset="-122"/>
                <a:cs typeface="Times New Roman" pitchFamily="18" charset="0"/>
              </a:rPr>
              <a:t>i</a:t>
            </a:r>
            <a:r>
              <a:rPr lang="en-US" altLang="zh-CN" b="1" dirty="0" smtClean="0">
                <a:solidFill>
                  <a:srgbClr val="006600"/>
                </a:solidFill>
                <a:latin typeface="Times New Roman" pitchFamily="18" charset="0"/>
                <a:ea typeface="楷体" pitchFamily="49" charset="-122"/>
                <a:cs typeface="Times New Roman" pitchFamily="18" charset="0"/>
              </a:rPr>
              <a:t> in </a:t>
            </a:r>
            <a:r>
              <a:rPr lang="en-US" altLang="zh-CN" b="1" dirty="0" err="1" smtClean="0">
                <a:solidFill>
                  <a:srgbClr val="006600"/>
                </a:solidFill>
                <a:latin typeface="Times New Roman" pitchFamily="18" charset="0"/>
                <a:ea typeface="楷体" pitchFamily="49" charset="-122"/>
                <a:cs typeface="Times New Roman" pitchFamily="18" charset="0"/>
              </a:rPr>
              <a:t>mya</a:t>
            </a:r>
            <a:r>
              <a:rPr lang="en-US" altLang="zh-CN" b="1" dirty="0" smtClean="0">
                <a:solidFill>
                  <a:srgbClr val="006600"/>
                </a:solidFill>
                <a:latin typeface="Times New Roman" pitchFamily="18" charset="0"/>
                <a:ea typeface="楷体" pitchFamily="49" charset="-122"/>
                <a:cs typeface="Times New Roman" pitchFamily="18" charset="0"/>
              </a:rPr>
              <a:t>)</a:t>
            </a:r>
          </a:p>
          <a:p>
            <a:pPr>
              <a:lnSpc>
                <a:spcPct val="150000"/>
              </a:lnSpc>
            </a:pPr>
            <a:r>
              <a:rPr lang="en-US" altLang="zh-CN" b="1" dirty="0" smtClean="0">
                <a:solidFill>
                  <a:srgbClr val="006600"/>
                </a:solidFill>
                <a:latin typeface="Times New Roman" pitchFamily="18" charset="0"/>
                <a:ea typeface="楷体" pitchFamily="49" charset="-122"/>
                <a:cs typeface="Times New Roman" pitchFamily="18" charset="0"/>
              </a:rPr>
              <a:t>              </a:t>
            </a:r>
            <a:r>
              <a:rPr lang="en-US" altLang="zh-CN" b="1" dirty="0" err="1" smtClean="0">
                <a:solidFill>
                  <a:srgbClr val="006600"/>
                </a:solidFill>
                <a:latin typeface="Times New Roman" pitchFamily="18" charset="0"/>
                <a:ea typeface="楷体" pitchFamily="49" charset="-122"/>
                <a:cs typeface="Times New Roman" pitchFamily="18" charset="0"/>
              </a:rPr>
              <a:t>System.Console.Write</a:t>
            </a:r>
            <a:r>
              <a:rPr lang="en-US" altLang="zh-CN" b="1" dirty="0" smtClean="0">
                <a:solidFill>
                  <a:srgbClr val="006600"/>
                </a:solidFill>
                <a:latin typeface="Times New Roman" pitchFamily="18" charset="0"/>
                <a:ea typeface="楷体" pitchFamily="49" charset="-122"/>
                <a:cs typeface="Times New Roman" pitchFamily="18" charset="0"/>
              </a:rPr>
              <a:t>("{0} ",</a:t>
            </a:r>
            <a:r>
              <a:rPr lang="en-US" altLang="zh-CN" b="1" dirty="0" err="1" smtClean="0">
                <a:solidFill>
                  <a:srgbClr val="006600"/>
                </a:solidFill>
                <a:latin typeface="Times New Roman" pitchFamily="18" charset="0"/>
                <a:ea typeface="楷体" pitchFamily="49" charset="-122"/>
                <a:cs typeface="Times New Roman" pitchFamily="18" charset="0"/>
              </a:rPr>
              <a:t>i</a:t>
            </a:r>
            <a:r>
              <a:rPr lang="en-US" altLang="zh-CN" b="1" dirty="0" smtClean="0">
                <a:solidFill>
                  <a:srgbClr val="006600"/>
                </a:solidFill>
                <a:latin typeface="Times New Roman" pitchFamily="18" charset="0"/>
                <a:ea typeface="楷体" pitchFamily="49" charset="-122"/>
                <a:cs typeface="Times New Roman" pitchFamily="18" charset="0"/>
              </a:rPr>
              <a:t>);</a:t>
            </a:r>
          </a:p>
          <a:p>
            <a:pPr>
              <a:lnSpc>
                <a:spcPct val="150000"/>
              </a:lnSpc>
            </a:pPr>
            <a:r>
              <a:rPr lang="en-US" altLang="zh-CN" b="1" dirty="0" smtClean="0">
                <a:solidFill>
                  <a:srgbClr val="006600"/>
                </a:solidFill>
                <a:latin typeface="Times New Roman" pitchFamily="18" charset="0"/>
                <a:ea typeface="楷体" pitchFamily="49" charset="-122"/>
                <a:cs typeface="Times New Roman" pitchFamily="18" charset="0"/>
              </a:rPr>
              <a:t>        </a:t>
            </a:r>
            <a:r>
              <a:rPr lang="en-US" altLang="zh-CN" b="1" dirty="0" err="1" smtClean="0">
                <a:solidFill>
                  <a:srgbClr val="006600"/>
                </a:solidFill>
                <a:latin typeface="Times New Roman" pitchFamily="18" charset="0"/>
                <a:ea typeface="楷体" pitchFamily="49" charset="-122"/>
                <a:cs typeface="Times New Roman" pitchFamily="18" charset="0"/>
              </a:rPr>
              <a:t>Console.WriteLine</a:t>
            </a:r>
            <a:r>
              <a:rPr lang="en-US" altLang="zh-CN" b="1" dirty="0" smtClean="0">
                <a:solidFill>
                  <a:srgbClr val="006600"/>
                </a:solidFill>
                <a:latin typeface="Times New Roman" pitchFamily="18" charset="0"/>
                <a:ea typeface="楷体" pitchFamily="49" charset="-122"/>
                <a:cs typeface="Times New Roman" pitchFamily="18" charset="0"/>
              </a:rPr>
              <a:t>();</a:t>
            </a:r>
          </a:p>
          <a:p>
            <a:pPr>
              <a:lnSpc>
                <a:spcPct val="150000"/>
              </a:lnSpc>
            </a:pPr>
            <a:r>
              <a:rPr lang="zh-CN" altLang="en-US" sz="2000" b="1" dirty="0" smtClean="0">
                <a:solidFill>
                  <a:srgbClr val="0000FF"/>
                </a:solidFill>
                <a:latin typeface="Times New Roman" pitchFamily="18" charset="0"/>
                <a:ea typeface="楷体" pitchFamily="49" charset="-122"/>
                <a:cs typeface="Times New Roman" pitchFamily="18" charset="0"/>
              </a:rPr>
              <a:t>输出为：</a:t>
            </a:r>
            <a:r>
              <a:rPr lang="en-US" altLang="zh-CN" sz="2000" b="1" dirty="0" smtClean="0">
                <a:solidFill>
                  <a:srgbClr val="0000FF"/>
                </a:solidFill>
                <a:latin typeface="Times New Roman" pitchFamily="18" charset="0"/>
                <a:ea typeface="楷体" pitchFamily="49" charset="-122"/>
                <a:cs typeface="Times New Roman" pitchFamily="18" charset="0"/>
              </a:rPr>
              <a:t>1 2 3 4 5 6</a:t>
            </a:r>
            <a:r>
              <a:rPr lang="zh-CN" altLang="en-US" sz="2000" b="1" dirty="0" smtClean="0">
                <a:solidFill>
                  <a:srgbClr val="0000FF"/>
                </a:solidFill>
                <a:latin typeface="Times New Roman" pitchFamily="18" charset="0"/>
                <a:ea typeface="楷体" pitchFamily="49" charset="-122"/>
                <a:cs typeface="Times New Roman" pitchFamily="18" charset="0"/>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Box 2"/>
          <p:cNvSpPr txBox="1">
            <a:spLocks noChangeArrowheads="1"/>
          </p:cNvSpPr>
          <p:nvPr/>
        </p:nvSpPr>
        <p:spPr bwMode="auto">
          <a:xfrm>
            <a:off x="571472" y="1214422"/>
            <a:ext cx="8208963" cy="3693319"/>
          </a:xfrm>
          <a:prstGeom prst="rect">
            <a:avLst/>
          </a:prstGeom>
          <a:noFill/>
          <a:ln w="9525">
            <a:noFill/>
            <a:miter lim="800000"/>
            <a:headEnd/>
            <a:tailEnd/>
          </a:ln>
          <a:effectLst/>
        </p:spPr>
        <p:txBody>
          <a:bodyPr>
            <a:spAutoFit/>
          </a:bodyPr>
          <a:lstStyle/>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若</a:t>
            </a:r>
            <a:r>
              <a:rPr lang="zh-CN" altLang="en-US" sz="2400" b="1" dirty="0">
                <a:solidFill>
                  <a:srgbClr val="0000FF"/>
                </a:solidFill>
                <a:latin typeface="Times New Roman" pitchFamily="18" charset="0"/>
                <a:ea typeface="楷体" pitchFamily="49" charset="-122"/>
                <a:cs typeface="Times New Roman" pitchFamily="18" charset="0"/>
              </a:rPr>
              <a:t>有如下语句定义并初始化数组</a:t>
            </a:r>
            <a:r>
              <a:rPr lang="en-US" altLang="zh-CN" sz="2400" b="1" dirty="0">
                <a:solidFill>
                  <a:srgbClr val="0000FF"/>
                </a:solidFill>
                <a:latin typeface="Times New Roman" pitchFamily="18" charset="0"/>
                <a:ea typeface="楷体" pitchFamily="49" charset="-122"/>
                <a:cs typeface="Times New Roman" pitchFamily="18" charset="0"/>
              </a:rPr>
              <a:t>ca</a:t>
            </a:r>
            <a:r>
              <a:rPr lang="zh-CN" altLang="en-US" sz="2400" b="1" dirty="0">
                <a:solidFill>
                  <a:srgbClr val="0000FF"/>
                </a:solidFill>
                <a:latin typeface="Times New Roman" pitchFamily="18" charset="0"/>
                <a:ea typeface="楷体" pitchFamily="49" charset="-122"/>
                <a:cs typeface="Times New Roman" pitchFamily="18" charset="0"/>
              </a:rPr>
              <a:t>：</a:t>
            </a:r>
          </a:p>
          <a:p>
            <a:pPr>
              <a:lnSpc>
                <a:spcPct val="150000"/>
              </a:lnSpc>
            </a:pPr>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err="1">
                <a:solidFill>
                  <a:schemeClr val="hlink"/>
                </a:solidFill>
                <a:latin typeface="Times New Roman" pitchFamily="18" charset="0"/>
                <a:ea typeface="楷体" pitchFamily="49" charset="-122"/>
                <a:cs typeface="Times New Roman" pitchFamily="18" charset="0"/>
              </a:rPr>
              <a:t>int</a:t>
            </a:r>
            <a:r>
              <a:rPr lang="en-US" altLang="zh-CN" sz="2000" b="1" dirty="0">
                <a:solidFill>
                  <a:schemeClr val="hlink"/>
                </a:solidFill>
                <a:latin typeface="Times New Roman" pitchFamily="18" charset="0"/>
                <a:ea typeface="楷体" pitchFamily="49" charset="-122"/>
                <a:cs typeface="Times New Roman" pitchFamily="18" charset="0"/>
              </a:rPr>
              <a:t>[] ca = new </a:t>
            </a:r>
            <a:r>
              <a:rPr lang="en-US" altLang="zh-CN" sz="2000" b="1" dirty="0" err="1">
                <a:solidFill>
                  <a:schemeClr val="hlink"/>
                </a:solidFill>
                <a:latin typeface="Times New Roman" pitchFamily="18" charset="0"/>
                <a:ea typeface="楷体" pitchFamily="49" charset="-122"/>
                <a:cs typeface="Times New Roman" pitchFamily="18" charset="0"/>
              </a:rPr>
              <a:t>int</a:t>
            </a:r>
            <a:r>
              <a:rPr lang="en-US" altLang="zh-CN" sz="2000" b="1" dirty="0">
                <a:solidFill>
                  <a:schemeClr val="hlink"/>
                </a:solidFill>
                <a:latin typeface="Times New Roman" pitchFamily="18" charset="0"/>
                <a:ea typeface="楷体" pitchFamily="49" charset="-122"/>
                <a:cs typeface="Times New Roman" pitchFamily="18" charset="0"/>
              </a:rPr>
              <a:t>[10]{1,2,3,4,5,6,7,8,7,9,10};</a:t>
            </a:r>
          </a:p>
          <a:p>
            <a:pPr>
              <a:lnSpc>
                <a:spcPct val="150000"/>
              </a:lnSpc>
            </a:pPr>
            <a:r>
              <a:rPr lang="en-US" altLang="zh-CN" sz="2400" b="1" dirty="0">
                <a:solidFill>
                  <a:srgbClr val="0000FF"/>
                </a:solidFill>
                <a:latin typeface="Times New Roman" pitchFamily="18" charset="0"/>
                <a:ea typeface="楷体" pitchFamily="49" charset="-122"/>
                <a:cs typeface="Times New Roman" pitchFamily="18" charset="0"/>
              </a:rPr>
              <a:t>     </a:t>
            </a:r>
            <a:r>
              <a:rPr lang="zh-CN" altLang="en-US" sz="2400" b="1" dirty="0">
                <a:solidFill>
                  <a:srgbClr val="0000FF"/>
                </a:solidFill>
                <a:latin typeface="Times New Roman" pitchFamily="18" charset="0"/>
                <a:ea typeface="楷体" pitchFamily="49" charset="-122"/>
                <a:cs typeface="Times New Roman" pitchFamily="18" charset="0"/>
              </a:rPr>
              <a:t>数组</a:t>
            </a:r>
            <a:r>
              <a:rPr lang="en-US" altLang="zh-CN" sz="2400" b="1" dirty="0">
                <a:solidFill>
                  <a:srgbClr val="0000FF"/>
                </a:solidFill>
                <a:latin typeface="Times New Roman" pitchFamily="18" charset="0"/>
                <a:ea typeface="楷体" pitchFamily="49" charset="-122"/>
                <a:cs typeface="Times New Roman" pitchFamily="18" charset="0"/>
              </a:rPr>
              <a:t>ca</a:t>
            </a:r>
            <a:r>
              <a:rPr lang="zh-CN" altLang="en-US" sz="2400" b="1" dirty="0">
                <a:solidFill>
                  <a:srgbClr val="0000FF"/>
                </a:solidFill>
                <a:latin typeface="Times New Roman" pitchFamily="18" charset="0"/>
                <a:ea typeface="楷体" pitchFamily="49" charset="-122"/>
                <a:cs typeface="Times New Roman" pitchFamily="18" charset="0"/>
              </a:rPr>
              <a:t>的合法下标为</a:t>
            </a:r>
            <a:r>
              <a:rPr lang="en-US" altLang="zh-CN" sz="2400" b="1" dirty="0">
                <a:solidFill>
                  <a:srgbClr val="0000FF"/>
                </a:solidFill>
                <a:latin typeface="Times New Roman" pitchFamily="18" charset="0"/>
                <a:ea typeface="楷体" pitchFamily="49" charset="-122"/>
                <a:cs typeface="Times New Roman" pitchFamily="18" charset="0"/>
              </a:rPr>
              <a:t>0</a:t>
            </a:r>
            <a:r>
              <a:rPr lang="zh-CN" altLang="en-US" sz="2400" b="1" dirty="0">
                <a:solidFill>
                  <a:srgbClr val="0000FF"/>
                </a:solidFill>
                <a:latin typeface="Times New Roman" pitchFamily="18" charset="0"/>
                <a:ea typeface="楷体" pitchFamily="49" charset="-122"/>
                <a:cs typeface="Times New Roman" pitchFamily="18" charset="0"/>
              </a:rPr>
              <a:t>～</a:t>
            </a:r>
            <a:r>
              <a:rPr lang="en-US" altLang="zh-CN" sz="2400" b="1" dirty="0">
                <a:solidFill>
                  <a:srgbClr val="0000FF"/>
                </a:solidFill>
                <a:latin typeface="Times New Roman" pitchFamily="18" charset="0"/>
                <a:ea typeface="楷体" pitchFamily="49" charset="-122"/>
                <a:cs typeface="Times New Roman" pitchFamily="18" charset="0"/>
              </a:rPr>
              <a:t>9</a:t>
            </a:r>
            <a:r>
              <a:rPr lang="zh-CN" altLang="en-US" sz="2400" b="1" dirty="0">
                <a:solidFill>
                  <a:srgbClr val="0000FF"/>
                </a:solidFill>
                <a:latin typeface="Times New Roman" pitchFamily="18" charset="0"/>
                <a:ea typeface="楷体" pitchFamily="49" charset="-122"/>
                <a:cs typeface="Times New Roman" pitchFamily="18" charset="0"/>
              </a:rPr>
              <a:t>，如果程序中使用</a:t>
            </a:r>
            <a:r>
              <a:rPr lang="en-US" altLang="zh-CN" sz="2400" b="1" dirty="0">
                <a:solidFill>
                  <a:srgbClr val="0000FF"/>
                </a:solidFill>
                <a:latin typeface="Times New Roman" pitchFamily="18" charset="0"/>
                <a:ea typeface="楷体" pitchFamily="49" charset="-122"/>
                <a:cs typeface="Times New Roman" pitchFamily="18" charset="0"/>
              </a:rPr>
              <a:t>ca[10]</a:t>
            </a:r>
            <a:r>
              <a:rPr lang="zh-CN" altLang="en-US" sz="2400" b="1" dirty="0">
                <a:solidFill>
                  <a:srgbClr val="0000FF"/>
                </a:solidFill>
                <a:latin typeface="Times New Roman" pitchFamily="18" charset="0"/>
                <a:ea typeface="楷体" pitchFamily="49" charset="-122"/>
                <a:cs typeface="Times New Roman" pitchFamily="18" charset="0"/>
              </a:rPr>
              <a:t>或</a:t>
            </a:r>
            <a:r>
              <a:rPr lang="en-US" altLang="zh-CN" sz="2400" b="1" dirty="0">
                <a:solidFill>
                  <a:srgbClr val="0000FF"/>
                </a:solidFill>
                <a:latin typeface="Times New Roman" pitchFamily="18" charset="0"/>
                <a:ea typeface="楷体" pitchFamily="49" charset="-122"/>
                <a:cs typeface="Times New Roman" pitchFamily="18" charset="0"/>
              </a:rPr>
              <a:t>ca[50]</a:t>
            </a:r>
            <a:r>
              <a:rPr lang="zh-CN" altLang="en-US" sz="2400" b="1" dirty="0">
                <a:solidFill>
                  <a:srgbClr val="0000FF"/>
                </a:solidFill>
                <a:latin typeface="Times New Roman" pitchFamily="18" charset="0"/>
                <a:ea typeface="楷体" pitchFamily="49" charset="-122"/>
                <a:cs typeface="Times New Roman" pitchFamily="18" charset="0"/>
              </a:rPr>
              <a:t>，则超过了数组规定的下标，因此越界了。</a:t>
            </a:r>
            <a:r>
              <a:rPr lang="en-US" altLang="zh-CN" sz="2400" b="1" dirty="0">
                <a:solidFill>
                  <a:srgbClr val="0000FF"/>
                </a:solidFill>
                <a:latin typeface="Times New Roman" pitchFamily="18" charset="0"/>
                <a:ea typeface="楷体" pitchFamily="49" charset="-122"/>
                <a:cs typeface="Times New Roman" pitchFamily="18" charset="0"/>
              </a:rPr>
              <a:t>C#</a:t>
            </a:r>
            <a:r>
              <a:rPr lang="zh-CN" altLang="en-US" sz="2400" b="1" dirty="0">
                <a:solidFill>
                  <a:srgbClr val="0000FF"/>
                </a:solidFill>
                <a:latin typeface="Times New Roman" pitchFamily="18" charset="0"/>
                <a:ea typeface="楷体" pitchFamily="49" charset="-122"/>
                <a:cs typeface="Times New Roman" pitchFamily="18" charset="0"/>
              </a:rPr>
              <a:t>系统会提示以下出错信息。</a:t>
            </a:r>
          </a:p>
          <a:p>
            <a:pPr>
              <a:lnSpc>
                <a:spcPct val="150000"/>
              </a:lnSpc>
            </a:pPr>
            <a:r>
              <a:rPr lang="zh-CN" altLang="en-US" sz="2000" b="1" dirty="0">
                <a:solidFill>
                  <a:schemeClr val="hlink"/>
                </a:solidFill>
                <a:latin typeface="Times New Roman" pitchFamily="18" charset="0"/>
                <a:ea typeface="楷体" pitchFamily="49" charset="-122"/>
                <a:cs typeface="Times New Roman" pitchFamily="18" charset="0"/>
              </a:rPr>
              <a:t>       未处理的异常</a:t>
            </a:r>
            <a:r>
              <a:rPr lang="en-US" altLang="zh-CN" sz="2000" b="1" dirty="0">
                <a:solidFill>
                  <a:schemeClr val="hlink"/>
                </a:solidFill>
                <a:latin typeface="Times New Roman" pitchFamily="18" charset="0"/>
                <a:ea typeface="楷体" pitchFamily="49" charset="-122"/>
                <a:cs typeface="Times New Roman" pitchFamily="18" charset="0"/>
              </a:rPr>
              <a:t>: </a:t>
            </a:r>
            <a:r>
              <a:rPr lang="en-US" altLang="zh-CN" sz="2000" b="1" dirty="0" err="1" smtClean="0">
                <a:solidFill>
                  <a:schemeClr val="hlink"/>
                </a:solidFill>
                <a:latin typeface="Times New Roman" pitchFamily="18" charset="0"/>
                <a:ea typeface="楷体" pitchFamily="49" charset="-122"/>
                <a:cs typeface="Times New Roman" pitchFamily="18" charset="0"/>
              </a:rPr>
              <a:t>System.IndexOutOfRangeException</a:t>
            </a:r>
            <a:r>
              <a:rPr lang="en-US" altLang="zh-CN" sz="2000" b="1" dirty="0">
                <a:solidFill>
                  <a:schemeClr val="hlink"/>
                </a:solidFill>
                <a:latin typeface="Times New Roman" pitchFamily="18" charset="0"/>
                <a:ea typeface="楷体" pitchFamily="49" charset="-122"/>
                <a:cs typeface="Times New Roman" pitchFamily="18" charset="0"/>
              </a:rPr>
              <a:t>:</a:t>
            </a:r>
            <a:r>
              <a:rPr lang="zh-CN" altLang="en-US" sz="2000" b="1" dirty="0">
                <a:solidFill>
                  <a:schemeClr val="hlink"/>
                </a:solidFill>
                <a:latin typeface="Times New Roman" pitchFamily="18" charset="0"/>
                <a:ea typeface="楷体" pitchFamily="49" charset="-122"/>
                <a:cs typeface="Times New Roman" pitchFamily="18" charset="0"/>
              </a:rPr>
              <a:t>索引超出了数组界限。</a:t>
            </a:r>
          </a:p>
        </p:txBody>
      </p:sp>
      <p:sp>
        <p:nvSpPr>
          <p:cNvPr id="3" name="TextBox 2"/>
          <p:cNvSpPr txBox="1"/>
          <p:nvPr/>
        </p:nvSpPr>
        <p:spPr>
          <a:xfrm>
            <a:off x="642910" y="500042"/>
            <a:ext cx="464347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b="1" dirty="0" smtClean="0">
                <a:solidFill>
                  <a:srgbClr val="FF3300"/>
                </a:solidFill>
                <a:latin typeface="黑体" pitchFamily="49" charset="-122"/>
                <a:ea typeface="黑体" pitchFamily="49" charset="-122"/>
              </a:rPr>
              <a:t>4.1.5  </a:t>
            </a:r>
            <a:r>
              <a:rPr lang="zh-CN" altLang="en-US" sz="2800" b="1" dirty="0" smtClean="0">
                <a:solidFill>
                  <a:srgbClr val="FF3300"/>
                </a:solidFill>
                <a:latin typeface="黑体" pitchFamily="49" charset="-122"/>
                <a:ea typeface="黑体" pitchFamily="49" charset="-122"/>
              </a:rPr>
              <a:t>一组数组的越界</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2"/>
          <p:cNvSpPr txBox="1">
            <a:spLocks noChangeArrowheads="1"/>
          </p:cNvSpPr>
          <p:nvPr/>
        </p:nvSpPr>
        <p:spPr bwMode="auto">
          <a:xfrm>
            <a:off x="539750" y="260350"/>
            <a:ext cx="8353425" cy="830997"/>
          </a:xfrm>
          <a:prstGeom prst="rect">
            <a:avLst/>
          </a:prstGeom>
          <a:noFill/>
          <a:ln w="9525">
            <a:noFill/>
            <a:miter lim="800000"/>
            <a:headEnd/>
            <a:tailEnd/>
          </a:ln>
          <a:effectLst/>
        </p:spPr>
        <p:txBody>
          <a:bodyPr>
            <a:spAutoFit/>
          </a:bodyPr>
          <a:lstStyle/>
          <a:p>
            <a:pPr>
              <a:spcBef>
                <a:spcPct val="50000"/>
              </a:spcBef>
            </a:pPr>
            <a:r>
              <a:rPr lang="en-US" altLang="zh-CN" sz="2400" b="1" dirty="0" smtClean="0">
                <a:solidFill>
                  <a:srgbClr val="FF3300"/>
                </a:solidFill>
                <a:latin typeface="Times New Roman" pitchFamily="18" charset="0"/>
                <a:ea typeface="楷体" pitchFamily="49" charset="-122"/>
                <a:cs typeface="Times New Roman" pitchFamily="18" charset="0"/>
              </a:rPr>
              <a:t>【</a:t>
            </a:r>
            <a:r>
              <a:rPr lang="zh-CN" altLang="en-US" sz="2400" b="1" dirty="0" smtClean="0">
                <a:solidFill>
                  <a:srgbClr val="FF3300"/>
                </a:solidFill>
                <a:latin typeface="Times New Roman" pitchFamily="18" charset="0"/>
                <a:ea typeface="楷体" pitchFamily="49" charset="-122"/>
                <a:cs typeface="Times New Roman" pitchFamily="18" charset="0"/>
              </a:rPr>
              <a:t>例</a:t>
            </a:r>
            <a:r>
              <a:rPr lang="en-US" altLang="zh-CN" sz="2400" b="1" dirty="0" smtClean="0">
                <a:solidFill>
                  <a:srgbClr val="FF3300"/>
                </a:solidFill>
                <a:latin typeface="Times New Roman" pitchFamily="18" charset="0"/>
                <a:ea typeface="楷体" pitchFamily="49" charset="-122"/>
                <a:cs typeface="Times New Roman" pitchFamily="18" charset="0"/>
              </a:rPr>
              <a:t>4.1</a:t>
            </a:r>
            <a:r>
              <a:rPr lang="en-US" altLang="zh-CN" sz="2400" b="1" dirty="0">
                <a:solidFill>
                  <a:srgbClr val="FF3300"/>
                </a:solidFill>
                <a:latin typeface="Times New Roman" pitchFamily="18" charset="0"/>
                <a:ea typeface="楷体" pitchFamily="49" charset="-122"/>
                <a:cs typeface="Times New Roman" pitchFamily="18" charset="0"/>
              </a:rPr>
              <a:t>】</a:t>
            </a:r>
            <a:r>
              <a:rPr lang="zh-CN" altLang="en-US" sz="2400" b="1" dirty="0">
                <a:solidFill>
                  <a:srgbClr val="0000FF"/>
                </a:solidFill>
                <a:latin typeface="Times New Roman" pitchFamily="18" charset="0"/>
                <a:ea typeface="楷体" pitchFamily="49" charset="-122"/>
                <a:cs typeface="Times New Roman" pitchFamily="18" charset="0"/>
              </a:rPr>
              <a:t>设计一个控制台应用程序，采用二分查找方法在给定的有序数组</a:t>
            </a:r>
            <a:r>
              <a:rPr lang="en-US" altLang="zh-CN" sz="2400" b="1" dirty="0">
                <a:solidFill>
                  <a:srgbClr val="0000FF"/>
                </a:solidFill>
                <a:latin typeface="Times New Roman" pitchFamily="18" charset="0"/>
                <a:ea typeface="楷体" pitchFamily="49" charset="-122"/>
                <a:cs typeface="Times New Roman" pitchFamily="18" charset="0"/>
              </a:rPr>
              <a:t>a</a:t>
            </a:r>
            <a:r>
              <a:rPr lang="zh-CN" altLang="en-US" sz="2400" b="1" dirty="0">
                <a:solidFill>
                  <a:srgbClr val="0000FF"/>
                </a:solidFill>
                <a:latin typeface="Times New Roman" pitchFamily="18" charset="0"/>
                <a:ea typeface="楷体" pitchFamily="49" charset="-122"/>
                <a:cs typeface="Times New Roman" pitchFamily="18" charset="0"/>
              </a:rPr>
              <a:t>中查找用户输入的值，并提示相应的查找结果。</a:t>
            </a:r>
          </a:p>
        </p:txBody>
      </p:sp>
      <p:sp>
        <p:nvSpPr>
          <p:cNvPr id="141315" name="Text Box 3"/>
          <p:cNvSpPr txBox="1">
            <a:spLocks noChangeArrowheads="1"/>
          </p:cNvSpPr>
          <p:nvPr/>
        </p:nvSpPr>
        <p:spPr bwMode="auto">
          <a:xfrm>
            <a:off x="611188" y="1196975"/>
            <a:ext cx="8353425" cy="5262979"/>
          </a:xfrm>
          <a:prstGeom prst="rect">
            <a:avLst/>
          </a:prstGeom>
          <a:noFill/>
          <a:ln w="9525">
            <a:noFill/>
            <a:miter lim="800000"/>
            <a:headEnd/>
            <a:tailEnd/>
          </a:ln>
          <a:effectLst/>
        </p:spPr>
        <p:txBody>
          <a:bodyPr>
            <a:spAutoFit/>
          </a:bodyPr>
          <a:lstStyle/>
          <a:p>
            <a:pPr>
              <a:lnSpc>
                <a:spcPct val="80000"/>
              </a:lnSpc>
            </a:pPr>
            <a:r>
              <a:rPr lang="en-US" altLang="zh-CN" sz="2000" b="1" dirty="0">
                <a:solidFill>
                  <a:srgbClr val="006600"/>
                </a:solidFill>
                <a:latin typeface="Times New Roman" pitchFamily="18" charset="0"/>
                <a:ea typeface="楷体" pitchFamily="49" charset="-122"/>
                <a:cs typeface="Times New Roman" pitchFamily="18" charset="0"/>
              </a:rPr>
              <a:t>using System;</a:t>
            </a:r>
          </a:p>
          <a:p>
            <a:pPr>
              <a:lnSpc>
                <a:spcPct val="80000"/>
              </a:lnSpc>
            </a:pPr>
            <a:r>
              <a:rPr lang="en-US" altLang="zh-CN" sz="2000" b="1" dirty="0">
                <a:solidFill>
                  <a:srgbClr val="006600"/>
                </a:solidFill>
                <a:latin typeface="Times New Roman" pitchFamily="18" charset="0"/>
                <a:ea typeface="楷体" pitchFamily="49" charset="-122"/>
                <a:cs typeface="Times New Roman" pitchFamily="18" charset="0"/>
              </a:rPr>
              <a:t>namespace </a:t>
            </a:r>
            <a:r>
              <a:rPr lang="en-US" altLang="zh-CN" sz="2000" b="1" dirty="0" err="1" smtClean="0">
                <a:solidFill>
                  <a:srgbClr val="006600"/>
                </a:solidFill>
                <a:latin typeface="Times New Roman" pitchFamily="18" charset="0"/>
                <a:ea typeface="楷体" pitchFamily="49" charset="-122"/>
                <a:cs typeface="Times New Roman" pitchFamily="18" charset="0"/>
              </a:rPr>
              <a:t>proj4_1</a:t>
            </a:r>
            <a:endParaRPr lang="en-US" altLang="zh-CN" sz="2000" b="1" dirty="0">
              <a:solidFill>
                <a:srgbClr val="006600"/>
              </a:solidFill>
              <a:latin typeface="Times New Roman" pitchFamily="18" charset="0"/>
              <a:ea typeface="楷体" pitchFamily="49" charset="-122"/>
              <a:cs typeface="Times New Roman" pitchFamily="18" charset="0"/>
            </a:endParaRPr>
          </a:p>
          <a:p>
            <a:pPr>
              <a:lnSpc>
                <a:spcPct val="80000"/>
              </a:lnSpc>
            </a:pPr>
            <a:r>
              <a:rPr lang="en-US" altLang="zh-CN" sz="2000" b="1" dirty="0">
                <a:solidFill>
                  <a:srgbClr val="006600"/>
                </a:solidFill>
                <a:latin typeface="Times New Roman" pitchFamily="18" charset="0"/>
                <a:ea typeface="楷体" pitchFamily="49" charset="-122"/>
                <a:cs typeface="Times New Roman" pitchFamily="18" charset="0"/>
              </a:rPr>
              <a:t>{   class Program</a:t>
            </a:r>
          </a:p>
          <a:p>
            <a:pPr>
              <a:lnSpc>
                <a:spcPct val="80000"/>
              </a:lnSpc>
            </a:pPr>
            <a:r>
              <a:rPr lang="en-US" altLang="zh-CN" sz="2000" b="1" dirty="0">
                <a:solidFill>
                  <a:srgbClr val="006600"/>
                </a:solidFill>
                <a:latin typeface="Times New Roman" pitchFamily="18" charset="0"/>
                <a:ea typeface="楷体" pitchFamily="49" charset="-122"/>
                <a:cs typeface="Times New Roman" pitchFamily="18" charset="0"/>
              </a:rPr>
              <a:t>     {   static void Main(string[] </a:t>
            </a:r>
            <a:r>
              <a:rPr lang="en-US" altLang="zh-CN" sz="2000" b="1" dirty="0" err="1">
                <a:solidFill>
                  <a:srgbClr val="006600"/>
                </a:solidFill>
                <a:latin typeface="Times New Roman" pitchFamily="18" charset="0"/>
                <a:ea typeface="楷体" pitchFamily="49" charset="-122"/>
                <a:cs typeface="Times New Roman" pitchFamily="18" charset="0"/>
              </a:rPr>
              <a:t>args</a:t>
            </a:r>
            <a:r>
              <a:rPr lang="en-US" altLang="zh-CN" sz="2000" b="1" dirty="0">
                <a:solidFill>
                  <a:srgbClr val="006600"/>
                </a:solidFill>
                <a:latin typeface="Times New Roman" pitchFamily="18" charset="0"/>
                <a:ea typeface="楷体" pitchFamily="49" charset="-122"/>
                <a:cs typeface="Times New Roman" pitchFamily="18" charset="0"/>
              </a:rPr>
              <a:t>)</a:t>
            </a:r>
          </a:p>
          <a:p>
            <a:pPr>
              <a:lnSpc>
                <a:spcPct val="80000"/>
              </a:lnSpc>
            </a:pPr>
            <a:r>
              <a:rPr lang="en-US" altLang="zh-CN" sz="2000" b="1" dirty="0">
                <a:solidFill>
                  <a:srgbClr val="006600"/>
                </a:solidFill>
                <a:latin typeface="Times New Roman" pitchFamily="18" charset="0"/>
                <a:ea typeface="楷体" pitchFamily="49" charset="-122"/>
                <a:cs typeface="Times New Roman" pitchFamily="18" charset="0"/>
              </a:rPr>
              <a:t>          {   </a:t>
            </a:r>
            <a:r>
              <a:rPr lang="en-US" altLang="zh-CN" sz="2000" b="1" dirty="0">
                <a:solidFill>
                  <a:srgbClr val="FF00FF"/>
                </a:solidFill>
                <a:latin typeface="Times New Roman" pitchFamily="18" charset="0"/>
                <a:ea typeface="楷体" pitchFamily="49" charset="-122"/>
                <a:cs typeface="Times New Roman" pitchFamily="18" charset="0"/>
              </a:rPr>
              <a:t>double [] a=new double[10]{</a:t>
            </a:r>
            <a:r>
              <a:rPr lang="en-US" altLang="zh-CN" sz="2000" b="1" dirty="0" smtClean="0">
                <a:solidFill>
                  <a:srgbClr val="FF00FF"/>
                </a:solidFill>
                <a:latin typeface="Times New Roman" pitchFamily="18" charset="0"/>
                <a:ea typeface="楷体" pitchFamily="49" charset="-122"/>
                <a:cs typeface="Times New Roman" pitchFamily="18" charset="0"/>
              </a:rPr>
              <a:t>0,1.2,2.5,3.1,4.6,4.0,6.7,7.6,8.2,9.8</a:t>
            </a:r>
            <a:r>
              <a:rPr lang="en-US" altLang="zh-CN" sz="2000" b="1" dirty="0">
                <a:solidFill>
                  <a:srgbClr val="FF00FF"/>
                </a:solidFill>
                <a:latin typeface="Times New Roman" pitchFamily="18" charset="0"/>
                <a:ea typeface="楷体" pitchFamily="49" charset="-122"/>
                <a:cs typeface="Times New Roman" pitchFamily="18" charset="0"/>
              </a:rPr>
              <a:t>};</a:t>
            </a:r>
          </a:p>
          <a:p>
            <a:pPr>
              <a:lnSpc>
                <a:spcPct val="80000"/>
              </a:lnSpc>
            </a:pPr>
            <a:r>
              <a:rPr lang="en-US" altLang="zh-CN" sz="2000" b="1" dirty="0">
                <a:solidFill>
                  <a:srgbClr val="006600"/>
                </a:solidFill>
                <a:latin typeface="Times New Roman" pitchFamily="18" charset="0"/>
                <a:ea typeface="楷体" pitchFamily="49" charset="-122"/>
                <a:cs typeface="Times New Roman" pitchFamily="18" charset="0"/>
              </a:rPr>
              <a:t>            	double k;  </a:t>
            </a:r>
            <a:r>
              <a:rPr lang="en-US" altLang="zh-CN" sz="2000" b="1" dirty="0" err="1">
                <a:solidFill>
                  <a:srgbClr val="006600"/>
                </a:solidFill>
                <a:latin typeface="Times New Roman" pitchFamily="18" charset="0"/>
                <a:ea typeface="楷体" pitchFamily="49" charset="-122"/>
                <a:cs typeface="Times New Roman" pitchFamily="18" charset="0"/>
              </a:rPr>
              <a:t>int</a:t>
            </a:r>
            <a:r>
              <a:rPr lang="en-US" altLang="zh-CN" sz="2000" b="1" dirty="0">
                <a:solidFill>
                  <a:srgbClr val="006600"/>
                </a:solidFill>
                <a:latin typeface="Times New Roman" pitchFamily="18" charset="0"/>
                <a:ea typeface="楷体" pitchFamily="49" charset="-122"/>
                <a:cs typeface="Times New Roman" pitchFamily="18" charset="0"/>
              </a:rPr>
              <a:t> low=</a:t>
            </a:r>
            <a:r>
              <a:rPr lang="en-US" altLang="zh-CN" sz="2000" b="1" dirty="0" err="1">
                <a:solidFill>
                  <a:srgbClr val="006600"/>
                </a:solidFill>
                <a:latin typeface="Times New Roman" pitchFamily="18" charset="0"/>
                <a:ea typeface="楷体" pitchFamily="49" charset="-122"/>
                <a:cs typeface="Times New Roman" pitchFamily="18" charset="0"/>
              </a:rPr>
              <a:t>0,high</a:t>
            </a:r>
            <a:r>
              <a:rPr lang="en-US" altLang="zh-CN" sz="2000" b="1" dirty="0">
                <a:solidFill>
                  <a:srgbClr val="006600"/>
                </a:solidFill>
                <a:latin typeface="Times New Roman" pitchFamily="18" charset="0"/>
                <a:ea typeface="楷体" pitchFamily="49" charset="-122"/>
                <a:cs typeface="Times New Roman" pitchFamily="18" charset="0"/>
              </a:rPr>
              <a:t>=</a:t>
            </a:r>
            <a:r>
              <a:rPr lang="en-US" altLang="zh-CN" sz="2000" b="1" dirty="0" err="1">
                <a:solidFill>
                  <a:srgbClr val="006600"/>
                </a:solidFill>
                <a:latin typeface="Times New Roman" pitchFamily="18" charset="0"/>
                <a:ea typeface="楷体" pitchFamily="49" charset="-122"/>
                <a:cs typeface="Times New Roman" pitchFamily="18" charset="0"/>
              </a:rPr>
              <a:t>9,mid</a:t>
            </a:r>
            <a:r>
              <a:rPr lang="en-US" altLang="zh-CN" sz="2000" b="1" dirty="0">
                <a:solidFill>
                  <a:srgbClr val="006600"/>
                </a:solidFill>
                <a:latin typeface="Times New Roman" pitchFamily="18" charset="0"/>
                <a:ea typeface="楷体" pitchFamily="49" charset="-122"/>
                <a:cs typeface="Times New Roman" pitchFamily="18" charset="0"/>
              </a:rPr>
              <a:t>;</a:t>
            </a:r>
          </a:p>
          <a:p>
            <a:pPr>
              <a:lnSpc>
                <a:spcPct val="80000"/>
              </a:lnSpc>
            </a:pPr>
            <a:r>
              <a:rPr lang="en-US" altLang="zh-CN" sz="2000" b="1" dirty="0">
                <a:solidFill>
                  <a:srgbClr val="006600"/>
                </a:solidFill>
                <a:latin typeface="Times New Roman" pitchFamily="18" charset="0"/>
                <a:ea typeface="楷体" pitchFamily="49" charset="-122"/>
                <a:cs typeface="Times New Roman" pitchFamily="18" charset="0"/>
              </a:rPr>
              <a:t>            	</a:t>
            </a:r>
            <a:r>
              <a:rPr lang="en-US" altLang="zh-CN" sz="2000" b="1" dirty="0" err="1">
                <a:solidFill>
                  <a:srgbClr val="006600"/>
                </a:solidFill>
                <a:latin typeface="Times New Roman" pitchFamily="18" charset="0"/>
                <a:ea typeface="楷体" pitchFamily="49" charset="-122"/>
                <a:cs typeface="Times New Roman" pitchFamily="18" charset="0"/>
              </a:rPr>
              <a:t>Console.Write</a:t>
            </a:r>
            <a:r>
              <a:rPr lang="en-US" altLang="zh-CN" sz="2000" b="1" dirty="0">
                <a:solidFill>
                  <a:srgbClr val="006600"/>
                </a:solidFill>
                <a:latin typeface="Times New Roman" pitchFamily="18" charset="0"/>
                <a:ea typeface="楷体" pitchFamily="49" charset="-122"/>
                <a:cs typeface="Times New Roman" pitchFamily="18" charset="0"/>
              </a:rPr>
              <a:t>("k:");</a:t>
            </a:r>
          </a:p>
          <a:p>
            <a:pPr>
              <a:lnSpc>
                <a:spcPct val="80000"/>
              </a:lnSpc>
            </a:pPr>
            <a:r>
              <a:rPr lang="en-US" altLang="zh-CN" sz="2000" b="1" dirty="0">
                <a:solidFill>
                  <a:srgbClr val="006600"/>
                </a:solidFill>
                <a:latin typeface="Times New Roman" pitchFamily="18" charset="0"/>
                <a:ea typeface="楷体" pitchFamily="49" charset="-122"/>
                <a:cs typeface="Times New Roman" pitchFamily="18" charset="0"/>
              </a:rPr>
              <a:t>            	k=</a:t>
            </a:r>
            <a:r>
              <a:rPr lang="en-US" altLang="zh-CN" sz="2000" b="1" dirty="0" err="1">
                <a:solidFill>
                  <a:srgbClr val="006600"/>
                </a:solidFill>
                <a:latin typeface="Times New Roman" pitchFamily="18" charset="0"/>
                <a:ea typeface="楷体" pitchFamily="49" charset="-122"/>
                <a:cs typeface="Times New Roman" pitchFamily="18" charset="0"/>
              </a:rPr>
              <a:t>double.Parse</a:t>
            </a:r>
            <a:r>
              <a:rPr lang="en-US" altLang="zh-CN" sz="2000" b="1" dirty="0">
                <a:solidFill>
                  <a:srgbClr val="006600"/>
                </a:solidFill>
                <a:latin typeface="Times New Roman" pitchFamily="18" charset="0"/>
                <a:ea typeface="楷体" pitchFamily="49" charset="-122"/>
                <a:cs typeface="Times New Roman" pitchFamily="18" charset="0"/>
              </a:rPr>
              <a:t>(</a:t>
            </a:r>
            <a:r>
              <a:rPr lang="en-US" altLang="zh-CN" sz="2000" b="1" dirty="0" err="1">
                <a:solidFill>
                  <a:srgbClr val="006600"/>
                </a:solidFill>
                <a:latin typeface="Times New Roman" pitchFamily="18" charset="0"/>
                <a:ea typeface="楷体" pitchFamily="49" charset="-122"/>
                <a:cs typeface="Times New Roman" pitchFamily="18" charset="0"/>
              </a:rPr>
              <a:t>Console.ReadLine</a:t>
            </a:r>
            <a:r>
              <a:rPr lang="en-US" altLang="zh-CN" sz="2000" b="1" dirty="0">
                <a:solidFill>
                  <a:srgbClr val="006600"/>
                </a:solidFill>
                <a:latin typeface="Times New Roman" pitchFamily="18" charset="0"/>
                <a:ea typeface="楷体" pitchFamily="49" charset="-122"/>
                <a:cs typeface="Times New Roman" pitchFamily="18" charset="0"/>
              </a:rPr>
              <a:t>());</a:t>
            </a:r>
          </a:p>
          <a:p>
            <a:pPr>
              <a:lnSpc>
                <a:spcPct val="80000"/>
              </a:lnSpc>
            </a:pPr>
            <a:r>
              <a:rPr lang="en-US" altLang="zh-CN" sz="2000" b="1" dirty="0">
                <a:solidFill>
                  <a:srgbClr val="006600"/>
                </a:solidFill>
                <a:latin typeface="Times New Roman" pitchFamily="18" charset="0"/>
                <a:ea typeface="楷体" pitchFamily="49" charset="-122"/>
                <a:cs typeface="Times New Roman" pitchFamily="18" charset="0"/>
              </a:rPr>
              <a:t>            	while (low&lt;=high)</a:t>
            </a:r>
          </a:p>
          <a:p>
            <a:pPr>
              <a:lnSpc>
                <a:spcPct val="80000"/>
              </a:lnSpc>
            </a:pPr>
            <a:r>
              <a:rPr lang="en-US" altLang="zh-CN" sz="2000" b="1" dirty="0">
                <a:solidFill>
                  <a:srgbClr val="006600"/>
                </a:solidFill>
                <a:latin typeface="Times New Roman" pitchFamily="18" charset="0"/>
                <a:ea typeface="楷体" pitchFamily="49" charset="-122"/>
                <a:cs typeface="Times New Roman" pitchFamily="18" charset="0"/>
              </a:rPr>
              <a:t>            	{    mid=(</a:t>
            </a:r>
            <a:r>
              <a:rPr lang="en-US" altLang="zh-CN" sz="2000" b="1" dirty="0" err="1">
                <a:solidFill>
                  <a:srgbClr val="006600"/>
                </a:solidFill>
                <a:latin typeface="Times New Roman" pitchFamily="18" charset="0"/>
                <a:ea typeface="楷体" pitchFamily="49" charset="-122"/>
                <a:cs typeface="Times New Roman" pitchFamily="18" charset="0"/>
              </a:rPr>
              <a:t>low+high</a:t>
            </a:r>
            <a:r>
              <a:rPr lang="en-US" altLang="zh-CN" sz="2000" b="1" dirty="0">
                <a:solidFill>
                  <a:srgbClr val="006600"/>
                </a:solidFill>
                <a:latin typeface="Times New Roman" pitchFamily="18" charset="0"/>
                <a:ea typeface="楷体" pitchFamily="49" charset="-122"/>
                <a:cs typeface="Times New Roman" pitchFamily="18" charset="0"/>
              </a:rPr>
              <a:t>)/2;</a:t>
            </a:r>
          </a:p>
          <a:p>
            <a:pPr>
              <a:lnSpc>
                <a:spcPct val="80000"/>
              </a:lnSpc>
            </a:pPr>
            <a:r>
              <a:rPr lang="en-US" altLang="zh-CN" sz="2000" b="1" dirty="0">
                <a:solidFill>
                  <a:srgbClr val="006600"/>
                </a:solidFill>
                <a:latin typeface="Times New Roman" pitchFamily="18" charset="0"/>
                <a:ea typeface="楷体" pitchFamily="49" charset="-122"/>
                <a:cs typeface="Times New Roman" pitchFamily="18" charset="0"/>
              </a:rPr>
              <a:t>                    if (a[mid] == k)</a:t>
            </a:r>
          </a:p>
          <a:p>
            <a:pPr>
              <a:lnSpc>
                <a:spcPct val="80000"/>
              </a:lnSpc>
            </a:pPr>
            <a:r>
              <a:rPr lang="en-US" altLang="zh-CN" sz="2000" b="1" dirty="0">
                <a:solidFill>
                  <a:srgbClr val="006600"/>
                </a:solidFill>
                <a:latin typeface="Times New Roman" pitchFamily="18" charset="0"/>
                <a:ea typeface="楷体" pitchFamily="49" charset="-122"/>
                <a:cs typeface="Times New Roman" pitchFamily="18" charset="0"/>
              </a:rPr>
              <a:t>                    {    </a:t>
            </a:r>
            <a:r>
              <a:rPr lang="en-US" altLang="zh-CN" sz="2000" b="1" dirty="0" err="1">
                <a:solidFill>
                  <a:srgbClr val="006600"/>
                </a:solidFill>
                <a:latin typeface="Times New Roman" pitchFamily="18" charset="0"/>
                <a:ea typeface="楷体" pitchFamily="49" charset="-122"/>
                <a:cs typeface="Times New Roman" pitchFamily="18" charset="0"/>
              </a:rPr>
              <a:t>Console.WriteLine</a:t>
            </a:r>
            <a:r>
              <a:rPr lang="en-US" altLang="zh-CN" sz="2000" b="1" dirty="0">
                <a:solidFill>
                  <a:srgbClr val="006600"/>
                </a:solidFill>
                <a:latin typeface="Times New Roman" pitchFamily="18" charset="0"/>
                <a:ea typeface="楷体" pitchFamily="49" charset="-122"/>
                <a:cs typeface="Times New Roman" pitchFamily="18" charset="0"/>
              </a:rPr>
              <a:t>("a[{0}]={1}", mid, k);</a:t>
            </a:r>
          </a:p>
          <a:p>
            <a:pPr>
              <a:lnSpc>
                <a:spcPct val="80000"/>
              </a:lnSpc>
            </a:pPr>
            <a:r>
              <a:rPr lang="en-US" altLang="zh-CN" sz="2000" b="1" dirty="0">
                <a:solidFill>
                  <a:srgbClr val="006600"/>
                </a:solidFill>
                <a:latin typeface="Times New Roman" pitchFamily="18" charset="0"/>
                <a:ea typeface="楷体" pitchFamily="49" charset="-122"/>
                <a:cs typeface="Times New Roman" pitchFamily="18" charset="0"/>
              </a:rPr>
              <a:t>                          </a:t>
            </a:r>
            <a:r>
              <a:rPr lang="en-US" altLang="zh-CN" sz="2000" b="1" dirty="0" smtClean="0">
                <a:solidFill>
                  <a:srgbClr val="006600"/>
                </a:solidFill>
                <a:latin typeface="Times New Roman" pitchFamily="18" charset="0"/>
                <a:ea typeface="楷体" pitchFamily="49" charset="-122"/>
                <a:cs typeface="Times New Roman" pitchFamily="18" charset="0"/>
              </a:rPr>
              <a:t>return</a:t>
            </a:r>
            <a:endParaRPr lang="zh-CN" altLang="en-US" sz="2000" b="1" dirty="0">
              <a:solidFill>
                <a:srgbClr val="006600"/>
              </a:solidFill>
              <a:latin typeface="Times New Roman" pitchFamily="18" charset="0"/>
              <a:ea typeface="楷体" pitchFamily="49" charset="-122"/>
              <a:cs typeface="Times New Roman" pitchFamily="18" charset="0"/>
            </a:endParaRPr>
          </a:p>
          <a:p>
            <a:pPr>
              <a:lnSpc>
                <a:spcPct val="80000"/>
              </a:lnSpc>
            </a:pPr>
            <a:r>
              <a:rPr lang="zh-CN" altLang="en-US" sz="2000" b="1" dirty="0">
                <a:solidFill>
                  <a:srgbClr val="006600"/>
                </a:solidFill>
                <a:latin typeface="Times New Roman" pitchFamily="18" charset="0"/>
                <a:ea typeface="楷体" pitchFamily="49" charset="-122"/>
                <a:cs typeface="Times New Roman" pitchFamily="18" charset="0"/>
              </a:rPr>
              <a:t>                     </a:t>
            </a:r>
            <a:r>
              <a:rPr lang="en-US" altLang="zh-CN" sz="2000" b="1" dirty="0">
                <a:solidFill>
                  <a:srgbClr val="006600"/>
                </a:solidFill>
                <a:latin typeface="Times New Roman" pitchFamily="18" charset="0"/>
                <a:ea typeface="楷体" pitchFamily="49" charset="-122"/>
                <a:cs typeface="Times New Roman" pitchFamily="18" charset="0"/>
              </a:rPr>
              <a:t>}</a:t>
            </a:r>
          </a:p>
          <a:p>
            <a:pPr>
              <a:lnSpc>
                <a:spcPct val="80000"/>
              </a:lnSpc>
            </a:pPr>
            <a:r>
              <a:rPr lang="en-US" altLang="zh-CN" sz="2000" b="1" dirty="0">
                <a:solidFill>
                  <a:srgbClr val="006600"/>
                </a:solidFill>
                <a:latin typeface="Times New Roman" pitchFamily="18" charset="0"/>
                <a:ea typeface="楷体" pitchFamily="49" charset="-122"/>
                <a:cs typeface="Times New Roman" pitchFamily="18" charset="0"/>
              </a:rPr>
              <a:t>                     else if (a[mid] &gt; k)  high = mid - 1;</a:t>
            </a:r>
          </a:p>
          <a:p>
            <a:pPr>
              <a:lnSpc>
                <a:spcPct val="80000"/>
              </a:lnSpc>
            </a:pPr>
            <a:r>
              <a:rPr lang="en-US" altLang="zh-CN" sz="2000" b="1" dirty="0">
                <a:solidFill>
                  <a:srgbClr val="006600"/>
                </a:solidFill>
                <a:latin typeface="Times New Roman" pitchFamily="18" charset="0"/>
                <a:ea typeface="楷体" pitchFamily="49" charset="-122"/>
                <a:cs typeface="Times New Roman" pitchFamily="18" charset="0"/>
              </a:rPr>
              <a:t>                     else  low = mid + 1;</a:t>
            </a:r>
          </a:p>
          <a:p>
            <a:pPr>
              <a:lnSpc>
                <a:spcPct val="80000"/>
              </a:lnSpc>
            </a:pPr>
            <a:r>
              <a:rPr lang="en-US" altLang="zh-CN" sz="2000" b="1" dirty="0">
                <a:solidFill>
                  <a:srgbClr val="006600"/>
                </a:solidFill>
                <a:latin typeface="Times New Roman" pitchFamily="18" charset="0"/>
                <a:ea typeface="楷体" pitchFamily="49" charset="-122"/>
                <a:cs typeface="Times New Roman" pitchFamily="18" charset="0"/>
              </a:rPr>
              <a:t>            	}</a:t>
            </a:r>
          </a:p>
          <a:p>
            <a:pPr>
              <a:lnSpc>
                <a:spcPct val="80000"/>
              </a:lnSpc>
            </a:pPr>
            <a:r>
              <a:rPr lang="en-US" altLang="zh-CN" sz="2000" b="1" dirty="0">
                <a:solidFill>
                  <a:srgbClr val="006600"/>
                </a:solidFill>
                <a:latin typeface="Times New Roman" pitchFamily="18" charset="0"/>
                <a:ea typeface="楷体" pitchFamily="49" charset="-122"/>
                <a:cs typeface="Times New Roman" pitchFamily="18" charset="0"/>
              </a:rPr>
              <a:t>            	</a:t>
            </a:r>
            <a:r>
              <a:rPr lang="en-US" altLang="zh-CN" sz="2000" b="1" dirty="0" err="1">
                <a:solidFill>
                  <a:srgbClr val="006600"/>
                </a:solidFill>
                <a:latin typeface="Times New Roman" pitchFamily="18" charset="0"/>
                <a:ea typeface="楷体" pitchFamily="49" charset="-122"/>
                <a:cs typeface="Times New Roman" pitchFamily="18" charset="0"/>
              </a:rPr>
              <a:t>Console.WriteLine</a:t>
            </a:r>
            <a:r>
              <a:rPr lang="en-US" altLang="zh-CN" sz="2000" b="1" dirty="0">
                <a:solidFill>
                  <a:srgbClr val="006600"/>
                </a:solidFill>
                <a:latin typeface="Times New Roman" pitchFamily="18" charset="0"/>
                <a:ea typeface="楷体" pitchFamily="49" charset="-122"/>
                <a:cs typeface="Times New Roman" pitchFamily="18" charset="0"/>
              </a:rPr>
              <a:t>("</a:t>
            </a:r>
            <a:r>
              <a:rPr lang="zh-CN" altLang="en-US" sz="2000" b="1" dirty="0">
                <a:solidFill>
                  <a:srgbClr val="006600"/>
                </a:solidFill>
                <a:latin typeface="Times New Roman" pitchFamily="18" charset="0"/>
                <a:ea typeface="楷体" pitchFamily="49" charset="-122"/>
                <a:cs typeface="Times New Roman" pitchFamily="18" charset="0"/>
              </a:rPr>
              <a:t>未找到</a:t>
            </a:r>
            <a:r>
              <a:rPr lang="en-US" altLang="zh-CN" sz="2000" b="1" dirty="0">
                <a:solidFill>
                  <a:srgbClr val="006600"/>
                </a:solidFill>
                <a:latin typeface="Times New Roman" pitchFamily="18" charset="0"/>
                <a:ea typeface="楷体" pitchFamily="49" charset="-122"/>
                <a:cs typeface="Times New Roman" pitchFamily="18" charset="0"/>
              </a:rPr>
              <a:t>{0}",k);</a:t>
            </a:r>
          </a:p>
          <a:p>
            <a:pPr>
              <a:lnSpc>
                <a:spcPct val="80000"/>
              </a:lnSpc>
            </a:pPr>
            <a:r>
              <a:rPr lang="en-US" altLang="zh-CN" sz="2000" b="1" dirty="0">
                <a:solidFill>
                  <a:srgbClr val="006600"/>
                </a:solidFill>
                <a:latin typeface="Times New Roman" pitchFamily="18" charset="0"/>
                <a:ea typeface="楷体" pitchFamily="49" charset="-122"/>
                <a:cs typeface="Times New Roman" pitchFamily="18" charset="0"/>
              </a:rPr>
              <a:t>        }</a:t>
            </a:r>
          </a:p>
          <a:p>
            <a:pPr>
              <a:lnSpc>
                <a:spcPct val="80000"/>
              </a:lnSpc>
            </a:pPr>
            <a:r>
              <a:rPr lang="en-US" altLang="zh-CN" sz="2000" b="1" dirty="0">
                <a:solidFill>
                  <a:srgbClr val="006600"/>
                </a:solidFill>
                <a:latin typeface="Times New Roman" pitchFamily="18" charset="0"/>
                <a:ea typeface="楷体" pitchFamily="49" charset="-122"/>
                <a:cs typeface="Times New Roman" pitchFamily="18" charset="0"/>
              </a:rPr>
              <a:t>    }</a:t>
            </a:r>
          </a:p>
          <a:p>
            <a:pPr>
              <a:lnSpc>
                <a:spcPct val="80000"/>
              </a:lnSpc>
            </a:pPr>
            <a:r>
              <a:rPr lang="en-US" altLang="zh-CN" sz="2000" b="1" dirty="0">
                <a:solidFill>
                  <a:srgbClr val="006600"/>
                </a:solidFill>
                <a:latin typeface="Times New Roman" pitchFamily="18" charset="0"/>
                <a:ea typeface="楷体" pitchFamily="49" charset="-122"/>
                <a:cs typeface="Times New Roman" pitchFamily="18" charset="0"/>
              </a:rPr>
              <a:t>} </a:t>
            </a:r>
          </a:p>
        </p:txBody>
      </p:sp>
      <p:pic>
        <p:nvPicPr>
          <p:cNvPr id="5" name="图片 4"/>
          <p:cNvPicPr/>
          <p:nvPr/>
        </p:nvPicPr>
        <p:blipFill>
          <a:blip r:embed="rId2"/>
          <a:srcRect/>
          <a:stretch>
            <a:fillRect/>
          </a:stretch>
        </p:blipFill>
        <p:spPr bwMode="auto">
          <a:xfrm>
            <a:off x="6000760" y="4643446"/>
            <a:ext cx="2571768" cy="12858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Box 2"/>
          <p:cNvSpPr txBox="1">
            <a:spLocks noChangeArrowheads="1"/>
          </p:cNvSpPr>
          <p:nvPr/>
        </p:nvSpPr>
        <p:spPr bwMode="auto">
          <a:xfrm>
            <a:off x="2411413" y="404813"/>
            <a:ext cx="4105275" cy="584775"/>
          </a:xfrm>
          <a:prstGeom prst="rect">
            <a:avLst/>
          </a:prstGeom>
          <a:noFill/>
          <a:ln w="9525">
            <a:noFill/>
            <a:miter lim="800000"/>
            <a:headEnd/>
            <a:tailEnd/>
          </a:ln>
          <a:effectLst/>
        </p:spPr>
        <p:txBody>
          <a:bodyPr>
            <a:spAutoFit/>
          </a:bodyPr>
          <a:lstStyle/>
          <a:p>
            <a:pPr algn="ctr">
              <a:spcBef>
                <a:spcPct val="50000"/>
              </a:spcBef>
            </a:pPr>
            <a:r>
              <a:rPr lang="en-US" altLang="zh-CN"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ea typeface="隶书" pitchFamily="49" charset="-122"/>
              </a:rPr>
              <a:t>4.2  </a:t>
            </a:r>
            <a:r>
              <a:rPr lang="zh-CN" alt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ea typeface="隶书" pitchFamily="49" charset="-122"/>
              </a:rPr>
              <a:t>二维数组</a:t>
            </a:r>
          </a:p>
        </p:txBody>
      </p:sp>
      <p:sp>
        <p:nvSpPr>
          <p:cNvPr id="140291" name="Text Box 3"/>
          <p:cNvSpPr txBox="1">
            <a:spLocks noChangeArrowheads="1"/>
          </p:cNvSpPr>
          <p:nvPr/>
        </p:nvSpPr>
        <p:spPr bwMode="auto">
          <a:xfrm>
            <a:off x="928662" y="2071678"/>
            <a:ext cx="7345363" cy="2145908"/>
          </a:xfrm>
          <a:prstGeom prst="rect">
            <a:avLst/>
          </a:prstGeom>
          <a:noFill/>
          <a:ln w="9525">
            <a:noFill/>
            <a:miter lim="800000"/>
            <a:headEnd/>
            <a:tailEnd/>
          </a:ln>
          <a:effectLst/>
        </p:spPr>
        <p:txBody>
          <a:bodyPr>
            <a:spAutoFit/>
          </a:bodyPr>
          <a:lstStyle/>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定义</a:t>
            </a:r>
            <a:r>
              <a:rPr lang="zh-CN" altLang="en-US" sz="2400" b="1" dirty="0">
                <a:solidFill>
                  <a:srgbClr val="0000FF"/>
                </a:solidFill>
                <a:latin typeface="Times New Roman" pitchFamily="18" charset="0"/>
                <a:ea typeface="楷体" pitchFamily="49" charset="-122"/>
                <a:cs typeface="Times New Roman" pitchFamily="18" charset="0"/>
              </a:rPr>
              <a:t>二维数组的语法格式如下：</a:t>
            </a:r>
          </a:p>
          <a:p>
            <a:pPr>
              <a:lnSpc>
                <a:spcPct val="150000"/>
              </a:lnSpc>
            </a:pPr>
            <a:r>
              <a:rPr lang="zh-CN" altLang="en-US" sz="2000" b="1" dirty="0">
                <a:solidFill>
                  <a:schemeClr val="hlink"/>
                </a:solidFill>
                <a:latin typeface="Times New Roman" pitchFamily="18" charset="0"/>
                <a:ea typeface="楷体" pitchFamily="49" charset="-122"/>
                <a:cs typeface="Times New Roman" pitchFamily="18" charset="0"/>
              </a:rPr>
              <a:t>       数组类型</a:t>
            </a:r>
            <a:r>
              <a:rPr lang="en-US" altLang="zh-CN" sz="2000" b="1" dirty="0">
                <a:solidFill>
                  <a:schemeClr val="hlink"/>
                </a:solidFill>
                <a:latin typeface="Times New Roman" pitchFamily="18" charset="0"/>
                <a:ea typeface="楷体" pitchFamily="49" charset="-122"/>
                <a:cs typeface="Times New Roman" pitchFamily="18" charset="0"/>
              </a:rPr>
              <a:t>[,]  </a:t>
            </a:r>
            <a:r>
              <a:rPr lang="zh-CN" altLang="en-US" sz="2000" b="1" dirty="0">
                <a:solidFill>
                  <a:schemeClr val="hlink"/>
                </a:solidFill>
                <a:latin typeface="Times New Roman" pitchFamily="18" charset="0"/>
                <a:ea typeface="楷体" pitchFamily="49" charset="-122"/>
                <a:cs typeface="Times New Roman" pitchFamily="18" charset="0"/>
              </a:rPr>
              <a:t>数组名</a:t>
            </a:r>
            <a:r>
              <a:rPr lang="en-US" altLang="zh-CN" sz="2000" b="1" dirty="0">
                <a:solidFill>
                  <a:schemeClr val="hlink"/>
                </a:solidFill>
                <a:latin typeface="Times New Roman" pitchFamily="18" charset="0"/>
                <a:ea typeface="楷体" pitchFamily="49" charset="-122"/>
                <a:cs typeface="Times New Roman" pitchFamily="18" charset="0"/>
              </a:rPr>
              <a:t>;</a:t>
            </a:r>
          </a:p>
          <a:p>
            <a:pPr>
              <a:lnSpc>
                <a:spcPct val="150000"/>
              </a:lnSpc>
            </a:pPr>
            <a:r>
              <a:rPr lang="en-US" altLang="zh-CN" sz="2400" b="1" dirty="0">
                <a:solidFill>
                  <a:srgbClr val="0000FF"/>
                </a:solidFill>
                <a:latin typeface="Times New Roman" pitchFamily="18" charset="0"/>
                <a:ea typeface="楷体" pitchFamily="49" charset="-122"/>
                <a:cs typeface="Times New Roman" pitchFamily="18" charset="0"/>
              </a:rPr>
              <a:t>     </a:t>
            </a:r>
            <a:r>
              <a:rPr lang="zh-CN" altLang="en-US" sz="2400" b="1" dirty="0">
                <a:solidFill>
                  <a:srgbClr val="0000FF"/>
                </a:solidFill>
                <a:latin typeface="Times New Roman" pitchFamily="18" charset="0"/>
                <a:ea typeface="楷体" pitchFamily="49" charset="-122"/>
                <a:cs typeface="Times New Roman" pitchFamily="18" charset="0"/>
              </a:rPr>
              <a:t>其中，“数据类型”为</a:t>
            </a:r>
            <a:r>
              <a:rPr lang="en-US" altLang="zh-CN" sz="2400" b="1" dirty="0">
                <a:solidFill>
                  <a:srgbClr val="0000FF"/>
                </a:solidFill>
                <a:latin typeface="Times New Roman" pitchFamily="18" charset="0"/>
                <a:ea typeface="楷体" pitchFamily="49" charset="-122"/>
                <a:cs typeface="Times New Roman" pitchFamily="18" charset="0"/>
              </a:rPr>
              <a:t>C#</a:t>
            </a:r>
            <a:r>
              <a:rPr lang="zh-CN" altLang="en-US" sz="2400" b="1" dirty="0">
                <a:solidFill>
                  <a:srgbClr val="0000FF"/>
                </a:solidFill>
                <a:latin typeface="Times New Roman" pitchFamily="18" charset="0"/>
                <a:ea typeface="楷体" pitchFamily="49" charset="-122"/>
                <a:cs typeface="Times New Roman" pitchFamily="18" charset="0"/>
              </a:rPr>
              <a:t>中合法的数据类型，“数组名”为</a:t>
            </a:r>
            <a:r>
              <a:rPr lang="en-US" altLang="zh-CN" sz="2400" b="1" dirty="0">
                <a:solidFill>
                  <a:srgbClr val="0000FF"/>
                </a:solidFill>
                <a:latin typeface="Times New Roman" pitchFamily="18" charset="0"/>
                <a:ea typeface="楷体" pitchFamily="49" charset="-122"/>
                <a:cs typeface="Times New Roman" pitchFamily="18" charset="0"/>
              </a:rPr>
              <a:t>C#</a:t>
            </a:r>
            <a:r>
              <a:rPr lang="zh-CN" altLang="en-US" sz="2400" b="1" dirty="0">
                <a:solidFill>
                  <a:srgbClr val="0000FF"/>
                </a:solidFill>
                <a:latin typeface="Times New Roman" pitchFamily="18" charset="0"/>
                <a:ea typeface="楷体" pitchFamily="49" charset="-122"/>
                <a:cs typeface="Times New Roman" pitchFamily="18" charset="0"/>
              </a:rPr>
              <a:t>中合法的标识符</a:t>
            </a:r>
            <a:r>
              <a:rPr lang="zh-CN" altLang="en-US" sz="2400" b="1" dirty="0" smtClean="0">
                <a:solidFill>
                  <a:srgbClr val="0000FF"/>
                </a:solidFill>
                <a:latin typeface="Times New Roman" pitchFamily="18" charset="0"/>
                <a:ea typeface="楷体" pitchFamily="49" charset="-122"/>
                <a:cs typeface="Times New Roman" pitchFamily="18" charset="0"/>
              </a:rPr>
              <a:t>。     </a:t>
            </a:r>
            <a:endParaRPr lang="en-US" altLang="zh-CN" sz="2000" b="1" dirty="0">
              <a:solidFill>
                <a:schemeClr val="hlink"/>
              </a:solidFill>
              <a:latin typeface="Times New Roman" pitchFamily="18" charset="0"/>
              <a:ea typeface="楷体" pitchFamily="49" charset="-122"/>
              <a:cs typeface="Times New Roman" pitchFamily="18" charset="0"/>
            </a:endParaRPr>
          </a:p>
        </p:txBody>
      </p:sp>
      <p:sp>
        <p:nvSpPr>
          <p:cNvPr id="4" name="TextBox 3"/>
          <p:cNvSpPr txBox="1"/>
          <p:nvPr/>
        </p:nvSpPr>
        <p:spPr>
          <a:xfrm>
            <a:off x="642910" y="1285860"/>
            <a:ext cx="464347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b="1" dirty="0" smtClean="0">
                <a:solidFill>
                  <a:srgbClr val="FF3300"/>
                </a:solidFill>
                <a:latin typeface="黑体" pitchFamily="49" charset="-122"/>
                <a:ea typeface="黑体" pitchFamily="49" charset="-122"/>
              </a:rPr>
              <a:t>4.2.1  </a:t>
            </a:r>
            <a:r>
              <a:rPr lang="zh-CN" altLang="en-US" sz="2800" b="1" dirty="0" smtClean="0">
                <a:solidFill>
                  <a:srgbClr val="FF3300"/>
                </a:solidFill>
                <a:latin typeface="黑体" pitchFamily="49" charset="-122"/>
                <a:ea typeface="黑体" pitchFamily="49" charset="-122"/>
              </a:rPr>
              <a:t>二维数组的定义</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Text Box 3"/>
          <p:cNvSpPr txBox="1">
            <a:spLocks noChangeArrowheads="1"/>
          </p:cNvSpPr>
          <p:nvPr/>
        </p:nvSpPr>
        <p:spPr bwMode="auto">
          <a:xfrm>
            <a:off x="714348" y="642918"/>
            <a:ext cx="8001056" cy="4154984"/>
          </a:xfrm>
          <a:prstGeom prst="rect">
            <a:avLst/>
          </a:prstGeom>
          <a:noFill/>
          <a:ln w="9525">
            <a:noFill/>
            <a:miter lim="800000"/>
            <a:headEnd/>
            <a:tailEnd/>
          </a:ln>
          <a:effectLst/>
        </p:spPr>
        <p:txBody>
          <a:bodyPr wrap="square">
            <a:spAutoFit/>
          </a:bodyPr>
          <a:lstStyle/>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例如</a:t>
            </a:r>
            <a:r>
              <a:rPr lang="zh-CN" altLang="en-US" sz="2400" b="1" dirty="0">
                <a:solidFill>
                  <a:srgbClr val="0000FF"/>
                </a:solidFill>
                <a:latin typeface="Times New Roman" pitchFamily="18" charset="0"/>
                <a:ea typeface="楷体" pitchFamily="49" charset="-122"/>
                <a:cs typeface="Times New Roman" pitchFamily="18" charset="0"/>
              </a:rPr>
              <a:t>，以下语句定义了</a:t>
            </a:r>
            <a:r>
              <a:rPr lang="en-US" altLang="zh-CN" sz="2400" b="1" dirty="0">
                <a:solidFill>
                  <a:srgbClr val="0000FF"/>
                </a:solidFill>
                <a:latin typeface="Times New Roman" pitchFamily="18" charset="0"/>
                <a:ea typeface="楷体" pitchFamily="49" charset="-122"/>
                <a:cs typeface="Times New Roman" pitchFamily="18" charset="0"/>
              </a:rPr>
              <a:t>3</a:t>
            </a:r>
            <a:r>
              <a:rPr lang="zh-CN" altLang="en-US" sz="2400" b="1" dirty="0">
                <a:solidFill>
                  <a:srgbClr val="0000FF"/>
                </a:solidFill>
                <a:latin typeface="Times New Roman" pitchFamily="18" charset="0"/>
                <a:ea typeface="楷体" pitchFamily="49" charset="-122"/>
                <a:cs typeface="Times New Roman" pitchFamily="18" charset="0"/>
              </a:rPr>
              <a:t>个二维数组，即整型数组</a:t>
            </a:r>
            <a:r>
              <a:rPr lang="en-US" altLang="zh-CN" sz="2400" b="1" dirty="0">
                <a:solidFill>
                  <a:srgbClr val="0000FF"/>
                </a:solidFill>
                <a:latin typeface="Times New Roman" pitchFamily="18" charset="0"/>
                <a:ea typeface="楷体" pitchFamily="49" charset="-122"/>
                <a:cs typeface="Times New Roman" pitchFamily="18" charset="0"/>
              </a:rPr>
              <a:t>x</a:t>
            </a:r>
            <a:r>
              <a:rPr lang="zh-CN" altLang="en-US" sz="2400" b="1" dirty="0">
                <a:solidFill>
                  <a:srgbClr val="0000FF"/>
                </a:solidFill>
                <a:latin typeface="Times New Roman" pitchFamily="18" charset="0"/>
                <a:ea typeface="楷体" pitchFamily="49" charset="-122"/>
                <a:cs typeface="Times New Roman" pitchFamily="18" charset="0"/>
              </a:rPr>
              <a:t>、双精度数组</a:t>
            </a:r>
            <a:r>
              <a:rPr lang="en-US" altLang="zh-CN" sz="2400" b="1" dirty="0">
                <a:solidFill>
                  <a:srgbClr val="0000FF"/>
                </a:solidFill>
                <a:latin typeface="Times New Roman" pitchFamily="18" charset="0"/>
                <a:ea typeface="楷体" pitchFamily="49" charset="-122"/>
                <a:cs typeface="Times New Roman" pitchFamily="18" charset="0"/>
              </a:rPr>
              <a:t>y</a:t>
            </a:r>
            <a:r>
              <a:rPr lang="zh-CN" altLang="en-US" sz="2400" b="1" dirty="0">
                <a:solidFill>
                  <a:srgbClr val="0000FF"/>
                </a:solidFill>
                <a:latin typeface="Times New Roman" pitchFamily="18" charset="0"/>
                <a:ea typeface="楷体" pitchFamily="49" charset="-122"/>
                <a:cs typeface="Times New Roman" pitchFamily="18" charset="0"/>
              </a:rPr>
              <a:t>和字符串数组</a:t>
            </a:r>
            <a:r>
              <a:rPr lang="en-US" altLang="zh-CN" sz="2400" b="1" dirty="0">
                <a:solidFill>
                  <a:srgbClr val="0000FF"/>
                </a:solidFill>
                <a:latin typeface="Times New Roman" pitchFamily="18" charset="0"/>
                <a:ea typeface="楷体" pitchFamily="49" charset="-122"/>
                <a:cs typeface="Times New Roman" pitchFamily="18" charset="0"/>
              </a:rPr>
              <a:t>z</a:t>
            </a:r>
            <a:r>
              <a:rPr lang="zh-CN" altLang="en-US" sz="2400" b="1" dirty="0">
                <a:solidFill>
                  <a:srgbClr val="0000FF"/>
                </a:solidFill>
                <a:latin typeface="Times New Roman" pitchFamily="18" charset="0"/>
                <a:ea typeface="楷体" pitchFamily="49" charset="-122"/>
                <a:cs typeface="Times New Roman" pitchFamily="18" charset="0"/>
              </a:rPr>
              <a:t>。</a:t>
            </a:r>
          </a:p>
          <a:p>
            <a:pPr>
              <a:lnSpc>
                <a:spcPct val="150000"/>
              </a:lnSpc>
            </a:pPr>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err="1">
                <a:solidFill>
                  <a:schemeClr val="hlink"/>
                </a:solidFill>
                <a:latin typeface="Times New Roman" pitchFamily="18" charset="0"/>
                <a:ea typeface="楷体" pitchFamily="49" charset="-122"/>
                <a:cs typeface="Times New Roman" pitchFamily="18" charset="0"/>
              </a:rPr>
              <a:t>int</a:t>
            </a:r>
            <a:r>
              <a:rPr lang="en-US" altLang="zh-CN" sz="2000" b="1" dirty="0">
                <a:solidFill>
                  <a:schemeClr val="hlink"/>
                </a:solidFill>
                <a:latin typeface="Times New Roman" pitchFamily="18" charset="0"/>
                <a:ea typeface="楷体" pitchFamily="49" charset="-122"/>
                <a:cs typeface="Times New Roman" pitchFamily="18" charset="0"/>
              </a:rPr>
              <a:t>[,] x;</a:t>
            </a:r>
          </a:p>
          <a:p>
            <a:pPr>
              <a:lnSpc>
                <a:spcPct val="150000"/>
              </a:lnSpc>
            </a:pPr>
            <a:r>
              <a:rPr lang="en-US" altLang="zh-CN" sz="2000" b="1" dirty="0">
                <a:solidFill>
                  <a:schemeClr val="hlink"/>
                </a:solidFill>
                <a:latin typeface="Times New Roman" pitchFamily="18" charset="0"/>
                <a:ea typeface="楷体" pitchFamily="49" charset="-122"/>
                <a:cs typeface="Times New Roman" pitchFamily="18" charset="0"/>
              </a:rPr>
              <a:t>      double[,] y;</a:t>
            </a:r>
          </a:p>
          <a:p>
            <a:pPr>
              <a:lnSpc>
                <a:spcPct val="150000"/>
              </a:lnSpc>
            </a:pPr>
            <a:r>
              <a:rPr lang="en-US" altLang="zh-CN" sz="2000" b="1" dirty="0">
                <a:solidFill>
                  <a:schemeClr val="hlink"/>
                </a:solidFill>
                <a:latin typeface="Times New Roman" pitchFamily="18" charset="0"/>
                <a:ea typeface="楷体" pitchFamily="49" charset="-122"/>
                <a:cs typeface="Times New Roman" pitchFamily="18" charset="0"/>
              </a:rPr>
              <a:t>      string[,] z;</a:t>
            </a:r>
          </a:p>
          <a:p>
            <a:pPr>
              <a:lnSpc>
                <a:spcPct val="150000"/>
              </a:lnSpc>
            </a:pPr>
            <a:r>
              <a:rPr lang="en-US" altLang="zh-CN" sz="2400" b="1" dirty="0">
                <a:solidFill>
                  <a:srgbClr val="0000FF"/>
                </a:solidFill>
                <a:latin typeface="Times New Roman" pitchFamily="18" charset="0"/>
                <a:ea typeface="楷体" pitchFamily="49" charset="-122"/>
                <a:cs typeface="Times New Roman" pitchFamily="18" charset="0"/>
              </a:rPr>
              <a:t>     </a:t>
            </a:r>
            <a:r>
              <a:rPr lang="zh-CN" altLang="en-US" sz="2400" b="1" dirty="0">
                <a:solidFill>
                  <a:srgbClr val="0000FF"/>
                </a:solidFill>
                <a:latin typeface="Times New Roman" pitchFamily="18" charset="0"/>
                <a:ea typeface="楷体" pitchFamily="49" charset="-122"/>
                <a:cs typeface="Times New Roman" pitchFamily="18" charset="0"/>
              </a:rPr>
              <a:t>对于多维数组，可以作类似的推广，例如，以下语句定义了一个三维数组</a:t>
            </a:r>
            <a:r>
              <a:rPr lang="en-US" altLang="zh-CN" sz="2400" b="1" dirty="0">
                <a:solidFill>
                  <a:srgbClr val="0000FF"/>
                </a:solidFill>
                <a:latin typeface="Times New Roman" pitchFamily="18" charset="0"/>
                <a:ea typeface="楷体" pitchFamily="49" charset="-122"/>
                <a:cs typeface="Times New Roman" pitchFamily="18" charset="0"/>
              </a:rPr>
              <a:t>p</a:t>
            </a:r>
            <a:r>
              <a:rPr lang="zh-CN" altLang="en-US" sz="2400" b="1" dirty="0">
                <a:solidFill>
                  <a:srgbClr val="0000FF"/>
                </a:solidFill>
                <a:latin typeface="Times New Roman" pitchFamily="18" charset="0"/>
                <a:ea typeface="楷体" pitchFamily="49" charset="-122"/>
                <a:cs typeface="Times New Roman" pitchFamily="18" charset="0"/>
              </a:rPr>
              <a:t>。</a:t>
            </a:r>
          </a:p>
          <a:p>
            <a:pPr>
              <a:lnSpc>
                <a:spcPct val="150000"/>
              </a:lnSpc>
            </a:pPr>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err="1">
                <a:solidFill>
                  <a:schemeClr val="hlink"/>
                </a:solidFill>
                <a:latin typeface="Times New Roman" pitchFamily="18" charset="0"/>
                <a:ea typeface="楷体" pitchFamily="49" charset="-122"/>
                <a:cs typeface="Times New Roman" pitchFamily="18" charset="0"/>
              </a:rPr>
              <a:t>int</a:t>
            </a:r>
            <a:r>
              <a:rPr lang="en-US" altLang="zh-CN" sz="2000" b="1" dirty="0">
                <a:solidFill>
                  <a:schemeClr val="hlink"/>
                </a:solidFill>
                <a:latin typeface="Times New Roman" pitchFamily="18" charset="0"/>
                <a:ea typeface="楷体" pitchFamily="49" charset="-122"/>
                <a:cs typeface="Times New Roman" pitchFamily="18" charset="0"/>
              </a:rPr>
              <a:t>[,,] p;</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2"/>
          <p:cNvSpPr txBox="1">
            <a:spLocks noChangeArrowheads="1"/>
          </p:cNvSpPr>
          <p:nvPr/>
        </p:nvSpPr>
        <p:spPr bwMode="auto">
          <a:xfrm>
            <a:off x="714348" y="1285860"/>
            <a:ext cx="7848600" cy="4546566"/>
          </a:xfrm>
          <a:prstGeom prst="rect">
            <a:avLst/>
          </a:prstGeom>
          <a:noFill/>
          <a:ln w="9525">
            <a:noFill/>
            <a:miter lim="800000"/>
            <a:headEnd/>
            <a:tailEnd/>
          </a:ln>
          <a:effectLst/>
        </p:spPr>
        <p:txBody>
          <a:bodyPr>
            <a:spAutoFit/>
          </a:bodyPr>
          <a:lstStyle/>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动态</a:t>
            </a:r>
            <a:r>
              <a:rPr lang="zh-CN" altLang="en-US" sz="2400" b="1" dirty="0">
                <a:solidFill>
                  <a:srgbClr val="0000FF"/>
                </a:solidFill>
                <a:latin typeface="Times New Roman" pitchFamily="18" charset="0"/>
                <a:ea typeface="楷体" pitchFamily="49" charset="-122"/>
                <a:cs typeface="Times New Roman" pitchFamily="18" charset="0"/>
              </a:rPr>
              <a:t>初始化二维数组的格式如下：</a:t>
            </a:r>
          </a:p>
          <a:p>
            <a:pPr>
              <a:lnSpc>
                <a:spcPct val="150000"/>
              </a:lnSpc>
            </a:pPr>
            <a:r>
              <a:rPr lang="zh-CN" altLang="en-US" sz="2000" b="1" dirty="0">
                <a:solidFill>
                  <a:schemeClr val="hlink"/>
                </a:solidFill>
                <a:latin typeface="Times New Roman" pitchFamily="18" charset="0"/>
                <a:ea typeface="楷体" pitchFamily="49" charset="-122"/>
                <a:cs typeface="Times New Roman" pitchFamily="18" charset="0"/>
              </a:rPr>
              <a:t>      数据类型</a:t>
            </a:r>
            <a:r>
              <a:rPr lang="en-US" altLang="zh-CN" sz="2000" b="1" dirty="0">
                <a:solidFill>
                  <a:schemeClr val="hlink"/>
                </a:solidFill>
                <a:latin typeface="Times New Roman" pitchFamily="18" charset="0"/>
                <a:ea typeface="楷体" pitchFamily="49" charset="-122"/>
                <a:cs typeface="Times New Roman" pitchFamily="18" charset="0"/>
              </a:rPr>
              <a:t>[,] </a:t>
            </a:r>
            <a:r>
              <a:rPr lang="zh-CN" altLang="en-US" sz="2000" b="1" dirty="0">
                <a:solidFill>
                  <a:schemeClr val="hlink"/>
                </a:solidFill>
                <a:latin typeface="Times New Roman" pitchFamily="18" charset="0"/>
                <a:ea typeface="楷体" pitchFamily="49" charset="-122"/>
                <a:cs typeface="Times New Roman" pitchFamily="18" charset="0"/>
              </a:rPr>
              <a:t>数组名</a:t>
            </a:r>
            <a:r>
              <a:rPr lang="en-US" altLang="zh-CN" sz="2000" b="1" dirty="0">
                <a:solidFill>
                  <a:schemeClr val="hlink"/>
                </a:solidFill>
                <a:latin typeface="Times New Roman" pitchFamily="18" charset="0"/>
                <a:ea typeface="楷体" pitchFamily="49" charset="-122"/>
                <a:cs typeface="Times New Roman" pitchFamily="18" charset="0"/>
              </a:rPr>
              <a:t>=new </a:t>
            </a:r>
            <a:r>
              <a:rPr lang="zh-CN" altLang="en-US" sz="2000" b="1" dirty="0">
                <a:solidFill>
                  <a:schemeClr val="hlink"/>
                </a:solidFill>
                <a:latin typeface="Times New Roman" pitchFamily="18" charset="0"/>
                <a:ea typeface="楷体" pitchFamily="49" charset="-122"/>
                <a:cs typeface="Times New Roman" pitchFamily="18" charset="0"/>
              </a:rPr>
              <a:t>数据类型</a:t>
            </a:r>
            <a:r>
              <a:rPr lang="en-US" altLang="zh-CN" sz="2000" b="1" dirty="0">
                <a:solidFill>
                  <a:schemeClr val="hlink"/>
                </a:solidFill>
                <a:latin typeface="Times New Roman" pitchFamily="18" charset="0"/>
                <a:ea typeface="楷体" pitchFamily="49" charset="-122"/>
                <a:cs typeface="Times New Roman" pitchFamily="18" charset="0"/>
              </a:rPr>
              <a:t>[m][n]{</a:t>
            </a:r>
          </a:p>
          <a:p>
            <a:pPr>
              <a:lnSpc>
                <a:spcPct val="150000"/>
              </a:lnSpc>
            </a:pPr>
            <a:r>
              <a:rPr lang="en-US" altLang="zh-CN" sz="2000" b="1" dirty="0">
                <a:solidFill>
                  <a:schemeClr val="hlink"/>
                </a:solidFill>
                <a:latin typeface="Times New Roman" pitchFamily="18" charset="0"/>
                <a:ea typeface="楷体" pitchFamily="49" charset="-122"/>
                <a:cs typeface="Times New Roman" pitchFamily="18" charset="0"/>
              </a:rPr>
              <a:t>               {</a:t>
            </a:r>
            <a:r>
              <a:rPr lang="zh-CN" altLang="en-US" sz="2000" b="1" dirty="0">
                <a:solidFill>
                  <a:schemeClr val="hlink"/>
                </a:solidFill>
                <a:latin typeface="Times New Roman" pitchFamily="18" charset="0"/>
                <a:ea typeface="楷体" pitchFamily="49" charset="-122"/>
                <a:cs typeface="Times New Roman" pitchFamily="18" charset="0"/>
              </a:rPr>
              <a:t>元素值</a:t>
            </a:r>
            <a:r>
              <a:rPr lang="en-US" altLang="zh-CN" sz="2000" b="1" baseline="-25000" dirty="0">
                <a:solidFill>
                  <a:schemeClr val="hlink"/>
                </a:solidFill>
                <a:latin typeface="Times New Roman" pitchFamily="18" charset="0"/>
                <a:ea typeface="楷体" pitchFamily="49" charset="-122"/>
                <a:cs typeface="Times New Roman" pitchFamily="18" charset="0"/>
              </a:rPr>
              <a:t>0,0</a:t>
            </a:r>
            <a:r>
              <a:rPr lang="en-US" altLang="zh-CN" sz="2000" b="1" dirty="0">
                <a:solidFill>
                  <a:schemeClr val="hlink"/>
                </a:solidFill>
                <a:latin typeface="Times New Roman" pitchFamily="18" charset="0"/>
                <a:ea typeface="楷体" pitchFamily="49" charset="-122"/>
                <a:cs typeface="Times New Roman" pitchFamily="18" charset="0"/>
              </a:rPr>
              <a:t>,</a:t>
            </a:r>
            <a:r>
              <a:rPr lang="zh-CN" altLang="en-US" sz="2000" b="1" dirty="0">
                <a:solidFill>
                  <a:schemeClr val="hlink"/>
                </a:solidFill>
                <a:latin typeface="Times New Roman" pitchFamily="18" charset="0"/>
                <a:ea typeface="楷体" pitchFamily="49" charset="-122"/>
                <a:cs typeface="Times New Roman" pitchFamily="18" charset="0"/>
              </a:rPr>
              <a:t>元素值</a:t>
            </a:r>
            <a:r>
              <a:rPr lang="en-US" altLang="zh-CN" sz="2000" b="1" baseline="-25000" dirty="0">
                <a:solidFill>
                  <a:schemeClr val="hlink"/>
                </a:solidFill>
                <a:latin typeface="Times New Roman" pitchFamily="18" charset="0"/>
                <a:ea typeface="楷体" pitchFamily="49" charset="-122"/>
                <a:cs typeface="Times New Roman" pitchFamily="18" charset="0"/>
              </a:rPr>
              <a:t>0,1</a:t>
            </a:r>
            <a:r>
              <a:rPr lang="en-US" altLang="zh-CN" sz="2000" b="1" dirty="0">
                <a:solidFill>
                  <a:schemeClr val="hlink"/>
                </a:solidFill>
                <a:latin typeface="Times New Roman" pitchFamily="18" charset="0"/>
                <a:ea typeface="楷体" pitchFamily="49" charset="-122"/>
                <a:cs typeface="Times New Roman" pitchFamily="18" charset="0"/>
              </a:rPr>
              <a:t>,</a:t>
            </a:r>
            <a:r>
              <a:rPr lang="en-US" altLang="zh-CN" sz="2000" b="1" dirty="0">
                <a:solidFill>
                  <a:schemeClr val="hlink"/>
                </a:solidFill>
                <a:latin typeface="Times New Roman" pitchFamily="18" charset="0"/>
                <a:ea typeface="楷体" pitchFamily="49" charset="-122"/>
                <a:cs typeface="Times New Roman" pitchFamily="18" charset="0"/>
                <a:sym typeface="Symbol" pitchFamily="18" charset="2"/>
              </a:rPr>
              <a:t></a:t>
            </a:r>
            <a:r>
              <a:rPr lang="en-US" altLang="zh-CN" sz="2000" b="1" dirty="0">
                <a:solidFill>
                  <a:schemeClr val="hlink"/>
                </a:solidFill>
                <a:latin typeface="Times New Roman" pitchFamily="18" charset="0"/>
                <a:ea typeface="楷体" pitchFamily="49" charset="-122"/>
                <a:cs typeface="Times New Roman" pitchFamily="18" charset="0"/>
              </a:rPr>
              <a:t>,</a:t>
            </a:r>
            <a:r>
              <a:rPr lang="zh-CN" altLang="en-US" sz="2000" b="1" dirty="0">
                <a:solidFill>
                  <a:schemeClr val="hlink"/>
                </a:solidFill>
                <a:latin typeface="Times New Roman" pitchFamily="18" charset="0"/>
                <a:ea typeface="楷体" pitchFamily="49" charset="-122"/>
                <a:cs typeface="Times New Roman" pitchFamily="18" charset="0"/>
              </a:rPr>
              <a:t>元素值</a:t>
            </a:r>
            <a:r>
              <a:rPr lang="en-US" altLang="zh-CN" sz="2000" b="1" baseline="-25000" dirty="0" err="1">
                <a:solidFill>
                  <a:schemeClr val="hlink"/>
                </a:solidFill>
                <a:latin typeface="Times New Roman" pitchFamily="18" charset="0"/>
                <a:ea typeface="楷体" pitchFamily="49" charset="-122"/>
                <a:cs typeface="Times New Roman" pitchFamily="18" charset="0"/>
              </a:rPr>
              <a:t>0,n</a:t>
            </a:r>
            <a:r>
              <a:rPr lang="en-US" altLang="zh-CN" sz="2000" b="1" baseline="-25000" dirty="0">
                <a:solidFill>
                  <a:schemeClr val="hlink"/>
                </a:solidFill>
                <a:latin typeface="Times New Roman" pitchFamily="18" charset="0"/>
                <a:ea typeface="楷体" pitchFamily="49" charset="-122"/>
                <a:cs typeface="Times New Roman" pitchFamily="18" charset="0"/>
              </a:rPr>
              <a:t>-1</a:t>
            </a:r>
            <a:r>
              <a:rPr lang="en-US" altLang="zh-CN" sz="2000" b="1" dirty="0">
                <a:solidFill>
                  <a:schemeClr val="hlink"/>
                </a:solidFill>
                <a:latin typeface="Times New Roman" pitchFamily="18" charset="0"/>
                <a:ea typeface="楷体" pitchFamily="49" charset="-122"/>
                <a:cs typeface="Times New Roman" pitchFamily="18" charset="0"/>
              </a:rPr>
              <a:t>},</a:t>
            </a:r>
          </a:p>
          <a:p>
            <a:pPr>
              <a:lnSpc>
                <a:spcPct val="150000"/>
              </a:lnSpc>
            </a:pPr>
            <a:r>
              <a:rPr lang="en-US" altLang="zh-CN" sz="2000" b="1" dirty="0">
                <a:solidFill>
                  <a:schemeClr val="hlink"/>
                </a:solidFill>
                <a:latin typeface="Times New Roman" pitchFamily="18" charset="0"/>
                <a:ea typeface="楷体" pitchFamily="49" charset="-122"/>
                <a:cs typeface="Times New Roman" pitchFamily="18" charset="0"/>
              </a:rPr>
              <a:t>               {</a:t>
            </a:r>
            <a:r>
              <a:rPr lang="zh-CN" altLang="en-US" sz="2000" b="1" dirty="0">
                <a:solidFill>
                  <a:schemeClr val="hlink"/>
                </a:solidFill>
                <a:latin typeface="Times New Roman" pitchFamily="18" charset="0"/>
                <a:ea typeface="楷体" pitchFamily="49" charset="-122"/>
                <a:cs typeface="Times New Roman" pitchFamily="18" charset="0"/>
              </a:rPr>
              <a:t>元素值</a:t>
            </a:r>
            <a:r>
              <a:rPr lang="en-US" altLang="zh-CN" sz="2000" b="1" baseline="-25000" dirty="0">
                <a:solidFill>
                  <a:schemeClr val="hlink"/>
                </a:solidFill>
                <a:latin typeface="Times New Roman" pitchFamily="18" charset="0"/>
                <a:ea typeface="楷体" pitchFamily="49" charset="-122"/>
                <a:cs typeface="Times New Roman" pitchFamily="18" charset="0"/>
              </a:rPr>
              <a:t>1,0</a:t>
            </a:r>
            <a:r>
              <a:rPr lang="en-US" altLang="zh-CN" sz="2000" b="1" dirty="0">
                <a:solidFill>
                  <a:schemeClr val="hlink"/>
                </a:solidFill>
                <a:latin typeface="Times New Roman" pitchFamily="18" charset="0"/>
                <a:ea typeface="楷体" pitchFamily="49" charset="-122"/>
                <a:cs typeface="Times New Roman" pitchFamily="18" charset="0"/>
              </a:rPr>
              <a:t>,</a:t>
            </a:r>
            <a:r>
              <a:rPr lang="zh-CN" altLang="en-US" sz="2000" b="1" dirty="0">
                <a:solidFill>
                  <a:schemeClr val="hlink"/>
                </a:solidFill>
                <a:latin typeface="Times New Roman" pitchFamily="18" charset="0"/>
                <a:ea typeface="楷体" pitchFamily="49" charset="-122"/>
                <a:cs typeface="Times New Roman" pitchFamily="18" charset="0"/>
              </a:rPr>
              <a:t>元素值</a:t>
            </a:r>
            <a:r>
              <a:rPr lang="en-US" altLang="zh-CN" sz="2000" b="1" baseline="-25000" dirty="0">
                <a:solidFill>
                  <a:schemeClr val="hlink"/>
                </a:solidFill>
                <a:latin typeface="Times New Roman" pitchFamily="18" charset="0"/>
                <a:ea typeface="楷体" pitchFamily="49" charset="-122"/>
                <a:cs typeface="Times New Roman" pitchFamily="18" charset="0"/>
              </a:rPr>
              <a:t>1,1</a:t>
            </a:r>
            <a:r>
              <a:rPr lang="en-US" altLang="zh-CN" sz="2000" b="1" dirty="0">
                <a:solidFill>
                  <a:schemeClr val="hlink"/>
                </a:solidFill>
                <a:latin typeface="Times New Roman" pitchFamily="18" charset="0"/>
                <a:ea typeface="楷体" pitchFamily="49" charset="-122"/>
                <a:cs typeface="Times New Roman" pitchFamily="18" charset="0"/>
              </a:rPr>
              <a:t>,</a:t>
            </a:r>
            <a:r>
              <a:rPr lang="en-US" altLang="zh-CN" sz="2000" b="1" dirty="0">
                <a:solidFill>
                  <a:schemeClr val="hlink"/>
                </a:solidFill>
                <a:latin typeface="Times New Roman" pitchFamily="18" charset="0"/>
                <a:ea typeface="楷体" pitchFamily="49" charset="-122"/>
                <a:cs typeface="Times New Roman" pitchFamily="18" charset="0"/>
                <a:sym typeface="Symbol" pitchFamily="18" charset="2"/>
              </a:rPr>
              <a:t></a:t>
            </a:r>
            <a:r>
              <a:rPr lang="en-US" altLang="zh-CN" sz="2000" b="1" dirty="0">
                <a:solidFill>
                  <a:schemeClr val="hlink"/>
                </a:solidFill>
                <a:latin typeface="Times New Roman" pitchFamily="18" charset="0"/>
                <a:ea typeface="楷体" pitchFamily="49" charset="-122"/>
                <a:cs typeface="Times New Roman" pitchFamily="18" charset="0"/>
              </a:rPr>
              <a:t>,</a:t>
            </a:r>
            <a:r>
              <a:rPr lang="zh-CN" altLang="en-US" sz="2000" b="1" dirty="0">
                <a:solidFill>
                  <a:schemeClr val="hlink"/>
                </a:solidFill>
                <a:latin typeface="Times New Roman" pitchFamily="18" charset="0"/>
                <a:ea typeface="楷体" pitchFamily="49" charset="-122"/>
                <a:cs typeface="Times New Roman" pitchFamily="18" charset="0"/>
              </a:rPr>
              <a:t>元素值</a:t>
            </a:r>
            <a:r>
              <a:rPr lang="en-US" altLang="zh-CN" sz="2000" b="1" baseline="-25000" dirty="0" err="1">
                <a:solidFill>
                  <a:schemeClr val="hlink"/>
                </a:solidFill>
                <a:latin typeface="Times New Roman" pitchFamily="18" charset="0"/>
                <a:ea typeface="楷体" pitchFamily="49" charset="-122"/>
                <a:cs typeface="Times New Roman" pitchFamily="18" charset="0"/>
              </a:rPr>
              <a:t>1,n</a:t>
            </a:r>
            <a:r>
              <a:rPr lang="en-US" altLang="zh-CN" sz="2000" b="1" baseline="-25000" dirty="0">
                <a:solidFill>
                  <a:schemeClr val="hlink"/>
                </a:solidFill>
                <a:latin typeface="Times New Roman" pitchFamily="18" charset="0"/>
                <a:ea typeface="楷体" pitchFamily="49" charset="-122"/>
                <a:cs typeface="Times New Roman" pitchFamily="18" charset="0"/>
              </a:rPr>
              <a:t>-1</a:t>
            </a:r>
            <a:r>
              <a:rPr lang="en-US" altLang="zh-CN" sz="2000" b="1" dirty="0">
                <a:solidFill>
                  <a:schemeClr val="hlink"/>
                </a:solidFill>
                <a:latin typeface="Times New Roman" pitchFamily="18" charset="0"/>
                <a:ea typeface="楷体" pitchFamily="49" charset="-122"/>
                <a:cs typeface="Times New Roman" pitchFamily="18" charset="0"/>
              </a:rPr>
              <a:t>},</a:t>
            </a:r>
          </a:p>
          <a:p>
            <a:pPr>
              <a:lnSpc>
                <a:spcPct val="150000"/>
              </a:lnSpc>
            </a:pPr>
            <a:r>
              <a:rPr lang="en-US" altLang="zh-CN" sz="2000" b="1" dirty="0">
                <a:solidFill>
                  <a:schemeClr val="hlink"/>
                </a:solidFill>
                <a:latin typeface="Times New Roman" pitchFamily="18" charset="0"/>
                <a:ea typeface="楷体" pitchFamily="49" charset="-122"/>
                <a:cs typeface="Times New Roman" pitchFamily="18" charset="0"/>
              </a:rPr>
              <a:t>                    </a:t>
            </a:r>
            <a:r>
              <a:rPr lang="en-US" altLang="zh-CN" sz="2000" b="1" dirty="0">
                <a:solidFill>
                  <a:schemeClr val="hlink"/>
                </a:solidFill>
                <a:latin typeface="Times New Roman" pitchFamily="18" charset="0"/>
                <a:ea typeface="楷体" pitchFamily="49" charset="-122"/>
                <a:cs typeface="Times New Roman" pitchFamily="18" charset="0"/>
                <a:sym typeface="Symbol" pitchFamily="18" charset="2"/>
              </a:rPr>
              <a:t></a:t>
            </a:r>
            <a:endParaRPr lang="en-US" altLang="zh-CN" sz="2000" b="1" dirty="0">
              <a:solidFill>
                <a:schemeClr val="hlink"/>
              </a:solidFill>
              <a:latin typeface="Times New Roman" pitchFamily="18" charset="0"/>
              <a:ea typeface="楷体" pitchFamily="49" charset="-122"/>
              <a:cs typeface="Times New Roman" pitchFamily="18" charset="0"/>
            </a:endParaRPr>
          </a:p>
          <a:p>
            <a:pPr>
              <a:lnSpc>
                <a:spcPct val="150000"/>
              </a:lnSpc>
            </a:pPr>
            <a:r>
              <a:rPr lang="en-US" altLang="zh-CN" sz="2000" b="1" dirty="0">
                <a:solidFill>
                  <a:schemeClr val="hlink"/>
                </a:solidFill>
                <a:latin typeface="Times New Roman" pitchFamily="18" charset="0"/>
                <a:ea typeface="楷体" pitchFamily="49" charset="-122"/>
                <a:cs typeface="Times New Roman" pitchFamily="18" charset="0"/>
              </a:rPr>
              <a:t>               {</a:t>
            </a:r>
            <a:r>
              <a:rPr lang="zh-CN" altLang="en-US" sz="2000" b="1" dirty="0">
                <a:solidFill>
                  <a:schemeClr val="hlink"/>
                </a:solidFill>
                <a:latin typeface="Times New Roman" pitchFamily="18" charset="0"/>
                <a:ea typeface="楷体" pitchFamily="49" charset="-122"/>
                <a:cs typeface="Times New Roman" pitchFamily="18" charset="0"/>
              </a:rPr>
              <a:t>元素值</a:t>
            </a:r>
            <a:r>
              <a:rPr lang="en-US" altLang="zh-CN" sz="2000" b="1" baseline="-25000" dirty="0">
                <a:solidFill>
                  <a:schemeClr val="hlink"/>
                </a:solidFill>
                <a:latin typeface="Times New Roman" pitchFamily="18" charset="0"/>
                <a:ea typeface="楷体" pitchFamily="49" charset="-122"/>
                <a:cs typeface="Times New Roman" pitchFamily="18" charset="0"/>
              </a:rPr>
              <a:t>m-1,0</a:t>
            </a:r>
            <a:r>
              <a:rPr lang="en-US" altLang="zh-CN" sz="2000" b="1" dirty="0">
                <a:solidFill>
                  <a:schemeClr val="hlink"/>
                </a:solidFill>
                <a:latin typeface="Times New Roman" pitchFamily="18" charset="0"/>
                <a:ea typeface="楷体" pitchFamily="49" charset="-122"/>
                <a:cs typeface="Times New Roman" pitchFamily="18" charset="0"/>
              </a:rPr>
              <a:t>,</a:t>
            </a:r>
            <a:r>
              <a:rPr lang="zh-CN" altLang="en-US" sz="2000" b="1" dirty="0">
                <a:solidFill>
                  <a:schemeClr val="hlink"/>
                </a:solidFill>
                <a:latin typeface="Times New Roman" pitchFamily="18" charset="0"/>
                <a:ea typeface="楷体" pitchFamily="49" charset="-122"/>
                <a:cs typeface="Times New Roman" pitchFamily="18" charset="0"/>
              </a:rPr>
              <a:t>元素值</a:t>
            </a:r>
            <a:r>
              <a:rPr lang="en-US" altLang="zh-CN" sz="2000" b="1" baseline="-25000" dirty="0">
                <a:solidFill>
                  <a:schemeClr val="hlink"/>
                </a:solidFill>
                <a:latin typeface="Times New Roman" pitchFamily="18" charset="0"/>
                <a:ea typeface="楷体" pitchFamily="49" charset="-122"/>
                <a:cs typeface="Times New Roman" pitchFamily="18" charset="0"/>
              </a:rPr>
              <a:t>m-1,1</a:t>
            </a:r>
            <a:r>
              <a:rPr lang="en-US" altLang="zh-CN" sz="2000" b="1" dirty="0">
                <a:solidFill>
                  <a:schemeClr val="hlink"/>
                </a:solidFill>
                <a:latin typeface="Times New Roman" pitchFamily="18" charset="0"/>
                <a:ea typeface="楷体" pitchFamily="49" charset="-122"/>
                <a:cs typeface="Times New Roman" pitchFamily="18" charset="0"/>
              </a:rPr>
              <a:t>,</a:t>
            </a:r>
            <a:r>
              <a:rPr lang="en-US" altLang="zh-CN" sz="2000" b="1" dirty="0">
                <a:solidFill>
                  <a:schemeClr val="hlink"/>
                </a:solidFill>
                <a:latin typeface="Times New Roman" pitchFamily="18" charset="0"/>
                <a:ea typeface="楷体" pitchFamily="49" charset="-122"/>
                <a:cs typeface="Times New Roman" pitchFamily="18" charset="0"/>
                <a:sym typeface="Symbol" pitchFamily="18" charset="2"/>
              </a:rPr>
              <a:t></a:t>
            </a:r>
            <a:r>
              <a:rPr lang="en-US" altLang="zh-CN" sz="2000" b="1" dirty="0">
                <a:solidFill>
                  <a:schemeClr val="hlink"/>
                </a:solidFill>
                <a:latin typeface="Times New Roman" pitchFamily="18" charset="0"/>
                <a:ea typeface="楷体" pitchFamily="49" charset="-122"/>
                <a:cs typeface="Times New Roman" pitchFamily="18" charset="0"/>
              </a:rPr>
              <a:t>,</a:t>
            </a:r>
            <a:r>
              <a:rPr lang="zh-CN" altLang="en-US" sz="2000" b="1" dirty="0">
                <a:solidFill>
                  <a:schemeClr val="hlink"/>
                </a:solidFill>
                <a:latin typeface="Times New Roman" pitchFamily="18" charset="0"/>
                <a:ea typeface="楷体" pitchFamily="49" charset="-122"/>
                <a:cs typeface="Times New Roman" pitchFamily="18" charset="0"/>
              </a:rPr>
              <a:t>元素值</a:t>
            </a:r>
            <a:r>
              <a:rPr lang="en-US" altLang="zh-CN" sz="2000" b="1" baseline="-25000" dirty="0">
                <a:solidFill>
                  <a:schemeClr val="hlink"/>
                </a:solidFill>
                <a:latin typeface="Times New Roman" pitchFamily="18" charset="0"/>
                <a:ea typeface="楷体" pitchFamily="49" charset="-122"/>
                <a:cs typeface="Times New Roman" pitchFamily="18" charset="0"/>
              </a:rPr>
              <a:t>m-</a:t>
            </a:r>
            <a:r>
              <a:rPr lang="en-US" altLang="zh-CN" sz="2000" b="1" baseline="-25000" dirty="0" err="1">
                <a:solidFill>
                  <a:schemeClr val="hlink"/>
                </a:solidFill>
                <a:latin typeface="Times New Roman" pitchFamily="18" charset="0"/>
                <a:ea typeface="楷体" pitchFamily="49" charset="-122"/>
                <a:cs typeface="Times New Roman" pitchFamily="18" charset="0"/>
              </a:rPr>
              <a:t>1,n</a:t>
            </a:r>
            <a:r>
              <a:rPr lang="en-US" altLang="zh-CN" sz="2000" b="1" baseline="-25000" dirty="0">
                <a:solidFill>
                  <a:schemeClr val="hlink"/>
                </a:solidFill>
                <a:latin typeface="Times New Roman" pitchFamily="18" charset="0"/>
                <a:ea typeface="楷体" pitchFamily="49" charset="-122"/>
                <a:cs typeface="Times New Roman" pitchFamily="18" charset="0"/>
              </a:rPr>
              <a:t>-1</a:t>
            </a:r>
            <a:r>
              <a:rPr lang="en-US" altLang="zh-CN" sz="2000" b="1" dirty="0">
                <a:solidFill>
                  <a:schemeClr val="hlink"/>
                </a:solidFill>
                <a:latin typeface="Times New Roman" pitchFamily="18" charset="0"/>
                <a:ea typeface="楷体" pitchFamily="49" charset="-122"/>
                <a:cs typeface="Times New Roman" pitchFamily="18" charset="0"/>
              </a:rPr>
              <a:t>}  };</a:t>
            </a:r>
          </a:p>
          <a:p>
            <a:pPr>
              <a:lnSpc>
                <a:spcPct val="150000"/>
              </a:lnSpc>
            </a:pPr>
            <a:r>
              <a:rPr lang="en-US" altLang="zh-CN" sz="2400" b="1" dirty="0">
                <a:solidFill>
                  <a:srgbClr val="0000FF"/>
                </a:solidFill>
                <a:latin typeface="Times New Roman" pitchFamily="18" charset="0"/>
                <a:ea typeface="楷体" pitchFamily="49" charset="-122"/>
                <a:cs typeface="Times New Roman" pitchFamily="18" charset="0"/>
              </a:rPr>
              <a:t>      </a:t>
            </a:r>
            <a:r>
              <a:rPr lang="zh-CN" altLang="en-US" sz="2400" b="1" dirty="0">
                <a:solidFill>
                  <a:srgbClr val="0000FF"/>
                </a:solidFill>
                <a:latin typeface="Times New Roman" pitchFamily="18" charset="0"/>
                <a:ea typeface="楷体" pitchFamily="49" charset="-122"/>
                <a:cs typeface="Times New Roman" pitchFamily="18" charset="0"/>
              </a:rPr>
              <a:t>其中，“数组类型”是数组中数据元素的数据类型，</a:t>
            </a:r>
            <a:r>
              <a:rPr lang="en-US" altLang="zh-CN" sz="2400" b="1" dirty="0">
                <a:solidFill>
                  <a:srgbClr val="0000FF"/>
                </a:solidFill>
                <a:latin typeface="Times New Roman" pitchFamily="18" charset="0"/>
                <a:ea typeface="楷体" pitchFamily="49" charset="-122"/>
                <a:cs typeface="Times New Roman" pitchFamily="18" charset="0"/>
              </a:rPr>
              <a:t>m</a:t>
            </a:r>
            <a:r>
              <a:rPr lang="zh-CN" altLang="en-US" sz="2400" b="1" dirty="0">
                <a:solidFill>
                  <a:srgbClr val="0000FF"/>
                </a:solidFill>
                <a:latin typeface="Times New Roman" pitchFamily="18" charset="0"/>
                <a:ea typeface="楷体" pitchFamily="49" charset="-122"/>
                <a:cs typeface="Times New Roman" pitchFamily="18" charset="0"/>
              </a:rPr>
              <a:t>、</a:t>
            </a:r>
            <a:r>
              <a:rPr lang="en-US" altLang="zh-CN" sz="2400" b="1" dirty="0">
                <a:solidFill>
                  <a:srgbClr val="0000FF"/>
                </a:solidFill>
                <a:latin typeface="Times New Roman" pitchFamily="18" charset="0"/>
                <a:ea typeface="楷体" pitchFamily="49" charset="-122"/>
                <a:cs typeface="Times New Roman" pitchFamily="18" charset="0"/>
              </a:rPr>
              <a:t>n</a:t>
            </a:r>
            <a:r>
              <a:rPr lang="zh-CN" altLang="en-US" sz="2400" b="1" dirty="0">
                <a:solidFill>
                  <a:srgbClr val="0000FF"/>
                </a:solidFill>
                <a:latin typeface="Times New Roman" pitchFamily="18" charset="0"/>
                <a:ea typeface="楷体" pitchFamily="49" charset="-122"/>
                <a:cs typeface="Times New Roman" pitchFamily="18" charset="0"/>
              </a:rPr>
              <a:t>分别为行数和列数，即各维的长度，可以是整型常量或变量。 </a:t>
            </a:r>
          </a:p>
        </p:txBody>
      </p:sp>
      <p:sp>
        <p:nvSpPr>
          <p:cNvPr id="3" name="TextBox 2"/>
          <p:cNvSpPr txBox="1"/>
          <p:nvPr/>
        </p:nvSpPr>
        <p:spPr>
          <a:xfrm>
            <a:off x="571472" y="500042"/>
            <a:ext cx="5072098"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b="1" dirty="0" smtClean="0">
                <a:solidFill>
                  <a:srgbClr val="FF3300"/>
                </a:solidFill>
                <a:latin typeface="黑体" pitchFamily="49" charset="-122"/>
                <a:ea typeface="黑体" pitchFamily="49" charset="-122"/>
              </a:rPr>
              <a:t>4.2.2 </a:t>
            </a:r>
            <a:r>
              <a:rPr lang="zh-CN" altLang="en-US" sz="2800" b="1" dirty="0" smtClean="0">
                <a:solidFill>
                  <a:srgbClr val="FF3300"/>
                </a:solidFill>
                <a:latin typeface="黑体" pitchFamily="49" charset="-122"/>
                <a:ea typeface="黑体" pitchFamily="49" charset="-122"/>
              </a:rPr>
              <a:t>二维数组的动态初始化</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 Box 2"/>
          <p:cNvSpPr txBox="1">
            <a:spLocks noChangeArrowheads="1"/>
          </p:cNvSpPr>
          <p:nvPr/>
        </p:nvSpPr>
        <p:spPr bwMode="auto">
          <a:xfrm>
            <a:off x="755650" y="549275"/>
            <a:ext cx="7920038" cy="2238241"/>
          </a:xfrm>
          <a:prstGeom prst="rect">
            <a:avLst/>
          </a:prstGeom>
          <a:noFill/>
          <a:ln w="9525">
            <a:noFill/>
            <a:miter lim="800000"/>
            <a:headEnd/>
            <a:tailEnd/>
          </a:ln>
          <a:effectLst/>
        </p:spPr>
        <p:txBody>
          <a:bodyPr>
            <a:spAutoFit/>
          </a:bodyPr>
          <a:lstStyle/>
          <a:p>
            <a:pPr>
              <a:lnSpc>
                <a:spcPct val="150000"/>
              </a:lnSpc>
            </a:pPr>
            <a:r>
              <a:rPr lang="en-US" altLang="zh-CN" sz="2400" b="1" dirty="0">
                <a:solidFill>
                  <a:srgbClr val="FF3300"/>
                </a:solidFill>
                <a:latin typeface="Times New Roman" pitchFamily="18" charset="0"/>
                <a:ea typeface="楷体" pitchFamily="49" charset="-122"/>
                <a:cs typeface="Times New Roman" pitchFamily="18" charset="0"/>
              </a:rPr>
              <a:t>1. </a:t>
            </a:r>
            <a:r>
              <a:rPr lang="zh-CN" altLang="en-US" sz="2400" b="1" dirty="0">
                <a:solidFill>
                  <a:srgbClr val="FF3300"/>
                </a:solidFill>
                <a:latin typeface="Times New Roman" pitchFamily="18" charset="0"/>
                <a:ea typeface="楷体" pitchFamily="49" charset="-122"/>
                <a:cs typeface="Times New Roman" pitchFamily="18" charset="0"/>
              </a:rPr>
              <a:t>不给定初始值的情况</a:t>
            </a:r>
          </a:p>
          <a:p>
            <a:pPr>
              <a:lnSpc>
                <a:spcPct val="150000"/>
              </a:lnSpc>
            </a:pPr>
            <a:r>
              <a:rPr lang="zh-CN" altLang="en-US" sz="2400" b="1" dirty="0">
                <a:solidFill>
                  <a:srgbClr val="0000FF"/>
                </a:solidFill>
                <a:latin typeface="Times New Roman" pitchFamily="18" charset="0"/>
                <a:ea typeface="楷体" pitchFamily="49" charset="-122"/>
                <a:cs typeface="Times New Roman" pitchFamily="18" charset="0"/>
              </a:rPr>
              <a:t>    如果不给出初始值部分，各元素取默认值。例如：</a:t>
            </a:r>
          </a:p>
          <a:p>
            <a:pPr>
              <a:lnSpc>
                <a:spcPct val="150000"/>
              </a:lnSpc>
            </a:pPr>
            <a:r>
              <a:rPr lang="zh-CN" altLang="en-US" sz="2400" b="1" dirty="0">
                <a:solidFill>
                  <a:srgbClr val="0000FF"/>
                </a:solidFill>
                <a:latin typeface="Times New Roman" pitchFamily="18" charset="0"/>
                <a:ea typeface="楷体" pitchFamily="49" charset="-122"/>
                <a:cs typeface="Times New Roman" pitchFamily="18" charset="0"/>
              </a:rPr>
              <a:t>     </a:t>
            </a:r>
            <a:r>
              <a:rPr lang="en-US" altLang="zh-CN" sz="2000" b="1" dirty="0" err="1">
                <a:solidFill>
                  <a:schemeClr val="hlink"/>
                </a:solidFill>
                <a:latin typeface="Times New Roman" pitchFamily="18" charset="0"/>
                <a:ea typeface="楷体" pitchFamily="49" charset="-122"/>
                <a:cs typeface="Times New Roman" pitchFamily="18" charset="0"/>
              </a:rPr>
              <a:t>int</a:t>
            </a:r>
            <a:r>
              <a:rPr lang="en-US" altLang="zh-CN" sz="2000" b="1" dirty="0">
                <a:solidFill>
                  <a:schemeClr val="hlink"/>
                </a:solidFill>
                <a:latin typeface="Times New Roman" pitchFamily="18" charset="0"/>
                <a:ea typeface="楷体" pitchFamily="49" charset="-122"/>
                <a:cs typeface="Times New Roman" pitchFamily="18" charset="0"/>
              </a:rPr>
              <a:t>[,] x = new </a:t>
            </a:r>
            <a:r>
              <a:rPr lang="en-US" altLang="zh-CN" sz="2000" b="1" dirty="0" err="1">
                <a:solidFill>
                  <a:schemeClr val="hlink"/>
                </a:solidFill>
                <a:latin typeface="Times New Roman" pitchFamily="18" charset="0"/>
                <a:ea typeface="楷体" pitchFamily="49" charset="-122"/>
                <a:cs typeface="Times New Roman" pitchFamily="18" charset="0"/>
              </a:rPr>
              <a:t>int</a:t>
            </a:r>
            <a:r>
              <a:rPr lang="en-US" altLang="zh-CN" sz="2000" b="1" dirty="0">
                <a:solidFill>
                  <a:schemeClr val="hlink"/>
                </a:solidFill>
                <a:latin typeface="Times New Roman" pitchFamily="18" charset="0"/>
                <a:ea typeface="楷体" pitchFamily="49" charset="-122"/>
                <a:cs typeface="Times New Roman" pitchFamily="18" charset="0"/>
              </a:rPr>
              <a:t>[2,3]; </a:t>
            </a:r>
          </a:p>
          <a:p>
            <a:pPr>
              <a:lnSpc>
                <a:spcPct val="150000"/>
              </a:lnSpc>
            </a:pPr>
            <a:r>
              <a:rPr lang="zh-CN" altLang="en-US" sz="2400" b="1" dirty="0">
                <a:solidFill>
                  <a:srgbClr val="0000FF"/>
                </a:solidFill>
                <a:latin typeface="Times New Roman" pitchFamily="18" charset="0"/>
                <a:ea typeface="楷体" pitchFamily="49" charset="-122"/>
                <a:cs typeface="Times New Roman" pitchFamily="18" charset="0"/>
              </a:rPr>
              <a:t>该数组各数组元素均取默认值</a:t>
            </a:r>
            <a:r>
              <a:rPr lang="en-US" altLang="zh-CN" sz="2400" b="1" dirty="0">
                <a:solidFill>
                  <a:srgbClr val="0000FF"/>
                </a:solidFill>
                <a:latin typeface="Times New Roman" pitchFamily="18" charset="0"/>
                <a:ea typeface="楷体" pitchFamily="49" charset="-122"/>
                <a:cs typeface="Times New Roman" pitchFamily="18" charset="0"/>
              </a:rPr>
              <a:t>0</a:t>
            </a:r>
            <a:r>
              <a:rPr lang="zh-CN" altLang="en-US" sz="2400" b="1" dirty="0">
                <a:solidFill>
                  <a:srgbClr val="0000FF"/>
                </a:solidFill>
                <a:latin typeface="Times New Roman" pitchFamily="18" charset="0"/>
                <a:ea typeface="楷体" pitchFamily="49" charset="-122"/>
                <a:cs typeface="Times New Roman" pitchFamily="18" charset="0"/>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2"/>
          <p:cNvSpPr txBox="1">
            <a:spLocks noChangeArrowheads="1"/>
          </p:cNvSpPr>
          <p:nvPr/>
        </p:nvSpPr>
        <p:spPr bwMode="auto">
          <a:xfrm>
            <a:off x="539750" y="476250"/>
            <a:ext cx="8247092" cy="4524315"/>
          </a:xfrm>
          <a:prstGeom prst="rect">
            <a:avLst/>
          </a:prstGeom>
          <a:noFill/>
          <a:ln w="9525">
            <a:noFill/>
            <a:miter lim="800000"/>
            <a:headEnd/>
            <a:tailEnd/>
          </a:ln>
          <a:effectLst/>
        </p:spPr>
        <p:txBody>
          <a:bodyPr wrap="square">
            <a:spAutoFit/>
          </a:bodyPr>
          <a:lstStyle/>
          <a:p>
            <a:pPr>
              <a:lnSpc>
                <a:spcPct val="150000"/>
              </a:lnSpc>
            </a:pPr>
            <a:r>
              <a:rPr lang="en-US" altLang="zh-CN" sz="2400" b="1" dirty="0">
                <a:solidFill>
                  <a:srgbClr val="FF3300"/>
                </a:solidFill>
                <a:latin typeface="Times New Roman" pitchFamily="18" charset="0"/>
                <a:ea typeface="楷体" pitchFamily="49" charset="-122"/>
                <a:cs typeface="Times New Roman" pitchFamily="18" charset="0"/>
              </a:rPr>
              <a:t>2. </a:t>
            </a:r>
            <a:r>
              <a:rPr lang="zh-CN" altLang="en-US" sz="2400" b="1" dirty="0">
                <a:solidFill>
                  <a:srgbClr val="FF3300"/>
                </a:solidFill>
                <a:latin typeface="Times New Roman" pitchFamily="18" charset="0"/>
                <a:ea typeface="楷体" pitchFamily="49" charset="-122"/>
                <a:cs typeface="Times New Roman" pitchFamily="18" charset="0"/>
              </a:rPr>
              <a:t>给定初始值的情况</a:t>
            </a:r>
          </a:p>
          <a:p>
            <a:pPr>
              <a:lnSpc>
                <a:spcPct val="150000"/>
              </a:lnSpc>
            </a:pPr>
            <a:r>
              <a:rPr lang="zh-CN" altLang="en-US" sz="2400" b="1" dirty="0">
                <a:solidFill>
                  <a:srgbClr val="0000FF"/>
                </a:solidFill>
                <a:latin typeface="Times New Roman" pitchFamily="18" charset="0"/>
                <a:ea typeface="楷体" pitchFamily="49" charset="-122"/>
                <a:cs typeface="Times New Roman" pitchFamily="18" charset="0"/>
              </a:rPr>
              <a:t>     如果给出初始值部分，各元素取相应的初值，而且给出的初值个数与对应的“数组长度”相等。此时可以省略“数组长度”，因为后面的大括号中已列出了数组中的全部元素。例如：</a:t>
            </a:r>
          </a:p>
          <a:p>
            <a:pPr>
              <a:lnSpc>
                <a:spcPct val="150000"/>
              </a:lnSpc>
            </a:pPr>
            <a:r>
              <a:rPr lang="zh-CN" altLang="en-US" sz="2400" b="1" dirty="0">
                <a:solidFill>
                  <a:srgbClr val="0000FF"/>
                </a:solidFill>
                <a:latin typeface="Times New Roman" pitchFamily="18" charset="0"/>
                <a:ea typeface="楷体" pitchFamily="49" charset="-122"/>
                <a:cs typeface="Times New Roman" pitchFamily="18" charset="0"/>
              </a:rPr>
              <a:t>     </a:t>
            </a:r>
            <a:r>
              <a:rPr lang="en-US" altLang="zh-CN" sz="2000" b="1" dirty="0" err="1">
                <a:solidFill>
                  <a:schemeClr val="hlink"/>
                </a:solidFill>
                <a:latin typeface="Times New Roman" pitchFamily="18" charset="0"/>
                <a:ea typeface="楷体" pitchFamily="49" charset="-122"/>
                <a:cs typeface="Times New Roman" pitchFamily="18" charset="0"/>
              </a:rPr>
              <a:t>int</a:t>
            </a:r>
            <a:r>
              <a:rPr lang="en-US" altLang="zh-CN" sz="2000" b="1" dirty="0">
                <a:solidFill>
                  <a:schemeClr val="hlink"/>
                </a:solidFill>
                <a:latin typeface="Times New Roman" pitchFamily="18" charset="0"/>
                <a:ea typeface="楷体" pitchFamily="49" charset="-122"/>
                <a:cs typeface="Times New Roman" pitchFamily="18" charset="0"/>
              </a:rPr>
              <a:t>[,] x = new </a:t>
            </a:r>
            <a:r>
              <a:rPr lang="en-US" altLang="zh-CN" sz="2000" b="1" dirty="0" err="1">
                <a:solidFill>
                  <a:schemeClr val="hlink"/>
                </a:solidFill>
                <a:latin typeface="Times New Roman" pitchFamily="18" charset="0"/>
                <a:ea typeface="楷体" pitchFamily="49" charset="-122"/>
                <a:cs typeface="Times New Roman" pitchFamily="18" charset="0"/>
              </a:rPr>
              <a:t>int</a:t>
            </a:r>
            <a:r>
              <a:rPr lang="en-US" altLang="zh-CN" sz="2000" b="1" dirty="0">
                <a:solidFill>
                  <a:schemeClr val="hlink"/>
                </a:solidFill>
                <a:latin typeface="Times New Roman" pitchFamily="18" charset="0"/>
                <a:ea typeface="楷体" pitchFamily="49" charset="-122"/>
                <a:cs typeface="Times New Roman" pitchFamily="18" charset="0"/>
              </a:rPr>
              <a:t>[2,3]{{1,2,3},{4,5,6}}; </a:t>
            </a:r>
          </a:p>
          <a:p>
            <a:pPr>
              <a:lnSpc>
                <a:spcPct val="150000"/>
              </a:lnSpc>
            </a:pPr>
            <a:r>
              <a:rPr lang="zh-CN" altLang="en-US" sz="2400" b="1" dirty="0">
                <a:solidFill>
                  <a:srgbClr val="0000FF"/>
                </a:solidFill>
                <a:latin typeface="Times New Roman" pitchFamily="18" charset="0"/>
                <a:ea typeface="楷体" pitchFamily="49" charset="-122"/>
                <a:cs typeface="Times New Roman" pitchFamily="18" charset="0"/>
              </a:rPr>
              <a:t>或</a:t>
            </a:r>
          </a:p>
          <a:p>
            <a:pPr>
              <a:lnSpc>
                <a:spcPct val="150000"/>
              </a:lnSpc>
            </a:pPr>
            <a:r>
              <a:rPr lang="zh-CN" altLang="en-US" sz="2400" b="1" dirty="0">
                <a:solidFill>
                  <a:srgbClr val="0000FF"/>
                </a:solidFill>
                <a:latin typeface="Times New Roman" pitchFamily="18" charset="0"/>
                <a:ea typeface="楷体" pitchFamily="49" charset="-122"/>
                <a:cs typeface="Times New Roman" pitchFamily="18" charset="0"/>
              </a:rPr>
              <a:t>     </a:t>
            </a:r>
            <a:r>
              <a:rPr lang="en-US" altLang="zh-CN" sz="2000" b="1" dirty="0" err="1">
                <a:solidFill>
                  <a:schemeClr val="hlink"/>
                </a:solidFill>
                <a:latin typeface="Times New Roman" pitchFamily="18" charset="0"/>
                <a:ea typeface="楷体" pitchFamily="49" charset="-122"/>
                <a:cs typeface="Times New Roman" pitchFamily="18" charset="0"/>
              </a:rPr>
              <a:t>int</a:t>
            </a:r>
            <a:r>
              <a:rPr lang="en-US" altLang="zh-CN" sz="2000" b="1" dirty="0">
                <a:solidFill>
                  <a:schemeClr val="hlink"/>
                </a:solidFill>
                <a:latin typeface="Times New Roman" pitchFamily="18" charset="0"/>
                <a:ea typeface="楷体" pitchFamily="49" charset="-122"/>
                <a:cs typeface="Times New Roman" pitchFamily="18" charset="0"/>
              </a:rPr>
              <a:t>[,] x = new </a:t>
            </a:r>
            <a:r>
              <a:rPr lang="en-US" altLang="zh-CN" sz="2000" b="1" dirty="0" err="1">
                <a:solidFill>
                  <a:schemeClr val="hlink"/>
                </a:solidFill>
                <a:latin typeface="Times New Roman" pitchFamily="18" charset="0"/>
                <a:ea typeface="楷体" pitchFamily="49" charset="-122"/>
                <a:cs typeface="Times New Roman" pitchFamily="18" charset="0"/>
              </a:rPr>
              <a:t>int</a:t>
            </a:r>
            <a:r>
              <a:rPr lang="en-US" altLang="zh-CN" sz="2000" b="1" dirty="0">
                <a:solidFill>
                  <a:schemeClr val="hlink"/>
                </a:solidFill>
                <a:latin typeface="Times New Roman" pitchFamily="18" charset="0"/>
                <a:ea typeface="楷体" pitchFamily="49" charset="-122"/>
                <a:cs typeface="Times New Roman" pitchFamily="18" charset="0"/>
              </a:rPr>
              <a:t>[,]{{1,2,3},{4,5,6}};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p:cNvSpPr txBox="1">
            <a:spLocks noChangeArrowheads="1"/>
          </p:cNvSpPr>
          <p:nvPr/>
        </p:nvSpPr>
        <p:spPr bwMode="auto">
          <a:xfrm>
            <a:off x="642910" y="1285860"/>
            <a:ext cx="7921625" cy="4062651"/>
          </a:xfrm>
          <a:prstGeom prst="rect">
            <a:avLst/>
          </a:prstGeom>
          <a:noFill/>
          <a:ln w="9525">
            <a:noFill/>
            <a:miter lim="800000"/>
            <a:headEnd/>
            <a:tailEnd/>
          </a:ln>
          <a:effectLst/>
        </p:spPr>
        <p:txBody>
          <a:bodyPr>
            <a:spAutoFit/>
          </a:bodyPr>
          <a:lstStyle/>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静态</a:t>
            </a:r>
            <a:r>
              <a:rPr lang="zh-CN" altLang="en-US" sz="2400" b="1" dirty="0">
                <a:solidFill>
                  <a:srgbClr val="0000FF"/>
                </a:solidFill>
                <a:latin typeface="Times New Roman" pitchFamily="18" charset="0"/>
                <a:ea typeface="楷体" pitchFamily="49" charset="-122"/>
                <a:cs typeface="Times New Roman" pitchFamily="18" charset="0"/>
              </a:rPr>
              <a:t>初始化数组时，必须与数组定义结合在一起，否则会出错。静态初始化数组的格式如下：</a:t>
            </a:r>
          </a:p>
          <a:p>
            <a:pPr>
              <a:lnSpc>
                <a:spcPct val="150000"/>
              </a:lnSpc>
            </a:pPr>
            <a:r>
              <a:rPr lang="zh-CN" altLang="en-US" sz="2000" b="1" dirty="0">
                <a:solidFill>
                  <a:schemeClr val="hlink"/>
                </a:solidFill>
                <a:latin typeface="Times New Roman" pitchFamily="18" charset="0"/>
                <a:ea typeface="楷体" pitchFamily="49" charset="-122"/>
                <a:cs typeface="Times New Roman" pitchFamily="18" charset="0"/>
              </a:rPr>
              <a:t>      数据类型</a:t>
            </a:r>
            <a:r>
              <a:rPr lang="en-US" altLang="zh-CN" sz="2000" b="1" dirty="0">
                <a:solidFill>
                  <a:schemeClr val="hlink"/>
                </a:solidFill>
                <a:latin typeface="Times New Roman" pitchFamily="18" charset="0"/>
                <a:ea typeface="楷体" pitchFamily="49" charset="-122"/>
                <a:cs typeface="Times New Roman" pitchFamily="18" charset="0"/>
              </a:rPr>
              <a:t>[,]  </a:t>
            </a:r>
            <a:r>
              <a:rPr lang="zh-CN" altLang="en-US" sz="2000" b="1" dirty="0">
                <a:solidFill>
                  <a:schemeClr val="hlink"/>
                </a:solidFill>
                <a:latin typeface="Times New Roman" pitchFamily="18" charset="0"/>
                <a:ea typeface="楷体" pitchFamily="49" charset="-122"/>
                <a:cs typeface="Times New Roman" pitchFamily="18" charset="0"/>
              </a:rPr>
              <a:t>数组名</a:t>
            </a:r>
            <a:r>
              <a:rPr lang="en-US" altLang="zh-CN" sz="2000" b="1" dirty="0">
                <a:solidFill>
                  <a:schemeClr val="hlink"/>
                </a:solidFill>
                <a:latin typeface="Times New Roman" pitchFamily="18" charset="0"/>
                <a:ea typeface="楷体" pitchFamily="49" charset="-122"/>
                <a:cs typeface="Times New Roman" pitchFamily="18" charset="0"/>
              </a:rPr>
              <a:t>={{</a:t>
            </a:r>
            <a:r>
              <a:rPr lang="zh-CN" altLang="en-US" sz="2000" b="1" dirty="0">
                <a:solidFill>
                  <a:schemeClr val="hlink"/>
                </a:solidFill>
                <a:latin typeface="Times New Roman" pitchFamily="18" charset="0"/>
                <a:ea typeface="楷体" pitchFamily="49" charset="-122"/>
                <a:cs typeface="Times New Roman" pitchFamily="18" charset="0"/>
              </a:rPr>
              <a:t>元素值</a:t>
            </a:r>
            <a:r>
              <a:rPr lang="en-US" altLang="zh-CN" sz="2000" b="1" baseline="-25000" dirty="0">
                <a:solidFill>
                  <a:schemeClr val="hlink"/>
                </a:solidFill>
                <a:latin typeface="Times New Roman" pitchFamily="18" charset="0"/>
                <a:ea typeface="楷体" pitchFamily="49" charset="-122"/>
                <a:cs typeface="Times New Roman" pitchFamily="18" charset="0"/>
              </a:rPr>
              <a:t>0,0</a:t>
            </a:r>
            <a:r>
              <a:rPr lang="en-US" altLang="zh-CN" sz="2000" b="1" dirty="0">
                <a:solidFill>
                  <a:schemeClr val="hlink"/>
                </a:solidFill>
                <a:latin typeface="Times New Roman" pitchFamily="18" charset="0"/>
                <a:ea typeface="楷体" pitchFamily="49" charset="-122"/>
                <a:cs typeface="Times New Roman" pitchFamily="18" charset="0"/>
              </a:rPr>
              <a:t>,</a:t>
            </a:r>
            <a:r>
              <a:rPr lang="zh-CN" altLang="en-US" sz="2000" b="1" dirty="0">
                <a:solidFill>
                  <a:schemeClr val="hlink"/>
                </a:solidFill>
                <a:latin typeface="Times New Roman" pitchFamily="18" charset="0"/>
                <a:ea typeface="楷体" pitchFamily="49" charset="-122"/>
                <a:cs typeface="Times New Roman" pitchFamily="18" charset="0"/>
              </a:rPr>
              <a:t>元素值</a:t>
            </a:r>
            <a:r>
              <a:rPr lang="en-US" altLang="zh-CN" sz="2000" b="1" baseline="-25000" dirty="0">
                <a:solidFill>
                  <a:schemeClr val="hlink"/>
                </a:solidFill>
                <a:latin typeface="Times New Roman" pitchFamily="18" charset="0"/>
                <a:ea typeface="楷体" pitchFamily="49" charset="-122"/>
                <a:cs typeface="Times New Roman" pitchFamily="18" charset="0"/>
              </a:rPr>
              <a:t>0,1</a:t>
            </a:r>
            <a:r>
              <a:rPr lang="en-US" altLang="zh-CN" sz="2000" b="1" dirty="0">
                <a:solidFill>
                  <a:schemeClr val="hlink"/>
                </a:solidFill>
                <a:latin typeface="Times New Roman" pitchFamily="18" charset="0"/>
                <a:ea typeface="楷体" pitchFamily="49" charset="-122"/>
                <a:cs typeface="Times New Roman" pitchFamily="18" charset="0"/>
              </a:rPr>
              <a:t>,</a:t>
            </a:r>
            <a:r>
              <a:rPr lang="en-US" altLang="zh-CN" sz="2000" b="1" dirty="0">
                <a:solidFill>
                  <a:schemeClr val="hlink"/>
                </a:solidFill>
                <a:latin typeface="Times New Roman" pitchFamily="18" charset="0"/>
                <a:ea typeface="楷体" pitchFamily="49" charset="-122"/>
                <a:cs typeface="Times New Roman" pitchFamily="18" charset="0"/>
                <a:sym typeface="Symbol" pitchFamily="18" charset="2"/>
              </a:rPr>
              <a:t></a:t>
            </a:r>
            <a:r>
              <a:rPr lang="en-US" altLang="zh-CN" sz="2000" b="1" dirty="0">
                <a:solidFill>
                  <a:schemeClr val="hlink"/>
                </a:solidFill>
                <a:latin typeface="Times New Roman" pitchFamily="18" charset="0"/>
                <a:ea typeface="楷体" pitchFamily="49" charset="-122"/>
                <a:cs typeface="Times New Roman" pitchFamily="18" charset="0"/>
              </a:rPr>
              <a:t>,</a:t>
            </a:r>
            <a:r>
              <a:rPr lang="zh-CN" altLang="en-US" sz="2000" b="1" dirty="0">
                <a:solidFill>
                  <a:schemeClr val="hlink"/>
                </a:solidFill>
                <a:latin typeface="Times New Roman" pitchFamily="18" charset="0"/>
                <a:ea typeface="楷体" pitchFamily="49" charset="-122"/>
                <a:cs typeface="Times New Roman" pitchFamily="18" charset="0"/>
              </a:rPr>
              <a:t>元素值</a:t>
            </a:r>
            <a:r>
              <a:rPr lang="en-US" altLang="zh-CN" sz="2000" b="1" baseline="-25000" dirty="0" err="1">
                <a:solidFill>
                  <a:schemeClr val="hlink"/>
                </a:solidFill>
                <a:latin typeface="Times New Roman" pitchFamily="18" charset="0"/>
                <a:ea typeface="楷体" pitchFamily="49" charset="-122"/>
                <a:cs typeface="Times New Roman" pitchFamily="18" charset="0"/>
              </a:rPr>
              <a:t>0,n</a:t>
            </a:r>
            <a:r>
              <a:rPr lang="en-US" altLang="zh-CN" sz="2000" b="1" baseline="-25000" dirty="0">
                <a:solidFill>
                  <a:schemeClr val="hlink"/>
                </a:solidFill>
                <a:latin typeface="Times New Roman" pitchFamily="18" charset="0"/>
                <a:ea typeface="楷体" pitchFamily="49" charset="-122"/>
                <a:cs typeface="Times New Roman" pitchFamily="18" charset="0"/>
              </a:rPr>
              <a:t>-1</a:t>
            </a:r>
            <a:r>
              <a:rPr lang="en-US" altLang="zh-CN" sz="2000" b="1" dirty="0">
                <a:solidFill>
                  <a:schemeClr val="hlink"/>
                </a:solidFill>
                <a:latin typeface="Times New Roman" pitchFamily="18" charset="0"/>
                <a:ea typeface="楷体" pitchFamily="49" charset="-122"/>
                <a:cs typeface="Times New Roman" pitchFamily="18" charset="0"/>
              </a:rPr>
              <a:t>},</a:t>
            </a:r>
          </a:p>
          <a:p>
            <a:pPr>
              <a:lnSpc>
                <a:spcPct val="150000"/>
              </a:lnSpc>
            </a:pPr>
            <a:r>
              <a:rPr lang="en-US" altLang="zh-CN" sz="2000" b="1" dirty="0">
                <a:solidFill>
                  <a:schemeClr val="hlink"/>
                </a:solidFill>
                <a:latin typeface="Times New Roman" pitchFamily="18" charset="0"/>
                <a:ea typeface="楷体" pitchFamily="49" charset="-122"/>
                <a:cs typeface="Times New Roman" pitchFamily="18" charset="0"/>
              </a:rPr>
              <a:t>                                            {</a:t>
            </a:r>
            <a:r>
              <a:rPr lang="zh-CN" altLang="en-US" sz="2000" b="1" dirty="0">
                <a:solidFill>
                  <a:schemeClr val="hlink"/>
                </a:solidFill>
                <a:latin typeface="Times New Roman" pitchFamily="18" charset="0"/>
                <a:ea typeface="楷体" pitchFamily="49" charset="-122"/>
                <a:cs typeface="Times New Roman" pitchFamily="18" charset="0"/>
              </a:rPr>
              <a:t>元素值</a:t>
            </a:r>
            <a:r>
              <a:rPr lang="en-US" altLang="zh-CN" sz="2000" b="1" baseline="-25000" dirty="0">
                <a:solidFill>
                  <a:schemeClr val="hlink"/>
                </a:solidFill>
                <a:latin typeface="Times New Roman" pitchFamily="18" charset="0"/>
                <a:ea typeface="楷体" pitchFamily="49" charset="-122"/>
                <a:cs typeface="Times New Roman" pitchFamily="18" charset="0"/>
              </a:rPr>
              <a:t>1,0</a:t>
            </a:r>
            <a:r>
              <a:rPr lang="en-US" altLang="zh-CN" sz="2000" b="1" dirty="0">
                <a:solidFill>
                  <a:schemeClr val="hlink"/>
                </a:solidFill>
                <a:latin typeface="Times New Roman" pitchFamily="18" charset="0"/>
                <a:ea typeface="楷体" pitchFamily="49" charset="-122"/>
                <a:cs typeface="Times New Roman" pitchFamily="18" charset="0"/>
              </a:rPr>
              <a:t>,</a:t>
            </a:r>
            <a:r>
              <a:rPr lang="zh-CN" altLang="en-US" sz="2000" b="1" dirty="0">
                <a:solidFill>
                  <a:schemeClr val="hlink"/>
                </a:solidFill>
                <a:latin typeface="Times New Roman" pitchFamily="18" charset="0"/>
                <a:ea typeface="楷体" pitchFamily="49" charset="-122"/>
                <a:cs typeface="Times New Roman" pitchFamily="18" charset="0"/>
              </a:rPr>
              <a:t>元素值</a:t>
            </a:r>
            <a:r>
              <a:rPr lang="en-US" altLang="zh-CN" sz="2000" b="1" baseline="-25000" dirty="0">
                <a:solidFill>
                  <a:schemeClr val="hlink"/>
                </a:solidFill>
                <a:latin typeface="Times New Roman" pitchFamily="18" charset="0"/>
                <a:ea typeface="楷体" pitchFamily="49" charset="-122"/>
                <a:cs typeface="Times New Roman" pitchFamily="18" charset="0"/>
              </a:rPr>
              <a:t>1,1</a:t>
            </a:r>
            <a:r>
              <a:rPr lang="en-US" altLang="zh-CN" sz="2000" b="1" dirty="0">
                <a:solidFill>
                  <a:schemeClr val="hlink"/>
                </a:solidFill>
                <a:latin typeface="Times New Roman" pitchFamily="18" charset="0"/>
                <a:ea typeface="楷体" pitchFamily="49" charset="-122"/>
                <a:cs typeface="Times New Roman" pitchFamily="18" charset="0"/>
              </a:rPr>
              <a:t>,</a:t>
            </a:r>
            <a:r>
              <a:rPr lang="en-US" altLang="zh-CN" sz="2000" b="1" dirty="0">
                <a:solidFill>
                  <a:schemeClr val="hlink"/>
                </a:solidFill>
                <a:latin typeface="Times New Roman" pitchFamily="18" charset="0"/>
                <a:ea typeface="楷体" pitchFamily="49" charset="-122"/>
                <a:cs typeface="Times New Roman" pitchFamily="18" charset="0"/>
                <a:sym typeface="Symbol" pitchFamily="18" charset="2"/>
              </a:rPr>
              <a:t></a:t>
            </a:r>
            <a:r>
              <a:rPr lang="en-US" altLang="zh-CN" sz="2000" b="1" dirty="0">
                <a:solidFill>
                  <a:schemeClr val="hlink"/>
                </a:solidFill>
                <a:latin typeface="Times New Roman" pitchFamily="18" charset="0"/>
                <a:ea typeface="楷体" pitchFamily="49" charset="-122"/>
                <a:cs typeface="Times New Roman" pitchFamily="18" charset="0"/>
              </a:rPr>
              <a:t>,</a:t>
            </a:r>
            <a:r>
              <a:rPr lang="zh-CN" altLang="en-US" sz="2000" b="1" dirty="0">
                <a:solidFill>
                  <a:schemeClr val="hlink"/>
                </a:solidFill>
                <a:latin typeface="Times New Roman" pitchFamily="18" charset="0"/>
                <a:ea typeface="楷体" pitchFamily="49" charset="-122"/>
                <a:cs typeface="Times New Roman" pitchFamily="18" charset="0"/>
              </a:rPr>
              <a:t>元素值</a:t>
            </a:r>
            <a:r>
              <a:rPr lang="en-US" altLang="zh-CN" sz="2000" b="1" baseline="-25000" dirty="0" err="1">
                <a:solidFill>
                  <a:schemeClr val="hlink"/>
                </a:solidFill>
                <a:latin typeface="Times New Roman" pitchFamily="18" charset="0"/>
                <a:ea typeface="楷体" pitchFamily="49" charset="-122"/>
                <a:cs typeface="Times New Roman" pitchFamily="18" charset="0"/>
              </a:rPr>
              <a:t>1,n</a:t>
            </a:r>
            <a:r>
              <a:rPr lang="en-US" altLang="zh-CN" sz="2000" b="1" baseline="-25000" dirty="0">
                <a:solidFill>
                  <a:schemeClr val="hlink"/>
                </a:solidFill>
                <a:latin typeface="Times New Roman" pitchFamily="18" charset="0"/>
                <a:ea typeface="楷体" pitchFamily="49" charset="-122"/>
                <a:cs typeface="Times New Roman" pitchFamily="18" charset="0"/>
              </a:rPr>
              <a:t>-1</a:t>
            </a:r>
            <a:r>
              <a:rPr lang="en-US" altLang="zh-CN" sz="2000" b="1" dirty="0">
                <a:solidFill>
                  <a:schemeClr val="hlink"/>
                </a:solidFill>
                <a:latin typeface="Times New Roman" pitchFamily="18" charset="0"/>
                <a:ea typeface="楷体" pitchFamily="49" charset="-122"/>
                <a:cs typeface="Times New Roman" pitchFamily="18" charset="0"/>
              </a:rPr>
              <a:t>},</a:t>
            </a:r>
          </a:p>
          <a:p>
            <a:pPr>
              <a:lnSpc>
                <a:spcPct val="150000"/>
              </a:lnSpc>
            </a:pPr>
            <a:r>
              <a:rPr lang="en-US" altLang="zh-CN" sz="2000" b="1" dirty="0">
                <a:solidFill>
                  <a:schemeClr val="hlink"/>
                </a:solidFill>
                <a:latin typeface="Times New Roman" pitchFamily="18" charset="0"/>
                <a:ea typeface="楷体" pitchFamily="49" charset="-122"/>
                <a:cs typeface="Times New Roman" pitchFamily="18" charset="0"/>
              </a:rPr>
              <a:t>                                              </a:t>
            </a:r>
            <a:r>
              <a:rPr lang="en-US" altLang="zh-CN" sz="2000" b="1" dirty="0">
                <a:solidFill>
                  <a:schemeClr val="hlink"/>
                </a:solidFill>
                <a:latin typeface="Times New Roman" pitchFamily="18" charset="0"/>
                <a:ea typeface="楷体" pitchFamily="49" charset="-122"/>
                <a:cs typeface="Times New Roman" pitchFamily="18" charset="0"/>
                <a:sym typeface="Symbol" pitchFamily="18" charset="2"/>
              </a:rPr>
              <a:t></a:t>
            </a:r>
            <a:endParaRPr lang="en-US" altLang="zh-CN" sz="2000" b="1" dirty="0">
              <a:solidFill>
                <a:schemeClr val="hlink"/>
              </a:solidFill>
              <a:latin typeface="Times New Roman" pitchFamily="18" charset="0"/>
              <a:ea typeface="楷体" pitchFamily="49" charset="-122"/>
              <a:cs typeface="Times New Roman" pitchFamily="18" charset="0"/>
            </a:endParaRPr>
          </a:p>
          <a:p>
            <a:pPr>
              <a:lnSpc>
                <a:spcPct val="150000"/>
              </a:lnSpc>
            </a:pPr>
            <a:r>
              <a:rPr lang="en-US" altLang="zh-CN" sz="2000" b="1" dirty="0">
                <a:solidFill>
                  <a:schemeClr val="hlink"/>
                </a:solidFill>
                <a:latin typeface="Times New Roman" pitchFamily="18" charset="0"/>
                <a:ea typeface="楷体" pitchFamily="49" charset="-122"/>
                <a:cs typeface="Times New Roman" pitchFamily="18" charset="0"/>
              </a:rPr>
              <a:t>                                             {</a:t>
            </a:r>
            <a:r>
              <a:rPr lang="zh-CN" altLang="en-US" sz="2000" b="1" dirty="0">
                <a:solidFill>
                  <a:schemeClr val="hlink"/>
                </a:solidFill>
                <a:latin typeface="Times New Roman" pitchFamily="18" charset="0"/>
                <a:ea typeface="楷体" pitchFamily="49" charset="-122"/>
                <a:cs typeface="Times New Roman" pitchFamily="18" charset="0"/>
              </a:rPr>
              <a:t>元素值</a:t>
            </a:r>
            <a:r>
              <a:rPr lang="en-US" altLang="zh-CN" sz="2000" b="1" baseline="-25000" dirty="0">
                <a:solidFill>
                  <a:schemeClr val="hlink"/>
                </a:solidFill>
                <a:latin typeface="Times New Roman" pitchFamily="18" charset="0"/>
                <a:ea typeface="楷体" pitchFamily="49" charset="-122"/>
                <a:cs typeface="Times New Roman" pitchFamily="18" charset="0"/>
              </a:rPr>
              <a:t>m-1,0</a:t>
            </a:r>
            <a:r>
              <a:rPr lang="en-US" altLang="zh-CN" sz="2000" b="1" dirty="0">
                <a:solidFill>
                  <a:schemeClr val="hlink"/>
                </a:solidFill>
                <a:latin typeface="Times New Roman" pitchFamily="18" charset="0"/>
                <a:ea typeface="楷体" pitchFamily="49" charset="-122"/>
                <a:cs typeface="Times New Roman" pitchFamily="18" charset="0"/>
              </a:rPr>
              <a:t>,</a:t>
            </a:r>
            <a:r>
              <a:rPr lang="zh-CN" altLang="en-US" sz="2000" b="1" dirty="0">
                <a:solidFill>
                  <a:schemeClr val="hlink"/>
                </a:solidFill>
                <a:latin typeface="Times New Roman" pitchFamily="18" charset="0"/>
                <a:ea typeface="楷体" pitchFamily="49" charset="-122"/>
                <a:cs typeface="Times New Roman" pitchFamily="18" charset="0"/>
              </a:rPr>
              <a:t>元素值</a:t>
            </a:r>
            <a:r>
              <a:rPr lang="en-US" altLang="zh-CN" sz="2000" b="1" baseline="-25000" dirty="0">
                <a:solidFill>
                  <a:schemeClr val="hlink"/>
                </a:solidFill>
                <a:latin typeface="Times New Roman" pitchFamily="18" charset="0"/>
                <a:ea typeface="楷体" pitchFamily="49" charset="-122"/>
                <a:cs typeface="Times New Roman" pitchFamily="18" charset="0"/>
              </a:rPr>
              <a:t>m-1,1</a:t>
            </a:r>
            <a:r>
              <a:rPr lang="en-US" altLang="zh-CN" sz="2000" b="1" dirty="0">
                <a:solidFill>
                  <a:schemeClr val="hlink"/>
                </a:solidFill>
                <a:latin typeface="Times New Roman" pitchFamily="18" charset="0"/>
                <a:ea typeface="楷体" pitchFamily="49" charset="-122"/>
                <a:cs typeface="Times New Roman" pitchFamily="18" charset="0"/>
              </a:rPr>
              <a:t>,</a:t>
            </a:r>
            <a:r>
              <a:rPr lang="en-US" altLang="zh-CN" sz="2000" b="1" dirty="0">
                <a:solidFill>
                  <a:schemeClr val="hlink"/>
                </a:solidFill>
                <a:latin typeface="Times New Roman" pitchFamily="18" charset="0"/>
                <a:ea typeface="楷体" pitchFamily="49" charset="-122"/>
                <a:cs typeface="Times New Roman" pitchFamily="18" charset="0"/>
                <a:sym typeface="Symbol" pitchFamily="18" charset="2"/>
              </a:rPr>
              <a:t></a:t>
            </a:r>
            <a:r>
              <a:rPr lang="en-US" altLang="zh-CN" sz="2000" b="1" dirty="0">
                <a:solidFill>
                  <a:schemeClr val="hlink"/>
                </a:solidFill>
                <a:latin typeface="Times New Roman" pitchFamily="18" charset="0"/>
                <a:ea typeface="楷体" pitchFamily="49" charset="-122"/>
                <a:cs typeface="Times New Roman" pitchFamily="18" charset="0"/>
              </a:rPr>
              <a:t>,</a:t>
            </a:r>
            <a:r>
              <a:rPr lang="zh-CN" altLang="en-US" sz="2000" b="1" dirty="0">
                <a:solidFill>
                  <a:schemeClr val="hlink"/>
                </a:solidFill>
                <a:latin typeface="Times New Roman" pitchFamily="18" charset="0"/>
                <a:ea typeface="楷体" pitchFamily="49" charset="-122"/>
                <a:cs typeface="Times New Roman" pitchFamily="18" charset="0"/>
              </a:rPr>
              <a:t>元素值</a:t>
            </a:r>
            <a:r>
              <a:rPr lang="en-US" altLang="zh-CN" sz="2000" b="1" baseline="-25000" dirty="0">
                <a:solidFill>
                  <a:schemeClr val="hlink"/>
                </a:solidFill>
                <a:latin typeface="Times New Roman" pitchFamily="18" charset="0"/>
                <a:ea typeface="楷体" pitchFamily="49" charset="-122"/>
                <a:cs typeface="Times New Roman" pitchFamily="18" charset="0"/>
              </a:rPr>
              <a:t>m-</a:t>
            </a:r>
            <a:r>
              <a:rPr lang="en-US" altLang="zh-CN" sz="2000" b="1" baseline="-25000" dirty="0" err="1">
                <a:solidFill>
                  <a:schemeClr val="hlink"/>
                </a:solidFill>
                <a:latin typeface="Times New Roman" pitchFamily="18" charset="0"/>
                <a:ea typeface="楷体" pitchFamily="49" charset="-122"/>
                <a:cs typeface="Times New Roman" pitchFamily="18" charset="0"/>
              </a:rPr>
              <a:t>1,n</a:t>
            </a:r>
            <a:r>
              <a:rPr lang="en-US" altLang="zh-CN" sz="2000" b="1" baseline="-25000" dirty="0">
                <a:solidFill>
                  <a:schemeClr val="hlink"/>
                </a:solidFill>
                <a:latin typeface="Times New Roman" pitchFamily="18" charset="0"/>
                <a:ea typeface="楷体" pitchFamily="49" charset="-122"/>
                <a:cs typeface="Times New Roman" pitchFamily="18" charset="0"/>
              </a:rPr>
              <a:t>-1</a:t>
            </a:r>
            <a:r>
              <a:rPr lang="en-US" altLang="zh-CN" sz="2000" b="1" dirty="0">
                <a:solidFill>
                  <a:schemeClr val="hlink"/>
                </a:solidFill>
                <a:latin typeface="Times New Roman" pitchFamily="18" charset="0"/>
                <a:ea typeface="楷体" pitchFamily="49" charset="-122"/>
                <a:cs typeface="Times New Roman" pitchFamily="18" charset="0"/>
              </a:rPr>
              <a:t>}};</a:t>
            </a:r>
          </a:p>
          <a:p>
            <a:pPr>
              <a:lnSpc>
                <a:spcPct val="150000"/>
              </a:lnSpc>
            </a:pPr>
            <a:r>
              <a:rPr lang="zh-CN" altLang="en-US" sz="2400" b="1" dirty="0">
                <a:solidFill>
                  <a:srgbClr val="0000FF"/>
                </a:solidFill>
                <a:latin typeface="Times New Roman" pitchFamily="18" charset="0"/>
                <a:ea typeface="楷体" pitchFamily="49" charset="-122"/>
                <a:cs typeface="Times New Roman" pitchFamily="18" charset="0"/>
              </a:rPr>
              <a:t>例如，以下语句是对整型数组</a:t>
            </a:r>
            <a:r>
              <a:rPr lang="en-US" altLang="zh-CN" sz="2400" b="1" dirty="0" err="1">
                <a:solidFill>
                  <a:srgbClr val="0000FF"/>
                </a:solidFill>
                <a:latin typeface="Times New Roman" pitchFamily="18" charset="0"/>
                <a:ea typeface="楷体" pitchFamily="49" charset="-122"/>
                <a:cs typeface="Times New Roman" pitchFamily="18" charset="0"/>
              </a:rPr>
              <a:t>myarr</a:t>
            </a:r>
            <a:r>
              <a:rPr lang="zh-CN" altLang="en-US" sz="2400" b="1" dirty="0">
                <a:solidFill>
                  <a:srgbClr val="0000FF"/>
                </a:solidFill>
                <a:latin typeface="Times New Roman" pitchFamily="18" charset="0"/>
                <a:ea typeface="楷体" pitchFamily="49" charset="-122"/>
                <a:cs typeface="Times New Roman" pitchFamily="18" charset="0"/>
              </a:rPr>
              <a:t>的静态初始化。</a:t>
            </a:r>
          </a:p>
          <a:p>
            <a:pPr>
              <a:lnSpc>
                <a:spcPct val="150000"/>
              </a:lnSpc>
            </a:pPr>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err="1">
                <a:solidFill>
                  <a:schemeClr val="hlink"/>
                </a:solidFill>
                <a:latin typeface="Times New Roman" pitchFamily="18" charset="0"/>
                <a:ea typeface="楷体" pitchFamily="49" charset="-122"/>
                <a:cs typeface="Times New Roman" pitchFamily="18" charset="0"/>
              </a:rPr>
              <a:t>int</a:t>
            </a:r>
            <a:r>
              <a:rPr lang="en-US" altLang="zh-CN" sz="2000" b="1" dirty="0">
                <a:solidFill>
                  <a:schemeClr val="hlink"/>
                </a:solidFill>
                <a:latin typeface="Times New Roman" pitchFamily="18" charset="0"/>
                <a:ea typeface="楷体" pitchFamily="49" charset="-122"/>
                <a:cs typeface="Times New Roman" pitchFamily="18" charset="0"/>
              </a:rPr>
              <a:t>[,] </a:t>
            </a:r>
            <a:r>
              <a:rPr lang="en-US" altLang="zh-CN" sz="2000" b="1" dirty="0" err="1">
                <a:solidFill>
                  <a:schemeClr val="hlink"/>
                </a:solidFill>
                <a:latin typeface="Times New Roman" pitchFamily="18" charset="0"/>
                <a:ea typeface="楷体" pitchFamily="49" charset="-122"/>
                <a:cs typeface="Times New Roman" pitchFamily="18" charset="0"/>
              </a:rPr>
              <a:t>myarr</a:t>
            </a:r>
            <a:r>
              <a:rPr lang="en-US" altLang="zh-CN" sz="2000" b="1" dirty="0">
                <a:solidFill>
                  <a:schemeClr val="hlink"/>
                </a:solidFill>
                <a:latin typeface="Times New Roman" pitchFamily="18" charset="0"/>
                <a:ea typeface="楷体" pitchFamily="49" charset="-122"/>
                <a:cs typeface="Times New Roman" pitchFamily="18" charset="0"/>
              </a:rPr>
              <a:t>={{1,2,3},{4,5,6}};</a:t>
            </a:r>
          </a:p>
        </p:txBody>
      </p:sp>
      <p:sp>
        <p:nvSpPr>
          <p:cNvPr id="3" name="TextBox 2"/>
          <p:cNvSpPr txBox="1"/>
          <p:nvPr/>
        </p:nvSpPr>
        <p:spPr>
          <a:xfrm>
            <a:off x="642910" y="500042"/>
            <a:ext cx="514353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b="1" dirty="0" smtClean="0">
                <a:solidFill>
                  <a:srgbClr val="FF3300"/>
                </a:solidFill>
                <a:latin typeface="黑体" pitchFamily="49" charset="-122"/>
                <a:ea typeface="黑体" pitchFamily="49" charset="-122"/>
              </a:rPr>
              <a:t>4.2.3 </a:t>
            </a:r>
            <a:r>
              <a:rPr lang="zh-CN" altLang="en-US" sz="2800" b="1" dirty="0" smtClean="0">
                <a:solidFill>
                  <a:srgbClr val="FF3300"/>
                </a:solidFill>
                <a:latin typeface="黑体" pitchFamily="49" charset="-122"/>
                <a:ea typeface="黑体" pitchFamily="49" charset="-122"/>
              </a:rPr>
              <a:t>二维数组的静态初始化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ext Box 2"/>
          <p:cNvSpPr txBox="1">
            <a:spLocks noChangeArrowheads="1"/>
          </p:cNvSpPr>
          <p:nvPr/>
        </p:nvSpPr>
        <p:spPr bwMode="auto">
          <a:xfrm>
            <a:off x="428596" y="1214422"/>
            <a:ext cx="8429684" cy="4616648"/>
          </a:xfrm>
          <a:prstGeom prst="rect">
            <a:avLst/>
          </a:prstGeom>
          <a:noFill/>
          <a:ln w="9525">
            <a:noFill/>
            <a:miter lim="800000"/>
            <a:headEnd/>
            <a:tailEnd/>
          </a:ln>
          <a:effectLst/>
        </p:spPr>
        <p:txBody>
          <a:bodyPr wrap="square">
            <a:spAutoFit/>
          </a:bodyPr>
          <a:lstStyle/>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为了</a:t>
            </a:r>
            <a:r>
              <a:rPr lang="zh-CN" altLang="en-US" sz="2400" b="1" dirty="0">
                <a:solidFill>
                  <a:srgbClr val="0000FF"/>
                </a:solidFill>
                <a:latin typeface="Times New Roman" pitchFamily="18" charset="0"/>
                <a:ea typeface="楷体" pitchFamily="49" charset="-122"/>
                <a:cs typeface="Times New Roman" pitchFamily="18" charset="0"/>
              </a:rPr>
              <a:t>访问二维数组中的某个元素，需指定数组名称和数组中该元素的行下标和列下标。例如，以下语句输出数组</a:t>
            </a:r>
            <a:r>
              <a:rPr lang="en-US" altLang="zh-CN" sz="2400" b="1" dirty="0">
                <a:solidFill>
                  <a:srgbClr val="0000FF"/>
                </a:solidFill>
                <a:latin typeface="Times New Roman" pitchFamily="18" charset="0"/>
                <a:ea typeface="楷体" pitchFamily="49" charset="-122"/>
                <a:cs typeface="Times New Roman" pitchFamily="18" charset="0"/>
              </a:rPr>
              <a:t>d</a:t>
            </a:r>
            <a:r>
              <a:rPr lang="zh-CN" altLang="en-US" sz="2400" b="1" dirty="0">
                <a:solidFill>
                  <a:srgbClr val="0000FF"/>
                </a:solidFill>
                <a:latin typeface="Times New Roman" pitchFamily="18" charset="0"/>
                <a:ea typeface="楷体" pitchFamily="49" charset="-122"/>
                <a:cs typeface="Times New Roman" pitchFamily="18" charset="0"/>
              </a:rPr>
              <a:t>的所有元素值。</a:t>
            </a:r>
          </a:p>
          <a:p>
            <a:pPr>
              <a:lnSpc>
                <a:spcPct val="150000"/>
              </a:lnSpc>
            </a:pPr>
            <a:r>
              <a:rPr lang="zh-CN" altLang="en-US" b="1" dirty="0">
                <a:solidFill>
                  <a:srgbClr val="FF00FF"/>
                </a:solidFill>
                <a:latin typeface="Times New Roman" pitchFamily="18" charset="0"/>
                <a:ea typeface="楷体" pitchFamily="49" charset="-122"/>
                <a:cs typeface="Times New Roman" pitchFamily="18" charset="0"/>
              </a:rPr>
              <a:t>     </a:t>
            </a:r>
            <a:r>
              <a:rPr lang="en-US" altLang="zh-CN" sz="2000" b="1" dirty="0" err="1">
                <a:solidFill>
                  <a:srgbClr val="FF00FF"/>
                </a:solidFill>
                <a:latin typeface="Times New Roman" pitchFamily="18" charset="0"/>
                <a:ea typeface="楷体" pitchFamily="49" charset="-122"/>
                <a:cs typeface="Times New Roman" pitchFamily="18" charset="0"/>
              </a:rPr>
              <a:t>int</a:t>
            </a:r>
            <a:r>
              <a:rPr lang="en-US" altLang="zh-CN" sz="2000" b="1" dirty="0">
                <a:solidFill>
                  <a:srgbClr val="FF00FF"/>
                </a:solidFill>
                <a:latin typeface="Times New Roman" pitchFamily="18" charset="0"/>
                <a:ea typeface="楷体" pitchFamily="49" charset="-122"/>
                <a:cs typeface="Times New Roman" pitchFamily="18" charset="0"/>
              </a:rPr>
              <a:t>[,] d = new </a:t>
            </a:r>
            <a:r>
              <a:rPr lang="en-US" altLang="zh-CN" sz="2000" b="1" dirty="0" err="1">
                <a:solidFill>
                  <a:srgbClr val="FF00FF"/>
                </a:solidFill>
                <a:latin typeface="Times New Roman" pitchFamily="18" charset="0"/>
                <a:ea typeface="楷体" pitchFamily="49" charset="-122"/>
                <a:cs typeface="Times New Roman" pitchFamily="18" charset="0"/>
              </a:rPr>
              <a:t>int</a:t>
            </a:r>
            <a:r>
              <a:rPr lang="en-US" altLang="zh-CN" sz="2000" b="1" dirty="0">
                <a:solidFill>
                  <a:srgbClr val="FF00FF"/>
                </a:solidFill>
                <a:latin typeface="Times New Roman" pitchFamily="18" charset="0"/>
                <a:ea typeface="楷体" pitchFamily="49" charset="-122"/>
                <a:cs typeface="Times New Roman" pitchFamily="18" charset="0"/>
              </a:rPr>
              <a:t>[2,3]{{1,2,3},{4,5,6}};</a:t>
            </a:r>
          </a:p>
          <a:p>
            <a:pPr>
              <a:lnSpc>
                <a:spcPct val="150000"/>
              </a:lnSpc>
            </a:pPr>
            <a:r>
              <a:rPr lang="en-US" altLang="zh-CN" sz="2000" b="1" dirty="0">
                <a:solidFill>
                  <a:schemeClr val="hlink"/>
                </a:solidFill>
                <a:latin typeface="Times New Roman" pitchFamily="18" charset="0"/>
                <a:ea typeface="楷体" pitchFamily="49" charset="-122"/>
                <a:cs typeface="Times New Roman" pitchFamily="18" charset="0"/>
              </a:rPr>
              <a:t>     </a:t>
            </a:r>
            <a:r>
              <a:rPr lang="en-US" altLang="zh-CN" sz="2000" b="1" dirty="0" err="1">
                <a:solidFill>
                  <a:schemeClr val="hlink"/>
                </a:solidFill>
                <a:latin typeface="Times New Roman" pitchFamily="18" charset="0"/>
                <a:ea typeface="楷体" pitchFamily="49" charset="-122"/>
                <a:cs typeface="Times New Roman" pitchFamily="18" charset="0"/>
              </a:rPr>
              <a:t>int</a:t>
            </a:r>
            <a:r>
              <a:rPr lang="en-US" altLang="zh-CN" sz="2000" b="1" dirty="0">
                <a:solidFill>
                  <a:schemeClr val="hlink"/>
                </a:solidFill>
                <a:latin typeface="Times New Roman" pitchFamily="18" charset="0"/>
                <a:ea typeface="楷体" pitchFamily="49" charset="-122"/>
                <a:cs typeface="Times New Roman" pitchFamily="18" charset="0"/>
              </a:rPr>
              <a:t> </a:t>
            </a:r>
            <a:r>
              <a:rPr lang="en-US" altLang="zh-CN" sz="2000" b="1" dirty="0" err="1">
                <a:solidFill>
                  <a:schemeClr val="hlink"/>
                </a:solidFill>
                <a:latin typeface="Times New Roman" pitchFamily="18" charset="0"/>
                <a:ea typeface="楷体" pitchFamily="49" charset="-122"/>
                <a:cs typeface="Times New Roman" pitchFamily="18" charset="0"/>
              </a:rPr>
              <a:t>i,j</a:t>
            </a:r>
            <a:r>
              <a:rPr lang="en-US" altLang="zh-CN" sz="2000" b="1" dirty="0">
                <a:solidFill>
                  <a:schemeClr val="hlink"/>
                </a:solidFill>
                <a:latin typeface="Times New Roman" pitchFamily="18" charset="0"/>
                <a:ea typeface="楷体" pitchFamily="49" charset="-122"/>
                <a:cs typeface="Times New Roman" pitchFamily="18" charset="0"/>
              </a:rPr>
              <a:t>;</a:t>
            </a:r>
            <a:endParaRPr lang="en-US" altLang="zh-CN" sz="2000" b="1" dirty="0">
              <a:solidFill>
                <a:srgbClr val="0000FF"/>
              </a:solidFill>
              <a:latin typeface="Times New Roman" pitchFamily="18" charset="0"/>
              <a:ea typeface="楷体" pitchFamily="49" charset="-122"/>
              <a:cs typeface="Times New Roman" pitchFamily="18" charset="0"/>
            </a:endParaRPr>
          </a:p>
          <a:p>
            <a:pPr>
              <a:lnSpc>
                <a:spcPct val="150000"/>
              </a:lnSpc>
            </a:pPr>
            <a:r>
              <a:rPr lang="en-US" altLang="zh-CN" sz="2000" b="1" dirty="0">
                <a:solidFill>
                  <a:schemeClr val="hlink"/>
                </a:solidFill>
                <a:latin typeface="Times New Roman" pitchFamily="18" charset="0"/>
                <a:ea typeface="楷体" pitchFamily="49" charset="-122"/>
                <a:cs typeface="Times New Roman" pitchFamily="18" charset="0"/>
              </a:rPr>
              <a:t>     for (</a:t>
            </a:r>
            <a:r>
              <a:rPr lang="en-US" altLang="zh-CN" sz="2000" b="1" dirty="0" err="1">
                <a:solidFill>
                  <a:schemeClr val="hlink"/>
                </a:solidFill>
                <a:latin typeface="Times New Roman" pitchFamily="18" charset="0"/>
                <a:ea typeface="楷体" pitchFamily="49" charset="-122"/>
                <a:cs typeface="Times New Roman" pitchFamily="18" charset="0"/>
              </a:rPr>
              <a:t>i</a:t>
            </a:r>
            <a:r>
              <a:rPr lang="en-US" altLang="zh-CN" sz="2000" b="1" dirty="0">
                <a:solidFill>
                  <a:schemeClr val="hlink"/>
                </a:solidFill>
                <a:latin typeface="Times New Roman" pitchFamily="18" charset="0"/>
                <a:ea typeface="楷体" pitchFamily="49" charset="-122"/>
                <a:cs typeface="Times New Roman" pitchFamily="18" charset="0"/>
              </a:rPr>
              <a:t>=</a:t>
            </a:r>
            <a:r>
              <a:rPr lang="en-US" altLang="zh-CN" sz="2000" b="1" dirty="0" err="1">
                <a:solidFill>
                  <a:schemeClr val="hlink"/>
                </a:solidFill>
                <a:latin typeface="Times New Roman" pitchFamily="18" charset="0"/>
                <a:ea typeface="楷体" pitchFamily="49" charset="-122"/>
                <a:cs typeface="Times New Roman" pitchFamily="18" charset="0"/>
              </a:rPr>
              <a:t>0;i</a:t>
            </a:r>
            <a:r>
              <a:rPr lang="en-US" altLang="zh-CN" sz="2000" b="1" dirty="0">
                <a:solidFill>
                  <a:schemeClr val="hlink"/>
                </a:solidFill>
                <a:latin typeface="Times New Roman" pitchFamily="18" charset="0"/>
                <a:ea typeface="楷体" pitchFamily="49" charset="-122"/>
                <a:cs typeface="Times New Roman" pitchFamily="18" charset="0"/>
              </a:rPr>
              <a:t>&lt;</a:t>
            </a:r>
            <a:r>
              <a:rPr lang="en-US" altLang="zh-CN" sz="2000" b="1" dirty="0" err="1">
                <a:solidFill>
                  <a:schemeClr val="hlink"/>
                </a:solidFill>
                <a:latin typeface="Times New Roman" pitchFamily="18" charset="0"/>
                <a:ea typeface="楷体" pitchFamily="49" charset="-122"/>
                <a:cs typeface="Times New Roman" pitchFamily="18" charset="0"/>
              </a:rPr>
              <a:t>2;i</a:t>
            </a:r>
            <a:r>
              <a:rPr lang="en-US" altLang="zh-CN" sz="2000" b="1" dirty="0">
                <a:solidFill>
                  <a:schemeClr val="hlink"/>
                </a:solidFill>
                <a:latin typeface="Times New Roman" pitchFamily="18" charset="0"/>
                <a:ea typeface="楷体" pitchFamily="49" charset="-122"/>
                <a:cs typeface="Times New Roman" pitchFamily="18" charset="0"/>
              </a:rPr>
              <a:t>++)</a:t>
            </a:r>
          </a:p>
          <a:p>
            <a:pPr>
              <a:lnSpc>
                <a:spcPct val="150000"/>
              </a:lnSpc>
            </a:pPr>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a:solidFill>
                  <a:schemeClr val="hlink"/>
                </a:solidFill>
                <a:latin typeface="Times New Roman" pitchFamily="18" charset="0"/>
                <a:ea typeface="楷体" pitchFamily="49" charset="-122"/>
                <a:cs typeface="Times New Roman" pitchFamily="18" charset="0"/>
              </a:rPr>
              <a:t>for (j=</a:t>
            </a:r>
            <a:r>
              <a:rPr lang="en-US" altLang="zh-CN" sz="2000" b="1" dirty="0" err="1">
                <a:solidFill>
                  <a:schemeClr val="hlink"/>
                </a:solidFill>
                <a:latin typeface="Times New Roman" pitchFamily="18" charset="0"/>
                <a:ea typeface="楷体" pitchFamily="49" charset="-122"/>
                <a:cs typeface="Times New Roman" pitchFamily="18" charset="0"/>
              </a:rPr>
              <a:t>0;j</a:t>
            </a:r>
            <a:r>
              <a:rPr lang="en-US" altLang="zh-CN" sz="2000" b="1" dirty="0">
                <a:solidFill>
                  <a:schemeClr val="hlink"/>
                </a:solidFill>
                <a:latin typeface="Times New Roman" pitchFamily="18" charset="0"/>
                <a:ea typeface="楷体" pitchFamily="49" charset="-122"/>
                <a:cs typeface="Times New Roman" pitchFamily="18" charset="0"/>
              </a:rPr>
              <a:t>&lt;</a:t>
            </a:r>
            <a:r>
              <a:rPr lang="en-US" altLang="zh-CN" sz="2000" b="1" dirty="0" err="1">
                <a:solidFill>
                  <a:schemeClr val="hlink"/>
                </a:solidFill>
                <a:latin typeface="Times New Roman" pitchFamily="18" charset="0"/>
                <a:ea typeface="楷体" pitchFamily="49" charset="-122"/>
                <a:cs typeface="Times New Roman" pitchFamily="18" charset="0"/>
              </a:rPr>
              <a:t>3;j</a:t>
            </a:r>
            <a:r>
              <a:rPr lang="en-US" altLang="zh-CN" sz="2000" b="1" dirty="0">
                <a:solidFill>
                  <a:schemeClr val="hlink"/>
                </a:solidFill>
                <a:latin typeface="Times New Roman" pitchFamily="18" charset="0"/>
                <a:ea typeface="楷体" pitchFamily="49" charset="-122"/>
                <a:cs typeface="Times New Roman" pitchFamily="18" charset="0"/>
              </a:rPr>
              <a:t>++</a:t>
            </a:r>
          </a:p>
          <a:p>
            <a:pPr>
              <a:lnSpc>
                <a:spcPct val="150000"/>
              </a:lnSpc>
            </a:pPr>
            <a:r>
              <a:rPr lang="en-US" altLang="zh-CN" sz="2000" b="1" dirty="0">
                <a:solidFill>
                  <a:schemeClr val="hlink"/>
                </a:solidFill>
                <a:latin typeface="Times New Roman" pitchFamily="18" charset="0"/>
                <a:ea typeface="楷体" pitchFamily="49" charset="-122"/>
                <a:cs typeface="Times New Roman" pitchFamily="18" charset="0"/>
              </a:rPr>
              <a:t>   </a:t>
            </a:r>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err="1">
                <a:solidFill>
                  <a:schemeClr val="hlink"/>
                </a:solidFill>
                <a:latin typeface="Times New Roman" pitchFamily="18" charset="0"/>
                <a:ea typeface="楷体" pitchFamily="49" charset="-122"/>
                <a:cs typeface="Times New Roman" pitchFamily="18" charset="0"/>
              </a:rPr>
              <a:t>Console.Write</a:t>
            </a:r>
            <a:r>
              <a:rPr lang="en-US" altLang="zh-CN" sz="2000" b="1" dirty="0">
                <a:solidFill>
                  <a:schemeClr val="hlink"/>
                </a:solidFill>
                <a:latin typeface="Times New Roman" pitchFamily="18" charset="0"/>
                <a:ea typeface="楷体" pitchFamily="49" charset="-122"/>
                <a:cs typeface="Times New Roman" pitchFamily="18" charset="0"/>
              </a:rPr>
              <a:t>("{0} ",d[</a:t>
            </a:r>
            <a:r>
              <a:rPr lang="en-US" altLang="zh-CN" sz="2000" b="1" dirty="0" err="1">
                <a:solidFill>
                  <a:schemeClr val="hlink"/>
                </a:solidFill>
                <a:latin typeface="Times New Roman" pitchFamily="18" charset="0"/>
                <a:ea typeface="楷体" pitchFamily="49" charset="-122"/>
                <a:cs typeface="Times New Roman" pitchFamily="18" charset="0"/>
              </a:rPr>
              <a:t>i,j</a:t>
            </a:r>
            <a:r>
              <a:rPr lang="en-US" altLang="zh-CN" sz="2000" b="1" dirty="0">
                <a:solidFill>
                  <a:schemeClr val="hlink"/>
                </a:solidFill>
                <a:latin typeface="Times New Roman" pitchFamily="18" charset="0"/>
                <a:ea typeface="楷体" pitchFamily="49" charset="-122"/>
                <a:cs typeface="Times New Roman" pitchFamily="18" charset="0"/>
              </a:rPr>
              <a:t>]);</a:t>
            </a:r>
          </a:p>
          <a:p>
            <a:pPr>
              <a:lnSpc>
                <a:spcPct val="150000"/>
              </a:lnSpc>
            </a:pPr>
            <a:r>
              <a:rPr lang="en-US" altLang="zh-CN" sz="2000" b="1" dirty="0">
                <a:solidFill>
                  <a:schemeClr val="hlink"/>
                </a:solidFill>
                <a:latin typeface="Times New Roman" pitchFamily="18" charset="0"/>
                <a:ea typeface="楷体" pitchFamily="49" charset="-122"/>
                <a:cs typeface="Times New Roman" pitchFamily="18" charset="0"/>
              </a:rPr>
              <a:t>     </a:t>
            </a:r>
            <a:r>
              <a:rPr lang="en-US" altLang="zh-CN" sz="2000" b="1" dirty="0" err="1">
                <a:solidFill>
                  <a:schemeClr val="hlink"/>
                </a:solidFill>
                <a:latin typeface="Times New Roman" pitchFamily="18" charset="0"/>
                <a:ea typeface="楷体" pitchFamily="49" charset="-122"/>
                <a:cs typeface="Times New Roman" pitchFamily="18" charset="0"/>
              </a:rPr>
              <a:t>Console.WriteLine</a:t>
            </a:r>
            <a:r>
              <a:rPr lang="en-US" altLang="zh-CN" sz="2000" b="1" dirty="0" smtClean="0">
                <a:solidFill>
                  <a:schemeClr val="hlink"/>
                </a:solidFill>
                <a:latin typeface="Times New Roman" pitchFamily="18" charset="0"/>
                <a:ea typeface="楷体" pitchFamily="49" charset="-122"/>
                <a:cs typeface="Times New Roman" pitchFamily="18" charset="0"/>
              </a:rPr>
              <a:t>();</a:t>
            </a:r>
            <a:r>
              <a:rPr lang="en-US" altLang="zh-CN" sz="2400" b="1" dirty="0" smtClean="0">
                <a:solidFill>
                  <a:srgbClr val="0000FF"/>
                </a:solidFill>
                <a:latin typeface="Times New Roman" pitchFamily="18" charset="0"/>
                <a:ea typeface="楷体" pitchFamily="49" charset="-122"/>
                <a:cs typeface="Times New Roman" pitchFamily="18" charset="0"/>
              </a:rPr>
              <a:t>     </a:t>
            </a:r>
            <a:endParaRPr lang="zh-CN" altLang="en-US" sz="2400" b="1" dirty="0">
              <a:solidFill>
                <a:srgbClr val="0000FF"/>
              </a:solidFill>
              <a:latin typeface="Times New Roman" pitchFamily="18" charset="0"/>
              <a:ea typeface="楷体" pitchFamily="49" charset="-122"/>
              <a:cs typeface="Times New Roman" pitchFamily="18" charset="0"/>
            </a:endParaRPr>
          </a:p>
        </p:txBody>
      </p:sp>
      <p:sp>
        <p:nvSpPr>
          <p:cNvPr id="3" name="TextBox 2"/>
          <p:cNvSpPr txBox="1"/>
          <p:nvPr/>
        </p:nvSpPr>
        <p:spPr>
          <a:xfrm>
            <a:off x="642910" y="428604"/>
            <a:ext cx="521497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b="1" dirty="0" smtClean="0">
                <a:solidFill>
                  <a:srgbClr val="FF3300"/>
                </a:solidFill>
                <a:latin typeface="黑体" pitchFamily="49" charset="-122"/>
                <a:ea typeface="黑体" pitchFamily="49" charset="-122"/>
              </a:rPr>
              <a:t>4.2.4  </a:t>
            </a:r>
            <a:r>
              <a:rPr lang="zh-CN" altLang="en-US" sz="2800" b="1" dirty="0" smtClean="0">
                <a:solidFill>
                  <a:srgbClr val="FF3300"/>
                </a:solidFill>
                <a:latin typeface="黑体" pitchFamily="49" charset="-122"/>
                <a:ea typeface="黑体" pitchFamily="49" charset="-122"/>
              </a:rPr>
              <a:t>访问二维数组中的元素</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0" name="Text Box 12"/>
          <p:cNvSpPr txBox="1">
            <a:spLocks noChangeArrowheads="1"/>
          </p:cNvSpPr>
          <p:nvPr/>
        </p:nvSpPr>
        <p:spPr bwMode="auto">
          <a:xfrm>
            <a:off x="1331913" y="261937"/>
            <a:ext cx="6553200" cy="584775"/>
          </a:xfrm>
          <a:prstGeom prst="rect">
            <a:avLst/>
          </a:prstGeom>
          <a:noFill/>
          <a:ln w="9525">
            <a:noFill/>
            <a:miter lim="800000"/>
            <a:headEnd/>
            <a:tailEnd/>
          </a:ln>
          <a:effectLst/>
        </p:spPr>
        <p:txBody>
          <a:bodyPr>
            <a:spAutoFit/>
          </a:bodyPr>
          <a:lstStyle/>
          <a:p>
            <a:pPr algn="ctr">
              <a:spcBef>
                <a:spcPct val="50000"/>
              </a:spcBef>
            </a:pPr>
            <a:r>
              <a:rPr lang="en-US" altLang="zh-CN"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ea typeface="隶书" pitchFamily="49" charset="-122"/>
              </a:rPr>
              <a:t>4.1  </a:t>
            </a:r>
            <a:r>
              <a:rPr lang="zh-CN" alt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ea typeface="隶书" pitchFamily="49" charset="-122"/>
              </a:rPr>
              <a:t>一维数组</a:t>
            </a:r>
          </a:p>
        </p:txBody>
      </p:sp>
      <p:sp>
        <p:nvSpPr>
          <p:cNvPr id="17421" name="Text Box 13"/>
          <p:cNvSpPr txBox="1">
            <a:spLocks noChangeArrowheads="1"/>
          </p:cNvSpPr>
          <p:nvPr/>
        </p:nvSpPr>
        <p:spPr bwMode="auto">
          <a:xfrm>
            <a:off x="642910" y="1571612"/>
            <a:ext cx="7704138" cy="4638899"/>
          </a:xfrm>
          <a:prstGeom prst="rect">
            <a:avLst/>
          </a:prstGeom>
          <a:noFill/>
          <a:ln w="9525">
            <a:noFill/>
            <a:miter lim="800000"/>
            <a:headEnd/>
            <a:tailEnd/>
          </a:ln>
          <a:effectLst/>
        </p:spPr>
        <p:txBody>
          <a:bodyPr>
            <a:spAutoFit/>
          </a:bodyPr>
          <a:lstStyle/>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定义</a:t>
            </a:r>
            <a:r>
              <a:rPr lang="zh-CN" altLang="en-US" sz="2400" b="1" dirty="0">
                <a:solidFill>
                  <a:srgbClr val="0000FF"/>
                </a:solidFill>
                <a:latin typeface="Times New Roman" pitchFamily="18" charset="0"/>
                <a:ea typeface="楷体" pitchFamily="49" charset="-122"/>
                <a:cs typeface="Times New Roman" pitchFamily="18" charset="0"/>
              </a:rPr>
              <a:t>一维数组的语法格式如下：</a:t>
            </a:r>
          </a:p>
          <a:p>
            <a:pPr>
              <a:lnSpc>
                <a:spcPct val="150000"/>
              </a:lnSpc>
            </a:pPr>
            <a:r>
              <a:rPr lang="zh-CN" altLang="en-US" sz="2000" b="1" dirty="0">
                <a:solidFill>
                  <a:schemeClr val="hlink"/>
                </a:solidFill>
                <a:latin typeface="Times New Roman" pitchFamily="18" charset="0"/>
                <a:ea typeface="楷体" pitchFamily="49" charset="-122"/>
                <a:cs typeface="Times New Roman" pitchFamily="18" charset="0"/>
              </a:rPr>
              <a:t>       数组类型</a:t>
            </a:r>
            <a:r>
              <a:rPr lang="en-US" altLang="zh-CN" sz="2000" b="1" dirty="0">
                <a:solidFill>
                  <a:schemeClr val="hlink"/>
                </a:solidFill>
                <a:latin typeface="Times New Roman" pitchFamily="18" charset="0"/>
                <a:ea typeface="楷体" pitchFamily="49" charset="-122"/>
                <a:cs typeface="Times New Roman" pitchFamily="18" charset="0"/>
              </a:rPr>
              <a:t>[]  </a:t>
            </a:r>
            <a:r>
              <a:rPr lang="zh-CN" altLang="en-US" sz="2000" b="1" dirty="0">
                <a:solidFill>
                  <a:schemeClr val="hlink"/>
                </a:solidFill>
                <a:latin typeface="Times New Roman" pitchFamily="18" charset="0"/>
                <a:ea typeface="楷体" pitchFamily="49" charset="-122"/>
                <a:cs typeface="Times New Roman" pitchFamily="18" charset="0"/>
              </a:rPr>
              <a:t>数组名</a:t>
            </a:r>
            <a:r>
              <a:rPr lang="en-US" altLang="zh-CN" sz="2000" b="1" dirty="0">
                <a:solidFill>
                  <a:schemeClr val="hlink"/>
                </a:solidFill>
                <a:latin typeface="Times New Roman" pitchFamily="18" charset="0"/>
                <a:ea typeface="楷体" pitchFamily="49" charset="-122"/>
                <a:cs typeface="Times New Roman" pitchFamily="18" charset="0"/>
              </a:rPr>
              <a:t>;</a:t>
            </a:r>
          </a:p>
          <a:p>
            <a:pPr>
              <a:lnSpc>
                <a:spcPct val="150000"/>
              </a:lnSpc>
            </a:pPr>
            <a:r>
              <a:rPr lang="en-US" altLang="zh-CN" sz="2400" b="1" dirty="0">
                <a:solidFill>
                  <a:srgbClr val="0000FF"/>
                </a:solidFill>
                <a:latin typeface="Times New Roman" pitchFamily="18" charset="0"/>
                <a:ea typeface="楷体" pitchFamily="49" charset="-122"/>
                <a:cs typeface="Times New Roman" pitchFamily="18" charset="0"/>
              </a:rPr>
              <a:t>     </a:t>
            </a:r>
            <a:r>
              <a:rPr lang="zh-CN" altLang="en-US" sz="2400" b="1" dirty="0">
                <a:solidFill>
                  <a:srgbClr val="0000FF"/>
                </a:solidFill>
                <a:latin typeface="Times New Roman" pitchFamily="18" charset="0"/>
                <a:ea typeface="楷体" pitchFamily="49" charset="-122"/>
                <a:cs typeface="Times New Roman" pitchFamily="18" charset="0"/>
              </a:rPr>
              <a:t>例如，以下定义了</a:t>
            </a:r>
            <a:r>
              <a:rPr lang="en-US" altLang="zh-CN" sz="2400" b="1" dirty="0">
                <a:solidFill>
                  <a:srgbClr val="0000FF"/>
                </a:solidFill>
                <a:latin typeface="Times New Roman" pitchFamily="18" charset="0"/>
                <a:ea typeface="楷体" pitchFamily="49" charset="-122"/>
                <a:cs typeface="Times New Roman" pitchFamily="18" charset="0"/>
              </a:rPr>
              <a:t>3</a:t>
            </a:r>
            <a:r>
              <a:rPr lang="zh-CN" altLang="en-US" sz="2400" b="1" dirty="0">
                <a:solidFill>
                  <a:srgbClr val="0000FF"/>
                </a:solidFill>
                <a:latin typeface="Times New Roman" pitchFamily="18" charset="0"/>
                <a:ea typeface="楷体" pitchFamily="49" charset="-122"/>
                <a:cs typeface="Times New Roman" pitchFamily="18" charset="0"/>
              </a:rPr>
              <a:t>个一维数组，即整型数组</a:t>
            </a:r>
            <a:r>
              <a:rPr lang="en-US" altLang="zh-CN" sz="2400" b="1" dirty="0">
                <a:solidFill>
                  <a:srgbClr val="0000FF"/>
                </a:solidFill>
                <a:latin typeface="Times New Roman" pitchFamily="18" charset="0"/>
                <a:ea typeface="楷体" pitchFamily="49" charset="-122"/>
                <a:cs typeface="Times New Roman" pitchFamily="18" charset="0"/>
              </a:rPr>
              <a:t>a</a:t>
            </a:r>
            <a:r>
              <a:rPr lang="zh-CN" altLang="en-US" sz="2400" b="1" dirty="0">
                <a:solidFill>
                  <a:srgbClr val="0000FF"/>
                </a:solidFill>
                <a:latin typeface="Times New Roman" pitchFamily="18" charset="0"/>
                <a:ea typeface="楷体" pitchFamily="49" charset="-122"/>
                <a:cs typeface="Times New Roman" pitchFamily="18" charset="0"/>
              </a:rPr>
              <a:t>、双精度数组</a:t>
            </a:r>
            <a:r>
              <a:rPr lang="en-US" altLang="zh-CN" sz="2400" b="1" dirty="0">
                <a:solidFill>
                  <a:srgbClr val="0000FF"/>
                </a:solidFill>
                <a:latin typeface="Times New Roman" pitchFamily="18" charset="0"/>
                <a:ea typeface="楷体" pitchFamily="49" charset="-122"/>
                <a:cs typeface="Times New Roman" pitchFamily="18" charset="0"/>
              </a:rPr>
              <a:t>b</a:t>
            </a:r>
            <a:r>
              <a:rPr lang="zh-CN" altLang="en-US" sz="2400" b="1" dirty="0">
                <a:solidFill>
                  <a:srgbClr val="0000FF"/>
                </a:solidFill>
                <a:latin typeface="Times New Roman" pitchFamily="18" charset="0"/>
                <a:ea typeface="楷体" pitchFamily="49" charset="-122"/>
                <a:cs typeface="Times New Roman" pitchFamily="18" charset="0"/>
              </a:rPr>
              <a:t>和字符串数组</a:t>
            </a:r>
            <a:r>
              <a:rPr lang="en-US" altLang="zh-CN" sz="2400" b="1" dirty="0">
                <a:solidFill>
                  <a:srgbClr val="0000FF"/>
                </a:solidFill>
                <a:latin typeface="Times New Roman" pitchFamily="18" charset="0"/>
                <a:ea typeface="楷体" pitchFamily="49" charset="-122"/>
                <a:cs typeface="Times New Roman" pitchFamily="18" charset="0"/>
              </a:rPr>
              <a:t>c</a:t>
            </a:r>
            <a:r>
              <a:rPr lang="zh-CN" altLang="en-US" sz="2400" b="1" dirty="0">
                <a:solidFill>
                  <a:srgbClr val="0000FF"/>
                </a:solidFill>
                <a:latin typeface="Times New Roman" pitchFamily="18" charset="0"/>
                <a:ea typeface="楷体" pitchFamily="49" charset="-122"/>
                <a:cs typeface="Times New Roman" pitchFamily="18" charset="0"/>
              </a:rPr>
              <a:t>。</a:t>
            </a:r>
          </a:p>
          <a:p>
            <a:pPr>
              <a:lnSpc>
                <a:spcPct val="150000"/>
              </a:lnSpc>
            </a:pPr>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err="1">
                <a:solidFill>
                  <a:schemeClr val="hlink"/>
                </a:solidFill>
                <a:latin typeface="Times New Roman" pitchFamily="18" charset="0"/>
                <a:ea typeface="楷体" pitchFamily="49" charset="-122"/>
                <a:cs typeface="Times New Roman" pitchFamily="18" charset="0"/>
              </a:rPr>
              <a:t>int</a:t>
            </a:r>
            <a:r>
              <a:rPr lang="en-US" altLang="zh-CN" sz="2000" b="1" dirty="0">
                <a:solidFill>
                  <a:schemeClr val="hlink"/>
                </a:solidFill>
                <a:latin typeface="Times New Roman" pitchFamily="18" charset="0"/>
                <a:ea typeface="楷体" pitchFamily="49" charset="-122"/>
                <a:cs typeface="Times New Roman" pitchFamily="18" charset="0"/>
              </a:rPr>
              <a:t>[] a;</a:t>
            </a:r>
          </a:p>
          <a:p>
            <a:pPr>
              <a:lnSpc>
                <a:spcPct val="150000"/>
              </a:lnSpc>
            </a:pPr>
            <a:r>
              <a:rPr lang="en-US" altLang="zh-CN" sz="2000" b="1" dirty="0">
                <a:solidFill>
                  <a:schemeClr val="hlink"/>
                </a:solidFill>
                <a:latin typeface="Times New Roman" pitchFamily="18" charset="0"/>
                <a:ea typeface="楷体" pitchFamily="49" charset="-122"/>
                <a:cs typeface="Times New Roman" pitchFamily="18" charset="0"/>
              </a:rPr>
              <a:t>     double[] b;</a:t>
            </a:r>
          </a:p>
          <a:p>
            <a:pPr>
              <a:lnSpc>
                <a:spcPct val="150000"/>
              </a:lnSpc>
            </a:pPr>
            <a:r>
              <a:rPr lang="en-US" altLang="zh-CN" sz="2000" b="1" dirty="0">
                <a:solidFill>
                  <a:schemeClr val="hlink"/>
                </a:solidFill>
                <a:latin typeface="Times New Roman" pitchFamily="18" charset="0"/>
                <a:ea typeface="楷体" pitchFamily="49" charset="-122"/>
                <a:cs typeface="Times New Roman" pitchFamily="18" charset="0"/>
              </a:rPr>
              <a:t>     string[] c;</a:t>
            </a:r>
          </a:p>
          <a:p>
            <a:pPr>
              <a:lnSpc>
                <a:spcPct val="150000"/>
              </a:lnSpc>
            </a:pPr>
            <a:r>
              <a:rPr lang="en-US" altLang="zh-CN" sz="2400" b="1" dirty="0">
                <a:solidFill>
                  <a:srgbClr val="0000FF"/>
                </a:solidFill>
                <a:latin typeface="Times New Roman" pitchFamily="18" charset="0"/>
                <a:ea typeface="楷体" pitchFamily="49" charset="-122"/>
                <a:cs typeface="Times New Roman" pitchFamily="18" charset="0"/>
              </a:rPr>
              <a:t>    </a:t>
            </a:r>
            <a:r>
              <a:rPr lang="zh-CN" altLang="en-US" sz="2400" b="1" dirty="0">
                <a:solidFill>
                  <a:srgbClr val="0000FF"/>
                </a:solidFill>
                <a:latin typeface="Times New Roman" pitchFamily="18" charset="0"/>
                <a:ea typeface="楷体" pitchFamily="49" charset="-122"/>
                <a:cs typeface="Times New Roman" pitchFamily="18" charset="0"/>
              </a:rPr>
              <a:t>在定义数组后，必须对其进行初始化才能使用。初始化数组有两种方法：动态初始化和静态初始化。</a:t>
            </a:r>
          </a:p>
        </p:txBody>
      </p:sp>
      <p:sp>
        <p:nvSpPr>
          <p:cNvPr id="4" name="TextBox 3"/>
          <p:cNvSpPr txBox="1"/>
          <p:nvPr/>
        </p:nvSpPr>
        <p:spPr>
          <a:xfrm>
            <a:off x="642910" y="928670"/>
            <a:ext cx="442915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b="1" dirty="0" smtClean="0">
                <a:solidFill>
                  <a:srgbClr val="FF3300"/>
                </a:solidFill>
                <a:latin typeface="黑体" pitchFamily="49" charset="-122"/>
                <a:ea typeface="黑体" pitchFamily="49" charset="-122"/>
              </a:rPr>
              <a:t>4.1.1  </a:t>
            </a:r>
            <a:r>
              <a:rPr lang="zh-CN" altLang="en-US" sz="2800" b="1" dirty="0" smtClean="0">
                <a:solidFill>
                  <a:srgbClr val="FF3300"/>
                </a:solidFill>
                <a:latin typeface="黑体" pitchFamily="49" charset="-122"/>
                <a:ea typeface="黑体" pitchFamily="49" charset="-122"/>
              </a:rPr>
              <a:t>一维数组的定义</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ext Box 2"/>
          <p:cNvSpPr txBox="1">
            <a:spLocks noChangeArrowheads="1"/>
          </p:cNvSpPr>
          <p:nvPr/>
        </p:nvSpPr>
        <p:spPr bwMode="auto">
          <a:xfrm>
            <a:off x="539750" y="476250"/>
            <a:ext cx="7993063" cy="3600986"/>
          </a:xfrm>
          <a:prstGeom prst="rect">
            <a:avLst/>
          </a:prstGeom>
          <a:noFill/>
          <a:ln w="9525">
            <a:noFill/>
            <a:miter lim="800000"/>
            <a:headEnd/>
            <a:tailEnd/>
          </a:ln>
          <a:effectLst/>
        </p:spPr>
        <p:txBody>
          <a:bodyPr>
            <a:spAutoFit/>
          </a:bodyPr>
          <a:lstStyle/>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对于</a:t>
            </a:r>
            <a:r>
              <a:rPr lang="zh-CN" altLang="en-US" sz="2400" b="1" dirty="0">
                <a:solidFill>
                  <a:srgbClr val="0000FF"/>
                </a:solidFill>
                <a:latin typeface="Times New Roman" pitchFamily="18" charset="0"/>
                <a:ea typeface="楷体" pitchFamily="49" charset="-122"/>
                <a:cs typeface="Times New Roman" pitchFamily="18" charset="0"/>
              </a:rPr>
              <a:t>多维数组，也可以使用</a:t>
            </a:r>
            <a:r>
              <a:rPr lang="en-US" altLang="zh-CN" sz="2400" b="1" dirty="0" err="1">
                <a:solidFill>
                  <a:srgbClr val="0000FF"/>
                </a:solidFill>
                <a:latin typeface="Times New Roman" pitchFamily="18" charset="0"/>
                <a:ea typeface="楷体" pitchFamily="49" charset="-122"/>
                <a:cs typeface="Times New Roman" pitchFamily="18" charset="0"/>
              </a:rPr>
              <a:t>foreach</a:t>
            </a:r>
            <a:r>
              <a:rPr lang="zh-CN" altLang="en-US" sz="2400" b="1" dirty="0">
                <a:solidFill>
                  <a:srgbClr val="0000FF"/>
                </a:solidFill>
                <a:latin typeface="Times New Roman" pitchFamily="18" charset="0"/>
                <a:ea typeface="楷体" pitchFamily="49" charset="-122"/>
                <a:cs typeface="Times New Roman" pitchFamily="18" charset="0"/>
              </a:rPr>
              <a:t>语句来循环访问每一个元素，</a:t>
            </a:r>
            <a:r>
              <a:rPr lang="zh-CN" altLang="en-US" sz="2400" b="1" dirty="0" smtClean="0">
                <a:solidFill>
                  <a:srgbClr val="0000FF"/>
                </a:solidFill>
                <a:latin typeface="Times New Roman" pitchFamily="18" charset="0"/>
                <a:ea typeface="楷体" pitchFamily="49" charset="-122"/>
                <a:cs typeface="Times New Roman" pitchFamily="18" charset="0"/>
              </a:rPr>
              <a:t>例如</a:t>
            </a:r>
            <a:r>
              <a:rPr lang="en-US" altLang="zh-CN" sz="2400" b="1" dirty="0" smtClean="0">
                <a:solidFill>
                  <a:srgbClr val="0000FF"/>
                </a:solidFill>
                <a:latin typeface="Times New Roman" pitchFamily="18" charset="0"/>
                <a:ea typeface="楷体" pitchFamily="49" charset="-122"/>
                <a:cs typeface="Times New Roman" pitchFamily="18" charset="0"/>
              </a:rPr>
              <a:t>:</a:t>
            </a:r>
            <a:endParaRPr lang="zh-CN" altLang="en-US" sz="2400" b="1" dirty="0">
              <a:solidFill>
                <a:srgbClr val="0000FF"/>
              </a:solidFill>
              <a:latin typeface="Times New Roman" pitchFamily="18" charset="0"/>
              <a:ea typeface="楷体" pitchFamily="49" charset="-122"/>
              <a:cs typeface="Times New Roman" pitchFamily="18" charset="0"/>
            </a:endParaRPr>
          </a:p>
          <a:p>
            <a:pPr>
              <a:lnSpc>
                <a:spcPct val="150000"/>
              </a:lnSpc>
            </a:pPr>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err="1">
                <a:solidFill>
                  <a:schemeClr val="hlink"/>
                </a:solidFill>
                <a:latin typeface="Times New Roman" pitchFamily="18" charset="0"/>
                <a:ea typeface="楷体" pitchFamily="49" charset="-122"/>
                <a:cs typeface="Times New Roman" pitchFamily="18" charset="0"/>
              </a:rPr>
              <a:t>int</a:t>
            </a:r>
            <a:r>
              <a:rPr lang="en-US" altLang="zh-CN" sz="2000" b="1" dirty="0">
                <a:solidFill>
                  <a:schemeClr val="hlink"/>
                </a:solidFill>
                <a:latin typeface="Times New Roman" pitchFamily="18" charset="0"/>
                <a:ea typeface="楷体" pitchFamily="49" charset="-122"/>
                <a:cs typeface="Times New Roman" pitchFamily="18" charset="0"/>
              </a:rPr>
              <a:t>[,] </a:t>
            </a:r>
            <a:r>
              <a:rPr lang="en-US" altLang="zh-CN" sz="2000" b="1" dirty="0" err="1">
                <a:solidFill>
                  <a:schemeClr val="hlink"/>
                </a:solidFill>
                <a:latin typeface="Times New Roman" pitchFamily="18" charset="0"/>
                <a:ea typeface="楷体" pitchFamily="49" charset="-122"/>
                <a:cs typeface="Times New Roman" pitchFamily="18" charset="0"/>
              </a:rPr>
              <a:t>myb</a:t>
            </a:r>
            <a:r>
              <a:rPr lang="en-US" altLang="zh-CN" sz="2000" b="1" dirty="0">
                <a:solidFill>
                  <a:schemeClr val="hlink"/>
                </a:solidFill>
                <a:latin typeface="Times New Roman" pitchFamily="18" charset="0"/>
                <a:ea typeface="楷体" pitchFamily="49" charset="-122"/>
                <a:cs typeface="Times New Roman" pitchFamily="18" charset="0"/>
              </a:rPr>
              <a:t> = new </a:t>
            </a:r>
            <a:r>
              <a:rPr lang="en-US" altLang="zh-CN" sz="2000" b="1" dirty="0" err="1">
                <a:solidFill>
                  <a:schemeClr val="hlink"/>
                </a:solidFill>
                <a:latin typeface="Times New Roman" pitchFamily="18" charset="0"/>
                <a:ea typeface="楷体" pitchFamily="49" charset="-122"/>
                <a:cs typeface="Times New Roman" pitchFamily="18" charset="0"/>
              </a:rPr>
              <a:t>int</a:t>
            </a:r>
            <a:r>
              <a:rPr lang="en-US" altLang="zh-CN" sz="2000" b="1" dirty="0">
                <a:solidFill>
                  <a:schemeClr val="hlink"/>
                </a:solidFill>
                <a:latin typeface="Times New Roman" pitchFamily="18" charset="0"/>
                <a:ea typeface="楷体" pitchFamily="49" charset="-122"/>
                <a:cs typeface="Times New Roman" pitchFamily="18" charset="0"/>
              </a:rPr>
              <a:t>[3, 2] { {1, 2}, {3,4}, {5,6}};</a:t>
            </a:r>
          </a:p>
          <a:p>
            <a:pPr>
              <a:lnSpc>
                <a:spcPct val="150000"/>
              </a:lnSpc>
            </a:pPr>
            <a:r>
              <a:rPr lang="en-US" altLang="zh-CN" sz="2000" b="1" dirty="0">
                <a:solidFill>
                  <a:schemeClr val="hlink"/>
                </a:solidFill>
                <a:latin typeface="Times New Roman" pitchFamily="18" charset="0"/>
                <a:ea typeface="楷体" pitchFamily="49" charset="-122"/>
                <a:cs typeface="Times New Roman" pitchFamily="18" charset="0"/>
              </a:rPr>
              <a:t>      </a:t>
            </a:r>
            <a:r>
              <a:rPr lang="en-US" altLang="zh-CN" sz="2000" b="1" dirty="0" err="1">
                <a:solidFill>
                  <a:schemeClr val="hlink"/>
                </a:solidFill>
                <a:latin typeface="Times New Roman" pitchFamily="18" charset="0"/>
                <a:ea typeface="楷体" pitchFamily="49" charset="-122"/>
                <a:cs typeface="Times New Roman" pitchFamily="18" charset="0"/>
              </a:rPr>
              <a:t>foreach</a:t>
            </a:r>
            <a:r>
              <a:rPr lang="en-US" altLang="zh-CN" sz="2000" b="1" dirty="0">
                <a:solidFill>
                  <a:schemeClr val="hlink"/>
                </a:solidFill>
                <a:latin typeface="Times New Roman" pitchFamily="18" charset="0"/>
                <a:ea typeface="楷体" pitchFamily="49" charset="-122"/>
                <a:cs typeface="Times New Roman" pitchFamily="18" charset="0"/>
              </a:rPr>
              <a:t> (</a:t>
            </a:r>
            <a:r>
              <a:rPr lang="en-US" altLang="zh-CN" sz="2000" b="1" dirty="0" err="1">
                <a:solidFill>
                  <a:schemeClr val="hlink"/>
                </a:solidFill>
                <a:latin typeface="Times New Roman" pitchFamily="18" charset="0"/>
                <a:ea typeface="楷体" pitchFamily="49" charset="-122"/>
                <a:cs typeface="Times New Roman" pitchFamily="18" charset="0"/>
              </a:rPr>
              <a:t>int</a:t>
            </a:r>
            <a:r>
              <a:rPr lang="en-US" altLang="zh-CN" sz="2000" b="1" dirty="0">
                <a:solidFill>
                  <a:schemeClr val="hlink"/>
                </a:solidFill>
                <a:latin typeface="Times New Roman" pitchFamily="18" charset="0"/>
                <a:ea typeface="楷体" pitchFamily="49" charset="-122"/>
                <a:cs typeface="Times New Roman" pitchFamily="18" charset="0"/>
              </a:rPr>
              <a:t> </a:t>
            </a:r>
            <a:r>
              <a:rPr lang="en-US" altLang="zh-CN" sz="2000" b="1" dirty="0" err="1">
                <a:solidFill>
                  <a:schemeClr val="hlink"/>
                </a:solidFill>
                <a:latin typeface="Times New Roman" pitchFamily="18" charset="0"/>
                <a:ea typeface="楷体" pitchFamily="49" charset="-122"/>
                <a:cs typeface="Times New Roman" pitchFamily="18" charset="0"/>
              </a:rPr>
              <a:t>i</a:t>
            </a:r>
            <a:r>
              <a:rPr lang="en-US" altLang="zh-CN" sz="2000" b="1" dirty="0">
                <a:solidFill>
                  <a:schemeClr val="hlink"/>
                </a:solidFill>
                <a:latin typeface="Times New Roman" pitchFamily="18" charset="0"/>
                <a:ea typeface="楷体" pitchFamily="49" charset="-122"/>
                <a:cs typeface="Times New Roman" pitchFamily="18" charset="0"/>
              </a:rPr>
              <a:t> in </a:t>
            </a:r>
            <a:r>
              <a:rPr lang="en-US" altLang="zh-CN" sz="2000" b="1" dirty="0" err="1">
                <a:solidFill>
                  <a:schemeClr val="hlink"/>
                </a:solidFill>
                <a:latin typeface="Times New Roman" pitchFamily="18" charset="0"/>
                <a:ea typeface="楷体" pitchFamily="49" charset="-122"/>
                <a:cs typeface="Times New Roman" pitchFamily="18" charset="0"/>
              </a:rPr>
              <a:t>myb</a:t>
            </a:r>
            <a:r>
              <a:rPr lang="en-US" altLang="zh-CN" sz="2000" b="1" dirty="0">
                <a:solidFill>
                  <a:schemeClr val="hlink"/>
                </a:solidFill>
                <a:latin typeface="Times New Roman" pitchFamily="18" charset="0"/>
                <a:ea typeface="楷体" pitchFamily="49" charset="-122"/>
                <a:cs typeface="Times New Roman" pitchFamily="18" charset="0"/>
              </a:rPr>
              <a:t>)</a:t>
            </a:r>
          </a:p>
          <a:p>
            <a:pPr>
              <a:lnSpc>
                <a:spcPct val="150000"/>
              </a:lnSpc>
            </a:pPr>
            <a:r>
              <a:rPr lang="en-US" altLang="zh-CN" sz="2000" b="1" dirty="0">
                <a:solidFill>
                  <a:schemeClr val="hlink"/>
                </a:solidFill>
                <a:latin typeface="Times New Roman" pitchFamily="18" charset="0"/>
                <a:ea typeface="楷体" pitchFamily="49" charset="-122"/>
                <a:cs typeface="Times New Roman" pitchFamily="18" charset="0"/>
              </a:rPr>
              <a:t>            </a:t>
            </a:r>
            <a:r>
              <a:rPr lang="en-US" altLang="zh-CN" sz="2000" b="1" dirty="0" err="1">
                <a:solidFill>
                  <a:schemeClr val="hlink"/>
                </a:solidFill>
                <a:latin typeface="Times New Roman" pitchFamily="18" charset="0"/>
                <a:ea typeface="楷体" pitchFamily="49" charset="-122"/>
                <a:cs typeface="Times New Roman" pitchFamily="18" charset="0"/>
              </a:rPr>
              <a:t>Console.Write</a:t>
            </a:r>
            <a:r>
              <a:rPr lang="en-US" altLang="zh-CN" sz="2000" b="1" dirty="0">
                <a:solidFill>
                  <a:schemeClr val="hlink"/>
                </a:solidFill>
                <a:latin typeface="Times New Roman" pitchFamily="18" charset="0"/>
                <a:ea typeface="楷体" pitchFamily="49" charset="-122"/>
                <a:cs typeface="Times New Roman" pitchFamily="18" charset="0"/>
              </a:rPr>
              <a:t>("{0} ", </a:t>
            </a:r>
            <a:r>
              <a:rPr lang="en-US" altLang="zh-CN" sz="2000" b="1" dirty="0" err="1">
                <a:solidFill>
                  <a:schemeClr val="hlink"/>
                </a:solidFill>
                <a:latin typeface="Times New Roman" pitchFamily="18" charset="0"/>
                <a:ea typeface="楷体" pitchFamily="49" charset="-122"/>
                <a:cs typeface="Times New Roman" pitchFamily="18" charset="0"/>
              </a:rPr>
              <a:t>i</a:t>
            </a:r>
            <a:r>
              <a:rPr lang="en-US" altLang="zh-CN" sz="2000" b="1" dirty="0">
                <a:solidFill>
                  <a:schemeClr val="hlink"/>
                </a:solidFill>
                <a:latin typeface="Times New Roman" pitchFamily="18" charset="0"/>
                <a:ea typeface="楷体" pitchFamily="49" charset="-122"/>
                <a:cs typeface="Times New Roman" pitchFamily="18" charset="0"/>
              </a:rPr>
              <a:t>);</a:t>
            </a:r>
          </a:p>
          <a:p>
            <a:pPr>
              <a:lnSpc>
                <a:spcPct val="150000"/>
              </a:lnSpc>
            </a:pPr>
            <a:r>
              <a:rPr lang="en-US" altLang="zh-CN" sz="2000" b="1" dirty="0">
                <a:solidFill>
                  <a:schemeClr val="hlink"/>
                </a:solidFill>
                <a:latin typeface="Times New Roman" pitchFamily="18" charset="0"/>
                <a:ea typeface="楷体" pitchFamily="49" charset="-122"/>
                <a:cs typeface="Times New Roman" pitchFamily="18" charset="0"/>
              </a:rPr>
              <a:t>      </a:t>
            </a:r>
            <a:r>
              <a:rPr lang="en-US" altLang="zh-CN" sz="2000" b="1" dirty="0" err="1">
                <a:solidFill>
                  <a:schemeClr val="hlink"/>
                </a:solidFill>
                <a:latin typeface="Times New Roman" pitchFamily="18" charset="0"/>
                <a:ea typeface="楷体" pitchFamily="49" charset="-122"/>
                <a:cs typeface="Times New Roman" pitchFamily="18" charset="0"/>
              </a:rPr>
              <a:t>Console.WriteLine</a:t>
            </a:r>
            <a:r>
              <a:rPr lang="en-US" altLang="zh-CN" sz="2000" b="1" dirty="0">
                <a:solidFill>
                  <a:schemeClr val="hlink"/>
                </a:solidFill>
                <a:latin typeface="Times New Roman" pitchFamily="18" charset="0"/>
                <a:ea typeface="楷体" pitchFamily="49" charset="-122"/>
                <a:cs typeface="Times New Roman" pitchFamily="18" charset="0"/>
              </a:rPr>
              <a:t>();</a:t>
            </a:r>
          </a:p>
          <a:p>
            <a:pPr>
              <a:lnSpc>
                <a:spcPct val="150000"/>
              </a:lnSpc>
            </a:pPr>
            <a:r>
              <a:rPr lang="zh-CN" altLang="en-US" sz="2400" b="1" dirty="0">
                <a:solidFill>
                  <a:srgbClr val="0000FF"/>
                </a:solidFill>
                <a:latin typeface="Times New Roman" pitchFamily="18" charset="0"/>
                <a:ea typeface="楷体" pitchFamily="49" charset="-122"/>
                <a:cs typeface="Times New Roman" pitchFamily="18" charset="0"/>
              </a:rPr>
              <a:t>其输出为：</a:t>
            </a:r>
            <a:r>
              <a:rPr lang="en-US" altLang="zh-CN" sz="2400" b="1" dirty="0">
                <a:solidFill>
                  <a:srgbClr val="0000FF"/>
                </a:solidFill>
                <a:latin typeface="Times New Roman" pitchFamily="18" charset="0"/>
                <a:ea typeface="楷体" pitchFamily="49" charset="-122"/>
                <a:cs typeface="Times New Roman" pitchFamily="18" charset="0"/>
              </a:rPr>
              <a:t>1 2 3 4 5 6</a:t>
            </a:r>
            <a:r>
              <a:rPr lang="zh-CN" altLang="en-US" sz="2400" b="1" dirty="0">
                <a:solidFill>
                  <a:srgbClr val="0000FF"/>
                </a:solidFill>
                <a:latin typeface="Times New Roman" pitchFamily="18" charset="0"/>
                <a:ea typeface="楷体" pitchFamily="49" charset="-122"/>
                <a:cs typeface="Times New Roman" pitchFamily="18" charset="0"/>
              </a:rPr>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323850" y="230188"/>
            <a:ext cx="8064500" cy="457200"/>
          </a:xfrm>
          <a:prstGeom prst="rect">
            <a:avLst/>
          </a:prstGeom>
          <a:noFill/>
          <a:ln w="9525">
            <a:noFill/>
            <a:miter lim="800000"/>
            <a:headEnd/>
            <a:tailEnd/>
          </a:ln>
          <a:effectLst/>
        </p:spPr>
        <p:txBody>
          <a:bodyPr>
            <a:spAutoFit/>
          </a:bodyPr>
          <a:lstStyle/>
          <a:p>
            <a:pPr>
              <a:spcBef>
                <a:spcPct val="50000"/>
              </a:spcBef>
            </a:pPr>
            <a:r>
              <a:rPr lang="en-US" altLang="zh-CN" sz="2400" b="1" dirty="0" smtClean="0">
                <a:solidFill>
                  <a:srgbClr val="FF0000"/>
                </a:solidFill>
                <a:latin typeface="Times New Roman" pitchFamily="18" charset="0"/>
                <a:ea typeface="楷体" pitchFamily="49" charset="-122"/>
                <a:cs typeface="Times New Roman" pitchFamily="18" charset="0"/>
              </a:rPr>
              <a:t>【</a:t>
            </a:r>
            <a:r>
              <a:rPr lang="zh-CN" altLang="en-US" sz="2400" b="1" dirty="0" smtClean="0">
                <a:solidFill>
                  <a:srgbClr val="FF0000"/>
                </a:solidFill>
                <a:latin typeface="Times New Roman" pitchFamily="18" charset="0"/>
                <a:ea typeface="楷体" pitchFamily="49" charset="-122"/>
                <a:cs typeface="Times New Roman" pitchFamily="18" charset="0"/>
              </a:rPr>
              <a:t>例</a:t>
            </a:r>
            <a:r>
              <a:rPr lang="en-US" altLang="zh-CN" sz="2400" b="1" dirty="0" smtClean="0">
                <a:solidFill>
                  <a:srgbClr val="FF0000"/>
                </a:solidFill>
                <a:latin typeface="Times New Roman" pitchFamily="18" charset="0"/>
                <a:ea typeface="楷体" pitchFamily="49" charset="-122"/>
                <a:cs typeface="Times New Roman" pitchFamily="18" charset="0"/>
              </a:rPr>
              <a:t>4.2】</a:t>
            </a:r>
            <a:r>
              <a:rPr lang="zh-CN" altLang="en-US" sz="2400" b="1" dirty="0" smtClean="0">
                <a:solidFill>
                  <a:srgbClr val="0000FF"/>
                </a:solidFill>
                <a:latin typeface="Times New Roman" pitchFamily="18" charset="0"/>
                <a:ea typeface="楷体" pitchFamily="49" charset="-122"/>
                <a:cs typeface="Times New Roman" pitchFamily="18" charset="0"/>
              </a:rPr>
              <a:t>设计</a:t>
            </a:r>
            <a:r>
              <a:rPr lang="zh-CN" altLang="en-US" sz="2400" b="1" dirty="0">
                <a:solidFill>
                  <a:srgbClr val="0000FF"/>
                </a:solidFill>
                <a:latin typeface="Times New Roman" pitchFamily="18" charset="0"/>
                <a:ea typeface="楷体" pitchFamily="49" charset="-122"/>
                <a:cs typeface="Times New Roman" pitchFamily="18" charset="0"/>
              </a:rPr>
              <a:t>一个控制台应用程序，输出九行杨辉三角形。 </a:t>
            </a:r>
          </a:p>
        </p:txBody>
      </p:sp>
      <p:sp>
        <p:nvSpPr>
          <p:cNvPr id="134147" name="Text Box 3"/>
          <p:cNvSpPr txBox="1">
            <a:spLocks noChangeArrowheads="1"/>
          </p:cNvSpPr>
          <p:nvPr/>
        </p:nvSpPr>
        <p:spPr bwMode="auto">
          <a:xfrm>
            <a:off x="468313" y="692150"/>
            <a:ext cx="7775575" cy="5632311"/>
          </a:xfrm>
          <a:prstGeom prst="rect">
            <a:avLst/>
          </a:prstGeom>
          <a:noFill/>
          <a:ln w="9525">
            <a:noFill/>
            <a:miter lim="800000"/>
            <a:headEnd/>
            <a:tailEnd/>
          </a:ln>
          <a:effectLst/>
        </p:spPr>
        <p:txBody>
          <a:bodyPr>
            <a:spAutoFit/>
          </a:bodyPr>
          <a:lstStyle/>
          <a:p>
            <a:r>
              <a:rPr lang="en-US" altLang="zh-CN" sz="2000" b="1" dirty="0">
                <a:solidFill>
                  <a:srgbClr val="006600"/>
                </a:solidFill>
                <a:latin typeface="Times New Roman" pitchFamily="18" charset="0"/>
                <a:ea typeface="楷体" pitchFamily="49" charset="-122"/>
                <a:cs typeface="Times New Roman" pitchFamily="18" charset="0"/>
              </a:rPr>
              <a:t>using System;</a:t>
            </a:r>
          </a:p>
          <a:p>
            <a:r>
              <a:rPr lang="en-US" altLang="zh-CN" sz="2000" b="1" dirty="0">
                <a:solidFill>
                  <a:srgbClr val="006600"/>
                </a:solidFill>
                <a:latin typeface="Times New Roman" pitchFamily="18" charset="0"/>
                <a:ea typeface="楷体" pitchFamily="49" charset="-122"/>
                <a:cs typeface="Times New Roman" pitchFamily="18" charset="0"/>
              </a:rPr>
              <a:t>namespace </a:t>
            </a:r>
            <a:r>
              <a:rPr lang="en-US" altLang="zh-CN" sz="2000" b="1" dirty="0" err="1" smtClean="0">
                <a:solidFill>
                  <a:srgbClr val="006600"/>
                </a:solidFill>
                <a:latin typeface="Times New Roman" pitchFamily="18" charset="0"/>
                <a:ea typeface="楷体" pitchFamily="49" charset="-122"/>
                <a:cs typeface="Times New Roman" pitchFamily="18" charset="0"/>
              </a:rPr>
              <a:t>proj4_2</a:t>
            </a:r>
            <a:endParaRPr lang="en-US" altLang="zh-CN" sz="2000" b="1" dirty="0">
              <a:solidFill>
                <a:srgbClr val="006600"/>
              </a:solidFill>
              <a:latin typeface="Times New Roman" pitchFamily="18" charset="0"/>
              <a:ea typeface="楷体" pitchFamily="49" charset="-122"/>
              <a:cs typeface="Times New Roman" pitchFamily="18" charset="0"/>
            </a:endParaRPr>
          </a:p>
          <a:p>
            <a:r>
              <a:rPr lang="en-US" altLang="zh-CN" sz="2000" b="1" dirty="0">
                <a:solidFill>
                  <a:srgbClr val="006600"/>
                </a:solidFill>
                <a:latin typeface="Times New Roman" pitchFamily="18" charset="0"/>
                <a:ea typeface="楷体" pitchFamily="49" charset="-122"/>
                <a:cs typeface="Times New Roman" pitchFamily="18" charset="0"/>
              </a:rPr>
              <a:t>{    class Program</a:t>
            </a:r>
          </a:p>
          <a:p>
            <a:r>
              <a:rPr lang="en-US" altLang="zh-CN" sz="2000" b="1" dirty="0">
                <a:solidFill>
                  <a:srgbClr val="006600"/>
                </a:solidFill>
                <a:latin typeface="Times New Roman" pitchFamily="18" charset="0"/>
                <a:ea typeface="楷体" pitchFamily="49" charset="-122"/>
                <a:cs typeface="Times New Roman" pitchFamily="18" charset="0"/>
              </a:rPr>
              <a:t>      {    const </a:t>
            </a:r>
            <a:r>
              <a:rPr lang="en-US" altLang="zh-CN" sz="2000" b="1" dirty="0" err="1">
                <a:solidFill>
                  <a:srgbClr val="006600"/>
                </a:solidFill>
                <a:latin typeface="Times New Roman" pitchFamily="18" charset="0"/>
                <a:ea typeface="楷体" pitchFamily="49" charset="-122"/>
                <a:cs typeface="Times New Roman" pitchFamily="18" charset="0"/>
              </a:rPr>
              <a:t>int</a:t>
            </a:r>
            <a:r>
              <a:rPr lang="en-US" altLang="zh-CN" sz="2000" b="1" dirty="0">
                <a:solidFill>
                  <a:srgbClr val="006600"/>
                </a:solidFill>
                <a:latin typeface="Times New Roman" pitchFamily="18" charset="0"/>
                <a:ea typeface="楷体" pitchFamily="49" charset="-122"/>
                <a:cs typeface="Times New Roman" pitchFamily="18" charset="0"/>
              </a:rPr>
              <a:t> N=10;</a:t>
            </a:r>
          </a:p>
          <a:p>
            <a:r>
              <a:rPr lang="en-US" altLang="zh-CN" sz="2000" b="1" dirty="0">
                <a:solidFill>
                  <a:srgbClr val="006600"/>
                </a:solidFill>
                <a:latin typeface="Times New Roman" pitchFamily="18" charset="0"/>
                <a:ea typeface="楷体" pitchFamily="49" charset="-122"/>
                <a:cs typeface="Times New Roman" pitchFamily="18" charset="0"/>
              </a:rPr>
              <a:t>            static void Main(string[] </a:t>
            </a:r>
            <a:r>
              <a:rPr lang="en-US" altLang="zh-CN" sz="2000" b="1" dirty="0" err="1">
                <a:solidFill>
                  <a:srgbClr val="006600"/>
                </a:solidFill>
                <a:latin typeface="Times New Roman" pitchFamily="18" charset="0"/>
                <a:ea typeface="楷体" pitchFamily="49" charset="-122"/>
                <a:cs typeface="Times New Roman" pitchFamily="18" charset="0"/>
              </a:rPr>
              <a:t>args</a:t>
            </a:r>
            <a:r>
              <a:rPr lang="en-US" altLang="zh-CN" sz="2000" b="1" dirty="0">
                <a:solidFill>
                  <a:srgbClr val="006600"/>
                </a:solidFill>
                <a:latin typeface="Times New Roman" pitchFamily="18" charset="0"/>
                <a:ea typeface="楷体" pitchFamily="49" charset="-122"/>
                <a:cs typeface="Times New Roman" pitchFamily="18" charset="0"/>
              </a:rPr>
              <a:t>)</a:t>
            </a:r>
          </a:p>
          <a:p>
            <a:r>
              <a:rPr lang="en-US" altLang="zh-CN" sz="2000" b="1" dirty="0">
                <a:solidFill>
                  <a:srgbClr val="006600"/>
                </a:solidFill>
                <a:latin typeface="Times New Roman" pitchFamily="18" charset="0"/>
                <a:ea typeface="楷体" pitchFamily="49" charset="-122"/>
                <a:cs typeface="Times New Roman" pitchFamily="18" charset="0"/>
              </a:rPr>
              <a:t>            {    </a:t>
            </a:r>
            <a:r>
              <a:rPr lang="en-US" altLang="zh-CN" sz="2000" b="1" dirty="0" err="1">
                <a:solidFill>
                  <a:srgbClr val="006600"/>
                </a:solidFill>
                <a:latin typeface="Times New Roman" pitchFamily="18" charset="0"/>
                <a:ea typeface="楷体" pitchFamily="49" charset="-122"/>
                <a:cs typeface="Times New Roman" pitchFamily="18" charset="0"/>
              </a:rPr>
              <a:t>int</a:t>
            </a:r>
            <a:r>
              <a:rPr lang="en-US" altLang="zh-CN" sz="2000" b="1" dirty="0">
                <a:solidFill>
                  <a:srgbClr val="006600"/>
                </a:solidFill>
                <a:latin typeface="Times New Roman" pitchFamily="18" charset="0"/>
                <a:ea typeface="楷体" pitchFamily="49" charset="-122"/>
                <a:cs typeface="Times New Roman" pitchFamily="18" charset="0"/>
              </a:rPr>
              <a:t> </a:t>
            </a:r>
            <a:r>
              <a:rPr lang="en-US" altLang="zh-CN" sz="2000" b="1" dirty="0" err="1">
                <a:solidFill>
                  <a:srgbClr val="006600"/>
                </a:solidFill>
                <a:latin typeface="Times New Roman" pitchFamily="18" charset="0"/>
                <a:ea typeface="楷体" pitchFamily="49" charset="-122"/>
                <a:cs typeface="Times New Roman" pitchFamily="18" charset="0"/>
              </a:rPr>
              <a:t>i,j</a:t>
            </a:r>
            <a:r>
              <a:rPr lang="en-US" altLang="zh-CN" sz="2000" b="1" dirty="0">
                <a:solidFill>
                  <a:srgbClr val="006600"/>
                </a:solidFill>
                <a:latin typeface="Times New Roman" pitchFamily="18" charset="0"/>
                <a:ea typeface="楷体" pitchFamily="49" charset="-122"/>
                <a:cs typeface="Times New Roman" pitchFamily="18" charset="0"/>
              </a:rPr>
              <a:t>;</a:t>
            </a:r>
          </a:p>
          <a:p>
            <a:r>
              <a:rPr lang="en-US" altLang="zh-CN" sz="2000" b="1" dirty="0">
                <a:solidFill>
                  <a:srgbClr val="006600"/>
                </a:solidFill>
                <a:latin typeface="Times New Roman" pitchFamily="18" charset="0"/>
                <a:ea typeface="楷体" pitchFamily="49" charset="-122"/>
                <a:cs typeface="Times New Roman" pitchFamily="18" charset="0"/>
              </a:rPr>
              <a:t>            	</a:t>
            </a:r>
            <a:r>
              <a:rPr lang="en-US" altLang="zh-CN" sz="2000" b="1" dirty="0">
                <a:solidFill>
                  <a:srgbClr val="FF00FF"/>
                </a:solidFill>
                <a:latin typeface="Times New Roman" pitchFamily="18" charset="0"/>
                <a:ea typeface="楷体" pitchFamily="49" charset="-122"/>
                <a:cs typeface="Times New Roman" pitchFamily="18" charset="0"/>
              </a:rPr>
              <a:t>   </a:t>
            </a:r>
            <a:r>
              <a:rPr lang="en-US" altLang="zh-CN" sz="2000" b="1" dirty="0" err="1">
                <a:solidFill>
                  <a:srgbClr val="FF00FF"/>
                </a:solidFill>
                <a:latin typeface="Times New Roman" pitchFamily="18" charset="0"/>
                <a:ea typeface="楷体" pitchFamily="49" charset="-122"/>
                <a:cs typeface="Times New Roman" pitchFamily="18" charset="0"/>
              </a:rPr>
              <a:t>int</a:t>
            </a:r>
            <a:r>
              <a:rPr lang="en-US" altLang="zh-CN" sz="2000" b="1" dirty="0">
                <a:solidFill>
                  <a:srgbClr val="FF00FF"/>
                </a:solidFill>
                <a:latin typeface="Times New Roman" pitchFamily="18" charset="0"/>
                <a:ea typeface="楷体" pitchFamily="49" charset="-122"/>
                <a:cs typeface="Times New Roman" pitchFamily="18" charset="0"/>
              </a:rPr>
              <a:t>[,] a=new </a:t>
            </a:r>
            <a:r>
              <a:rPr lang="en-US" altLang="zh-CN" sz="2000" b="1" dirty="0" err="1">
                <a:solidFill>
                  <a:srgbClr val="FF00FF"/>
                </a:solidFill>
                <a:latin typeface="Times New Roman" pitchFamily="18" charset="0"/>
                <a:ea typeface="楷体" pitchFamily="49" charset="-122"/>
                <a:cs typeface="Times New Roman" pitchFamily="18" charset="0"/>
              </a:rPr>
              <a:t>int</a:t>
            </a:r>
            <a:r>
              <a:rPr lang="en-US" altLang="zh-CN" sz="2000" b="1" dirty="0">
                <a:solidFill>
                  <a:srgbClr val="FF00FF"/>
                </a:solidFill>
                <a:latin typeface="Times New Roman" pitchFamily="18" charset="0"/>
                <a:ea typeface="楷体" pitchFamily="49" charset="-122"/>
                <a:cs typeface="Times New Roman" pitchFamily="18" charset="0"/>
              </a:rPr>
              <a:t>[</a:t>
            </a:r>
            <a:r>
              <a:rPr lang="en-US" altLang="zh-CN" sz="2000" b="1" dirty="0" err="1">
                <a:solidFill>
                  <a:srgbClr val="FF00FF"/>
                </a:solidFill>
                <a:latin typeface="Times New Roman" pitchFamily="18" charset="0"/>
                <a:ea typeface="楷体" pitchFamily="49" charset="-122"/>
                <a:cs typeface="Times New Roman" pitchFamily="18" charset="0"/>
              </a:rPr>
              <a:t>N,N</a:t>
            </a:r>
            <a:r>
              <a:rPr lang="en-US" altLang="zh-CN" sz="2000" b="1" dirty="0">
                <a:solidFill>
                  <a:srgbClr val="FF00FF"/>
                </a:solidFill>
                <a:latin typeface="Times New Roman" pitchFamily="18" charset="0"/>
                <a:ea typeface="楷体" pitchFamily="49" charset="-122"/>
                <a:cs typeface="Times New Roman" pitchFamily="18" charset="0"/>
              </a:rPr>
              <a:t>];</a:t>
            </a:r>
          </a:p>
          <a:p>
            <a:r>
              <a:rPr lang="en-US" altLang="zh-CN" sz="2000" b="1" dirty="0">
                <a:solidFill>
                  <a:srgbClr val="006600"/>
                </a:solidFill>
                <a:latin typeface="Times New Roman" pitchFamily="18" charset="0"/>
                <a:ea typeface="楷体" pitchFamily="49" charset="-122"/>
                <a:cs typeface="Times New Roman" pitchFamily="18" charset="0"/>
              </a:rPr>
              <a:t>            	   for (</a:t>
            </a:r>
            <a:r>
              <a:rPr lang="en-US" altLang="zh-CN" sz="2000" b="1" dirty="0" err="1">
                <a:solidFill>
                  <a:srgbClr val="006600"/>
                </a:solidFill>
                <a:latin typeface="Times New Roman" pitchFamily="18" charset="0"/>
                <a:ea typeface="楷体" pitchFamily="49" charset="-122"/>
                <a:cs typeface="Times New Roman" pitchFamily="18" charset="0"/>
              </a:rPr>
              <a:t>i</a:t>
            </a:r>
            <a:r>
              <a:rPr lang="en-US" altLang="zh-CN" sz="2000" b="1" dirty="0">
                <a:solidFill>
                  <a:srgbClr val="006600"/>
                </a:solidFill>
                <a:latin typeface="Times New Roman" pitchFamily="18" charset="0"/>
                <a:ea typeface="楷体" pitchFamily="49" charset="-122"/>
                <a:cs typeface="Times New Roman" pitchFamily="18" charset="0"/>
              </a:rPr>
              <a:t>=</a:t>
            </a:r>
            <a:r>
              <a:rPr lang="en-US" altLang="zh-CN" sz="2000" b="1" dirty="0" err="1">
                <a:solidFill>
                  <a:srgbClr val="006600"/>
                </a:solidFill>
                <a:latin typeface="Times New Roman" pitchFamily="18" charset="0"/>
                <a:ea typeface="楷体" pitchFamily="49" charset="-122"/>
                <a:cs typeface="Times New Roman" pitchFamily="18" charset="0"/>
              </a:rPr>
              <a:t>1;i</a:t>
            </a:r>
            <a:r>
              <a:rPr lang="en-US" altLang="zh-CN" sz="2000" b="1" dirty="0">
                <a:solidFill>
                  <a:srgbClr val="006600"/>
                </a:solidFill>
                <a:latin typeface="Times New Roman" pitchFamily="18" charset="0"/>
                <a:ea typeface="楷体" pitchFamily="49" charset="-122"/>
                <a:cs typeface="Times New Roman" pitchFamily="18" charset="0"/>
              </a:rPr>
              <a:t>&lt;</a:t>
            </a:r>
            <a:r>
              <a:rPr lang="en-US" altLang="zh-CN" sz="2000" b="1" dirty="0" err="1">
                <a:solidFill>
                  <a:srgbClr val="006600"/>
                </a:solidFill>
                <a:latin typeface="Times New Roman" pitchFamily="18" charset="0"/>
                <a:ea typeface="楷体" pitchFamily="49" charset="-122"/>
                <a:cs typeface="Times New Roman" pitchFamily="18" charset="0"/>
              </a:rPr>
              <a:t>N;i</a:t>
            </a:r>
            <a:r>
              <a:rPr lang="en-US" altLang="zh-CN" sz="2000" b="1" dirty="0">
                <a:solidFill>
                  <a:srgbClr val="006600"/>
                </a:solidFill>
                <a:latin typeface="Times New Roman" pitchFamily="18" charset="0"/>
                <a:ea typeface="楷体" pitchFamily="49" charset="-122"/>
                <a:cs typeface="Times New Roman" pitchFamily="18" charset="0"/>
              </a:rPr>
              <a:t>++)            //1</a:t>
            </a:r>
            <a:r>
              <a:rPr lang="zh-CN" altLang="en-US" sz="2000" b="1" dirty="0">
                <a:solidFill>
                  <a:srgbClr val="006600"/>
                </a:solidFill>
                <a:latin typeface="Times New Roman" pitchFamily="18" charset="0"/>
                <a:ea typeface="楷体" pitchFamily="49" charset="-122"/>
                <a:cs typeface="Times New Roman" pitchFamily="18" charset="0"/>
              </a:rPr>
              <a:t>列和对角线元素均为</a:t>
            </a:r>
            <a:r>
              <a:rPr lang="en-US" altLang="zh-CN" sz="2000" b="1" dirty="0">
                <a:solidFill>
                  <a:srgbClr val="006600"/>
                </a:solidFill>
                <a:latin typeface="Times New Roman" pitchFamily="18" charset="0"/>
                <a:ea typeface="楷体" pitchFamily="49" charset="-122"/>
                <a:cs typeface="Times New Roman" pitchFamily="18" charset="0"/>
              </a:rPr>
              <a:t>1</a:t>
            </a:r>
          </a:p>
          <a:p>
            <a:r>
              <a:rPr lang="en-US" altLang="zh-CN" sz="2000" b="1" dirty="0">
                <a:solidFill>
                  <a:srgbClr val="006600"/>
                </a:solidFill>
                <a:latin typeface="Times New Roman" pitchFamily="18" charset="0"/>
                <a:ea typeface="楷体" pitchFamily="49" charset="-122"/>
                <a:cs typeface="Times New Roman" pitchFamily="18" charset="0"/>
              </a:rPr>
              <a:t>            	   {   a[</a:t>
            </a:r>
            <a:r>
              <a:rPr lang="en-US" altLang="zh-CN" sz="2000" b="1" dirty="0" err="1">
                <a:solidFill>
                  <a:srgbClr val="006600"/>
                </a:solidFill>
                <a:latin typeface="Times New Roman" pitchFamily="18" charset="0"/>
                <a:ea typeface="楷体" pitchFamily="49" charset="-122"/>
                <a:cs typeface="Times New Roman" pitchFamily="18" charset="0"/>
              </a:rPr>
              <a:t>i,i</a:t>
            </a:r>
            <a:r>
              <a:rPr lang="en-US" altLang="zh-CN" sz="2000" b="1" dirty="0">
                <a:solidFill>
                  <a:srgbClr val="006600"/>
                </a:solidFill>
                <a:latin typeface="Times New Roman" pitchFamily="18" charset="0"/>
                <a:ea typeface="楷体" pitchFamily="49" charset="-122"/>
                <a:cs typeface="Times New Roman" pitchFamily="18" charset="0"/>
              </a:rPr>
              <a:t>]=1;</a:t>
            </a:r>
            <a:r>
              <a:rPr lang="zh-CN" altLang="en-US" sz="2000" b="1" dirty="0">
                <a:solidFill>
                  <a:srgbClr val="006600"/>
                </a:solidFill>
                <a:latin typeface="Times New Roman" pitchFamily="18" charset="0"/>
                <a:ea typeface="楷体" pitchFamily="49" charset="-122"/>
                <a:cs typeface="Times New Roman" pitchFamily="18" charset="0"/>
              </a:rPr>
              <a:t>　</a:t>
            </a:r>
            <a:r>
              <a:rPr lang="en-US" altLang="zh-CN" sz="2000" b="1" dirty="0">
                <a:solidFill>
                  <a:srgbClr val="006600"/>
                </a:solidFill>
                <a:latin typeface="Times New Roman" pitchFamily="18" charset="0"/>
                <a:ea typeface="楷体" pitchFamily="49" charset="-122"/>
                <a:cs typeface="Times New Roman" pitchFamily="18" charset="0"/>
              </a:rPr>
              <a:t>a[</a:t>
            </a:r>
            <a:r>
              <a:rPr lang="en-US" altLang="zh-CN" sz="2000" b="1" dirty="0" err="1">
                <a:solidFill>
                  <a:srgbClr val="006600"/>
                </a:solidFill>
                <a:latin typeface="Times New Roman" pitchFamily="18" charset="0"/>
                <a:ea typeface="楷体" pitchFamily="49" charset="-122"/>
                <a:cs typeface="Times New Roman" pitchFamily="18" charset="0"/>
              </a:rPr>
              <a:t>i,1</a:t>
            </a:r>
            <a:r>
              <a:rPr lang="en-US" altLang="zh-CN" sz="2000" b="1" dirty="0">
                <a:solidFill>
                  <a:srgbClr val="006600"/>
                </a:solidFill>
                <a:latin typeface="Times New Roman" pitchFamily="18" charset="0"/>
                <a:ea typeface="楷体" pitchFamily="49" charset="-122"/>
                <a:cs typeface="Times New Roman" pitchFamily="18" charset="0"/>
              </a:rPr>
              <a:t>]=1;  }</a:t>
            </a:r>
          </a:p>
          <a:p>
            <a:r>
              <a:rPr lang="en-US" altLang="zh-CN" sz="2000" b="1" dirty="0">
                <a:solidFill>
                  <a:srgbClr val="006600"/>
                </a:solidFill>
                <a:latin typeface="Times New Roman" pitchFamily="18" charset="0"/>
                <a:ea typeface="楷体" pitchFamily="49" charset="-122"/>
                <a:cs typeface="Times New Roman" pitchFamily="18" charset="0"/>
              </a:rPr>
              <a:t>            	   for (</a:t>
            </a:r>
            <a:r>
              <a:rPr lang="en-US" altLang="zh-CN" sz="2000" b="1" dirty="0" err="1">
                <a:solidFill>
                  <a:srgbClr val="006600"/>
                </a:solidFill>
                <a:latin typeface="Times New Roman" pitchFamily="18" charset="0"/>
                <a:ea typeface="楷体" pitchFamily="49" charset="-122"/>
                <a:cs typeface="Times New Roman" pitchFamily="18" charset="0"/>
              </a:rPr>
              <a:t>i</a:t>
            </a:r>
            <a:r>
              <a:rPr lang="en-US" altLang="zh-CN" sz="2000" b="1" dirty="0">
                <a:solidFill>
                  <a:srgbClr val="006600"/>
                </a:solidFill>
                <a:latin typeface="Times New Roman" pitchFamily="18" charset="0"/>
                <a:ea typeface="楷体" pitchFamily="49" charset="-122"/>
                <a:cs typeface="Times New Roman" pitchFamily="18" charset="0"/>
              </a:rPr>
              <a:t>=</a:t>
            </a:r>
            <a:r>
              <a:rPr lang="en-US" altLang="zh-CN" sz="2000" b="1" dirty="0" err="1">
                <a:solidFill>
                  <a:srgbClr val="006600"/>
                </a:solidFill>
                <a:latin typeface="Times New Roman" pitchFamily="18" charset="0"/>
                <a:ea typeface="楷体" pitchFamily="49" charset="-122"/>
                <a:cs typeface="Times New Roman" pitchFamily="18" charset="0"/>
              </a:rPr>
              <a:t>3;i</a:t>
            </a:r>
            <a:r>
              <a:rPr lang="en-US" altLang="zh-CN" sz="2000" b="1" dirty="0">
                <a:solidFill>
                  <a:srgbClr val="006600"/>
                </a:solidFill>
                <a:latin typeface="Times New Roman" pitchFamily="18" charset="0"/>
                <a:ea typeface="楷体" pitchFamily="49" charset="-122"/>
                <a:cs typeface="Times New Roman" pitchFamily="18" charset="0"/>
              </a:rPr>
              <a:t>&lt;</a:t>
            </a:r>
            <a:r>
              <a:rPr lang="en-US" altLang="zh-CN" sz="2000" b="1" dirty="0" err="1">
                <a:solidFill>
                  <a:srgbClr val="006600"/>
                </a:solidFill>
                <a:latin typeface="Times New Roman" pitchFamily="18" charset="0"/>
                <a:ea typeface="楷体" pitchFamily="49" charset="-122"/>
                <a:cs typeface="Times New Roman" pitchFamily="18" charset="0"/>
              </a:rPr>
              <a:t>N;i</a:t>
            </a:r>
            <a:r>
              <a:rPr lang="en-US" altLang="zh-CN" sz="2000" b="1" dirty="0">
                <a:solidFill>
                  <a:srgbClr val="006600"/>
                </a:solidFill>
                <a:latin typeface="Times New Roman" pitchFamily="18" charset="0"/>
                <a:ea typeface="楷体" pitchFamily="49" charset="-122"/>
                <a:cs typeface="Times New Roman" pitchFamily="18" charset="0"/>
              </a:rPr>
              <a:t>++)	//</a:t>
            </a:r>
            <a:r>
              <a:rPr lang="zh-CN" altLang="en-US" sz="2000" b="1" dirty="0">
                <a:solidFill>
                  <a:srgbClr val="006600"/>
                </a:solidFill>
                <a:latin typeface="Times New Roman" pitchFamily="18" charset="0"/>
                <a:ea typeface="楷体" pitchFamily="49" charset="-122"/>
                <a:cs typeface="Times New Roman" pitchFamily="18" charset="0"/>
              </a:rPr>
              <a:t>求第</a:t>
            </a:r>
            <a:r>
              <a:rPr lang="en-US" altLang="zh-CN" sz="2000" b="1" dirty="0">
                <a:solidFill>
                  <a:srgbClr val="006600"/>
                </a:solidFill>
                <a:latin typeface="Times New Roman" pitchFamily="18" charset="0"/>
                <a:ea typeface="楷体" pitchFamily="49" charset="-122"/>
                <a:cs typeface="Times New Roman" pitchFamily="18" charset="0"/>
              </a:rPr>
              <a:t>3</a:t>
            </a:r>
            <a:r>
              <a:rPr lang="zh-CN" altLang="en-US" sz="2000" b="1" dirty="0">
                <a:solidFill>
                  <a:srgbClr val="006600"/>
                </a:solidFill>
                <a:latin typeface="Times New Roman" pitchFamily="18" charset="0"/>
                <a:ea typeface="楷体" pitchFamily="49" charset="-122"/>
                <a:cs typeface="Times New Roman" pitchFamily="18" charset="0"/>
              </a:rPr>
              <a:t>～</a:t>
            </a:r>
            <a:r>
              <a:rPr lang="en-US" altLang="zh-CN" sz="2000" b="1" dirty="0">
                <a:solidFill>
                  <a:srgbClr val="006600"/>
                </a:solidFill>
                <a:latin typeface="Times New Roman" pitchFamily="18" charset="0"/>
                <a:ea typeface="楷体" pitchFamily="49" charset="-122"/>
                <a:cs typeface="Times New Roman" pitchFamily="18" charset="0"/>
              </a:rPr>
              <a:t>N</a:t>
            </a:r>
            <a:r>
              <a:rPr lang="zh-CN" altLang="en-US" sz="2000" b="1" dirty="0">
                <a:solidFill>
                  <a:srgbClr val="006600"/>
                </a:solidFill>
                <a:latin typeface="Times New Roman" pitchFamily="18" charset="0"/>
                <a:ea typeface="楷体" pitchFamily="49" charset="-122"/>
                <a:cs typeface="Times New Roman" pitchFamily="18" charset="0"/>
              </a:rPr>
              <a:t>行的元素值</a:t>
            </a:r>
          </a:p>
          <a:p>
            <a:r>
              <a:rPr lang="zh-CN" altLang="en-US" sz="2000" b="1" dirty="0">
                <a:solidFill>
                  <a:srgbClr val="006600"/>
                </a:solidFill>
                <a:latin typeface="Times New Roman" pitchFamily="18" charset="0"/>
                <a:ea typeface="楷体" pitchFamily="49" charset="-122"/>
                <a:cs typeface="Times New Roman" pitchFamily="18" charset="0"/>
              </a:rPr>
              <a:t>                     </a:t>
            </a:r>
            <a:r>
              <a:rPr lang="en-US" altLang="zh-CN" sz="2000" b="1" dirty="0">
                <a:solidFill>
                  <a:srgbClr val="006600"/>
                </a:solidFill>
                <a:latin typeface="Times New Roman" pitchFamily="18" charset="0"/>
                <a:ea typeface="楷体" pitchFamily="49" charset="-122"/>
                <a:cs typeface="Times New Roman" pitchFamily="18" charset="0"/>
              </a:rPr>
              <a:t>for (j=</a:t>
            </a:r>
            <a:r>
              <a:rPr lang="en-US" altLang="zh-CN" sz="2000" b="1" dirty="0" err="1">
                <a:solidFill>
                  <a:srgbClr val="006600"/>
                </a:solidFill>
                <a:latin typeface="Times New Roman" pitchFamily="18" charset="0"/>
                <a:ea typeface="楷体" pitchFamily="49" charset="-122"/>
                <a:cs typeface="Times New Roman" pitchFamily="18" charset="0"/>
              </a:rPr>
              <a:t>2;j</a:t>
            </a:r>
            <a:r>
              <a:rPr lang="en-US" altLang="zh-CN" sz="2000" b="1" dirty="0">
                <a:solidFill>
                  <a:srgbClr val="006600"/>
                </a:solidFill>
                <a:latin typeface="Times New Roman" pitchFamily="18" charset="0"/>
                <a:ea typeface="楷体" pitchFamily="49" charset="-122"/>
                <a:cs typeface="Times New Roman" pitchFamily="18" charset="0"/>
              </a:rPr>
              <a:t>&lt;=</a:t>
            </a:r>
            <a:r>
              <a:rPr lang="en-US" altLang="zh-CN" sz="2000" b="1" dirty="0" err="1">
                <a:solidFill>
                  <a:srgbClr val="006600"/>
                </a:solidFill>
                <a:latin typeface="Times New Roman" pitchFamily="18" charset="0"/>
                <a:ea typeface="楷体" pitchFamily="49" charset="-122"/>
                <a:cs typeface="Times New Roman" pitchFamily="18" charset="0"/>
              </a:rPr>
              <a:t>i-1;j</a:t>
            </a:r>
            <a:r>
              <a:rPr lang="en-US" altLang="zh-CN" sz="2000" b="1" dirty="0">
                <a:solidFill>
                  <a:srgbClr val="006600"/>
                </a:solidFill>
                <a:latin typeface="Times New Roman" pitchFamily="18" charset="0"/>
                <a:ea typeface="楷体" pitchFamily="49" charset="-122"/>
                <a:cs typeface="Times New Roman" pitchFamily="18" charset="0"/>
              </a:rPr>
              <a:t>++)	</a:t>
            </a:r>
          </a:p>
          <a:p>
            <a:r>
              <a:rPr lang="en-US" altLang="zh-CN" sz="2000" b="1" dirty="0">
                <a:solidFill>
                  <a:srgbClr val="006600"/>
                </a:solidFill>
                <a:latin typeface="Times New Roman" pitchFamily="18" charset="0"/>
                <a:ea typeface="楷体" pitchFamily="49" charset="-122"/>
                <a:cs typeface="Times New Roman" pitchFamily="18" charset="0"/>
              </a:rPr>
              <a:t>                    	a[</a:t>
            </a:r>
            <a:r>
              <a:rPr lang="en-US" altLang="zh-CN" sz="2000" b="1" dirty="0" err="1">
                <a:solidFill>
                  <a:srgbClr val="006600"/>
                </a:solidFill>
                <a:latin typeface="Times New Roman" pitchFamily="18" charset="0"/>
                <a:ea typeface="楷体" pitchFamily="49" charset="-122"/>
                <a:cs typeface="Times New Roman" pitchFamily="18" charset="0"/>
              </a:rPr>
              <a:t>i,j</a:t>
            </a:r>
            <a:r>
              <a:rPr lang="en-US" altLang="zh-CN" sz="2000" b="1" dirty="0">
                <a:solidFill>
                  <a:srgbClr val="006600"/>
                </a:solidFill>
                <a:latin typeface="Times New Roman" pitchFamily="18" charset="0"/>
                <a:ea typeface="楷体" pitchFamily="49" charset="-122"/>
                <a:cs typeface="Times New Roman" pitchFamily="18" charset="0"/>
              </a:rPr>
              <a:t>]=a[</a:t>
            </a:r>
            <a:r>
              <a:rPr lang="en-US" altLang="zh-CN" sz="2000" b="1" dirty="0" err="1">
                <a:solidFill>
                  <a:srgbClr val="006600"/>
                </a:solidFill>
                <a:latin typeface="Times New Roman" pitchFamily="18" charset="0"/>
                <a:ea typeface="楷体" pitchFamily="49" charset="-122"/>
                <a:cs typeface="Times New Roman" pitchFamily="18" charset="0"/>
              </a:rPr>
              <a:t>i</a:t>
            </a:r>
            <a:r>
              <a:rPr lang="en-US" altLang="zh-CN" sz="2000" b="1" dirty="0">
                <a:solidFill>
                  <a:srgbClr val="006600"/>
                </a:solidFill>
                <a:latin typeface="Times New Roman" pitchFamily="18" charset="0"/>
                <a:ea typeface="楷体" pitchFamily="49" charset="-122"/>
                <a:cs typeface="Times New Roman" pitchFamily="18" charset="0"/>
              </a:rPr>
              <a:t>-</a:t>
            </a:r>
            <a:r>
              <a:rPr lang="en-US" altLang="zh-CN" sz="2000" b="1" dirty="0" err="1">
                <a:solidFill>
                  <a:srgbClr val="006600"/>
                </a:solidFill>
                <a:latin typeface="Times New Roman" pitchFamily="18" charset="0"/>
                <a:ea typeface="楷体" pitchFamily="49" charset="-122"/>
                <a:cs typeface="Times New Roman" pitchFamily="18" charset="0"/>
              </a:rPr>
              <a:t>1,j</a:t>
            </a:r>
            <a:r>
              <a:rPr lang="en-US" altLang="zh-CN" sz="2000" b="1" dirty="0">
                <a:solidFill>
                  <a:srgbClr val="006600"/>
                </a:solidFill>
                <a:latin typeface="Times New Roman" pitchFamily="18" charset="0"/>
                <a:ea typeface="楷体" pitchFamily="49" charset="-122"/>
                <a:cs typeface="Times New Roman" pitchFamily="18" charset="0"/>
              </a:rPr>
              <a:t>-1]+a[</a:t>
            </a:r>
            <a:r>
              <a:rPr lang="en-US" altLang="zh-CN" sz="2000" b="1" dirty="0" err="1">
                <a:solidFill>
                  <a:srgbClr val="006600"/>
                </a:solidFill>
                <a:latin typeface="Times New Roman" pitchFamily="18" charset="0"/>
                <a:ea typeface="楷体" pitchFamily="49" charset="-122"/>
                <a:cs typeface="Times New Roman" pitchFamily="18" charset="0"/>
              </a:rPr>
              <a:t>i-1,j</a:t>
            </a:r>
            <a:r>
              <a:rPr lang="en-US" altLang="zh-CN" sz="2000" b="1" dirty="0">
                <a:solidFill>
                  <a:srgbClr val="006600"/>
                </a:solidFill>
                <a:latin typeface="Times New Roman" pitchFamily="18" charset="0"/>
                <a:ea typeface="楷体" pitchFamily="49" charset="-122"/>
                <a:cs typeface="Times New Roman" pitchFamily="18" charset="0"/>
              </a:rPr>
              <a:t>];</a:t>
            </a:r>
          </a:p>
          <a:p>
            <a:r>
              <a:rPr lang="en-US" altLang="zh-CN" sz="2000" b="1" dirty="0">
                <a:solidFill>
                  <a:srgbClr val="006600"/>
                </a:solidFill>
                <a:latin typeface="Times New Roman" pitchFamily="18" charset="0"/>
                <a:ea typeface="楷体" pitchFamily="49" charset="-122"/>
                <a:cs typeface="Times New Roman" pitchFamily="18" charset="0"/>
              </a:rPr>
              <a:t>            	   for (</a:t>
            </a:r>
            <a:r>
              <a:rPr lang="en-US" altLang="zh-CN" sz="2000" b="1" dirty="0" err="1">
                <a:solidFill>
                  <a:srgbClr val="006600"/>
                </a:solidFill>
                <a:latin typeface="Times New Roman" pitchFamily="18" charset="0"/>
                <a:ea typeface="楷体" pitchFamily="49" charset="-122"/>
                <a:cs typeface="Times New Roman" pitchFamily="18" charset="0"/>
              </a:rPr>
              <a:t>i</a:t>
            </a:r>
            <a:r>
              <a:rPr lang="en-US" altLang="zh-CN" sz="2000" b="1" dirty="0">
                <a:solidFill>
                  <a:srgbClr val="006600"/>
                </a:solidFill>
                <a:latin typeface="Times New Roman" pitchFamily="18" charset="0"/>
                <a:ea typeface="楷体" pitchFamily="49" charset="-122"/>
                <a:cs typeface="Times New Roman" pitchFamily="18" charset="0"/>
              </a:rPr>
              <a:t>=</a:t>
            </a:r>
            <a:r>
              <a:rPr lang="en-US" altLang="zh-CN" sz="2000" b="1" dirty="0" err="1">
                <a:solidFill>
                  <a:srgbClr val="006600"/>
                </a:solidFill>
                <a:latin typeface="Times New Roman" pitchFamily="18" charset="0"/>
                <a:ea typeface="楷体" pitchFamily="49" charset="-122"/>
                <a:cs typeface="Times New Roman" pitchFamily="18" charset="0"/>
              </a:rPr>
              <a:t>1;i</a:t>
            </a:r>
            <a:r>
              <a:rPr lang="en-US" altLang="zh-CN" sz="2000" b="1" dirty="0">
                <a:solidFill>
                  <a:srgbClr val="006600"/>
                </a:solidFill>
                <a:latin typeface="Times New Roman" pitchFamily="18" charset="0"/>
                <a:ea typeface="楷体" pitchFamily="49" charset="-122"/>
                <a:cs typeface="Times New Roman" pitchFamily="18" charset="0"/>
              </a:rPr>
              <a:t>&lt;</a:t>
            </a:r>
            <a:r>
              <a:rPr lang="en-US" altLang="zh-CN" sz="2000" b="1" dirty="0" err="1">
                <a:solidFill>
                  <a:srgbClr val="006600"/>
                </a:solidFill>
                <a:latin typeface="Times New Roman" pitchFamily="18" charset="0"/>
                <a:ea typeface="楷体" pitchFamily="49" charset="-122"/>
                <a:cs typeface="Times New Roman" pitchFamily="18" charset="0"/>
              </a:rPr>
              <a:t>N;i</a:t>
            </a:r>
            <a:r>
              <a:rPr lang="en-US" altLang="zh-CN" sz="2000" b="1" dirty="0">
                <a:solidFill>
                  <a:srgbClr val="006600"/>
                </a:solidFill>
                <a:latin typeface="Times New Roman" pitchFamily="18" charset="0"/>
                <a:ea typeface="楷体" pitchFamily="49" charset="-122"/>
                <a:cs typeface="Times New Roman" pitchFamily="18" charset="0"/>
              </a:rPr>
              <a:t>++)	//</a:t>
            </a:r>
            <a:r>
              <a:rPr lang="zh-CN" altLang="en-US" sz="2000" b="1" dirty="0">
                <a:solidFill>
                  <a:srgbClr val="006600"/>
                </a:solidFill>
                <a:latin typeface="Times New Roman" pitchFamily="18" charset="0"/>
                <a:ea typeface="楷体" pitchFamily="49" charset="-122"/>
                <a:cs typeface="Times New Roman" pitchFamily="18" charset="0"/>
              </a:rPr>
              <a:t>输出数序</a:t>
            </a:r>
          </a:p>
          <a:p>
            <a:r>
              <a:rPr lang="zh-CN" altLang="en-US" sz="2000" b="1" dirty="0">
                <a:solidFill>
                  <a:srgbClr val="006600"/>
                </a:solidFill>
                <a:latin typeface="Times New Roman" pitchFamily="18" charset="0"/>
                <a:ea typeface="楷体" pitchFamily="49" charset="-122"/>
                <a:cs typeface="Times New Roman" pitchFamily="18" charset="0"/>
              </a:rPr>
              <a:t>            	   </a:t>
            </a:r>
            <a:r>
              <a:rPr lang="en-US" altLang="zh-CN" sz="2000" b="1" dirty="0">
                <a:solidFill>
                  <a:srgbClr val="006600"/>
                </a:solidFill>
                <a:latin typeface="Times New Roman" pitchFamily="18" charset="0"/>
                <a:ea typeface="楷体" pitchFamily="49" charset="-122"/>
                <a:cs typeface="Times New Roman" pitchFamily="18" charset="0"/>
              </a:rPr>
              <a:t>{     for (j=</a:t>
            </a:r>
            <a:r>
              <a:rPr lang="en-US" altLang="zh-CN" sz="2000" b="1" dirty="0" err="1">
                <a:solidFill>
                  <a:srgbClr val="006600"/>
                </a:solidFill>
                <a:latin typeface="Times New Roman" pitchFamily="18" charset="0"/>
                <a:ea typeface="楷体" pitchFamily="49" charset="-122"/>
                <a:cs typeface="Times New Roman" pitchFamily="18" charset="0"/>
              </a:rPr>
              <a:t>1;j</a:t>
            </a:r>
            <a:r>
              <a:rPr lang="en-US" altLang="zh-CN" sz="2000" b="1" dirty="0">
                <a:solidFill>
                  <a:srgbClr val="006600"/>
                </a:solidFill>
                <a:latin typeface="Times New Roman" pitchFamily="18" charset="0"/>
                <a:ea typeface="楷体" pitchFamily="49" charset="-122"/>
                <a:cs typeface="Times New Roman" pitchFamily="18" charset="0"/>
              </a:rPr>
              <a:t>&lt;=</a:t>
            </a:r>
            <a:r>
              <a:rPr lang="en-US" altLang="zh-CN" sz="2000" b="1" dirty="0" err="1">
                <a:solidFill>
                  <a:srgbClr val="006600"/>
                </a:solidFill>
                <a:latin typeface="Times New Roman" pitchFamily="18" charset="0"/>
                <a:ea typeface="楷体" pitchFamily="49" charset="-122"/>
                <a:cs typeface="Times New Roman" pitchFamily="18" charset="0"/>
              </a:rPr>
              <a:t>i;j</a:t>
            </a:r>
            <a:r>
              <a:rPr lang="en-US" altLang="zh-CN" sz="2000" b="1" dirty="0">
                <a:solidFill>
                  <a:srgbClr val="006600"/>
                </a:solidFill>
                <a:latin typeface="Times New Roman" pitchFamily="18" charset="0"/>
                <a:ea typeface="楷体" pitchFamily="49" charset="-122"/>
                <a:cs typeface="Times New Roman" pitchFamily="18" charset="0"/>
              </a:rPr>
              <a:t>++)</a:t>
            </a:r>
          </a:p>
          <a:p>
            <a:r>
              <a:rPr lang="en-US" altLang="zh-CN" sz="2000" b="1" dirty="0">
                <a:solidFill>
                  <a:srgbClr val="006600"/>
                </a:solidFill>
                <a:latin typeface="Times New Roman" pitchFamily="18" charset="0"/>
                <a:ea typeface="楷体" pitchFamily="49" charset="-122"/>
                <a:cs typeface="Times New Roman" pitchFamily="18" charset="0"/>
              </a:rPr>
              <a:t>                    	</a:t>
            </a:r>
            <a:r>
              <a:rPr lang="en-US" altLang="zh-CN" sz="2000" b="1" dirty="0" err="1">
                <a:solidFill>
                  <a:srgbClr val="006600"/>
                </a:solidFill>
                <a:latin typeface="Times New Roman" pitchFamily="18" charset="0"/>
                <a:ea typeface="楷体" pitchFamily="49" charset="-122"/>
                <a:cs typeface="Times New Roman" pitchFamily="18" charset="0"/>
              </a:rPr>
              <a:t>Console.Write</a:t>
            </a:r>
            <a:r>
              <a:rPr lang="en-US" altLang="zh-CN" sz="2000" b="1" dirty="0">
                <a:solidFill>
                  <a:srgbClr val="006600"/>
                </a:solidFill>
                <a:latin typeface="Times New Roman" pitchFamily="18" charset="0"/>
                <a:ea typeface="楷体" pitchFamily="49" charset="-122"/>
                <a:cs typeface="Times New Roman" pitchFamily="18" charset="0"/>
              </a:rPr>
              <a:t>("{0,-2} ",a[</a:t>
            </a:r>
            <a:r>
              <a:rPr lang="en-US" altLang="zh-CN" sz="2000" b="1" dirty="0" err="1">
                <a:solidFill>
                  <a:srgbClr val="006600"/>
                </a:solidFill>
                <a:latin typeface="Times New Roman" pitchFamily="18" charset="0"/>
                <a:ea typeface="楷体" pitchFamily="49" charset="-122"/>
                <a:cs typeface="Times New Roman" pitchFamily="18" charset="0"/>
              </a:rPr>
              <a:t>i,j</a:t>
            </a:r>
            <a:r>
              <a:rPr lang="en-US" altLang="zh-CN" sz="2000" b="1" dirty="0">
                <a:solidFill>
                  <a:srgbClr val="006600"/>
                </a:solidFill>
                <a:latin typeface="Times New Roman" pitchFamily="18" charset="0"/>
                <a:ea typeface="楷体" pitchFamily="49" charset="-122"/>
                <a:cs typeface="Times New Roman" pitchFamily="18" charset="0"/>
              </a:rPr>
              <a:t>]);</a:t>
            </a:r>
          </a:p>
          <a:p>
            <a:r>
              <a:rPr lang="en-US" altLang="zh-CN" sz="2000" b="1" dirty="0">
                <a:solidFill>
                  <a:srgbClr val="006600"/>
                </a:solidFill>
                <a:latin typeface="Times New Roman" pitchFamily="18" charset="0"/>
                <a:ea typeface="楷体" pitchFamily="49" charset="-122"/>
                <a:cs typeface="Times New Roman" pitchFamily="18" charset="0"/>
              </a:rPr>
              <a:t>                        </a:t>
            </a:r>
            <a:r>
              <a:rPr lang="en-US" altLang="zh-CN" sz="2000" b="1" dirty="0" err="1">
                <a:solidFill>
                  <a:srgbClr val="006600"/>
                </a:solidFill>
                <a:latin typeface="Times New Roman" pitchFamily="18" charset="0"/>
                <a:ea typeface="楷体" pitchFamily="49" charset="-122"/>
                <a:cs typeface="Times New Roman" pitchFamily="18" charset="0"/>
              </a:rPr>
              <a:t>Console.WriteLine</a:t>
            </a:r>
            <a:r>
              <a:rPr lang="en-US" altLang="zh-CN" sz="2000" b="1" dirty="0">
                <a:solidFill>
                  <a:srgbClr val="006600"/>
                </a:solidFill>
                <a:latin typeface="Times New Roman" pitchFamily="18" charset="0"/>
                <a:ea typeface="楷体" pitchFamily="49" charset="-122"/>
                <a:cs typeface="Times New Roman" pitchFamily="18" charset="0"/>
              </a:rPr>
              <a:t>();</a:t>
            </a:r>
          </a:p>
          <a:p>
            <a:r>
              <a:rPr lang="en-US" altLang="zh-CN" sz="2000" b="1" dirty="0">
                <a:solidFill>
                  <a:srgbClr val="006600"/>
                </a:solidFill>
                <a:latin typeface="Times New Roman" pitchFamily="18" charset="0"/>
                <a:ea typeface="楷体" pitchFamily="49" charset="-122"/>
                <a:cs typeface="Times New Roman" pitchFamily="18" charset="0"/>
              </a:rPr>
              <a:t>            	   }</a:t>
            </a:r>
          </a:p>
          <a:p>
            <a:r>
              <a:rPr lang="en-US" altLang="zh-CN" sz="2000" b="1" dirty="0">
                <a:solidFill>
                  <a:srgbClr val="006600"/>
                </a:solidFill>
                <a:latin typeface="Times New Roman" pitchFamily="18" charset="0"/>
                <a:ea typeface="楷体" pitchFamily="49" charset="-122"/>
                <a:cs typeface="Times New Roman" pitchFamily="18" charset="0"/>
              </a:rPr>
              <a:t>}}} </a:t>
            </a:r>
          </a:p>
        </p:txBody>
      </p:sp>
      <p:pic>
        <p:nvPicPr>
          <p:cNvPr id="5" name="图片 4"/>
          <p:cNvPicPr/>
          <p:nvPr/>
        </p:nvPicPr>
        <p:blipFill>
          <a:blip r:embed="rId2"/>
          <a:srcRect/>
          <a:stretch>
            <a:fillRect/>
          </a:stretch>
        </p:blipFill>
        <p:spPr bwMode="auto">
          <a:xfrm>
            <a:off x="5500694" y="785794"/>
            <a:ext cx="2786082" cy="19288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714348" y="571480"/>
            <a:ext cx="7272337" cy="584775"/>
          </a:xfrm>
          <a:prstGeom prst="rect">
            <a:avLst/>
          </a:prstGeom>
          <a:noFill/>
          <a:ln w="9525">
            <a:noFill/>
            <a:miter lim="800000"/>
            <a:headEnd/>
            <a:tailEnd/>
          </a:ln>
          <a:effectLst/>
        </p:spPr>
        <p:txBody>
          <a:bodyPr>
            <a:spAutoFit/>
          </a:bodyPr>
          <a:lstStyle/>
          <a:p>
            <a:pPr algn="ctr">
              <a:spcBef>
                <a:spcPct val="50000"/>
              </a:spcBef>
            </a:pPr>
            <a:r>
              <a:rPr lang="en-US" altLang="zh-CN"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ea typeface="隶书" pitchFamily="49" charset="-122"/>
              </a:rPr>
              <a:t>4.4 </a:t>
            </a:r>
            <a:r>
              <a:rPr lang="zh-CN" alt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ea typeface="隶书" pitchFamily="49" charset="-122"/>
              </a:rPr>
              <a:t>交错数组 </a:t>
            </a:r>
          </a:p>
        </p:txBody>
      </p:sp>
      <p:sp>
        <p:nvSpPr>
          <p:cNvPr id="130051" name="Text Box 3"/>
          <p:cNvSpPr txBox="1">
            <a:spLocks noChangeArrowheads="1"/>
          </p:cNvSpPr>
          <p:nvPr/>
        </p:nvSpPr>
        <p:spPr bwMode="auto">
          <a:xfrm>
            <a:off x="571472" y="1571612"/>
            <a:ext cx="8034364" cy="1852430"/>
          </a:xfrm>
          <a:prstGeom prst="rect">
            <a:avLst/>
          </a:prstGeom>
          <a:noFill/>
          <a:ln w="9525">
            <a:noFill/>
            <a:miter lim="800000"/>
            <a:headEnd/>
            <a:tailEnd/>
          </a:ln>
          <a:effectLst/>
        </p:spPr>
        <p:txBody>
          <a:bodyPr wrap="square">
            <a:spAutoFit/>
          </a:bodyPr>
          <a:lstStyle/>
          <a:p>
            <a:pPr>
              <a:lnSpc>
                <a:spcPct val="150000"/>
              </a:lnSpc>
              <a:spcBef>
                <a:spcPct val="50000"/>
              </a:spcBef>
            </a:pPr>
            <a:r>
              <a:rPr lang="zh-CN" altLang="en-US" sz="2400" b="1" dirty="0">
                <a:solidFill>
                  <a:srgbClr val="0000FF"/>
                </a:solidFill>
                <a:latin typeface="楷体" pitchFamily="49" charset="-122"/>
                <a:ea typeface="楷体" pitchFamily="49" charset="-122"/>
              </a:rPr>
              <a:t>　</a:t>
            </a:r>
            <a:r>
              <a:rPr lang="zh-CN" altLang="en-US" sz="2400" b="1" dirty="0" smtClean="0">
                <a:solidFill>
                  <a:srgbClr val="0000FF"/>
                </a:solidFill>
                <a:latin typeface="楷体" pitchFamily="49" charset="-122"/>
                <a:ea typeface="楷体" pitchFamily="49" charset="-122"/>
              </a:rPr>
              <a:t> 交错</a:t>
            </a:r>
            <a:r>
              <a:rPr lang="zh-CN" altLang="en-US" sz="2400" b="1" dirty="0">
                <a:solidFill>
                  <a:srgbClr val="0000FF"/>
                </a:solidFill>
                <a:latin typeface="楷体" pitchFamily="49" charset="-122"/>
                <a:ea typeface="楷体" pitchFamily="49" charset="-122"/>
              </a:rPr>
              <a:t>数组：元素为数组的数组，元素的维度和大小可以不同</a:t>
            </a:r>
            <a:r>
              <a:rPr lang="zh-CN" altLang="en-US" sz="2400" b="1" dirty="0" smtClean="0">
                <a:solidFill>
                  <a:srgbClr val="0000FF"/>
                </a:solidFill>
                <a:latin typeface="楷体" pitchFamily="49" charset="-122"/>
                <a:ea typeface="楷体" pitchFamily="49" charset="-122"/>
              </a:rPr>
              <a:t>。</a:t>
            </a:r>
            <a:endParaRPr lang="en-US" altLang="zh-CN" sz="2400" b="1" dirty="0" smtClean="0">
              <a:solidFill>
                <a:srgbClr val="0000FF"/>
              </a:solidFill>
              <a:latin typeface="楷体" pitchFamily="49" charset="-122"/>
              <a:ea typeface="楷体" pitchFamily="49" charset="-122"/>
            </a:endParaRPr>
          </a:p>
          <a:p>
            <a:pPr>
              <a:lnSpc>
                <a:spcPct val="150000"/>
              </a:lnSpc>
              <a:spcBef>
                <a:spcPct val="50000"/>
              </a:spcBef>
            </a:pPr>
            <a:r>
              <a:rPr lang="en-US" altLang="zh-CN" sz="2400" b="1" dirty="0" smtClean="0">
                <a:solidFill>
                  <a:srgbClr val="0000FF"/>
                </a:solidFill>
                <a:latin typeface="楷体" pitchFamily="49" charset="-122"/>
                <a:ea typeface="楷体" pitchFamily="49" charset="-122"/>
              </a:rPr>
              <a:t>   </a:t>
            </a:r>
            <a:r>
              <a:rPr lang="zh-CN" altLang="en-US" sz="2400" b="1" dirty="0" smtClean="0">
                <a:solidFill>
                  <a:srgbClr val="0000FF"/>
                </a:solidFill>
                <a:latin typeface="楷体" pitchFamily="49" charset="-122"/>
                <a:ea typeface="楷体" pitchFamily="49" charset="-122"/>
              </a:rPr>
              <a:t>多维</a:t>
            </a:r>
            <a:r>
              <a:rPr lang="zh-CN" altLang="en-US" sz="2400" b="1" dirty="0">
                <a:solidFill>
                  <a:srgbClr val="0000FF"/>
                </a:solidFill>
                <a:latin typeface="楷体" pitchFamily="49" charset="-122"/>
                <a:ea typeface="楷体" pitchFamily="49" charset="-122"/>
              </a:rPr>
              <a:t>数组：元素的维度和大小的均相同</a:t>
            </a:r>
            <a:r>
              <a:rPr lang="zh-CN" altLang="en-US" sz="2400" b="1" dirty="0" smtClean="0">
                <a:solidFill>
                  <a:srgbClr val="0000FF"/>
                </a:solidFill>
                <a:latin typeface="楷体" pitchFamily="49" charset="-122"/>
                <a:ea typeface="楷体" pitchFamily="49" charset="-122"/>
              </a:rPr>
              <a:t>。</a:t>
            </a:r>
            <a:endParaRPr lang="zh-CN" altLang="en-US" sz="2400" b="1" dirty="0">
              <a:solidFill>
                <a:srgbClr val="0000FF"/>
              </a:solidFill>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611189" y="333375"/>
            <a:ext cx="5389572"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sz="2800" b="1" dirty="0" smtClean="0">
                <a:solidFill>
                  <a:srgbClr val="FF3300"/>
                </a:solidFill>
                <a:latin typeface="黑体" pitchFamily="49" charset="-122"/>
                <a:ea typeface="黑体" pitchFamily="49" charset="-122"/>
              </a:rPr>
              <a:t>4.4.1 </a:t>
            </a:r>
            <a:r>
              <a:rPr lang="zh-CN" altLang="en-US" sz="2800" b="1" dirty="0" smtClean="0">
                <a:solidFill>
                  <a:srgbClr val="FF3300"/>
                </a:solidFill>
                <a:latin typeface="黑体" pitchFamily="49" charset="-122"/>
                <a:ea typeface="黑体" pitchFamily="49" charset="-122"/>
              </a:rPr>
              <a:t>交错数组的定义和初始化</a:t>
            </a:r>
            <a:endParaRPr lang="zh-CN" altLang="en-US" sz="2800" b="1" dirty="0">
              <a:solidFill>
                <a:srgbClr val="FF3300"/>
              </a:solidFill>
              <a:latin typeface="黑体" pitchFamily="49" charset="-122"/>
              <a:ea typeface="黑体" pitchFamily="49" charset="-122"/>
            </a:endParaRPr>
          </a:p>
        </p:txBody>
      </p:sp>
      <p:sp>
        <p:nvSpPr>
          <p:cNvPr id="130051" name="Text Box 3"/>
          <p:cNvSpPr txBox="1">
            <a:spLocks noChangeArrowheads="1"/>
          </p:cNvSpPr>
          <p:nvPr/>
        </p:nvSpPr>
        <p:spPr bwMode="auto">
          <a:xfrm>
            <a:off x="395288" y="981075"/>
            <a:ext cx="8569325" cy="4096571"/>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400" b="1" dirty="0">
                <a:solidFill>
                  <a:srgbClr val="0000FF"/>
                </a:solidFill>
                <a:latin typeface="Times New Roman" pitchFamily="18" charset="0"/>
                <a:ea typeface="楷体" pitchFamily="49" charset="-122"/>
                <a:cs typeface="Times New Roman" pitchFamily="18" charset="0"/>
              </a:rPr>
              <a:t>　</a:t>
            </a:r>
            <a:r>
              <a:rPr lang="zh-CN" altLang="en-US" sz="2400" b="1" dirty="0" smtClean="0">
                <a:solidFill>
                  <a:srgbClr val="0000FF"/>
                </a:solidFill>
                <a:latin typeface="Times New Roman" pitchFamily="18" charset="0"/>
                <a:ea typeface="楷体" pitchFamily="49" charset="-122"/>
                <a:cs typeface="Times New Roman" pitchFamily="18" charset="0"/>
              </a:rPr>
              <a:t>以下</a:t>
            </a:r>
            <a:r>
              <a:rPr lang="zh-CN" altLang="en-US" sz="2400" b="1" dirty="0">
                <a:solidFill>
                  <a:srgbClr val="0000FF"/>
                </a:solidFill>
                <a:latin typeface="Times New Roman" pitchFamily="18" charset="0"/>
                <a:ea typeface="楷体" pitchFamily="49" charset="-122"/>
                <a:cs typeface="Times New Roman" pitchFamily="18" charset="0"/>
              </a:rPr>
              <a:t>语句定义了一个由</a:t>
            </a:r>
            <a:r>
              <a:rPr lang="en-US" altLang="zh-CN" sz="2400" b="1" dirty="0">
                <a:solidFill>
                  <a:srgbClr val="0000FF"/>
                </a:solidFill>
                <a:latin typeface="Times New Roman" pitchFamily="18" charset="0"/>
                <a:ea typeface="楷体" pitchFamily="49" charset="-122"/>
                <a:cs typeface="Times New Roman" pitchFamily="18" charset="0"/>
              </a:rPr>
              <a:t>3</a:t>
            </a:r>
            <a:r>
              <a:rPr lang="zh-CN" altLang="en-US" sz="2400" b="1" dirty="0">
                <a:solidFill>
                  <a:srgbClr val="0000FF"/>
                </a:solidFill>
                <a:latin typeface="Times New Roman" pitchFamily="18" charset="0"/>
                <a:ea typeface="楷体" pitchFamily="49" charset="-122"/>
                <a:cs typeface="Times New Roman" pitchFamily="18" charset="0"/>
              </a:rPr>
              <a:t>个元素组成的一维数组，其中每个元素都是一个一维整数数组：</a:t>
            </a:r>
          </a:p>
          <a:p>
            <a:pPr>
              <a:lnSpc>
                <a:spcPct val="150000"/>
              </a:lnSpc>
            </a:pPr>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err="1">
                <a:solidFill>
                  <a:schemeClr val="hlink"/>
                </a:solidFill>
                <a:latin typeface="Times New Roman" pitchFamily="18" charset="0"/>
                <a:ea typeface="楷体" pitchFamily="49" charset="-122"/>
                <a:cs typeface="Times New Roman" pitchFamily="18" charset="0"/>
              </a:rPr>
              <a:t>int</a:t>
            </a:r>
            <a:r>
              <a:rPr lang="en-US" altLang="zh-CN" sz="2000" b="1" dirty="0">
                <a:solidFill>
                  <a:schemeClr val="hlink"/>
                </a:solidFill>
                <a:latin typeface="Times New Roman" pitchFamily="18" charset="0"/>
                <a:ea typeface="楷体" pitchFamily="49" charset="-122"/>
                <a:cs typeface="Times New Roman" pitchFamily="18" charset="0"/>
              </a:rPr>
              <a:t>[][] </a:t>
            </a:r>
            <a:r>
              <a:rPr lang="en-US" altLang="zh-CN" sz="2000" b="1" dirty="0" err="1">
                <a:solidFill>
                  <a:schemeClr val="hlink"/>
                </a:solidFill>
                <a:latin typeface="Times New Roman" pitchFamily="18" charset="0"/>
                <a:ea typeface="楷体" pitchFamily="49" charset="-122"/>
                <a:cs typeface="Times New Roman" pitchFamily="18" charset="0"/>
              </a:rPr>
              <a:t>arrj</a:t>
            </a:r>
            <a:r>
              <a:rPr lang="en-US" altLang="zh-CN" sz="2000" b="1" dirty="0">
                <a:solidFill>
                  <a:schemeClr val="hlink"/>
                </a:solidFill>
                <a:latin typeface="Times New Roman" pitchFamily="18" charset="0"/>
                <a:ea typeface="楷体" pitchFamily="49" charset="-122"/>
                <a:cs typeface="Times New Roman" pitchFamily="18" charset="0"/>
              </a:rPr>
              <a:t> = new </a:t>
            </a:r>
            <a:r>
              <a:rPr lang="en-US" altLang="zh-CN" sz="2000" b="1" dirty="0" err="1">
                <a:solidFill>
                  <a:schemeClr val="hlink"/>
                </a:solidFill>
                <a:latin typeface="Times New Roman" pitchFamily="18" charset="0"/>
                <a:ea typeface="楷体" pitchFamily="49" charset="-122"/>
                <a:cs typeface="Times New Roman" pitchFamily="18" charset="0"/>
              </a:rPr>
              <a:t>int</a:t>
            </a:r>
            <a:r>
              <a:rPr lang="en-US" altLang="zh-CN" sz="2000" b="1" dirty="0">
                <a:solidFill>
                  <a:schemeClr val="hlink"/>
                </a:solidFill>
                <a:latin typeface="Times New Roman" pitchFamily="18" charset="0"/>
                <a:ea typeface="楷体" pitchFamily="49" charset="-122"/>
                <a:cs typeface="Times New Roman" pitchFamily="18" charset="0"/>
              </a:rPr>
              <a:t>[3][];</a:t>
            </a:r>
          </a:p>
          <a:p>
            <a:pPr>
              <a:lnSpc>
                <a:spcPct val="150000"/>
              </a:lnSpc>
            </a:pPr>
            <a:r>
              <a:rPr lang="zh-CN" altLang="en-US" sz="2400" b="1" dirty="0">
                <a:solidFill>
                  <a:srgbClr val="0000FF"/>
                </a:solidFill>
                <a:latin typeface="Times New Roman" pitchFamily="18" charset="0"/>
                <a:ea typeface="楷体" pitchFamily="49" charset="-122"/>
                <a:cs typeface="Times New Roman" pitchFamily="18" charset="0"/>
              </a:rPr>
              <a:t>必须初始化</a:t>
            </a:r>
            <a:r>
              <a:rPr lang="en-US" altLang="zh-CN" sz="2400" b="1" dirty="0" err="1">
                <a:solidFill>
                  <a:srgbClr val="0000FF"/>
                </a:solidFill>
                <a:latin typeface="Times New Roman" pitchFamily="18" charset="0"/>
                <a:ea typeface="楷体" pitchFamily="49" charset="-122"/>
                <a:cs typeface="Times New Roman" pitchFamily="18" charset="0"/>
              </a:rPr>
              <a:t>arrj</a:t>
            </a:r>
            <a:r>
              <a:rPr lang="zh-CN" altLang="en-US" sz="2400" b="1" dirty="0">
                <a:solidFill>
                  <a:srgbClr val="0000FF"/>
                </a:solidFill>
                <a:latin typeface="Times New Roman" pitchFamily="18" charset="0"/>
                <a:ea typeface="楷体" pitchFamily="49" charset="-122"/>
                <a:cs typeface="Times New Roman" pitchFamily="18" charset="0"/>
              </a:rPr>
              <a:t>的元素后才可以使用它。可以如下所示初始化该元素：</a:t>
            </a:r>
          </a:p>
          <a:p>
            <a:pPr>
              <a:lnSpc>
                <a:spcPct val="150000"/>
              </a:lnSpc>
            </a:pPr>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err="1">
                <a:solidFill>
                  <a:schemeClr val="hlink"/>
                </a:solidFill>
                <a:latin typeface="Times New Roman" pitchFamily="18" charset="0"/>
                <a:ea typeface="楷体" pitchFamily="49" charset="-122"/>
                <a:cs typeface="Times New Roman" pitchFamily="18" charset="0"/>
              </a:rPr>
              <a:t>arrj</a:t>
            </a:r>
            <a:r>
              <a:rPr lang="en-US" altLang="zh-CN" sz="2000" b="1" dirty="0">
                <a:solidFill>
                  <a:schemeClr val="hlink"/>
                </a:solidFill>
                <a:latin typeface="Times New Roman" pitchFamily="18" charset="0"/>
                <a:ea typeface="楷体" pitchFamily="49" charset="-122"/>
                <a:cs typeface="Times New Roman" pitchFamily="18" charset="0"/>
              </a:rPr>
              <a:t>[0] = new </a:t>
            </a:r>
            <a:r>
              <a:rPr lang="en-US" altLang="zh-CN" sz="2000" b="1" dirty="0" err="1">
                <a:solidFill>
                  <a:schemeClr val="hlink"/>
                </a:solidFill>
                <a:latin typeface="Times New Roman" pitchFamily="18" charset="0"/>
                <a:ea typeface="楷体" pitchFamily="49" charset="-122"/>
                <a:cs typeface="Times New Roman" pitchFamily="18" charset="0"/>
              </a:rPr>
              <a:t>int</a:t>
            </a:r>
            <a:r>
              <a:rPr lang="en-US" altLang="zh-CN" sz="2000" b="1" dirty="0">
                <a:solidFill>
                  <a:schemeClr val="hlink"/>
                </a:solidFill>
                <a:latin typeface="Times New Roman" pitchFamily="18" charset="0"/>
                <a:ea typeface="楷体" pitchFamily="49" charset="-122"/>
                <a:cs typeface="Times New Roman" pitchFamily="18" charset="0"/>
              </a:rPr>
              <a:t>[5];</a:t>
            </a:r>
          </a:p>
          <a:p>
            <a:pPr>
              <a:lnSpc>
                <a:spcPct val="150000"/>
              </a:lnSpc>
            </a:pPr>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err="1">
                <a:solidFill>
                  <a:schemeClr val="hlink"/>
                </a:solidFill>
                <a:latin typeface="Times New Roman" pitchFamily="18" charset="0"/>
                <a:ea typeface="楷体" pitchFamily="49" charset="-122"/>
                <a:cs typeface="Times New Roman" pitchFamily="18" charset="0"/>
              </a:rPr>
              <a:t>arrj</a:t>
            </a:r>
            <a:r>
              <a:rPr lang="en-US" altLang="zh-CN" sz="2000" b="1" dirty="0">
                <a:solidFill>
                  <a:schemeClr val="hlink"/>
                </a:solidFill>
                <a:latin typeface="Times New Roman" pitchFamily="18" charset="0"/>
                <a:ea typeface="楷体" pitchFamily="49" charset="-122"/>
                <a:cs typeface="Times New Roman" pitchFamily="18" charset="0"/>
              </a:rPr>
              <a:t>[1] = new </a:t>
            </a:r>
            <a:r>
              <a:rPr lang="en-US" altLang="zh-CN" sz="2000" b="1" dirty="0" err="1">
                <a:solidFill>
                  <a:schemeClr val="hlink"/>
                </a:solidFill>
                <a:latin typeface="Times New Roman" pitchFamily="18" charset="0"/>
                <a:ea typeface="楷体" pitchFamily="49" charset="-122"/>
                <a:cs typeface="Times New Roman" pitchFamily="18" charset="0"/>
              </a:rPr>
              <a:t>int</a:t>
            </a:r>
            <a:r>
              <a:rPr lang="en-US" altLang="zh-CN" sz="2000" b="1" dirty="0">
                <a:solidFill>
                  <a:schemeClr val="hlink"/>
                </a:solidFill>
                <a:latin typeface="Times New Roman" pitchFamily="18" charset="0"/>
                <a:ea typeface="楷体" pitchFamily="49" charset="-122"/>
                <a:cs typeface="Times New Roman" pitchFamily="18" charset="0"/>
              </a:rPr>
              <a:t>[4];</a:t>
            </a:r>
          </a:p>
          <a:p>
            <a:pPr>
              <a:lnSpc>
                <a:spcPct val="150000"/>
              </a:lnSpc>
            </a:pPr>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err="1">
                <a:solidFill>
                  <a:schemeClr val="hlink"/>
                </a:solidFill>
                <a:latin typeface="Times New Roman" pitchFamily="18" charset="0"/>
                <a:ea typeface="楷体" pitchFamily="49" charset="-122"/>
                <a:cs typeface="Times New Roman" pitchFamily="18" charset="0"/>
              </a:rPr>
              <a:t>arrj</a:t>
            </a:r>
            <a:r>
              <a:rPr lang="en-US" altLang="zh-CN" sz="2000" b="1" dirty="0">
                <a:solidFill>
                  <a:schemeClr val="hlink"/>
                </a:solidFill>
                <a:latin typeface="Times New Roman" pitchFamily="18" charset="0"/>
                <a:ea typeface="楷体" pitchFamily="49" charset="-122"/>
                <a:cs typeface="Times New Roman" pitchFamily="18" charset="0"/>
              </a:rPr>
              <a:t>[2] = new </a:t>
            </a:r>
            <a:r>
              <a:rPr lang="en-US" altLang="zh-CN" sz="2000" b="1" dirty="0" err="1">
                <a:solidFill>
                  <a:schemeClr val="hlink"/>
                </a:solidFill>
                <a:latin typeface="Times New Roman" pitchFamily="18" charset="0"/>
                <a:ea typeface="楷体" pitchFamily="49" charset="-122"/>
                <a:cs typeface="Times New Roman" pitchFamily="18" charset="0"/>
              </a:rPr>
              <a:t>int</a:t>
            </a:r>
            <a:r>
              <a:rPr lang="en-US" altLang="zh-CN" sz="2000" b="1" dirty="0">
                <a:solidFill>
                  <a:schemeClr val="hlink"/>
                </a:solidFill>
                <a:latin typeface="Times New Roman" pitchFamily="18" charset="0"/>
                <a:ea typeface="楷体" pitchFamily="49" charset="-122"/>
                <a:cs typeface="Times New Roman" pitchFamily="18" charset="0"/>
              </a:rPr>
              <a:t>[2];</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071670" y="1500174"/>
            <a:ext cx="3990975" cy="2886075"/>
          </a:xfrm>
          <a:prstGeom prst="rect">
            <a:avLst/>
          </a:prstGeom>
          <a:noFill/>
          <a:ln w="9525">
            <a:noFill/>
            <a:miter lim="800000"/>
            <a:headEnd/>
            <a:tailEnd/>
          </a:ln>
          <a:effectLst/>
        </p:spPr>
      </p:pic>
      <p:sp>
        <p:nvSpPr>
          <p:cNvPr id="5" name="TextBox 4"/>
          <p:cNvSpPr txBox="1"/>
          <p:nvPr/>
        </p:nvSpPr>
        <p:spPr>
          <a:xfrm>
            <a:off x="928662" y="500042"/>
            <a:ext cx="4857784" cy="461665"/>
          </a:xfrm>
          <a:prstGeom prst="rect">
            <a:avLst/>
          </a:prstGeom>
          <a:noFill/>
        </p:spPr>
        <p:txBody>
          <a:bodyPr wrap="square" rtlCol="0">
            <a:spAutoFit/>
          </a:bodyPr>
          <a:lstStyle/>
          <a:p>
            <a:r>
              <a:rPr lang="zh-CN" altLang="en-US" sz="2400" b="1" dirty="0" smtClean="0">
                <a:solidFill>
                  <a:srgbClr val="0000FF"/>
                </a:solidFill>
                <a:latin typeface="Times New Roman" pitchFamily="18" charset="0"/>
                <a:ea typeface="楷体" pitchFamily="49" charset="-122"/>
                <a:cs typeface="Times New Roman" pitchFamily="18" charset="0"/>
              </a:rPr>
              <a:t>交错数组</a:t>
            </a:r>
            <a:r>
              <a:rPr lang="en-US" sz="2400" b="1" i="1" dirty="0" smtClean="0">
                <a:solidFill>
                  <a:srgbClr val="0000FF"/>
                </a:solidFill>
                <a:latin typeface="Times New Roman" pitchFamily="18" charset="0"/>
                <a:ea typeface="楷体" pitchFamily="49" charset="-122"/>
                <a:cs typeface="Times New Roman" pitchFamily="18" charset="0"/>
              </a:rPr>
              <a:t>a</a:t>
            </a:r>
            <a:r>
              <a:rPr lang="zh-CN" altLang="en-US" sz="2400" b="1" dirty="0" smtClean="0">
                <a:solidFill>
                  <a:srgbClr val="0000FF"/>
                </a:solidFill>
                <a:latin typeface="Times New Roman" pitchFamily="18" charset="0"/>
                <a:ea typeface="楷体" pitchFamily="49" charset="-122"/>
                <a:cs typeface="Times New Roman" pitchFamily="18" charset="0"/>
              </a:rPr>
              <a:t>在内存中的存储方式</a:t>
            </a:r>
            <a:endParaRPr lang="zh-CN" altLang="en-US" sz="2400" b="1" dirty="0">
              <a:solidFill>
                <a:srgbClr val="0000FF"/>
              </a:solidFill>
              <a:latin typeface="Times New Roman" pitchFamily="18" charset="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p:cNvSpPr txBox="1">
            <a:spLocks noChangeArrowheads="1"/>
          </p:cNvSpPr>
          <p:nvPr/>
        </p:nvSpPr>
        <p:spPr bwMode="auto">
          <a:xfrm>
            <a:off x="428596" y="1357298"/>
            <a:ext cx="7920037" cy="1130246"/>
          </a:xfrm>
          <a:prstGeom prst="rect">
            <a:avLst/>
          </a:prstGeom>
          <a:noFill/>
          <a:ln w="9525">
            <a:noFill/>
            <a:miter lim="800000"/>
            <a:headEnd/>
            <a:tailEnd/>
          </a:ln>
          <a:effectLst/>
        </p:spPr>
        <p:txBody>
          <a:bodyPr>
            <a:spAutoFit/>
          </a:bodyPr>
          <a:lstStyle/>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交错</a:t>
            </a:r>
            <a:r>
              <a:rPr lang="zh-CN" altLang="en-US" sz="2400" b="1" dirty="0">
                <a:solidFill>
                  <a:srgbClr val="0000FF"/>
                </a:solidFill>
                <a:latin typeface="Times New Roman" pitchFamily="18" charset="0"/>
                <a:ea typeface="楷体" pitchFamily="49" charset="-122"/>
                <a:cs typeface="Times New Roman" pitchFamily="18" charset="0"/>
              </a:rPr>
              <a:t>数组元素的访问方式与多维数组类似，通常使用</a:t>
            </a:r>
            <a:r>
              <a:rPr lang="en-US" altLang="zh-CN" sz="2400" b="1" dirty="0">
                <a:solidFill>
                  <a:srgbClr val="0000FF"/>
                </a:solidFill>
                <a:latin typeface="Times New Roman" pitchFamily="18" charset="0"/>
                <a:ea typeface="楷体" pitchFamily="49" charset="-122"/>
                <a:cs typeface="Times New Roman" pitchFamily="18" charset="0"/>
              </a:rPr>
              <a:t>Length</a:t>
            </a:r>
            <a:r>
              <a:rPr lang="zh-CN" altLang="en-US" sz="2400" b="1" dirty="0">
                <a:solidFill>
                  <a:srgbClr val="0000FF"/>
                </a:solidFill>
                <a:latin typeface="Times New Roman" pitchFamily="18" charset="0"/>
                <a:ea typeface="楷体" pitchFamily="49" charset="-122"/>
                <a:cs typeface="Times New Roman" pitchFamily="18" charset="0"/>
              </a:rPr>
              <a:t>方法返回包含在交错数组中的数组的</a:t>
            </a:r>
            <a:r>
              <a:rPr lang="zh-CN" altLang="en-US" sz="2400" b="1" dirty="0" smtClean="0">
                <a:solidFill>
                  <a:srgbClr val="0000FF"/>
                </a:solidFill>
                <a:latin typeface="Times New Roman" pitchFamily="18" charset="0"/>
                <a:ea typeface="楷体" pitchFamily="49" charset="-122"/>
                <a:cs typeface="Times New Roman" pitchFamily="18" charset="0"/>
              </a:rPr>
              <a:t>数目。</a:t>
            </a:r>
            <a:r>
              <a:rPr lang="zh-CN" altLang="en-US" sz="2000" b="1" dirty="0">
                <a:solidFill>
                  <a:schemeClr val="hlink"/>
                </a:solidFill>
                <a:latin typeface="Times New Roman" pitchFamily="18" charset="0"/>
                <a:ea typeface="楷体" pitchFamily="49" charset="-122"/>
                <a:cs typeface="Times New Roman" pitchFamily="18" charset="0"/>
              </a:rPr>
              <a:t>　</a:t>
            </a:r>
            <a:endParaRPr lang="en-US" altLang="zh-CN" sz="2000" b="1" dirty="0">
              <a:solidFill>
                <a:schemeClr val="hlink"/>
              </a:solidFill>
              <a:latin typeface="Times New Roman" pitchFamily="18" charset="0"/>
              <a:ea typeface="楷体" pitchFamily="49" charset="-122"/>
              <a:cs typeface="Times New Roman" pitchFamily="18" charset="0"/>
            </a:endParaRPr>
          </a:p>
        </p:txBody>
      </p:sp>
      <p:sp>
        <p:nvSpPr>
          <p:cNvPr id="3" name="TextBox 2"/>
          <p:cNvSpPr txBox="1"/>
          <p:nvPr/>
        </p:nvSpPr>
        <p:spPr>
          <a:xfrm>
            <a:off x="714348" y="428604"/>
            <a:ext cx="514353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b="1" dirty="0" smtClean="0">
                <a:solidFill>
                  <a:srgbClr val="FF3300"/>
                </a:solidFill>
                <a:latin typeface="黑体" pitchFamily="49" charset="-122"/>
                <a:ea typeface="黑体" pitchFamily="49" charset="-122"/>
              </a:rPr>
              <a:t>4.4.2 </a:t>
            </a:r>
            <a:r>
              <a:rPr lang="zh-CN" altLang="en-US" sz="2800" b="1" dirty="0" smtClean="0">
                <a:solidFill>
                  <a:srgbClr val="FF3300"/>
                </a:solidFill>
                <a:latin typeface="黑体" pitchFamily="49" charset="-122"/>
                <a:ea typeface="黑体" pitchFamily="49" charset="-122"/>
              </a:rPr>
              <a:t>访问交错数组中的元素</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p:cNvSpPr txBox="1">
            <a:spLocks noChangeArrowheads="1"/>
          </p:cNvSpPr>
          <p:nvPr/>
        </p:nvSpPr>
        <p:spPr bwMode="auto">
          <a:xfrm>
            <a:off x="468313" y="260350"/>
            <a:ext cx="7920037" cy="5262979"/>
          </a:xfrm>
          <a:prstGeom prst="rect">
            <a:avLst/>
          </a:prstGeom>
          <a:noFill/>
          <a:ln w="9525">
            <a:noFill/>
            <a:miter lim="800000"/>
            <a:headEnd/>
            <a:tailEnd/>
          </a:ln>
          <a:effectLst/>
        </p:spPr>
        <p:txBody>
          <a:bodyPr>
            <a:spAutoFit/>
          </a:bodyPr>
          <a:lstStyle/>
          <a:p>
            <a:r>
              <a:rPr lang="zh-CN" altLang="en-US" sz="2400" b="1" dirty="0" smtClean="0">
                <a:solidFill>
                  <a:srgbClr val="0000FF"/>
                </a:solidFill>
                <a:latin typeface="Times New Roman" pitchFamily="18" charset="0"/>
                <a:ea typeface="楷体" pitchFamily="49" charset="-122"/>
                <a:cs typeface="Times New Roman" pitchFamily="18" charset="0"/>
              </a:rPr>
              <a:t>     例如</a:t>
            </a:r>
            <a:r>
              <a:rPr lang="zh-CN" altLang="en-US" sz="2400" b="1" dirty="0">
                <a:solidFill>
                  <a:srgbClr val="0000FF"/>
                </a:solidFill>
                <a:latin typeface="Times New Roman" pitchFamily="18" charset="0"/>
                <a:ea typeface="楷体" pitchFamily="49" charset="-122"/>
                <a:cs typeface="Times New Roman" pitchFamily="18" charset="0"/>
              </a:rPr>
              <a:t>，以下程序定义一个交错数组</a:t>
            </a:r>
            <a:r>
              <a:rPr lang="en-US" altLang="zh-CN" sz="2400" b="1" dirty="0" err="1">
                <a:solidFill>
                  <a:srgbClr val="0000FF"/>
                </a:solidFill>
                <a:latin typeface="Times New Roman" pitchFamily="18" charset="0"/>
                <a:ea typeface="楷体" pitchFamily="49" charset="-122"/>
                <a:cs typeface="Times New Roman" pitchFamily="18" charset="0"/>
              </a:rPr>
              <a:t>myarr</a:t>
            </a:r>
            <a:r>
              <a:rPr lang="zh-CN" altLang="en-US" sz="2400" b="1" dirty="0">
                <a:solidFill>
                  <a:srgbClr val="0000FF"/>
                </a:solidFill>
                <a:latin typeface="Times New Roman" pitchFamily="18" charset="0"/>
                <a:ea typeface="楷体" pitchFamily="49" charset="-122"/>
                <a:cs typeface="Times New Roman" pitchFamily="18" charset="0"/>
              </a:rPr>
              <a:t>并初始化，最后输出所有元素的值。</a:t>
            </a:r>
          </a:p>
          <a:p>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err="1">
                <a:solidFill>
                  <a:srgbClr val="FF00FF"/>
                </a:solidFill>
                <a:latin typeface="Times New Roman" pitchFamily="18" charset="0"/>
                <a:ea typeface="楷体" pitchFamily="49" charset="-122"/>
                <a:cs typeface="Times New Roman" pitchFamily="18" charset="0"/>
              </a:rPr>
              <a:t>int</a:t>
            </a:r>
            <a:r>
              <a:rPr lang="en-US" altLang="zh-CN" sz="2000" b="1" dirty="0">
                <a:solidFill>
                  <a:srgbClr val="FF00FF"/>
                </a:solidFill>
                <a:latin typeface="Times New Roman" pitchFamily="18" charset="0"/>
                <a:ea typeface="楷体" pitchFamily="49" charset="-122"/>
                <a:cs typeface="Times New Roman" pitchFamily="18" charset="0"/>
              </a:rPr>
              <a:t>[][] </a:t>
            </a:r>
            <a:r>
              <a:rPr lang="en-US" altLang="zh-CN" sz="2000" b="1" dirty="0" err="1">
                <a:solidFill>
                  <a:srgbClr val="FF00FF"/>
                </a:solidFill>
                <a:latin typeface="Times New Roman" pitchFamily="18" charset="0"/>
                <a:ea typeface="楷体" pitchFamily="49" charset="-122"/>
                <a:cs typeface="Times New Roman" pitchFamily="18" charset="0"/>
              </a:rPr>
              <a:t>myarr</a:t>
            </a:r>
            <a:r>
              <a:rPr lang="en-US" altLang="zh-CN" sz="2000" b="1" dirty="0">
                <a:solidFill>
                  <a:srgbClr val="FF00FF"/>
                </a:solidFill>
                <a:latin typeface="Times New Roman" pitchFamily="18" charset="0"/>
                <a:ea typeface="楷体" pitchFamily="49" charset="-122"/>
                <a:cs typeface="Times New Roman" pitchFamily="18" charset="0"/>
              </a:rPr>
              <a:t> = new </a:t>
            </a:r>
            <a:r>
              <a:rPr lang="en-US" altLang="zh-CN" sz="2000" b="1" dirty="0" err="1">
                <a:solidFill>
                  <a:srgbClr val="FF00FF"/>
                </a:solidFill>
                <a:latin typeface="Times New Roman" pitchFamily="18" charset="0"/>
                <a:ea typeface="楷体" pitchFamily="49" charset="-122"/>
                <a:cs typeface="Times New Roman" pitchFamily="18" charset="0"/>
              </a:rPr>
              <a:t>int</a:t>
            </a:r>
            <a:r>
              <a:rPr lang="en-US" altLang="zh-CN" sz="2000" b="1" dirty="0">
                <a:solidFill>
                  <a:srgbClr val="FF00FF"/>
                </a:solidFill>
                <a:latin typeface="Times New Roman" pitchFamily="18" charset="0"/>
                <a:ea typeface="楷体" pitchFamily="49" charset="-122"/>
                <a:cs typeface="Times New Roman" pitchFamily="18" charset="0"/>
              </a:rPr>
              <a:t>[3][];</a:t>
            </a:r>
          </a:p>
          <a:p>
            <a:r>
              <a:rPr lang="zh-CN" altLang="en-US" sz="2000" b="1" dirty="0">
                <a:solidFill>
                  <a:srgbClr val="FF00FF"/>
                </a:solidFill>
                <a:latin typeface="Times New Roman" pitchFamily="18" charset="0"/>
                <a:ea typeface="楷体" pitchFamily="49" charset="-122"/>
                <a:cs typeface="Times New Roman" pitchFamily="18" charset="0"/>
              </a:rPr>
              <a:t>　</a:t>
            </a:r>
            <a:r>
              <a:rPr lang="en-US" altLang="zh-CN" sz="2000" b="1" dirty="0" err="1">
                <a:solidFill>
                  <a:srgbClr val="FF00FF"/>
                </a:solidFill>
                <a:latin typeface="Times New Roman" pitchFamily="18" charset="0"/>
                <a:ea typeface="楷体" pitchFamily="49" charset="-122"/>
                <a:cs typeface="Times New Roman" pitchFamily="18" charset="0"/>
              </a:rPr>
              <a:t>myarr</a:t>
            </a:r>
            <a:r>
              <a:rPr lang="en-US" altLang="zh-CN" sz="2000" b="1" dirty="0">
                <a:solidFill>
                  <a:srgbClr val="FF00FF"/>
                </a:solidFill>
                <a:latin typeface="Times New Roman" pitchFamily="18" charset="0"/>
                <a:ea typeface="楷体" pitchFamily="49" charset="-122"/>
                <a:cs typeface="Times New Roman" pitchFamily="18" charset="0"/>
              </a:rPr>
              <a:t>[0] = new </a:t>
            </a:r>
            <a:r>
              <a:rPr lang="en-US" altLang="zh-CN" sz="2000" b="1" dirty="0" err="1">
                <a:solidFill>
                  <a:srgbClr val="FF00FF"/>
                </a:solidFill>
                <a:latin typeface="Times New Roman" pitchFamily="18" charset="0"/>
                <a:ea typeface="楷体" pitchFamily="49" charset="-122"/>
                <a:cs typeface="Times New Roman" pitchFamily="18" charset="0"/>
              </a:rPr>
              <a:t>int</a:t>
            </a:r>
            <a:r>
              <a:rPr lang="en-US" altLang="zh-CN" sz="2000" b="1" dirty="0">
                <a:solidFill>
                  <a:srgbClr val="FF00FF"/>
                </a:solidFill>
                <a:latin typeface="Times New Roman" pitchFamily="18" charset="0"/>
                <a:ea typeface="楷体" pitchFamily="49" charset="-122"/>
                <a:cs typeface="Times New Roman" pitchFamily="18" charset="0"/>
              </a:rPr>
              <a:t>[] {1,2,3,4,5,6};</a:t>
            </a:r>
          </a:p>
          <a:p>
            <a:r>
              <a:rPr lang="zh-CN" altLang="en-US" sz="2000" b="1" dirty="0">
                <a:solidFill>
                  <a:srgbClr val="FF00FF"/>
                </a:solidFill>
                <a:latin typeface="Times New Roman" pitchFamily="18" charset="0"/>
                <a:ea typeface="楷体" pitchFamily="49" charset="-122"/>
                <a:cs typeface="Times New Roman" pitchFamily="18" charset="0"/>
              </a:rPr>
              <a:t>　</a:t>
            </a:r>
            <a:r>
              <a:rPr lang="en-US" altLang="zh-CN" sz="2000" b="1" dirty="0" err="1">
                <a:solidFill>
                  <a:srgbClr val="FF00FF"/>
                </a:solidFill>
                <a:latin typeface="Times New Roman" pitchFamily="18" charset="0"/>
                <a:ea typeface="楷体" pitchFamily="49" charset="-122"/>
                <a:cs typeface="Times New Roman" pitchFamily="18" charset="0"/>
              </a:rPr>
              <a:t>myarr</a:t>
            </a:r>
            <a:r>
              <a:rPr lang="en-US" altLang="zh-CN" sz="2000" b="1" dirty="0">
                <a:solidFill>
                  <a:srgbClr val="FF00FF"/>
                </a:solidFill>
                <a:latin typeface="Times New Roman" pitchFamily="18" charset="0"/>
                <a:ea typeface="楷体" pitchFamily="49" charset="-122"/>
                <a:cs typeface="Times New Roman" pitchFamily="18" charset="0"/>
              </a:rPr>
              <a:t>[1] = new </a:t>
            </a:r>
            <a:r>
              <a:rPr lang="en-US" altLang="zh-CN" sz="2000" b="1" dirty="0" err="1">
                <a:solidFill>
                  <a:srgbClr val="FF00FF"/>
                </a:solidFill>
                <a:latin typeface="Times New Roman" pitchFamily="18" charset="0"/>
                <a:ea typeface="楷体" pitchFamily="49" charset="-122"/>
                <a:cs typeface="Times New Roman" pitchFamily="18" charset="0"/>
              </a:rPr>
              <a:t>int</a:t>
            </a:r>
            <a:r>
              <a:rPr lang="en-US" altLang="zh-CN" sz="2000" b="1" dirty="0">
                <a:solidFill>
                  <a:srgbClr val="FF00FF"/>
                </a:solidFill>
                <a:latin typeface="Times New Roman" pitchFamily="18" charset="0"/>
                <a:ea typeface="楷体" pitchFamily="49" charset="-122"/>
                <a:cs typeface="Times New Roman" pitchFamily="18" charset="0"/>
              </a:rPr>
              <a:t>[] {7,8,9,10};</a:t>
            </a:r>
          </a:p>
          <a:p>
            <a:r>
              <a:rPr lang="zh-CN" altLang="en-US" sz="2000" b="1" dirty="0">
                <a:solidFill>
                  <a:srgbClr val="FF00FF"/>
                </a:solidFill>
                <a:latin typeface="Times New Roman" pitchFamily="18" charset="0"/>
                <a:ea typeface="楷体" pitchFamily="49" charset="-122"/>
                <a:cs typeface="Times New Roman" pitchFamily="18" charset="0"/>
              </a:rPr>
              <a:t>　</a:t>
            </a:r>
            <a:r>
              <a:rPr lang="en-US" altLang="zh-CN" sz="2000" b="1" dirty="0" err="1">
                <a:solidFill>
                  <a:srgbClr val="FF00FF"/>
                </a:solidFill>
                <a:latin typeface="Times New Roman" pitchFamily="18" charset="0"/>
                <a:ea typeface="楷体" pitchFamily="49" charset="-122"/>
                <a:cs typeface="Times New Roman" pitchFamily="18" charset="0"/>
              </a:rPr>
              <a:t>myarr</a:t>
            </a:r>
            <a:r>
              <a:rPr lang="en-US" altLang="zh-CN" sz="2000" b="1" dirty="0">
                <a:solidFill>
                  <a:srgbClr val="FF00FF"/>
                </a:solidFill>
                <a:latin typeface="Times New Roman" pitchFamily="18" charset="0"/>
                <a:ea typeface="楷体" pitchFamily="49" charset="-122"/>
                <a:cs typeface="Times New Roman" pitchFamily="18" charset="0"/>
              </a:rPr>
              <a:t>[2] = new </a:t>
            </a:r>
            <a:r>
              <a:rPr lang="en-US" altLang="zh-CN" sz="2000" b="1" dirty="0" err="1">
                <a:solidFill>
                  <a:srgbClr val="FF00FF"/>
                </a:solidFill>
                <a:latin typeface="Times New Roman" pitchFamily="18" charset="0"/>
                <a:ea typeface="楷体" pitchFamily="49" charset="-122"/>
                <a:cs typeface="Times New Roman" pitchFamily="18" charset="0"/>
              </a:rPr>
              <a:t>int</a:t>
            </a:r>
            <a:r>
              <a:rPr lang="en-US" altLang="zh-CN" sz="2000" b="1" dirty="0">
                <a:solidFill>
                  <a:srgbClr val="FF00FF"/>
                </a:solidFill>
                <a:latin typeface="Times New Roman" pitchFamily="18" charset="0"/>
                <a:ea typeface="楷体" pitchFamily="49" charset="-122"/>
                <a:cs typeface="Times New Roman" pitchFamily="18" charset="0"/>
              </a:rPr>
              <a:t>[] {11,12};</a:t>
            </a:r>
          </a:p>
          <a:p>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a:solidFill>
                  <a:schemeClr val="hlink"/>
                </a:solidFill>
                <a:latin typeface="Times New Roman" pitchFamily="18" charset="0"/>
                <a:ea typeface="楷体" pitchFamily="49" charset="-122"/>
                <a:cs typeface="Times New Roman" pitchFamily="18" charset="0"/>
              </a:rPr>
              <a:t>for (</a:t>
            </a:r>
            <a:r>
              <a:rPr lang="en-US" altLang="zh-CN" sz="2000" b="1" dirty="0" err="1">
                <a:solidFill>
                  <a:schemeClr val="hlink"/>
                </a:solidFill>
                <a:latin typeface="Times New Roman" pitchFamily="18" charset="0"/>
                <a:ea typeface="楷体" pitchFamily="49" charset="-122"/>
                <a:cs typeface="Times New Roman" pitchFamily="18" charset="0"/>
              </a:rPr>
              <a:t>int</a:t>
            </a:r>
            <a:r>
              <a:rPr lang="en-US" altLang="zh-CN" sz="2000" b="1" dirty="0">
                <a:solidFill>
                  <a:schemeClr val="hlink"/>
                </a:solidFill>
                <a:latin typeface="Times New Roman" pitchFamily="18" charset="0"/>
                <a:ea typeface="楷体" pitchFamily="49" charset="-122"/>
                <a:cs typeface="Times New Roman" pitchFamily="18" charset="0"/>
              </a:rPr>
              <a:t> </a:t>
            </a:r>
            <a:r>
              <a:rPr lang="en-US" altLang="zh-CN" sz="2000" b="1" dirty="0" err="1">
                <a:solidFill>
                  <a:schemeClr val="hlink"/>
                </a:solidFill>
                <a:latin typeface="Times New Roman" pitchFamily="18" charset="0"/>
                <a:ea typeface="楷体" pitchFamily="49" charset="-122"/>
                <a:cs typeface="Times New Roman" pitchFamily="18" charset="0"/>
              </a:rPr>
              <a:t>i</a:t>
            </a:r>
            <a:r>
              <a:rPr lang="en-US" altLang="zh-CN" sz="2000" b="1" dirty="0">
                <a:solidFill>
                  <a:schemeClr val="hlink"/>
                </a:solidFill>
                <a:latin typeface="Times New Roman" pitchFamily="18" charset="0"/>
                <a:ea typeface="楷体" pitchFamily="49" charset="-122"/>
                <a:cs typeface="Times New Roman" pitchFamily="18" charset="0"/>
              </a:rPr>
              <a:t> = 0; </a:t>
            </a:r>
            <a:r>
              <a:rPr lang="en-US" altLang="zh-CN" sz="2000" b="1" dirty="0" err="1">
                <a:solidFill>
                  <a:schemeClr val="hlink"/>
                </a:solidFill>
                <a:latin typeface="Times New Roman" pitchFamily="18" charset="0"/>
                <a:ea typeface="楷体" pitchFamily="49" charset="-122"/>
                <a:cs typeface="Times New Roman" pitchFamily="18" charset="0"/>
              </a:rPr>
              <a:t>i</a:t>
            </a:r>
            <a:r>
              <a:rPr lang="en-US" altLang="zh-CN" sz="2000" b="1" dirty="0">
                <a:solidFill>
                  <a:schemeClr val="hlink"/>
                </a:solidFill>
                <a:latin typeface="Times New Roman" pitchFamily="18" charset="0"/>
                <a:ea typeface="楷体" pitchFamily="49" charset="-122"/>
                <a:cs typeface="Times New Roman" pitchFamily="18" charset="0"/>
              </a:rPr>
              <a:t> &lt; </a:t>
            </a:r>
            <a:r>
              <a:rPr lang="en-US" altLang="zh-CN" sz="2000" b="1" dirty="0" err="1">
                <a:solidFill>
                  <a:schemeClr val="hlink"/>
                </a:solidFill>
                <a:latin typeface="Times New Roman" pitchFamily="18" charset="0"/>
                <a:ea typeface="楷体" pitchFamily="49" charset="-122"/>
                <a:cs typeface="Times New Roman" pitchFamily="18" charset="0"/>
              </a:rPr>
              <a:t>myarr.Length</a:t>
            </a:r>
            <a:r>
              <a:rPr lang="en-US" altLang="zh-CN" sz="2000" b="1" dirty="0">
                <a:solidFill>
                  <a:schemeClr val="hlink"/>
                </a:solidFill>
                <a:latin typeface="Times New Roman" pitchFamily="18" charset="0"/>
                <a:ea typeface="楷体" pitchFamily="49" charset="-122"/>
                <a:cs typeface="Times New Roman" pitchFamily="18" charset="0"/>
              </a:rPr>
              <a:t>; </a:t>
            </a:r>
            <a:r>
              <a:rPr lang="en-US" altLang="zh-CN" sz="2000" b="1" dirty="0" err="1">
                <a:solidFill>
                  <a:schemeClr val="hlink"/>
                </a:solidFill>
                <a:latin typeface="Times New Roman" pitchFamily="18" charset="0"/>
                <a:ea typeface="楷体" pitchFamily="49" charset="-122"/>
                <a:cs typeface="Times New Roman" pitchFamily="18" charset="0"/>
              </a:rPr>
              <a:t>i</a:t>
            </a:r>
            <a:r>
              <a:rPr lang="en-US" altLang="zh-CN" sz="2000" b="1" dirty="0">
                <a:solidFill>
                  <a:schemeClr val="hlink"/>
                </a:solidFill>
                <a:latin typeface="Times New Roman" pitchFamily="18" charset="0"/>
                <a:ea typeface="楷体" pitchFamily="49" charset="-122"/>
                <a:cs typeface="Times New Roman" pitchFamily="18" charset="0"/>
              </a:rPr>
              <a:t>++)</a:t>
            </a:r>
          </a:p>
          <a:p>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a:solidFill>
                  <a:schemeClr val="hlink"/>
                </a:solidFill>
                <a:latin typeface="Times New Roman" pitchFamily="18" charset="0"/>
                <a:ea typeface="楷体" pitchFamily="49" charset="-122"/>
                <a:cs typeface="Times New Roman" pitchFamily="18" charset="0"/>
              </a:rPr>
              <a:t>{</a:t>
            </a:r>
            <a:r>
              <a:rPr lang="zh-CN" altLang="en-US" sz="2000" b="1" dirty="0">
                <a:solidFill>
                  <a:schemeClr val="hlink"/>
                </a:solidFill>
                <a:latin typeface="Times New Roman" pitchFamily="18" charset="0"/>
                <a:ea typeface="楷体" pitchFamily="49" charset="-122"/>
                <a:cs typeface="Times New Roman" pitchFamily="18" charset="0"/>
              </a:rPr>
              <a:t>　</a:t>
            </a:r>
            <a:r>
              <a:rPr lang="zh-CN" altLang="en-US" sz="2000" b="1" dirty="0" smtClean="0">
                <a:solidFill>
                  <a:schemeClr val="hlink"/>
                </a:solidFill>
                <a:latin typeface="Times New Roman" pitchFamily="18" charset="0"/>
                <a:ea typeface="楷体" pitchFamily="49" charset="-122"/>
                <a:cs typeface="Times New Roman" pitchFamily="18" charset="0"/>
              </a:rPr>
              <a:t>   </a:t>
            </a:r>
            <a:r>
              <a:rPr lang="en-US" altLang="zh-CN" sz="2000" b="1" dirty="0" err="1" smtClean="0">
                <a:solidFill>
                  <a:schemeClr val="hlink"/>
                </a:solidFill>
                <a:latin typeface="Times New Roman" pitchFamily="18" charset="0"/>
                <a:ea typeface="楷体" pitchFamily="49" charset="-122"/>
                <a:cs typeface="Times New Roman" pitchFamily="18" charset="0"/>
              </a:rPr>
              <a:t>Console.Write</a:t>
            </a:r>
            <a:r>
              <a:rPr lang="en-US" altLang="zh-CN" sz="2000" b="1" dirty="0">
                <a:solidFill>
                  <a:schemeClr val="hlink"/>
                </a:solidFill>
                <a:latin typeface="Times New Roman" pitchFamily="18" charset="0"/>
                <a:ea typeface="楷体" pitchFamily="49" charset="-122"/>
                <a:cs typeface="Times New Roman" pitchFamily="18" charset="0"/>
              </a:rPr>
              <a:t>("</a:t>
            </a:r>
            <a:r>
              <a:rPr lang="en-US" altLang="zh-CN" sz="2000" b="1" dirty="0" err="1">
                <a:solidFill>
                  <a:schemeClr val="hlink"/>
                </a:solidFill>
                <a:latin typeface="Times New Roman" pitchFamily="18" charset="0"/>
                <a:ea typeface="楷体" pitchFamily="49" charset="-122"/>
                <a:cs typeface="Times New Roman" pitchFamily="18" charset="0"/>
              </a:rPr>
              <a:t>myarr</a:t>
            </a:r>
            <a:r>
              <a:rPr lang="en-US" altLang="zh-CN" sz="2000" b="1" dirty="0">
                <a:solidFill>
                  <a:schemeClr val="hlink"/>
                </a:solidFill>
                <a:latin typeface="Times New Roman" pitchFamily="18" charset="0"/>
                <a:ea typeface="楷体" pitchFamily="49" charset="-122"/>
                <a:cs typeface="Times New Roman" pitchFamily="18" charset="0"/>
              </a:rPr>
              <a:t>({0}): ", </a:t>
            </a:r>
            <a:r>
              <a:rPr lang="en-US" altLang="zh-CN" sz="2000" b="1" dirty="0" err="1">
                <a:solidFill>
                  <a:schemeClr val="hlink"/>
                </a:solidFill>
                <a:latin typeface="Times New Roman" pitchFamily="18" charset="0"/>
                <a:ea typeface="楷体" pitchFamily="49" charset="-122"/>
                <a:cs typeface="Times New Roman" pitchFamily="18" charset="0"/>
              </a:rPr>
              <a:t>i</a:t>
            </a:r>
            <a:r>
              <a:rPr lang="en-US" altLang="zh-CN" sz="2000" b="1" dirty="0">
                <a:solidFill>
                  <a:schemeClr val="hlink"/>
                </a:solidFill>
                <a:latin typeface="Times New Roman" pitchFamily="18" charset="0"/>
                <a:ea typeface="楷体" pitchFamily="49" charset="-122"/>
                <a:cs typeface="Times New Roman" pitchFamily="18" charset="0"/>
              </a:rPr>
              <a:t>);</a:t>
            </a:r>
          </a:p>
          <a:p>
            <a:r>
              <a:rPr lang="en-US" altLang="zh-CN" sz="2000" b="1" dirty="0">
                <a:solidFill>
                  <a:schemeClr val="hlink"/>
                </a:solidFill>
                <a:latin typeface="Times New Roman" pitchFamily="18" charset="0"/>
                <a:ea typeface="楷体" pitchFamily="49" charset="-122"/>
                <a:cs typeface="Times New Roman" pitchFamily="18" charset="0"/>
              </a:rPr>
              <a:t>     </a:t>
            </a:r>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a:solidFill>
                  <a:schemeClr val="hlink"/>
                </a:solidFill>
                <a:latin typeface="Times New Roman" pitchFamily="18" charset="0"/>
                <a:ea typeface="楷体" pitchFamily="49" charset="-122"/>
                <a:cs typeface="Times New Roman" pitchFamily="18" charset="0"/>
              </a:rPr>
              <a:t>for (</a:t>
            </a:r>
            <a:r>
              <a:rPr lang="en-US" altLang="zh-CN" sz="2000" b="1" dirty="0" err="1">
                <a:solidFill>
                  <a:schemeClr val="hlink"/>
                </a:solidFill>
                <a:latin typeface="Times New Roman" pitchFamily="18" charset="0"/>
                <a:ea typeface="楷体" pitchFamily="49" charset="-122"/>
                <a:cs typeface="Times New Roman" pitchFamily="18" charset="0"/>
              </a:rPr>
              <a:t>int</a:t>
            </a:r>
            <a:r>
              <a:rPr lang="en-US" altLang="zh-CN" sz="2000" b="1" dirty="0">
                <a:solidFill>
                  <a:schemeClr val="hlink"/>
                </a:solidFill>
                <a:latin typeface="Times New Roman" pitchFamily="18" charset="0"/>
                <a:ea typeface="楷体" pitchFamily="49" charset="-122"/>
                <a:cs typeface="Times New Roman" pitchFamily="18" charset="0"/>
              </a:rPr>
              <a:t> j = 0; j &lt; </a:t>
            </a:r>
            <a:r>
              <a:rPr lang="en-US" altLang="zh-CN" sz="2000" b="1" dirty="0" err="1">
                <a:solidFill>
                  <a:schemeClr val="hlink"/>
                </a:solidFill>
                <a:latin typeface="Times New Roman" pitchFamily="18" charset="0"/>
                <a:ea typeface="楷体" pitchFamily="49" charset="-122"/>
                <a:cs typeface="Times New Roman" pitchFamily="18" charset="0"/>
              </a:rPr>
              <a:t>myarr</a:t>
            </a:r>
            <a:r>
              <a:rPr lang="en-US" altLang="zh-CN" sz="2000" b="1" dirty="0">
                <a:solidFill>
                  <a:schemeClr val="hlink"/>
                </a:solidFill>
                <a:latin typeface="Times New Roman" pitchFamily="18" charset="0"/>
                <a:ea typeface="楷体" pitchFamily="49" charset="-122"/>
                <a:cs typeface="Times New Roman" pitchFamily="18" charset="0"/>
              </a:rPr>
              <a:t>[</a:t>
            </a:r>
            <a:r>
              <a:rPr lang="en-US" altLang="zh-CN" sz="2000" b="1" dirty="0" err="1">
                <a:solidFill>
                  <a:schemeClr val="hlink"/>
                </a:solidFill>
                <a:latin typeface="Times New Roman" pitchFamily="18" charset="0"/>
                <a:ea typeface="楷体" pitchFamily="49" charset="-122"/>
                <a:cs typeface="Times New Roman" pitchFamily="18" charset="0"/>
              </a:rPr>
              <a:t>i</a:t>
            </a:r>
            <a:r>
              <a:rPr lang="en-US" altLang="zh-CN" sz="2000" b="1" dirty="0">
                <a:solidFill>
                  <a:schemeClr val="hlink"/>
                </a:solidFill>
                <a:latin typeface="Times New Roman" pitchFamily="18" charset="0"/>
                <a:ea typeface="楷体" pitchFamily="49" charset="-122"/>
                <a:cs typeface="Times New Roman" pitchFamily="18" charset="0"/>
              </a:rPr>
              <a:t>].Length; j++)</a:t>
            </a:r>
          </a:p>
          <a:p>
            <a:r>
              <a:rPr lang="en-US" altLang="zh-CN" sz="2000" b="1" dirty="0">
                <a:solidFill>
                  <a:schemeClr val="hlink"/>
                </a:solidFill>
                <a:latin typeface="Times New Roman" pitchFamily="18" charset="0"/>
                <a:ea typeface="楷体" pitchFamily="49" charset="-122"/>
                <a:cs typeface="Times New Roman" pitchFamily="18" charset="0"/>
              </a:rPr>
              <a:t>          </a:t>
            </a:r>
            <a:r>
              <a:rPr lang="zh-CN" altLang="en-US" sz="2000" b="1" dirty="0">
                <a:solidFill>
                  <a:schemeClr val="hlink"/>
                </a:solidFill>
                <a:latin typeface="Times New Roman" pitchFamily="18" charset="0"/>
                <a:ea typeface="楷体" pitchFamily="49" charset="-122"/>
                <a:cs typeface="Times New Roman" pitchFamily="18" charset="0"/>
              </a:rPr>
              <a:t>　　</a:t>
            </a:r>
            <a:r>
              <a:rPr lang="zh-CN" altLang="en-US" sz="2000" b="1" dirty="0" smtClean="0">
                <a:solidFill>
                  <a:schemeClr val="hlink"/>
                </a:solidFill>
                <a:latin typeface="Times New Roman" pitchFamily="18" charset="0"/>
                <a:ea typeface="楷体" pitchFamily="49" charset="-122"/>
                <a:cs typeface="Times New Roman" pitchFamily="18" charset="0"/>
              </a:rPr>
              <a:t>  </a:t>
            </a:r>
            <a:r>
              <a:rPr lang="en-US" altLang="zh-CN" sz="2000" b="1" dirty="0" err="1" smtClean="0">
                <a:solidFill>
                  <a:schemeClr val="hlink"/>
                </a:solidFill>
                <a:latin typeface="Times New Roman" pitchFamily="18" charset="0"/>
                <a:ea typeface="楷体" pitchFamily="49" charset="-122"/>
                <a:cs typeface="Times New Roman" pitchFamily="18" charset="0"/>
              </a:rPr>
              <a:t>Console.Write</a:t>
            </a:r>
            <a:r>
              <a:rPr lang="en-US" altLang="zh-CN" sz="2000" b="1" dirty="0">
                <a:solidFill>
                  <a:schemeClr val="hlink"/>
                </a:solidFill>
                <a:latin typeface="Times New Roman" pitchFamily="18" charset="0"/>
                <a:ea typeface="楷体" pitchFamily="49" charset="-122"/>
                <a:cs typeface="Times New Roman" pitchFamily="18" charset="0"/>
              </a:rPr>
              <a:t>("{0} ", </a:t>
            </a:r>
            <a:r>
              <a:rPr lang="en-US" altLang="zh-CN" sz="2000" b="1" dirty="0" err="1">
                <a:solidFill>
                  <a:schemeClr val="hlink"/>
                </a:solidFill>
                <a:latin typeface="Times New Roman" pitchFamily="18" charset="0"/>
                <a:ea typeface="楷体" pitchFamily="49" charset="-122"/>
                <a:cs typeface="Times New Roman" pitchFamily="18" charset="0"/>
              </a:rPr>
              <a:t>myarr</a:t>
            </a:r>
            <a:r>
              <a:rPr lang="en-US" altLang="zh-CN" sz="2000" b="1" dirty="0">
                <a:solidFill>
                  <a:schemeClr val="hlink"/>
                </a:solidFill>
                <a:latin typeface="Times New Roman" pitchFamily="18" charset="0"/>
                <a:ea typeface="楷体" pitchFamily="49" charset="-122"/>
                <a:cs typeface="Times New Roman" pitchFamily="18" charset="0"/>
              </a:rPr>
              <a:t>[</a:t>
            </a:r>
            <a:r>
              <a:rPr lang="en-US" altLang="zh-CN" sz="2000" b="1" dirty="0" err="1">
                <a:solidFill>
                  <a:schemeClr val="hlink"/>
                </a:solidFill>
                <a:latin typeface="Times New Roman" pitchFamily="18" charset="0"/>
                <a:ea typeface="楷体" pitchFamily="49" charset="-122"/>
                <a:cs typeface="Times New Roman" pitchFamily="18" charset="0"/>
              </a:rPr>
              <a:t>i</a:t>
            </a:r>
            <a:r>
              <a:rPr lang="en-US" altLang="zh-CN" sz="2000" b="1" dirty="0">
                <a:solidFill>
                  <a:schemeClr val="hlink"/>
                </a:solidFill>
                <a:latin typeface="Times New Roman" pitchFamily="18" charset="0"/>
                <a:ea typeface="楷体" pitchFamily="49" charset="-122"/>
                <a:cs typeface="Times New Roman" pitchFamily="18" charset="0"/>
              </a:rPr>
              <a:t>][j]);</a:t>
            </a:r>
          </a:p>
          <a:p>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err="1">
                <a:solidFill>
                  <a:schemeClr val="hlink"/>
                </a:solidFill>
                <a:latin typeface="Times New Roman" pitchFamily="18" charset="0"/>
                <a:ea typeface="楷体" pitchFamily="49" charset="-122"/>
                <a:cs typeface="Times New Roman" pitchFamily="18" charset="0"/>
              </a:rPr>
              <a:t>Console.WriteLine</a:t>
            </a:r>
            <a:r>
              <a:rPr lang="en-US" altLang="zh-CN" sz="2000" b="1" dirty="0">
                <a:solidFill>
                  <a:schemeClr val="hlink"/>
                </a:solidFill>
                <a:latin typeface="Times New Roman" pitchFamily="18" charset="0"/>
                <a:ea typeface="楷体" pitchFamily="49" charset="-122"/>
                <a:cs typeface="Times New Roman" pitchFamily="18" charset="0"/>
              </a:rPr>
              <a:t>();</a:t>
            </a:r>
          </a:p>
          <a:p>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a:solidFill>
                  <a:schemeClr val="hlink"/>
                </a:solidFill>
                <a:latin typeface="Times New Roman" pitchFamily="18" charset="0"/>
                <a:ea typeface="楷体" pitchFamily="49" charset="-122"/>
                <a:cs typeface="Times New Roman" pitchFamily="18" charset="0"/>
              </a:rPr>
              <a:t>}</a:t>
            </a:r>
          </a:p>
          <a:p>
            <a:r>
              <a:rPr lang="zh-CN" altLang="en-US" sz="2400" b="1" dirty="0">
                <a:solidFill>
                  <a:srgbClr val="0000FF"/>
                </a:solidFill>
                <a:latin typeface="Times New Roman" pitchFamily="18" charset="0"/>
                <a:ea typeface="楷体" pitchFamily="49" charset="-122"/>
                <a:cs typeface="Times New Roman" pitchFamily="18" charset="0"/>
              </a:rPr>
              <a:t>程序运行结果如下：</a:t>
            </a:r>
          </a:p>
          <a:p>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err="1">
                <a:solidFill>
                  <a:schemeClr val="hlink"/>
                </a:solidFill>
                <a:latin typeface="Times New Roman" pitchFamily="18" charset="0"/>
                <a:ea typeface="楷体" pitchFamily="49" charset="-122"/>
                <a:cs typeface="Times New Roman" pitchFamily="18" charset="0"/>
              </a:rPr>
              <a:t>myarr</a:t>
            </a:r>
            <a:r>
              <a:rPr lang="en-US" altLang="zh-CN" sz="2000" b="1" dirty="0">
                <a:solidFill>
                  <a:schemeClr val="hlink"/>
                </a:solidFill>
                <a:latin typeface="Times New Roman" pitchFamily="18" charset="0"/>
                <a:ea typeface="楷体" pitchFamily="49" charset="-122"/>
                <a:cs typeface="Times New Roman" pitchFamily="18" charset="0"/>
              </a:rPr>
              <a:t>(0): 1 2 3 4 5 6</a:t>
            </a:r>
          </a:p>
          <a:p>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err="1">
                <a:solidFill>
                  <a:schemeClr val="hlink"/>
                </a:solidFill>
                <a:latin typeface="Times New Roman" pitchFamily="18" charset="0"/>
                <a:ea typeface="楷体" pitchFamily="49" charset="-122"/>
                <a:cs typeface="Times New Roman" pitchFamily="18" charset="0"/>
              </a:rPr>
              <a:t>myarr</a:t>
            </a:r>
            <a:r>
              <a:rPr lang="en-US" altLang="zh-CN" sz="2000" b="1" dirty="0">
                <a:solidFill>
                  <a:schemeClr val="hlink"/>
                </a:solidFill>
                <a:latin typeface="Times New Roman" pitchFamily="18" charset="0"/>
                <a:ea typeface="楷体" pitchFamily="49" charset="-122"/>
                <a:cs typeface="Times New Roman" pitchFamily="18" charset="0"/>
              </a:rPr>
              <a:t>(1): 7 8 9 10</a:t>
            </a:r>
          </a:p>
          <a:p>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err="1">
                <a:solidFill>
                  <a:schemeClr val="hlink"/>
                </a:solidFill>
                <a:latin typeface="Times New Roman" pitchFamily="18" charset="0"/>
                <a:ea typeface="楷体" pitchFamily="49" charset="-122"/>
                <a:cs typeface="Times New Roman" pitchFamily="18" charset="0"/>
              </a:rPr>
              <a:t>myarr</a:t>
            </a:r>
            <a:r>
              <a:rPr lang="en-US" altLang="zh-CN" sz="2000" b="1" dirty="0">
                <a:solidFill>
                  <a:schemeClr val="hlink"/>
                </a:solidFill>
                <a:latin typeface="Times New Roman" pitchFamily="18" charset="0"/>
                <a:ea typeface="楷体" pitchFamily="49" charset="-122"/>
                <a:cs typeface="Times New Roman" pitchFamily="18" charset="0"/>
              </a:rPr>
              <a:t>(2): 11 12</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p:cNvSpPr txBox="1">
            <a:spLocks noChangeArrowheads="1"/>
          </p:cNvSpPr>
          <p:nvPr/>
        </p:nvSpPr>
        <p:spPr bwMode="auto">
          <a:xfrm>
            <a:off x="1763713" y="333375"/>
            <a:ext cx="5492750" cy="584775"/>
          </a:xfrm>
          <a:prstGeom prst="rect">
            <a:avLst/>
          </a:prstGeom>
          <a:noFill/>
          <a:ln w="9525">
            <a:noFill/>
            <a:miter lim="800000"/>
            <a:headEnd/>
            <a:tailEnd/>
          </a:ln>
          <a:effectLst/>
        </p:spPr>
        <p:txBody>
          <a:bodyPr>
            <a:spAutoFit/>
          </a:bodyPr>
          <a:lstStyle/>
          <a:p>
            <a:pPr algn="ctr"/>
            <a:r>
              <a:rPr lang="en-US" altLang="zh-CN"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ea typeface="隶书" pitchFamily="49" charset="-122"/>
              </a:rPr>
              <a:t>4.3 </a:t>
            </a:r>
            <a:r>
              <a:rPr lang="en-US" altLang="zh-CN"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ea typeface="隶书" pitchFamily="49" charset="-122"/>
              </a:rPr>
              <a:t>Array</a:t>
            </a:r>
            <a:r>
              <a:rPr lang="zh-CN" alt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ea typeface="隶书" pitchFamily="49" charset="-122"/>
              </a:rPr>
              <a:t>类</a:t>
            </a:r>
          </a:p>
        </p:txBody>
      </p:sp>
      <p:sp>
        <p:nvSpPr>
          <p:cNvPr id="133123" name="Text Box 3"/>
          <p:cNvSpPr txBox="1">
            <a:spLocks noChangeArrowheads="1"/>
          </p:cNvSpPr>
          <p:nvPr/>
        </p:nvSpPr>
        <p:spPr bwMode="auto">
          <a:xfrm>
            <a:off x="395288" y="1268413"/>
            <a:ext cx="6264275" cy="457200"/>
          </a:xfrm>
          <a:prstGeom prst="rect">
            <a:avLst/>
          </a:prstGeom>
          <a:noFill/>
          <a:ln w="9525">
            <a:noFill/>
            <a:miter lim="800000"/>
            <a:headEnd/>
            <a:tailEnd/>
          </a:ln>
          <a:effectLst/>
        </p:spPr>
        <p:txBody>
          <a:bodyPr>
            <a:spAutoFit/>
          </a:bodyPr>
          <a:lstStyle/>
          <a:p>
            <a:pPr>
              <a:spcBef>
                <a:spcPct val="50000"/>
              </a:spcBef>
            </a:pPr>
            <a:r>
              <a:rPr lang="en-US" altLang="zh-CN" sz="2400" b="1" dirty="0">
                <a:solidFill>
                  <a:srgbClr val="0000FF"/>
                </a:solidFill>
                <a:latin typeface="Times New Roman" pitchFamily="18" charset="0"/>
                <a:ea typeface="楷体" pitchFamily="49" charset="-122"/>
                <a:cs typeface="Times New Roman" pitchFamily="18" charset="0"/>
              </a:rPr>
              <a:t>Array</a:t>
            </a:r>
            <a:r>
              <a:rPr lang="zh-CN" altLang="en-US" sz="2400" b="1" dirty="0">
                <a:solidFill>
                  <a:srgbClr val="0000FF"/>
                </a:solidFill>
                <a:latin typeface="Times New Roman" pitchFamily="18" charset="0"/>
                <a:ea typeface="楷体" pitchFamily="49" charset="-122"/>
                <a:cs typeface="Times New Roman" pitchFamily="18" charset="0"/>
              </a:rPr>
              <a:t>类是所有数组类型的抽象基类型。</a:t>
            </a:r>
          </a:p>
        </p:txBody>
      </p:sp>
      <p:graphicFrame>
        <p:nvGraphicFramePr>
          <p:cNvPr id="133177" name="Group 57"/>
          <p:cNvGraphicFramePr>
            <a:graphicFrameLocks noGrp="1"/>
          </p:cNvGraphicFramePr>
          <p:nvPr/>
        </p:nvGraphicFramePr>
        <p:xfrm>
          <a:off x="500034" y="2143116"/>
          <a:ext cx="8137525" cy="1463040"/>
        </p:xfrm>
        <a:graphic>
          <a:graphicData uri="http://schemas.openxmlformats.org/drawingml/2006/table">
            <a:tbl>
              <a:tblPr/>
              <a:tblGrid>
                <a:gridCol w="1595437"/>
                <a:gridCol w="6542088"/>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0000"/>
                          </a:solidFill>
                          <a:effectLst/>
                          <a:latin typeface="Times New Roman" pitchFamily="18" charset="0"/>
                          <a:ea typeface="楷体" pitchFamily="49" charset="-122"/>
                          <a:cs typeface="Times New Roman" pitchFamily="18" charset="0"/>
                        </a:rPr>
                        <a:t>属性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0000"/>
                          </a:solidFill>
                          <a:effectLst/>
                          <a:latin typeface="Times New Roman" pitchFamily="18" charset="0"/>
                          <a:ea typeface="楷体" pitchFamily="49" charset="-122"/>
                          <a:cs typeface="Times New Roman" pitchFamily="18" charset="0"/>
                        </a:rPr>
                        <a:t>说明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Length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获得一个</a:t>
                      </a:r>
                      <a:r>
                        <a:rPr kumimoji="0" lang="en-US" altLang="zh-CN"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32</a:t>
                      </a: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位整数，该整数表示</a:t>
                      </a:r>
                      <a:r>
                        <a:rPr kumimoji="0" lang="en-US" altLang="zh-CN"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Array</a:t>
                      </a: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的所有维数中元素的总数。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LongLength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获得一个</a:t>
                      </a:r>
                      <a:r>
                        <a:rPr kumimoji="0" lang="en-US" altLang="zh-CN"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64</a:t>
                      </a: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位整数，该整数表示</a:t>
                      </a:r>
                      <a:r>
                        <a:rPr kumimoji="0" lang="en-US" altLang="zh-CN"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Array</a:t>
                      </a: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的所有维数中元素的总数。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Rank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获取</a:t>
                      </a:r>
                      <a:r>
                        <a:rPr kumimoji="0" lang="en-US" altLang="zh-CN"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Array</a:t>
                      </a: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的秩（维数）。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2299" name="Group 203"/>
          <p:cNvGraphicFramePr>
            <a:graphicFrameLocks noGrp="1"/>
          </p:cNvGraphicFramePr>
          <p:nvPr/>
        </p:nvGraphicFramePr>
        <p:xfrm>
          <a:off x="395288" y="333375"/>
          <a:ext cx="8713787" cy="5852160"/>
        </p:xfrm>
        <a:graphic>
          <a:graphicData uri="http://schemas.openxmlformats.org/drawingml/2006/table">
            <a:tbl>
              <a:tblPr/>
              <a:tblGrid>
                <a:gridCol w="1819258"/>
                <a:gridCol w="6894529"/>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FF0000"/>
                          </a:solidFill>
                          <a:effectLst/>
                          <a:latin typeface="Times New Roman" pitchFamily="18" charset="0"/>
                          <a:ea typeface="楷体" pitchFamily="49" charset="-122"/>
                          <a:cs typeface="Times New Roman" pitchFamily="18" charset="0"/>
                        </a:rPr>
                        <a:t>方法</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FF0000"/>
                          </a:solidFill>
                          <a:effectLst/>
                          <a:latin typeface="Times New Roman" pitchFamily="18" charset="0"/>
                          <a:ea typeface="楷体" pitchFamily="49" charset="-122"/>
                          <a:cs typeface="Times New Roman" pitchFamily="18" charset="0"/>
                        </a:rPr>
                        <a:t>说明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BinarySearch</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静态方法。使用二进制搜索算法在一维的排序</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Array</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中搜索值。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Copy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静态方法。将一个</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Array</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的一部分元素复制到另一个</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Array</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中，并根据需要执行类型强制转换和装箱。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CopyTo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非静态方法。将当前一维</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Array</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的所有元素复制到指定的一维</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Array</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中。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Find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静态方法。搜索与指定谓词定义的条件匹配的元素，然后返回整个</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Array</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中的第一个匹配项。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ForEach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静态方法。对指定数组的每个元素执行指定操作。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GetLength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非静态方法。获取一个</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32</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位整数，该整数表示</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Array</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的指定维中的元素数。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GetLongLength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非静态方法。获取一个</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64</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位整数，该整数表示</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Array</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的指定维中的元素数。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GetLowerBound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非静态方法。获取</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Array</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中指定维度的下限。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GetUpperBound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非静态方法。获取</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Array</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的指定维度的上限。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GetValue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非静态方法。获取当前</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Array</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中指定元素的值。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IndexOf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静态方法。返回一维</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Array</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或部分</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Array</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中某个值第一个匹配项的索引。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Resize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静态方法。将数组的大小更改为指定的新大小。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Reverse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静态方法。反转一维</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Array</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或部分</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Array</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中元素的顺序。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SetValue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非静态方法。将当前</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Array</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中的指定元素设置为指定值。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Sort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静态方法。对一维</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Array</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对象中的元素进行排序。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2"/>
          <p:cNvSpPr txBox="1">
            <a:spLocks noChangeArrowheads="1"/>
          </p:cNvSpPr>
          <p:nvPr/>
        </p:nvSpPr>
        <p:spPr bwMode="auto">
          <a:xfrm>
            <a:off x="468313" y="240549"/>
            <a:ext cx="7993062" cy="830997"/>
          </a:xfrm>
          <a:prstGeom prst="rect">
            <a:avLst/>
          </a:prstGeom>
          <a:noFill/>
          <a:ln w="9525">
            <a:noFill/>
            <a:miter lim="800000"/>
            <a:headEnd/>
            <a:tailEnd/>
          </a:ln>
          <a:effectLst/>
        </p:spPr>
        <p:txBody>
          <a:bodyPr>
            <a:spAutoFit/>
          </a:bodyPr>
          <a:lstStyle/>
          <a:p>
            <a:pPr>
              <a:spcBef>
                <a:spcPct val="50000"/>
              </a:spcBef>
            </a:pPr>
            <a:r>
              <a:rPr lang="en-US" altLang="zh-CN" sz="2400" b="1" dirty="0" smtClean="0">
                <a:solidFill>
                  <a:srgbClr val="FF0000"/>
                </a:solidFill>
                <a:latin typeface="Times New Roman" pitchFamily="18" charset="0"/>
                <a:ea typeface="楷体" pitchFamily="49" charset="-122"/>
                <a:cs typeface="Times New Roman" pitchFamily="18" charset="0"/>
              </a:rPr>
              <a:t>【</a:t>
            </a:r>
            <a:r>
              <a:rPr lang="zh-CN" altLang="en-US" sz="2400" b="1" dirty="0" smtClean="0">
                <a:solidFill>
                  <a:srgbClr val="FF0000"/>
                </a:solidFill>
                <a:latin typeface="Times New Roman" pitchFamily="18" charset="0"/>
                <a:ea typeface="楷体" pitchFamily="49" charset="-122"/>
                <a:cs typeface="Times New Roman" pitchFamily="18" charset="0"/>
              </a:rPr>
              <a:t>例</a:t>
            </a:r>
            <a:r>
              <a:rPr lang="en-US" altLang="zh-CN" sz="2400" b="1" dirty="0" smtClean="0">
                <a:solidFill>
                  <a:srgbClr val="FF0000"/>
                </a:solidFill>
                <a:latin typeface="Times New Roman" pitchFamily="18" charset="0"/>
                <a:ea typeface="楷体" pitchFamily="49" charset="-122"/>
                <a:cs typeface="Times New Roman" pitchFamily="18" charset="0"/>
              </a:rPr>
              <a:t>4.3】</a:t>
            </a:r>
            <a:r>
              <a:rPr lang="zh-CN" altLang="en-US" sz="2400" b="1" dirty="0" smtClean="0">
                <a:solidFill>
                  <a:srgbClr val="0000FF"/>
                </a:solidFill>
                <a:latin typeface="Times New Roman" pitchFamily="18" charset="0"/>
                <a:ea typeface="楷体" pitchFamily="49" charset="-122"/>
                <a:cs typeface="Times New Roman" pitchFamily="18" charset="0"/>
              </a:rPr>
              <a:t>设计</a:t>
            </a:r>
            <a:r>
              <a:rPr lang="zh-CN" altLang="en-US" sz="2400" b="1" dirty="0">
                <a:solidFill>
                  <a:srgbClr val="0000FF"/>
                </a:solidFill>
                <a:latin typeface="Times New Roman" pitchFamily="18" charset="0"/>
                <a:ea typeface="楷体" pitchFamily="49" charset="-122"/>
                <a:cs typeface="Times New Roman" pitchFamily="18" charset="0"/>
              </a:rPr>
              <a:t>一个控制台应用程序，产生</a:t>
            </a:r>
            <a:r>
              <a:rPr lang="en-US" altLang="zh-CN" sz="2400" b="1" dirty="0">
                <a:solidFill>
                  <a:srgbClr val="0000FF"/>
                </a:solidFill>
                <a:latin typeface="Times New Roman" pitchFamily="18" charset="0"/>
                <a:ea typeface="楷体" pitchFamily="49" charset="-122"/>
                <a:cs typeface="Times New Roman" pitchFamily="18" charset="0"/>
              </a:rPr>
              <a:t>10</a:t>
            </a:r>
            <a:r>
              <a:rPr lang="zh-CN" altLang="en-US" sz="2400" b="1" dirty="0">
                <a:solidFill>
                  <a:srgbClr val="0000FF"/>
                </a:solidFill>
                <a:latin typeface="Times New Roman" pitchFamily="18" charset="0"/>
                <a:ea typeface="楷体" pitchFamily="49" charset="-122"/>
                <a:cs typeface="Times New Roman" pitchFamily="18" charset="0"/>
              </a:rPr>
              <a:t>个</a:t>
            </a:r>
            <a:r>
              <a:rPr lang="en-US" altLang="zh-CN" sz="2400" b="1" dirty="0">
                <a:solidFill>
                  <a:srgbClr val="0000FF"/>
                </a:solidFill>
                <a:latin typeface="Times New Roman" pitchFamily="18" charset="0"/>
                <a:ea typeface="楷体" pitchFamily="49" charset="-122"/>
                <a:cs typeface="Times New Roman" pitchFamily="18" charset="0"/>
              </a:rPr>
              <a:t>0</a:t>
            </a:r>
            <a:r>
              <a:rPr lang="zh-CN" altLang="en-US" sz="2400" b="1" dirty="0">
                <a:solidFill>
                  <a:srgbClr val="0000FF"/>
                </a:solidFill>
                <a:latin typeface="Times New Roman" pitchFamily="18" charset="0"/>
                <a:ea typeface="楷体" pitchFamily="49" charset="-122"/>
                <a:cs typeface="Times New Roman" pitchFamily="18" charset="0"/>
              </a:rPr>
              <a:t>～</a:t>
            </a:r>
            <a:r>
              <a:rPr lang="en-US" altLang="zh-CN" sz="2400" b="1" dirty="0">
                <a:solidFill>
                  <a:srgbClr val="0000FF"/>
                </a:solidFill>
                <a:latin typeface="Times New Roman" pitchFamily="18" charset="0"/>
                <a:ea typeface="楷体" pitchFamily="49" charset="-122"/>
                <a:cs typeface="Times New Roman" pitchFamily="18" charset="0"/>
              </a:rPr>
              <a:t>19</a:t>
            </a:r>
            <a:r>
              <a:rPr lang="zh-CN" altLang="en-US" sz="2400" b="1" dirty="0">
                <a:solidFill>
                  <a:srgbClr val="0000FF"/>
                </a:solidFill>
                <a:latin typeface="Times New Roman" pitchFamily="18" charset="0"/>
                <a:ea typeface="楷体" pitchFamily="49" charset="-122"/>
                <a:cs typeface="Times New Roman" pitchFamily="18" charset="0"/>
              </a:rPr>
              <a:t>的随机整数，对其递增排序并输出。</a:t>
            </a:r>
          </a:p>
        </p:txBody>
      </p:sp>
      <p:sp>
        <p:nvSpPr>
          <p:cNvPr id="131075" name="Text Box 3"/>
          <p:cNvSpPr txBox="1">
            <a:spLocks noChangeArrowheads="1"/>
          </p:cNvSpPr>
          <p:nvPr/>
        </p:nvSpPr>
        <p:spPr bwMode="auto">
          <a:xfrm>
            <a:off x="468313" y="1052513"/>
            <a:ext cx="8496300" cy="5327612"/>
          </a:xfrm>
          <a:prstGeom prst="rect">
            <a:avLst/>
          </a:prstGeom>
          <a:noFill/>
          <a:ln w="9525">
            <a:noFill/>
            <a:miter lim="800000"/>
            <a:headEnd/>
            <a:tailEnd/>
          </a:ln>
          <a:effectLst/>
        </p:spPr>
        <p:txBody>
          <a:bodyPr>
            <a:spAutoFit/>
          </a:bodyPr>
          <a:lstStyle/>
          <a:p>
            <a:pPr>
              <a:lnSpc>
                <a:spcPct val="90000"/>
              </a:lnSpc>
            </a:pPr>
            <a:r>
              <a:rPr lang="en-US" altLang="zh-CN" b="1" dirty="0">
                <a:solidFill>
                  <a:srgbClr val="0000FF"/>
                </a:solidFill>
                <a:latin typeface="Times New Roman" pitchFamily="18" charset="0"/>
                <a:ea typeface="楷体" pitchFamily="49" charset="-122"/>
                <a:cs typeface="Times New Roman" pitchFamily="18" charset="0"/>
              </a:rPr>
              <a:t>using System;</a:t>
            </a:r>
          </a:p>
          <a:p>
            <a:pPr>
              <a:lnSpc>
                <a:spcPct val="90000"/>
              </a:lnSpc>
            </a:pPr>
            <a:r>
              <a:rPr lang="en-US" altLang="zh-CN" b="1" dirty="0">
                <a:solidFill>
                  <a:srgbClr val="0000FF"/>
                </a:solidFill>
                <a:latin typeface="Times New Roman" pitchFamily="18" charset="0"/>
                <a:ea typeface="楷体" pitchFamily="49" charset="-122"/>
                <a:cs typeface="Times New Roman" pitchFamily="18" charset="0"/>
              </a:rPr>
              <a:t>namespace </a:t>
            </a:r>
            <a:r>
              <a:rPr lang="en-US" altLang="zh-CN" b="1" dirty="0" err="1" smtClean="0">
                <a:solidFill>
                  <a:srgbClr val="0000FF"/>
                </a:solidFill>
                <a:latin typeface="Times New Roman" pitchFamily="18" charset="0"/>
                <a:ea typeface="楷体" pitchFamily="49" charset="-122"/>
                <a:cs typeface="Times New Roman" pitchFamily="18" charset="0"/>
              </a:rPr>
              <a:t>proj4_3</a:t>
            </a:r>
            <a:endParaRPr lang="en-US" altLang="zh-CN" b="1" dirty="0">
              <a:solidFill>
                <a:srgbClr val="0000FF"/>
              </a:solidFill>
              <a:latin typeface="Times New Roman" pitchFamily="18" charset="0"/>
              <a:ea typeface="楷体" pitchFamily="49" charset="-122"/>
              <a:cs typeface="Times New Roman" pitchFamily="18" charset="0"/>
            </a:endParaRPr>
          </a:p>
          <a:p>
            <a:pPr>
              <a:lnSpc>
                <a:spcPct val="90000"/>
              </a:lnSpc>
            </a:pPr>
            <a:r>
              <a:rPr lang="en-US" altLang="zh-CN" b="1" dirty="0">
                <a:solidFill>
                  <a:srgbClr val="0000FF"/>
                </a:solidFill>
                <a:latin typeface="Times New Roman" pitchFamily="18" charset="0"/>
                <a:ea typeface="楷体" pitchFamily="49" charset="-122"/>
                <a:cs typeface="Times New Roman" pitchFamily="18" charset="0"/>
              </a:rPr>
              <a:t>{   class Program</a:t>
            </a:r>
          </a:p>
          <a:p>
            <a:pPr>
              <a:lnSpc>
                <a:spcPct val="90000"/>
              </a:lnSpc>
            </a:pPr>
            <a:r>
              <a:rPr lang="en-US" altLang="zh-CN" b="1" dirty="0">
                <a:solidFill>
                  <a:srgbClr val="0000FF"/>
                </a:solidFill>
                <a:latin typeface="Times New Roman" pitchFamily="18" charset="0"/>
                <a:ea typeface="楷体" pitchFamily="49" charset="-122"/>
                <a:cs typeface="Times New Roman" pitchFamily="18" charset="0"/>
              </a:rPr>
              <a:t>     {    static void Main(string[] </a:t>
            </a:r>
            <a:r>
              <a:rPr lang="en-US" altLang="zh-CN" b="1" dirty="0" err="1">
                <a:solidFill>
                  <a:srgbClr val="0000FF"/>
                </a:solidFill>
                <a:latin typeface="Times New Roman" pitchFamily="18" charset="0"/>
                <a:ea typeface="楷体" pitchFamily="49" charset="-122"/>
                <a:cs typeface="Times New Roman" pitchFamily="18" charset="0"/>
              </a:rPr>
              <a:t>args</a:t>
            </a:r>
            <a:r>
              <a:rPr lang="en-US" altLang="zh-CN" b="1" dirty="0">
                <a:solidFill>
                  <a:srgbClr val="0000FF"/>
                </a:solidFill>
                <a:latin typeface="Times New Roman" pitchFamily="18" charset="0"/>
                <a:ea typeface="楷体" pitchFamily="49" charset="-122"/>
                <a:cs typeface="Times New Roman" pitchFamily="18" charset="0"/>
              </a:rPr>
              <a:t>)</a:t>
            </a:r>
          </a:p>
          <a:p>
            <a:pPr>
              <a:lnSpc>
                <a:spcPct val="90000"/>
              </a:lnSpc>
            </a:pPr>
            <a:r>
              <a:rPr lang="en-US" altLang="zh-CN" b="1" dirty="0">
                <a:solidFill>
                  <a:srgbClr val="0000FF"/>
                </a:solidFill>
                <a:latin typeface="Times New Roman" pitchFamily="18" charset="0"/>
                <a:ea typeface="楷体" pitchFamily="49" charset="-122"/>
                <a:cs typeface="Times New Roman" pitchFamily="18" charset="0"/>
              </a:rPr>
              <a:t>          {    </a:t>
            </a:r>
            <a:r>
              <a:rPr lang="en-US" altLang="zh-CN" b="1" dirty="0" err="1">
                <a:solidFill>
                  <a:srgbClr val="0000FF"/>
                </a:solidFill>
                <a:latin typeface="Times New Roman" pitchFamily="18" charset="0"/>
                <a:ea typeface="楷体" pitchFamily="49" charset="-122"/>
                <a:cs typeface="Times New Roman" pitchFamily="18" charset="0"/>
              </a:rPr>
              <a:t>int</a:t>
            </a:r>
            <a:r>
              <a:rPr lang="en-US" altLang="zh-CN" b="1" dirty="0">
                <a:solidFill>
                  <a:srgbClr val="0000FF"/>
                </a:solidFill>
                <a:latin typeface="Times New Roman" pitchFamily="18" charset="0"/>
                <a:ea typeface="楷体" pitchFamily="49" charset="-122"/>
                <a:cs typeface="Times New Roman" pitchFamily="18" charset="0"/>
              </a:rPr>
              <a:t> </a:t>
            </a:r>
            <a:r>
              <a:rPr lang="en-US" altLang="zh-CN" b="1" dirty="0" err="1">
                <a:solidFill>
                  <a:srgbClr val="0000FF"/>
                </a:solidFill>
                <a:latin typeface="Times New Roman" pitchFamily="18" charset="0"/>
                <a:ea typeface="楷体" pitchFamily="49" charset="-122"/>
                <a:cs typeface="Times New Roman" pitchFamily="18" charset="0"/>
              </a:rPr>
              <a:t>i,k</a:t>
            </a:r>
            <a:r>
              <a:rPr lang="en-US" altLang="zh-CN" b="1" dirty="0">
                <a:solidFill>
                  <a:srgbClr val="0000FF"/>
                </a:solidFill>
                <a:latin typeface="Times New Roman" pitchFamily="18" charset="0"/>
                <a:ea typeface="楷体" pitchFamily="49" charset="-122"/>
                <a:cs typeface="Times New Roman" pitchFamily="18" charset="0"/>
              </a:rPr>
              <a:t>;</a:t>
            </a:r>
          </a:p>
          <a:p>
            <a:pPr>
              <a:lnSpc>
                <a:spcPct val="90000"/>
              </a:lnSpc>
            </a:pPr>
            <a:r>
              <a:rPr lang="en-US" altLang="zh-CN" b="1" dirty="0">
                <a:solidFill>
                  <a:srgbClr val="C00000"/>
                </a:solidFill>
                <a:latin typeface="Times New Roman" pitchFamily="18" charset="0"/>
                <a:ea typeface="楷体" pitchFamily="49" charset="-122"/>
                <a:cs typeface="Times New Roman" pitchFamily="18" charset="0"/>
              </a:rPr>
              <a:t>               </a:t>
            </a:r>
            <a:r>
              <a:rPr lang="en-US" altLang="zh-CN" b="1" dirty="0" err="1">
                <a:solidFill>
                  <a:srgbClr val="C00000"/>
                </a:solidFill>
                <a:latin typeface="Times New Roman" pitchFamily="18" charset="0"/>
                <a:ea typeface="楷体" pitchFamily="49" charset="-122"/>
                <a:cs typeface="Times New Roman" pitchFamily="18" charset="0"/>
              </a:rPr>
              <a:t>int</a:t>
            </a:r>
            <a:r>
              <a:rPr lang="en-US" altLang="zh-CN" b="1" dirty="0">
                <a:solidFill>
                  <a:srgbClr val="C00000"/>
                </a:solidFill>
                <a:latin typeface="Times New Roman" pitchFamily="18" charset="0"/>
                <a:ea typeface="楷体" pitchFamily="49" charset="-122"/>
                <a:cs typeface="Times New Roman" pitchFamily="18" charset="0"/>
              </a:rPr>
              <a:t>[] </a:t>
            </a:r>
            <a:r>
              <a:rPr lang="en-US" altLang="zh-CN" b="1" dirty="0" err="1">
                <a:solidFill>
                  <a:srgbClr val="C00000"/>
                </a:solidFill>
                <a:latin typeface="Times New Roman" pitchFamily="18" charset="0"/>
                <a:ea typeface="楷体" pitchFamily="49" charset="-122"/>
                <a:cs typeface="Times New Roman" pitchFamily="18" charset="0"/>
              </a:rPr>
              <a:t>myarr</a:t>
            </a:r>
            <a:r>
              <a:rPr lang="en-US" altLang="zh-CN" b="1" dirty="0">
                <a:solidFill>
                  <a:srgbClr val="C00000"/>
                </a:solidFill>
                <a:latin typeface="Times New Roman" pitchFamily="18" charset="0"/>
                <a:ea typeface="楷体" pitchFamily="49" charset="-122"/>
                <a:cs typeface="Times New Roman" pitchFamily="18" charset="0"/>
              </a:rPr>
              <a:t> = new </a:t>
            </a:r>
            <a:r>
              <a:rPr lang="en-US" altLang="zh-CN" b="1" dirty="0" err="1">
                <a:solidFill>
                  <a:srgbClr val="C00000"/>
                </a:solidFill>
                <a:latin typeface="Times New Roman" pitchFamily="18" charset="0"/>
                <a:ea typeface="楷体" pitchFamily="49" charset="-122"/>
                <a:cs typeface="Times New Roman" pitchFamily="18" charset="0"/>
              </a:rPr>
              <a:t>int</a:t>
            </a:r>
            <a:r>
              <a:rPr lang="en-US" altLang="zh-CN" b="1" dirty="0">
                <a:solidFill>
                  <a:srgbClr val="C00000"/>
                </a:solidFill>
                <a:latin typeface="Times New Roman" pitchFamily="18" charset="0"/>
                <a:ea typeface="楷体" pitchFamily="49" charset="-122"/>
                <a:cs typeface="Times New Roman" pitchFamily="18" charset="0"/>
              </a:rPr>
              <a:t>[10];</a:t>
            </a:r>
            <a:r>
              <a:rPr lang="zh-CN" altLang="en-US" b="1" dirty="0">
                <a:solidFill>
                  <a:srgbClr val="C00000"/>
                </a:solidFill>
                <a:latin typeface="Times New Roman" pitchFamily="18" charset="0"/>
                <a:ea typeface="楷体" pitchFamily="49" charset="-122"/>
                <a:cs typeface="Times New Roman" pitchFamily="18" charset="0"/>
              </a:rPr>
              <a:t>　　　 </a:t>
            </a:r>
            <a:r>
              <a:rPr lang="en-US" altLang="zh-CN" b="1" dirty="0">
                <a:solidFill>
                  <a:srgbClr val="C00000"/>
                </a:solidFill>
                <a:latin typeface="Times New Roman" pitchFamily="18" charset="0"/>
                <a:ea typeface="楷体" pitchFamily="49" charset="-122"/>
                <a:cs typeface="Times New Roman" pitchFamily="18" charset="0"/>
              </a:rPr>
              <a:t>//</a:t>
            </a:r>
            <a:r>
              <a:rPr lang="zh-CN" altLang="en-US" b="1" dirty="0">
                <a:solidFill>
                  <a:srgbClr val="C00000"/>
                </a:solidFill>
                <a:latin typeface="Times New Roman" pitchFamily="18" charset="0"/>
                <a:ea typeface="楷体" pitchFamily="49" charset="-122"/>
                <a:cs typeface="Times New Roman" pitchFamily="18" charset="0"/>
              </a:rPr>
              <a:t>定义一个一维数组</a:t>
            </a:r>
          </a:p>
          <a:p>
            <a:pPr>
              <a:lnSpc>
                <a:spcPct val="90000"/>
              </a:lnSpc>
            </a:pPr>
            <a:r>
              <a:rPr lang="zh-CN" altLang="en-US" b="1" dirty="0">
                <a:solidFill>
                  <a:srgbClr val="0000FF"/>
                </a:solidFill>
                <a:latin typeface="Times New Roman" pitchFamily="18" charset="0"/>
                <a:ea typeface="楷体" pitchFamily="49" charset="-122"/>
                <a:cs typeface="Times New Roman" pitchFamily="18" charset="0"/>
              </a:rPr>
              <a:t>               </a:t>
            </a:r>
            <a:r>
              <a:rPr lang="en-US" altLang="zh-CN" b="1" dirty="0">
                <a:solidFill>
                  <a:srgbClr val="0000FF"/>
                </a:solidFill>
                <a:latin typeface="Times New Roman" pitchFamily="18" charset="0"/>
                <a:ea typeface="楷体" pitchFamily="49" charset="-122"/>
                <a:cs typeface="Times New Roman" pitchFamily="18" charset="0"/>
              </a:rPr>
              <a:t>Random </a:t>
            </a:r>
            <a:r>
              <a:rPr lang="en-US" altLang="zh-CN" b="1" dirty="0" err="1">
                <a:solidFill>
                  <a:srgbClr val="0000FF"/>
                </a:solidFill>
                <a:latin typeface="Times New Roman" pitchFamily="18" charset="0"/>
                <a:ea typeface="楷体" pitchFamily="49" charset="-122"/>
                <a:cs typeface="Times New Roman" pitchFamily="18" charset="0"/>
              </a:rPr>
              <a:t>randobj</a:t>
            </a:r>
            <a:r>
              <a:rPr lang="en-US" altLang="zh-CN" b="1" dirty="0">
                <a:solidFill>
                  <a:srgbClr val="0000FF"/>
                </a:solidFill>
                <a:latin typeface="Times New Roman" pitchFamily="18" charset="0"/>
                <a:ea typeface="楷体" pitchFamily="49" charset="-122"/>
                <a:cs typeface="Times New Roman" pitchFamily="18" charset="0"/>
              </a:rPr>
              <a:t> = new Random(); 	//</a:t>
            </a:r>
            <a:r>
              <a:rPr lang="zh-CN" altLang="en-US" b="1" dirty="0">
                <a:solidFill>
                  <a:srgbClr val="0000FF"/>
                </a:solidFill>
                <a:latin typeface="Times New Roman" pitchFamily="18" charset="0"/>
                <a:ea typeface="楷体" pitchFamily="49" charset="-122"/>
                <a:cs typeface="Times New Roman" pitchFamily="18" charset="0"/>
              </a:rPr>
              <a:t>定义一个随机对象</a:t>
            </a:r>
          </a:p>
          <a:p>
            <a:pPr>
              <a:lnSpc>
                <a:spcPct val="90000"/>
              </a:lnSpc>
            </a:pPr>
            <a:r>
              <a:rPr lang="zh-CN" altLang="en-US" b="1" dirty="0">
                <a:solidFill>
                  <a:srgbClr val="0000FF"/>
                </a:solidFill>
                <a:latin typeface="Times New Roman" pitchFamily="18" charset="0"/>
                <a:ea typeface="楷体" pitchFamily="49" charset="-122"/>
                <a:cs typeface="Times New Roman" pitchFamily="18" charset="0"/>
              </a:rPr>
              <a:t>               </a:t>
            </a:r>
            <a:r>
              <a:rPr lang="en-US" altLang="zh-CN" b="1" dirty="0">
                <a:solidFill>
                  <a:srgbClr val="0000FF"/>
                </a:solidFill>
                <a:latin typeface="Times New Roman" pitchFamily="18" charset="0"/>
                <a:ea typeface="楷体" pitchFamily="49" charset="-122"/>
                <a:cs typeface="Times New Roman" pitchFamily="18" charset="0"/>
              </a:rPr>
              <a:t>for (</a:t>
            </a:r>
            <a:r>
              <a:rPr lang="en-US" altLang="zh-CN" b="1" dirty="0" err="1">
                <a:solidFill>
                  <a:srgbClr val="0000FF"/>
                </a:solidFill>
                <a:latin typeface="Times New Roman" pitchFamily="18" charset="0"/>
                <a:ea typeface="楷体" pitchFamily="49" charset="-122"/>
                <a:cs typeface="Times New Roman" pitchFamily="18" charset="0"/>
              </a:rPr>
              <a:t>i</a:t>
            </a:r>
            <a:r>
              <a:rPr lang="en-US" altLang="zh-CN" b="1" dirty="0">
                <a:solidFill>
                  <a:srgbClr val="0000FF"/>
                </a:solidFill>
                <a:latin typeface="Times New Roman" pitchFamily="18" charset="0"/>
                <a:ea typeface="楷体" pitchFamily="49" charset="-122"/>
                <a:cs typeface="Times New Roman" pitchFamily="18" charset="0"/>
              </a:rPr>
              <a:t> = </a:t>
            </a:r>
            <a:r>
              <a:rPr lang="en-US" altLang="zh-CN" b="1" dirty="0" err="1">
                <a:solidFill>
                  <a:srgbClr val="0000FF"/>
                </a:solidFill>
                <a:latin typeface="Times New Roman" pitchFamily="18" charset="0"/>
                <a:ea typeface="楷体" pitchFamily="49" charset="-122"/>
                <a:cs typeface="Times New Roman" pitchFamily="18" charset="0"/>
              </a:rPr>
              <a:t>myarr.GetLowerBound</a:t>
            </a:r>
            <a:r>
              <a:rPr lang="en-US" altLang="zh-CN" b="1" dirty="0">
                <a:solidFill>
                  <a:srgbClr val="0000FF"/>
                </a:solidFill>
                <a:latin typeface="Times New Roman" pitchFamily="18" charset="0"/>
                <a:ea typeface="楷体" pitchFamily="49" charset="-122"/>
                <a:cs typeface="Times New Roman" pitchFamily="18" charset="0"/>
              </a:rPr>
              <a:t>(0);  </a:t>
            </a:r>
            <a:r>
              <a:rPr lang="en-US" altLang="zh-CN" b="1" dirty="0" err="1">
                <a:solidFill>
                  <a:srgbClr val="0000FF"/>
                </a:solidFill>
                <a:latin typeface="Times New Roman" pitchFamily="18" charset="0"/>
                <a:ea typeface="楷体" pitchFamily="49" charset="-122"/>
                <a:cs typeface="Times New Roman" pitchFamily="18" charset="0"/>
              </a:rPr>
              <a:t>i</a:t>
            </a:r>
            <a:r>
              <a:rPr lang="en-US" altLang="zh-CN" b="1" dirty="0">
                <a:solidFill>
                  <a:srgbClr val="0000FF"/>
                </a:solidFill>
                <a:latin typeface="Times New Roman" pitchFamily="18" charset="0"/>
                <a:ea typeface="楷体" pitchFamily="49" charset="-122"/>
                <a:cs typeface="Times New Roman" pitchFamily="18" charset="0"/>
              </a:rPr>
              <a:t> &lt;= </a:t>
            </a:r>
            <a:r>
              <a:rPr lang="en-US" altLang="zh-CN" b="1" dirty="0" err="1">
                <a:solidFill>
                  <a:srgbClr val="0000FF"/>
                </a:solidFill>
                <a:latin typeface="Times New Roman" pitchFamily="18" charset="0"/>
                <a:ea typeface="楷体" pitchFamily="49" charset="-122"/>
                <a:cs typeface="Times New Roman" pitchFamily="18" charset="0"/>
              </a:rPr>
              <a:t>myarr.GetUpperBound</a:t>
            </a:r>
            <a:r>
              <a:rPr lang="en-US" altLang="zh-CN" b="1" dirty="0">
                <a:solidFill>
                  <a:srgbClr val="0000FF"/>
                </a:solidFill>
                <a:latin typeface="Times New Roman" pitchFamily="18" charset="0"/>
                <a:ea typeface="楷体" pitchFamily="49" charset="-122"/>
                <a:cs typeface="Times New Roman" pitchFamily="18" charset="0"/>
              </a:rPr>
              <a:t>(0); </a:t>
            </a:r>
            <a:r>
              <a:rPr lang="en-US" altLang="zh-CN" b="1" dirty="0" err="1">
                <a:solidFill>
                  <a:srgbClr val="0000FF"/>
                </a:solidFill>
                <a:latin typeface="Times New Roman" pitchFamily="18" charset="0"/>
                <a:ea typeface="楷体" pitchFamily="49" charset="-122"/>
                <a:cs typeface="Times New Roman" pitchFamily="18" charset="0"/>
              </a:rPr>
              <a:t>i</a:t>
            </a:r>
            <a:r>
              <a:rPr lang="en-US" altLang="zh-CN" b="1" dirty="0">
                <a:solidFill>
                  <a:srgbClr val="0000FF"/>
                </a:solidFill>
                <a:latin typeface="Times New Roman" pitchFamily="18" charset="0"/>
                <a:ea typeface="楷体" pitchFamily="49" charset="-122"/>
                <a:cs typeface="Times New Roman" pitchFamily="18" charset="0"/>
              </a:rPr>
              <a:t>++)</a:t>
            </a:r>
          </a:p>
          <a:p>
            <a:pPr>
              <a:lnSpc>
                <a:spcPct val="90000"/>
              </a:lnSpc>
            </a:pPr>
            <a:r>
              <a:rPr lang="en-US" altLang="zh-CN" b="1" dirty="0">
                <a:solidFill>
                  <a:srgbClr val="0000FF"/>
                </a:solidFill>
                <a:latin typeface="Times New Roman" pitchFamily="18" charset="0"/>
                <a:ea typeface="楷体" pitchFamily="49" charset="-122"/>
                <a:cs typeface="Times New Roman" pitchFamily="18" charset="0"/>
              </a:rPr>
              <a:t>               {   k=</a:t>
            </a:r>
            <a:r>
              <a:rPr lang="en-US" altLang="zh-CN" b="1" dirty="0" err="1">
                <a:solidFill>
                  <a:srgbClr val="0000FF"/>
                </a:solidFill>
                <a:latin typeface="Times New Roman" pitchFamily="18" charset="0"/>
                <a:ea typeface="楷体" pitchFamily="49" charset="-122"/>
                <a:cs typeface="Times New Roman" pitchFamily="18" charset="0"/>
              </a:rPr>
              <a:t>randobj.Next</a:t>
            </a:r>
            <a:r>
              <a:rPr lang="en-US" altLang="zh-CN" b="1" dirty="0">
                <a:solidFill>
                  <a:srgbClr val="0000FF"/>
                </a:solidFill>
                <a:latin typeface="Times New Roman" pitchFamily="18" charset="0"/>
                <a:ea typeface="楷体" pitchFamily="49" charset="-122"/>
                <a:cs typeface="Times New Roman" pitchFamily="18" charset="0"/>
              </a:rPr>
              <a:t>() % 20;           //</a:t>
            </a:r>
            <a:r>
              <a:rPr lang="zh-CN" altLang="en-US" b="1" dirty="0">
                <a:solidFill>
                  <a:srgbClr val="0000FF"/>
                </a:solidFill>
                <a:latin typeface="Times New Roman" pitchFamily="18" charset="0"/>
                <a:ea typeface="楷体" pitchFamily="49" charset="-122"/>
                <a:cs typeface="Times New Roman" pitchFamily="18" charset="0"/>
              </a:rPr>
              <a:t>返回一个</a:t>
            </a:r>
            <a:r>
              <a:rPr lang="en-US" altLang="zh-CN" b="1" dirty="0">
                <a:solidFill>
                  <a:srgbClr val="0000FF"/>
                </a:solidFill>
                <a:latin typeface="Times New Roman" pitchFamily="18" charset="0"/>
                <a:ea typeface="楷体" pitchFamily="49" charset="-122"/>
                <a:cs typeface="Times New Roman" pitchFamily="18" charset="0"/>
              </a:rPr>
              <a:t>0</a:t>
            </a:r>
            <a:r>
              <a:rPr lang="zh-CN" altLang="en-US" b="1" dirty="0">
                <a:solidFill>
                  <a:srgbClr val="0000FF"/>
                </a:solidFill>
                <a:latin typeface="Times New Roman" pitchFamily="18" charset="0"/>
                <a:ea typeface="楷体" pitchFamily="49" charset="-122"/>
                <a:cs typeface="Times New Roman" pitchFamily="18" charset="0"/>
              </a:rPr>
              <a:t>～</a:t>
            </a:r>
            <a:r>
              <a:rPr lang="en-US" altLang="zh-CN" b="1" dirty="0">
                <a:solidFill>
                  <a:srgbClr val="0000FF"/>
                </a:solidFill>
                <a:latin typeface="Times New Roman" pitchFamily="18" charset="0"/>
                <a:ea typeface="楷体" pitchFamily="49" charset="-122"/>
                <a:cs typeface="Times New Roman" pitchFamily="18" charset="0"/>
              </a:rPr>
              <a:t>19</a:t>
            </a:r>
            <a:r>
              <a:rPr lang="zh-CN" altLang="en-US" b="1" dirty="0">
                <a:solidFill>
                  <a:srgbClr val="0000FF"/>
                </a:solidFill>
                <a:latin typeface="Times New Roman" pitchFamily="18" charset="0"/>
                <a:ea typeface="楷体" pitchFamily="49" charset="-122"/>
                <a:cs typeface="Times New Roman" pitchFamily="18" charset="0"/>
              </a:rPr>
              <a:t>的正整数</a:t>
            </a:r>
          </a:p>
          <a:p>
            <a:pPr>
              <a:lnSpc>
                <a:spcPct val="90000"/>
              </a:lnSpc>
            </a:pPr>
            <a:r>
              <a:rPr lang="zh-CN" altLang="en-US" b="1" dirty="0">
                <a:solidFill>
                  <a:srgbClr val="0000FF"/>
                </a:solidFill>
                <a:latin typeface="Times New Roman" pitchFamily="18" charset="0"/>
                <a:ea typeface="楷体" pitchFamily="49" charset="-122"/>
                <a:cs typeface="Times New Roman" pitchFamily="18" charset="0"/>
              </a:rPr>
              <a:t>               	   </a:t>
            </a:r>
            <a:r>
              <a:rPr lang="en-US" altLang="zh-CN" b="1" dirty="0" err="1">
                <a:solidFill>
                  <a:srgbClr val="0000FF"/>
                </a:solidFill>
                <a:latin typeface="Times New Roman" pitchFamily="18" charset="0"/>
                <a:ea typeface="楷体" pitchFamily="49" charset="-122"/>
                <a:cs typeface="Times New Roman" pitchFamily="18" charset="0"/>
              </a:rPr>
              <a:t>myarr.SetValue</a:t>
            </a:r>
            <a:r>
              <a:rPr lang="en-US" altLang="zh-CN" b="1" dirty="0">
                <a:solidFill>
                  <a:srgbClr val="0000FF"/>
                </a:solidFill>
                <a:latin typeface="Times New Roman" pitchFamily="18" charset="0"/>
                <a:ea typeface="楷体" pitchFamily="49" charset="-122"/>
                <a:cs typeface="Times New Roman" pitchFamily="18" charset="0"/>
              </a:rPr>
              <a:t>(k, </a:t>
            </a:r>
            <a:r>
              <a:rPr lang="en-US" altLang="zh-CN" b="1" dirty="0" err="1">
                <a:solidFill>
                  <a:srgbClr val="0000FF"/>
                </a:solidFill>
                <a:latin typeface="Times New Roman" pitchFamily="18" charset="0"/>
                <a:ea typeface="楷体" pitchFamily="49" charset="-122"/>
                <a:cs typeface="Times New Roman" pitchFamily="18" charset="0"/>
              </a:rPr>
              <a:t>i</a:t>
            </a:r>
            <a:r>
              <a:rPr lang="en-US" altLang="zh-CN" b="1" dirty="0">
                <a:solidFill>
                  <a:srgbClr val="0000FF"/>
                </a:solidFill>
                <a:latin typeface="Times New Roman" pitchFamily="18" charset="0"/>
                <a:ea typeface="楷体" pitchFamily="49" charset="-122"/>
                <a:cs typeface="Times New Roman" pitchFamily="18" charset="0"/>
              </a:rPr>
              <a:t>);  	        //</a:t>
            </a:r>
            <a:r>
              <a:rPr lang="zh-CN" altLang="en-US" b="1" dirty="0">
                <a:solidFill>
                  <a:srgbClr val="0000FF"/>
                </a:solidFill>
                <a:latin typeface="Times New Roman" pitchFamily="18" charset="0"/>
                <a:ea typeface="楷体" pitchFamily="49" charset="-122"/>
                <a:cs typeface="Times New Roman" pitchFamily="18" charset="0"/>
              </a:rPr>
              <a:t>给数组元素赋值</a:t>
            </a:r>
          </a:p>
          <a:p>
            <a:pPr>
              <a:lnSpc>
                <a:spcPct val="90000"/>
              </a:lnSpc>
            </a:pPr>
            <a:r>
              <a:rPr lang="zh-CN" altLang="en-US" b="1" dirty="0">
                <a:solidFill>
                  <a:srgbClr val="0000FF"/>
                </a:solidFill>
                <a:latin typeface="Times New Roman" pitchFamily="18" charset="0"/>
                <a:ea typeface="楷体" pitchFamily="49" charset="-122"/>
                <a:cs typeface="Times New Roman" pitchFamily="18" charset="0"/>
              </a:rPr>
              <a:t>               </a:t>
            </a:r>
            <a:r>
              <a:rPr lang="en-US" altLang="zh-CN" b="1" dirty="0">
                <a:solidFill>
                  <a:srgbClr val="0000FF"/>
                </a:solidFill>
                <a:latin typeface="Times New Roman" pitchFamily="18" charset="0"/>
                <a:ea typeface="楷体" pitchFamily="49" charset="-122"/>
                <a:cs typeface="Times New Roman" pitchFamily="18" charset="0"/>
              </a:rPr>
              <a:t>}</a:t>
            </a:r>
          </a:p>
          <a:p>
            <a:pPr>
              <a:lnSpc>
                <a:spcPct val="90000"/>
              </a:lnSpc>
            </a:pPr>
            <a:r>
              <a:rPr lang="en-US" altLang="zh-CN" b="1" dirty="0">
                <a:solidFill>
                  <a:srgbClr val="0000FF"/>
                </a:solidFill>
                <a:latin typeface="Times New Roman" pitchFamily="18" charset="0"/>
                <a:ea typeface="楷体" pitchFamily="49" charset="-122"/>
                <a:cs typeface="Times New Roman" pitchFamily="18" charset="0"/>
              </a:rPr>
              <a:t>               </a:t>
            </a:r>
            <a:r>
              <a:rPr lang="en-US" altLang="zh-CN" b="1" dirty="0" err="1">
                <a:solidFill>
                  <a:srgbClr val="0000FF"/>
                </a:solidFill>
                <a:latin typeface="Times New Roman" pitchFamily="18" charset="0"/>
                <a:ea typeface="楷体" pitchFamily="49" charset="-122"/>
                <a:cs typeface="Times New Roman" pitchFamily="18" charset="0"/>
              </a:rPr>
              <a:t>Console.Write</a:t>
            </a:r>
            <a:r>
              <a:rPr lang="en-US" altLang="zh-CN" b="1" dirty="0">
                <a:solidFill>
                  <a:srgbClr val="0000FF"/>
                </a:solidFill>
                <a:latin typeface="Times New Roman" pitchFamily="18" charset="0"/>
                <a:ea typeface="楷体" pitchFamily="49" charset="-122"/>
                <a:cs typeface="Times New Roman" pitchFamily="18" charset="0"/>
              </a:rPr>
              <a:t>("</a:t>
            </a:r>
            <a:r>
              <a:rPr lang="zh-CN" altLang="en-US" b="1" dirty="0">
                <a:solidFill>
                  <a:srgbClr val="0000FF"/>
                </a:solidFill>
                <a:latin typeface="Times New Roman" pitchFamily="18" charset="0"/>
                <a:ea typeface="楷体" pitchFamily="49" charset="-122"/>
                <a:cs typeface="Times New Roman" pitchFamily="18" charset="0"/>
              </a:rPr>
              <a:t>随机数序</a:t>
            </a:r>
            <a:r>
              <a:rPr lang="en-US" altLang="zh-CN" b="1" dirty="0">
                <a:solidFill>
                  <a:srgbClr val="0000FF"/>
                </a:solidFill>
                <a:latin typeface="Times New Roman" pitchFamily="18" charset="0"/>
                <a:ea typeface="楷体" pitchFamily="49" charset="-122"/>
                <a:cs typeface="Times New Roman" pitchFamily="18" charset="0"/>
              </a:rPr>
              <a:t>:");</a:t>
            </a:r>
          </a:p>
          <a:p>
            <a:pPr>
              <a:lnSpc>
                <a:spcPct val="90000"/>
              </a:lnSpc>
            </a:pPr>
            <a:r>
              <a:rPr lang="en-US" altLang="zh-CN" b="1" dirty="0">
                <a:solidFill>
                  <a:srgbClr val="0000FF"/>
                </a:solidFill>
                <a:latin typeface="Times New Roman" pitchFamily="18" charset="0"/>
                <a:ea typeface="楷体" pitchFamily="49" charset="-122"/>
                <a:cs typeface="Times New Roman" pitchFamily="18" charset="0"/>
              </a:rPr>
              <a:t>               for (</a:t>
            </a:r>
            <a:r>
              <a:rPr lang="en-US" altLang="zh-CN" b="1" dirty="0" err="1">
                <a:solidFill>
                  <a:srgbClr val="0000FF"/>
                </a:solidFill>
                <a:latin typeface="Times New Roman" pitchFamily="18" charset="0"/>
                <a:ea typeface="楷体" pitchFamily="49" charset="-122"/>
                <a:cs typeface="Times New Roman" pitchFamily="18" charset="0"/>
              </a:rPr>
              <a:t>i</a:t>
            </a:r>
            <a:r>
              <a:rPr lang="en-US" altLang="zh-CN" b="1" dirty="0">
                <a:solidFill>
                  <a:srgbClr val="0000FF"/>
                </a:solidFill>
                <a:latin typeface="Times New Roman" pitchFamily="18" charset="0"/>
                <a:ea typeface="楷体" pitchFamily="49" charset="-122"/>
                <a:cs typeface="Times New Roman" pitchFamily="18" charset="0"/>
              </a:rPr>
              <a:t> = </a:t>
            </a:r>
            <a:r>
              <a:rPr lang="en-US" altLang="zh-CN" b="1" dirty="0" err="1">
                <a:solidFill>
                  <a:srgbClr val="0000FF"/>
                </a:solidFill>
                <a:latin typeface="Times New Roman" pitchFamily="18" charset="0"/>
                <a:ea typeface="楷体" pitchFamily="49" charset="-122"/>
                <a:cs typeface="Times New Roman" pitchFamily="18" charset="0"/>
              </a:rPr>
              <a:t>myarr.GetLowerBound</a:t>
            </a:r>
            <a:r>
              <a:rPr lang="en-US" altLang="zh-CN" b="1" dirty="0">
                <a:solidFill>
                  <a:srgbClr val="0000FF"/>
                </a:solidFill>
                <a:latin typeface="Times New Roman" pitchFamily="18" charset="0"/>
                <a:ea typeface="楷体" pitchFamily="49" charset="-122"/>
                <a:cs typeface="Times New Roman" pitchFamily="18" charset="0"/>
              </a:rPr>
              <a:t>(0); </a:t>
            </a:r>
            <a:r>
              <a:rPr lang="en-US" altLang="zh-CN" b="1" dirty="0" err="1">
                <a:solidFill>
                  <a:srgbClr val="0000FF"/>
                </a:solidFill>
                <a:latin typeface="Times New Roman" pitchFamily="18" charset="0"/>
                <a:ea typeface="楷体" pitchFamily="49" charset="-122"/>
                <a:cs typeface="Times New Roman" pitchFamily="18" charset="0"/>
              </a:rPr>
              <a:t>i</a:t>
            </a:r>
            <a:r>
              <a:rPr lang="en-US" altLang="zh-CN" b="1" dirty="0">
                <a:solidFill>
                  <a:srgbClr val="0000FF"/>
                </a:solidFill>
                <a:latin typeface="Times New Roman" pitchFamily="18" charset="0"/>
                <a:ea typeface="楷体" pitchFamily="49" charset="-122"/>
                <a:cs typeface="Times New Roman" pitchFamily="18" charset="0"/>
              </a:rPr>
              <a:t> &lt;=</a:t>
            </a:r>
            <a:r>
              <a:rPr lang="en-US" altLang="zh-CN" b="1" dirty="0" err="1">
                <a:solidFill>
                  <a:srgbClr val="0000FF"/>
                </a:solidFill>
                <a:latin typeface="Times New Roman" pitchFamily="18" charset="0"/>
                <a:ea typeface="楷体" pitchFamily="49" charset="-122"/>
                <a:cs typeface="Times New Roman" pitchFamily="18" charset="0"/>
              </a:rPr>
              <a:t>myarr.GetUpperBound</a:t>
            </a:r>
            <a:r>
              <a:rPr lang="en-US" altLang="zh-CN" b="1" dirty="0">
                <a:solidFill>
                  <a:srgbClr val="0000FF"/>
                </a:solidFill>
                <a:latin typeface="Times New Roman" pitchFamily="18" charset="0"/>
                <a:ea typeface="楷体" pitchFamily="49" charset="-122"/>
                <a:cs typeface="Times New Roman" pitchFamily="18" charset="0"/>
              </a:rPr>
              <a:t>(0); </a:t>
            </a:r>
            <a:r>
              <a:rPr lang="en-US" altLang="zh-CN" b="1" dirty="0" err="1">
                <a:solidFill>
                  <a:srgbClr val="0000FF"/>
                </a:solidFill>
                <a:latin typeface="Times New Roman" pitchFamily="18" charset="0"/>
                <a:ea typeface="楷体" pitchFamily="49" charset="-122"/>
                <a:cs typeface="Times New Roman" pitchFamily="18" charset="0"/>
              </a:rPr>
              <a:t>i</a:t>
            </a:r>
            <a:r>
              <a:rPr lang="en-US" altLang="zh-CN" b="1" dirty="0">
                <a:solidFill>
                  <a:srgbClr val="0000FF"/>
                </a:solidFill>
                <a:latin typeface="Times New Roman" pitchFamily="18" charset="0"/>
                <a:ea typeface="楷体" pitchFamily="49" charset="-122"/>
                <a:cs typeface="Times New Roman" pitchFamily="18" charset="0"/>
              </a:rPr>
              <a:t>++)</a:t>
            </a:r>
          </a:p>
          <a:p>
            <a:pPr>
              <a:lnSpc>
                <a:spcPct val="90000"/>
              </a:lnSpc>
            </a:pPr>
            <a:r>
              <a:rPr lang="en-US" altLang="zh-CN" b="1" dirty="0">
                <a:solidFill>
                  <a:srgbClr val="0000FF"/>
                </a:solidFill>
                <a:latin typeface="Times New Roman" pitchFamily="18" charset="0"/>
                <a:ea typeface="楷体" pitchFamily="49" charset="-122"/>
                <a:cs typeface="Times New Roman" pitchFamily="18" charset="0"/>
              </a:rPr>
              <a:t>                   </a:t>
            </a:r>
            <a:r>
              <a:rPr lang="en-US" altLang="zh-CN" b="1" dirty="0" err="1">
                <a:solidFill>
                  <a:srgbClr val="0000FF"/>
                </a:solidFill>
                <a:latin typeface="Times New Roman" pitchFamily="18" charset="0"/>
                <a:ea typeface="楷体" pitchFamily="49" charset="-122"/>
                <a:cs typeface="Times New Roman" pitchFamily="18" charset="0"/>
              </a:rPr>
              <a:t>Console.Write</a:t>
            </a:r>
            <a:r>
              <a:rPr lang="en-US" altLang="zh-CN" b="1" dirty="0">
                <a:solidFill>
                  <a:srgbClr val="0000FF"/>
                </a:solidFill>
                <a:latin typeface="Times New Roman" pitchFamily="18" charset="0"/>
                <a:ea typeface="楷体" pitchFamily="49" charset="-122"/>
                <a:cs typeface="Times New Roman" pitchFamily="18" charset="0"/>
              </a:rPr>
              <a:t>("{0} ", </a:t>
            </a:r>
            <a:r>
              <a:rPr lang="en-US" altLang="zh-CN" b="1" dirty="0" err="1">
                <a:solidFill>
                  <a:srgbClr val="0000FF"/>
                </a:solidFill>
                <a:latin typeface="Times New Roman" pitchFamily="18" charset="0"/>
                <a:ea typeface="楷体" pitchFamily="49" charset="-122"/>
                <a:cs typeface="Times New Roman" pitchFamily="18" charset="0"/>
              </a:rPr>
              <a:t>myarr.GetValue</a:t>
            </a:r>
            <a:r>
              <a:rPr lang="en-US" altLang="zh-CN" b="1" dirty="0">
                <a:solidFill>
                  <a:srgbClr val="0000FF"/>
                </a:solidFill>
                <a:latin typeface="Times New Roman" pitchFamily="18" charset="0"/>
                <a:ea typeface="楷体" pitchFamily="49" charset="-122"/>
                <a:cs typeface="Times New Roman" pitchFamily="18" charset="0"/>
              </a:rPr>
              <a:t>(</a:t>
            </a:r>
            <a:r>
              <a:rPr lang="en-US" altLang="zh-CN" b="1" dirty="0" err="1">
                <a:solidFill>
                  <a:srgbClr val="0000FF"/>
                </a:solidFill>
                <a:latin typeface="Times New Roman" pitchFamily="18" charset="0"/>
                <a:ea typeface="楷体" pitchFamily="49" charset="-122"/>
                <a:cs typeface="Times New Roman" pitchFamily="18" charset="0"/>
              </a:rPr>
              <a:t>i</a:t>
            </a:r>
            <a:r>
              <a:rPr lang="en-US" altLang="zh-CN" b="1" dirty="0">
                <a:solidFill>
                  <a:srgbClr val="0000FF"/>
                </a:solidFill>
                <a:latin typeface="Times New Roman" pitchFamily="18" charset="0"/>
                <a:ea typeface="楷体" pitchFamily="49" charset="-122"/>
                <a:cs typeface="Times New Roman" pitchFamily="18" charset="0"/>
              </a:rPr>
              <a:t>));</a:t>
            </a:r>
          </a:p>
          <a:p>
            <a:pPr>
              <a:lnSpc>
                <a:spcPct val="90000"/>
              </a:lnSpc>
            </a:pPr>
            <a:r>
              <a:rPr lang="en-US" altLang="zh-CN" b="1" dirty="0">
                <a:solidFill>
                  <a:srgbClr val="0000FF"/>
                </a:solidFill>
                <a:latin typeface="Times New Roman" pitchFamily="18" charset="0"/>
                <a:ea typeface="楷体" pitchFamily="49" charset="-122"/>
                <a:cs typeface="Times New Roman" pitchFamily="18" charset="0"/>
              </a:rPr>
              <a:t>               </a:t>
            </a:r>
            <a:r>
              <a:rPr lang="en-US" altLang="zh-CN" b="1" dirty="0" err="1">
                <a:solidFill>
                  <a:srgbClr val="0000FF"/>
                </a:solidFill>
                <a:latin typeface="Times New Roman" pitchFamily="18" charset="0"/>
                <a:ea typeface="楷体" pitchFamily="49" charset="-122"/>
                <a:cs typeface="Times New Roman" pitchFamily="18" charset="0"/>
              </a:rPr>
              <a:t>Console.WriteLine</a:t>
            </a:r>
            <a:r>
              <a:rPr lang="en-US" altLang="zh-CN" b="1" dirty="0">
                <a:solidFill>
                  <a:srgbClr val="0000FF"/>
                </a:solidFill>
                <a:latin typeface="Times New Roman" pitchFamily="18" charset="0"/>
                <a:ea typeface="楷体" pitchFamily="49" charset="-122"/>
                <a:cs typeface="Times New Roman" pitchFamily="18" charset="0"/>
              </a:rPr>
              <a:t>();</a:t>
            </a:r>
          </a:p>
          <a:p>
            <a:pPr>
              <a:lnSpc>
                <a:spcPct val="90000"/>
              </a:lnSpc>
            </a:pPr>
            <a:r>
              <a:rPr lang="en-US" altLang="zh-CN" b="1" dirty="0">
                <a:solidFill>
                  <a:srgbClr val="C00000"/>
                </a:solidFill>
                <a:latin typeface="Times New Roman" pitchFamily="18" charset="0"/>
                <a:ea typeface="楷体" pitchFamily="49" charset="-122"/>
                <a:cs typeface="Times New Roman" pitchFamily="18" charset="0"/>
              </a:rPr>
              <a:t>               </a:t>
            </a:r>
            <a:r>
              <a:rPr lang="en-US" altLang="zh-CN" b="1" dirty="0" err="1">
                <a:solidFill>
                  <a:srgbClr val="C00000"/>
                </a:solidFill>
                <a:latin typeface="Times New Roman" pitchFamily="18" charset="0"/>
                <a:ea typeface="楷体" pitchFamily="49" charset="-122"/>
                <a:cs typeface="Times New Roman" pitchFamily="18" charset="0"/>
              </a:rPr>
              <a:t>Array.Sort</a:t>
            </a:r>
            <a:r>
              <a:rPr lang="en-US" altLang="zh-CN" b="1" dirty="0">
                <a:solidFill>
                  <a:srgbClr val="C00000"/>
                </a:solidFill>
                <a:latin typeface="Times New Roman" pitchFamily="18" charset="0"/>
                <a:ea typeface="楷体" pitchFamily="49" charset="-122"/>
                <a:cs typeface="Times New Roman" pitchFamily="18" charset="0"/>
              </a:rPr>
              <a:t>(</a:t>
            </a:r>
            <a:r>
              <a:rPr lang="en-US" altLang="zh-CN" b="1" dirty="0" err="1">
                <a:solidFill>
                  <a:srgbClr val="C00000"/>
                </a:solidFill>
                <a:latin typeface="Times New Roman" pitchFamily="18" charset="0"/>
                <a:ea typeface="楷体" pitchFamily="49" charset="-122"/>
                <a:cs typeface="Times New Roman" pitchFamily="18" charset="0"/>
              </a:rPr>
              <a:t>myarr</a:t>
            </a:r>
            <a:r>
              <a:rPr lang="en-US" altLang="zh-CN" b="1" dirty="0">
                <a:solidFill>
                  <a:srgbClr val="C00000"/>
                </a:solidFill>
                <a:latin typeface="Times New Roman" pitchFamily="18" charset="0"/>
                <a:ea typeface="楷体" pitchFamily="49" charset="-122"/>
                <a:cs typeface="Times New Roman" pitchFamily="18" charset="0"/>
              </a:rPr>
              <a:t>);   	      //</a:t>
            </a:r>
            <a:r>
              <a:rPr lang="zh-CN" altLang="en-US" b="1" dirty="0">
                <a:solidFill>
                  <a:srgbClr val="C00000"/>
                </a:solidFill>
                <a:latin typeface="Times New Roman" pitchFamily="18" charset="0"/>
                <a:ea typeface="楷体" pitchFamily="49" charset="-122"/>
                <a:cs typeface="Times New Roman" pitchFamily="18" charset="0"/>
              </a:rPr>
              <a:t>数组排序</a:t>
            </a:r>
          </a:p>
          <a:p>
            <a:pPr>
              <a:lnSpc>
                <a:spcPct val="90000"/>
              </a:lnSpc>
            </a:pPr>
            <a:r>
              <a:rPr lang="zh-CN" altLang="en-US" b="1" dirty="0">
                <a:solidFill>
                  <a:srgbClr val="0000FF"/>
                </a:solidFill>
                <a:latin typeface="Times New Roman" pitchFamily="18" charset="0"/>
                <a:ea typeface="楷体" pitchFamily="49" charset="-122"/>
                <a:cs typeface="Times New Roman" pitchFamily="18" charset="0"/>
              </a:rPr>
              <a:t>               </a:t>
            </a:r>
            <a:r>
              <a:rPr lang="en-US" altLang="zh-CN" b="1" dirty="0" err="1">
                <a:solidFill>
                  <a:srgbClr val="0000FF"/>
                </a:solidFill>
                <a:latin typeface="Times New Roman" pitchFamily="18" charset="0"/>
                <a:ea typeface="楷体" pitchFamily="49" charset="-122"/>
                <a:cs typeface="Times New Roman" pitchFamily="18" charset="0"/>
              </a:rPr>
              <a:t>Console.Write</a:t>
            </a:r>
            <a:r>
              <a:rPr lang="en-US" altLang="zh-CN" b="1" dirty="0">
                <a:solidFill>
                  <a:srgbClr val="0000FF"/>
                </a:solidFill>
                <a:latin typeface="Times New Roman" pitchFamily="18" charset="0"/>
                <a:ea typeface="楷体" pitchFamily="49" charset="-122"/>
                <a:cs typeface="Times New Roman" pitchFamily="18" charset="0"/>
              </a:rPr>
              <a:t>("</a:t>
            </a:r>
            <a:r>
              <a:rPr lang="zh-CN" altLang="en-US" b="1" dirty="0">
                <a:solidFill>
                  <a:srgbClr val="0000FF"/>
                </a:solidFill>
                <a:latin typeface="Times New Roman" pitchFamily="18" charset="0"/>
                <a:ea typeface="楷体" pitchFamily="49" charset="-122"/>
                <a:cs typeface="Times New Roman" pitchFamily="18" charset="0"/>
              </a:rPr>
              <a:t>排序数序</a:t>
            </a:r>
            <a:r>
              <a:rPr lang="en-US" altLang="zh-CN" b="1" dirty="0">
                <a:solidFill>
                  <a:srgbClr val="0000FF"/>
                </a:solidFill>
                <a:latin typeface="Times New Roman" pitchFamily="18" charset="0"/>
                <a:ea typeface="楷体" pitchFamily="49" charset="-122"/>
                <a:cs typeface="Times New Roman" pitchFamily="18" charset="0"/>
              </a:rPr>
              <a:t>:");</a:t>
            </a:r>
          </a:p>
          <a:p>
            <a:pPr>
              <a:lnSpc>
                <a:spcPct val="90000"/>
              </a:lnSpc>
            </a:pPr>
            <a:r>
              <a:rPr lang="en-US" altLang="zh-CN" b="1" dirty="0">
                <a:solidFill>
                  <a:srgbClr val="0000FF"/>
                </a:solidFill>
                <a:latin typeface="Times New Roman" pitchFamily="18" charset="0"/>
                <a:ea typeface="楷体" pitchFamily="49" charset="-122"/>
                <a:cs typeface="Times New Roman" pitchFamily="18" charset="0"/>
              </a:rPr>
              <a:t>               for (</a:t>
            </a:r>
            <a:r>
              <a:rPr lang="en-US" altLang="zh-CN" b="1" dirty="0" err="1">
                <a:solidFill>
                  <a:srgbClr val="0000FF"/>
                </a:solidFill>
                <a:latin typeface="Times New Roman" pitchFamily="18" charset="0"/>
                <a:ea typeface="楷体" pitchFamily="49" charset="-122"/>
                <a:cs typeface="Times New Roman" pitchFamily="18" charset="0"/>
              </a:rPr>
              <a:t>i</a:t>
            </a:r>
            <a:r>
              <a:rPr lang="en-US" altLang="zh-CN" b="1" dirty="0">
                <a:solidFill>
                  <a:srgbClr val="0000FF"/>
                </a:solidFill>
                <a:latin typeface="Times New Roman" pitchFamily="18" charset="0"/>
                <a:ea typeface="楷体" pitchFamily="49" charset="-122"/>
                <a:cs typeface="Times New Roman" pitchFamily="18" charset="0"/>
              </a:rPr>
              <a:t> = </a:t>
            </a:r>
            <a:r>
              <a:rPr lang="en-US" altLang="zh-CN" b="1" dirty="0" err="1">
                <a:solidFill>
                  <a:srgbClr val="0000FF"/>
                </a:solidFill>
                <a:latin typeface="Times New Roman" pitchFamily="18" charset="0"/>
                <a:ea typeface="楷体" pitchFamily="49" charset="-122"/>
                <a:cs typeface="Times New Roman" pitchFamily="18" charset="0"/>
              </a:rPr>
              <a:t>myarr.GetLowerBound</a:t>
            </a:r>
            <a:r>
              <a:rPr lang="en-US" altLang="zh-CN" b="1" dirty="0">
                <a:solidFill>
                  <a:srgbClr val="0000FF"/>
                </a:solidFill>
                <a:latin typeface="Times New Roman" pitchFamily="18" charset="0"/>
                <a:ea typeface="楷体" pitchFamily="49" charset="-122"/>
                <a:cs typeface="Times New Roman" pitchFamily="18" charset="0"/>
              </a:rPr>
              <a:t>(0); </a:t>
            </a:r>
            <a:r>
              <a:rPr lang="en-US" altLang="zh-CN" b="1" dirty="0" err="1">
                <a:solidFill>
                  <a:srgbClr val="0000FF"/>
                </a:solidFill>
                <a:latin typeface="Times New Roman" pitchFamily="18" charset="0"/>
                <a:ea typeface="楷体" pitchFamily="49" charset="-122"/>
                <a:cs typeface="Times New Roman" pitchFamily="18" charset="0"/>
              </a:rPr>
              <a:t>i</a:t>
            </a:r>
            <a:r>
              <a:rPr lang="en-US" altLang="zh-CN" b="1" dirty="0">
                <a:solidFill>
                  <a:srgbClr val="0000FF"/>
                </a:solidFill>
                <a:latin typeface="Times New Roman" pitchFamily="18" charset="0"/>
                <a:ea typeface="楷体" pitchFamily="49" charset="-122"/>
                <a:cs typeface="Times New Roman" pitchFamily="18" charset="0"/>
              </a:rPr>
              <a:t> &lt;=</a:t>
            </a:r>
            <a:r>
              <a:rPr lang="en-US" altLang="zh-CN" b="1" dirty="0" err="1">
                <a:solidFill>
                  <a:srgbClr val="0000FF"/>
                </a:solidFill>
                <a:latin typeface="Times New Roman" pitchFamily="18" charset="0"/>
                <a:ea typeface="楷体" pitchFamily="49" charset="-122"/>
                <a:cs typeface="Times New Roman" pitchFamily="18" charset="0"/>
              </a:rPr>
              <a:t>myarr.GetUpperBound</a:t>
            </a:r>
            <a:r>
              <a:rPr lang="en-US" altLang="zh-CN" b="1" dirty="0">
                <a:solidFill>
                  <a:srgbClr val="0000FF"/>
                </a:solidFill>
                <a:latin typeface="Times New Roman" pitchFamily="18" charset="0"/>
                <a:ea typeface="楷体" pitchFamily="49" charset="-122"/>
                <a:cs typeface="Times New Roman" pitchFamily="18" charset="0"/>
              </a:rPr>
              <a:t>(0); </a:t>
            </a:r>
            <a:r>
              <a:rPr lang="en-US" altLang="zh-CN" b="1" dirty="0" err="1">
                <a:solidFill>
                  <a:srgbClr val="0000FF"/>
                </a:solidFill>
                <a:latin typeface="Times New Roman" pitchFamily="18" charset="0"/>
                <a:ea typeface="楷体" pitchFamily="49" charset="-122"/>
                <a:cs typeface="Times New Roman" pitchFamily="18" charset="0"/>
              </a:rPr>
              <a:t>i</a:t>
            </a:r>
            <a:r>
              <a:rPr lang="en-US" altLang="zh-CN" b="1" dirty="0">
                <a:solidFill>
                  <a:srgbClr val="0000FF"/>
                </a:solidFill>
                <a:latin typeface="Times New Roman" pitchFamily="18" charset="0"/>
                <a:ea typeface="楷体" pitchFamily="49" charset="-122"/>
                <a:cs typeface="Times New Roman" pitchFamily="18" charset="0"/>
              </a:rPr>
              <a:t>++)</a:t>
            </a:r>
          </a:p>
          <a:p>
            <a:pPr>
              <a:lnSpc>
                <a:spcPct val="90000"/>
              </a:lnSpc>
            </a:pPr>
            <a:r>
              <a:rPr lang="en-US" altLang="zh-CN" b="1" dirty="0">
                <a:solidFill>
                  <a:srgbClr val="0000FF"/>
                </a:solidFill>
                <a:latin typeface="Times New Roman" pitchFamily="18" charset="0"/>
                <a:ea typeface="楷体" pitchFamily="49" charset="-122"/>
                <a:cs typeface="Times New Roman" pitchFamily="18" charset="0"/>
              </a:rPr>
              <a:t>               	  </a:t>
            </a:r>
            <a:r>
              <a:rPr lang="en-US" altLang="zh-CN" b="1" dirty="0" err="1">
                <a:solidFill>
                  <a:srgbClr val="0000FF"/>
                </a:solidFill>
                <a:latin typeface="Times New Roman" pitchFamily="18" charset="0"/>
                <a:ea typeface="楷体" pitchFamily="49" charset="-122"/>
                <a:cs typeface="Times New Roman" pitchFamily="18" charset="0"/>
              </a:rPr>
              <a:t>Console.Write</a:t>
            </a:r>
            <a:r>
              <a:rPr lang="en-US" altLang="zh-CN" b="1" dirty="0">
                <a:solidFill>
                  <a:srgbClr val="0000FF"/>
                </a:solidFill>
                <a:latin typeface="Times New Roman" pitchFamily="18" charset="0"/>
                <a:ea typeface="楷体" pitchFamily="49" charset="-122"/>
                <a:cs typeface="Times New Roman" pitchFamily="18" charset="0"/>
              </a:rPr>
              <a:t>("{0} ", </a:t>
            </a:r>
            <a:r>
              <a:rPr lang="en-US" altLang="zh-CN" b="1" dirty="0" err="1">
                <a:solidFill>
                  <a:srgbClr val="0000FF"/>
                </a:solidFill>
                <a:latin typeface="Times New Roman" pitchFamily="18" charset="0"/>
                <a:ea typeface="楷体" pitchFamily="49" charset="-122"/>
                <a:cs typeface="Times New Roman" pitchFamily="18" charset="0"/>
              </a:rPr>
              <a:t>myarr.GetValue</a:t>
            </a:r>
            <a:r>
              <a:rPr lang="en-US" altLang="zh-CN" b="1" dirty="0">
                <a:solidFill>
                  <a:srgbClr val="0000FF"/>
                </a:solidFill>
                <a:latin typeface="Times New Roman" pitchFamily="18" charset="0"/>
                <a:ea typeface="楷体" pitchFamily="49" charset="-122"/>
                <a:cs typeface="Times New Roman" pitchFamily="18" charset="0"/>
              </a:rPr>
              <a:t>(</a:t>
            </a:r>
            <a:r>
              <a:rPr lang="en-US" altLang="zh-CN" b="1" dirty="0" err="1">
                <a:solidFill>
                  <a:srgbClr val="0000FF"/>
                </a:solidFill>
                <a:latin typeface="Times New Roman" pitchFamily="18" charset="0"/>
                <a:ea typeface="楷体" pitchFamily="49" charset="-122"/>
                <a:cs typeface="Times New Roman" pitchFamily="18" charset="0"/>
              </a:rPr>
              <a:t>i</a:t>
            </a:r>
            <a:r>
              <a:rPr lang="en-US" altLang="zh-CN" b="1" dirty="0">
                <a:solidFill>
                  <a:srgbClr val="0000FF"/>
                </a:solidFill>
                <a:latin typeface="Times New Roman" pitchFamily="18" charset="0"/>
                <a:ea typeface="楷体" pitchFamily="49" charset="-122"/>
                <a:cs typeface="Times New Roman" pitchFamily="18" charset="0"/>
              </a:rPr>
              <a:t>));</a:t>
            </a:r>
          </a:p>
          <a:p>
            <a:pPr>
              <a:lnSpc>
                <a:spcPct val="90000"/>
              </a:lnSpc>
            </a:pPr>
            <a:r>
              <a:rPr lang="en-US" altLang="zh-CN" b="1" dirty="0">
                <a:solidFill>
                  <a:srgbClr val="0000FF"/>
                </a:solidFill>
                <a:latin typeface="Times New Roman" pitchFamily="18" charset="0"/>
                <a:ea typeface="楷体" pitchFamily="49" charset="-122"/>
                <a:cs typeface="Times New Roman" pitchFamily="18" charset="0"/>
              </a:rPr>
              <a:t>               </a:t>
            </a:r>
            <a:r>
              <a:rPr lang="en-US" altLang="zh-CN" b="1" dirty="0" err="1">
                <a:solidFill>
                  <a:srgbClr val="0000FF"/>
                </a:solidFill>
                <a:latin typeface="Times New Roman" pitchFamily="18" charset="0"/>
                <a:ea typeface="楷体" pitchFamily="49" charset="-122"/>
                <a:cs typeface="Times New Roman" pitchFamily="18" charset="0"/>
              </a:rPr>
              <a:t>Console.WriteLine</a:t>
            </a:r>
            <a:r>
              <a:rPr lang="en-US" altLang="zh-CN" b="1" dirty="0">
                <a:solidFill>
                  <a:srgbClr val="0000FF"/>
                </a:solidFill>
                <a:latin typeface="Times New Roman" pitchFamily="18" charset="0"/>
                <a:ea typeface="楷体" pitchFamily="49" charset="-122"/>
                <a:cs typeface="Times New Roman" pitchFamily="18" charset="0"/>
              </a:rPr>
              <a:t>();</a:t>
            </a:r>
          </a:p>
          <a:p>
            <a:pPr>
              <a:lnSpc>
                <a:spcPct val="90000"/>
              </a:lnSpc>
            </a:pPr>
            <a:r>
              <a:rPr lang="en-US" altLang="zh-CN" b="1" dirty="0">
                <a:solidFill>
                  <a:srgbClr val="0000FF"/>
                </a:solidFill>
                <a:latin typeface="Times New Roman" pitchFamily="18" charset="0"/>
                <a:ea typeface="楷体" pitchFamily="49" charset="-122"/>
                <a:cs typeface="Times New Roman" pitchFamily="18" charset="0"/>
              </a:rPr>
              <a:t> }}}</a:t>
            </a:r>
          </a:p>
        </p:txBody>
      </p:sp>
      <p:pic>
        <p:nvPicPr>
          <p:cNvPr id="5" name="图片 4"/>
          <p:cNvPicPr/>
          <p:nvPr/>
        </p:nvPicPr>
        <p:blipFill>
          <a:blip r:embed="rId2"/>
          <a:srcRect/>
          <a:stretch>
            <a:fillRect/>
          </a:stretch>
        </p:blipFill>
        <p:spPr bwMode="auto">
          <a:xfrm>
            <a:off x="4857752" y="1000108"/>
            <a:ext cx="3214710" cy="12144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2"/>
          <p:cNvSpPr txBox="1">
            <a:spLocks noChangeArrowheads="1"/>
          </p:cNvSpPr>
          <p:nvPr/>
        </p:nvSpPr>
        <p:spPr bwMode="auto">
          <a:xfrm>
            <a:off x="500034" y="1285860"/>
            <a:ext cx="8497888" cy="4431983"/>
          </a:xfrm>
          <a:prstGeom prst="rect">
            <a:avLst/>
          </a:prstGeom>
          <a:noFill/>
          <a:ln w="9525">
            <a:noFill/>
            <a:miter lim="800000"/>
            <a:headEnd/>
            <a:tailEnd/>
          </a:ln>
          <a:effectLst/>
        </p:spPr>
        <p:txBody>
          <a:bodyPr>
            <a:spAutoFit/>
          </a:bodyPr>
          <a:lstStyle/>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动态</a:t>
            </a:r>
            <a:r>
              <a:rPr lang="zh-CN" altLang="en-US" sz="2400" b="1" dirty="0">
                <a:solidFill>
                  <a:srgbClr val="0000FF"/>
                </a:solidFill>
                <a:latin typeface="Times New Roman" pitchFamily="18" charset="0"/>
                <a:ea typeface="楷体" pitchFamily="49" charset="-122"/>
                <a:cs typeface="Times New Roman" pitchFamily="18" charset="0"/>
              </a:rPr>
              <a:t>初始化需要借助</a:t>
            </a:r>
            <a:r>
              <a:rPr lang="en-US" altLang="zh-CN" sz="2400" b="1" dirty="0">
                <a:solidFill>
                  <a:srgbClr val="0000FF"/>
                </a:solidFill>
                <a:latin typeface="Times New Roman" pitchFamily="18" charset="0"/>
                <a:ea typeface="楷体" pitchFamily="49" charset="-122"/>
                <a:cs typeface="Times New Roman" pitchFamily="18" charset="0"/>
              </a:rPr>
              <a:t>new</a:t>
            </a:r>
            <a:r>
              <a:rPr lang="zh-CN" altLang="en-US" sz="2400" b="1" dirty="0">
                <a:solidFill>
                  <a:srgbClr val="0000FF"/>
                </a:solidFill>
                <a:latin typeface="Times New Roman" pitchFamily="18" charset="0"/>
                <a:ea typeface="楷体" pitchFamily="49" charset="-122"/>
                <a:cs typeface="Times New Roman" pitchFamily="18" charset="0"/>
              </a:rPr>
              <a:t>运算符，为数组元素分配内存空间，并为数组元素赋初值，数值类型初始化为</a:t>
            </a:r>
            <a:r>
              <a:rPr lang="en-US" altLang="zh-CN" sz="2400" b="1" dirty="0">
                <a:solidFill>
                  <a:srgbClr val="0000FF"/>
                </a:solidFill>
                <a:latin typeface="Times New Roman" pitchFamily="18" charset="0"/>
                <a:ea typeface="楷体" pitchFamily="49" charset="-122"/>
                <a:cs typeface="Times New Roman" pitchFamily="18" charset="0"/>
              </a:rPr>
              <a:t>0</a:t>
            </a:r>
            <a:r>
              <a:rPr lang="zh-CN" altLang="en-US" sz="2400" b="1" dirty="0">
                <a:solidFill>
                  <a:srgbClr val="0000FF"/>
                </a:solidFill>
                <a:latin typeface="Times New Roman" pitchFamily="18" charset="0"/>
                <a:ea typeface="楷体" pitchFamily="49" charset="-122"/>
                <a:cs typeface="Times New Roman" pitchFamily="18" charset="0"/>
              </a:rPr>
              <a:t>，布尔类型初始化为</a:t>
            </a:r>
            <a:r>
              <a:rPr lang="en-US" altLang="zh-CN" sz="2400" b="1" dirty="0">
                <a:solidFill>
                  <a:srgbClr val="0000FF"/>
                </a:solidFill>
                <a:latin typeface="Times New Roman" pitchFamily="18" charset="0"/>
                <a:ea typeface="楷体" pitchFamily="49" charset="-122"/>
                <a:cs typeface="Times New Roman" pitchFamily="18" charset="0"/>
              </a:rPr>
              <a:t>false</a:t>
            </a:r>
            <a:r>
              <a:rPr lang="zh-CN" altLang="en-US" sz="2400" b="1" dirty="0">
                <a:solidFill>
                  <a:srgbClr val="0000FF"/>
                </a:solidFill>
                <a:latin typeface="Times New Roman" pitchFamily="18" charset="0"/>
                <a:ea typeface="楷体" pitchFamily="49" charset="-122"/>
                <a:cs typeface="Times New Roman" pitchFamily="18" charset="0"/>
              </a:rPr>
              <a:t>，字符串类型初始化为</a:t>
            </a:r>
            <a:r>
              <a:rPr lang="en-US" altLang="zh-CN" sz="2400" b="1" dirty="0">
                <a:solidFill>
                  <a:srgbClr val="0000FF"/>
                </a:solidFill>
                <a:latin typeface="Times New Roman" pitchFamily="18" charset="0"/>
                <a:ea typeface="楷体" pitchFamily="49" charset="-122"/>
                <a:cs typeface="Times New Roman" pitchFamily="18" charset="0"/>
              </a:rPr>
              <a:t>null</a:t>
            </a:r>
            <a:r>
              <a:rPr lang="zh-CN" altLang="en-US" sz="2400" b="1" dirty="0">
                <a:solidFill>
                  <a:srgbClr val="0000FF"/>
                </a:solidFill>
                <a:latin typeface="Times New Roman" pitchFamily="18" charset="0"/>
                <a:ea typeface="楷体" pitchFamily="49" charset="-122"/>
                <a:cs typeface="Times New Roman" pitchFamily="18" charset="0"/>
              </a:rPr>
              <a:t>。</a:t>
            </a:r>
          </a:p>
          <a:p>
            <a:pPr>
              <a:lnSpc>
                <a:spcPct val="150000"/>
              </a:lnSpc>
            </a:pPr>
            <a:r>
              <a:rPr lang="zh-CN" altLang="en-US" sz="2400" b="1" dirty="0">
                <a:solidFill>
                  <a:srgbClr val="0000FF"/>
                </a:solidFill>
                <a:latin typeface="Times New Roman" pitchFamily="18" charset="0"/>
                <a:ea typeface="楷体" pitchFamily="49" charset="-122"/>
                <a:cs typeface="Times New Roman" pitchFamily="18" charset="0"/>
              </a:rPr>
              <a:t>    </a:t>
            </a:r>
            <a:r>
              <a:rPr lang="zh-CN" altLang="en-US" sz="2400" b="1" dirty="0" smtClean="0">
                <a:solidFill>
                  <a:srgbClr val="0000FF"/>
                </a:solidFill>
                <a:latin typeface="Times New Roman" pitchFamily="18" charset="0"/>
                <a:ea typeface="楷体" pitchFamily="49" charset="-122"/>
                <a:cs typeface="Times New Roman" pitchFamily="18" charset="0"/>
              </a:rPr>
              <a:t> 动态</a:t>
            </a:r>
            <a:r>
              <a:rPr lang="zh-CN" altLang="en-US" sz="2400" b="1" dirty="0">
                <a:solidFill>
                  <a:srgbClr val="0000FF"/>
                </a:solidFill>
                <a:latin typeface="Times New Roman" pitchFamily="18" charset="0"/>
                <a:ea typeface="楷体" pitchFamily="49" charset="-122"/>
                <a:cs typeface="Times New Roman" pitchFamily="18" charset="0"/>
              </a:rPr>
              <a:t>初始化数组的格式如下：</a:t>
            </a:r>
          </a:p>
          <a:p>
            <a:pPr>
              <a:lnSpc>
                <a:spcPct val="150000"/>
              </a:lnSpc>
            </a:pPr>
            <a:r>
              <a:rPr lang="zh-CN" altLang="en-US" sz="2000" b="1" dirty="0">
                <a:solidFill>
                  <a:schemeClr val="hlink"/>
                </a:solidFill>
                <a:latin typeface="Times New Roman" pitchFamily="18" charset="0"/>
                <a:ea typeface="楷体" pitchFamily="49" charset="-122"/>
                <a:cs typeface="Times New Roman" pitchFamily="18" charset="0"/>
              </a:rPr>
              <a:t>    </a:t>
            </a:r>
            <a:r>
              <a:rPr lang="zh-CN" altLang="en-US" sz="2000" b="1" dirty="0" smtClean="0">
                <a:solidFill>
                  <a:schemeClr val="hlink"/>
                </a:solidFill>
                <a:latin typeface="Times New Roman" pitchFamily="18" charset="0"/>
                <a:ea typeface="楷体" pitchFamily="49" charset="-122"/>
                <a:cs typeface="Times New Roman" pitchFamily="18" charset="0"/>
              </a:rPr>
              <a:t> 数组</a:t>
            </a:r>
            <a:r>
              <a:rPr lang="zh-CN" altLang="en-US" sz="2000" b="1" dirty="0">
                <a:solidFill>
                  <a:schemeClr val="hlink"/>
                </a:solidFill>
                <a:latin typeface="Times New Roman" pitchFamily="18" charset="0"/>
                <a:ea typeface="楷体" pitchFamily="49" charset="-122"/>
                <a:cs typeface="Times New Roman" pitchFamily="18" charset="0"/>
              </a:rPr>
              <a:t>类型</a:t>
            </a:r>
            <a:r>
              <a:rPr lang="en-US" altLang="zh-CN" sz="2000" b="1" dirty="0">
                <a:solidFill>
                  <a:schemeClr val="hlink"/>
                </a:solidFill>
                <a:latin typeface="Times New Roman" pitchFamily="18" charset="0"/>
                <a:ea typeface="楷体" pitchFamily="49" charset="-122"/>
                <a:cs typeface="Times New Roman" pitchFamily="18" charset="0"/>
              </a:rPr>
              <a:t>[]  </a:t>
            </a:r>
            <a:r>
              <a:rPr lang="zh-CN" altLang="en-US" sz="2000" b="1" dirty="0">
                <a:solidFill>
                  <a:schemeClr val="hlink"/>
                </a:solidFill>
                <a:latin typeface="Times New Roman" pitchFamily="18" charset="0"/>
                <a:ea typeface="楷体" pitchFamily="49" charset="-122"/>
                <a:cs typeface="Times New Roman" pitchFamily="18" charset="0"/>
              </a:rPr>
              <a:t>数组名</a:t>
            </a:r>
            <a:r>
              <a:rPr lang="en-US" altLang="zh-CN" sz="2000" b="1" dirty="0">
                <a:solidFill>
                  <a:schemeClr val="hlink"/>
                </a:solidFill>
                <a:latin typeface="Times New Roman" pitchFamily="18" charset="0"/>
                <a:ea typeface="楷体" pitchFamily="49" charset="-122"/>
                <a:cs typeface="Times New Roman" pitchFamily="18" charset="0"/>
              </a:rPr>
              <a:t>=new </a:t>
            </a:r>
            <a:r>
              <a:rPr lang="zh-CN" altLang="en-US" sz="2000" b="1" dirty="0">
                <a:solidFill>
                  <a:schemeClr val="hlink"/>
                </a:solidFill>
                <a:latin typeface="Times New Roman" pitchFamily="18" charset="0"/>
                <a:ea typeface="楷体" pitchFamily="49" charset="-122"/>
                <a:cs typeface="Times New Roman" pitchFamily="18" charset="0"/>
              </a:rPr>
              <a:t>数据类型</a:t>
            </a:r>
            <a:r>
              <a:rPr lang="en-US" altLang="zh-CN" sz="2000" b="1" dirty="0">
                <a:solidFill>
                  <a:schemeClr val="hlink"/>
                </a:solidFill>
                <a:latin typeface="Times New Roman" pitchFamily="18" charset="0"/>
                <a:ea typeface="楷体" pitchFamily="49" charset="-122"/>
                <a:cs typeface="Times New Roman" pitchFamily="18" charset="0"/>
              </a:rPr>
              <a:t>[n]{</a:t>
            </a:r>
            <a:r>
              <a:rPr lang="zh-CN" altLang="en-US" sz="2000" b="1" dirty="0">
                <a:solidFill>
                  <a:schemeClr val="hlink"/>
                </a:solidFill>
                <a:latin typeface="Times New Roman" pitchFamily="18" charset="0"/>
                <a:ea typeface="楷体" pitchFamily="49" charset="-122"/>
                <a:cs typeface="Times New Roman" pitchFamily="18" charset="0"/>
              </a:rPr>
              <a:t>元素值</a:t>
            </a:r>
            <a:r>
              <a:rPr lang="en-US" altLang="zh-CN" sz="2000" b="1" baseline="-25000" dirty="0">
                <a:solidFill>
                  <a:schemeClr val="hlink"/>
                </a:solidFill>
                <a:latin typeface="Times New Roman" pitchFamily="18" charset="0"/>
                <a:ea typeface="楷体" pitchFamily="49" charset="-122"/>
                <a:cs typeface="Times New Roman" pitchFamily="18" charset="0"/>
              </a:rPr>
              <a:t>0</a:t>
            </a:r>
            <a:r>
              <a:rPr lang="en-US" altLang="zh-CN" sz="2000" b="1" dirty="0">
                <a:solidFill>
                  <a:schemeClr val="hlink"/>
                </a:solidFill>
                <a:latin typeface="Times New Roman" pitchFamily="18" charset="0"/>
                <a:ea typeface="楷体" pitchFamily="49" charset="-122"/>
                <a:cs typeface="Times New Roman" pitchFamily="18" charset="0"/>
              </a:rPr>
              <a:t>,</a:t>
            </a:r>
            <a:r>
              <a:rPr lang="zh-CN" altLang="en-US" sz="2000" b="1" dirty="0">
                <a:solidFill>
                  <a:schemeClr val="hlink"/>
                </a:solidFill>
                <a:latin typeface="Times New Roman" pitchFamily="18" charset="0"/>
                <a:ea typeface="楷体" pitchFamily="49" charset="-122"/>
                <a:cs typeface="Times New Roman" pitchFamily="18" charset="0"/>
              </a:rPr>
              <a:t>元素值</a:t>
            </a:r>
            <a:r>
              <a:rPr lang="en-US" altLang="zh-CN" sz="2000" b="1" baseline="-25000" dirty="0">
                <a:solidFill>
                  <a:schemeClr val="hlink"/>
                </a:solidFill>
                <a:latin typeface="Times New Roman" pitchFamily="18" charset="0"/>
                <a:ea typeface="楷体" pitchFamily="49" charset="-122"/>
                <a:cs typeface="Times New Roman" pitchFamily="18" charset="0"/>
              </a:rPr>
              <a:t>1</a:t>
            </a:r>
            <a:r>
              <a:rPr lang="en-US" altLang="zh-CN" sz="2000" b="1" dirty="0">
                <a:solidFill>
                  <a:schemeClr val="hlink"/>
                </a:solidFill>
                <a:latin typeface="Times New Roman" pitchFamily="18" charset="0"/>
                <a:ea typeface="楷体" pitchFamily="49" charset="-122"/>
                <a:cs typeface="Times New Roman" pitchFamily="18" charset="0"/>
              </a:rPr>
              <a:t>,</a:t>
            </a:r>
            <a:r>
              <a:rPr lang="en-US" altLang="zh-CN" sz="2000" b="1" dirty="0">
                <a:solidFill>
                  <a:schemeClr val="hlink"/>
                </a:solidFill>
                <a:latin typeface="Times New Roman" pitchFamily="18" charset="0"/>
                <a:ea typeface="楷体" pitchFamily="49" charset="-122"/>
                <a:cs typeface="Times New Roman" pitchFamily="18" charset="0"/>
                <a:sym typeface="Symbol" pitchFamily="18" charset="2"/>
              </a:rPr>
              <a:t></a:t>
            </a:r>
            <a:r>
              <a:rPr lang="en-US" altLang="zh-CN" sz="2000" b="1" dirty="0">
                <a:solidFill>
                  <a:schemeClr val="hlink"/>
                </a:solidFill>
                <a:latin typeface="Times New Roman" pitchFamily="18" charset="0"/>
                <a:ea typeface="楷体" pitchFamily="49" charset="-122"/>
                <a:cs typeface="Times New Roman" pitchFamily="18" charset="0"/>
              </a:rPr>
              <a:t>,</a:t>
            </a:r>
            <a:r>
              <a:rPr lang="zh-CN" altLang="en-US" sz="2000" b="1" dirty="0">
                <a:solidFill>
                  <a:schemeClr val="hlink"/>
                </a:solidFill>
                <a:latin typeface="Times New Roman" pitchFamily="18" charset="0"/>
                <a:ea typeface="楷体" pitchFamily="49" charset="-122"/>
                <a:cs typeface="Times New Roman" pitchFamily="18" charset="0"/>
              </a:rPr>
              <a:t>元素值</a:t>
            </a:r>
            <a:r>
              <a:rPr lang="en-US" altLang="zh-CN" sz="2000" b="1" baseline="-25000" dirty="0">
                <a:solidFill>
                  <a:schemeClr val="hlink"/>
                </a:solidFill>
                <a:latin typeface="Times New Roman" pitchFamily="18" charset="0"/>
                <a:ea typeface="楷体" pitchFamily="49" charset="-122"/>
                <a:cs typeface="Times New Roman" pitchFamily="18" charset="0"/>
              </a:rPr>
              <a:t>n-1</a:t>
            </a:r>
            <a:r>
              <a:rPr lang="en-US" altLang="zh-CN" sz="2000" b="1" dirty="0">
                <a:solidFill>
                  <a:schemeClr val="hlink"/>
                </a:solidFill>
                <a:latin typeface="Times New Roman" pitchFamily="18" charset="0"/>
                <a:ea typeface="楷体" pitchFamily="49" charset="-122"/>
                <a:cs typeface="Times New Roman" pitchFamily="18" charset="0"/>
              </a:rPr>
              <a:t>};</a:t>
            </a:r>
          </a:p>
          <a:p>
            <a:pPr>
              <a:lnSpc>
                <a:spcPct val="150000"/>
              </a:lnSpc>
            </a:pPr>
            <a:r>
              <a:rPr lang="en-US" altLang="zh-CN" sz="2400" b="1" dirty="0">
                <a:solidFill>
                  <a:srgbClr val="0000FF"/>
                </a:solidFill>
                <a:latin typeface="Times New Roman" pitchFamily="18" charset="0"/>
                <a:ea typeface="楷体" pitchFamily="49" charset="-122"/>
                <a:cs typeface="Times New Roman" pitchFamily="18" charset="0"/>
              </a:rPr>
              <a:t>   </a:t>
            </a:r>
            <a:r>
              <a:rPr lang="en-US" altLang="zh-CN" sz="2400" b="1" dirty="0" smtClean="0">
                <a:solidFill>
                  <a:srgbClr val="0000FF"/>
                </a:solidFill>
                <a:latin typeface="Times New Roman" pitchFamily="18" charset="0"/>
                <a:ea typeface="楷体" pitchFamily="49" charset="-122"/>
                <a:cs typeface="Times New Roman" pitchFamily="18" charset="0"/>
              </a:rPr>
              <a:t>   </a:t>
            </a:r>
            <a:r>
              <a:rPr lang="zh-CN" altLang="en-US" sz="2400" b="1" dirty="0" smtClean="0">
                <a:solidFill>
                  <a:srgbClr val="0000FF"/>
                </a:solidFill>
                <a:latin typeface="Times New Roman" pitchFamily="18" charset="0"/>
                <a:ea typeface="楷体" pitchFamily="49" charset="-122"/>
                <a:cs typeface="Times New Roman" pitchFamily="18" charset="0"/>
              </a:rPr>
              <a:t>其中</a:t>
            </a:r>
            <a:r>
              <a:rPr lang="zh-CN" altLang="en-US" sz="2400" b="1" dirty="0">
                <a:solidFill>
                  <a:srgbClr val="0000FF"/>
                </a:solidFill>
                <a:latin typeface="Times New Roman" pitchFamily="18" charset="0"/>
                <a:ea typeface="楷体" pitchFamily="49" charset="-122"/>
                <a:cs typeface="Times New Roman" pitchFamily="18" charset="0"/>
              </a:rPr>
              <a:t>，“数组类型”是数组中数据元素的数据类型，</a:t>
            </a:r>
            <a:r>
              <a:rPr lang="en-US" altLang="zh-CN" sz="2400" b="1" dirty="0">
                <a:solidFill>
                  <a:srgbClr val="0000FF"/>
                </a:solidFill>
                <a:latin typeface="Times New Roman" pitchFamily="18" charset="0"/>
                <a:ea typeface="楷体" pitchFamily="49" charset="-122"/>
                <a:cs typeface="Times New Roman" pitchFamily="18" charset="0"/>
              </a:rPr>
              <a:t>n</a:t>
            </a:r>
            <a:r>
              <a:rPr lang="zh-CN" altLang="en-US" sz="2400" b="1" dirty="0">
                <a:solidFill>
                  <a:srgbClr val="0000FF"/>
                </a:solidFill>
                <a:latin typeface="Times New Roman" pitchFamily="18" charset="0"/>
                <a:ea typeface="楷体" pitchFamily="49" charset="-122"/>
                <a:cs typeface="Times New Roman" pitchFamily="18" charset="0"/>
              </a:rPr>
              <a:t>为“数组长度”，可以是整型常量或变量，后面一层大括号里为初始值部分</a:t>
            </a:r>
            <a:r>
              <a:rPr lang="zh-CN" altLang="en-US" sz="2400" b="1" dirty="0" smtClean="0">
                <a:solidFill>
                  <a:srgbClr val="0000FF"/>
                </a:solidFill>
                <a:latin typeface="Times New Roman" pitchFamily="18" charset="0"/>
                <a:ea typeface="楷体" pitchFamily="49" charset="-122"/>
                <a:cs typeface="Times New Roman" pitchFamily="18" charset="0"/>
              </a:rPr>
              <a:t>。</a:t>
            </a:r>
            <a:endParaRPr lang="zh-CN" altLang="en-US" sz="2400" b="1" dirty="0">
              <a:solidFill>
                <a:srgbClr val="0000FF"/>
              </a:solidFill>
              <a:latin typeface="Times New Roman" pitchFamily="18" charset="0"/>
              <a:ea typeface="楷体" pitchFamily="49" charset="-122"/>
              <a:cs typeface="Times New Roman" pitchFamily="18" charset="0"/>
            </a:endParaRPr>
          </a:p>
        </p:txBody>
      </p:sp>
      <p:sp>
        <p:nvSpPr>
          <p:cNvPr id="3" name="TextBox 2"/>
          <p:cNvSpPr txBox="1"/>
          <p:nvPr/>
        </p:nvSpPr>
        <p:spPr>
          <a:xfrm>
            <a:off x="571472" y="500042"/>
            <a:ext cx="514353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b="1" dirty="0" smtClean="0">
                <a:solidFill>
                  <a:srgbClr val="FF3300"/>
                </a:solidFill>
                <a:latin typeface="黑体" pitchFamily="49" charset="-122"/>
                <a:ea typeface="黑体" pitchFamily="49" charset="-122"/>
              </a:rPr>
              <a:t>4.1.2 </a:t>
            </a:r>
            <a:r>
              <a:rPr lang="zh-CN" altLang="en-US" sz="2800" b="1" dirty="0" smtClean="0">
                <a:solidFill>
                  <a:srgbClr val="FF3300"/>
                </a:solidFill>
                <a:latin typeface="黑体" pitchFamily="49" charset="-122"/>
                <a:ea typeface="黑体" pitchFamily="49" charset="-122"/>
              </a:rPr>
              <a:t>一维数组的动态初始化</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2"/>
          <p:cNvSpPr txBox="1">
            <a:spLocks noChangeArrowheads="1"/>
          </p:cNvSpPr>
          <p:nvPr/>
        </p:nvSpPr>
        <p:spPr bwMode="auto">
          <a:xfrm>
            <a:off x="1187450" y="476250"/>
            <a:ext cx="6553200" cy="584775"/>
          </a:xfrm>
          <a:prstGeom prst="rect">
            <a:avLst/>
          </a:prstGeom>
          <a:noFill/>
          <a:ln w="9525">
            <a:noFill/>
            <a:miter lim="800000"/>
            <a:headEnd/>
            <a:tailEnd/>
          </a:ln>
          <a:effectLst/>
        </p:spPr>
        <p:txBody>
          <a:bodyPr>
            <a:spAutoFit/>
          </a:bodyPr>
          <a:lstStyle/>
          <a:p>
            <a:pPr algn="ctr">
              <a:spcBef>
                <a:spcPct val="50000"/>
              </a:spcBef>
            </a:pPr>
            <a:r>
              <a:rPr lang="en-US" altLang="zh-CN"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ea typeface="隶书" pitchFamily="49" charset="-122"/>
              </a:rPr>
              <a:t>4.5  </a:t>
            </a:r>
            <a:r>
              <a:rPr lang="en-US" altLang="zh-CN" sz="32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ea typeface="隶书" pitchFamily="49" charset="-122"/>
              </a:rPr>
              <a:t>ArrayList</a:t>
            </a:r>
            <a:r>
              <a:rPr lang="zh-CN" alt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ea typeface="隶书" pitchFamily="49" charset="-122"/>
              </a:rPr>
              <a:t>类 </a:t>
            </a:r>
          </a:p>
        </p:txBody>
      </p:sp>
      <p:sp>
        <p:nvSpPr>
          <p:cNvPr id="128003" name="Text Box 3"/>
          <p:cNvSpPr txBox="1">
            <a:spLocks noChangeArrowheads="1"/>
          </p:cNvSpPr>
          <p:nvPr/>
        </p:nvSpPr>
        <p:spPr bwMode="auto">
          <a:xfrm>
            <a:off x="538163" y="1112838"/>
            <a:ext cx="8281987" cy="4281237"/>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400" b="1" dirty="0">
                <a:solidFill>
                  <a:srgbClr val="0000FF"/>
                </a:solidFill>
                <a:latin typeface="Times New Roman" pitchFamily="18" charset="0"/>
                <a:ea typeface="楷体" pitchFamily="49" charset="-122"/>
                <a:cs typeface="Times New Roman" pitchFamily="18" charset="0"/>
              </a:rPr>
              <a:t>　　</a:t>
            </a:r>
            <a:r>
              <a:rPr lang="en-US" altLang="zh-CN" sz="2400" b="1" dirty="0" err="1">
                <a:solidFill>
                  <a:srgbClr val="0000FF"/>
                </a:solidFill>
                <a:latin typeface="Times New Roman" pitchFamily="18" charset="0"/>
                <a:ea typeface="楷体" pitchFamily="49" charset="-122"/>
                <a:cs typeface="Times New Roman" pitchFamily="18" charset="0"/>
              </a:rPr>
              <a:t>ArrayList</a:t>
            </a:r>
            <a:r>
              <a:rPr lang="zh-CN" altLang="en-US" sz="2400" b="1" dirty="0">
                <a:solidFill>
                  <a:srgbClr val="0000FF"/>
                </a:solidFill>
                <a:latin typeface="Times New Roman" pitchFamily="18" charset="0"/>
                <a:ea typeface="楷体" pitchFamily="49" charset="-122"/>
                <a:cs typeface="Times New Roman" pitchFamily="18" charset="0"/>
              </a:rPr>
              <a:t>类（在命名空间</a:t>
            </a:r>
            <a:r>
              <a:rPr lang="en-US" altLang="zh-CN" sz="2400" b="1" dirty="0" err="1">
                <a:solidFill>
                  <a:srgbClr val="0000FF"/>
                </a:solidFill>
                <a:latin typeface="Times New Roman" pitchFamily="18" charset="0"/>
                <a:ea typeface="楷体" pitchFamily="49" charset="-122"/>
                <a:cs typeface="Times New Roman" pitchFamily="18" charset="0"/>
              </a:rPr>
              <a:t>System.Collections</a:t>
            </a:r>
            <a:r>
              <a:rPr lang="zh-CN" altLang="en-US" sz="2400" b="1" dirty="0">
                <a:solidFill>
                  <a:srgbClr val="0000FF"/>
                </a:solidFill>
                <a:latin typeface="Times New Roman" pitchFamily="18" charset="0"/>
                <a:ea typeface="楷体" pitchFamily="49" charset="-122"/>
                <a:cs typeface="Times New Roman" pitchFamily="18" charset="0"/>
              </a:rPr>
              <a:t>中），用于建立不定长度的数组，由于该类数组的数据类型为</a:t>
            </a:r>
            <a:r>
              <a:rPr lang="en-US" altLang="zh-CN" sz="2400" b="1" dirty="0">
                <a:solidFill>
                  <a:srgbClr val="0000FF"/>
                </a:solidFill>
                <a:latin typeface="Times New Roman" pitchFamily="18" charset="0"/>
                <a:ea typeface="楷体" pitchFamily="49" charset="-122"/>
                <a:cs typeface="Times New Roman" pitchFamily="18" charset="0"/>
              </a:rPr>
              <a:t>Object</a:t>
            </a:r>
            <a:r>
              <a:rPr lang="zh-CN" altLang="en-US" sz="2400" b="1" dirty="0">
                <a:solidFill>
                  <a:srgbClr val="0000FF"/>
                </a:solidFill>
                <a:latin typeface="Times New Roman" pitchFamily="18" charset="0"/>
                <a:ea typeface="楷体" pitchFamily="49" charset="-122"/>
                <a:cs typeface="Times New Roman" pitchFamily="18" charset="0"/>
              </a:rPr>
              <a:t>，其长度不固定，可以将其对象看成是一个集合。</a:t>
            </a:r>
          </a:p>
          <a:p>
            <a:pPr>
              <a:lnSpc>
                <a:spcPct val="150000"/>
              </a:lnSpc>
            </a:pPr>
            <a:r>
              <a:rPr lang="zh-CN" altLang="en-US" sz="2400" b="1" dirty="0">
                <a:solidFill>
                  <a:srgbClr val="0000FF"/>
                </a:solidFill>
                <a:latin typeface="Times New Roman" pitchFamily="18" charset="0"/>
                <a:ea typeface="楷体" pitchFamily="49" charset="-122"/>
                <a:cs typeface="Times New Roman" pitchFamily="18" charset="0"/>
              </a:rPr>
              <a:t>　定义</a:t>
            </a:r>
            <a:r>
              <a:rPr lang="en-US" altLang="zh-CN" sz="2400" b="1" dirty="0" err="1">
                <a:solidFill>
                  <a:srgbClr val="0000FF"/>
                </a:solidFill>
                <a:latin typeface="Times New Roman" pitchFamily="18" charset="0"/>
                <a:ea typeface="楷体" pitchFamily="49" charset="-122"/>
                <a:cs typeface="Times New Roman" pitchFamily="18" charset="0"/>
              </a:rPr>
              <a:t>ArrayList</a:t>
            </a:r>
            <a:r>
              <a:rPr lang="zh-CN" altLang="en-US" sz="2400" b="1" dirty="0">
                <a:solidFill>
                  <a:srgbClr val="0000FF"/>
                </a:solidFill>
                <a:latin typeface="Times New Roman" pitchFamily="18" charset="0"/>
                <a:ea typeface="楷体" pitchFamily="49" charset="-122"/>
                <a:cs typeface="Times New Roman" pitchFamily="18" charset="0"/>
              </a:rPr>
              <a:t>类的对象的语法格式如下：</a:t>
            </a:r>
          </a:p>
          <a:p>
            <a:pPr>
              <a:lnSpc>
                <a:spcPct val="150000"/>
              </a:lnSpc>
            </a:pPr>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err="1">
                <a:solidFill>
                  <a:schemeClr val="hlink"/>
                </a:solidFill>
                <a:latin typeface="Times New Roman" pitchFamily="18" charset="0"/>
                <a:ea typeface="楷体" pitchFamily="49" charset="-122"/>
                <a:cs typeface="Times New Roman" pitchFamily="18" charset="0"/>
              </a:rPr>
              <a:t>ArrayList</a:t>
            </a:r>
            <a:r>
              <a:rPr lang="en-US" altLang="zh-CN" sz="2000" b="1" dirty="0">
                <a:solidFill>
                  <a:schemeClr val="hlink"/>
                </a:solidFill>
                <a:latin typeface="Times New Roman" pitchFamily="18" charset="0"/>
                <a:ea typeface="楷体" pitchFamily="49" charset="-122"/>
                <a:cs typeface="Times New Roman" pitchFamily="18" charset="0"/>
              </a:rPr>
              <a:t> </a:t>
            </a:r>
            <a:r>
              <a:rPr lang="zh-CN" altLang="en-US" sz="2000" b="1" dirty="0">
                <a:solidFill>
                  <a:schemeClr val="hlink"/>
                </a:solidFill>
                <a:latin typeface="Times New Roman" pitchFamily="18" charset="0"/>
                <a:ea typeface="楷体" pitchFamily="49" charset="-122"/>
                <a:cs typeface="Times New Roman" pitchFamily="18" charset="0"/>
              </a:rPr>
              <a:t>数组名 </a:t>
            </a:r>
            <a:r>
              <a:rPr lang="en-US" altLang="zh-CN" sz="2000" b="1" dirty="0">
                <a:solidFill>
                  <a:schemeClr val="hlink"/>
                </a:solidFill>
                <a:latin typeface="Times New Roman" pitchFamily="18" charset="0"/>
                <a:ea typeface="楷体" pitchFamily="49" charset="-122"/>
                <a:cs typeface="Times New Roman" pitchFamily="18" charset="0"/>
              </a:rPr>
              <a:t>= new </a:t>
            </a:r>
            <a:r>
              <a:rPr lang="en-US" altLang="zh-CN" sz="2000" b="1" dirty="0" err="1">
                <a:solidFill>
                  <a:schemeClr val="hlink"/>
                </a:solidFill>
                <a:latin typeface="Times New Roman" pitchFamily="18" charset="0"/>
                <a:ea typeface="楷体" pitchFamily="49" charset="-122"/>
                <a:cs typeface="Times New Roman" pitchFamily="18" charset="0"/>
              </a:rPr>
              <a:t>ArrayList</a:t>
            </a:r>
            <a:r>
              <a:rPr lang="en-US" altLang="zh-CN" sz="2000" b="1" dirty="0">
                <a:solidFill>
                  <a:schemeClr val="hlink"/>
                </a:solidFill>
                <a:latin typeface="Times New Roman" pitchFamily="18" charset="0"/>
                <a:ea typeface="楷体" pitchFamily="49" charset="-122"/>
                <a:cs typeface="Times New Roman" pitchFamily="18" charset="0"/>
              </a:rPr>
              <a:t>();</a:t>
            </a:r>
          </a:p>
          <a:p>
            <a:pPr>
              <a:lnSpc>
                <a:spcPct val="150000"/>
              </a:lnSpc>
            </a:pPr>
            <a:r>
              <a:rPr lang="zh-CN" altLang="en-US" sz="2400" b="1" dirty="0">
                <a:solidFill>
                  <a:srgbClr val="0000FF"/>
                </a:solidFill>
                <a:latin typeface="Times New Roman" pitchFamily="18" charset="0"/>
                <a:ea typeface="楷体" pitchFamily="49" charset="-122"/>
                <a:cs typeface="Times New Roman" pitchFamily="18" charset="0"/>
              </a:rPr>
              <a:t>　例如，以下语句定义一个</a:t>
            </a:r>
            <a:r>
              <a:rPr lang="en-US" altLang="zh-CN" sz="2400" b="1" dirty="0" err="1">
                <a:solidFill>
                  <a:srgbClr val="0000FF"/>
                </a:solidFill>
                <a:latin typeface="Times New Roman" pitchFamily="18" charset="0"/>
                <a:ea typeface="楷体" pitchFamily="49" charset="-122"/>
                <a:cs typeface="Times New Roman" pitchFamily="18" charset="0"/>
              </a:rPr>
              <a:t>ArrayList</a:t>
            </a:r>
            <a:r>
              <a:rPr lang="zh-CN" altLang="en-US" sz="2400" b="1" dirty="0">
                <a:solidFill>
                  <a:srgbClr val="0000FF"/>
                </a:solidFill>
                <a:latin typeface="Times New Roman" pitchFamily="18" charset="0"/>
                <a:ea typeface="楷体" pitchFamily="49" charset="-122"/>
                <a:cs typeface="Times New Roman" pitchFamily="18" charset="0"/>
              </a:rPr>
              <a:t>类的对象</a:t>
            </a:r>
            <a:r>
              <a:rPr lang="en-US" altLang="zh-CN" sz="2400" b="1" dirty="0" err="1">
                <a:solidFill>
                  <a:srgbClr val="0000FF"/>
                </a:solidFill>
                <a:latin typeface="Times New Roman" pitchFamily="18" charset="0"/>
                <a:ea typeface="楷体" pitchFamily="49" charset="-122"/>
                <a:cs typeface="Times New Roman" pitchFamily="18" charset="0"/>
              </a:rPr>
              <a:t>myarr</a:t>
            </a:r>
            <a:r>
              <a:rPr lang="zh-CN" altLang="en-US" sz="2400" b="1" dirty="0">
                <a:solidFill>
                  <a:srgbClr val="0000FF"/>
                </a:solidFill>
                <a:latin typeface="Times New Roman" pitchFamily="18" charset="0"/>
                <a:ea typeface="楷体" pitchFamily="49" charset="-122"/>
                <a:cs typeface="Times New Roman" pitchFamily="18" charset="0"/>
              </a:rPr>
              <a:t>，可以将它作为一个数组使用：</a:t>
            </a:r>
          </a:p>
          <a:p>
            <a:pPr>
              <a:lnSpc>
                <a:spcPct val="150000"/>
              </a:lnSpc>
            </a:pPr>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err="1">
                <a:solidFill>
                  <a:schemeClr val="hlink"/>
                </a:solidFill>
                <a:latin typeface="Times New Roman" pitchFamily="18" charset="0"/>
                <a:ea typeface="楷体" pitchFamily="49" charset="-122"/>
                <a:cs typeface="Times New Roman" pitchFamily="18" charset="0"/>
              </a:rPr>
              <a:t>ArrayList</a:t>
            </a:r>
            <a:r>
              <a:rPr lang="en-US" altLang="zh-CN" sz="2000" b="1" dirty="0">
                <a:solidFill>
                  <a:schemeClr val="hlink"/>
                </a:solidFill>
                <a:latin typeface="Times New Roman" pitchFamily="18" charset="0"/>
                <a:ea typeface="楷体" pitchFamily="49" charset="-122"/>
                <a:cs typeface="Times New Roman" pitchFamily="18" charset="0"/>
              </a:rPr>
              <a:t> </a:t>
            </a:r>
            <a:r>
              <a:rPr lang="en-US" altLang="zh-CN" sz="2000" b="1" dirty="0" err="1">
                <a:solidFill>
                  <a:schemeClr val="hlink"/>
                </a:solidFill>
                <a:latin typeface="Times New Roman" pitchFamily="18" charset="0"/>
                <a:ea typeface="楷体" pitchFamily="49" charset="-122"/>
                <a:cs typeface="Times New Roman" pitchFamily="18" charset="0"/>
              </a:rPr>
              <a:t>myarr</a:t>
            </a:r>
            <a:r>
              <a:rPr lang="en-US" altLang="zh-CN" sz="2000" b="1" dirty="0">
                <a:solidFill>
                  <a:schemeClr val="hlink"/>
                </a:solidFill>
                <a:latin typeface="Times New Roman" pitchFamily="18" charset="0"/>
                <a:ea typeface="楷体" pitchFamily="49" charset="-122"/>
                <a:cs typeface="Times New Roman" pitchFamily="18" charset="0"/>
              </a:rPr>
              <a:t> = new </a:t>
            </a:r>
            <a:r>
              <a:rPr lang="en-US" altLang="zh-CN" sz="2000" b="1" dirty="0" err="1">
                <a:solidFill>
                  <a:schemeClr val="hlink"/>
                </a:solidFill>
                <a:latin typeface="Times New Roman" pitchFamily="18" charset="0"/>
                <a:ea typeface="楷体" pitchFamily="49" charset="-122"/>
                <a:cs typeface="Times New Roman" pitchFamily="18" charset="0"/>
              </a:rPr>
              <a:t>ArrayList</a:t>
            </a:r>
            <a:r>
              <a:rPr lang="en-US" altLang="zh-CN" sz="2000" b="1" dirty="0">
                <a:solidFill>
                  <a:schemeClr val="hlink"/>
                </a:solidFill>
                <a:latin typeface="Times New Roman" pitchFamily="18" charset="0"/>
                <a:ea typeface="楷体" pitchFamily="49" charset="-122"/>
                <a:cs typeface="Times New Roman" pitchFamily="18" charset="0"/>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7029" name="Group 53"/>
          <p:cNvGraphicFramePr>
            <a:graphicFrameLocks noGrp="1"/>
          </p:cNvGraphicFramePr>
          <p:nvPr/>
        </p:nvGraphicFramePr>
        <p:xfrm>
          <a:off x="755650" y="479425"/>
          <a:ext cx="7888316" cy="1463040"/>
        </p:xfrm>
        <a:graphic>
          <a:graphicData uri="http://schemas.openxmlformats.org/drawingml/2006/table">
            <a:tbl>
              <a:tblPr/>
              <a:tblGrid>
                <a:gridCol w="1698153"/>
                <a:gridCol w="6190163"/>
              </a:tblGrid>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0000"/>
                          </a:solidFill>
                          <a:effectLst/>
                          <a:latin typeface="Times New Roman" pitchFamily="18" charset="0"/>
                          <a:ea typeface="楷体" pitchFamily="49" charset="-122"/>
                          <a:cs typeface="Times New Roman" pitchFamily="18" charset="0"/>
                        </a:rPr>
                        <a:t>属性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0000"/>
                          </a:solidFill>
                          <a:effectLst/>
                          <a:latin typeface="Times New Roman" pitchFamily="18" charset="0"/>
                          <a:ea typeface="楷体" pitchFamily="49" charset="-122"/>
                          <a:cs typeface="Times New Roman" pitchFamily="18" charset="0"/>
                        </a:rPr>
                        <a:t>说明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Capacity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获取或设置</a:t>
                      </a:r>
                      <a:r>
                        <a:rPr kumimoji="0" lang="en-US" altLang="zh-CN" sz="18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ArrayList</a:t>
                      </a: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可包含的元素数。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Count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获取</a:t>
                      </a:r>
                      <a:r>
                        <a:rPr kumimoji="0" lang="en-US" altLang="zh-CN" sz="18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ArrayList</a:t>
                      </a: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中实际包含的元素数。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Item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获取或设置指定索引处的元素。</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6231" name="Group 279"/>
          <p:cNvGraphicFramePr>
            <a:graphicFrameLocks noGrp="1"/>
          </p:cNvGraphicFramePr>
          <p:nvPr/>
        </p:nvGraphicFramePr>
        <p:xfrm>
          <a:off x="214282" y="260350"/>
          <a:ext cx="8786874" cy="6303264"/>
        </p:xfrm>
        <a:graphic>
          <a:graphicData uri="http://schemas.openxmlformats.org/drawingml/2006/table">
            <a:tbl>
              <a:tblPr/>
              <a:tblGrid>
                <a:gridCol w="1551496"/>
                <a:gridCol w="7235378"/>
              </a:tblGrid>
              <a:tr h="22860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zh-CN" altLang="en-US" sz="1600" b="1" i="0" u="none" strike="noStrike" cap="none" normalizeH="0" baseline="0" dirty="0" smtClean="0">
                          <a:ln>
                            <a:noFill/>
                          </a:ln>
                          <a:solidFill>
                            <a:srgbClr val="FF0000"/>
                          </a:solidFill>
                          <a:effectLst/>
                          <a:latin typeface="Times New Roman" pitchFamily="18" charset="0"/>
                          <a:ea typeface="楷体" pitchFamily="49" charset="-122"/>
                          <a:cs typeface="Times New Roman" pitchFamily="18" charset="0"/>
                        </a:rPr>
                        <a:t>方法</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zh-CN" altLang="en-US" sz="1600" b="1" i="0" u="none" strike="noStrike" cap="none" normalizeH="0" baseline="0" dirty="0" smtClean="0">
                          <a:ln>
                            <a:noFill/>
                          </a:ln>
                          <a:solidFill>
                            <a:srgbClr val="FF0000"/>
                          </a:solidFill>
                          <a:effectLst/>
                          <a:latin typeface="Times New Roman" pitchFamily="18" charset="0"/>
                          <a:ea typeface="楷体" pitchFamily="49" charset="-122"/>
                          <a:cs typeface="Times New Roman" pitchFamily="18" charset="0"/>
                        </a:rPr>
                        <a:t>说明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r>
              <a:tr h="22860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Add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zh-CN" altLang="en-US"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将对象添加到</a:t>
                      </a: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ArrayList</a:t>
                      </a:r>
                      <a:r>
                        <a:rPr kumimoji="0" lang="zh-CN" altLang="en-US"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的结尾处。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r>
              <a:tr h="22860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AddRange</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zh-CN" altLang="en-US"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将一个</a:t>
                      </a: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ICollection</a:t>
                      </a:r>
                      <a:r>
                        <a:rPr kumimoji="0" lang="zh-CN" altLang="en-US"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对象的元素添加到</a:t>
                      </a: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ArrayList</a:t>
                      </a:r>
                      <a:r>
                        <a:rPr kumimoji="0" lang="zh-CN" altLang="en-US"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的末尾。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r>
              <a:tr h="22860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BinarySearch</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zh-CN" altLang="en-US"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使用二分检索算法在已排序的</a:t>
                      </a: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ArrayList</a:t>
                      </a:r>
                      <a:r>
                        <a:rPr kumimoji="0" lang="zh-CN" altLang="en-US"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或它的一部分中查找特定元素。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r>
              <a:tr h="22860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Clear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从</a:t>
                      </a: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ArrayList</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中移除所有元素。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r>
              <a:tr h="22860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Clone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创建</a:t>
                      </a: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ArrayList</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的浅表副本。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r>
              <a:tr h="22860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Contains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确定某元素是否在</a:t>
                      </a: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ArrayList</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中。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r>
              <a:tr h="22860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CopyTo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将</a:t>
                      </a: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ArrayList</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或它的一部分复制到一维数组中。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r>
              <a:tr h="22860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GetRange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返回 </a:t>
                      </a: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ArrayList</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，它表示源</a:t>
                      </a: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ArrayList</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中元素的子集。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r>
              <a:tr h="22860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IndexOf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返回</a:t>
                      </a: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ArrayList</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或它的一部分中某个值的第一个匹配项的从零开始的索引。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r>
              <a:tr h="22860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Insert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将元素插入</a:t>
                      </a: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ArrayList</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的指定索引处。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r>
              <a:tr h="22860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InsertRange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将集合中的某个元素插入</a:t>
                      </a: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ArrayList</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的指定索引处。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r>
              <a:tr h="22860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LastIndexOf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返回</a:t>
                      </a: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ArrayList</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或它的一部分中某个值的最后一个匹配项的从零开始的索引。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r>
              <a:tr h="22860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Remove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从</a:t>
                      </a: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ArrayList</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中移除特定对象的第一个匹配项。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r>
              <a:tr h="22860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RemoveAt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移除</a:t>
                      </a: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ArrayList</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的指定索引处的元素。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r>
              <a:tr h="22860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RemoveRange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从</a:t>
                      </a: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ArrayList</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中移除一定范围的元素。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r>
              <a:tr h="22860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Reverse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将</a:t>
                      </a: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ArrayList</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或它的一部分中元素的顺序反转。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r>
              <a:tr h="22860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SetRange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将集合中的元素复制到</a:t>
                      </a: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ArrayList</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中一定范围的元素上。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r>
              <a:tr h="22860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Sort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对</a:t>
                      </a: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ArrayList</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或它的一部分中的元素进行排序。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r>
              <a:tr h="22860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ToArray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将</a:t>
                      </a: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ArrayList</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的元素复制到新数组中。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r>
              <a:tr h="22860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ToString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返回表示当前</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Object</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的</a:t>
                      </a:r>
                      <a:r>
                        <a:rPr kumimoji="0" lang="en-US" altLang="zh-CN"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String</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r>
              <a:tr h="22860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zh-CN" sz="16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TrimToSize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将容量设置为</a:t>
                      </a:r>
                      <a:r>
                        <a:rPr kumimoji="0" lang="en-US" altLang="zh-CN" sz="1600" b="1" i="0" u="none" strike="noStrike" cap="none" normalizeH="0" baseline="0" dirty="0" err="1" smtClean="0">
                          <a:ln>
                            <a:noFill/>
                          </a:ln>
                          <a:solidFill>
                            <a:srgbClr val="0000FF"/>
                          </a:solidFill>
                          <a:effectLst/>
                          <a:latin typeface="Times New Roman" pitchFamily="18" charset="0"/>
                          <a:ea typeface="楷体" pitchFamily="49" charset="-122"/>
                          <a:cs typeface="Times New Roman" pitchFamily="18" charset="0"/>
                        </a:rPr>
                        <a:t>ArrayList</a:t>
                      </a:r>
                      <a:r>
                        <a:rPr kumimoji="0" lang="zh-CN" altLang="en-US" sz="16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中元素的实际数目。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285720" y="169111"/>
            <a:ext cx="8462992" cy="830997"/>
          </a:xfrm>
          <a:prstGeom prst="rect">
            <a:avLst/>
          </a:prstGeom>
          <a:noFill/>
          <a:ln w="9525">
            <a:noFill/>
            <a:miter lim="800000"/>
            <a:headEnd/>
            <a:tailEnd/>
          </a:ln>
          <a:effectLst/>
        </p:spPr>
        <p:txBody>
          <a:bodyPr wrap="square">
            <a:spAutoFit/>
          </a:bodyPr>
          <a:lstStyle/>
          <a:p>
            <a:pPr>
              <a:spcBef>
                <a:spcPct val="50000"/>
              </a:spcBef>
            </a:pPr>
            <a:r>
              <a:rPr lang="en-US" altLang="zh-CN" sz="2400" b="1" dirty="0" smtClean="0">
                <a:solidFill>
                  <a:srgbClr val="FF0000"/>
                </a:solidFill>
                <a:latin typeface="Times New Roman" pitchFamily="18" charset="0"/>
                <a:ea typeface="楷体" pitchFamily="49" charset="-122"/>
                <a:cs typeface="Times New Roman" pitchFamily="18" charset="0"/>
              </a:rPr>
              <a:t>【</a:t>
            </a:r>
            <a:r>
              <a:rPr lang="zh-CN" altLang="en-US" sz="2400" b="1" dirty="0" smtClean="0">
                <a:solidFill>
                  <a:srgbClr val="FF0000"/>
                </a:solidFill>
                <a:latin typeface="Times New Roman" pitchFamily="18" charset="0"/>
                <a:ea typeface="楷体" pitchFamily="49" charset="-122"/>
                <a:cs typeface="Times New Roman" pitchFamily="18" charset="0"/>
              </a:rPr>
              <a:t>例</a:t>
            </a:r>
            <a:r>
              <a:rPr lang="en-US" altLang="zh-CN" sz="2400" b="1" dirty="0" smtClean="0">
                <a:solidFill>
                  <a:srgbClr val="FF0000"/>
                </a:solidFill>
                <a:latin typeface="Times New Roman" pitchFamily="18" charset="0"/>
                <a:ea typeface="楷体" pitchFamily="49" charset="-122"/>
                <a:cs typeface="Times New Roman" pitchFamily="18" charset="0"/>
              </a:rPr>
              <a:t>4.4】 </a:t>
            </a:r>
            <a:r>
              <a:rPr lang="zh-CN" altLang="en-US" sz="2400" b="1" dirty="0">
                <a:solidFill>
                  <a:srgbClr val="0000FF"/>
                </a:solidFill>
                <a:latin typeface="Times New Roman" pitchFamily="18" charset="0"/>
                <a:ea typeface="楷体" pitchFamily="49" charset="-122"/>
                <a:cs typeface="Times New Roman" pitchFamily="18" charset="0"/>
              </a:rPr>
              <a:t>定义一个</a:t>
            </a:r>
            <a:r>
              <a:rPr lang="en-US" altLang="zh-CN" sz="2400" b="1" dirty="0" err="1">
                <a:solidFill>
                  <a:srgbClr val="0000FF"/>
                </a:solidFill>
                <a:latin typeface="Times New Roman" pitchFamily="18" charset="0"/>
                <a:ea typeface="楷体" pitchFamily="49" charset="-122"/>
                <a:cs typeface="Times New Roman" pitchFamily="18" charset="0"/>
              </a:rPr>
              <a:t>ArrayList</a:t>
            </a:r>
            <a:r>
              <a:rPr lang="zh-CN" altLang="en-US" sz="2400" b="1" dirty="0">
                <a:solidFill>
                  <a:srgbClr val="0000FF"/>
                </a:solidFill>
                <a:latin typeface="Times New Roman" pitchFamily="18" charset="0"/>
                <a:ea typeface="楷体" pitchFamily="49" charset="-122"/>
                <a:cs typeface="Times New Roman" pitchFamily="18" charset="0"/>
              </a:rPr>
              <a:t>对象，用于存放若干个姓名，对其进行排序，并输出排序后的结果。</a:t>
            </a:r>
          </a:p>
        </p:txBody>
      </p:sp>
      <p:sp>
        <p:nvSpPr>
          <p:cNvPr id="124931" name="Text Box 3"/>
          <p:cNvSpPr txBox="1">
            <a:spLocks noChangeArrowheads="1"/>
          </p:cNvSpPr>
          <p:nvPr/>
        </p:nvSpPr>
        <p:spPr bwMode="auto">
          <a:xfrm>
            <a:off x="395288" y="908050"/>
            <a:ext cx="5462596" cy="5859463"/>
          </a:xfrm>
          <a:prstGeom prst="rect">
            <a:avLst/>
          </a:prstGeom>
          <a:noFill/>
          <a:ln w="9525">
            <a:noFill/>
            <a:miter lim="800000"/>
            <a:headEnd/>
            <a:tailEnd/>
          </a:ln>
          <a:effectLst/>
        </p:spPr>
        <p:txBody>
          <a:bodyPr wrap="square">
            <a:spAutoFit/>
          </a:bodyPr>
          <a:lstStyle/>
          <a:p>
            <a:pPr>
              <a:lnSpc>
                <a:spcPct val="90000"/>
              </a:lnSpc>
            </a:pPr>
            <a:r>
              <a:rPr lang="en-US" altLang="zh-CN" sz="2000" b="1" dirty="0">
                <a:solidFill>
                  <a:srgbClr val="0000FF"/>
                </a:solidFill>
                <a:latin typeface="Times New Roman" pitchFamily="18" charset="0"/>
                <a:ea typeface="楷体" pitchFamily="49" charset="-122"/>
                <a:cs typeface="Times New Roman" pitchFamily="18" charset="0"/>
              </a:rPr>
              <a:t>using System;</a:t>
            </a:r>
          </a:p>
          <a:p>
            <a:pPr>
              <a:lnSpc>
                <a:spcPct val="90000"/>
              </a:lnSpc>
            </a:pPr>
            <a:r>
              <a:rPr lang="en-US" altLang="zh-CN" sz="2000" b="1" dirty="0">
                <a:solidFill>
                  <a:srgbClr val="0000FF"/>
                </a:solidFill>
                <a:latin typeface="Times New Roman" pitchFamily="18" charset="0"/>
                <a:ea typeface="楷体" pitchFamily="49" charset="-122"/>
                <a:cs typeface="Times New Roman" pitchFamily="18" charset="0"/>
              </a:rPr>
              <a:t>using </a:t>
            </a:r>
            <a:r>
              <a:rPr lang="en-US" altLang="zh-CN" sz="2000" b="1" dirty="0" err="1">
                <a:solidFill>
                  <a:srgbClr val="0000FF"/>
                </a:solidFill>
                <a:latin typeface="Times New Roman" pitchFamily="18" charset="0"/>
                <a:ea typeface="楷体" pitchFamily="49" charset="-122"/>
                <a:cs typeface="Times New Roman" pitchFamily="18" charset="0"/>
              </a:rPr>
              <a:t>System.Collections</a:t>
            </a:r>
            <a:r>
              <a:rPr lang="en-US" altLang="zh-CN" sz="2000" b="1" dirty="0">
                <a:solidFill>
                  <a:srgbClr val="0000FF"/>
                </a:solidFill>
                <a:latin typeface="Times New Roman" pitchFamily="18" charset="0"/>
                <a:ea typeface="楷体" pitchFamily="49" charset="-122"/>
                <a:cs typeface="Times New Roman" pitchFamily="18" charset="0"/>
              </a:rPr>
              <a:t>; </a:t>
            </a:r>
            <a:r>
              <a:rPr lang="zh-CN" altLang="en-US" sz="2000" b="1" dirty="0">
                <a:solidFill>
                  <a:srgbClr val="0000FF"/>
                </a:solidFill>
                <a:latin typeface="Times New Roman" pitchFamily="18" charset="0"/>
                <a:ea typeface="楷体" pitchFamily="49" charset="-122"/>
                <a:cs typeface="Times New Roman" pitchFamily="18" charset="0"/>
              </a:rPr>
              <a:t>　</a:t>
            </a:r>
            <a:r>
              <a:rPr lang="en-US" altLang="zh-CN" sz="2000" b="1" dirty="0">
                <a:solidFill>
                  <a:srgbClr val="0000FF"/>
                </a:solidFill>
                <a:latin typeface="Times New Roman" pitchFamily="18" charset="0"/>
                <a:ea typeface="楷体" pitchFamily="49" charset="-122"/>
                <a:cs typeface="Times New Roman" pitchFamily="18" charset="0"/>
              </a:rPr>
              <a:t>//</a:t>
            </a:r>
            <a:r>
              <a:rPr lang="zh-CN" altLang="en-US" sz="2000" b="1" dirty="0">
                <a:solidFill>
                  <a:srgbClr val="0000FF"/>
                </a:solidFill>
                <a:latin typeface="Times New Roman" pitchFamily="18" charset="0"/>
                <a:ea typeface="楷体" pitchFamily="49" charset="-122"/>
                <a:cs typeface="Times New Roman" pitchFamily="18" charset="0"/>
              </a:rPr>
              <a:t>新增</a:t>
            </a:r>
          </a:p>
          <a:p>
            <a:pPr>
              <a:lnSpc>
                <a:spcPct val="90000"/>
              </a:lnSpc>
            </a:pPr>
            <a:r>
              <a:rPr lang="en-US" altLang="zh-CN" sz="2000" b="1" dirty="0">
                <a:solidFill>
                  <a:srgbClr val="0000FF"/>
                </a:solidFill>
                <a:latin typeface="Times New Roman" pitchFamily="18" charset="0"/>
                <a:ea typeface="楷体" pitchFamily="49" charset="-122"/>
                <a:cs typeface="Times New Roman" pitchFamily="18" charset="0"/>
              </a:rPr>
              <a:t>namespace </a:t>
            </a:r>
            <a:r>
              <a:rPr lang="en-US" altLang="zh-CN" sz="2000" b="1" dirty="0" err="1" smtClean="0">
                <a:solidFill>
                  <a:srgbClr val="0000FF"/>
                </a:solidFill>
                <a:latin typeface="Times New Roman" pitchFamily="18" charset="0"/>
                <a:ea typeface="楷体" pitchFamily="49" charset="-122"/>
                <a:cs typeface="Times New Roman" pitchFamily="18" charset="0"/>
              </a:rPr>
              <a:t>proj4_4</a:t>
            </a:r>
            <a:endParaRPr lang="en-US" altLang="zh-CN" sz="2000" b="1" dirty="0">
              <a:solidFill>
                <a:srgbClr val="0000FF"/>
              </a:solidFill>
              <a:latin typeface="Times New Roman" pitchFamily="18" charset="0"/>
              <a:ea typeface="楷体" pitchFamily="49" charset="-122"/>
              <a:cs typeface="Times New Roman" pitchFamily="18" charset="0"/>
            </a:endParaRPr>
          </a:p>
          <a:p>
            <a:pPr>
              <a:lnSpc>
                <a:spcPct val="90000"/>
              </a:lnSpc>
            </a:pPr>
            <a:r>
              <a:rPr lang="en-US" altLang="zh-CN" sz="2000" b="1" dirty="0">
                <a:solidFill>
                  <a:srgbClr val="0000FF"/>
                </a:solidFill>
                <a:latin typeface="Times New Roman" pitchFamily="18" charset="0"/>
                <a:ea typeface="楷体" pitchFamily="49" charset="-122"/>
                <a:cs typeface="Times New Roman" pitchFamily="18" charset="0"/>
              </a:rPr>
              <a:t>{   class Program</a:t>
            </a:r>
          </a:p>
          <a:p>
            <a:pPr>
              <a:lnSpc>
                <a:spcPct val="90000"/>
              </a:lnSpc>
            </a:pPr>
            <a:r>
              <a:rPr lang="en-US" altLang="zh-CN" sz="2000" b="1" dirty="0">
                <a:solidFill>
                  <a:srgbClr val="0000FF"/>
                </a:solidFill>
                <a:latin typeface="Times New Roman" pitchFamily="18" charset="0"/>
                <a:ea typeface="楷体" pitchFamily="49" charset="-122"/>
                <a:cs typeface="Times New Roman" pitchFamily="18" charset="0"/>
              </a:rPr>
              <a:t>    {    static void Main(string[] </a:t>
            </a:r>
            <a:r>
              <a:rPr lang="en-US" altLang="zh-CN" sz="2000" b="1" dirty="0" err="1">
                <a:solidFill>
                  <a:srgbClr val="0000FF"/>
                </a:solidFill>
                <a:latin typeface="Times New Roman" pitchFamily="18" charset="0"/>
                <a:ea typeface="楷体" pitchFamily="49" charset="-122"/>
                <a:cs typeface="Times New Roman" pitchFamily="18" charset="0"/>
              </a:rPr>
              <a:t>args</a:t>
            </a:r>
            <a:r>
              <a:rPr lang="en-US" altLang="zh-CN" sz="2000" b="1" dirty="0">
                <a:solidFill>
                  <a:srgbClr val="0000FF"/>
                </a:solidFill>
                <a:latin typeface="Times New Roman" pitchFamily="18" charset="0"/>
                <a:ea typeface="楷体" pitchFamily="49" charset="-122"/>
                <a:cs typeface="Times New Roman" pitchFamily="18" charset="0"/>
              </a:rPr>
              <a:t>)</a:t>
            </a:r>
          </a:p>
          <a:p>
            <a:pPr>
              <a:lnSpc>
                <a:spcPct val="90000"/>
              </a:lnSpc>
            </a:pPr>
            <a:r>
              <a:rPr lang="en-US" altLang="zh-CN" sz="2000" b="1" dirty="0">
                <a:solidFill>
                  <a:srgbClr val="0000FF"/>
                </a:solidFill>
                <a:latin typeface="Times New Roman" pitchFamily="18" charset="0"/>
                <a:ea typeface="楷体" pitchFamily="49" charset="-122"/>
                <a:cs typeface="Times New Roman" pitchFamily="18" charset="0"/>
              </a:rPr>
              <a:t>         {	</a:t>
            </a:r>
            <a:r>
              <a:rPr lang="en-US" altLang="zh-CN" sz="2000" b="1" dirty="0" err="1">
                <a:solidFill>
                  <a:srgbClr val="0000FF"/>
                </a:solidFill>
                <a:latin typeface="Times New Roman" pitchFamily="18" charset="0"/>
                <a:ea typeface="楷体" pitchFamily="49" charset="-122"/>
                <a:cs typeface="Times New Roman" pitchFamily="18" charset="0"/>
              </a:rPr>
              <a:t>ArrayList</a:t>
            </a:r>
            <a:r>
              <a:rPr lang="en-US" altLang="zh-CN" sz="2000" b="1" dirty="0">
                <a:solidFill>
                  <a:srgbClr val="0000FF"/>
                </a:solidFill>
                <a:latin typeface="Times New Roman" pitchFamily="18" charset="0"/>
                <a:ea typeface="楷体" pitchFamily="49" charset="-122"/>
                <a:cs typeface="Times New Roman" pitchFamily="18" charset="0"/>
              </a:rPr>
              <a:t> </a:t>
            </a:r>
            <a:r>
              <a:rPr lang="en-US" altLang="zh-CN" sz="2000" b="1" dirty="0" err="1">
                <a:solidFill>
                  <a:srgbClr val="0000FF"/>
                </a:solidFill>
                <a:latin typeface="Times New Roman" pitchFamily="18" charset="0"/>
                <a:ea typeface="楷体" pitchFamily="49" charset="-122"/>
                <a:cs typeface="Times New Roman" pitchFamily="18" charset="0"/>
              </a:rPr>
              <a:t>myarr</a:t>
            </a:r>
            <a:r>
              <a:rPr lang="en-US" altLang="zh-CN" sz="2000" b="1" dirty="0">
                <a:solidFill>
                  <a:srgbClr val="0000FF"/>
                </a:solidFill>
                <a:latin typeface="Times New Roman" pitchFamily="18" charset="0"/>
                <a:ea typeface="楷体" pitchFamily="49" charset="-122"/>
                <a:cs typeface="Times New Roman" pitchFamily="18" charset="0"/>
              </a:rPr>
              <a:t> = new </a:t>
            </a:r>
            <a:r>
              <a:rPr lang="en-US" altLang="zh-CN" sz="2000" b="1" dirty="0" err="1">
                <a:solidFill>
                  <a:srgbClr val="0000FF"/>
                </a:solidFill>
                <a:latin typeface="Times New Roman" pitchFamily="18" charset="0"/>
                <a:ea typeface="楷体" pitchFamily="49" charset="-122"/>
                <a:cs typeface="Times New Roman" pitchFamily="18" charset="0"/>
              </a:rPr>
              <a:t>ArrayList</a:t>
            </a:r>
            <a:r>
              <a:rPr lang="en-US" altLang="zh-CN" sz="2000" b="1" dirty="0">
                <a:solidFill>
                  <a:srgbClr val="0000FF"/>
                </a:solidFill>
                <a:latin typeface="Times New Roman" pitchFamily="18" charset="0"/>
                <a:ea typeface="楷体" pitchFamily="49" charset="-122"/>
                <a:cs typeface="Times New Roman" pitchFamily="18" charset="0"/>
              </a:rPr>
              <a:t>();</a:t>
            </a:r>
          </a:p>
          <a:p>
            <a:pPr>
              <a:lnSpc>
                <a:spcPct val="90000"/>
              </a:lnSpc>
            </a:pPr>
            <a:r>
              <a:rPr lang="en-US" altLang="zh-CN" sz="2000" b="1" dirty="0">
                <a:solidFill>
                  <a:srgbClr val="0000FF"/>
                </a:solidFill>
                <a:latin typeface="Times New Roman" pitchFamily="18" charset="0"/>
                <a:ea typeface="楷体" pitchFamily="49" charset="-122"/>
                <a:cs typeface="Times New Roman" pitchFamily="18" charset="0"/>
              </a:rPr>
              <a:t>            	</a:t>
            </a:r>
            <a:r>
              <a:rPr lang="en-US" altLang="zh-CN" sz="2000" b="1" dirty="0" err="1">
                <a:solidFill>
                  <a:srgbClr val="0000FF"/>
                </a:solidFill>
                <a:latin typeface="Times New Roman" pitchFamily="18" charset="0"/>
                <a:ea typeface="楷体" pitchFamily="49" charset="-122"/>
                <a:cs typeface="Times New Roman" pitchFamily="18" charset="0"/>
              </a:rPr>
              <a:t>myarr.Add</a:t>
            </a:r>
            <a:r>
              <a:rPr lang="en-US" altLang="zh-CN" sz="2000" b="1" dirty="0">
                <a:solidFill>
                  <a:srgbClr val="0000FF"/>
                </a:solidFill>
                <a:latin typeface="Times New Roman" pitchFamily="18" charset="0"/>
                <a:ea typeface="楷体" pitchFamily="49" charset="-122"/>
                <a:cs typeface="Times New Roman" pitchFamily="18" charset="0"/>
              </a:rPr>
              <a:t>("Smith");</a:t>
            </a:r>
          </a:p>
          <a:p>
            <a:pPr>
              <a:lnSpc>
                <a:spcPct val="90000"/>
              </a:lnSpc>
            </a:pPr>
            <a:r>
              <a:rPr lang="en-US" altLang="zh-CN" sz="2000" b="1" dirty="0">
                <a:solidFill>
                  <a:srgbClr val="0000FF"/>
                </a:solidFill>
                <a:latin typeface="Times New Roman" pitchFamily="18" charset="0"/>
                <a:ea typeface="楷体" pitchFamily="49" charset="-122"/>
                <a:cs typeface="Times New Roman" pitchFamily="18" charset="0"/>
              </a:rPr>
              <a:t>            	</a:t>
            </a:r>
            <a:r>
              <a:rPr lang="en-US" altLang="zh-CN" sz="2000" b="1" dirty="0" err="1">
                <a:solidFill>
                  <a:srgbClr val="0000FF"/>
                </a:solidFill>
                <a:latin typeface="Times New Roman" pitchFamily="18" charset="0"/>
                <a:ea typeface="楷体" pitchFamily="49" charset="-122"/>
                <a:cs typeface="Times New Roman" pitchFamily="18" charset="0"/>
              </a:rPr>
              <a:t>myarr.Add</a:t>
            </a:r>
            <a:r>
              <a:rPr lang="en-US" altLang="zh-CN" sz="2000" b="1" dirty="0">
                <a:solidFill>
                  <a:srgbClr val="0000FF"/>
                </a:solidFill>
                <a:latin typeface="Times New Roman" pitchFamily="18" charset="0"/>
                <a:ea typeface="楷体" pitchFamily="49" charset="-122"/>
                <a:cs typeface="Times New Roman" pitchFamily="18" charset="0"/>
              </a:rPr>
              <a:t>("Mary");</a:t>
            </a:r>
          </a:p>
          <a:p>
            <a:pPr>
              <a:lnSpc>
                <a:spcPct val="90000"/>
              </a:lnSpc>
            </a:pPr>
            <a:r>
              <a:rPr lang="en-US" altLang="zh-CN" sz="2000" b="1" dirty="0">
                <a:solidFill>
                  <a:srgbClr val="0000FF"/>
                </a:solidFill>
                <a:latin typeface="Times New Roman" pitchFamily="18" charset="0"/>
                <a:ea typeface="楷体" pitchFamily="49" charset="-122"/>
                <a:cs typeface="Times New Roman" pitchFamily="18" charset="0"/>
              </a:rPr>
              <a:t>            	</a:t>
            </a:r>
            <a:r>
              <a:rPr lang="en-US" altLang="zh-CN" sz="2000" b="1" dirty="0" err="1">
                <a:solidFill>
                  <a:srgbClr val="0000FF"/>
                </a:solidFill>
                <a:latin typeface="Times New Roman" pitchFamily="18" charset="0"/>
                <a:ea typeface="楷体" pitchFamily="49" charset="-122"/>
                <a:cs typeface="Times New Roman" pitchFamily="18" charset="0"/>
              </a:rPr>
              <a:t>myarr.Add</a:t>
            </a:r>
            <a:r>
              <a:rPr lang="en-US" altLang="zh-CN" sz="2000" b="1" dirty="0">
                <a:solidFill>
                  <a:srgbClr val="0000FF"/>
                </a:solidFill>
                <a:latin typeface="Times New Roman" pitchFamily="18" charset="0"/>
                <a:ea typeface="楷体" pitchFamily="49" charset="-122"/>
                <a:cs typeface="Times New Roman" pitchFamily="18" charset="0"/>
              </a:rPr>
              <a:t>("</a:t>
            </a:r>
            <a:r>
              <a:rPr lang="en-US" altLang="zh-CN" sz="2000" b="1" dirty="0" err="1">
                <a:solidFill>
                  <a:srgbClr val="0000FF"/>
                </a:solidFill>
                <a:latin typeface="Times New Roman" pitchFamily="18" charset="0"/>
                <a:ea typeface="楷体" pitchFamily="49" charset="-122"/>
                <a:cs typeface="Times New Roman" pitchFamily="18" charset="0"/>
              </a:rPr>
              <a:t>Dava</a:t>
            </a:r>
            <a:r>
              <a:rPr lang="en-US" altLang="zh-CN" sz="2000" b="1" dirty="0">
                <a:solidFill>
                  <a:srgbClr val="0000FF"/>
                </a:solidFill>
                <a:latin typeface="Times New Roman" pitchFamily="18" charset="0"/>
                <a:ea typeface="楷体" pitchFamily="49" charset="-122"/>
                <a:cs typeface="Times New Roman" pitchFamily="18" charset="0"/>
              </a:rPr>
              <a:t>");</a:t>
            </a:r>
          </a:p>
          <a:p>
            <a:pPr>
              <a:lnSpc>
                <a:spcPct val="90000"/>
              </a:lnSpc>
            </a:pPr>
            <a:r>
              <a:rPr lang="en-US" altLang="zh-CN" sz="2000" b="1" dirty="0">
                <a:solidFill>
                  <a:srgbClr val="0000FF"/>
                </a:solidFill>
                <a:latin typeface="Times New Roman" pitchFamily="18" charset="0"/>
                <a:ea typeface="楷体" pitchFamily="49" charset="-122"/>
                <a:cs typeface="Times New Roman" pitchFamily="18" charset="0"/>
              </a:rPr>
              <a:t>            	</a:t>
            </a:r>
            <a:r>
              <a:rPr lang="en-US" altLang="zh-CN" sz="2000" b="1" dirty="0" err="1">
                <a:solidFill>
                  <a:srgbClr val="0000FF"/>
                </a:solidFill>
                <a:latin typeface="Times New Roman" pitchFamily="18" charset="0"/>
                <a:ea typeface="楷体" pitchFamily="49" charset="-122"/>
                <a:cs typeface="Times New Roman" pitchFamily="18" charset="0"/>
              </a:rPr>
              <a:t>myarr.Add</a:t>
            </a:r>
            <a:r>
              <a:rPr lang="en-US" altLang="zh-CN" sz="2000" b="1" dirty="0">
                <a:solidFill>
                  <a:srgbClr val="0000FF"/>
                </a:solidFill>
                <a:latin typeface="Times New Roman" pitchFamily="18" charset="0"/>
                <a:ea typeface="楷体" pitchFamily="49" charset="-122"/>
                <a:cs typeface="Times New Roman" pitchFamily="18" charset="0"/>
              </a:rPr>
              <a:t>("John");</a:t>
            </a:r>
          </a:p>
          <a:p>
            <a:pPr>
              <a:lnSpc>
                <a:spcPct val="90000"/>
              </a:lnSpc>
            </a:pPr>
            <a:r>
              <a:rPr lang="en-US" altLang="zh-CN" sz="2000" b="1" dirty="0">
                <a:solidFill>
                  <a:srgbClr val="0000FF"/>
                </a:solidFill>
                <a:latin typeface="Times New Roman" pitchFamily="18" charset="0"/>
                <a:ea typeface="楷体" pitchFamily="49" charset="-122"/>
                <a:cs typeface="Times New Roman" pitchFamily="18" charset="0"/>
              </a:rPr>
              <a:t>            	</a:t>
            </a:r>
            <a:r>
              <a:rPr lang="en-US" altLang="zh-CN" sz="2000" b="1" dirty="0" err="1">
                <a:solidFill>
                  <a:srgbClr val="0000FF"/>
                </a:solidFill>
                <a:latin typeface="Times New Roman" pitchFamily="18" charset="0"/>
                <a:ea typeface="楷体" pitchFamily="49" charset="-122"/>
                <a:cs typeface="Times New Roman" pitchFamily="18" charset="0"/>
              </a:rPr>
              <a:t>Console.Write</a:t>
            </a:r>
            <a:r>
              <a:rPr lang="en-US" altLang="zh-CN" sz="2000" b="1" dirty="0">
                <a:solidFill>
                  <a:srgbClr val="0000FF"/>
                </a:solidFill>
                <a:latin typeface="Times New Roman" pitchFamily="18" charset="0"/>
                <a:ea typeface="楷体" pitchFamily="49" charset="-122"/>
                <a:cs typeface="Times New Roman" pitchFamily="18" charset="0"/>
              </a:rPr>
              <a:t>("</a:t>
            </a:r>
            <a:r>
              <a:rPr lang="zh-CN" altLang="en-US" sz="2000" b="1" dirty="0">
                <a:solidFill>
                  <a:srgbClr val="0000FF"/>
                </a:solidFill>
                <a:latin typeface="Times New Roman" pitchFamily="18" charset="0"/>
                <a:ea typeface="楷体" pitchFamily="49" charset="-122"/>
                <a:cs typeface="Times New Roman" pitchFamily="18" charset="0"/>
              </a:rPr>
              <a:t>排序前序列</a:t>
            </a:r>
            <a:r>
              <a:rPr lang="en-US" altLang="zh-CN" sz="2000" b="1" dirty="0">
                <a:solidFill>
                  <a:srgbClr val="0000FF"/>
                </a:solidFill>
                <a:latin typeface="Times New Roman" pitchFamily="18" charset="0"/>
                <a:ea typeface="楷体" pitchFamily="49" charset="-122"/>
                <a:cs typeface="Times New Roman" pitchFamily="18" charset="0"/>
              </a:rPr>
              <a:t>:");</a:t>
            </a:r>
          </a:p>
          <a:p>
            <a:pPr>
              <a:lnSpc>
                <a:spcPct val="90000"/>
              </a:lnSpc>
            </a:pPr>
            <a:r>
              <a:rPr lang="en-US" altLang="zh-CN" sz="2000" b="1" dirty="0">
                <a:solidFill>
                  <a:srgbClr val="0000FF"/>
                </a:solidFill>
                <a:latin typeface="Times New Roman" pitchFamily="18" charset="0"/>
                <a:ea typeface="楷体" pitchFamily="49" charset="-122"/>
                <a:cs typeface="Times New Roman" pitchFamily="18" charset="0"/>
              </a:rPr>
              <a:t>            	</a:t>
            </a:r>
            <a:r>
              <a:rPr lang="en-US" altLang="zh-CN" sz="2000" b="1" dirty="0" err="1">
                <a:solidFill>
                  <a:srgbClr val="0000FF"/>
                </a:solidFill>
                <a:latin typeface="Times New Roman" pitchFamily="18" charset="0"/>
                <a:ea typeface="楷体" pitchFamily="49" charset="-122"/>
                <a:cs typeface="Times New Roman" pitchFamily="18" charset="0"/>
              </a:rPr>
              <a:t>foreach</a:t>
            </a:r>
            <a:r>
              <a:rPr lang="en-US" altLang="zh-CN" sz="2000" b="1" dirty="0">
                <a:solidFill>
                  <a:srgbClr val="0000FF"/>
                </a:solidFill>
                <a:latin typeface="Times New Roman" pitchFamily="18" charset="0"/>
                <a:ea typeface="楷体" pitchFamily="49" charset="-122"/>
                <a:cs typeface="Times New Roman" pitchFamily="18" charset="0"/>
              </a:rPr>
              <a:t>(String </a:t>
            </a:r>
            <a:r>
              <a:rPr lang="en-US" altLang="zh-CN" sz="2000" b="1" dirty="0" err="1">
                <a:solidFill>
                  <a:srgbClr val="0000FF"/>
                </a:solidFill>
                <a:latin typeface="Times New Roman" pitchFamily="18" charset="0"/>
                <a:ea typeface="楷体" pitchFamily="49" charset="-122"/>
                <a:cs typeface="Times New Roman" pitchFamily="18" charset="0"/>
              </a:rPr>
              <a:t>sname</a:t>
            </a:r>
            <a:r>
              <a:rPr lang="en-US" altLang="zh-CN" sz="2000" b="1" dirty="0">
                <a:solidFill>
                  <a:srgbClr val="0000FF"/>
                </a:solidFill>
                <a:latin typeface="Times New Roman" pitchFamily="18" charset="0"/>
                <a:ea typeface="楷体" pitchFamily="49" charset="-122"/>
                <a:cs typeface="Times New Roman" pitchFamily="18" charset="0"/>
              </a:rPr>
              <a:t> in </a:t>
            </a:r>
            <a:r>
              <a:rPr lang="en-US" altLang="zh-CN" sz="2000" b="1" dirty="0" err="1">
                <a:solidFill>
                  <a:srgbClr val="0000FF"/>
                </a:solidFill>
                <a:latin typeface="Times New Roman" pitchFamily="18" charset="0"/>
                <a:ea typeface="楷体" pitchFamily="49" charset="-122"/>
                <a:cs typeface="Times New Roman" pitchFamily="18" charset="0"/>
              </a:rPr>
              <a:t>myarr</a:t>
            </a:r>
            <a:r>
              <a:rPr lang="en-US" altLang="zh-CN" sz="2000" b="1" dirty="0">
                <a:solidFill>
                  <a:srgbClr val="0000FF"/>
                </a:solidFill>
                <a:latin typeface="Times New Roman" pitchFamily="18" charset="0"/>
                <a:ea typeface="楷体" pitchFamily="49" charset="-122"/>
                <a:cs typeface="Times New Roman" pitchFamily="18" charset="0"/>
              </a:rPr>
              <a:t>)</a:t>
            </a:r>
          </a:p>
          <a:p>
            <a:pPr>
              <a:lnSpc>
                <a:spcPct val="90000"/>
              </a:lnSpc>
            </a:pPr>
            <a:r>
              <a:rPr lang="en-US" altLang="zh-CN" sz="2000" b="1" dirty="0">
                <a:solidFill>
                  <a:srgbClr val="0000FF"/>
                </a:solidFill>
                <a:latin typeface="Times New Roman" pitchFamily="18" charset="0"/>
                <a:ea typeface="楷体" pitchFamily="49" charset="-122"/>
                <a:cs typeface="Times New Roman" pitchFamily="18" charset="0"/>
              </a:rPr>
              <a:t>                   </a:t>
            </a:r>
            <a:r>
              <a:rPr lang="en-US" altLang="zh-CN" sz="2000" b="1" dirty="0" err="1">
                <a:solidFill>
                  <a:srgbClr val="0000FF"/>
                </a:solidFill>
                <a:latin typeface="Times New Roman" pitchFamily="18" charset="0"/>
                <a:ea typeface="楷体" pitchFamily="49" charset="-122"/>
                <a:cs typeface="Times New Roman" pitchFamily="18" charset="0"/>
              </a:rPr>
              <a:t>Console.Write</a:t>
            </a:r>
            <a:r>
              <a:rPr lang="en-US" altLang="zh-CN" sz="2000" b="1" dirty="0">
                <a:solidFill>
                  <a:srgbClr val="0000FF"/>
                </a:solidFill>
                <a:latin typeface="Times New Roman" pitchFamily="18" charset="0"/>
                <a:ea typeface="楷体" pitchFamily="49" charset="-122"/>
                <a:cs typeface="Times New Roman" pitchFamily="18" charset="0"/>
              </a:rPr>
              <a:t>(</a:t>
            </a:r>
            <a:r>
              <a:rPr lang="en-US" altLang="zh-CN" sz="2000" b="1" dirty="0" err="1">
                <a:solidFill>
                  <a:srgbClr val="0000FF"/>
                </a:solidFill>
                <a:latin typeface="Times New Roman" pitchFamily="18" charset="0"/>
                <a:ea typeface="楷体" pitchFamily="49" charset="-122"/>
                <a:cs typeface="Times New Roman" pitchFamily="18" charset="0"/>
              </a:rPr>
              <a:t>sname</a:t>
            </a:r>
            <a:r>
              <a:rPr lang="en-US" altLang="zh-CN" sz="2000" b="1" dirty="0">
                <a:solidFill>
                  <a:srgbClr val="0000FF"/>
                </a:solidFill>
                <a:latin typeface="Times New Roman" pitchFamily="18" charset="0"/>
                <a:ea typeface="楷体" pitchFamily="49" charset="-122"/>
                <a:cs typeface="Times New Roman" pitchFamily="18" charset="0"/>
              </a:rPr>
              <a:t> + " ");</a:t>
            </a:r>
          </a:p>
          <a:p>
            <a:pPr>
              <a:lnSpc>
                <a:spcPct val="90000"/>
              </a:lnSpc>
            </a:pPr>
            <a:r>
              <a:rPr lang="en-US" altLang="zh-CN" sz="2000" b="1" dirty="0">
                <a:solidFill>
                  <a:srgbClr val="0000FF"/>
                </a:solidFill>
                <a:latin typeface="Times New Roman" pitchFamily="18" charset="0"/>
                <a:ea typeface="楷体" pitchFamily="49" charset="-122"/>
                <a:cs typeface="Times New Roman" pitchFamily="18" charset="0"/>
              </a:rPr>
              <a:t>            	</a:t>
            </a:r>
            <a:r>
              <a:rPr lang="en-US" altLang="zh-CN" sz="2000" b="1" dirty="0" err="1">
                <a:solidFill>
                  <a:srgbClr val="0000FF"/>
                </a:solidFill>
                <a:latin typeface="Times New Roman" pitchFamily="18" charset="0"/>
                <a:ea typeface="楷体" pitchFamily="49" charset="-122"/>
                <a:cs typeface="Times New Roman" pitchFamily="18" charset="0"/>
              </a:rPr>
              <a:t>Console.WriteLine</a:t>
            </a:r>
            <a:r>
              <a:rPr lang="en-US" altLang="zh-CN" sz="2000" b="1" dirty="0">
                <a:solidFill>
                  <a:srgbClr val="0000FF"/>
                </a:solidFill>
                <a:latin typeface="Times New Roman" pitchFamily="18" charset="0"/>
                <a:ea typeface="楷体" pitchFamily="49" charset="-122"/>
                <a:cs typeface="Times New Roman" pitchFamily="18" charset="0"/>
              </a:rPr>
              <a:t>();</a:t>
            </a:r>
          </a:p>
          <a:p>
            <a:pPr>
              <a:lnSpc>
                <a:spcPct val="90000"/>
              </a:lnSpc>
            </a:pPr>
            <a:r>
              <a:rPr lang="en-US" altLang="zh-CN" sz="2000" b="1" dirty="0">
                <a:solidFill>
                  <a:srgbClr val="0000FF"/>
                </a:solidFill>
                <a:latin typeface="Times New Roman" pitchFamily="18" charset="0"/>
                <a:ea typeface="楷体" pitchFamily="49" charset="-122"/>
                <a:cs typeface="Times New Roman" pitchFamily="18" charset="0"/>
              </a:rPr>
              <a:t>            	</a:t>
            </a:r>
            <a:r>
              <a:rPr lang="en-US" altLang="zh-CN" sz="2000" b="1" dirty="0" err="1">
                <a:solidFill>
                  <a:srgbClr val="FF0000"/>
                </a:solidFill>
                <a:latin typeface="Times New Roman" pitchFamily="18" charset="0"/>
                <a:ea typeface="楷体" pitchFamily="49" charset="-122"/>
                <a:cs typeface="Times New Roman" pitchFamily="18" charset="0"/>
              </a:rPr>
              <a:t>myarr.Sort</a:t>
            </a:r>
            <a:r>
              <a:rPr lang="en-US" altLang="zh-CN" sz="2000" b="1" dirty="0">
                <a:solidFill>
                  <a:srgbClr val="FF0000"/>
                </a:solidFill>
                <a:latin typeface="Times New Roman" pitchFamily="18" charset="0"/>
                <a:ea typeface="楷体" pitchFamily="49" charset="-122"/>
                <a:cs typeface="Times New Roman" pitchFamily="18" charset="0"/>
              </a:rPr>
              <a:t>();</a:t>
            </a:r>
          </a:p>
          <a:p>
            <a:pPr>
              <a:lnSpc>
                <a:spcPct val="90000"/>
              </a:lnSpc>
            </a:pPr>
            <a:r>
              <a:rPr lang="en-US" altLang="zh-CN" sz="2000" b="1" dirty="0">
                <a:solidFill>
                  <a:srgbClr val="0000FF"/>
                </a:solidFill>
                <a:latin typeface="Times New Roman" pitchFamily="18" charset="0"/>
                <a:ea typeface="楷体" pitchFamily="49" charset="-122"/>
                <a:cs typeface="Times New Roman" pitchFamily="18" charset="0"/>
              </a:rPr>
              <a:t>            	</a:t>
            </a:r>
            <a:r>
              <a:rPr lang="en-US" altLang="zh-CN" sz="2000" b="1" dirty="0" err="1">
                <a:solidFill>
                  <a:srgbClr val="0000FF"/>
                </a:solidFill>
                <a:latin typeface="Times New Roman" pitchFamily="18" charset="0"/>
                <a:ea typeface="楷体" pitchFamily="49" charset="-122"/>
                <a:cs typeface="Times New Roman" pitchFamily="18" charset="0"/>
              </a:rPr>
              <a:t>Console.Write</a:t>
            </a:r>
            <a:r>
              <a:rPr lang="en-US" altLang="zh-CN" sz="2000" b="1" dirty="0" smtClean="0">
                <a:solidFill>
                  <a:srgbClr val="0000FF"/>
                </a:solidFill>
                <a:latin typeface="Times New Roman" pitchFamily="18" charset="0"/>
                <a:ea typeface="楷体" pitchFamily="49" charset="-122"/>
                <a:cs typeface="Times New Roman" pitchFamily="18" charset="0"/>
              </a:rPr>
              <a:t>(“</a:t>
            </a:r>
            <a:r>
              <a:rPr lang="zh-CN" altLang="en-US" sz="2000" b="1" dirty="0" smtClean="0">
                <a:solidFill>
                  <a:srgbClr val="0000FF"/>
                </a:solidFill>
                <a:latin typeface="Times New Roman" pitchFamily="18" charset="0"/>
                <a:ea typeface="楷体" pitchFamily="49" charset="-122"/>
                <a:cs typeface="Times New Roman" pitchFamily="18" charset="0"/>
              </a:rPr>
              <a:t>排序</a:t>
            </a:r>
            <a:r>
              <a:rPr lang="zh-CN" altLang="en-US" sz="2000" b="1" dirty="0" smtClean="0">
                <a:solidFill>
                  <a:srgbClr val="0000FF"/>
                </a:solidFill>
                <a:latin typeface="Times New Roman" pitchFamily="18" charset="0"/>
                <a:ea typeface="楷体" pitchFamily="49" charset="-122"/>
                <a:cs typeface="Times New Roman" pitchFamily="18" charset="0"/>
              </a:rPr>
              <a:t>后</a:t>
            </a:r>
            <a:r>
              <a:rPr lang="zh-CN" altLang="en-US" sz="2000" b="1" dirty="0" smtClean="0">
                <a:solidFill>
                  <a:srgbClr val="0000FF"/>
                </a:solidFill>
                <a:latin typeface="Times New Roman" pitchFamily="18" charset="0"/>
                <a:ea typeface="楷体" pitchFamily="49" charset="-122"/>
                <a:cs typeface="Times New Roman" pitchFamily="18" charset="0"/>
              </a:rPr>
              <a:t>序列</a:t>
            </a:r>
            <a:r>
              <a:rPr lang="en-US" altLang="zh-CN" sz="2000" b="1" dirty="0">
                <a:solidFill>
                  <a:srgbClr val="0000FF"/>
                </a:solidFill>
                <a:latin typeface="Times New Roman" pitchFamily="18" charset="0"/>
                <a:ea typeface="楷体" pitchFamily="49" charset="-122"/>
                <a:cs typeface="Times New Roman" pitchFamily="18" charset="0"/>
              </a:rPr>
              <a:t>:");</a:t>
            </a:r>
          </a:p>
          <a:p>
            <a:pPr>
              <a:lnSpc>
                <a:spcPct val="90000"/>
              </a:lnSpc>
            </a:pPr>
            <a:r>
              <a:rPr lang="en-US" altLang="zh-CN" sz="2000" b="1" dirty="0">
                <a:solidFill>
                  <a:srgbClr val="0000FF"/>
                </a:solidFill>
                <a:latin typeface="Times New Roman" pitchFamily="18" charset="0"/>
                <a:ea typeface="楷体" pitchFamily="49" charset="-122"/>
                <a:cs typeface="Times New Roman" pitchFamily="18" charset="0"/>
              </a:rPr>
              <a:t>            	</a:t>
            </a:r>
            <a:r>
              <a:rPr lang="en-US" altLang="zh-CN" sz="2000" b="1" dirty="0" err="1">
                <a:solidFill>
                  <a:srgbClr val="0000FF"/>
                </a:solidFill>
                <a:latin typeface="Times New Roman" pitchFamily="18" charset="0"/>
                <a:ea typeface="楷体" pitchFamily="49" charset="-122"/>
                <a:cs typeface="Times New Roman" pitchFamily="18" charset="0"/>
              </a:rPr>
              <a:t>foreach</a:t>
            </a:r>
            <a:r>
              <a:rPr lang="en-US" altLang="zh-CN" sz="2000" b="1" dirty="0">
                <a:solidFill>
                  <a:srgbClr val="0000FF"/>
                </a:solidFill>
                <a:latin typeface="Times New Roman" pitchFamily="18" charset="0"/>
                <a:ea typeface="楷体" pitchFamily="49" charset="-122"/>
                <a:cs typeface="Times New Roman" pitchFamily="18" charset="0"/>
              </a:rPr>
              <a:t>(String </a:t>
            </a:r>
            <a:r>
              <a:rPr lang="en-US" altLang="zh-CN" sz="2000" b="1" dirty="0" err="1">
                <a:solidFill>
                  <a:srgbClr val="0000FF"/>
                </a:solidFill>
                <a:latin typeface="Times New Roman" pitchFamily="18" charset="0"/>
                <a:ea typeface="楷体" pitchFamily="49" charset="-122"/>
                <a:cs typeface="Times New Roman" pitchFamily="18" charset="0"/>
              </a:rPr>
              <a:t>sname</a:t>
            </a:r>
            <a:r>
              <a:rPr lang="en-US" altLang="zh-CN" sz="2000" b="1" dirty="0">
                <a:solidFill>
                  <a:srgbClr val="0000FF"/>
                </a:solidFill>
                <a:latin typeface="Times New Roman" pitchFamily="18" charset="0"/>
                <a:ea typeface="楷体" pitchFamily="49" charset="-122"/>
                <a:cs typeface="Times New Roman" pitchFamily="18" charset="0"/>
              </a:rPr>
              <a:t> in </a:t>
            </a:r>
            <a:r>
              <a:rPr lang="en-US" altLang="zh-CN" sz="2000" b="1" dirty="0" err="1">
                <a:solidFill>
                  <a:srgbClr val="0000FF"/>
                </a:solidFill>
                <a:latin typeface="Times New Roman" pitchFamily="18" charset="0"/>
                <a:ea typeface="楷体" pitchFamily="49" charset="-122"/>
                <a:cs typeface="Times New Roman" pitchFamily="18" charset="0"/>
              </a:rPr>
              <a:t>myarr</a:t>
            </a:r>
            <a:r>
              <a:rPr lang="en-US" altLang="zh-CN" sz="2000" b="1" dirty="0">
                <a:solidFill>
                  <a:srgbClr val="0000FF"/>
                </a:solidFill>
                <a:latin typeface="Times New Roman" pitchFamily="18" charset="0"/>
                <a:ea typeface="楷体" pitchFamily="49" charset="-122"/>
                <a:cs typeface="Times New Roman" pitchFamily="18" charset="0"/>
              </a:rPr>
              <a:t>)</a:t>
            </a:r>
          </a:p>
          <a:p>
            <a:pPr>
              <a:lnSpc>
                <a:spcPct val="90000"/>
              </a:lnSpc>
            </a:pPr>
            <a:r>
              <a:rPr lang="en-US" altLang="zh-CN" sz="2000" b="1" dirty="0">
                <a:solidFill>
                  <a:srgbClr val="0000FF"/>
                </a:solidFill>
                <a:latin typeface="Times New Roman" pitchFamily="18" charset="0"/>
                <a:ea typeface="楷体" pitchFamily="49" charset="-122"/>
                <a:cs typeface="Times New Roman" pitchFamily="18" charset="0"/>
              </a:rPr>
              <a:t>                   </a:t>
            </a:r>
            <a:r>
              <a:rPr lang="en-US" altLang="zh-CN" sz="2000" b="1" dirty="0" err="1">
                <a:solidFill>
                  <a:srgbClr val="0000FF"/>
                </a:solidFill>
                <a:latin typeface="Times New Roman" pitchFamily="18" charset="0"/>
                <a:ea typeface="楷体" pitchFamily="49" charset="-122"/>
                <a:cs typeface="Times New Roman" pitchFamily="18" charset="0"/>
              </a:rPr>
              <a:t>Console.Write</a:t>
            </a:r>
            <a:r>
              <a:rPr lang="en-US" altLang="zh-CN" sz="2000" b="1" dirty="0">
                <a:solidFill>
                  <a:srgbClr val="0000FF"/>
                </a:solidFill>
                <a:latin typeface="Times New Roman" pitchFamily="18" charset="0"/>
                <a:ea typeface="楷体" pitchFamily="49" charset="-122"/>
                <a:cs typeface="Times New Roman" pitchFamily="18" charset="0"/>
              </a:rPr>
              <a:t>(</a:t>
            </a:r>
            <a:r>
              <a:rPr lang="en-US" altLang="zh-CN" sz="2000" b="1" dirty="0" err="1">
                <a:solidFill>
                  <a:srgbClr val="0000FF"/>
                </a:solidFill>
                <a:latin typeface="Times New Roman" pitchFamily="18" charset="0"/>
                <a:ea typeface="楷体" pitchFamily="49" charset="-122"/>
                <a:cs typeface="Times New Roman" pitchFamily="18" charset="0"/>
              </a:rPr>
              <a:t>sname</a:t>
            </a:r>
            <a:r>
              <a:rPr lang="en-US" altLang="zh-CN" sz="2000" b="1" dirty="0">
                <a:solidFill>
                  <a:srgbClr val="0000FF"/>
                </a:solidFill>
                <a:latin typeface="Times New Roman" pitchFamily="18" charset="0"/>
                <a:ea typeface="楷体" pitchFamily="49" charset="-122"/>
                <a:cs typeface="Times New Roman" pitchFamily="18" charset="0"/>
              </a:rPr>
              <a:t> + " ");</a:t>
            </a:r>
          </a:p>
          <a:p>
            <a:pPr>
              <a:lnSpc>
                <a:spcPct val="90000"/>
              </a:lnSpc>
            </a:pPr>
            <a:r>
              <a:rPr lang="en-US" altLang="zh-CN" sz="2000" b="1" dirty="0">
                <a:solidFill>
                  <a:srgbClr val="0000FF"/>
                </a:solidFill>
                <a:latin typeface="Times New Roman" pitchFamily="18" charset="0"/>
                <a:ea typeface="楷体" pitchFamily="49" charset="-122"/>
                <a:cs typeface="Times New Roman" pitchFamily="18" charset="0"/>
              </a:rPr>
              <a:t>            	</a:t>
            </a:r>
            <a:r>
              <a:rPr lang="en-US" altLang="zh-CN" sz="2000" b="1" dirty="0" err="1">
                <a:solidFill>
                  <a:srgbClr val="0000FF"/>
                </a:solidFill>
                <a:latin typeface="Times New Roman" pitchFamily="18" charset="0"/>
                <a:ea typeface="楷体" pitchFamily="49" charset="-122"/>
                <a:cs typeface="Times New Roman" pitchFamily="18" charset="0"/>
              </a:rPr>
              <a:t>Console.WriteLine</a:t>
            </a:r>
            <a:r>
              <a:rPr lang="en-US" altLang="zh-CN" sz="2000" b="1" dirty="0">
                <a:solidFill>
                  <a:srgbClr val="0000FF"/>
                </a:solidFill>
                <a:latin typeface="Times New Roman" pitchFamily="18" charset="0"/>
                <a:ea typeface="楷体" pitchFamily="49" charset="-122"/>
                <a:cs typeface="Times New Roman" pitchFamily="18" charset="0"/>
              </a:rPr>
              <a:t>();</a:t>
            </a:r>
          </a:p>
          <a:p>
            <a:pPr>
              <a:lnSpc>
                <a:spcPct val="90000"/>
              </a:lnSpc>
            </a:pPr>
            <a:r>
              <a:rPr lang="en-US" altLang="zh-CN" sz="2000" b="1" dirty="0">
                <a:solidFill>
                  <a:srgbClr val="0000FF"/>
                </a:solidFill>
                <a:latin typeface="Times New Roman" pitchFamily="18" charset="0"/>
                <a:ea typeface="楷体" pitchFamily="49" charset="-122"/>
                <a:cs typeface="Times New Roman" pitchFamily="18" charset="0"/>
              </a:rPr>
              <a:t>        }</a:t>
            </a:r>
          </a:p>
          <a:p>
            <a:pPr>
              <a:lnSpc>
                <a:spcPct val="90000"/>
              </a:lnSpc>
            </a:pPr>
            <a:r>
              <a:rPr lang="en-US" altLang="zh-CN" sz="2000" b="1" dirty="0">
                <a:solidFill>
                  <a:srgbClr val="0000FF"/>
                </a:solidFill>
                <a:latin typeface="Times New Roman" pitchFamily="18" charset="0"/>
                <a:ea typeface="楷体" pitchFamily="49" charset="-122"/>
                <a:cs typeface="Times New Roman" pitchFamily="18" charset="0"/>
              </a:rPr>
              <a:t> }} </a:t>
            </a:r>
          </a:p>
        </p:txBody>
      </p:sp>
      <p:pic>
        <p:nvPicPr>
          <p:cNvPr id="1026" name="Picture 2"/>
          <p:cNvPicPr>
            <a:picLocks noChangeAspect="1" noChangeArrowheads="1"/>
          </p:cNvPicPr>
          <p:nvPr/>
        </p:nvPicPr>
        <p:blipFill>
          <a:blip r:embed="rId2"/>
          <a:srcRect/>
          <a:stretch>
            <a:fillRect/>
          </a:stretch>
        </p:blipFill>
        <p:spPr bwMode="auto">
          <a:xfrm>
            <a:off x="5500694" y="3929066"/>
            <a:ext cx="3076575" cy="1276350"/>
          </a:xfrm>
          <a:prstGeom prst="rect">
            <a:avLst/>
          </a:prstGeom>
          <a:noFill/>
          <a:ln w="9525">
            <a:noFill/>
            <a:miter lim="800000"/>
            <a:headEnd/>
            <a:tailEnd/>
          </a:ln>
          <a:effectLst/>
        </p:spPr>
      </p:pic>
      <p:cxnSp>
        <p:nvCxnSpPr>
          <p:cNvPr id="7" name="直接箭头连接符 6"/>
          <p:cNvCxnSpPr/>
          <p:nvPr/>
        </p:nvCxnSpPr>
        <p:spPr>
          <a:xfrm>
            <a:off x="4929190" y="4143380"/>
            <a:ext cx="571504" cy="214314"/>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endCxn id="1026" idx="1"/>
          </p:cNvCxnSpPr>
          <p:nvPr/>
        </p:nvCxnSpPr>
        <p:spPr>
          <a:xfrm rot="5400000" flipH="1" flipV="1">
            <a:off x="4783931" y="4783939"/>
            <a:ext cx="933461" cy="500066"/>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2"/>
          <p:cNvSpPr txBox="1">
            <a:spLocks noChangeArrowheads="1"/>
          </p:cNvSpPr>
          <p:nvPr/>
        </p:nvSpPr>
        <p:spPr bwMode="auto">
          <a:xfrm>
            <a:off x="611188" y="404813"/>
            <a:ext cx="7561262" cy="584775"/>
          </a:xfrm>
          <a:prstGeom prst="rect">
            <a:avLst/>
          </a:prstGeom>
          <a:noFill/>
          <a:ln w="9525">
            <a:noFill/>
            <a:miter lim="800000"/>
            <a:headEnd/>
            <a:tailEnd/>
          </a:ln>
          <a:effectLst/>
        </p:spPr>
        <p:txBody>
          <a:bodyPr>
            <a:spAutoFit/>
          </a:bodyPr>
          <a:lstStyle/>
          <a:p>
            <a:pPr algn="ctr">
              <a:spcBef>
                <a:spcPct val="50000"/>
              </a:spcBef>
            </a:pPr>
            <a:r>
              <a:rPr lang="en-US" altLang="zh-CN"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ea typeface="隶书" pitchFamily="49" charset="-122"/>
              </a:rPr>
              <a:t>4.6 </a:t>
            </a:r>
            <a:r>
              <a:rPr lang="en-US" altLang="zh-CN"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ea typeface="隶书" pitchFamily="49" charset="-122"/>
              </a:rPr>
              <a:t>List&lt;T&gt;</a:t>
            </a:r>
            <a:r>
              <a:rPr lang="zh-CN" alt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ea typeface="隶书" pitchFamily="49" charset="-122"/>
              </a:rPr>
              <a:t>类 </a:t>
            </a:r>
          </a:p>
        </p:txBody>
      </p:sp>
      <p:sp>
        <p:nvSpPr>
          <p:cNvPr id="123907" name="Text Box 3"/>
          <p:cNvSpPr txBox="1">
            <a:spLocks noChangeArrowheads="1"/>
          </p:cNvSpPr>
          <p:nvPr/>
        </p:nvSpPr>
        <p:spPr bwMode="auto">
          <a:xfrm>
            <a:off x="539750" y="1052513"/>
            <a:ext cx="7920038" cy="3785652"/>
          </a:xfrm>
          <a:prstGeom prst="rect">
            <a:avLst/>
          </a:prstGeom>
          <a:noFill/>
          <a:ln w="9525">
            <a:noFill/>
            <a:miter lim="800000"/>
            <a:headEnd/>
            <a:tailEnd/>
          </a:ln>
          <a:effectLst/>
        </p:spPr>
        <p:txBody>
          <a:bodyPr>
            <a:spAutoFit/>
          </a:bodyPr>
          <a:lstStyle/>
          <a:p>
            <a:pPr>
              <a:lnSpc>
                <a:spcPct val="150000"/>
              </a:lnSpc>
              <a:spcBef>
                <a:spcPct val="50000"/>
              </a:spcBef>
            </a:pPr>
            <a:r>
              <a:rPr lang="en-US" altLang="zh-CN" sz="2400" b="1" dirty="0">
                <a:solidFill>
                  <a:srgbClr val="0000FF"/>
                </a:solidFill>
                <a:latin typeface="Times New Roman" pitchFamily="18" charset="0"/>
                <a:ea typeface="楷体" pitchFamily="49" charset="-122"/>
                <a:cs typeface="Times New Roman" pitchFamily="18" charset="0"/>
              </a:rPr>
              <a:t>      List&lt;T&gt;</a:t>
            </a:r>
            <a:r>
              <a:rPr lang="zh-CN" altLang="en-US" sz="2400" b="1" dirty="0">
                <a:solidFill>
                  <a:srgbClr val="0000FF"/>
                </a:solidFill>
                <a:latin typeface="Times New Roman" pitchFamily="18" charset="0"/>
                <a:ea typeface="楷体" pitchFamily="49" charset="-122"/>
                <a:cs typeface="Times New Roman" pitchFamily="18" charset="0"/>
              </a:rPr>
              <a:t>类是</a:t>
            </a:r>
            <a:r>
              <a:rPr lang="en-US" altLang="zh-CN" sz="2400" b="1" dirty="0" err="1">
                <a:solidFill>
                  <a:srgbClr val="0000FF"/>
                </a:solidFill>
                <a:latin typeface="Times New Roman" pitchFamily="18" charset="0"/>
                <a:ea typeface="楷体" pitchFamily="49" charset="-122"/>
                <a:cs typeface="Times New Roman" pitchFamily="18" charset="0"/>
              </a:rPr>
              <a:t>ArrayList</a:t>
            </a:r>
            <a:r>
              <a:rPr lang="zh-CN" altLang="en-US" sz="2400" b="1" dirty="0">
                <a:solidFill>
                  <a:srgbClr val="0000FF"/>
                </a:solidFill>
                <a:latin typeface="Times New Roman" pitchFamily="18" charset="0"/>
                <a:ea typeface="楷体" pitchFamily="49" charset="-122"/>
                <a:cs typeface="Times New Roman" pitchFamily="18" charset="0"/>
              </a:rPr>
              <a:t>类的泛型等效类，该类使用大小可按需动态增加的数组实现</a:t>
            </a:r>
            <a:r>
              <a:rPr lang="en-US" altLang="zh-CN" sz="2400" b="1" dirty="0" err="1">
                <a:solidFill>
                  <a:srgbClr val="0000FF"/>
                </a:solidFill>
                <a:latin typeface="Times New Roman" pitchFamily="18" charset="0"/>
                <a:ea typeface="楷体" pitchFamily="49" charset="-122"/>
                <a:cs typeface="Times New Roman" pitchFamily="18" charset="0"/>
              </a:rPr>
              <a:t>IList</a:t>
            </a:r>
            <a:r>
              <a:rPr lang="zh-CN" altLang="en-US" sz="2400" b="1" dirty="0">
                <a:solidFill>
                  <a:srgbClr val="0000FF"/>
                </a:solidFill>
                <a:latin typeface="Times New Roman" pitchFamily="18" charset="0"/>
                <a:ea typeface="楷体" pitchFamily="49" charset="-122"/>
                <a:cs typeface="Times New Roman" pitchFamily="18" charset="0"/>
              </a:rPr>
              <a:t>泛型接口。</a:t>
            </a:r>
          </a:p>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a:t>
            </a:r>
            <a:r>
              <a:rPr lang="zh-CN" altLang="en-US" sz="2400" b="1" dirty="0">
                <a:solidFill>
                  <a:srgbClr val="0000FF"/>
                </a:solidFill>
                <a:latin typeface="Times New Roman" pitchFamily="18" charset="0"/>
                <a:ea typeface="楷体" pitchFamily="49" charset="-122"/>
                <a:cs typeface="Times New Roman" pitchFamily="18" charset="0"/>
              </a:rPr>
              <a:t>定义</a:t>
            </a:r>
            <a:r>
              <a:rPr lang="en-US" altLang="zh-CN" sz="2400" b="1" dirty="0">
                <a:solidFill>
                  <a:srgbClr val="0000FF"/>
                </a:solidFill>
                <a:latin typeface="Times New Roman" pitchFamily="18" charset="0"/>
                <a:ea typeface="楷体" pitchFamily="49" charset="-122"/>
                <a:cs typeface="Times New Roman" pitchFamily="18" charset="0"/>
              </a:rPr>
              <a:t>List&lt;T&gt;</a:t>
            </a:r>
            <a:r>
              <a:rPr lang="zh-CN" altLang="en-US" sz="2400" b="1" dirty="0">
                <a:solidFill>
                  <a:srgbClr val="0000FF"/>
                </a:solidFill>
                <a:latin typeface="Times New Roman" pitchFamily="18" charset="0"/>
                <a:ea typeface="楷体" pitchFamily="49" charset="-122"/>
                <a:cs typeface="Times New Roman" pitchFamily="18" charset="0"/>
              </a:rPr>
              <a:t>类的对象的语法格式如下：</a:t>
            </a:r>
          </a:p>
          <a:p>
            <a:pPr>
              <a:lnSpc>
                <a:spcPct val="150000"/>
              </a:lnSpc>
            </a:pPr>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a:solidFill>
                  <a:schemeClr val="hlink"/>
                </a:solidFill>
                <a:latin typeface="Times New Roman" pitchFamily="18" charset="0"/>
                <a:ea typeface="楷体" pitchFamily="49" charset="-122"/>
                <a:cs typeface="Times New Roman" pitchFamily="18" charset="0"/>
              </a:rPr>
              <a:t>List&lt;T&gt; </a:t>
            </a:r>
            <a:r>
              <a:rPr lang="zh-CN" altLang="en-US" sz="2000" b="1" dirty="0">
                <a:solidFill>
                  <a:schemeClr val="hlink"/>
                </a:solidFill>
                <a:latin typeface="Times New Roman" pitchFamily="18" charset="0"/>
                <a:ea typeface="楷体" pitchFamily="49" charset="-122"/>
                <a:cs typeface="Times New Roman" pitchFamily="18" charset="0"/>
              </a:rPr>
              <a:t>数组名 </a:t>
            </a:r>
            <a:r>
              <a:rPr lang="en-US" altLang="zh-CN" sz="2000" b="1" dirty="0">
                <a:solidFill>
                  <a:schemeClr val="hlink"/>
                </a:solidFill>
                <a:latin typeface="Times New Roman" pitchFamily="18" charset="0"/>
                <a:ea typeface="楷体" pitchFamily="49" charset="-122"/>
                <a:cs typeface="Times New Roman" pitchFamily="18" charset="0"/>
              </a:rPr>
              <a:t>= new List&lt;T&gt;();</a:t>
            </a:r>
          </a:p>
          <a:p>
            <a:pPr>
              <a:lnSpc>
                <a:spcPct val="150000"/>
              </a:lnSpc>
            </a:pPr>
            <a:r>
              <a:rPr lang="en-US" altLang="zh-CN" sz="2400" b="1" dirty="0">
                <a:solidFill>
                  <a:srgbClr val="0000FF"/>
                </a:solidFill>
                <a:latin typeface="Times New Roman" pitchFamily="18" charset="0"/>
                <a:ea typeface="楷体" pitchFamily="49" charset="-122"/>
                <a:cs typeface="Times New Roman" pitchFamily="18" charset="0"/>
              </a:rPr>
              <a:t>     </a:t>
            </a:r>
            <a:r>
              <a:rPr lang="zh-CN" altLang="en-US" sz="2400" b="1" dirty="0">
                <a:solidFill>
                  <a:srgbClr val="0000FF"/>
                </a:solidFill>
                <a:latin typeface="Times New Roman" pitchFamily="18" charset="0"/>
                <a:ea typeface="楷体" pitchFamily="49" charset="-122"/>
                <a:cs typeface="Times New Roman" pitchFamily="18" charset="0"/>
              </a:rPr>
              <a:t>例如，以下语句定义一个</a:t>
            </a:r>
            <a:r>
              <a:rPr lang="en-US" altLang="zh-CN" sz="2400" b="1" dirty="0">
                <a:solidFill>
                  <a:srgbClr val="0000FF"/>
                </a:solidFill>
                <a:latin typeface="Times New Roman" pitchFamily="18" charset="0"/>
                <a:ea typeface="楷体" pitchFamily="49" charset="-122"/>
                <a:cs typeface="Times New Roman" pitchFamily="18" charset="0"/>
              </a:rPr>
              <a:t>List&lt;string&gt;</a:t>
            </a:r>
            <a:r>
              <a:rPr lang="zh-CN" altLang="en-US" sz="2400" b="1" dirty="0">
                <a:solidFill>
                  <a:srgbClr val="0000FF"/>
                </a:solidFill>
                <a:latin typeface="Times New Roman" pitchFamily="18" charset="0"/>
                <a:ea typeface="楷体" pitchFamily="49" charset="-122"/>
                <a:cs typeface="Times New Roman" pitchFamily="18" charset="0"/>
              </a:rPr>
              <a:t>类的对象</a:t>
            </a:r>
            <a:r>
              <a:rPr lang="en-US" altLang="zh-CN" sz="2400" b="1" dirty="0" err="1">
                <a:solidFill>
                  <a:srgbClr val="0000FF"/>
                </a:solidFill>
                <a:latin typeface="Times New Roman" pitchFamily="18" charset="0"/>
                <a:ea typeface="楷体" pitchFamily="49" charset="-122"/>
                <a:cs typeface="Times New Roman" pitchFamily="18" charset="0"/>
              </a:rPr>
              <a:t>myset</a:t>
            </a:r>
            <a:r>
              <a:rPr lang="zh-CN" altLang="en-US" sz="2400" b="1" dirty="0">
                <a:solidFill>
                  <a:srgbClr val="0000FF"/>
                </a:solidFill>
                <a:latin typeface="Times New Roman" pitchFamily="18" charset="0"/>
                <a:ea typeface="楷体" pitchFamily="49" charset="-122"/>
                <a:cs typeface="Times New Roman" pitchFamily="18" charset="0"/>
              </a:rPr>
              <a:t>，其元素类型为</a:t>
            </a:r>
            <a:r>
              <a:rPr lang="en-US" altLang="zh-CN" sz="2400" b="1" dirty="0">
                <a:solidFill>
                  <a:srgbClr val="0000FF"/>
                </a:solidFill>
                <a:latin typeface="Times New Roman" pitchFamily="18" charset="0"/>
                <a:ea typeface="楷体" pitchFamily="49" charset="-122"/>
                <a:cs typeface="Times New Roman" pitchFamily="18" charset="0"/>
              </a:rPr>
              <a:t>string</a:t>
            </a:r>
            <a:r>
              <a:rPr lang="zh-CN" altLang="en-US" sz="2400" b="1" dirty="0">
                <a:solidFill>
                  <a:srgbClr val="0000FF"/>
                </a:solidFill>
                <a:latin typeface="Times New Roman" pitchFamily="18" charset="0"/>
                <a:ea typeface="楷体" pitchFamily="49" charset="-122"/>
                <a:cs typeface="Times New Roman" pitchFamily="18" charset="0"/>
              </a:rPr>
              <a:t>，可以将它作为一个数组使用：</a:t>
            </a:r>
          </a:p>
          <a:p>
            <a:pPr>
              <a:lnSpc>
                <a:spcPct val="150000"/>
              </a:lnSpc>
            </a:pPr>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a:solidFill>
                  <a:schemeClr val="hlink"/>
                </a:solidFill>
                <a:latin typeface="Times New Roman" pitchFamily="18" charset="0"/>
                <a:ea typeface="楷体" pitchFamily="49" charset="-122"/>
                <a:cs typeface="Times New Roman" pitchFamily="18" charset="0"/>
              </a:rPr>
              <a:t>List&lt;string&gt; </a:t>
            </a:r>
            <a:r>
              <a:rPr lang="en-US" altLang="zh-CN" sz="2000" b="1" dirty="0" err="1">
                <a:solidFill>
                  <a:schemeClr val="hlink"/>
                </a:solidFill>
                <a:latin typeface="Times New Roman" pitchFamily="18" charset="0"/>
                <a:ea typeface="楷体" pitchFamily="49" charset="-122"/>
                <a:cs typeface="Times New Roman" pitchFamily="18" charset="0"/>
              </a:rPr>
              <a:t>myset</a:t>
            </a:r>
            <a:r>
              <a:rPr lang="en-US" altLang="zh-CN" sz="2000" b="1" dirty="0">
                <a:solidFill>
                  <a:schemeClr val="hlink"/>
                </a:solidFill>
                <a:latin typeface="Times New Roman" pitchFamily="18" charset="0"/>
                <a:ea typeface="楷体" pitchFamily="49" charset="-122"/>
                <a:cs typeface="Times New Roman" pitchFamily="18" charset="0"/>
              </a:rPr>
              <a:t> = new List&lt;string&gt;();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0834" name="Group 66"/>
          <p:cNvGraphicFramePr>
            <a:graphicFrameLocks noGrp="1"/>
          </p:cNvGraphicFramePr>
          <p:nvPr/>
        </p:nvGraphicFramePr>
        <p:xfrm>
          <a:off x="755650" y="765175"/>
          <a:ext cx="7345363" cy="1737360"/>
        </p:xfrm>
        <a:graphic>
          <a:graphicData uri="http://schemas.openxmlformats.org/drawingml/2006/table">
            <a:tbl>
              <a:tblPr/>
              <a:tblGrid>
                <a:gridCol w="1368425"/>
                <a:gridCol w="5976938"/>
              </a:tblGrid>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0000"/>
                          </a:solidFill>
                          <a:effectLst/>
                          <a:latin typeface="Times New Roman" pitchFamily="18" charset="0"/>
                          <a:ea typeface="楷体" pitchFamily="49" charset="-122"/>
                          <a:cs typeface="Times New Roman" pitchFamily="18" charset="0"/>
                        </a:rPr>
                        <a:t>属性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0000"/>
                          </a:solidFill>
                          <a:effectLst/>
                          <a:latin typeface="Times New Roman" pitchFamily="18" charset="0"/>
                          <a:ea typeface="楷体" pitchFamily="49" charset="-122"/>
                          <a:cs typeface="Times New Roman" pitchFamily="18" charset="0"/>
                        </a:rPr>
                        <a:t>说明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B050"/>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Capacity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获取或设置该内部数据结构在不调整大小的情况下能够保存的元素总数。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Count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获取</a:t>
                      </a:r>
                      <a:r>
                        <a:rPr kumimoji="0" lang="en-US" altLang="zh-CN"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List</a:t>
                      </a: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中实际包含的元素数。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FF"/>
                          </a:solidFill>
                          <a:effectLst/>
                          <a:latin typeface="Times New Roman" pitchFamily="18" charset="0"/>
                          <a:ea typeface="楷体" pitchFamily="49" charset="-122"/>
                          <a:cs typeface="Times New Roman" pitchFamily="18" charset="0"/>
                        </a:rPr>
                        <a:t>Item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FF"/>
                          </a:solidFill>
                          <a:effectLst/>
                          <a:latin typeface="Times New Roman" pitchFamily="18" charset="0"/>
                          <a:ea typeface="楷体" pitchFamily="49" charset="-122"/>
                          <a:cs typeface="Times New Roman" pitchFamily="18" charset="0"/>
                        </a:rPr>
                        <a:t>获取或设置指定索引处的元素。</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428628" y="785791"/>
          <a:ext cx="8501090" cy="4876800"/>
        </p:xfrm>
        <a:graphic>
          <a:graphicData uri="http://schemas.openxmlformats.org/drawingml/2006/table">
            <a:tbl>
              <a:tblPr>
                <a:tableStyleId>{08FB837D-C827-4EFA-A057-4D05807E0F7C}</a:tableStyleId>
              </a:tblPr>
              <a:tblGrid>
                <a:gridCol w="1972475"/>
                <a:gridCol w="6528615"/>
              </a:tblGrid>
              <a:tr h="214317">
                <a:tc>
                  <a:txBody>
                    <a:bodyPr/>
                    <a:lstStyle/>
                    <a:p>
                      <a:pPr algn="l">
                        <a:lnSpc>
                          <a:spcPts val="2400"/>
                        </a:lnSpc>
                        <a:spcAft>
                          <a:spcPts val="0"/>
                        </a:spcAft>
                      </a:pPr>
                      <a:r>
                        <a:rPr lang="zh-CN" sz="1800" b="1" kern="100" dirty="0">
                          <a:solidFill>
                            <a:srgbClr val="FF0000"/>
                          </a:solidFill>
                          <a:latin typeface="Times New Roman" pitchFamily="18" charset="0"/>
                          <a:ea typeface="楷体" pitchFamily="49" charset="-122"/>
                          <a:cs typeface="Times New Roman" pitchFamily="18" charset="0"/>
                        </a:rPr>
                        <a:t>方法</a:t>
                      </a:r>
                      <a:r>
                        <a:rPr lang="en-US" sz="1800" b="1" kern="100" dirty="0">
                          <a:solidFill>
                            <a:srgbClr val="FF0000"/>
                          </a:solidFill>
                          <a:latin typeface="Times New Roman" pitchFamily="18" charset="0"/>
                          <a:ea typeface="楷体" pitchFamily="49" charset="-122"/>
                          <a:cs typeface="Times New Roman" pitchFamily="18" charset="0"/>
                        </a:rPr>
                        <a:t>	</a:t>
                      </a:r>
                      <a:endParaRPr lang="zh-CN" sz="1800" b="1" kern="100" dirty="0">
                        <a:solidFill>
                          <a:srgbClr val="FF0000"/>
                        </a:solidFill>
                        <a:latin typeface="Times New Roman" pitchFamily="18" charset="0"/>
                        <a:ea typeface="楷体" pitchFamily="49" charset="-122"/>
                        <a:cs typeface="Times New Roman" pitchFamily="18" charset="0"/>
                      </a:endParaRPr>
                    </a:p>
                  </a:txBody>
                  <a:tcPr marL="68580" marR="68580" marT="0" marB="0">
                    <a:solidFill>
                      <a:schemeClr val="accent2">
                        <a:lumMod val="60000"/>
                        <a:lumOff val="40000"/>
                      </a:schemeClr>
                    </a:solidFill>
                  </a:tcPr>
                </a:tc>
                <a:tc>
                  <a:txBody>
                    <a:bodyPr/>
                    <a:lstStyle/>
                    <a:p>
                      <a:pPr algn="l">
                        <a:lnSpc>
                          <a:spcPts val="2400"/>
                        </a:lnSpc>
                        <a:spcAft>
                          <a:spcPts val="0"/>
                        </a:spcAft>
                      </a:pPr>
                      <a:r>
                        <a:rPr lang="zh-CN" sz="1800" b="1" kern="100" dirty="0">
                          <a:solidFill>
                            <a:srgbClr val="FF0000"/>
                          </a:solidFill>
                          <a:latin typeface="Times New Roman" pitchFamily="18" charset="0"/>
                          <a:ea typeface="楷体" pitchFamily="49" charset="-122"/>
                          <a:cs typeface="Times New Roman" pitchFamily="18" charset="0"/>
                        </a:rPr>
                        <a:t>说明</a:t>
                      </a:r>
                    </a:p>
                  </a:txBody>
                  <a:tcPr marL="68580" marR="68580" marT="0" marB="0">
                    <a:solidFill>
                      <a:schemeClr val="accent2">
                        <a:lumMod val="60000"/>
                        <a:lumOff val="40000"/>
                      </a:schemeClr>
                    </a:solidFill>
                  </a:tcPr>
                </a:tc>
              </a:tr>
              <a:tr h="299878">
                <a:tc>
                  <a:txBody>
                    <a:bodyPr/>
                    <a:lstStyle/>
                    <a:p>
                      <a:pPr algn="l">
                        <a:lnSpc>
                          <a:spcPts val="2400"/>
                        </a:lnSpc>
                        <a:spcAft>
                          <a:spcPts val="0"/>
                        </a:spcAft>
                      </a:pPr>
                      <a:r>
                        <a:rPr lang="en-US" sz="1800" b="1" kern="100" dirty="0">
                          <a:solidFill>
                            <a:srgbClr val="0000FF"/>
                          </a:solidFill>
                          <a:latin typeface="Times New Roman" pitchFamily="18" charset="0"/>
                          <a:ea typeface="楷体" pitchFamily="49" charset="-122"/>
                          <a:cs typeface="Times New Roman" pitchFamily="18" charset="0"/>
                        </a:rPr>
                        <a:t>Add</a:t>
                      </a:r>
                      <a:endParaRPr lang="zh-CN" sz="1800" b="1" kern="100" dirty="0">
                        <a:solidFill>
                          <a:srgbClr val="0000FF"/>
                        </a:solidFill>
                        <a:latin typeface="Times New Roman" pitchFamily="18" charset="0"/>
                        <a:ea typeface="楷体" pitchFamily="49" charset="-122"/>
                        <a:cs typeface="Times New Roman" pitchFamily="18" charset="0"/>
                      </a:endParaRPr>
                    </a:p>
                  </a:txBody>
                  <a:tcPr marL="68580" marR="68580" marT="0" marB="0"/>
                </a:tc>
                <a:tc>
                  <a:txBody>
                    <a:bodyPr/>
                    <a:lstStyle/>
                    <a:p>
                      <a:pPr algn="l">
                        <a:lnSpc>
                          <a:spcPts val="2400"/>
                        </a:lnSpc>
                        <a:spcAft>
                          <a:spcPts val="0"/>
                        </a:spcAft>
                      </a:pPr>
                      <a:r>
                        <a:rPr lang="zh-CN" sz="1800" b="1" kern="100">
                          <a:solidFill>
                            <a:srgbClr val="0000FF"/>
                          </a:solidFill>
                          <a:latin typeface="Times New Roman" pitchFamily="18" charset="0"/>
                          <a:ea typeface="楷体" pitchFamily="49" charset="-122"/>
                          <a:cs typeface="Times New Roman" pitchFamily="18" charset="0"/>
                        </a:rPr>
                        <a:t>将对象添加到</a:t>
                      </a:r>
                      <a:r>
                        <a:rPr lang="en-US" sz="1800" b="1" kern="100">
                          <a:solidFill>
                            <a:srgbClr val="0000FF"/>
                          </a:solidFill>
                          <a:latin typeface="Times New Roman" pitchFamily="18" charset="0"/>
                          <a:ea typeface="楷体" pitchFamily="49" charset="-122"/>
                          <a:cs typeface="Times New Roman" pitchFamily="18" charset="0"/>
                        </a:rPr>
                        <a:t>List</a:t>
                      </a:r>
                      <a:r>
                        <a:rPr lang="zh-CN" sz="1800" b="1" kern="100">
                          <a:solidFill>
                            <a:srgbClr val="0000FF"/>
                          </a:solidFill>
                          <a:latin typeface="Times New Roman" pitchFamily="18" charset="0"/>
                          <a:ea typeface="楷体" pitchFamily="49" charset="-122"/>
                          <a:cs typeface="Times New Roman" pitchFamily="18" charset="0"/>
                        </a:rPr>
                        <a:t>的结尾处。</a:t>
                      </a:r>
                    </a:p>
                  </a:txBody>
                  <a:tcPr marL="68580" marR="68580" marT="0" marB="0"/>
                </a:tc>
              </a:tr>
              <a:tr h="299878">
                <a:tc>
                  <a:txBody>
                    <a:bodyPr/>
                    <a:lstStyle/>
                    <a:p>
                      <a:pPr algn="l">
                        <a:lnSpc>
                          <a:spcPts val="2400"/>
                        </a:lnSpc>
                        <a:spcAft>
                          <a:spcPts val="0"/>
                        </a:spcAft>
                      </a:pPr>
                      <a:r>
                        <a:rPr lang="en-US" sz="1800" b="1" kern="100" dirty="0" err="1">
                          <a:solidFill>
                            <a:srgbClr val="0000FF"/>
                          </a:solidFill>
                          <a:latin typeface="Times New Roman" pitchFamily="18" charset="0"/>
                          <a:ea typeface="楷体" pitchFamily="49" charset="-122"/>
                          <a:cs typeface="Times New Roman" pitchFamily="18" charset="0"/>
                        </a:rPr>
                        <a:t>AddRange</a:t>
                      </a:r>
                      <a:endParaRPr lang="zh-CN" sz="1800" b="1" kern="100" dirty="0">
                        <a:solidFill>
                          <a:srgbClr val="0000FF"/>
                        </a:solidFill>
                        <a:latin typeface="Times New Roman" pitchFamily="18" charset="0"/>
                        <a:ea typeface="楷体" pitchFamily="49" charset="-122"/>
                        <a:cs typeface="Times New Roman" pitchFamily="18" charset="0"/>
                      </a:endParaRPr>
                    </a:p>
                  </a:txBody>
                  <a:tcPr marL="68580" marR="68580" marT="0" marB="0"/>
                </a:tc>
                <a:tc>
                  <a:txBody>
                    <a:bodyPr/>
                    <a:lstStyle/>
                    <a:p>
                      <a:pPr algn="l">
                        <a:lnSpc>
                          <a:spcPts val="2400"/>
                        </a:lnSpc>
                        <a:spcAft>
                          <a:spcPts val="0"/>
                        </a:spcAft>
                      </a:pPr>
                      <a:r>
                        <a:rPr lang="zh-CN" sz="1800" b="1" kern="100">
                          <a:solidFill>
                            <a:srgbClr val="0000FF"/>
                          </a:solidFill>
                          <a:latin typeface="Times New Roman" pitchFamily="18" charset="0"/>
                          <a:ea typeface="楷体" pitchFamily="49" charset="-122"/>
                          <a:cs typeface="Times New Roman" pitchFamily="18" charset="0"/>
                        </a:rPr>
                        <a:t>将指定集合的元素添加到</a:t>
                      </a:r>
                      <a:r>
                        <a:rPr lang="en-US" sz="1800" b="1" kern="100">
                          <a:solidFill>
                            <a:srgbClr val="0000FF"/>
                          </a:solidFill>
                          <a:latin typeface="Times New Roman" pitchFamily="18" charset="0"/>
                          <a:ea typeface="楷体" pitchFamily="49" charset="-122"/>
                          <a:cs typeface="Times New Roman" pitchFamily="18" charset="0"/>
                        </a:rPr>
                        <a:t>List</a:t>
                      </a:r>
                      <a:r>
                        <a:rPr lang="zh-CN" sz="1800" b="1" kern="100">
                          <a:solidFill>
                            <a:srgbClr val="0000FF"/>
                          </a:solidFill>
                          <a:latin typeface="Times New Roman" pitchFamily="18" charset="0"/>
                          <a:ea typeface="楷体" pitchFamily="49" charset="-122"/>
                          <a:cs typeface="Times New Roman" pitchFamily="18" charset="0"/>
                        </a:rPr>
                        <a:t>的末尾。</a:t>
                      </a:r>
                    </a:p>
                  </a:txBody>
                  <a:tcPr marL="68580" marR="68580" marT="0" marB="0"/>
                </a:tc>
              </a:tr>
              <a:tr h="299878">
                <a:tc>
                  <a:txBody>
                    <a:bodyPr/>
                    <a:lstStyle/>
                    <a:p>
                      <a:pPr algn="l">
                        <a:lnSpc>
                          <a:spcPts val="2400"/>
                        </a:lnSpc>
                        <a:spcAft>
                          <a:spcPts val="0"/>
                        </a:spcAft>
                      </a:pPr>
                      <a:r>
                        <a:rPr lang="en-US" sz="1800" b="1" kern="100" dirty="0" err="1">
                          <a:solidFill>
                            <a:srgbClr val="0000FF"/>
                          </a:solidFill>
                          <a:latin typeface="Times New Roman" pitchFamily="18" charset="0"/>
                          <a:ea typeface="楷体" pitchFamily="49" charset="-122"/>
                          <a:cs typeface="Times New Roman" pitchFamily="18" charset="0"/>
                        </a:rPr>
                        <a:t>BinarySearch</a:t>
                      </a:r>
                      <a:endParaRPr lang="zh-CN" sz="1800" b="1" kern="100" dirty="0">
                        <a:solidFill>
                          <a:srgbClr val="0000FF"/>
                        </a:solidFill>
                        <a:latin typeface="Times New Roman" pitchFamily="18" charset="0"/>
                        <a:ea typeface="楷体" pitchFamily="49" charset="-122"/>
                        <a:cs typeface="Times New Roman" pitchFamily="18" charset="0"/>
                      </a:endParaRPr>
                    </a:p>
                  </a:txBody>
                  <a:tcPr marL="68580" marR="68580" marT="0" marB="0"/>
                </a:tc>
                <a:tc>
                  <a:txBody>
                    <a:bodyPr/>
                    <a:lstStyle/>
                    <a:p>
                      <a:pPr algn="l">
                        <a:lnSpc>
                          <a:spcPts val="2400"/>
                        </a:lnSpc>
                        <a:spcAft>
                          <a:spcPts val="0"/>
                        </a:spcAft>
                      </a:pPr>
                      <a:r>
                        <a:rPr lang="zh-CN" sz="1800" b="1" kern="100">
                          <a:solidFill>
                            <a:srgbClr val="0000FF"/>
                          </a:solidFill>
                          <a:latin typeface="Times New Roman" pitchFamily="18" charset="0"/>
                          <a:ea typeface="楷体" pitchFamily="49" charset="-122"/>
                          <a:cs typeface="Times New Roman" pitchFamily="18" charset="0"/>
                        </a:rPr>
                        <a:t>使用对分检索算法在已排序的</a:t>
                      </a:r>
                      <a:r>
                        <a:rPr lang="en-US" sz="1800" b="1" kern="100">
                          <a:solidFill>
                            <a:srgbClr val="0000FF"/>
                          </a:solidFill>
                          <a:latin typeface="Times New Roman" pitchFamily="18" charset="0"/>
                          <a:ea typeface="楷体" pitchFamily="49" charset="-122"/>
                          <a:cs typeface="Times New Roman" pitchFamily="18" charset="0"/>
                        </a:rPr>
                        <a:t>List</a:t>
                      </a:r>
                      <a:r>
                        <a:rPr lang="zh-CN" sz="1800" b="1" kern="100">
                          <a:solidFill>
                            <a:srgbClr val="0000FF"/>
                          </a:solidFill>
                          <a:latin typeface="Times New Roman" pitchFamily="18" charset="0"/>
                          <a:ea typeface="楷体" pitchFamily="49" charset="-122"/>
                          <a:cs typeface="Times New Roman" pitchFamily="18" charset="0"/>
                        </a:rPr>
                        <a:t>或它的一部分中查找特定</a:t>
                      </a:r>
                    </a:p>
                  </a:txBody>
                  <a:tcPr marL="68580" marR="68580" marT="0" marB="0"/>
                </a:tc>
              </a:tr>
              <a:tr h="299878">
                <a:tc>
                  <a:txBody>
                    <a:bodyPr/>
                    <a:lstStyle/>
                    <a:p>
                      <a:pPr algn="l">
                        <a:lnSpc>
                          <a:spcPts val="2400"/>
                        </a:lnSpc>
                        <a:spcAft>
                          <a:spcPts val="0"/>
                        </a:spcAft>
                      </a:pPr>
                      <a:endParaRPr lang="zh-CN" sz="1800" b="1" kern="100" dirty="0">
                        <a:solidFill>
                          <a:srgbClr val="0000FF"/>
                        </a:solidFill>
                        <a:latin typeface="Times New Roman" pitchFamily="18" charset="0"/>
                        <a:ea typeface="楷体" pitchFamily="49" charset="-122"/>
                        <a:cs typeface="Times New Roman" pitchFamily="18" charset="0"/>
                      </a:endParaRPr>
                    </a:p>
                  </a:txBody>
                  <a:tcPr marL="68580" marR="68580" marT="0" marB="0"/>
                </a:tc>
                <a:tc>
                  <a:txBody>
                    <a:bodyPr/>
                    <a:lstStyle/>
                    <a:p>
                      <a:pPr algn="l">
                        <a:lnSpc>
                          <a:spcPts val="2400"/>
                        </a:lnSpc>
                        <a:spcAft>
                          <a:spcPts val="0"/>
                        </a:spcAft>
                      </a:pPr>
                      <a:r>
                        <a:rPr lang="zh-CN" sz="1800" b="1" kern="100">
                          <a:solidFill>
                            <a:srgbClr val="0000FF"/>
                          </a:solidFill>
                          <a:latin typeface="Times New Roman" pitchFamily="18" charset="0"/>
                          <a:ea typeface="楷体" pitchFamily="49" charset="-122"/>
                          <a:cs typeface="Times New Roman" pitchFamily="18" charset="0"/>
                        </a:rPr>
                        <a:t>元素。</a:t>
                      </a:r>
                    </a:p>
                  </a:txBody>
                  <a:tcPr marL="68580" marR="68580" marT="0" marB="0"/>
                </a:tc>
              </a:tr>
              <a:tr h="299878">
                <a:tc>
                  <a:txBody>
                    <a:bodyPr/>
                    <a:lstStyle/>
                    <a:p>
                      <a:pPr algn="l">
                        <a:lnSpc>
                          <a:spcPts val="2400"/>
                        </a:lnSpc>
                        <a:spcAft>
                          <a:spcPts val="0"/>
                        </a:spcAft>
                      </a:pPr>
                      <a:r>
                        <a:rPr lang="en-US" sz="1800" b="1" kern="100" dirty="0">
                          <a:solidFill>
                            <a:srgbClr val="0000FF"/>
                          </a:solidFill>
                          <a:latin typeface="Times New Roman" pitchFamily="18" charset="0"/>
                          <a:ea typeface="楷体" pitchFamily="49" charset="-122"/>
                          <a:cs typeface="Times New Roman" pitchFamily="18" charset="0"/>
                        </a:rPr>
                        <a:t>Clear</a:t>
                      </a:r>
                      <a:endParaRPr lang="zh-CN" sz="1800" b="1" kern="100" dirty="0">
                        <a:solidFill>
                          <a:srgbClr val="0000FF"/>
                        </a:solidFill>
                        <a:latin typeface="Times New Roman" pitchFamily="18" charset="0"/>
                        <a:ea typeface="楷体" pitchFamily="49" charset="-122"/>
                        <a:cs typeface="Times New Roman" pitchFamily="18" charset="0"/>
                      </a:endParaRPr>
                    </a:p>
                  </a:txBody>
                  <a:tcPr marL="68580" marR="68580" marT="0" marB="0"/>
                </a:tc>
                <a:tc>
                  <a:txBody>
                    <a:bodyPr/>
                    <a:lstStyle/>
                    <a:p>
                      <a:pPr algn="l">
                        <a:lnSpc>
                          <a:spcPts val="2400"/>
                        </a:lnSpc>
                        <a:spcAft>
                          <a:spcPts val="0"/>
                        </a:spcAft>
                      </a:pPr>
                      <a:r>
                        <a:rPr lang="zh-CN" sz="1800" b="1" kern="100" dirty="0">
                          <a:solidFill>
                            <a:srgbClr val="0000FF"/>
                          </a:solidFill>
                          <a:latin typeface="Times New Roman" pitchFamily="18" charset="0"/>
                          <a:ea typeface="楷体" pitchFamily="49" charset="-122"/>
                          <a:cs typeface="Times New Roman" pitchFamily="18" charset="0"/>
                        </a:rPr>
                        <a:t>从</a:t>
                      </a:r>
                      <a:r>
                        <a:rPr lang="en-US" sz="1800" b="1" kern="100" dirty="0">
                          <a:solidFill>
                            <a:srgbClr val="0000FF"/>
                          </a:solidFill>
                          <a:latin typeface="Times New Roman" pitchFamily="18" charset="0"/>
                          <a:ea typeface="楷体" pitchFamily="49" charset="-122"/>
                          <a:cs typeface="Times New Roman" pitchFamily="18" charset="0"/>
                        </a:rPr>
                        <a:t>List</a:t>
                      </a:r>
                      <a:r>
                        <a:rPr lang="zh-CN" sz="1800" b="1" kern="100" dirty="0">
                          <a:solidFill>
                            <a:srgbClr val="0000FF"/>
                          </a:solidFill>
                          <a:latin typeface="Times New Roman" pitchFamily="18" charset="0"/>
                          <a:ea typeface="楷体" pitchFamily="49" charset="-122"/>
                          <a:cs typeface="Times New Roman" pitchFamily="18" charset="0"/>
                        </a:rPr>
                        <a:t>中移除所有元素。</a:t>
                      </a:r>
                    </a:p>
                  </a:txBody>
                  <a:tcPr marL="68580" marR="68580" marT="0" marB="0"/>
                </a:tc>
              </a:tr>
              <a:tr h="299878">
                <a:tc>
                  <a:txBody>
                    <a:bodyPr/>
                    <a:lstStyle/>
                    <a:p>
                      <a:pPr algn="l">
                        <a:lnSpc>
                          <a:spcPts val="2400"/>
                        </a:lnSpc>
                        <a:spcAft>
                          <a:spcPts val="0"/>
                        </a:spcAft>
                      </a:pPr>
                      <a:r>
                        <a:rPr lang="en-US" sz="1800" b="1" kern="100">
                          <a:solidFill>
                            <a:srgbClr val="0000FF"/>
                          </a:solidFill>
                          <a:latin typeface="Times New Roman" pitchFamily="18" charset="0"/>
                          <a:ea typeface="楷体" pitchFamily="49" charset="-122"/>
                          <a:cs typeface="Times New Roman" pitchFamily="18" charset="0"/>
                        </a:rPr>
                        <a:t>Contains</a:t>
                      </a:r>
                      <a:endParaRPr lang="zh-CN" sz="1800" b="1" kern="100">
                        <a:solidFill>
                          <a:srgbClr val="0000FF"/>
                        </a:solidFill>
                        <a:latin typeface="Times New Roman" pitchFamily="18" charset="0"/>
                        <a:ea typeface="楷体" pitchFamily="49" charset="-122"/>
                        <a:cs typeface="Times New Roman" pitchFamily="18" charset="0"/>
                      </a:endParaRPr>
                    </a:p>
                  </a:txBody>
                  <a:tcPr marL="68580" marR="68580" marT="0" marB="0"/>
                </a:tc>
                <a:tc>
                  <a:txBody>
                    <a:bodyPr/>
                    <a:lstStyle/>
                    <a:p>
                      <a:pPr algn="l">
                        <a:lnSpc>
                          <a:spcPts val="2400"/>
                        </a:lnSpc>
                        <a:spcAft>
                          <a:spcPts val="0"/>
                        </a:spcAft>
                      </a:pPr>
                      <a:r>
                        <a:rPr lang="zh-CN" sz="1800" b="1" kern="100" dirty="0">
                          <a:solidFill>
                            <a:srgbClr val="0000FF"/>
                          </a:solidFill>
                          <a:latin typeface="Times New Roman" pitchFamily="18" charset="0"/>
                          <a:ea typeface="楷体" pitchFamily="49" charset="-122"/>
                          <a:cs typeface="Times New Roman" pitchFamily="18" charset="0"/>
                        </a:rPr>
                        <a:t>确定某元素是否在</a:t>
                      </a:r>
                      <a:r>
                        <a:rPr lang="en-US" sz="1800" b="1" kern="100" dirty="0">
                          <a:solidFill>
                            <a:srgbClr val="0000FF"/>
                          </a:solidFill>
                          <a:latin typeface="Times New Roman" pitchFamily="18" charset="0"/>
                          <a:ea typeface="楷体" pitchFamily="49" charset="-122"/>
                          <a:cs typeface="Times New Roman" pitchFamily="18" charset="0"/>
                        </a:rPr>
                        <a:t>List</a:t>
                      </a:r>
                      <a:r>
                        <a:rPr lang="zh-CN" sz="1800" b="1" kern="100" dirty="0">
                          <a:solidFill>
                            <a:srgbClr val="0000FF"/>
                          </a:solidFill>
                          <a:latin typeface="Times New Roman" pitchFamily="18" charset="0"/>
                          <a:ea typeface="楷体" pitchFamily="49" charset="-122"/>
                          <a:cs typeface="Times New Roman" pitchFamily="18" charset="0"/>
                        </a:rPr>
                        <a:t>中。</a:t>
                      </a:r>
                    </a:p>
                  </a:txBody>
                  <a:tcPr marL="68580" marR="68580" marT="0" marB="0"/>
                </a:tc>
              </a:tr>
              <a:tr h="299878">
                <a:tc>
                  <a:txBody>
                    <a:bodyPr/>
                    <a:lstStyle/>
                    <a:p>
                      <a:pPr algn="l">
                        <a:lnSpc>
                          <a:spcPts val="2400"/>
                        </a:lnSpc>
                        <a:spcAft>
                          <a:spcPts val="0"/>
                        </a:spcAft>
                      </a:pPr>
                      <a:r>
                        <a:rPr lang="en-US" sz="1800" b="1" kern="100">
                          <a:solidFill>
                            <a:srgbClr val="0000FF"/>
                          </a:solidFill>
                          <a:latin typeface="Times New Roman" pitchFamily="18" charset="0"/>
                          <a:ea typeface="楷体" pitchFamily="49" charset="-122"/>
                          <a:cs typeface="Times New Roman" pitchFamily="18" charset="0"/>
                        </a:rPr>
                        <a:t>CopyTo</a:t>
                      </a:r>
                      <a:endParaRPr lang="zh-CN" sz="1800" b="1" kern="100">
                        <a:solidFill>
                          <a:srgbClr val="0000FF"/>
                        </a:solidFill>
                        <a:latin typeface="Times New Roman" pitchFamily="18" charset="0"/>
                        <a:ea typeface="楷体" pitchFamily="49" charset="-122"/>
                        <a:cs typeface="Times New Roman" pitchFamily="18" charset="0"/>
                      </a:endParaRPr>
                    </a:p>
                  </a:txBody>
                  <a:tcPr marL="68580" marR="68580" marT="0" marB="0"/>
                </a:tc>
                <a:tc>
                  <a:txBody>
                    <a:bodyPr/>
                    <a:lstStyle/>
                    <a:p>
                      <a:pPr algn="l">
                        <a:lnSpc>
                          <a:spcPts val="2400"/>
                        </a:lnSpc>
                        <a:spcAft>
                          <a:spcPts val="0"/>
                        </a:spcAft>
                      </a:pPr>
                      <a:r>
                        <a:rPr lang="zh-CN" sz="1800" b="1" kern="100" dirty="0">
                          <a:solidFill>
                            <a:srgbClr val="0000FF"/>
                          </a:solidFill>
                          <a:latin typeface="Times New Roman" pitchFamily="18" charset="0"/>
                          <a:ea typeface="楷体" pitchFamily="49" charset="-122"/>
                          <a:cs typeface="Times New Roman" pitchFamily="18" charset="0"/>
                        </a:rPr>
                        <a:t>将</a:t>
                      </a:r>
                      <a:r>
                        <a:rPr lang="en-US" sz="1800" b="1" kern="100" dirty="0">
                          <a:solidFill>
                            <a:srgbClr val="0000FF"/>
                          </a:solidFill>
                          <a:latin typeface="Times New Roman" pitchFamily="18" charset="0"/>
                          <a:ea typeface="楷体" pitchFamily="49" charset="-122"/>
                          <a:cs typeface="Times New Roman" pitchFamily="18" charset="0"/>
                        </a:rPr>
                        <a:t>List</a:t>
                      </a:r>
                      <a:r>
                        <a:rPr lang="zh-CN" sz="1800" b="1" kern="100" dirty="0">
                          <a:solidFill>
                            <a:srgbClr val="0000FF"/>
                          </a:solidFill>
                          <a:latin typeface="Times New Roman" pitchFamily="18" charset="0"/>
                          <a:ea typeface="楷体" pitchFamily="49" charset="-122"/>
                          <a:cs typeface="Times New Roman" pitchFamily="18" charset="0"/>
                        </a:rPr>
                        <a:t>或它的一部分复制到一个数组中。</a:t>
                      </a:r>
                    </a:p>
                  </a:txBody>
                  <a:tcPr marL="68580" marR="68580" marT="0" marB="0"/>
                </a:tc>
              </a:tr>
              <a:tr h="299878">
                <a:tc>
                  <a:txBody>
                    <a:bodyPr/>
                    <a:lstStyle/>
                    <a:p>
                      <a:pPr algn="l">
                        <a:lnSpc>
                          <a:spcPts val="2400"/>
                        </a:lnSpc>
                        <a:spcAft>
                          <a:spcPts val="0"/>
                        </a:spcAft>
                      </a:pPr>
                      <a:r>
                        <a:rPr lang="en-US" sz="1800" b="1" kern="100" dirty="0">
                          <a:solidFill>
                            <a:srgbClr val="0000FF"/>
                          </a:solidFill>
                          <a:latin typeface="Times New Roman" pitchFamily="18" charset="0"/>
                          <a:ea typeface="楷体" pitchFamily="49" charset="-122"/>
                          <a:cs typeface="Times New Roman" pitchFamily="18" charset="0"/>
                        </a:rPr>
                        <a:t>Exists</a:t>
                      </a:r>
                      <a:endParaRPr lang="zh-CN" sz="1800" b="1" kern="100" dirty="0">
                        <a:solidFill>
                          <a:srgbClr val="0000FF"/>
                        </a:solidFill>
                        <a:latin typeface="Times New Roman" pitchFamily="18" charset="0"/>
                        <a:ea typeface="楷体" pitchFamily="49" charset="-122"/>
                        <a:cs typeface="Times New Roman" pitchFamily="18" charset="0"/>
                      </a:endParaRPr>
                    </a:p>
                  </a:txBody>
                  <a:tcPr marL="68580" marR="68580" marT="0" marB="0"/>
                </a:tc>
                <a:tc>
                  <a:txBody>
                    <a:bodyPr/>
                    <a:lstStyle/>
                    <a:p>
                      <a:pPr algn="l">
                        <a:lnSpc>
                          <a:spcPts val="2400"/>
                        </a:lnSpc>
                        <a:spcAft>
                          <a:spcPts val="0"/>
                        </a:spcAft>
                      </a:pPr>
                      <a:r>
                        <a:rPr lang="zh-CN" sz="1800" b="1" kern="100" dirty="0">
                          <a:solidFill>
                            <a:srgbClr val="0000FF"/>
                          </a:solidFill>
                          <a:latin typeface="Times New Roman" pitchFamily="18" charset="0"/>
                          <a:ea typeface="楷体" pitchFamily="49" charset="-122"/>
                          <a:cs typeface="Times New Roman" pitchFamily="18" charset="0"/>
                        </a:rPr>
                        <a:t>确定</a:t>
                      </a:r>
                      <a:r>
                        <a:rPr lang="en-US" sz="1800" b="1" kern="100" dirty="0">
                          <a:solidFill>
                            <a:srgbClr val="0000FF"/>
                          </a:solidFill>
                          <a:latin typeface="Times New Roman" pitchFamily="18" charset="0"/>
                          <a:ea typeface="楷体" pitchFamily="49" charset="-122"/>
                          <a:cs typeface="Times New Roman" pitchFamily="18" charset="0"/>
                        </a:rPr>
                        <a:t>List</a:t>
                      </a:r>
                      <a:r>
                        <a:rPr lang="zh-CN" sz="1800" b="1" kern="100" dirty="0">
                          <a:solidFill>
                            <a:srgbClr val="0000FF"/>
                          </a:solidFill>
                          <a:latin typeface="Times New Roman" pitchFamily="18" charset="0"/>
                          <a:ea typeface="楷体" pitchFamily="49" charset="-122"/>
                          <a:cs typeface="Times New Roman" pitchFamily="18" charset="0"/>
                        </a:rPr>
                        <a:t>是否包含与指定谓词所定义的条件相匹配的元素。</a:t>
                      </a:r>
                    </a:p>
                  </a:txBody>
                  <a:tcPr marL="68580" marR="68580" marT="0" marB="0"/>
                </a:tc>
              </a:tr>
              <a:tr h="299878">
                <a:tc>
                  <a:txBody>
                    <a:bodyPr/>
                    <a:lstStyle/>
                    <a:p>
                      <a:pPr algn="l">
                        <a:lnSpc>
                          <a:spcPts val="2400"/>
                        </a:lnSpc>
                        <a:spcAft>
                          <a:spcPts val="0"/>
                        </a:spcAft>
                      </a:pPr>
                      <a:r>
                        <a:rPr lang="en-US" sz="1800" b="1" kern="100">
                          <a:solidFill>
                            <a:srgbClr val="0000FF"/>
                          </a:solidFill>
                          <a:latin typeface="Times New Roman" pitchFamily="18" charset="0"/>
                          <a:ea typeface="楷体" pitchFamily="49" charset="-122"/>
                          <a:cs typeface="Times New Roman" pitchFamily="18" charset="0"/>
                        </a:rPr>
                        <a:t>Find</a:t>
                      </a:r>
                      <a:endParaRPr lang="zh-CN" sz="1800" b="1" kern="100">
                        <a:solidFill>
                          <a:srgbClr val="0000FF"/>
                        </a:solidFill>
                        <a:latin typeface="Times New Roman" pitchFamily="18" charset="0"/>
                        <a:ea typeface="楷体" pitchFamily="49" charset="-122"/>
                        <a:cs typeface="Times New Roman" pitchFamily="18" charset="0"/>
                      </a:endParaRPr>
                    </a:p>
                  </a:txBody>
                  <a:tcPr marL="68580" marR="68580" marT="0" marB="0"/>
                </a:tc>
                <a:tc>
                  <a:txBody>
                    <a:bodyPr/>
                    <a:lstStyle/>
                    <a:p>
                      <a:pPr algn="l">
                        <a:lnSpc>
                          <a:spcPts val="2400"/>
                        </a:lnSpc>
                        <a:spcAft>
                          <a:spcPts val="0"/>
                        </a:spcAft>
                      </a:pPr>
                      <a:r>
                        <a:rPr lang="zh-CN" sz="1800" b="1" kern="100" dirty="0">
                          <a:solidFill>
                            <a:srgbClr val="0000FF"/>
                          </a:solidFill>
                          <a:latin typeface="Times New Roman" pitchFamily="18" charset="0"/>
                          <a:ea typeface="楷体" pitchFamily="49" charset="-122"/>
                          <a:cs typeface="Times New Roman" pitchFamily="18" charset="0"/>
                        </a:rPr>
                        <a:t>搜索与指定谓词所定义的条件相匹配的元素，并返回整个</a:t>
                      </a:r>
                    </a:p>
                  </a:txBody>
                  <a:tcPr marL="68580" marR="68580" marT="0" marB="0"/>
                </a:tc>
              </a:tr>
              <a:tr h="299878">
                <a:tc>
                  <a:txBody>
                    <a:bodyPr/>
                    <a:lstStyle/>
                    <a:p>
                      <a:pPr algn="l">
                        <a:lnSpc>
                          <a:spcPts val="2400"/>
                        </a:lnSpc>
                        <a:spcAft>
                          <a:spcPts val="0"/>
                        </a:spcAft>
                      </a:pPr>
                      <a:endParaRPr lang="zh-CN" sz="1800" b="1" kern="100">
                        <a:solidFill>
                          <a:srgbClr val="0000FF"/>
                        </a:solidFill>
                        <a:latin typeface="Times New Roman" pitchFamily="18" charset="0"/>
                        <a:ea typeface="楷体" pitchFamily="49" charset="-122"/>
                        <a:cs typeface="Times New Roman" pitchFamily="18" charset="0"/>
                      </a:endParaRPr>
                    </a:p>
                  </a:txBody>
                  <a:tcPr marL="68580" marR="68580" marT="0" marB="0"/>
                </a:tc>
                <a:tc>
                  <a:txBody>
                    <a:bodyPr/>
                    <a:lstStyle/>
                    <a:p>
                      <a:pPr algn="l">
                        <a:lnSpc>
                          <a:spcPts val="2400"/>
                        </a:lnSpc>
                        <a:spcAft>
                          <a:spcPts val="0"/>
                        </a:spcAft>
                      </a:pPr>
                      <a:r>
                        <a:rPr lang="en-US" sz="1800" b="1" kern="100" dirty="0">
                          <a:solidFill>
                            <a:srgbClr val="0000FF"/>
                          </a:solidFill>
                          <a:latin typeface="Times New Roman" pitchFamily="18" charset="0"/>
                          <a:ea typeface="楷体" pitchFamily="49" charset="-122"/>
                          <a:cs typeface="Times New Roman" pitchFamily="18" charset="0"/>
                        </a:rPr>
                        <a:t>List</a:t>
                      </a:r>
                      <a:r>
                        <a:rPr lang="zh-CN" sz="1800" b="1" kern="100" dirty="0">
                          <a:solidFill>
                            <a:srgbClr val="0000FF"/>
                          </a:solidFill>
                          <a:latin typeface="Times New Roman" pitchFamily="18" charset="0"/>
                          <a:ea typeface="楷体" pitchFamily="49" charset="-122"/>
                          <a:cs typeface="Times New Roman" pitchFamily="18" charset="0"/>
                        </a:rPr>
                        <a:t>中的第一个匹配元素。</a:t>
                      </a:r>
                    </a:p>
                  </a:txBody>
                  <a:tcPr marL="68580" marR="68580" marT="0" marB="0"/>
                </a:tc>
              </a:tr>
              <a:tr h="299878">
                <a:tc>
                  <a:txBody>
                    <a:bodyPr/>
                    <a:lstStyle/>
                    <a:p>
                      <a:pPr algn="l">
                        <a:lnSpc>
                          <a:spcPts val="2400"/>
                        </a:lnSpc>
                        <a:spcAft>
                          <a:spcPts val="0"/>
                        </a:spcAft>
                      </a:pPr>
                      <a:r>
                        <a:rPr lang="en-US" sz="1800" b="1" kern="100">
                          <a:solidFill>
                            <a:srgbClr val="0000FF"/>
                          </a:solidFill>
                          <a:latin typeface="Times New Roman" pitchFamily="18" charset="0"/>
                          <a:ea typeface="楷体" pitchFamily="49" charset="-122"/>
                          <a:cs typeface="Times New Roman" pitchFamily="18" charset="0"/>
                        </a:rPr>
                        <a:t>FindAll</a:t>
                      </a:r>
                      <a:endParaRPr lang="zh-CN" sz="1800" b="1" kern="100">
                        <a:solidFill>
                          <a:srgbClr val="0000FF"/>
                        </a:solidFill>
                        <a:latin typeface="Times New Roman" pitchFamily="18" charset="0"/>
                        <a:ea typeface="楷体" pitchFamily="49" charset="-122"/>
                        <a:cs typeface="Times New Roman" pitchFamily="18" charset="0"/>
                      </a:endParaRPr>
                    </a:p>
                  </a:txBody>
                  <a:tcPr marL="68580" marR="68580" marT="0" marB="0"/>
                </a:tc>
                <a:tc>
                  <a:txBody>
                    <a:bodyPr/>
                    <a:lstStyle/>
                    <a:p>
                      <a:pPr algn="l">
                        <a:lnSpc>
                          <a:spcPts val="2400"/>
                        </a:lnSpc>
                        <a:spcAft>
                          <a:spcPts val="0"/>
                        </a:spcAft>
                      </a:pPr>
                      <a:r>
                        <a:rPr lang="zh-CN" sz="1800" b="1" kern="100" dirty="0">
                          <a:solidFill>
                            <a:srgbClr val="0000FF"/>
                          </a:solidFill>
                          <a:latin typeface="Times New Roman" pitchFamily="18" charset="0"/>
                          <a:ea typeface="楷体" pitchFamily="49" charset="-122"/>
                          <a:cs typeface="Times New Roman" pitchFamily="18" charset="0"/>
                        </a:rPr>
                        <a:t>检索与指定谓词所定义的条件相匹配的所有元素。</a:t>
                      </a:r>
                    </a:p>
                  </a:txBody>
                  <a:tcPr marL="68580" marR="68580" marT="0" marB="0"/>
                </a:tc>
              </a:tr>
              <a:tr h="299878">
                <a:tc>
                  <a:txBody>
                    <a:bodyPr/>
                    <a:lstStyle/>
                    <a:p>
                      <a:pPr algn="l">
                        <a:lnSpc>
                          <a:spcPts val="2400"/>
                        </a:lnSpc>
                        <a:spcAft>
                          <a:spcPts val="0"/>
                        </a:spcAft>
                      </a:pPr>
                      <a:r>
                        <a:rPr lang="en-US" sz="1800" b="1" kern="100">
                          <a:solidFill>
                            <a:srgbClr val="0000FF"/>
                          </a:solidFill>
                          <a:latin typeface="Times New Roman" pitchFamily="18" charset="0"/>
                          <a:ea typeface="楷体" pitchFamily="49" charset="-122"/>
                          <a:cs typeface="Times New Roman" pitchFamily="18" charset="0"/>
                        </a:rPr>
                        <a:t>FindIndex</a:t>
                      </a:r>
                      <a:endParaRPr lang="zh-CN" sz="1800" b="1" kern="100">
                        <a:solidFill>
                          <a:srgbClr val="0000FF"/>
                        </a:solidFill>
                        <a:latin typeface="Times New Roman" pitchFamily="18" charset="0"/>
                        <a:ea typeface="楷体" pitchFamily="49" charset="-122"/>
                        <a:cs typeface="Times New Roman" pitchFamily="18" charset="0"/>
                      </a:endParaRPr>
                    </a:p>
                  </a:txBody>
                  <a:tcPr marL="68580" marR="68580" marT="0" marB="0"/>
                </a:tc>
                <a:tc>
                  <a:txBody>
                    <a:bodyPr/>
                    <a:lstStyle/>
                    <a:p>
                      <a:pPr algn="l">
                        <a:lnSpc>
                          <a:spcPts val="2400"/>
                        </a:lnSpc>
                        <a:spcAft>
                          <a:spcPts val="0"/>
                        </a:spcAft>
                      </a:pPr>
                      <a:r>
                        <a:rPr lang="zh-CN" sz="1800" b="1" kern="100" dirty="0">
                          <a:solidFill>
                            <a:srgbClr val="0000FF"/>
                          </a:solidFill>
                          <a:latin typeface="Times New Roman" pitchFamily="18" charset="0"/>
                          <a:ea typeface="楷体" pitchFamily="49" charset="-122"/>
                          <a:cs typeface="Times New Roman" pitchFamily="18" charset="0"/>
                        </a:rPr>
                        <a:t>搜索与指定谓词所定义的条件相匹配的元素，返回</a:t>
                      </a:r>
                      <a:r>
                        <a:rPr lang="en-US" sz="1800" b="1" kern="100" dirty="0">
                          <a:solidFill>
                            <a:srgbClr val="0000FF"/>
                          </a:solidFill>
                          <a:latin typeface="Times New Roman" pitchFamily="18" charset="0"/>
                          <a:ea typeface="楷体" pitchFamily="49" charset="-122"/>
                          <a:cs typeface="Times New Roman" pitchFamily="18" charset="0"/>
                        </a:rPr>
                        <a:t>List</a:t>
                      </a:r>
                      <a:r>
                        <a:rPr lang="zh-CN" sz="1800" b="1" kern="100" dirty="0">
                          <a:solidFill>
                            <a:srgbClr val="0000FF"/>
                          </a:solidFill>
                          <a:latin typeface="Times New Roman" pitchFamily="18" charset="0"/>
                          <a:ea typeface="楷体" pitchFamily="49" charset="-122"/>
                          <a:cs typeface="Times New Roman" pitchFamily="18" charset="0"/>
                        </a:rPr>
                        <a:t>或它</a:t>
                      </a:r>
                    </a:p>
                  </a:txBody>
                  <a:tcPr marL="68580" marR="68580" marT="0" marB="0"/>
                </a:tc>
              </a:tr>
              <a:tr h="299878">
                <a:tc>
                  <a:txBody>
                    <a:bodyPr/>
                    <a:lstStyle/>
                    <a:p>
                      <a:pPr algn="l">
                        <a:lnSpc>
                          <a:spcPts val="2400"/>
                        </a:lnSpc>
                        <a:spcAft>
                          <a:spcPts val="0"/>
                        </a:spcAft>
                      </a:pPr>
                      <a:endParaRPr lang="zh-CN" sz="1800" b="1" kern="100">
                        <a:solidFill>
                          <a:srgbClr val="0000FF"/>
                        </a:solidFill>
                        <a:latin typeface="Times New Roman" pitchFamily="18" charset="0"/>
                        <a:ea typeface="楷体" pitchFamily="49" charset="-122"/>
                        <a:cs typeface="Times New Roman" pitchFamily="18" charset="0"/>
                      </a:endParaRPr>
                    </a:p>
                  </a:txBody>
                  <a:tcPr marL="68580" marR="68580" marT="0" marB="0"/>
                </a:tc>
                <a:tc>
                  <a:txBody>
                    <a:bodyPr/>
                    <a:lstStyle/>
                    <a:p>
                      <a:pPr algn="l">
                        <a:lnSpc>
                          <a:spcPts val="2400"/>
                        </a:lnSpc>
                        <a:spcAft>
                          <a:spcPts val="0"/>
                        </a:spcAft>
                      </a:pPr>
                      <a:r>
                        <a:rPr lang="zh-CN" sz="1800" b="1" kern="100" dirty="0">
                          <a:solidFill>
                            <a:srgbClr val="0000FF"/>
                          </a:solidFill>
                          <a:latin typeface="Times New Roman" pitchFamily="18" charset="0"/>
                          <a:ea typeface="楷体" pitchFamily="49" charset="-122"/>
                          <a:cs typeface="Times New Roman" pitchFamily="18" charset="0"/>
                        </a:rPr>
                        <a:t>的一部分中第一个匹配项的从零开始的索引。</a:t>
                      </a:r>
                    </a:p>
                  </a:txBody>
                  <a:tcPr marL="68580" marR="68580" marT="0" marB="0"/>
                </a:tc>
              </a:tr>
              <a:tr h="299878">
                <a:tc>
                  <a:txBody>
                    <a:bodyPr/>
                    <a:lstStyle/>
                    <a:p>
                      <a:pPr algn="l">
                        <a:lnSpc>
                          <a:spcPts val="2400"/>
                        </a:lnSpc>
                        <a:spcAft>
                          <a:spcPts val="0"/>
                        </a:spcAft>
                      </a:pPr>
                      <a:r>
                        <a:rPr lang="en-US" sz="1800" b="1" kern="100">
                          <a:solidFill>
                            <a:srgbClr val="0000FF"/>
                          </a:solidFill>
                          <a:latin typeface="Times New Roman" pitchFamily="18" charset="0"/>
                          <a:ea typeface="楷体" pitchFamily="49" charset="-122"/>
                          <a:cs typeface="Times New Roman" pitchFamily="18" charset="0"/>
                        </a:rPr>
                        <a:t>FindLast</a:t>
                      </a:r>
                      <a:endParaRPr lang="zh-CN" sz="1800" b="1" kern="100">
                        <a:solidFill>
                          <a:srgbClr val="0000FF"/>
                        </a:solidFill>
                        <a:latin typeface="Times New Roman" pitchFamily="18" charset="0"/>
                        <a:ea typeface="楷体" pitchFamily="49" charset="-122"/>
                        <a:cs typeface="Times New Roman" pitchFamily="18" charset="0"/>
                      </a:endParaRPr>
                    </a:p>
                  </a:txBody>
                  <a:tcPr marL="68580" marR="68580" marT="0" marB="0"/>
                </a:tc>
                <a:tc>
                  <a:txBody>
                    <a:bodyPr/>
                    <a:lstStyle/>
                    <a:p>
                      <a:pPr algn="l">
                        <a:lnSpc>
                          <a:spcPts val="2400"/>
                        </a:lnSpc>
                        <a:spcAft>
                          <a:spcPts val="0"/>
                        </a:spcAft>
                      </a:pPr>
                      <a:r>
                        <a:rPr lang="zh-CN" sz="1800" b="1" kern="100" dirty="0">
                          <a:solidFill>
                            <a:srgbClr val="0000FF"/>
                          </a:solidFill>
                          <a:latin typeface="Times New Roman" pitchFamily="18" charset="0"/>
                          <a:ea typeface="楷体" pitchFamily="49" charset="-122"/>
                          <a:cs typeface="Times New Roman" pitchFamily="18" charset="0"/>
                        </a:rPr>
                        <a:t>搜索与指定谓词所定义的条件相匹配的元素，并返回整个</a:t>
                      </a:r>
                    </a:p>
                  </a:txBody>
                  <a:tcPr marL="68580" marR="68580" marT="0" marB="0"/>
                </a:tc>
              </a:tr>
              <a:tr h="299878">
                <a:tc>
                  <a:txBody>
                    <a:bodyPr/>
                    <a:lstStyle/>
                    <a:p>
                      <a:pPr algn="l">
                        <a:lnSpc>
                          <a:spcPts val="2400"/>
                        </a:lnSpc>
                        <a:spcAft>
                          <a:spcPts val="0"/>
                        </a:spcAft>
                      </a:pPr>
                      <a:endParaRPr lang="zh-CN" sz="1800" b="1" kern="100">
                        <a:solidFill>
                          <a:srgbClr val="0000FF"/>
                        </a:solidFill>
                        <a:latin typeface="Times New Roman" pitchFamily="18" charset="0"/>
                        <a:ea typeface="楷体" pitchFamily="49" charset="-122"/>
                        <a:cs typeface="Times New Roman" pitchFamily="18" charset="0"/>
                      </a:endParaRPr>
                    </a:p>
                  </a:txBody>
                  <a:tcPr marL="68580" marR="68580" marT="0" marB="0"/>
                </a:tc>
                <a:tc>
                  <a:txBody>
                    <a:bodyPr/>
                    <a:lstStyle/>
                    <a:p>
                      <a:pPr algn="l">
                        <a:lnSpc>
                          <a:spcPts val="2400"/>
                        </a:lnSpc>
                        <a:spcAft>
                          <a:spcPts val="0"/>
                        </a:spcAft>
                      </a:pPr>
                      <a:r>
                        <a:rPr lang="en-US" sz="1800" b="1" kern="100" dirty="0">
                          <a:solidFill>
                            <a:srgbClr val="0000FF"/>
                          </a:solidFill>
                          <a:latin typeface="Times New Roman" pitchFamily="18" charset="0"/>
                          <a:ea typeface="楷体" pitchFamily="49" charset="-122"/>
                          <a:cs typeface="Times New Roman" pitchFamily="18" charset="0"/>
                        </a:rPr>
                        <a:t>List</a:t>
                      </a:r>
                      <a:r>
                        <a:rPr lang="zh-CN" sz="1800" b="1" kern="100" dirty="0">
                          <a:solidFill>
                            <a:srgbClr val="0000FF"/>
                          </a:solidFill>
                          <a:latin typeface="Times New Roman" pitchFamily="18" charset="0"/>
                          <a:ea typeface="楷体" pitchFamily="49" charset="-122"/>
                          <a:cs typeface="Times New Roman" pitchFamily="18" charset="0"/>
                        </a:rPr>
                        <a:t>中的最后一个匹配元素。</a:t>
                      </a:r>
                    </a:p>
                  </a:txBody>
                  <a:tcPr marL="68580" marR="68580" marT="0" marB="0"/>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214282" y="653752"/>
          <a:ext cx="8786874" cy="5072380"/>
        </p:xfrm>
        <a:graphic>
          <a:graphicData uri="http://schemas.openxmlformats.org/drawingml/2006/table">
            <a:tbl>
              <a:tblPr/>
              <a:tblGrid>
                <a:gridCol w="1714512"/>
                <a:gridCol w="7072362"/>
              </a:tblGrid>
              <a:tr h="203480">
                <a:tc>
                  <a:txBody>
                    <a:bodyPr/>
                    <a:lstStyle/>
                    <a:p>
                      <a:pPr algn="ctr">
                        <a:lnSpc>
                          <a:spcPts val="2400"/>
                        </a:lnSpc>
                        <a:spcAft>
                          <a:spcPts val="0"/>
                        </a:spcAft>
                      </a:pPr>
                      <a:r>
                        <a:rPr lang="zh-CN" sz="1800" b="1" kern="100" dirty="0">
                          <a:solidFill>
                            <a:srgbClr val="FF3300"/>
                          </a:solidFill>
                          <a:latin typeface="Times New Roman" pitchFamily="18" charset="0"/>
                          <a:ea typeface="楷体" pitchFamily="49" charset="-122"/>
                          <a:cs typeface="Times New Roman" pitchFamily="18" charset="0"/>
                        </a:rPr>
                        <a:t>方法</a:t>
                      </a:r>
                      <a:r>
                        <a:rPr lang="en-US" sz="1800" b="1" kern="100" dirty="0">
                          <a:solidFill>
                            <a:srgbClr val="FF3300"/>
                          </a:solidFill>
                          <a:latin typeface="Times New Roman" pitchFamily="18" charset="0"/>
                          <a:ea typeface="楷体" pitchFamily="49" charset="-122"/>
                          <a:cs typeface="Times New Roman" pitchFamily="18" charset="0"/>
                        </a:rPr>
                        <a:t>	 </a:t>
                      </a:r>
                      <a:endParaRPr lang="zh-CN" sz="1800" kern="100" dirty="0">
                        <a:solidFill>
                          <a:srgbClr val="FF3300"/>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400"/>
                        </a:lnSpc>
                        <a:spcAft>
                          <a:spcPts val="0"/>
                        </a:spcAft>
                      </a:pPr>
                      <a:r>
                        <a:rPr lang="zh-CN" sz="1800" b="1" kern="100" dirty="0">
                          <a:solidFill>
                            <a:srgbClr val="FF3300"/>
                          </a:solidFill>
                          <a:latin typeface="Times New Roman" pitchFamily="18" charset="0"/>
                          <a:ea typeface="楷体" pitchFamily="49" charset="-122"/>
                          <a:cs typeface="Times New Roman" pitchFamily="18" charset="0"/>
                        </a:rPr>
                        <a:t>说明</a:t>
                      </a:r>
                      <a:endParaRPr lang="zh-CN" sz="1800" kern="100" dirty="0">
                        <a:solidFill>
                          <a:srgbClr val="FF3300"/>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r>
              <a:tr h="402590">
                <a:tc>
                  <a:txBody>
                    <a:bodyPr/>
                    <a:lstStyle/>
                    <a:p>
                      <a:pPr algn="l">
                        <a:lnSpc>
                          <a:spcPts val="2400"/>
                        </a:lnSpc>
                        <a:spcAft>
                          <a:spcPts val="0"/>
                        </a:spcAft>
                      </a:pPr>
                      <a:r>
                        <a:rPr lang="en-US" sz="1800" b="1" kern="100" dirty="0" err="1">
                          <a:solidFill>
                            <a:srgbClr val="0000FF"/>
                          </a:solidFill>
                          <a:latin typeface="Times New Roman" pitchFamily="18" charset="0"/>
                          <a:ea typeface="楷体" pitchFamily="49" charset="-122"/>
                          <a:cs typeface="Times New Roman" pitchFamily="18" charset="0"/>
                        </a:rPr>
                        <a:t>FindLastIndex</a:t>
                      </a:r>
                      <a:endParaRPr lang="zh-CN" sz="1800"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a:lnSpc>
                          <a:spcPts val="2400"/>
                        </a:lnSpc>
                        <a:spcAft>
                          <a:spcPts val="0"/>
                        </a:spcAft>
                      </a:pPr>
                      <a:r>
                        <a:rPr lang="zh-CN" sz="1800" b="1" kern="100" dirty="0">
                          <a:solidFill>
                            <a:srgbClr val="0000FF"/>
                          </a:solidFill>
                          <a:latin typeface="Times New Roman" pitchFamily="18" charset="0"/>
                          <a:ea typeface="楷体" pitchFamily="49" charset="-122"/>
                          <a:cs typeface="Times New Roman" pitchFamily="18" charset="0"/>
                        </a:rPr>
                        <a:t>搜索与指定谓词所定义的条件相匹配的元素，返回</a:t>
                      </a:r>
                      <a:r>
                        <a:rPr lang="en-US" sz="1800" b="1" kern="100" dirty="0">
                          <a:solidFill>
                            <a:srgbClr val="0000FF"/>
                          </a:solidFill>
                          <a:latin typeface="Times New Roman" pitchFamily="18" charset="0"/>
                          <a:ea typeface="楷体" pitchFamily="49" charset="-122"/>
                          <a:cs typeface="Times New Roman" pitchFamily="18" charset="0"/>
                        </a:rPr>
                        <a:t>List</a:t>
                      </a:r>
                      <a:r>
                        <a:rPr lang="zh-CN" sz="1800" b="1" kern="100" dirty="0">
                          <a:solidFill>
                            <a:srgbClr val="0000FF"/>
                          </a:solidFill>
                          <a:latin typeface="Times New Roman" pitchFamily="18" charset="0"/>
                          <a:ea typeface="楷体" pitchFamily="49" charset="-122"/>
                          <a:cs typeface="Times New Roman" pitchFamily="18" charset="0"/>
                        </a:rPr>
                        <a:t>或它的一部分中最后一个匹配项的从零开始的索引。</a:t>
                      </a:r>
                      <a:endParaRPr lang="zh-CN" sz="1800"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r>
              <a:tr h="0">
                <a:tc>
                  <a:txBody>
                    <a:bodyPr/>
                    <a:lstStyle/>
                    <a:p>
                      <a:pPr algn="l">
                        <a:lnSpc>
                          <a:spcPts val="2400"/>
                        </a:lnSpc>
                        <a:spcAft>
                          <a:spcPts val="0"/>
                        </a:spcAft>
                      </a:pPr>
                      <a:r>
                        <a:rPr lang="en-US" sz="1800" b="1" kern="100" dirty="0" err="1">
                          <a:solidFill>
                            <a:srgbClr val="0000FF"/>
                          </a:solidFill>
                          <a:latin typeface="Times New Roman" pitchFamily="18" charset="0"/>
                          <a:ea typeface="楷体" pitchFamily="49" charset="-122"/>
                          <a:cs typeface="Times New Roman" pitchFamily="18" charset="0"/>
                        </a:rPr>
                        <a:t>ForEach</a:t>
                      </a:r>
                      <a:endParaRPr lang="zh-CN" sz="1800"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a:lnSpc>
                          <a:spcPts val="2400"/>
                        </a:lnSpc>
                        <a:spcAft>
                          <a:spcPts val="0"/>
                        </a:spcAft>
                      </a:pPr>
                      <a:r>
                        <a:rPr lang="zh-CN" sz="1800" b="1" kern="100" dirty="0">
                          <a:solidFill>
                            <a:srgbClr val="0000FF"/>
                          </a:solidFill>
                          <a:latin typeface="Times New Roman" pitchFamily="18" charset="0"/>
                          <a:ea typeface="楷体" pitchFamily="49" charset="-122"/>
                          <a:cs typeface="Times New Roman" pitchFamily="18" charset="0"/>
                        </a:rPr>
                        <a:t>对</a:t>
                      </a:r>
                      <a:r>
                        <a:rPr lang="en-US" sz="1800" b="1" kern="100" dirty="0">
                          <a:solidFill>
                            <a:srgbClr val="0000FF"/>
                          </a:solidFill>
                          <a:latin typeface="Times New Roman" pitchFamily="18" charset="0"/>
                          <a:ea typeface="楷体" pitchFamily="49" charset="-122"/>
                          <a:cs typeface="Times New Roman" pitchFamily="18" charset="0"/>
                        </a:rPr>
                        <a:t>List</a:t>
                      </a:r>
                      <a:r>
                        <a:rPr lang="zh-CN" sz="1800" b="1" kern="100" dirty="0">
                          <a:solidFill>
                            <a:srgbClr val="0000FF"/>
                          </a:solidFill>
                          <a:latin typeface="Times New Roman" pitchFamily="18" charset="0"/>
                          <a:ea typeface="楷体" pitchFamily="49" charset="-122"/>
                          <a:cs typeface="Times New Roman" pitchFamily="18" charset="0"/>
                        </a:rPr>
                        <a:t>的每个元素执行指定操作。</a:t>
                      </a:r>
                      <a:endParaRPr lang="zh-CN" sz="1800"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r>
              <a:tr h="0">
                <a:tc>
                  <a:txBody>
                    <a:bodyPr/>
                    <a:lstStyle/>
                    <a:p>
                      <a:pPr algn="l">
                        <a:lnSpc>
                          <a:spcPts val="2400"/>
                        </a:lnSpc>
                        <a:spcAft>
                          <a:spcPts val="0"/>
                        </a:spcAft>
                      </a:pPr>
                      <a:r>
                        <a:rPr lang="en-US" sz="1800" b="1" kern="100">
                          <a:solidFill>
                            <a:srgbClr val="0000FF"/>
                          </a:solidFill>
                          <a:latin typeface="Times New Roman" pitchFamily="18" charset="0"/>
                          <a:ea typeface="楷体" pitchFamily="49" charset="-122"/>
                          <a:cs typeface="Times New Roman" pitchFamily="18" charset="0"/>
                        </a:rPr>
                        <a:t>IndexOf</a:t>
                      </a:r>
                      <a:endParaRPr lang="zh-CN" sz="1800"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a:lnSpc>
                          <a:spcPts val="2400"/>
                        </a:lnSpc>
                        <a:spcAft>
                          <a:spcPts val="0"/>
                        </a:spcAft>
                      </a:pPr>
                      <a:r>
                        <a:rPr lang="zh-CN" sz="1800" b="1" kern="100" dirty="0">
                          <a:solidFill>
                            <a:srgbClr val="0000FF"/>
                          </a:solidFill>
                          <a:latin typeface="Times New Roman" pitchFamily="18" charset="0"/>
                          <a:ea typeface="楷体" pitchFamily="49" charset="-122"/>
                          <a:cs typeface="Times New Roman" pitchFamily="18" charset="0"/>
                        </a:rPr>
                        <a:t>返回</a:t>
                      </a:r>
                      <a:r>
                        <a:rPr lang="en-US" sz="1800" b="1" kern="100" dirty="0">
                          <a:solidFill>
                            <a:srgbClr val="0000FF"/>
                          </a:solidFill>
                          <a:latin typeface="Times New Roman" pitchFamily="18" charset="0"/>
                          <a:ea typeface="楷体" pitchFamily="49" charset="-122"/>
                          <a:cs typeface="Times New Roman" pitchFamily="18" charset="0"/>
                        </a:rPr>
                        <a:t>List</a:t>
                      </a:r>
                      <a:r>
                        <a:rPr lang="zh-CN" sz="1800" b="1" kern="100" dirty="0">
                          <a:solidFill>
                            <a:srgbClr val="0000FF"/>
                          </a:solidFill>
                          <a:latin typeface="Times New Roman" pitchFamily="18" charset="0"/>
                          <a:ea typeface="楷体" pitchFamily="49" charset="-122"/>
                          <a:cs typeface="Times New Roman" pitchFamily="18" charset="0"/>
                        </a:rPr>
                        <a:t>或它的一部分中某个值的第一个匹配项的从零开始的索引。</a:t>
                      </a:r>
                      <a:endParaRPr lang="zh-CN" sz="1800"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r>
              <a:tr h="0">
                <a:tc>
                  <a:txBody>
                    <a:bodyPr/>
                    <a:lstStyle/>
                    <a:p>
                      <a:pPr algn="l">
                        <a:lnSpc>
                          <a:spcPts val="2400"/>
                        </a:lnSpc>
                        <a:spcAft>
                          <a:spcPts val="0"/>
                        </a:spcAft>
                      </a:pPr>
                      <a:r>
                        <a:rPr lang="en-US" sz="1800" b="1" kern="100">
                          <a:solidFill>
                            <a:srgbClr val="0000FF"/>
                          </a:solidFill>
                          <a:latin typeface="Times New Roman" pitchFamily="18" charset="0"/>
                          <a:ea typeface="楷体" pitchFamily="49" charset="-122"/>
                          <a:cs typeface="Times New Roman" pitchFamily="18" charset="0"/>
                        </a:rPr>
                        <a:t>Insert</a:t>
                      </a:r>
                      <a:endParaRPr lang="zh-CN" sz="1800"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a:lnSpc>
                          <a:spcPts val="2400"/>
                        </a:lnSpc>
                        <a:spcAft>
                          <a:spcPts val="0"/>
                        </a:spcAft>
                      </a:pPr>
                      <a:r>
                        <a:rPr lang="zh-CN" sz="1800" b="1" kern="100" dirty="0">
                          <a:solidFill>
                            <a:srgbClr val="0000FF"/>
                          </a:solidFill>
                          <a:latin typeface="Times New Roman" pitchFamily="18" charset="0"/>
                          <a:ea typeface="楷体" pitchFamily="49" charset="-122"/>
                          <a:cs typeface="Times New Roman" pitchFamily="18" charset="0"/>
                        </a:rPr>
                        <a:t>将元素插入</a:t>
                      </a:r>
                      <a:r>
                        <a:rPr lang="en-US" sz="1800" b="1" kern="100" dirty="0">
                          <a:solidFill>
                            <a:srgbClr val="0000FF"/>
                          </a:solidFill>
                          <a:latin typeface="Times New Roman" pitchFamily="18" charset="0"/>
                          <a:ea typeface="楷体" pitchFamily="49" charset="-122"/>
                          <a:cs typeface="Times New Roman" pitchFamily="18" charset="0"/>
                        </a:rPr>
                        <a:t>List</a:t>
                      </a:r>
                      <a:r>
                        <a:rPr lang="zh-CN" sz="1800" b="1" kern="100" dirty="0">
                          <a:solidFill>
                            <a:srgbClr val="0000FF"/>
                          </a:solidFill>
                          <a:latin typeface="Times New Roman" pitchFamily="18" charset="0"/>
                          <a:ea typeface="楷体" pitchFamily="49" charset="-122"/>
                          <a:cs typeface="Times New Roman" pitchFamily="18" charset="0"/>
                        </a:rPr>
                        <a:t>的指定索引处。</a:t>
                      </a:r>
                      <a:endParaRPr lang="zh-CN" sz="1800"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r>
              <a:tr h="0">
                <a:tc>
                  <a:txBody>
                    <a:bodyPr/>
                    <a:lstStyle/>
                    <a:p>
                      <a:pPr algn="l">
                        <a:lnSpc>
                          <a:spcPts val="2400"/>
                        </a:lnSpc>
                        <a:spcAft>
                          <a:spcPts val="0"/>
                        </a:spcAft>
                      </a:pPr>
                      <a:r>
                        <a:rPr lang="en-US" sz="1800" b="1" kern="100">
                          <a:solidFill>
                            <a:srgbClr val="0000FF"/>
                          </a:solidFill>
                          <a:latin typeface="Times New Roman" pitchFamily="18" charset="0"/>
                          <a:ea typeface="楷体" pitchFamily="49" charset="-122"/>
                          <a:cs typeface="Times New Roman" pitchFamily="18" charset="0"/>
                        </a:rPr>
                        <a:t>InsertRange</a:t>
                      </a:r>
                      <a:endParaRPr lang="zh-CN" sz="1800"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a:lnSpc>
                          <a:spcPts val="2400"/>
                        </a:lnSpc>
                        <a:spcAft>
                          <a:spcPts val="0"/>
                        </a:spcAft>
                      </a:pPr>
                      <a:r>
                        <a:rPr lang="zh-CN" sz="1800" b="1" kern="100" dirty="0">
                          <a:solidFill>
                            <a:srgbClr val="0000FF"/>
                          </a:solidFill>
                          <a:latin typeface="Times New Roman" pitchFamily="18" charset="0"/>
                          <a:ea typeface="楷体" pitchFamily="49" charset="-122"/>
                          <a:cs typeface="Times New Roman" pitchFamily="18" charset="0"/>
                        </a:rPr>
                        <a:t>将集合中的某个元素插入</a:t>
                      </a:r>
                      <a:r>
                        <a:rPr lang="en-US" sz="1800" b="1" kern="100" dirty="0">
                          <a:solidFill>
                            <a:srgbClr val="0000FF"/>
                          </a:solidFill>
                          <a:latin typeface="Times New Roman" pitchFamily="18" charset="0"/>
                          <a:ea typeface="楷体" pitchFamily="49" charset="-122"/>
                          <a:cs typeface="Times New Roman" pitchFamily="18" charset="0"/>
                        </a:rPr>
                        <a:t>List</a:t>
                      </a:r>
                      <a:r>
                        <a:rPr lang="zh-CN" sz="1800" b="1" kern="100" dirty="0">
                          <a:solidFill>
                            <a:srgbClr val="0000FF"/>
                          </a:solidFill>
                          <a:latin typeface="Times New Roman" pitchFamily="18" charset="0"/>
                          <a:ea typeface="楷体" pitchFamily="49" charset="-122"/>
                          <a:cs typeface="Times New Roman" pitchFamily="18" charset="0"/>
                        </a:rPr>
                        <a:t>的指定索引处。</a:t>
                      </a:r>
                      <a:endParaRPr lang="zh-CN" sz="1800"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r>
              <a:tr h="402590">
                <a:tc>
                  <a:txBody>
                    <a:bodyPr/>
                    <a:lstStyle/>
                    <a:p>
                      <a:pPr algn="l">
                        <a:lnSpc>
                          <a:spcPts val="2400"/>
                        </a:lnSpc>
                        <a:spcAft>
                          <a:spcPts val="0"/>
                        </a:spcAft>
                      </a:pPr>
                      <a:r>
                        <a:rPr lang="en-US" sz="1800" b="1" kern="100">
                          <a:solidFill>
                            <a:srgbClr val="0000FF"/>
                          </a:solidFill>
                          <a:latin typeface="Times New Roman" pitchFamily="18" charset="0"/>
                          <a:ea typeface="楷体" pitchFamily="49" charset="-122"/>
                          <a:cs typeface="Times New Roman" pitchFamily="18" charset="0"/>
                        </a:rPr>
                        <a:t>LastIndexOf</a:t>
                      </a:r>
                      <a:endParaRPr lang="zh-CN" sz="1800"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a:lnSpc>
                          <a:spcPts val="2400"/>
                        </a:lnSpc>
                        <a:spcAft>
                          <a:spcPts val="0"/>
                        </a:spcAft>
                      </a:pPr>
                      <a:r>
                        <a:rPr lang="zh-CN" sz="1800" b="1" kern="100" dirty="0">
                          <a:solidFill>
                            <a:srgbClr val="0000FF"/>
                          </a:solidFill>
                          <a:latin typeface="Times New Roman" pitchFamily="18" charset="0"/>
                          <a:ea typeface="楷体" pitchFamily="49" charset="-122"/>
                          <a:cs typeface="Times New Roman" pitchFamily="18" charset="0"/>
                        </a:rPr>
                        <a:t>返回</a:t>
                      </a:r>
                      <a:r>
                        <a:rPr lang="en-US" sz="1800" b="1" kern="100" dirty="0">
                          <a:solidFill>
                            <a:srgbClr val="0000FF"/>
                          </a:solidFill>
                          <a:latin typeface="Times New Roman" pitchFamily="18" charset="0"/>
                          <a:ea typeface="楷体" pitchFamily="49" charset="-122"/>
                          <a:cs typeface="Times New Roman" pitchFamily="18" charset="0"/>
                        </a:rPr>
                        <a:t>List</a:t>
                      </a:r>
                      <a:r>
                        <a:rPr lang="zh-CN" sz="1800" b="1" kern="100" dirty="0">
                          <a:solidFill>
                            <a:srgbClr val="0000FF"/>
                          </a:solidFill>
                          <a:latin typeface="Times New Roman" pitchFamily="18" charset="0"/>
                          <a:ea typeface="楷体" pitchFamily="49" charset="-122"/>
                          <a:cs typeface="Times New Roman" pitchFamily="18" charset="0"/>
                        </a:rPr>
                        <a:t>或它的一部分中某个值的最后一个匹配项的从零开始的索引。</a:t>
                      </a:r>
                      <a:endParaRPr lang="zh-CN" sz="1800"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r>
              <a:tr h="0">
                <a:tc>
                  <a:txBody>
                    <a:bodyPr/>
                    <a:lstStyle/>
                    <a:p>
                      <a:pPr algn="l">
                        <a:lnSpc>
                          <a:spcPts val="2400"/>
                        </a:lnSpc>
                        <a:spcAft>
                          <a:spcPts val="0"/>
                        </a:spcAft>
                      </a:pPr>
                      <a:r>
                        <a:rPr lang="en-US" sz="1800" b="1" kern="100">
                          <a:solidFill>
                            <a:srgbClr val="0000FF"/>
                          </a:solidFill>
                          <a:latin typeface="Times New Roman" pitchFamily="18" charset="0"/>
                          <a:ea typeface="楷体" pitchFamily="49" charset="-122"/>
                          <a:cs typeface="Times New Roman" pitchFamily="18" charset="0"/>
                        </a:rPr>
                        <a:t>Remove</a:t>
                      </a:r>
                      <a:endParaRPr lang="zh-CN" sz="1800"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a:lnSpc>
                          <a:spcPts val="2400"/>
                        </a:lnSpc>
                        <a:spcAft>
                          <a:spcPts val="0"/>
                        </a:spcAft>
                      </a:pPr>
                      <a:r>
                        <a:rPr lang="zh-CN" sz="1800" b="1" kern="100" dirty="0">
                          <a:solidFill>
                            <a:srgbClr val="0000FF"/>
                          </a:solidFill>
                          <a:latin typeface="Times New Roman" pitchFamily="18" charset="0"/>
                          <a:ea typeface="楷体" pitchFamily="49" charset="-122"/>
                          <a:cs typeface="Times New Roman" pitchFamily="18" charset="0"/>
                        </a:rPr>
                        <a:t>从</a:t>
                      </a:r>
                      <a:r>
                        <a:rPr lang="en-US" sz="1800" b="1" kern="100" dirty="0">
                          <a:solidFill>
                            <a:srgbClr val="0000FF"/>
                          </a:solidFill>
                          <a:latin typeface="Times New Roman" pitchFamily="18" charset="0"/>
                          <a:ea typeface="楷体" pitchFamily="49" charset="-122"/>
                          <a:cs typeface="Times New Roman" pitchFamily="18" charset="0"/>
                        </a:rPr>
                        <a:t>List</a:t>
                      </a:r>
                      <a:r>
                        <a:rPr lang="zh-CN" sz="1800" b="1" kern="100" dirty="0">
                          <a:solidFill>
                            <a:srgbClr val="0000FF"/>
                          </a:solidFill>
                          <a:latin typeface="Times New Roman" pitchFamily="18" charset="0"/>
                          <a:ea typeface="楷体" pitchFamily="49" charset="-122"/>
                          <a:cs typeface="Times New Roman" pitchFamily="18" charset="0"/>
                        </a:rPr>
                        <a:t>中移除特定对象的第一个匹配项。</a:t>
                      </a:r>
                      <a:endParaRPr lang="zh-CN" sz="1800"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r>
              <a:tr h="0">
                <a:tc>
                  <a:txBody>
                    <a:bodyPr/>
                    <a:lstStyle/>
                    <a:p>
                      <a:pPr algn="l">
                        <a:lnSpc>
                          <a:spcPts val="2400"/>
                        </a:lnSpc>
                        <a:spcAft>
                          <a:spcPts val="0"/>
                        </a:spcAft>
                      </a:pPr>
                      <a:r>
                        <a:rPr lang="en-US" sz="1800" b="1" kern="100">
                          <a:solidFill>
                            <a:srgbClr val="0000FF"/>
                          </a:solidFill>
                          <a:latin typeface="Times New Roman" pitchFamily="18" charset="0"/>
                          <a:ea typeface="楷体" pitchFamily="49" charset="-122"/>
                          <a:cs typeface="Times New Roman" pitchFamily="18" charset="0"/>
                        </a:rPr>
                        <a:t>RemoveAll</a:t>
                      </a:r>
                      <a:endParaRPr lang="zh-CN" sz="1800"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a:lnSpc>
                          <a:spcPts val="2400"/>
                        </a:lnSpc>
                        <a:spcAft>
                          <a:spcPts val="0"/>
                        </a:spcAft>
                      </a:pPr>
                      <a:r>
                        <a:rPr lang="zh-CN" sz="1800" b="1" kern="100" dirty="0">
                          <a:solidFill>
                            <a:srgbClr val="0000FF"/>
                          </a:solidFill>
                          <a:latin typeface="Times New Roman" pitchFamily="18" charset="0"/>
                          <a:ea typeface="楷体" pitchFamily="49" charset="-122"/>
                          <a:cs typeface="Times New Roman" pitchFamily="18" charset="0"/>
                        </a:rPr>
                        <a:t>移除与指定的谓词所定义的条件相匹配的所有元素。</a:t>
                      </a:r>
                      <a:endParaRPr lang="zh-CN" sz="1800"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r>
              <a:tr h="0">
                <a:tc>
                  <a:txBody>
                    <a:bodyPr/>
                    <a:lstStyle/>
                    <a:p>
                      <a:pPr algn="l">
                        <a:lnSpc>
                          <a:spcPts val="2400"/>
                        </a:lnSpc>
                        <a:spcAft>
                          <a:spcPts val="0"/>
                        </a:spcAft>
                      </a:pPr>
                      <a:r>
                        <a:rPr lang="en-US" sz="1800" b="1" kern="100">
                          <a:solidFill>
                            <a:srgbClr val="0000FF"/>
                          </a:solidFill>
                          <a:latin typeface="Times New Roman" pitchFamily="18" charset="0"/>
                          <a:ea typeface="楷体" pitchFamily="49" charset="-122"/>
                          <a:cs typeface="Times New Roman" pitchFamily="18" charset="0"/>
                        </a:rPr>
                        <a:t>RemoveAt</a:t>
                      </a:r>
                      <a:endParaRPr lang="zh-CN" sz="1800"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a:lnSpc>
                          <a:spcPts val="2400"/>
                        </a:lnSpc>
                        <a:spcAft>
                          <a:spcPts val="0"/>
                        </a:spcAft>
                      </a:pPr>
                      <a:r>
                        <a:rPr lang="zh-CN" sz="1800" b="1" kern="100" dirty="0">
                          <a:solidFill>
                            <a:srgbClr val="0000FF"/>
                          </a:solidFill>
                          <a:latin typeface="Times New Roman" pitchFamily="18" charset="0"/>
                          <a:ea typeface="楷体" pitchFamily="49" charset="-122"/>
                          <a:cs typeface="Times New Roman" pitchFamily="18" charset="0"/>
                        </a:rPr>
                        <a:t>移除</a:t>
                      </a:r>
                      <a:r>
                        <a:rPr lang="en-US" sz="1800" b="1" kern="100" dirty="0">
                          <a:solidFill>
                            <a:srgbClr val="0000FF"/>
                          </a:solidFill>
                          <a:latin typeface="Times New Roman" pitchFamily="18" charset="0"/>
                          <a:ea typeface="楷体" pitchFamily="49" charset="-122"/>
                          <a:cs typeface="Times New Roman" pitchFamily="18" charset="0"/>
                        </a:rPr>
                        <a:t>List</a:t>
                      </a:r>
                      <a:r>
                        <a:rPr lang="zh-CN" sz="1800" b="1" kern="100" dirty="0">
                          <a:solidFill>
                            <a:srgbClr val="0000FF"/>
                          </a:solidFill>
                          <a:latin typeface="Times New Roman" pitchFamily="18" charset="0"/>
                          <a:ea typeface="楷体" pitchFamily="49" charset="-122"/>
                          <a:cs typeface="Times New Roman" pitchFamily="18" charset="0"/>
                        </a:rPr>
                        <a:t>的指定索引处的元素。</a:t>
                      </a:r>
                      <a:endParaRPr lang="zh-CN" sz="1800"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r>
              <a:tr h="0">
                <a:tc>
                  <a:txBody>
                    <a:bodyPr/>
                    <a:lstStyle/>
                    <a:p>
                      <a:pPr algn="l">
                        <a:lnSpc>
                          <a:spcPts val="2400"/>
                        </a:lnSpc>
                        <a:spcAft>
                          <a:spcPts val="0"/>
                        </a:spcAft>
                      </a:pPr>
                      <a:r>
                        <a:rPr lang="en-US" sz="1800" b="1" kern="100">
                          <a:solidFill>
                            <a:srgbClr val="0000FF"/>
                          </a:solidFill>
                          <a:latin typeface="Times New Roman" pitchFamily="18" charset="0"/>
                          <a:ea typeface="楷体" pitchFamily="49" charset="-122"/>
                          <a:cs typeface="Times New Roman" pitchFamily="18" charset="0"/>
                        </a:rPr>
                        <a:t>RemoveRange</a:t>
                      </a:r>
                      <a:endParaRPr lang="zh-CN" sz="1800"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a:lnSpc>
                          <a:spcPts val="2400"/>
                        </a:lnSpc>
                        <a:spcAft>
                          <a:spcPts val="0"/>
                        </a:spcAft>
                      </a:pPr>
                      <a:r>
                        <a:rPr lang="zh-CN" sz="1800" b="1" kern="100" dirty="0">
                          <a:solidFill>
                            <a:srgbClr val="0000FF"/>
                          </a:solidFill>
                          <a:latin typeface="Times New Roman" pitchFamily="18" charset="0"/>
                          <a:ea typeface="楷体" pitchFamily="49" charset="-122"/>
                          <a:cs typeface="Times New Roman" pitchFamily="18" charset="0"/>
                        </a:rPr>
                        <a:t>从</a:t>
                      </a:r>
                      <a:r>
                        <a:rPr lang="en-US" sz="1800" b="1" kern="100" dirty="0">
                          <a:solidFill>
                            <a:srgbClr val="0000FF"/>
                          </a:solidFill>
                          <a:latin typeface="Times New Roman" pitchFamily="18" charset="0"/>
                          <a:ea typeface="楷体" pitchFamily="49" charset="-122"/>
                          <a:cs typeface="Times New Roman" pitchFamily="18" charset="0"/>
                        </a:rPr>
                        <a:t>List</a:t>
                      </a:r>
                      <a:r>
                        <a:rPr lang="zh-CN" sz="1800" b="1" kern="100" dirty="0">
                          <a:solidFill>
                            <a:srgbClr val="0000FF"/>
                          </a:solidFill>
                          <a:latin typeface="Times New Roman" pitchFamily="18" charset="0"/>
                          <a:ea typeface="楷体" pitchFamily="49" charset="-122"/>
                          <a:cs typeface="Times New Roman" pitchFamily="18" charset="0"/>
                        </a:rPr>
                        <a:t>中移除一定范围的元素。</a:t>
                      </a:r>
                      <a:endParaRPr lang="zh-CN" sz="1800"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r>
              <a:tr h="0">
                <a:tc>
                  <a:txBody>
                    <a:bodyPr/>
                    <a:lstStyle/>
                    <a:p>
                      <a:pPr algn="l">
                        <a:lnSpc>
                          <a:spcPts val="2400"/>
                        </a:lnSpc>
                        <a:spcAft>
                          <a:spcPts val="0"/>
                        </a:spcAft>
                      </a:pPr>
                      <a:r>
                        <a:rPr lang="en-US" sz="1800" b="1" kern="100">
                          <a:solidFill>
                            <a:srgbClr val="0000FF"/>
                          </a:solidFill>
                          <a:latin typeface="Times New Roman" pitchFamily="18" charset="0"/>
                          <a:ea typeface="楷体" pitchFamily="49" charset="-122"/>
                          <a:cs typeface="Times New Roman" pitchFamily="18" charset="0"/>
                        </a:rPr>
                        <a:t>Reverse</a:t>
                      </a:r>
                      <a:endParaRPr lang="zh-CN" sz="1800"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a:lnSpc>
                          <a:spcPts val="2400"/>
                        </a:lnSpc>
                        <a:spcAft>
                          <a:spcPts val="0"/>
                        </a:spcAft>
                      </a:pPr>
                      <a:r>
                        <a:rPr lang="zh-CN" sz="1800" b="1" kern="100" dirty="0">
                          <a:solidFill>
                            <a:srgbClr val="0000FF"/>
                          </a:solidFill>
                          <a:latin typeface="Times New Roman" pitchFamily="18" charset="0"/>
                          <a:ea typeface="楷体" pitchFamily="49" charset="-122"/>
                          <a:cs typeface="Times New Roman" pitchFamily="18" charset="0"/>
                        </a:rPr>
                        <a:t>将</a:t>
                      </a:r>
                      <a:r>
                        <a:rPr lang="en-US" sz="1800" b="1" kern="100" dirty="0">
                          <a:solidFill>
                            <a:srgbClr val="0000FF"/>
                          </a:solidFill>
                          <a:latin typeface="Times New Roman" pitchFamily="18" charset="0"/>
                          <a:ea typeface="楷体" pitchFamily="49" charset="-122"/>
                          <a:cs typeface="Times New Roman" pitchFamily="18" charset="0"/>
                        </a:rPr>
                        <a:t>List</a:t>
                      </a:r>
                      <a:r>
                        <a:rPr lang="zh-CN" sz="1800" b="1" kern="100" dirty="0">
                          <a:solidFill>
                            <a:srgbClr val="0000FF"/>
                          </a:solidFill>
                          <a:latin typeface="Times New Roman" pitchFamily="18" charset="0"/>
                          <a:ea typeface="楷体" pitchFamily="49" charset="-122"/>
                          <a:cs typeface="Times New Roman" pitchFamily="18" charset="0"/>
                        </a:rPr>
                        <a:t>或它的一部分中元素的顺序反转。</a:t>
                      </a:r>
                      <a:endParaRPr lang="zh-CN" sz="1800"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r>
              <a:tr h="0">
                <a:tc>
                  <a:txBody>
                    <a:bodyPr/>
                    <a:lstStyle/>
                    <a:p>
                      <a:pPr algn="l">
                        <a:lnSpc>
                          <a:spcPts val="2400"/>
                        </a:lnSpc>
                        <a:spcAft>
                          <a:spcPts val="0"/>
                        </a:spcAft>
                      </a:pPr>
                      <a:r>
                        <a:rPr lang="en-US" sz="1800" b="1" kern="100">
                          <a:solidFill>
                            <a:srgbClr val="0000FF"/>
                          </a:solidFill>
                          <a:latin typeface="Times New Roman" pitchFamily="18" charset="0"/>
                          <a:ea typeface="楷体" pitchFamily="49" charset="-122"/>
                          <a:cs typeface="Times New Roman" pitchFamily="18" charset="0"/>
                        </a:rPr>
                        <a:t>Sort</a:t>
                      </a:r>
                      <a:endParaRPr lang="zh-CN" sz="1800"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a:lnSpc>
                          <a:spcPts val="2400"/>
                        </a:lnSpc>
                        <a:spcAft>
                          <a:spcPts val="0"/>
                        </a:spcAft>
                      </a:pPr>
                      <a:r>
                        <a:rPr lang="zh-CN" sz="1800" b="1" kern="100" dirty="0">
                          <a:solidFill>
                            <a:srgbClr val="0000FF"/>
                          </a:solidFill>
                          <a:latin typeface="Times New Roman" pitchFamily="18" charset="0"/>
                          <a:ea typeface="楷体" pitchFamily="49" charset="-122"/>
                          <a:cs typeface="Times New Roman" pitchFamily="18" charset="0"/>
                        </a:rPr>
                        <a:t>对</a:t>
                      </a:r>
                      <a:r>
                        <a:rPr lang="en-US" sz="1800" b="1" kern="100" dirty="0">
                          <a:solidFill>
                            <a:srgbClr val="0000FF"/>
                          </a:solidFill>
                          <a:latin typeface="Times New Roman" pitchFamily="18" charset="0"/>
                          <a:ea typeface="楷体" pitchFamily="49" charset="-122"/>
                          <a:cs typeface="Times New Roman" pitchFamily="18" charset="0"/>
                        </a:rPr>
                        <a:t>List</a:t>
                      </a:r>
                      <a:r>
                        <a:rPr lang="zh-CN" sz="1800" b="1" kern="100" dirty="0">
                          <a:solidFill>
                            <a:srgbClr val="0000FF"/>
                          </a:solidFill>
                          <a:latin typeface="Times New Roman" pitchFamily="18" charset="0"/>
                          <a:ea typeface="楷体" pitchFamily="49" charset="-122"/>
                          <a:cs typeface="Times New Roman" pitchFamily="18" charset="0"/>
                        </a:rPr>
                        <a:t>或它的一部分中的元素进行排序。</a:t>
                      </a:r>
                      <a:endParaRPr lang="zh-CN" sz="1800"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r>
              <a:tr h="0">
                <a:tc>
                  <a:txBody>
                    <a:bodyPr/>
                    <a:lstStyle/>
                    <a:p>
                      <a:pPr algn="l">
                        <a:lnSpc>
                          <a:spcPts val="2400"/>
                        </a:lnSpc>
                        <a:spcAft>
                          <a:spcPts val="0"/>
                        </a:spcAft>
                      </a:pPr>
                      <a:r>
                        <a:rPr lang="en-US" sz="1800" b="1" kern="100">
                          <a:solidFill>
                            <a:srgbClr val="0000FF"/>
                          </a:solidFill>
                          <a:latin typeface="Times New Roman" pitchFamily="18" charset="0"/>
                          <a:ea typeface="楷体" pitchFamily="49" charset="-122"/>
                          <a:cs typeface="Times New Roman" pitchFamily="18" charset="0"/>
                        </a:rPr>
                        <a:t>ToArray</a:t>
                      </a:r>
                      <a:endParaRPr lang="zh-CN" sz="1800"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a:lnSpc>
                          <a:spcPts val="2400"/>
                        </a:lnSpc>
                        <a:spcAft>
                          <a:spcPts val="0"/>
                        </a:spcAft>
                      </a:pPr>
                      <a:r>
                        <a:rPr lang="zh-CN" sz="1800" b="1" kern="100" dirty="0">
                          <a:solidFill>
                            <a:srgbClr val="0000FF"/>
                          </a:solidFill>
                          <a:latin typeface="Times New Roman" pitchFamily="18" charset="0"/>
                          <a:ea typeface="楷体" pitchFamily="49" charset="-122"/>
                          <a:cs typeface="Times New Roman" pitchFamily="18" charset="0"/>
                        </a:rPr>
                        <a:t>将</a:t>
                      </a:r>
                      <a:r>
                        <a:rPr lang="en-US" sz="1800" b="1" kern="100" dirty="0">
                          <a:solidFill>
                            <a:srgbClr val="0000FF"/>
                          </a:solidFill>
                          <a:latin typeface="Times New Roman" pitchFamily="18" charset="0"/>
                          <a:ea typeface="楷体" pitchFamily="49" charset="-122"/>
                          <a:cs typeface="Times New Roman" pitchFamily="18" charset="0"/>
                        </a:rPr>
                        <a:t>List</a:t>
                      </a:r>
                      <a:r>
                        <a:rPr lang="zh-CN" sz="1800" b="1" kern="100" dirty="0">
                          <a:solidFill>
                            <a:srgbClr val="0000FF"/>
                          </a:solidFill>
                          <a:latin typeface="Times New Roman" pitchFamily="18" charset="0"/>
                          <a:ea typeface="楷体" pitchFamily="49" charset="-122"/>
                          <a:cs typeface="Times New Roman" pitchFamily="18" charset="0"/>
                        </a:rPr>
                        <a:t>的元素复制到新数组中。</a:t>
                      </a:r>
                      <a:endParaRPr lang="zh-CN" sz="1800"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r>
              <a:tr h="402590">
                <a:tc>
                  <a:txBody>
                    <a:bodyPr/>
                    <a:lstStyle/>
                    <a:p>
                      <a:pPr algn="l">
                        <a:lnSpc>
                          <a:spcPts val="2400"/>
                        </a:lnSpc>
                        <a:spcAft>
                          <a:spcPts val="0"/>
                        </a:spcAft>
                      </a:pPr>
                      <a:r>
                        <a:rPr lang="en-US" sz="1800" b="1" kern="100">
                          <a:solidFill>
                            <a:srgbClr val="0000FF"/>
                          </a:solidFill>
                          <a:latin typeface="Times New Roman" pitchFamily="18" charset="0"/>
                          <a:ea typeface="楷体" pitchFamily="49" charset="-122"/>
                          <a:cs typeface="Times New Roman" pitchFamily="18" charset="0"/>
                        </a:rPr>
                        <a:t>TrimExcess</a:t>
                      </a:r>
                      <a:endParaRPr lang="zh-CN" sz="1800" kern="10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l">
                        <a:lnSpc>
                          <a:spcPts val="2400"/>
                        </a:lnSpc>
                        <a:spcAft>
                          <a:spcPts val="0"/>
                        </a:spcAft>
                      </a:pPr>
                      <a:r>
                        <a:rPr lang="zh-CN" sz="1800" b="1" kern="100" dirty="0">
                          <a:solidFill>
                            <a:srgbClr val="0000FF"/>
                          </a:solidFill>
                          <a:latin typeface="Times New Roman" pitchFamily="18" charset="0"/>
                          <a:ea typeface="楷体" pitchFamily="49" charset="-122"/>
                          <a:cs typeface="Times New Roman" pitchFamily="18" charset="0"/>
                        </a:rPr>
                        <a:t>将容量设置为</a:t>
                      </a:r>
                      <a:r>
                        <a:rPr lang="en-US" sz="1800" b="1" kern="100" dirty="0">
                          <a:solidFill>
                            <a:srgbClr val="0000FF"/>
                          </a:solidFill>
                          <a:latin typeface="Times New Roman" pitchFamily="18" charset="0"/>
                          <a:ea typeface="楷体" pitchFamily="49" charset="-122"/>
                          <a:cs typeface="Times New Roman" pitchFamily="18" charset="0"/>
                        </a:rPr>
                        <a:t>List</a:t>
                      </a:r>
                      <a:r>
                        <a:rPr lang="zh-CN" sz="1800" b="1" kern="100" dirty="0">
                          <a:solidFill>
                            <a:srgbClr val="0000FF"/>
                          </a:solidFill>
                          <a:latin typeface="Times New Roman" pitchFamily="18" charset="0"/>
                          <a:ea typeface="楷体" pitchFamily="49" charset="-122"/>
                          <a:cs typeface="Times New Roman" pitchFamily="18" charset="0"/>
                        </a:rPr>
                        <a:t>中的实际元素数目（如果该数目小于某个阈值）。</a:t>
                      </a:r>
                      <a:endParaRPr lang="zh-CN" sz="1800" kern="100" dirty="0">
                        <a:solidFill>
                          <a:srgbClr val="0000FF"/>
                        </a:solidFill>
                        <a:latin typeface="Times New Roman" pitchFamily="18" charset="0"/>
                        <a:ea typeface="楷体" pitchFamily="49"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ext Box 2"/>
          <p:cNvSpPr txBox="1">
            <a:spLocks noChangeArrowheads="1"/>
          </p:cNvSpPr>
          <p:nvPr/>
        </p:nvSpPr>
        <p:spPr bwMode="auto">
          <a:xfrm>
            <a:off x="539750" y="476250"/>
            <a:ext cx="8208963" cy="1200329"/>
          </a:xfrm>
          <a:prstGeom prst="rect">
            <a:avLst/>
          </a:prstGeom>
          <a:noFill/>
          <a:ln w="9525">
            <a:noFill/>
            <a:miter lim="800000"/>
            <a:headEnd/>
            <a:tailEnd/>
          </a:ln>
          <a:effectLst/>
        </p:spPr>
        <p:txBody>
          <a:bodyPr>
            <a:spAutoFit/>
          </a:bodyPr>
          <a:lstStyle/>
          <a:p>
            <a:pPr>
              <a:spcBef>
                <a:spcPct val="50000"/>
              </a:spcBef>
            </a:pPr>
            <a:r>
              <a:rPr lang="en-US" altLang="zh-CN" sz="2400" b="1" dirty="0" smtClean="0">
                <a:solidFill>
                  <a:srgbClr val="FF0000"/>
                </a:solidFill>
                <a:latin typeface="Times New Roman" pitchFamily="18" charset="0"/>
                <a:ea typeface="楷体" pitchFamily="49" charset="-122"/>
                <a:cs typeface="Times New Roman" pitchFamily="18" charset="0"/>
              </a:rPr>
              <a:t>【</a:t>
            </a:r>
            <a:r>
              <a:rPr lang="zh-CN" altLang="en-US" sz="2400" b="1" dirty="0" smtClean="0">
                <a:solidFill>
                  <a:srgbClr val="FF0000"/>
                </a:solidFill>
                <a:latin typeface="Times New Roman" pitchFamily="18" charset="0"/>
                <a:ea typeface="楷体" pitchFamily="49" charset="-122"/>
                <a:cs typeface="Times New Roman" pitchFamily="18" charset="0"/>
              </a:rPr>
              <a:t>例</a:t>
            </a:r>
            <a:r>
              <a:rPr lang="en-US" altLang="zh-CN" sz="2400" b="1" dirty="0" smtClean="0">
                <a:solidFill>
                  <a:srgbClr val="FF0000"/>
                </a:solidFill>
                <a:latin typeface="Times New Roman" pitchFamily="18" charset="0"/>
                <a:ea typeface="楷体" pitchFamily="49" charset="-122"/>
                <a:cs typeface="Times New Roman" pitchFamily="18" charset="0"/>
              </a:rPr>
              <a:t>4.5】</a:t>
            </a:r>
            <a:r>
              <a:rPr lang="zh-CN" altLang="en-US" sz="2400" b="1" dirty="0" smtClean="0">
                <a:solidFill>
                  <a:srgbClr val="0000FF"/>
                </a:solidFill>
                <a:latin typeface="Times New Roman" pitchFamily="18" charset="0"/>
                <a:ea typeface="楷体" pitchFamily="49" charset="-122"/>
                <a:cs typeface="Times New Roman" pitchFamily="18" charset="0"/>
              </a:rPr>
              <a:t>设计</a:t>
            </a:r>
            <a:r>
              <a:rPr lang="zh-CN" altLang="en-US" sz="2400" b="1" dirty="0">
                <a:solidFill>
                  <a:srgbClr val="0000FF"/>
                </a:solidFill>
                <a:latin typeface="Times New Roman" pitchFamily="18" charset="0"/>
                <a:ea typeface="楷体" pitchFamily="49" charset="-122"/>
                <a:cs typeface="Times New Roman" pitchFamily="18" charset="0"/>
              </a:rPr>
              <a:t>一个控制台应用程序，定义一个</a:t>
            </a:r>
            <a:r>
              <a:rPr lang="en-US" altLang="zh-CN" sz="2400" b="1" dirty="0">
                <a:solidFill>
                  <a:srgbClr val="0000FF"/>
                </a:solidFill>
                <a:latin typeface="Times New Roman" pitchFamily="18" charset="0"/>
                <a:ea typeface="楷体" pitchFamily="49" charset="-122"/>
                <a:cs typeface="Times New Roman" pitchFamily="18" charset="0"/>
              </a:rPr>
              <a:t>List&lt;T&gt;</a:t>
            </a:r>
            <a:r>
              <a:rPr lang="zh-CN" altLang="en-US" sz="2400" b="1" dirty="0">
                <a:solidFill>
                  <a:srgbClr val="0000FF"/>
                </a:solidFill>
                <a:latin typeface="Times New Roman" pitchFamily="18" charset="0"/>
                <a:ea typeface="楷体" pitchFamily="49" charset="-122"/>
                <a:cs typeface="Times New Roman" pitchFamily="18" charset="0"/>
              </a:rPr>
              <a:t>对象，用于添加若干个学生的学号和姓名，输出后再插入一个学生记录。 </a:t>
            </a:r>
          </a:p>
        </p:txBody>
      </p:sp>
      <p:sp>
        <p:nvSpPr>
          <p:cNvPr id="157699" name="Text Box 3"/>
          <p:cNvSpPr txBox="1">
            <a:spLocks noChangeArrowheads="1"/>
          </p:cNvSpPr>
          <p:nvPr/>
        </p:nvSpPr>
        <p:spPr bwMode="auto">
          <a:xfrm>
            <a:off x="611188" y="1628775"/>
            <a:ext cx="7848600" cy="4486275"/>
          </a:xfrm>
          <a:prstGeom prst="rect">
            <a:avLst/>
          </a:prstGeom>
          <a:noFill/>
          <a:ln w="9525">
            <a:noFill/>
            <a:miter lim="800000"/>
            <a:headEnd/>
            <a:tailEnd/>
          </a:ln>
          <a:effectLst/>
        </p:spPr>
        <p:txBody>
          <a:bodyPr>
            <a:spAutoFit/>
          </a:bodyPr>
          <a:lstStyle/>
          <a:p>
            <a:pPr>
              <a:lnSpc>
                <a:spcPct val="90000"/>
              </a:lnSpc>
            </a:pPr>
            <a:r>
              <a:rPr lang="en-US" altLang="zh-CN" sz="2000" b="1" dirty="0">
                <a:solidFill>
                  <a:srgbClr val="0000FF"/>
                </a:solidFill>
                <a:latin typeface="Times New Roman" pitchFamily="18" charset="0"/>
                <a:ea typeface="楷体" pitchFamily="49" charset="-122"/>
                <a:cs typeface="Times New Roman" pitchFamily="18" charset="0"/>
              </a:rPr>
              <a:t>using System;</a:t>
            </a:r>
          </a:p>
          <a:p>
            <a:pPr>
              <a:lnSpc>
                <a:spcPct val="90000"/>
              </a:lnSpc>
            </a:pPr>
            <a:r>
              <a:rPr lang="en-US" altLang="zh-CN" sz="2000" b="1" dirty="0">
                <a:solidFill>
                  <a:srgbClr val="0000FF"/>
                </a:solidFill>
                <a:latin typeface="Times New Roman" pitchFamily="18" charset="0"/>
                <a:ea typeface="楷体" pitchFamily="49" charset="-122"/>
                <a:cs typeface="Times New Roman" pitchFamily="18" charset="0"/>
              </a:rPr>
              <a:t>namespace </a:t>
            </a:r>
            <a:r>
              <a:rPr lang="en-US" altLang="zh-CN" sz="2000" b="1" dirty="0" err="1" smtClean="0">
                <a:solidFill>
                  <a:srgbClr val="0000FF"/>
                </a:solidFill>
                <a:latin typeface="Times New Roman" pitchFamily="18" charset="0"/>
                <a:ea typeface="楷体" pitchFamily="49" charset="-122"/>
                <a:cs typeface="Times New Roman" pitchFamily="18" charset="0"/>
              </a:rPr>
              <a:t>proj4_5</a:t>
            </a:r>
            <a:endParaRPr lang="en-US" altLang="zh-CN" sz="2000" b="1" dirty="0">
              <a:solidFill>
                <a:srgbClr val="0000FF"/>
              </a:solidFill>
              <a:latin typeface="Times New Roman" pitchFamily="18" charset="0"/>
              <a:ea typeface="楷体" pitchFamily="49" charset="-122"/>
              <a:cs typeface="Times New Roman" pitchFamily="18" charset="0"/>
            </a:endParaRPr>
          </a:p>
          <a:p>
            <a:pPr>
              <a:lnSpc>
                <a:spcPct val="90000"/>
              </a:lnSpc>
            </a:pPr>
            <a:r>
              <a:rPr lang="en-US" altLang="zh-CN" sz="2000" b="1" dirty="0">
                <a:solidFill>
                  <a:srgbClr val="0000FF"/>
                </a:solidFill>
                <a:latin typeface="Times New Roman" pitchFamily="18" charset="0"/>
                <a:ea typeface="楷体" pitchFamily="49" charset="-122"/>
                <a:cs typeface="Times New Roman" pitchFamily="18" charset="0"/>
              </a:rPr>
              <a:t>{    </a:t>
            </a:r>
            <a:r>
              <a:rPr lang="en-US" altLang="zh-CN" sz="2000" b="1" dirty="0" err="1">
                <a:solidFill>
                  <a:srgbClr val="FF00FF"/>
                </a:solidFill>
                <a:latin typeface="Times New Roman" pitchFamily="18" charset="0"/>
                <a:ea typeface="楷体" pitchFamily="49" charset="-122"/>
                <a:cs typeface="Times New Roman" pitchFamily="18" charset="0"/>
              </a:rPr>
              <a:t>struct</a:t>
            </a:r>
            <a:r>
              <a:rPr lang="en-US" altLang="zh-CN" sz="2000" b="1" dirty="0">
                <a:solidFill>
                  <a:srgbClr val="FF00FF"/>
                </a:solidFill>
                <a:latin typeface="Times New Roman" pitchFamily="18" charset="0"/>
                <a:ea typeface="楷体" pitchFamily="49" charset="-122"/>
                <a:cs typeface="Times New Roman" pitchFamily="18" charset="0"/>
              </a:rPr>
              <a:t> Stud</a:t>
            </a:r>
            <a:r>
              <a:rPr lang="en-US" altLang="zh-CN" sz="2000" b="1" dirty="0">
                <a:solidFill>
                  <a:srgbClr val="0000FF"/>
                </a:solidFill>
                <a:latin typeface="Times New Roman" pitchFamily="18" charset="0"/>
                <a:ea typeface="楷体" pitchFamily="49" charset="-122"/>
                <a:cs typeface="Times New Roman" pitchFamily="18" charset="0"/>
              </a:rPr>
              <a:t>     		//</a:t>
            </a:r>
            <a:r>
              <a:rPr lang="zh-CN" altLang="en-US" sz="2000" b="1" dirty="0">
                <a:solidFill>
                  <a:srgbClr val="0000FF"/>
                </a:solidFill>
                <a:latin typeface="Times New Roman" pitchFamily="18" charset="0"/>
                <a:ea typeface="楷体" pitchFamily="49" charset="-122"/>
                <a:cs typeface="Times New Roman" pitchFamily="18" charset="0"/>
              </a:rPr>
              <a:t>定义结构类型</a:t>
            </a:r>
          </a:p>
          <a:p>
            <a:pPr>
              <a:lnSpc>
                <a:spcPct val="90000"/>
              </a:lnSpc>
            </a:pPr>
            <a:r>
              <a:rPr lang="zh-CN" altLang="en-US" sz="2000" b="1" dirty="0">
                <a:solidFill>
                  <a:srgbClr val="0000FF"/>
                </a:solidFill>
                <a:latin typeface="Times New Roman" pitchFamily="18" charset="0"/>
                <a:ea typeface="楷体" pitchFamily="49" charset="-122"/>
                <a:cs typeface="Times New Roman" pitchFamily="18" charset="0"/>
              </a:rPr>
              <a:t>      </a:t>
            </a:r>
            <a:r>
              <a:rPr lang="en-US" altLang="zh-CN" sz="2000" b="1" dirty="0">
                <a:solidFill>
                  <a:srgbClr val="0000FF"/>
                </a:solidFill>
                <a:latin typeface="Times New Roman" pitchFamily="18" charset="0"/>
                <a:ea typeface="楷体" pitchFamily="49" charset="-122"/>
                <a:cs typeface="Times New Roman" pitchFamily="18" charset="0"/>
              </a:rPr>
              <a:t>{	public </a:t>
            </a:r>
            <a:r>
              <a:rPr lang="en-US" altLang="zh-CN" sz="2000" b="1" dirty="0" err="1">
                <a:solidFill>
                  <a:srgbClr val="0000FF"/>
                </a:solidFill>
                <a:latin typeface="Times New Roman" pitchFamily="18" charset="0"/>
                <a:ea typeface="楷体" pitchFamily="49" charset="-122"/>
                <a:cs typeface="Times New Roman" pitchFamily="18" charset="0"/>
              </a:rPr>
              <a:t>int</a:t>
            </a:r>
            <a:r>
              <a:rPr lang="en-US" altLang="zh-CN" sz="2000" b="1" dirty="0">
                <a:solidFill>
                  <a:srgbClr val="0000FF"/>
                </a:solidFill>
                <a:latin typeface="Times New Roman" pitchFamily="18" charset="0"/>
                <a:ea typeface="楷体" pitchFamily="49" charset="-122"/>
                <a:cs typeface="Times New Roman" pitchFamily="18" charset="0"/>
              </a:rPr>
              <a:t> </a:t>
            </a:r>
            <a:r>
              <a:rPr lang="en-US" altLang="zh-CN" sz="2000" b="1" dirty="0" err="1">
                <a:solidFill>
                  <a:srgbClr val="0000FF"/>
                </a:solidFill>
                <a:latin typeface="Times New Roman" pitchFamily="18" charset="0"/>
                <a:ea typeface="楷体" pitchFamily="49" charset="-122"/>
                <a:cs typeface="Times New Roman" pitchFamily="18" charset="0"/>
              </a:rPr>
              <a:t>sno</a:t>
            </a:r>
            <a:r>
              <a:rPr lang="en-US" altLang="zh-CN" sz="2000" b="1" dirty="0">
                <a:solidFill>
                  <a:srgbClr val="0000FF"/>
                </a:solidFill>
                <a:latin typeface="Times New Roman" pitchFamily="18" charset="0"/>
                <a:ea typeface="楷体" pitchFamily="49" charset="-122"/>
                <a:cs typeface="Times New Roman" pitchFamily="18" charset="0"/>
              </a:rPr>
              <a:t>;      	//</a:t>
            </a:r>
            <a:r>
              <a:rPr lang="zh-CN" altLang="en-US" sz="2000" b="1" dirty="0">
                <a:solidFill>
                  <a:srgbClr val="0000FF"/>
                </a:solidFill>
                <a:latin typeface="Times New Roman" pitchFamily="18" charset="0"/>
                <a:ea typeface="楷体" pitchFamily="49" charset="-122"/>
                <a:cs typeface="Times New Roman" pitchFamily="18" charset="0"/>
              </a:rPr>
              <a:t>学号</a:t>
            </a:r>
          </a:p>
          <a:p>
            <a:pPr>
              <a:lnSpc>
                <a:spcPct val="90000"/>
              </a:lnSpc>
            </a:pPr>
            <a:r>
              <a:rPr lang="zh-CN" altLang="en-US" sz="2000" b="1" dirty="0">
                <a:solidFill>
                  <a:srgbClr val="0000FF"/>
                </a:solidFill>
                <a:latin typeface="Times New Roman" pitchFamily="18" charset="0"/>
                <a:ea typeface="楷体" pitchFamily="49" charset="-122"/>
                <a:cs typeface="Times New Roman" pitchFamily="18" charset="0"/>
              </a:rPr>
              <a:t>        	</a:t>
            </a:r>
            <a:r>
              <a:rPr lang="en-US" altLang="zh-CN" sz="2000" b="1" dirty="0">
                <a:solidFill>
                  <a:srgbClr val="0000FF"/>
                </a:solidFill>
                <a:latin typeface="Times New Roman" pitchFamily="18" charset="0"/>
                <a:ea typeface="楷体" pitchFamily="49" charset="-122"/>
                <a:cs typeface="Times New Roman" pitchFamily="18" charset="0"/>
              </a:rPr>
              <a:t>public string </a:t>
            </a:r>
            <a:r>
              <a:rPr lang="en-US" altLang="zh-CN" sz="2000" b="1" dirty="0" err="1">
                <a:solidFill>
                  <a:srgbClr val="0000FF"/>
                </a:solidFill>
                <a:latin typeface="Times New Roman" pitchFamily="18" charset="0"/>
                <a:ea typeface="楷体" pitchFamily="49" charset="-122"/>
                <a:cs typeface="Times New Roman" pitchFamily="18" charset="0"/>
              </a:rPr>
              <a:t>sname</a:t>
            </a:r>
            <a:r>
              <a:rPr lang="en-US" altLang="zh-CN" sz="2000" b="1" dirty="0">
                <a:solidFill>
                  <a:srgbClr val="0000FF"/>
                </a:solidFill>
                <a:latin typeface="Times New Roman" pitchFamily="18" charset="0"/>
                <a:ea typeface="楷体" pitchFamily="49" charset="-122"/>
                <a:cs typeface="Times New Roman" pitchFamily="18" charset="0"/>
              </a:rPr>
              <a:t>; 	//</a:t>
            </a:r>
            <a:r>
              <a:rPr lang="zh-CN" altLang="en-US" sz="2000" b="1" dirty="0">
                <a:solidFill>
                  <a:srgbClr val="0000FF"/>
                </a:solidFill>
                <a:latin typeface="Times New Roman" pitchFamily="18" charset="0"/>
                <a:ea typeface="楷体" pitchFamily="49" charset="-122"/>
                <a:cs typeface="Times New Roman" pitchFamily="18" charset="0"/>
              </a:rPr>
              <a:t>姓名</a:t>
            </a:r>
          </a:p>
          <a:p>
            <a:pPr>
              <a:lnSpc>
                <a:spcPct val="90000"/>
              </a:lnSpc>
            </a:pPr>
            <a:r>
              <a:rPr lang="zh-CN" altLang="en-US" sz="2000" b="1" dirty="0">
                <a:solidFill>
                  <a:srgbClr val="0000FF"/>
                </a:solidFill>
                <a:latin typeface="Times New Roman" pitchFamily="18" charset="0"/>
                <a:ea typeface="楷体" pitchFamily="49" charset="-122"/>
                <a:cs typeface="Times New Roman" pitchFamily="18" charset="0"/>
              </a:rPr>
              <a:t>      </a:t>
            </a:r>
            <a:r>
              <a:rPr lang="en-US" altLang="zh-CN" sz="2000" b="1" dirty="0">
                <a:solidFill>
                  <a:srgbClr val="0000FF"/>
                </a:solidFill>
                <a:latin typeface="Times New Roman" pitchFamily="18" charset="0"/>
                <a:ea typeface="楷体" pitchFamily="49" charset="-122"/>
                <a:cs typeface="Times New Roman" pitchFamily="18" charset="0"/>
              </a:rPr>
              <a:t>};</a:t>
            </a:r>
          </a:p>
          <a:p>
            <a:pPr>
              <a:lnSpc>
                <a:spcPct val="90000"/>
              </a:lnSpc>
            </a:pPr>
            <a:r>
              <a:rPr lang="en-US" altLang="zh-CN" sz="2000" b="1" dirty="0">
                <a:solidFill>
                  <a:srgbClr val="0000FF"/>
                </a:solidFill>
                <a:latin typeface="Times New Roman" pitchFamily="18" charset="0"/>
                <a:ea typeface="楷体" pitchFamily="49" charset="-122"/>
                <a:cs typeface="Times New Roman" pitchFamily="18" charset="0"/>
              </a:rPr>
              <a:t>      class Program</a:t>
            </a:r>
          </a:p>
          <a:p>
            <a:pPr>
              <a:lnSpc>
                <a:spcPct val="90000"/>
              </a:lnSpc>
            </a:pPr>
            <a:r>
              <a:rPr lang="en-US" altLang="zh-CN" sz="2000" b="1" dirty="0">
                <a:solidFill>
                  <a:srgbClr val="0000FF"/>
                </a:solidFill>
                <a:latin typeface="Times New Roman" pitchFamily="18" charset="0"/>
                <a:ea typeface="楷体" pitchFamily="49" charset="-122"/>
                <a:cs typeface="Times New Roman" pitchFamily="18" charset="0"/>
              </a:rPr>
              <a:t>      {	static void Main(string[] </a:t>
            </a:r>
            <a:r>
              <a:rPr lang="en-US" altLang="zh-CN" sz="2000" b="1" dirty="0" err="1">
                <a:solidFill>
                  <a:srgbClr val="0000FF"/>
                </a:solidFill>
                <a:latin typeface="Times New Roman" pitchFamily="18" charset="0"/>
                <a:ea typeface="楷体" pitchFamily="49" charset="-122"/>
                <a:cs typeface="Times New Roman" pitchFamily="18" charset="0"/>
              </a:rPr>
              <a:t>args</a:t>
            </a:r>
            <a:r>
              <a:rPr lang="en-US" altLang="zh-CN" sz="2000" b="1" dirty="0">
                <a:solidFill>
                  <a:srgbClr val="0000FF"/>
                </a:solidFill>
                <a:latin typeface="Times New Roman" pitchFamily="18" charset="0"/>
                <a:ea typeface="楷体" pitchFamily="49" charset="-122"/>
                <a:cs typeface="Times New Roman" pitchFamily="18" charset="0"/>
              </a:rPr>
              <a:t>)</a:t>
            </a:r>
          </a:p>
          <a:p>
            <a:pPr>
              <a:lnSpc>
                <a:spcPct val="90000"/>
              </a:lnSpc>
            </a:pPr>
            <a:r>
              <a:rPr lang="en-US" altLang="zh-CN" sz="2000" b="1" dirty="0">
                <a:solidFill>
                  <a:srgbClr val="0000FF"/>
                </a:solidFill>
                <a:latin typeface="Times New Roman" pitchFamily="18" charset="0"/>
                <a:ea typeface="楷体" pitchFamily="49" charset="-122"/>
                <a:cs typeface="Times New Roman" pitchFamily="18" charset="0"/>
              </a:rPr>
              <a:t>        	{    </a:t>
            </a:r>
            <a:r>
              <a:rPr lang="en-US" altLang="zh-CN" sz="2000" b="1" dirty="0" err="1">
                <a:solidFill>
                  <a:srgbClr val="0000FF"/>
                </a:solidFill>
                <a:latin typeface="Times New Roman" pitchFamily="18" charset="0"/>
                <a:ea typeface="楷体" pitchFamily="49" charset="-122"/>
                <a:cs typeface="Times New Roman" pitchFamily="18" charset="0"/>
              </a:rPr>
              <a:t>int</a:t>
            </a:r>
            <a:r>
              <a:rPr lang="en-US" altLang="zh-CN" sz="2000" b="1" dirty="0">
                <a:solidFill>
                  <a:srgbClr val="0000FF"/>
                </a:solidFill>
                <a:latin typeface="Times New Roman" pitchFamily="18" charset="0"/>
                <a:ea typeface="楷体" pitchFamily="49" charset="-122"/>
                <a:cs typeface="Times New Roman" pitchFamily="18" charset="0"/>
              </a:rPr>
              <a:t> </a:t>
            </a:r>
            <a:r>
              <a:rPr lang="en-US" altLang="zh-CN" sz="2000" b="1" dirty="0" err="1">
                <a:solidFill>
                  <a:srgbClr val="0000FF"/>
                </a:solidFill>
                <a:latin typeface="Times New Roman" pitchFamily="18" charset="0"/>
                <a:ea typeface="楷体" pitchFamily="49" charset="-122"/>
                <a:cs typeface="Times New Roman" pitchFamily="18" charset="0"/>
              </a:rPr>
              <a:t>i</a:t>
            </a:r>
            <a:r>
              <a:rPr lang="en-US" altLang="zh-CN" sz="2000" b="1" dirty="0">
                <a:solidFill>
                  <a:srgbClr val="0000FF"/>
                </a:solidFill>
                <a:latin typeface="Times New Roman" pitchFamily="18" charset="0"/>
                <a:ea typeface="楷体" pitchFamily="49" charset="-122"/>
                <a:cs typeface="Times New Roman" pitchFamily="18" charset="0"/>
              </a:rPr>
              <a:t>;</a:t>
            </a:r>
          </a:p>
          <a:p>
            <a:pPr>
              <a:lnSpc>
                <a:spcPct val="90000"/>
              </a:lnSpc>
            </a:pPr>
            <a:r>
              <a:rPr lang="en-US" altLang="zh-CN" sz="2000" b="1" dirty="0">
                <a:solidFill>
                  <a:srgbClr val="0000FF"/>
                </a:solidFill>
                <a:latin typeface="Times New Roman" pitchFamily="18" charset="0"/>
                <a:ea typeface="楷体" pitchFamily="49" charset="-122"/>
                <a:cs typeface="Times New Roman" pitchFamily="18" charset="0"/>
              </a:rPr>
              <a:t>            	     </a:t>
            </a:r>
            <a:r>
              <a:rPr lang="en-US" altLang="zh-CN" sz="2000" b="1" dirty="0">
                <a:solidFill>
                  <a:srgbClr val="FF0000"/>
                </a:solidFill>
                <a:latin typeface="Times New Roman" pitchFamily="18" charset="0"/>
                <a:ea typeface="楷体" pitchFamily="49" charset="-122"/>
                <a:cs typeface="Times New Roman" pitchFamily="18" charset="0"/>
              </a:rPr>
              <a:t>List&lt;Stud&gt; </a:t>
            </a:r>
            <a:r>
              <a:rPr lang="en-US" altLang="zh-CN" sz="2000" b="1" dirty="0" err="1">
                <a:solidFill>
                  <a:srgbClr val="FF0000"/>
                </a:solidFill>
                <a:latin typeface="Times New Roman" pitchFamily="18" charset="0"/>
                <a:ea typeface="楷体" pitchFamily="49" charset="-122"/>
                <a:cs typeface="Times New Roman" pitchFamily="18" charset="0"/>
              </a:rPr>
              <a:t>myset</a:t>
            </a:r>
            <a:r>
              <a:rPr lang="en-US" altLang="zh-CN" sz="2000" b="1" dirty="0">
                <a:solidFill>
                  <a:srgbClr val="FF0000"/>
                </a:solidFill>
                <a:latin typeface="Times New Roman" pitchFamily="18" charset="0"/>
                <a:ea typeface="楷体" pitchFamily="49" charset="-122"/>
                <a:cs typeface="Times New Roman" pitchFamily="18" charset="0"/>
              </a:rPr>
              <a:t> = new List&lt;Stud&gt;();</a:t>
            </a:r>
          </a:p>
          <a:p>
            <a:pPr>
              <a:lnSpc>
                <a:spcPct val="90000"/>
              </a:lnSpc>
            </a:pPr>
            <a:r>
              <a:rPr lang="en-US" altLang="zh-CN" sz="2000" b="1" dirty="0">
                <a:solidFill>
                  <a:srgbClr val="0000FF"/>
                </a:solidFill>
                <a:latin typeface="Times New Roman" pitchFamily="18" charset="0"/>
                <a:ea typeface="楷体" pitchFamily="49" charset="-122"/>
                <a:cs typeface="Times New Roman" pitchFamily="18" charset="0"/>
              </a:rPr>
              <a:t>            	     Stud </a:t>
            </a:r>
            <a:r>
              <a:rPr lang="en-US" altLang="zh-CN" sz="2000" b="1" dirty="0" err="1">
                <a:solidFill>
                  <a:srgbClr val="0000FF"/>
                </a:solidFill>
                <a:latin typeface="Times New Roman" pitchFamily="18" charset="0"/>
                <a:ea typeface="楷体" pitchFamily="49" charset="-122"/>
                <a:cs typeface="Times New Roman" pitchFamily="18" charset="0"/>
              </a:rPr>
              <a:t>s1</a:t>
            </a:r>
            <a:r>
              <a:rPr lang="en-US" altLang="zh-CN" sz="2000" b="1" dirty="0">
                <a:solidFill>
                  <a:srgbClr val="0000FF"/>
                </a:solidFill>
                <a:latin typeface="Times New Roman" pitchFamily="18" charset="0"/>
                <a:ea typeface="楷体" pitchFamily="49" charset="-122"/>
                <a:cs typeface="Times New Roman" pitchFamily="18" charset="0"/>
              </a:rPr>
              <a:t> = new Stud();</a:t>
            </a:r>
          </a:p>
          <a:p>
            <a:pPr>
              <a:lnSpc>
                <a:spcPct val="90000"/>
              </a:lnSpc>
            </a:pPr>
            <a:r>
              <a:rPr lang="en-US" altLang="zh-CN" sz="2000" b="1" dirty="0">
                <a:solidFill>
                  <a:srgbClr val="0000FF"/>
                </a:solidFill>
                <a:latin typeface="Times New Roman" pitchFamily="18" charset="0"/>
                <a:ea typeface="楷体" pitchFamily="49" charset="-122"/>
                <a:cs typeface="Times New Roman" pitchFamily="18" charset="0"/>
              </a:rPr>
              <a:t>            	     </a:t>
            </a:r>
            <a:r>
              <a:rPr lang="en-US" altLang="zh-CN" sz="2000" b="1" dirty="0" err="1">
                <a:solidFill>
                  <a:srgbClr val="0000FF"/>
                </a:solidFill>
                <a:latin typeface="Times New Roman" pitchFamily="18" charset="0"/>
                <a:ea typeface="楷体" pitchFamily="49" charset="-122"/>
                <a:cs typeface="Times New Roman" pitchFamily="18" charset="0"/>
              </a:rPr>
              <a:t>s1.sno</a:t>
            </a:r>
            <a:r>
              <a:rPr lang="en-US" altLang="zh-CN" sz="2000" b="1" dirty="0">
                <a:solidFill>
                  <a:srgbClr val="0000FF"/>
                </a:solidFill>
                <a:latin typeface="Times New Roman" pitchFamily="18" charset="0"/>
                <a:ea typeface="楷体" pitchFamily="49" charset="-122"/>
                <a:cs typeface="Times New Roman" pitchFamily="18" charset="0"/>
              </a:rPr>
              <a:t> = </a:t>
            </a:r>
            <a:r>
              <a:rPr lang="en-US" altLang="zh-CN" sz="2000" b="1" dirty="0" err="1">
                <a:solidFill>
                  <a:srgbClr val="0000FF"/>
                </a:solidFill>
                <a:latin typeface="Times New Roman" pitchFamily="18" charset="0"/>
                <a:ea typeface="楷体" pitchFamily="49" charset="-122"/>
                <a:cs typeface="Times New Roman" pitchFamily="18" charset="0"/>
              </a:rPr>
              <a:t>101;s1.sname</a:t>
            </a:r>
            <a:r>
              <a:rPr lang="en-US" altLang="zh-CN" sz="2000" b="1" dirty="0">
                <a:solidFill>
                  <a:srgbClr val="0000FF"/>
                </a:solidFill>
                <a:latin typeface="Times New Roman" pitchFamily="18" charset="0"/>
                <a:ea typeface="楷体" pitchFamily="49" charset="-122"/>
                <a:cs typeface="Times New Roman" pitchFamily="18" charset="0"/>
              </a:rPr>
              <a:t> = "</a:t>
            </a:r>
            <a:r>
              <a:rPr lang="zh-CN" altLang="en-US" sz="2000" b="1" dirty="0">
                <a:solidFill>
                  <a:srgbClr val="0000FF"/>
                </a:solidFill>
                <a:latin typeface="Times New Roman" pitchFamily="18" charset="0"/>
                <a:ea typeface="楷体" pitchFamily="49" charset="-122"/>
                <a:cs typeface="Times New Roman" pitchFamily="18" charset="0"/>
              </a:rPr>
              <a:t>李明</a:t>
            </a:r>
            <a:r>
              <a:rPr lang="en-US" altLang="zh-CN" sz="2000" b="1" dirty="0">
                <a:solidFill>
                  <a:srgbClr val="0000FF"/>
                </a:solidFill>
                <a:latin typeface="Times New Roman" pitchFamily="18" charset="0"/>
                <a:ea typeface="楷体" pitchFamily="49" charset="-122"/>
                <a:cs typeface="Times New Roman" pitchFamily="18" charset="0"/>
              </a:rPr>
              <a:t>";</a:t>
            </a:r>
          </a:p>
          <a:p>
            <a:pPr>
              <a:lnSpc>
                <a:spcPct val="90000"/>
              </a:lnSpc>
            </a:pPr>
            <a:r>
              <a:rPr lang="en-US" altLang="zh-CN" sz="2000" b="1" dirty="0">
                <a:solidFill>
                  <a:srgbClr val="0000FF"/>
                </a:solidFill>
                <a:latin typeface="Times New Roman" pitchFamily="18" charset="0"/>
                <a:ea typeface="楷体" pitchFamily="49" charset="-122"/>
                <a:cs typeface="Times New Roman" pitchFamily="18" charset="0"/>
              </a:rPr>
              <a:t>            	</a:t>
            </a:r>
            <a:r>
              <a:rPr lang="en-US" altLang="zh-CN" sz="2000" b="1" dirty="0">
                <a:solidFill>
                  <a:srgbClr val="FF00FF"/>
                </a:solidFill>
                <a:latin typeface="Times New Roman" pitchFamily="18" charset="0"/>
                <a:ea typeface="楷体" pitchFamily="49" charset="-122"/>
                <a:cs typeface="Times New Roman" pitchFamily="18" charset="0"/>
              </a:rPr>
              <a:t>     </a:t>
            </a:r>
            <a:r>
              <a:rPr lang="en-US" altLang="zh-CN" sz="2000" b="1" dirty="0" err="1">
                <a:solidFill>
                  <a:srgbClr val="FF00FF"/>
                </a:solidFill>
                <a:latin typeface="Times New Roman" pitchFamily="18" charset="0"/>
                <a:ea typeface="楷体" pitchFamily="49" charset="-122"/>
                <a:cs typeface="Times New Roman" pitchFamily="18" charset="0"/>
              </a:rPr>
              <a:t>myset.Add</a:t>
            </a:r>
            <a:r>
              <a:rPr lang="en-US" altLang="zh-CN" sz="2000" b="1" dirty="0">
                <a:solidFill>
                  <a:srgbClr val="FF00FF"/>
                </a:solidFill>
                <a:latin typeface="Times New Roman" pitchFamily="18" charset="0"/>
                <a:ea typeface="楷体" pitchFamily="49" charset="-122"/>
                <a:cs typeface="Times New Roman" pitchFamily="18" charset="0"/>
              </a:rPr>
              <a:t>(</a:t>
            </a:r>
            <a:r>
              <a:rPr lang="en-US" altLang="zh-CN" sz="2000" b="1" dirty="0" err="1">
                <a:solidFill>
                  <a:srgbClr val="FF00FF"/>
                </a:solidFill>
                <a:latin typeface="Times New Roman" pitchFamily="18" charset="0"/>
                <a:ea typeface="楷体" pitchFamily="49" charset="-122"/>
                <a:cs typeface="Times New Roman" pitchFamily="18" charset="0"/>
              </a:rPr>
              <a:t>s1</a:t>
            </a:r>
            <a:r>
              <a:rPr lang="en-US" altLang="zh-CN" sz="2000" b="1" dirty="0">
                <a:solidFill>
                  <a:srgbClr val="FF00FF"/>
                </a:solidFill>
                <a:latin typeface="Times New Roman" pitchFamily="18" charset="0"/>
                <a:ea typeface="楷体" pitchFamily="49" charset="-122"/>
                <a:cs typeface="Times New Roman" pitchFamily="18" charset="0"/>
              </a:rPr>
              <a:t>);</a:t>
            </a:r>
          </a:p>
          <a:p>
            <a:pPr>
              <a:lnSpc>
                <a:spcPct val="90000"/>
              </a:lnSpc>
            </a:pPr>
            <a:r>
              <a:rPr lang="en-US" altLang="zh-CN" sz="2000" b="1" dirty="0">
                <a:latin typeface="Times New Roman" pitchFamily="18" charset="0"/>
                <a:ea typeface="楷体" pitchFamily="49" charset="-122"/>
                <a:cs typeface="Times New Roman" pitchFamily="18" charset="0"/>
              </a:rPr>
              <a:t> </a:t>
            </a:r>
            <a:r>
              <a:rPr lang="en-US" altLang="zh-CN" sz="2000" b="1" dirty="0">
                <a:solidFill>
                  <a:srgbClr val="0000FF"/>
                </a:solidFill>
                <a:latin typeface="Times New Roman" pitchFamily="18" charset="0"/>
                <a:ea typeface="楷体" pitchFamily="49" charset="-122"/>
                <a:cs typeface="Times New Roman" pitchFamily="18" charset="0"/>
              </a:rPr>
              <a:t>	     Stud </a:t>
            </a:r>
            <a:r>
              <a:rPr lang="en-US" altLang="zh-CN" sz="2000" b="1" dirty="0" err="1">
                <a:solidFill>
                  <a:srgbClr val="0000FF"/>
                </a:solidFill>
                <a:latin typeface="Times New Roman" pitchFamily="18" charset="0"/>
                <a:ea typeface="楷体" pitchFamily="49" charset="-122"/>
                <a:cs typeface="Times New Roman" pitchFamily="18" charset="0"/>
              </a:rPr>
              <a:t>s2</a:t>
            </a:r>
            <a:r>
              <a:rPr lang="en-US" altLang="zh-CN" sz="2000" b="1" dirty="0">
                <a:solidFill>
                  <a:srgbClr val="0000FF"/>
                </a:solidFill>
                <a:latin typeface="Times New Roman" pitchFamily="18" charset="0"/>
                <a:ea typeface="楷体" pitchFamily="49" charset="-122"/>
                <a:cs typeface="Times New Roman" pitchFamily="18" charset="0"/>
              </a:rPr>
              <a:t> = new Stud();</a:t>
            </a:r>
          </a:p>
          <a:p>
            <a:pPr>
              <a:lnSpc>
                <a:spcPct val="90000"/>
              </a:lnSpc>
            </a:pPr>
            <a:r>
              <a:rPr lang="en-US" altLang="zh-CN" sz="2000" b="1" dirty="0">
                <a:solidFill>
                  <a:srgbClr val="0000FF"/>
                </a:solidFill>
                <a:latin typeface="Times New Roman" pitchFamily="18" charset="0"/>
                <a:ea typeface="楷体" pitchFamily="49" charset="-122"/>
                <a:cs typeface="Times New Roman" pitchFamily="18" charset="0"/>
              </a:rPr>
              <a:t>            	     </a:t>
            </a:r>
            <a:r>
              <a:rPr lang="en-US" altLang="zh-CN" sz="2000" b="1" dirty="0" err="1">
                <a:solidFill>
                  <a:srgbClr val="0000FF"/>
                </a:solidFill>
                <a:latin typeface="Times New Roman" pitchFamily="18" charset="0"/>
                <a:ea typeface="楷体" pitchFamily="49" charset="-122"/>
                <a:cs typeface="Times New Roman" pitchFamily="18" charset="0"/>
              </a:rPr>
              <a:t>s2.sno</a:t>
            </a:r>
            <a:r>
              <a:rPr lang="en-US" altLang="zh-CN" sz="2000" b="1" dirty="0">
                <a:solidFill>
                  <a:srgbClr val="0000FF"/>
                </a:solidFill>
                <a:latin typeface="Times New Roman" pitchFamily="18" charset="0"/>
                <a:ea typeface="楷体" pitchFamily="49" charset="-122"/>
                <a:cs typeface="Times New Roman" pitchFamily="18" charset="0"/>
              </a:rPr>
              <a:t> = 103; </a:t>
            </a:r>
            <a:r>
              <a:rPr lang="en-US" altLang="zh-CN" sz="2000" b="1" dirty="0" err="1">
                <a:solidFill>
                  <a:srgbClr val="0000FF"/>
                </a:solidFill>
                <a:latin typeface="Times New Roman" pitchFamily="18" charset="0"/>
                <a:ea typeface="楷体" pitchFamily="49" charset="-122"/>
                <a:cs typeface="Times New Roman" pitchFamily="18" charset="0"/>
              </a:rPr>
              <a:t>s2.sname</a:t>
            </a:r>
            <a:r>
              <a:rPr lang="en-US" altLang="zh-CN" sz="2000" b="1" dirty="0">
                <a:solidFill>
                  <a:srgbClr val="0000FF"/>
                </a:solidFill>
                <a:latin typeface="Times New Roman" pitchFamily="18" charset="0"/>
                <a:ea typeface="楷体" pitchFamily="49" charset="-122"/>
                <a:cs typeface="Times New Roman" pitchFamily="18" charset="0"/>
              </a:rPr>
              <a:t> = "</a:t>
            </a:r>
            <a:r>
              <a:rPr lang="zh-CN" altLang="en-US" sz="2000" b="1" dirty="0">
                <a:solidFill>
                  <a:srgbClr val="0000FF"/>
                </a:solidFill>
                <a:latin typeface="Times New Roman" pitchFamily="18" charset="0"/>
                <a:ea typeface="楷体" pitchFamily="49" charset="-122"/>
                <a:cs typeface="Times New Roman" pitchFamily="18" charset="0"/>
              </a:rPr>
              <a:t>王华</a:t>
            </a:r>
            <a:r>
              <a:rPr lang="en-US" altLang="zh-CN" sz="2000" b="1" dirty="0">
                <a:solidFill>
                  <a:srgbClr val="0000FF"/>
                </a:solidFill>
                <a:latin typeface="Times New Roman" pitchFamily="18" charset="0"/>
                <a:ea typeface="楷体" pitchFamily="49" charset="-122"/>
                <a:cs typeface="Times New Roman" pitchFamily="18" charset="0"/>
              </a:rPr>
              <a:t>";</a:t>
            </a:r>
          </a:p>
          <a:p>
            <a:pPr>
              <a:lnSpc>
                <a:spcPct val="90000"/>
              </a:lnSpc>
            </a:pPr>
            <a:r>
              <a:rPr lang="en-US" altLang="zh-CN" sz="2000" b="1" dirty="0">
                <a:solidFill>
                  <a:srgbClr val="0000FF"/>
                </a:solidFill>
                <a:latin typeface="Times New Roman" pitchFamily="18" charset="0"/>
                <a:ea typeface="楷体" pitchFamily="49" charset="-122"/>
                <a:cs typeface="Times New Roman" pitchFamily="18" charset="0"/>
              </a:rPr>
              <a:t>            	    </a:t>
            </a:r>
            <a:r>
              <a:rPr lang="en-US" altLang="zh-CN" sz="2000" b="1" dirty="0" smtClean="0">
                <a:solidFill>
                  <a:srgbClr val="0000FF"/>
                </a:solidFill>
                <a:latin typeface="Times New Roman" pitchFamily="18" charset="0"/>
                <a:ea typeface="楷体" pitchFamily="49" charset="-122"/>
                <a:cs typeface="Times New Roman" pitchFamily="18" charset="0"/>
              </a:rPr>
              <a:t> </a:t>
            </a:r>
            <a:r>
              <a:rPr lang="en-US" altLang="zh-CN" sz="2000" b="1" dirty="0" err="1" smtClean="0">
                <a:solidFill>
                  <a:srgbClr val="FF00FF"/>
                </a:solidFill>
                <a:latin typeface="Times New Roman" pitchFamily="18" charset="0"/>
                <a:ea typeface="楷体" pitchFamily="49" charset="-122"/>
                <a:cs typeface="Times New Roman" pitchFamily="18" charset="0"/>
              </a:rPr>
              <a:t>myset.Add</a:t>
            </a:r>
            <a:r>
              <a:rPr lang="en-US" altLang="zh-CN" sz="2000" b="1" dirty="0" smtClean="0">
                <a:solidFill>
                  <a:srgbClr val="FF00FF"/>
                </a:solidFill>
                <a:latin typeface="Times New Roman" pitchFamily="18" charset="0"/>
                <a:ea typeface="楷体" pitchFamily="49" charset="-122"/>
                <a:cs typeface="Times New Roman" pitchFamily="18" charset="0"/>
              </a:rPr>
              <a:t>(</a:t>
            </a:r>
            <a:r>
              <a:rPr lang="en-US" altLang="zh-CN" sz="2000" b="1" dirty="0" err="1" smtClean="0">
                <a:solidFill>
                  <a:srgbClr val="FF00FF"/>
                </a:solidFill>
                <a:latin typeface="Times New Roman" pitchFamily="18" charset="0"/>
                <a:ea typeface="楷体" pitchFamily="49" charset="-122"/>
                <a:cs typeface="Times New Roman" pitchFamily="18" charset="0"/>
              </a:rPr>
              <a:t>s2</a:t>
            </a:r>
            <a:r>
              <a:rPr lang="en-US" altLang="zh-CN" sz="2000" b="1" dirty="0">
                <a:solidFill>
                  <a:srgbClr val="FF00FF"/>
                </a:solidFill>
                <a:latin typeface="Times New Roman" pitchFamily="18" charset="0"/>
                <a:ea typeface="楷体" pitchFamily="49" charset="-122"/>
                <a:cs typeface="Times New Roman" pitchFamily="18" charset="0"/>
              </a:rPr>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 Box 2"/>
          <p:cNvSpPr txBox="1">
            <a:spLocks noChangeArrowheads="1"/>
          </p:cNvSpPr>
          <p:nvPr/>
        </p:nvSpPr>
        <p:spPr bwMode="auto">
          <a:xfrm>
            <a:off x="395288" y="260350"/>
            <a:ext cx="8208962" cy="5632311"/>
          </a:xfrm>
          <a:prstGeom prst="rect">
            <a:avLst/>
          </a:prstGeom>
          <a:noFill/>
          <a:ln w="9525">
            <a:noFill/>
            <a:miter lim="800000"/>
            <a:headEnd/>
            <a:tailEnd/>
          </a:ln>
          <a:effectLst/>
        </p:spPr>
        <p:txBody>
          <a:bodyPr>
            <a:spAutoFit/>
          </a:bodyPr>
          <a:lstStyle/>
          <a:p>
            <a:r>
              <a:rPr lang="en-US" altLang="zh-CN" sz="2000" b="1" dirty="0">
                <a:solidFill>
                  <a:srgbClr val="0000FF"/>
                </a:solidFill>
                <a:latin typeface="Times New Roman" pitchFamily="18" charset="0"/>
                <a:ea typeface="楷体" pitchFamily="49" charset="-122"/>
                <a:cs typeface="Times New Roman" pitchFamily="18" charset="0"/>
              </a:rPr>
              <a:t>	Stud </a:t>
            </a:r>
            <a:r>
              <a:rPr lang="en-US" altLang="zh-CN" sz="2000" b="1" dirty="0" err="1">
                <a:solidFill>
                  <a:srgbClr val="0000FF"/>
                </a:solidFill>
                <a:latin typeface="Times New Roman" pitchFamily="18" charset="0"/>
                <a:ea typeface="楷体" pitchFamily="49" charset="-122"/>
                <a:cs typeface="Times New Roman" pitchFamily="18" charset="0"/>
              </a:rPr>
              <a:t>s3</a:t>
            </a:r>
            <a:r>
              <a:rPr lang="en-US" altLang="zh-CN" sz="2000" b="1" dirty="0">
                <a:solidFill>
                  <a:srgbClr val="0000FF"/>
                </a:solidFill>
                <a:latin typeface="Times New Roman" pitchFamily="18" charset="0"/>
                <a:ea typeface="楷体" pitchFamily="49" charset="-122"/>
                <a:cs typeface="Times New Roman" pitchFamily="18" charset="0"/>
              </a:rPr>
              <a:t> = new Stud();</a:t>
            </a:r>
          </a:p>
          <a:p>
            <a:r>
              <a:rPr lang="en-US" altLang="zh-CN" sz="2000" b="1" dirty="0">
                <a:solidFill>
                  <a:srgbClr val="0000FF"/>
                </a:solidFill>
                <a:latin typeface="Times New Roman" pitchFamily="18" charset="0"/>
                <a:ea typeface="楷体" pitchFamily="49" charset="-122"/>
                <a:cs typeface="Times New Roman" pitchFamily="18" charset="0"/>
              </a:rPr>
              <a:t>            	</a:t>
            </a:r>
            <a:r>
              <a:rPr lang="en-US" altLang="zh-CN" sz="2000" b="1" dirty="0" err="1">
                <a:solidFill>
                  <a:srgbClr val="0000FF"/>
                </a:solidFill>
                <a:latin typeface="Times New Roman" pitchFamily="18" charset="0"/>
                <a:ea typeface="楷体" pitchFamily="49" charset="-122"/>
                <a:cs typeface="Times New Roman" pitchFamily="18" charset="0"/>
              </a:rPr>
              <a:t>s3.sno</a:t>
            </a:r>
            <a:r>
              <a:rPr lang="en-US" altLang="zh-CN" sz="2000" b="1" dirty="0">
                <a:solidFill>
                  <a:srgbClr val="0000FF"/>
                </a:solidFill>
                <a:latin typeface="Times New Roman" pitchFamily="18" charset="0"/>
                <a:ea typeface="楷体" pitchFamily="49" charset="-122"/>
                <a:cs typeface="Times New Roman" pitchFamily="18" charset="0"/>
              </a:rPr>
              <a:t> = 108; </a:t>
            </a:r>
            <a:r>
              <a:rPr lang="en-US" altLang="zh-CN" sz="2000" b="1" dirty="0" err="1">
                <a:solidFill>
                  <a:srgbClr val="0000FF"/>
                </a:solidFill>
                <a:latin typeface="Times New Roman" pitchFamily="18" charset="0"/>
                <a:ea typeface="楷体" pitchFamily="49" charset="-122"/>
                <a:cs typeface="Times New Roman" pitchFamily="18" charset="0"/>
              </a:rPr>
              <a:t>s3.sname</a:t>
            </a:r>
            <a:r>
              <a:rPr lang="en-US" altLang="zh-CN" sz="2000" b="1" dirty="0">
                <a:solidFill>
                  <a:srgbClr val="0000FF"/>
                </a:solidFill>
                <a:latin typeface="Times New Roman" pitchFamily="18" charset="0"/>
                <a:ea typeface="楷体" pitchFamily="49" charset="-122"/>
                <a:cs typeface="Times New Roman" pitchFamily="18" charset="0"/>
              </a:rPr>
              <a:t> = "</a:t>
            </a:r>
            <a:r>
              <a:rPr lang="zh-CN" altLang="en-US" sz="2000" b="1" dirty="0">
                <a:solidFill>
                  <a:srgbClr val="0000FF"/>
                </a:solidFill>
                <a:latin typeface="Times New Roman" pitchFamily="18" charset="0"/>
                <a:ea typeface="楷体" pitchFamily="49" charset="-122"/>
                <a:cs typeface="Times New Roman" pitchFamily="18" charset="0"/>
              </a:rPr>
              <a:t>张英</a:t>
            </a:r>
            <a:r>
              <a:rPr lang="en-US" altLang="zh-CN" sz="2000" b="1" dirty="0">
                <a:solidFill>
                  <a:srgbClr val="0000FF"/>
                </a:solidFill>
                <a:latin typeface="Times New Roman" pitchFamily="18" charset="0"/>
                <a:ea typeface="楷体" pitchFamily="49" charset="-122"/>
                <a:cs typeface="Times New Roman" pitchFamily="18" charset="0"/>
              </a:rPr>
              <a:t>";</a:t>
            </a:r>
          </a:p>
          <a:p>
            <a:r>
              <a:rPr lang="en-US" altLang="zh-CN" sz="2000" b="1" dirty="0">
                <a:solidFill>
                  <a:srgbClr val="0000FF"/>
                </a:solidFill>
                <a:latin typeface="Times New Roman" pitchFamily="18" charset="0"/>
                <a:ea typeface="楷体" pitchFamily="49" charset="-122"/>
                <a:cs typeface="Times New Roman" pitchFamily="18" charset="0"/>
              </a:rPr>
              <a:t>            	</a:t>
            </a:r>
            <a:r>
              <a:rPr lang="en-US" altLang="zh-CN" sz="2000" b="1" dirty="0" err="1">
                <a:solidFill>
                  <a:srgbClr val="FF00FF"/>
                </a:solidFill>
                <a:latin typeface="Times New Roman" pitchFamily="18" charset="0"/>
                <a:ea typeface="楷体" pitchFamily="49" charset="-122"/>
                <a:cs typeface="Times New Roman" pitchFamily="18" charset="0"/>
              </a:rPr>
              <a:t>myset.Add</a:t>
            </a:r>
            <a:r>
              <a:rPr lang="en-US" altLang="zh-CN" sz="2000" b="1" dirty="0">
                <a:solidFill>
                  <a:srgbClr val="FF00FF"/>
                </a:solidFill>
                <a:latin typeface="Times New Roman" pitchFamily="18" charset="0"/>
                <a:ea typeface="楷体" pitchFamily="49" charset="-122"/>
                <a:cs typeface="Times New Roman" pitchFamily="18" charset="0"/>
              </a:rPr>
              <a:t>(</a:t>
            </a:r>
            <a:r>
              <a:rPr lang="en-US" altLang="zh-CN" sz="2000" b="1" dirty="0" err="1">
                <a:solidFill>
                  <a:srgbClr val="FF00FF"/>
                </a:solidFill>
                <a:latin typeface="Times New Roman" pitchFamily="18" charset="0"/>
                <a:ea typeface="楷体" pitchFamily="49" charset="-122"/>
                <a:cs typeface="Times New Roman" pitchFamily="18" charset="0"/>
              </a:rPr>
              <a:t>s3</a:t>
            </a:r>
            <a:r>
              <a:rPr lang="en-US" altLang="zh-CN" sz="2000" b="1" dirty="0">
                <a:solidFill>
                  <a:srgbClr val="FF00FF"/>
                </a:solidFill>
                <a:latin typeface="Times New Roman" pitchFamily="18" charset="0"/>
                <a:ea typeface="楷体" pitchFamily="49" charset="-122"/>
                <a:cs typeface="Times New Roman" pitchFamily="18" charset="0"/>
              </a:rPr>
              <a:t>);</a:t>
            </a:r>
          </a:p>
          <a:p>
            <a:r>
              <a:rPr lang="en-US" altLang="zh-CN" sz="2000" b="1" dirty="0">
                <a:solidFill>
                  <a:srgbClr val="0000FF"/>
                </a:solidFill>
                <a:latin typeface="Times New Roman" pitchFamily="18" charset="0"/>
                <a:ea typeface="楷体" pitchFamily="49" charset="-122"/>
                <a:cs typeface="Times New Roman" pitchFamily="18" charset="0"/>
              </a:rPr>
              <a:t>            	Stud </a:t>
            </a:r>
            <a:r>
              <a:rPr lang="en-US" altLang="zh-CN" sz="2000" b="1" dirty="0" err="1">
                <a:solidFill>
                  <a:srgbClr val="0000FF"/>
                </a:solidFill>
                <a:latin typeface="Times New Roman" pitchFamily="18" charset="0"/>
                <a:ea typeface="楷体" pitchFamily="49" charset="-122"/>
                <a:cs typeface="Times New Roman" pitchFamily="18" charset="0"/>
              </a:rPr>
              <a:t>s4</a:t>
            </a:r>
            <a:r>
              <a:rPr lang="en-US" altLang="zh-CN" sz="2000" b="1" dirty="0">
                <a:solidFill>
                  <a:srgbClr val="0000FF"/>
                </a:solidFill>
                <a:latin typeface="Times New Roman" pitchFamily="18" charset="0"/>
                <a:ea typeface="楷体" pitchFamily="49" charset="-122"/>
                <a:cs typeface="Times New Roman" pitchFamily="18" charset="0"/>
              </a:rPr>
              <a:t> = new Stud();</a:t>
            </a:r>
          </a:p>
          <a:p>
            <a:r>
              <a:rPr lang="en-US" altLang="zh-CN" sz="2000" b="1" dirty="0">
                <a:solidFill>
                  <a:srgbClr val="0000FF"/>
                </a:solidFill>
                <a:latin typeface="Times New Roman" pitchFamily="18" charset="0"/>
                <a:ea typeface="楷体" pitchFamily="49" charset="-122"/>
                <a:cs typeface="Times New Roman" pitchFamily="18" charset="0"/>
              </a:rPr>
              <a:t>            	</a:t>
            </a:r>
            <a:r>
              <a:rPr lang="en-US" altLang="zh-CN" sz="2000" b="1" dirty="0" err="1">
                <a:solidFill>
                  <a:srgbClr val="0000FF"/>
                </a:solidFill>
                <a:latin typeface="Times New Roman" pitchFamily="18" charset="0"/>
                <a:ea typeface="楷体" pitchFamily="49" charset="-122"/>
                <a:cs typeface="Times New Roman" pitchFamily="18" charset="0"/>
              </a:rPr>
              <a:t>s4.sno</a:t>
            </a:r>
            <a:r>
              <a:rPr lang="en-US" altLang="zh-CN" sz="2000" b="1" dirty="0">
                <a:solidFill>
                  <a:srgbClr val="0000FF"/>
                </a:solidFill>
                <a:latin typeface="Times New Roman" pitchFamily="18" charset="0"/>
                <a:ea typeface="楷体" pitchFamily="49" charset="-122"/>
                <a:cs typeface="Times New Roman" pitchFamily="18" charset="0"/>
              </a:rPr>
              <a:t> = 105; </a:t>
            </a:r>
            <a:r>
              <a:rPr lang="en-US" altLang="zh-CN" sz="2000" b="1" dirty="0" err="1">
                <a:solidFill>
                  <a:srgbClr val="0000FF"/>
                </a:solidFill>
                <a:latin typeface="Times New Roman" pitchFamily="18" charset="0"/>
                <a:ea typeface="楷体" pitchFamily="49" charset="-122"/>
                <a:cs typeface="Times New Roman" pitchFamily="18" charset="0"/>
              </a:rPr>
              <a:t>s4.sname</a:t>
            </a:r>
            <a:r>
              <a:rPr lang="en-US" altLang="zh-CN" sz="2000" b="1" dirty="0">
                <a:solidFill>
                  <a:srgbClr val="0000FF"/>
                </a:solidFill>
                <a:latin typeface="Times New Roman" pitchFamily="18" charset="0"/>
                <a:ea typeface="楷体" pitchFamily="49" charset="-122"/>
                <a:cs typeface="Times New Roman" pitchFamily="18" charset="0"/>
              </a:rPr>
              <a:t> = "</a:t>
            </a:r>
            <a:r>
              <a:rPr lang="zh-CN" altLang="en-US" sz="2000" b="1" dirty="0">
                <a:solidFill>
                  <a:srgbClr val="0000FF"/>
                </a:solidFill>
                <a:latin typeface="Times New Roman" pitchFamily="18" charset="0"/>
                <a:ea typeface="楷体" pitchFamily="49" charset="-122"/>
                <a:cs typeface="Times New Roman" pitchFamily="18" charset="0"/>
              </a:rPr>
              <a:t>张伟</a:t>
            </a:r>
            <a:r>
              <a:rPr lang="en-US" altLang="zh-CN" sz="2000" b="1" dirty="0">
                <a:solidFill>
                  <a:srgbClr val="0000FF"/>
                </a:solidFill>
                <a:latin typeface="Times New Roman" pitchFamily="18" charset="0"/>
                <a:ea typeface="楷体" pitchFamily="49" charset="-122"/>
                <a:cs typeface="Times New Roman" pitchFamily="18" charset="0"/>
              </a:rPr>
              <a:t>";</a:t>
            </a:r>
          </a:p>
          <a:p>
            <a:r>
              <a:rPr lang="en-US" altLang="zh-CN" sz="2000" b="1" dirty="0">
                <a:solidFill>
                  <a:srgbClr val="0000FF"/>
                </a:solidFill>
                <a:latin typeface="Times New Roman" pitchFamily="18" charset="0"/>
                <a:ea typeface="楷体" pitchFamily="49" charset="-122"/>
                <a:cs typeface="Times New Roman" pitchFamily="18" charset="0"/>
              </a:rPr>
              <a:t>            	</a:t>
            </a:r>
            <a:r>
              <a:rPr lang="en-US" altLang="zh-CN" sz="2000" b="1" dirty="0" err="1">
                <a:solidFill>
                  <a:srgbClr val="FF00FF"/>
                </a:solidFill>
                <a:latin typeface="Times New Roman" pitchFamily="18" charset="0"/>
                <a:ea typeface="楷体" pitchFamily="49" charset="-122"/>
                <a:cs typeface="Times New Roman" pitchFamily="18" charset="0"/>
              </a:rPr>
              <a:t>myset.Add</a:t>
            </a:r>
            <a:r>
              <a:rPr lang="en-US" altLang="zh-CN" sz="2000" b="1" dirty="0">
                <a:solidFill>
                  <a:srgbClr val="FF00FF"/>
                </a:solidFill>
                <a:latin typeface="Times New Roman" pitchFamily="18" charset="0"/>
                <a:ea typeface="楷体" pitchFamily="49" charset="-122"/>
                <a:cs typeface="Times New Roman" pitchFamily="18" charset="0"/>
              </a:rPr>
              <a:t>(</a:t>
            </a:r>
            <a:r>
              <a:rPr lang="en-US" altLang="zh-CN" sz="2000" b="1" dirty="0" err="1">
                <a:solidFill>
                  <a:srgbClr val="FF00FF"/>
                </a:solidFill>
                <a:latin typeface="Times New Roman" pitchFamily="18" charset="0"/>
                <a:ea typeface="楷体" pitchFamily="49" charset="-122"/>
                <a:cs typeface="Times New Roman" pitchFamily="18" charset="0"/>
              </a:rPr>
              <a:t>s4</a:t>
            </a:r>
            <a:r>
              <a:rPr lang="en-US" altLang="zh-CN" sz="2000" b="1" dirty="0">
                <a:solidFill>
                  <a:srgbClr val="FF00FF"/>
                </a:solidFill>
                <a:latin typeface="Times New Roman" pitchFamily="18" charset="0"/>
                <a:ea typeface="楷体" pitchFamily="49" charset="-122"/>
                <a:cs typeface="Times New Roman" pitchFamily="18" charset="0"/>
              </a:rPr>
              <a:t>);</a:t>
            </a:r>
          </a:p>
          <a:p>
            <a:r>
              <a:rPr lang="en-US" altLang="zh-CN" sz="2000" b="1" dirty="0">
                <a:solidFill>
                  <a:srgbClr val="0000FF"/>
                </a:solidFill>
                <a:latin typeface="Times New Roman" pitchFamily="18" charset="0"/>
                <a:ea typeface="楷体" pitchFamily="49" charset="-122"/>
                <a:cs typeface="Times New Roman" pitchFamily="18" charset="0"/>
              </a:rPr>
              <a:t>            	</a:t>
            </a:r>
            <a:r>
              <a:rPr lang="en-US" altLang="zh-CN" sz="2000" b="1" dirty="0" err="1">
                <a:solidFill>
                  <a:srgbClr val="0000FF"/>
                </a:solidFill>
                <a:latin typeface="Times New Roman" pitchFamily="18" charset="0"/>
                <a:ea typeface="楷体" pitchFamily="49" charset="-122"/>
                <a:cs typeface="Times New Roman" pitchFamily="18" charset="0"/>
              </a:rPr>
              <a:t>Console.WriteLine</a:t>
            </a:r>
            <a:r>
              <a:rPr lang="en-US" altLang="zh-CN" sz="2000" b="1" dirty="0">
                <a:solidFill>
                  <a:srgbClr val="0000FF"/>
                </a:solidFill>
                <a:latin typeface="Times New Roman" pitchFamily="18" charset="0"/>
                <a:ea typeface="楷体" pitchFamily="49" charset="-122"/>
                <a:cs typeface="Times New Roman" pitchFamily="18" charset="0"/>
              </a:rPr>
              <a:t>("</a:t>
            </a:r>
            <a:r>
              <a:rPr lang="zh-CN" altLang="en-US" sz="2000" b="1" dirty="0">
                <a:solidFill>
                  <a:srgbClr val="0000FF"/>
                </a:solidFill>
                <a:latin typeface="Times New Roman" pitchFamily="18" charset="0"/>
                <a:ea typeface="楷体" pitchFamily="49" charset="-122"/>
                <a:cs typeface="Times New Roman" pitchFamily="18" charset="0"/>
              </a:rPr>
              <a:t>元素序列</a:t>
            </a:r>
            <a:r>
              <a:rPr lang="en-US" altLang="zh-CN" sz="2000" b="1" dirty="0">
                <a:solidFill>
                  <a:srgbClr val="0000FF"/>
                </a:solidFill>
                <a:latin typeface="Times New Roman" pitchFamily="18" charset="0"/>
                <a:ea typeface="楷体" pitchFamily="49" charset="-122"/>
                <a:cs typeface="Times New Roman" pitchFamily="18" charset="0"/>
              </a:rPr>
              <a:t>:");</a:t>
            </a:r>
          </a:p>
          <a:p>
            <a:r>
              <a:rPr lang="en-US" altLang="zh-CN" sz="2000" b="1" dirty="0">
                <a:solidFill>
                  <a:srgbClr val="0000FF"/>
                </a:solidFill>
                <a:latin typeface="Times New Roman" pitchFamily="18" charset="0"/>
                <a:ea typeface="楷体" pitchFamily="49" charset="-122"/>
                <a:cs typeface="Times New Roman" pitchFamily="18" charset="0"/>
              </a:rPr>
              <a:t>            	</a:t>
            </a:r>
            <a:r>
              <a:rPr lang="en-US" altLang="zh-CN" sz="2000" b="1" dirty="0" err="1">
                <a:solidFill>
                  <a:srgbClr val="0000FF"/>
                </a:solidFill>
                <a:latin typeface="Times New Roman" pitchFamily="18" charset="0"/>
                <a:ea typeface="楷体" pitchFamily="49" charset="-122"/>
                <a:cs typeface="Times New Roman" pitchFamily="18" charset="0"/>
              </a:rPr>
              <a:t>Console.WriteLine</a:t>
            </a:r>
            <a:r>
              <a:rPr lang="en-US" altLang="zh-CN" sz="2000" b="1" dirty="0">
                <a:solidFill>
                  <a:srgbClr val="0000FF"/>
                </a:solidFill>
                <a:latin typeface="Times New Roman" pitchFamily="18" charset="0"/>
                <a:ea typeface="楷体" pitchFamily="49" charset="-122"/>
                <a:cs typeface="Times New Roman" pitchFamily="18" charset="0"/>
              </a:rPr>
              <a:t>("  </a:t>
            </a:r>
            <a:r>
              <a:rPr lang="zh-CN" altLang="en-US" sz="2000" b="1" dirty="0">
                <a:solidFill>
                  <a:srgbClr val="0000FF"/>
                </a:solidFill>
                <a:latin typeface="Times New Roman" pitchFamily="18" charset="0"/>
                <a:ea typeface="楷体" pitchFamily="49" charset="-122"/>
                <a:cs typeface="Times New Roman" pitchFamily="18" charset="0"/>
              </a:rPr>
              <a:t>下标  学号  姓名</a:t>
            </a:r>
            <a:r>
              <a:rPr lang="en-US" altLang="zh-CN" sz="2000" b="1" dirty="0">
                <a:solidFill>
                  <a:srgbClr val="0000FF"/>
                </a:solidFill>
                <a:latin typeface="Times New Roman" pitchFamily="18" charset="0"/>
                <a:ea typeface="楷体" pitchFamily="49" charset="-122"/>
                <a:cs typeface="Times New Roman" pitchFamily="18" charset="0"/>
              </a:rPr>
              <a:t>");</a:t>
            </a:r>
          </a:p>
          <a:p>
            <a:r>
              <a:rPr lang="en-US" altLang="zh-CN" sz="2000" b="1" dirty="0">
                <a:solidFill>
                  <a:srgbClr val="0000FF"/>
                </a:solidFill>
                <a:latin typeface="Times New Roman" pitchFamily="18" charset="0"/>
                <a:ea typeface="楷体" pitchFamily="49" charset="-122"/>
                <a:cs typeface="Times New Roman" pitchFamily="18" charset="0"/>
              </a:rPr>
              <a:t>            	</a:t>
            </a:r>
            <a:r>
              <a:rPr lang="en-US" altLang="zh-CN" sz="2000" b="1" dirty="0" err="1">
                <a:solidFill>
                  <a:srgbClr val="0000FF"/>
                </a:solidFill>
                <a:latin typeface="Times New Roman" pitchFamily="18" charset="0"/>
                <a:ea typeface="楷体" pitchFamily="49" charset="-122"/>
                <a:cs typeface="Times New Roman" pitchFamily="18" charset="0"/>
              </a:rPr>
              <a:t>i</a:t>
            </a:r>
            <a:r>
              <a:rPr lang="en-US" altLang="zh-CN" sz="2000" b="1" dirty="0">
                <a:solidFill>
                  <a:srgbClr val="0000FF"/>
                </a:solidFill>
                <a:latin typeface="Times New Roman" pitchFamily="18" charset="0"/>
                <a:ea typeface="楷体" pitchFamily="49" charset="-122"/>
                <a:cs typeface="Times New Roman" pitchFamily="18" charset="0"/>
              </a:rPr>
              <a:t> = 0;</a:t>
            </a:r>
          </a:p>
          <a:p>
            <a:r>
              <a:rPr lang="en-US" altLang="zh-CN" sz="2000" b="1" dirty="0">
                <a:solidFill>
                  <a:srgbClr val="0000FF"/>
                </a:solidFill>
                <a:latin typeface="Times New Roman" pitchFamily="18" charset="0"/>
                <a:ea typeface="楷体" pitchFamily="49" charset="-122"/>
                <a:cs typeface="Times New Roman" pitchFamily="18" charset="0"/>
              </a:rPr>
              <a:t>            	</a:t>
            </a:r>
            <a:r>
              <a:rPr lang="en-US" altLang="zh-CN" sz="2000" b="1" dirty="0" err="1">
                <a:solidFill>
                  <a:srgbClr val="0000FF"/>
                </a:solidFill>
                <a:latin typeface="Times New Roman" pitchFamily="18" charset="0"/>
                <a:ea typeface="楷体" pitchFamily="49" charset="-122"/>
                <a:cs typeface="Times New Roman" pitchFamily="18" charset="0"/>
              </a:rPr>
              <a:t>foreach</a:t>
            </a:r>
            <a:r>
              <a:rPr lang="en-US" altLang="zh-CN" sz="2000" b="1" dirty="0">
                <a:solidFill>
                  <a:srgbClr val="0000FF"/>
                </a:solidFill>
                <a:latin typeface="Times New Roman" pitchFamily="18" charset="0"/>
                <a:ea typeface="楷体" pitchFamily="49" charset="-122"/>
                <a:cs typeface="Times New Roman" pitchFamily="18" charset="0"/>
              </a:rPr>
              <a:t> (Stud </a:t>
            </a:r>
            <a:r>
              <a:rPr lang="en-US" altLang="zh-CN" sz="2000" b="1" dirty="0" err="1">
                <a:solidFill>
                  <a:srgbClr val="0000FF"/>
                </a:solidFill>
                <a:latin typeface="Times New Roman" pitchFamily="18" charset="0"/>
                <a:ea typeface="楷体" pitchFamily="49" charset="-122"/>
                <a:cs typeface="Times New Roman" pitchFamily="18" charset="0"/>
              </a:rPr>
              <a:t>st</a:t>
            </a:r>
            <a:r>
              <a:rPr lang="en-US" altLang="zh-CN" sz="2000" b="1" dirty="0">
                <a:solidFill>
                  <a:srgbClr val="0000FF"/>
                </a:solidFill>
                <a:latin typeface="Times New Roman" pitchFamily="18" charset="0"/>
                <a:ea typeface="楷体" pitchFamily="49" charset="-122"/>
                <a:cs typeface="Times New Roman" pitchFamily="18" charset="0"/>
              </a:rPr>
              <a:t> in </a:t>
            </a:r>
            <a:r>
              <a:rPr lang="en-US" altLang="zh-CN" sz="2000" b="1" dirty="0" err="1">
                <a:solidFill>
                  <a:srgbClr val="0000FF"/>
                </a:solidFill>
                <a:latin typeface="Times New Roman" pitchFamily="18" charset="0"/>
                <a:ea typeface="楷体" pitchFamily="49" charset="-122"/>
                <a:cs typeface="Times New Roman" pitchFamily="18" charset="0"/>
              </a:rPr>
              <a:t>myset</a:t>
            </a:r>
            <a:r>
              <a:rPr lang="en-US" altLang="zh-CN" sz="2000" b="1" dirty="0">
                <a:solidFill>
                  <a:srgbClr val="0000FF"/>
                </a:solidFill>
                <a:latin typeface="Times New Roman" pitchFamily="18" charset="0"/>
                <a:ea typeface="楷体" pitchFamily="49" charset="-122"/>
                <a:cs typeface="Times New Roman" pitchFamily="18" charset="0"/>
              </a:rPr>
              <a:t>)</a:t>
            </a:r>
          </a:p>
          <a:p>
            <a:r>
              <a:rPr lang="en-US" altLang="zh-CN" sz="2000" b="1" dirty="0">
                <a:solidFill>
                  <a:srgbClr val="0000FF"/>
                </a:solidFill>
                <a:latin typeface="Times New Roman" pitchFamily="18" charset="0"/>
                <a:ea typeface="楷体" pitchFamily="49" charset="-122"/>
                <a:cs typeface="Times New Roman" pitchFamily="18" charset="0"/>
              </a:rPr>
              <a:t>            	{    </a:t>
            </a:r>
            <a:r>
              <a:rPr lang="en-US" altLang="zh-CN" sz="2000" b="1" dirty="0" smtClean="0">
                <a:solidFill>
                  <a:srgbClr val="0000FF"/>
                </a:solidFill>
                <a:latin typeface="Times New Roman" pitchFamily="18" charset="0"/>
                <a:ea typeface="楷体" pitchFamily="49" charset="-122"/>
                <a:cs typeface="Times New Roman" pitchFamily="18" charset="0"/>
              </a:rPr>
              <a:t> </a:t>
            </a:r>
            <a:r>
              <a:rPr lang="en-US" altLang="zh-CN" sz="2000" b="1" dirty="0" err="1" smtClean="0">
                <a:solidFill>
                  <a:srgbClr val="0000FF"/>
                </a:solidFill>
                <a:latin typeface="Times New Roman" pitchFamily="18" charset="0"/>
                <a:ea typeface="楷体" pitchFamily="49" charset="-122"/>
                <a:cs typeface="Times New Roman" pitchFamily="18" charset="0"/>
              </a:rPr>
              <a:t>Console.WriteLine</a:t>
            </a:r>
            <a:r>
              <a:rPr lang="en-US" altLang="zh-CN" sz="2000" b="1" dirty="0">
                <a:solidFill>
                  <a:srgbClr val="0000FF"/>
                </a:solidFill>
                <a:latin typeface="Times New Roman" pitchFamily="18" charset="0"/>
                <a:ea typeface="楷体" pitchFamily="49" charset="-122"/>
                <a:cs typeface="Times New Roman" pitchFamily="18" charset="0"/>
              </a:rPr>
              <a:t>("   {0}    {1}   {2}",  </a:t>
            </a:r>
            <a:r>
              <a:rPr lang="en-US" altLang="zh-CN" sz="2000" b="1" dirty="0" err="1">
                <a:solidFill>
                  <a:srgbClr val="0000FF"/>
                </a:solidFill>
                <a:latin typeface="Times New Roman" pitchFamily="18" charset="0"/>
                <a:ea typeface="楷体" pitchFamily="49" charset="-122"/>
                <a:cs typeface="Times New Roman" pitchFamily="18" charset="0"/>
              </a:rPr>
              <a:t>i,st.sno</a:t>
            </a:r>
            <a:r>
              <a:rPr lang="en-US" altLang="zh-CN" sz="2000" b="1" dirty="0">
                <a:solidFill>
                  <a:srgbClr val="0000FF"/>
                </a:solidFill>
                <a:latin typeface="Times New Roman" pitchFamily="18" charset="0"/>
                <a:ea typeface="楷体" pitchFamily="49" charset="-122"/>
                <a:cs typeface="Times New Roman" pitchFamily="18" charset="0"/>
              </a:rPr>
              <a:t>, </a:t>
            </a:r>
            <a:r>
              <a:rPr lang="en-US" altLang="zh-CN" sz="2000" b="1" dirty="0" err="1">
                <a:solidFill>
                  <a:srgbClr val="0000FF"/>
                </a:solidFill>
                <a:latin typeface="Times New Roman" pitchFamily="18" charset="0"/>
                <a:ea typeface="楷体" pitchFamily="49" charset="-122"/>
                <a:cs typeface="Times New Roman" pitchFamily="18" charset="0"/>
              </a:rPr>
              <a:t>st.sname</a:t>
            </a:r>
            <a:r>
              <a:rPr lang="en-US" altLang="zh-CN" sz="2000" b="1" dirty="0">
                <a:solidFill>
                  <a:srgbClr val="0000FF"/>
                </a:solidFill>
                <a:latin typeface="Times New Roman" pitchFamily="18" charset="0"/>
                <a:ea typeface="楷体" pitchFamily="49" charset="-122"/>
                <a:cs typeface="Times New Roman" pitchFamily="18" charset="0"/>
              </a:rPr>
              <a:t>);</a:t>
            </a:r>
          </a:p>
          <a:p>
            <a:r>
              <a:rPr lang="en-US" altLang="zh-CN" sz="2000" b="1" dirty="0">
                <a:solidFill>
                  <a:srgbClr val="0000FF"/>
                </a:solidFill>
                <a:latin typeface="Times New Roman" pitchFamily="18" charset="0"/>
                <a:ea typeface="楷体" pitchFamily="49" charset="-122"/>
                <a:cs typeface="Times New Roman" pitchFamily="18" charset="0"/>
              </a:rPr>
              <a:t>                   </a:t>
            </a:r>
            <a:r>
              <a:rPr lang="en-US" altLang="zh-CN" sz="2000" b="1" dirty="0" smtClean="0">
                <a:solidFill>
                  <a:srgbClr val="0000FF"/>
                </a:solidFill>
                <a:latin typeface="Times New Roman" pitchFamily="18" charset="0"/>
                <a:ea typeface="楷体" pitchFamily="49" charset="-122"/>
                <a:cs typeface="Times New Roman" pitchFamily="18" charset="0"/>
              </a:rPr>
              <a:t>  </a:t>
            </a:r>
            <a:r>
              <a:rPr lang="en-US" altLang="zh-CN" sz="2000" b="1" dirty="0" err="1">
                <a:solidFill>
                  <a:srgbClr val="0000FF"/>
                </a:solidFill>
                <a:latin typeface="Times New Roman" pitchFamily="18" charset="0"/>
                <a:ea typeface="楷体" pitchFamily="49" charset="-122"/>
                <a:cs typeface="Times New Roman" pitchFamily="18" charset="0"/>
              </a:rPr>
              <a:t>i</a:t>
            </a:r>
            <a:r>
              <a:rPr lang="en-US" altLang="zh-CN" sz="2000" b="1" dirty="0">
                <a:solidFill>
                  <a:srgbClr val="0000FF"/>
                </a:solidFill>
                <a:latin typeface="Times New Roman" pitchFamily="18" charset="0"/>
                <a:ea typeface="楷体" pitchFamily="49" charset="-122"/>
                <a:cs typeface="Times New Roman" pitchFamily="18" charset="0"/>
              </a:rPr>
              <a:t>++;</a:t>
            </a:r>
          </a:p>
          <a:p>
            <a:r>
              <a:rPr lang="en-US" altLang="zh-CN" sz="2000" b="1" dirty="0">
                <a:solidFill>
                  <a:srgbClr val="0000FF"/>
                </a:solidFill>
                <a:latin typeface="Times New Roman" pitchFamily="18" charset="0"/>
                <a:ea typeface="楷体" pitchFamily="49" charset="-122"/>
                <a:cs typeface="Times New Roman" pitchFamily="18" charset="0"/>
              </a:rPr>
              <a:t>            	}</a:t>
            </a:r>
          </a:p>
          <a:p>
            <a:r>
              <a:rPr lang="en-US" altLang="zh-CN" sz="2000" b="1" dirty="0">
                <a:solidFill>
                  <a:srgbClr val="0000FF"/>
                </a:solidFill>
                <a:latin typeface="Times New Roman" pitchFamily="18" charset="0"/>
                <a:ea typeface="楷体" pitchFamily="49" charset="-122"/>
                <a:cs typeface="Times New Roman" pitchFamily="18" charset="0"/>
              </a:rPr>
              <a:t>            	</a:t>
            </a:r>
            <a:r>
              <a:rPr lang="en-US" altLang="zh-CN" sz="2000" b="1" dirty="0" err="1">
                <a:solidFill>
                  <a:srgbClr val="0000FF"/>
                </a:solidFill>
                <a:latin typeface="Times New Roman" pitchFamily="18" charset="0"/>
                <a:ea typeface="楷体" pitchFamily="49" charset="-122"/>
                <a:cs typeface="Times New Roman" pitchFamily="18" charset="0"/>
              </a:rPr>
              <a:t>Console.WriteLine</a:t>
            </a:r>
            <a:r>
              <a:rPr lang="en-US" altLang="zh-CN" sz="2000" b="1" dirty="0">
                <a:solidFill>
                  <a:srgbClr val="0000FF"/>
                </a:solidFill>
                <a:latin typeface="Times New Roman" pitchFamily="18" charset="0"/>
                <a:ea typeface="楷体" pitchFamily="49" charset="-122"/>
                <a:cs typeface="Times New Roman" pitchFamily="18" charset="0"/>
              </a:rPr>
              <a:t>("</a:t>
            </a:r>
            <a:r>
              <a:rPr lang="zh-CN" altLang="en-US" sz="2000" b="1" dirty="0">
                <a:solidFill>
                  <a:srgbClr val="0000FF"/>
                </a:solidFill>
                <a:latin typeface="Times New Roman" pitchFamily="18" charset="0"/>
                <a:ea typeface="楷体" pitchFamily="49" charset="-122"/>
                <a:cs typeface="Times New Roman" pitchFamily="18" charset="0"/>
              </a:rPr>
              <a:t>容量</a:t>
            </a:r>
            <a:r>
              <a:rPr lang="en-US" altLang="zh-CN" sz="2000" b="1" dirty="0">
                <a:solidFill>
                  <a:srgbClr val="0000FF"/>
                </a:solidFill>
                <a:latin typeface="Times New Roman" pitchFamily="18" charset="0"/>
                <a:ea typeface="楷体" pitchFamily="49" charset="-122"/>
                <a:cs typeface="Times New Roman" pitchFamily="18" charset="0"/>
              </a:rPr>
              <a:t>: {0}", </a:t>
            </a:r>
            <a:r>
              <a:rPr lang="en-US" altLang="zh-CN" sz="2000" b="1" dirty="0" err="1">
                <a:solidFill>
                  <a:srgbClr val="0000FF"/>
                </a:solidFill>
                <a:latin typeface="Times New Roman" pitchFamily="18" charset="0"/>
                <a:ea typeface="楷体" pitchFamily="49" charset="-122"/>
                <a:cs typeface="Times New Roman" pitchFamily="18" charset="0"/>
              </a:rPr>
              <a:t>myset.Capacity</a:t>
            </a:r>
            <a:r>
              <a:rPr lang="en-US" altLang="zh-CN" sz="2000" b="1" dirty="0">
                <a:solidFill>
                  <a:srgbClr val="0000FF"/>
                </a:solidFill>
                <a:latin typeface="Times New Roman" pitchFamily="18" charset="0"/>
                <a:ea typeface="楷体" pitchFamily="49" charset="-122"/>
                <a:cs typeface="Times New Roman" pitchFamily="18" charset="0"/>
              </a:rPr>
              <a:t>);</a:t>
            </a:r>
          </a:p>
          <a:p>
            <a:r>
              <a:rPr lang="en-US" altLang="zh-CN" sz="2000" b="1" dirty="0">
                <a:solidFill>
                  <a:srgbClr val="0000FF"/>
                </a:solidFill>
                <a:latin typeface="Times New Roman" pitchFamily="18" charset="0"/>
                <a:ea typeface="楷体" pitchFamily="49" charset="-122"/>
                <a:cs typeface="Times New Roman" pitchFamily="18" charset="0"/>
              </a:rPr>
              <a:t>            	</a:t>
            </a:r>
            <a:r>
              <a:rPr lang="en-US" altLang="zh-CN" sz="2000" b="1" dirty="0" err="1">
                <a:solidFill>
                  <a:srgbClr val="0000FF"/>
                </a:solidFill>
                <a:latin typeface="Times New Roman" pitchFamily="18" charset="0"/>
                <a:ea typeface="楷体" pitchFamily="49" charset="-122"/>
                <a:cs typeface="Times New Roman" pitchFamily="18" charset="0"/>
              </a:rPr>
              <a:t>Console.WriteLine</a:t>
            </a:r>
            <a:r>
              <a:rPr lang="en-US" altLang="zh-CN" sz="2000" b="1" dirty="0">
                <a:solidFill>
                  <a:srgbClr val="0000FF"/>
                </a:solidFill>
                <a:latin typeface="Times New Roman" pitchFamily="18" charset="0"/>
                <a:ea typeface="楷体" pitchFamily="49" charset="-122"/>
                <a:cs typeface="Times New Roman" pitchFamily="18" charset="0"/>
              </a:rPr>
              <a:t>("</a:t>
            </a:r>
            <a:r>
              <a:rPr lang="zh-CN" altLang="en-US" sz="2000" b="1" dirty="0">
                <a:solidFill>
                  <a:srgbClr val="0000FF"/>
                </a:solidFill>
                <a:latin typeface="Times New Roman" pitchFamily="18" charset="0"/>
                <a:ea typeface="楷体" pitchFamily="49" charset="-122"/>
                <a:cs typeface="Times New Roman" pitchFamily="18" charset="0"/>
              </a:rPr>
              <a:t>元素个数</a:t>
            </a:r>
            <a:r>
              <a:rPr lang="en-US" altLang="zh-CN" sz="2000" b="1" dirty="0">
                <a:solidFill>
                  <a:srgbClr val="0000FF"/>
                </a:solidFill>
                <a:latin typeface="Times New Roman" pitchFamily="18" charset="0"/>
                <a:ea typeface="楷体" pitchFamily="49" charset="-122"/>
                <a:cs typeface="Times New Roman" pitchFamily="18" charset="0"/>
              </a:rPr>
              <a:t>: {0}", </a:t>
            </a:r>
            <a:r>
              <a:rPr lang="en-US" altLang="zh-CN" sz="2000" b="1" dirty="0" err="1">
                <a:solidFill>
                  <a:srgbClr val="0000FF"/>
                </a:solidFill>
                <a:latin typeface="Times New Roman" pitchFamily="18" charset="0"/>
                <a:ea typeface="楷体" pitchFamily="49" charset="-122"/>
                <a:cs typeface="Times New Roman" pitchFamily="18" charset="0"/>
              </a:rPr>
              <a:t>myset.Count</a:t>
            </a:r>
            <a:r>
              <a:rPr lang="en-US" altLang="zh-CN" sz="2000" b="1" dirty="0">
                <a:solidFill>
                  <a:srgbClr val="0000FF"/>
                </a:solidFill>
                <a:latin typeface="Times New Roman" pitchFamily="18" charset="0"/>
                <a:ea typeface="楷体" pitchFamily="49" charset="-122"/>
                <a:cs typeface="Times New Roman" pitchFamily="18" charset="0"/>
              </a:rPr>
              <a:t>);</a:t>
            </a:r>
          </a:p>
          <a:p>
            <a:r>
              <a:rPr lang="en-US" altLang="zh-CN" sz="2000" b="1" dirty="0">
                <a:solidFill>
                  <a:srgbClr val="0000FF"/>
                </a:solidFill>
                <a:latin typeface="Times New Roman" pitchFamily="18" charset="0"/>
                <a:ea typeface="楷体" pitchFamily="49" charset="-122"/>
                <a:cs typeface="Times New Roman" pitchFamily="18" charset="0"/>
              </a:rPr>
              <a:t>            	</a:t>
            </a:r>
            <a:r>
              <a:rPr lang="en-US" altLang="zh-CN" sz="2000" b="1" dirty="0" err="1">
                <a:solidFill>
                  <a:srgbClr val="0000FF"/>
                </a:solidFill>
                <a:latin typeface="Times New Roman" pitchFamily="18" charset="0"/>
                <a:ea typeface="楷体" pitchFamily="49" charset="-122"/>
                <a:cs typeface="Times New Roman" pitchFamily="18" charset="0"/>
              </a:rPr>
              <a:t>Console.WriteLine</a:t>
            </a:r>
            <a:r>
              <a:rPr lang="en-US" altLang="zh-CN" sz="2000" b="1" dirty="0">
                <a:solidFill>
                  <a:srgbClr val="0000FF"/>
                </a:solidFill>
                <a:latin typeface="Times New Roman" pitchFamily="18" charset="0"/>
                <a:ea typeface="楷体" pitchFamily="49" charset="-122"/>
                <a:cs typeface="Times New Roman" pitchFamily="18" charset="0"/>
              </a:rPr>
              <a:t>("</a:t>
            </a:r>
            <a:r>
              <a:rPr lang="zh-CN" altLang="en-US" sz="2000" b="1" dirty="0">
                <a:solidFill>
                  <a:srgbClr val="0000FF"/>
                </a:solidFill>
                <a:latin typeface="Times New Roman" pitchFamily="18" charset="0"/>
                <a:ea typeface="楷体" pitchFamily="49" charset="-122"/>
                <a:cs typeface="Times New Roman" pitchFamily="18" charset="0"/>
              </a:rPr>
              <a:t>在索引</a:t>
            </a:r>
            <a:r>
              <a:rPr lang="en-US" altLang="zh-CN" sz="2000" b="1" dirty="0">
                <a:solidFill>
                  <a:srgbClr val="0000FF"/>
                </a:solidFill>
                <a:latin typeface="Times New Roman" pitchFamily="18" charset="0"/>
                <a:ea typeface="楷体" pitchFamily="49" charset="-122"/>
                <a:cs typeface="Times New Roman" pitchFamily="18" charset="0"/>
              </a:rPr>
              <a:t>2</a:t>
            </a:r>
            <a:r>
              <a:rPr lang="zh-CN" altLang="en-US" sz="2000" b="1" dirty="0">
                <a:solidFill>
                  <a:srgbClr val="0000FF"/>
                </a:solidFill>
                <a:latin typeface="Times New Roman" pitchFamily="18" charset="0"/>
                <a:ea typeface="楷体" pitchFamily="49" charset="-122"/>
                <a:cs typeface="Times New Roman" pitchFamily="18" charset="0"/>
              </a:rPr>
              <a:t>处插入一个元素</a:t>
            </a:r>
            <a:r>
              <a:rPr lang="en-US" altLang="zh-CN" sz="2000" b="1" dirty="0">
                <a:solidFill>
                  <a:srgbClr val="0000FF"/>
                </a:solidFill>
                <a:latin typeface="Times New Roman" pitchFamily="18" charset="0"/>
                <a:ea typeface="楷体" pitchFamily="49" charset="-122"/>
                <a:cs typeface="Times New Roman" pitchFamily="18" charset="0"/>
              </a:rPr>
              <a:t>");</a:t>
            </a:r>
          </a:p>
          <a:p>
            <a:r>
              <a:rPr lang="en-US" altLang="zh-CN" sz="2000" b="1" dirty="0">
                <a:solidFill>
                  <a:srgbClr val="0000FF"/>
                </a:solidFill>
                <a:latin typeface="Times New Roman" pitchFamily="18" charset="0"/>
                <a:ea typeface="楷体" pitchFamily="49" charset="-122"/>
                <a:cs typeface="Times New Roman" pitchFamily="18" charset="0"/>
              </a:rPr>
              <a:t>            	Stud </a:t>
            </a:r>
            <a:r>
              <a:rPr lang="en-US" altLang="zh-CN" sz="2000" b="1" dirty="0" err="1">
                <a:solidFill>
                  <a:srgbClr val="0000FF"/>
                </a:solidFill>
                <a:latin typeface="Times New Roman" pitchFamily="18" charset="0"/>
                <a:ea typeface="楷体" pitchFamily="49" charset="-122"/>
                <a:cs typeface="Times New Roman" pitchFamily="18" charset="0"/>
              </a:rPr>
              <a:t>s5</a:t>
            </a:r>
            <a:r>
              <a:rPr lang="en-US" altLang="zh-CN" sz="2000" b="1" dirty="0">
                <a:solidFill>
                  <a:srgbClr val="0000FF"/>
                </a:solidFill>
                <a:latin typeface="Times New Roman" pitchFamily="18" charset="0"/>
                <a:ea typeface="楷体" pitchFamily="49" charset="-122"/>
                <a:cs typeface="Times New Roman" pitchFamily="18" charset="0"/>
              </a:rPr>
              <a:t> = new Stud();</a:t>
            </a:r>
          </a:p>
          <a:p>
            <a:r>
              <a:rPr lang="en-US" altLang="zh-CN" sz="2000" b="1" dirty="0">
                <a:solidFill>
                  <a:srgbClr val="0000FF"/>
                </a:solidFill>
                <a:latin typeface="Times New Roman" pitchFamily="18" charset="0"/>
                <a:ea typeface="楷体" pitchFamily="49" charset="-122"/>
                <a:cs typeface="Times New Roman" pitchFamily="18" charset="0"/>
              </a:rPr>
              <a:t>            	</a:t>
            </a:r>
            <a:r>
              <a:rPr lang="en-US" altLang="zh-CN" sz="2000" b="1" dirty="0" err="1" smtClean="0">
                <a:solidFill>
                  <a:srgbClr val="0000FF"/>
                </a:solidFill>
                <a:latin typeface="Times New Roman" pitchFamily="18" charset="0"/>
                <a:ea typeface="楷体" pitchFamily="49" charset="-122"/>
                <a:cs typeface="Times New Roman" pitchFamily="18" charset="0"/>
              </a:rPr>
              <a:t>s4.sno</a:t>
            </a:r>
            <a:r>
              <a:rPr lang="en-US" altLang="zh-CN" sz="2000" b="1" dirty="0" smtClean="0">
                <a:solidFill>
                  <a:srgbClr val="0000FF"/>
                </a:solidFill>
                <a:latin typeface="Times New Roman" pitchFamily="18" charset="0"/>
                <a:ea typeface="楷体" pitchFamily="49" charset="-122"/>
                <a:cs typeface="Times New Roman" pitchFamily="18" charset="0"/>
              </a:rPr>
              <a:t> </a:t>
            </a:r>
            <a:r>
              <a:rPr lang="en-US" altLang="zh-CN" sz="2000" b="1" dirty="0">
                <a:solidFill>
                  <a:srgbClr val="0000FF"/>
                </a:solidFill>
                <a:latin typeface="Times New Roman" pitchFamily="18" charset="0"/>
                <a:ea typeface="楷体" pitchFamily="49" charset="-122"/>
                <a:cs typeface="Times New Roman" pitchFamily="18" charset="0"/>
              </a:rPr>
              <a:t>= 106; </a:t>
            </a:r>
            <a:r>
              <a:rPr lang="en-US" altLang="zh-CN" sz="2000" b="1" dirty="0" err="1" smtClean="0">
                <a:solidFill>
                  <a:srgbClr val="0000FF"/>
                </a:solidFill>
                <a:latin typeface="Times New Roman" pitchFamily="18" charset="0"/>
                <a:ea typeface="楷体" pitchFamily="49" charset="-122"/>
                <a:cs typeface="Times New Roman" pitchFamily="18" charset="0"/>
              </a:rPr>
              <a:t>s4.sname</a:t>
            </a:r>
            <a:r>
              <a:rPr lang="en-US" altLang="zh-CN" sz="2000" b="1" dirty="0" smtClean="0">
                <a:solidFill>
                  <a:srgbClr val="0000FF"/>
                </a:solidFill>
                <a:latin typeface="Times New Roman" pitchFamily="18" charset="0"/>
                <a:ea typeface="楷体" pitchFamily="49" charset="-122"/>
                <a:cs typeface="Times New Roman" pitchFamily="18" charset="0"/>
              </a:rPr>
              <a:t> </a:t>
            </a:r>
            <a:r>
              <a:rPr lang="en-US" altLang="zh-CN" sz="2000" b="1" dirty="0">
                <a:solidFill>
                  <a:srgbClr val="0000FF"/>
                </a:solidFill>
                <a:latin typeface="Times New Roman" pitchFamily="18" charset="0"/>
                <a:ea typeface="楷体" pitchFamily="49" charset="-122"/>
                <a:cs typeface="Times New Roman" pitchFamily="18" charset="0"/>
              </a:rPr>
              <a:t>= "</a:t>
            </a:r>
            <a:r>
              <a:rPr lang="zh-CN" altLang="en-US" sz="2000" b="1" dirty="0">
                <a:solidFill>
                  <a:srgbClr val="0000FF"/>
                </a:solidFill>
                <a:latin typeface="Times New Roman" pitchFamily="18" charset="0"/>
                <a:ea typeface="楷体" pitchFamily="49" charset="-122"/>
                <a:cs typeface="Times New Roman" pitchFamily="18" charset="0"/>
              </a:rPr>
              <a:t>陈兵</a:t>
            </a:r>
            <a:r>
              <a:rPr lang="en-US" altLang="zh-CN" sz="2000" b="1" dirty="0">
                <a:solidFill>
                  <a:srgbClr val="0000FF"/>
                </a:solidFill>
                <a:latin typeface="Times New Roman" pitchFamily="18" charset="0"/>
                <a:ea typeface="楷体" pitchFamily="49" charset="-122"/>
                <a:cs typeface="Times New Roman" pitchFamily="18" charset="0"/>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4348" y="714356"/>
            <a:ext cx="7929618" cy="2238241"/>
          </a:xfrm>
          <a:prstGeom prst="rect">
            <a:avLst/>
          </a:prstGeom>
          <a:noFill/>
        </p:spPr>
        <p:txBody>
          <a:bodyPr wrap="square" rtlCol="0">
            <a:spAutoFit/>
          </a:bodyPr>
          <a:lstStyle/>
          <a:p>
            <a:pPr>
              <a:lnSpc>
                <a:spcPct val="150000"/>
              </a:lnSpc>
            </a:pPr>
            <a:r>
              <a:rPr lang="en-US" altLang="zh-CN" sz="2400" b="1" dirty="0" smtClean="0">
                <a:solidFill>
                  <a:srgbClr val="FF3300"/>
                </a:solidFill>
                <a:latin typeface="Times New Roman" pitchFamily="18" charset="0"/>
                <a:ea typeface="楷体" pitchFamily="49" charset="-122"/>
                <a:cs typeface="Times New Roman" pitchFamily="18" charset="0"/>
              </a:rPr>
              <a:t>1. </a:t>
            </a:r>
            <a:r>
              <a:rPr lang="zh-CN" altLang="en-US" sz="2400" b="1" dirty="0" smtClean="0">
                <a:solidFill>
                  <a:srgbClr val="FF3300"/>
                </a:solidFill>
                <a:latin typeface="Times New Roman" pitchFamily="18" charset="0"/>
                <a:ea typeface="楷体" pitchFamily="49" charset="-122"/>
                <a:cs typeface="Times New Roman" pitchFamily="18" charset="0"/>
              </a:rPr>
              <a:t>不给定初始值的情况</a:t>
            </a:r>
          </a:p>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如果不给出初始值部分，各元素取默认值。例如：</a:t>
            </a:r>
          </a:p>
          <a:p>
            <a:pPr>
              <a:lnSpc>
                <a:spcPct val="150000"/>
              </a:lnSpc>
            </a:pPr>
            <a:r>
              <a:rPr lang="zh-CN" altLang="en-US" sz="2400" b="1" dirty="0" smtClean="0">
                <a:solidFill>
                  <a:schemeClr val="hlink"/>
                </a:solidFill>
                <a:latin typeface="Times New Roman" pitchFamily="18" charset="0"/>
                <a:ea typeface="楷体" pitchFamily="49" charset="-122"/>
                <a:cs typeface="Times New Roman" pitchFamily="18" charset="0"/>
              </a:rPr>
              <a:t>    </a:t>
            </a:r>
            <a:r>
              <a:rPr lang="en-US" altLang="zh-CN" sz="2000" b="1" dirty="0" err="1" smtClean="0">
                <a:solidFill>
                  <a:schemeClr val="hlink"/>
                </a:solidFill>
                <a:latin typeface="Times New Roman" pitchFamily="18" charset="0"/>
                <a:ea typeface="楷体" pitchFamily="49" charset="-122"/>
                <a:cs typeface="Times New Roman" pitchFamily="18" charset="0"/>
              </a:rPr>
              <a:t>int</a:t>
            </a:r>
            <a:r>
              <a:rPr lang="en-US" altLang="zh-CN" sz="2000" b="1" dirty="0" smtClean="0">
                <a:solidFill>
                  <a:schemeClr val="hlink"/>
                </a:solidFill>
                <a:latin typeface="Times New Roman" pitchFamily="18" charset="0"/>
                <a:ea typeface="楷体" pitchFamily="49" charset="-122"/>
                <a:cs typeface="Times New Roman" pitchFamily="18" charset="0"/>
              </a:rPr>
              <a:t>[] a = new </a:t>
            </a:r>
            <a:r>
              <a:rPr lang="en-US" altLang="zh-CN" sz="2000" b="1" dirty="0" err="1" smtClean="0">
                <a:solidFill>
                  <a:schemeClr val="hlink"/>
                </a:solidFill>
                <a:latin typeface="Times New Roman" pitchFamily="18" charset="0"/>
                <a:ea typeface="楷体" pitchFamily="49" charset="-122"/>
                <a:cs typeface="Times New Roman" pitchFamily="18" charset="0"/>
              </a:rPr>
              <a:t>int</a:t>
            </a:r>
            <a:r>
              <a:rPr lang="en-US" altLang="zh-CN" sz="2000" b="1" dirty="0" smtClean="0">
                <a:solidFill>
                  <a:schemeClr val="hlink"/>
                </a:solidFill>
                <a:latin typeface="Times New Roman" pitchFamily="18" charset="0"/>
                <a:ea typeface="楷体" pitchFamily="49" charset="-122"/>
                <a:cs typeface="Times New Roman" pitchFamily="18" charset="0"/>
              </a:rPr>
              <a:t>[10]; </a:t>
            </a:r>
          </a:p>
          <a:p>
            <a:pPr>
              <a:lnSpc>
                <a:spcPct val="150000"/>
              </a:lnSpc>
            </a:pPr>
            <a:r>
              <a:rPr lang="en-US" altLang="zh-CN" sz="2400" b="1" dirty="0" smtClean="0">
                <a:solidFill>
                  <a:srgbClr val="0000FF"/>
                </a:solidFill>
                <a:latin typeface="Times New Roman" pitchFamily="18" charset="0"/>
                <a:ea typeface="楷体" pitchFamily="49" charset="-122"/>
                <a:cs typeface="Times New Roman" pitchFamily="18" charset="0"/>
              </a:rPr>
              <a:t>   </a:t>
            </a:r>
            <a:r>
              <a:rPr lang="zh-CN" altLang="en-US" sz="2400" b="1" dirty="0" smtClean="0">
                <a:solidFill>
                  <a:srgbClr val="0000FF"/>
                </a:solidFill>
                <a:latin typeface="Times New Roman" pitchFamily="18" charset="0"/>
                <a:ea typeface="楷体" pitchFamily="49" charset="-122"/>
                <a:cs typeface="Times New Roman" pitchFamily="18" charset="0"/>
              </a:rPr>
              <a:t>该数组在内存中各数组元素均取默认值</a:t>
            </a:r>
            <a:r>
              <a:rPr lang="en-US" altLang="zh-CN" sz="2400" b="1" dirty="0" smtClean="0">
                <a:solidFill>
                  <a:srgbClr val="0000FF"/>
                </a:solidFill>
                <a:latin typeface="Times New Roman" pitchFamily="18" charset="0"/>
                <a:ea typeface="楷体" pitchFamily="49" charset="-122"/>
                <a:cs typeface="Times New Roman" pitchFamily="18" charset="0"/>
              </a:rPr>
              <a:t>0</a:t>
            </a:r>
            <a:r>
              <a:rPr lang="zh-CN" altLang="en-US" sz="2400" b="1" dirty="0" smtClean="0">
                <a:solidFill>
                  <a:srgbClr val="0000FF"/>
                </a:solidFill>
                <a:latin typeface="Times New Roman" pitchFamily="18" charset="0"/>
                <a:ea typeface="楷体" pitchFamily="49" charset="-122"/>
                <a:cs typeface="Times New Roman" pitchFamily="18" charset="0"/>
              </a:rPr>
              <a:t>。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Box 2"/>
          <p:cNvSpPr txBox="1">
            <a:spLocks noChangeArrowheads="1"/>
          </p:cNvSpPr>
          <p:nvPr/>
        </p:nvSpPr>
        <p:spPr bwMode="auto">
          <a:xfrm>
            <a:off x="539750" y="476250"/>
            <a:ext cx="8280400" cy="3939540"/>
          </a:xfrm>
          <a:prstGeom prst="rect">
            <a:avLst/>
          </a:prstGeom>
          <a:noFill/>
          <a:ln w="9525">
            <a:noFill/>
            <a:miter lim="800000"/>
            <a:headEnd/>
            <a:tailEnd/>
          </a:ln>
          <a:effectLst/>
        </p:spPr>
        <p:txBody>
          <a:bodyPr>
            <a:spAutoFit/>
          </a:bodyPr>
          <a:lstStyle/>
          <a:p>
            <a:r>
              <a:rPr lang="en-US" altLang="zh-CN" sz="2000" dirty="0">
                <a:latin typeface="Times New Roman" pitchFamily="18" charset="0"/>
                <a:ea typeface="楷体" pitchFamily="49" charset="-122"/>
                <a:cs typeface="Times New Roman" pitchFamily="18" charset="0"/>
              </a:rPr>
              <a:t> </a:t>
            </a:r>
            <a:r>
              <a:rPr lang="en-US" altLang="zh-CN" sz="2000" b="1" dirty="0">
                <a:solidFill>
                  <a:srgbClr val="0000FF"/>
                </a:solidFill>
                <a:latin typeface="Times New Roman" pitchFamily="18" charset="0"/>
                <a:ea typeface="楷体" pitchFamily="49" charset="-122"/>
                <a:cs typeface="Times New Roman" pitchFamily="18" charset="0"/>
              </a:rPr>
              <a:t>	</a:t>
            </a:r>
            <a:r>
              <a:rPr lang="en-US" altLang="zh-CN" sz="2000" b="1" dirty="0" err="1">
                <a:solidFill>
                  <a:srgbClr val="FF00FF"/>
                </a:solidFill>
                <a:latin typeface="Times New Roman" pitchFamily="18" charset="0"/>
                <a:ea typeface="楷体" pitchFamily="49" charset="-122"/>
                <a:cs typeface="Times New Roman" pitchFamily="18" charset="0"/>
              </a:rPr>
              <a:t>myset.Insert</a:t>
            </a:r>
            <a:r>
              <a:rPr lang="en-US" altLang="zh-CN" sz="2000" b="1" dirty="0">
                <a:solidFill>
                  <a:srgbClr val="FF00FF"/>
                </a:solidFill>
                <a:latin typeface="Times New Roman" pitchFamily="18" charset="0"/>
                <a:ea typeface="楷体" pitchFamily="49" charset="-122"/>
                <a:cs typeface="Times New Roman" pitchFamily="18" charset="0"/>
              </a:rPr>
              <a:t>(2, </a:t>
            </a:r>
            <a:r>
              <a:rPr lang="en-US" altLang="zh-CN" sz="2000" b="1" dirty="0" err="1">
                <a:solidFill>
                  <a:srgbClr val="FF00FF"/>
                </a:solidFill>
                <a:latin typeface="Times New Roman" pitchFamily="18" charset="0"/>
                <a:ea typeface="楷体" pitchFamily="49" charset="-122"/>
                <a:cs typeface="Times New Roman" pitchFamily="18" charset="0"/>
              </a:rPr>
              <a:t>s5</a:t>
            </a:r>
            <a:r>
              <a:rPr lang="en-US" altLang="zh-CN" sz="2000" b="1" dirty="0">
                <a:solidFill>
                  <a:srgbClr val="FF00FF"/>
                </a:solidFill>
                <a:latin typeface="Times New Roman" pitchFamily="18" charset="0"/>
                <a:ea typeface="楷体" pitchFamily="49" charset="-122"/>
                <a:cs typeface="Times New Roman" pitchFamily="18" charset="0"/>
              </a:rPr>
              <a:t>);</a:t>
            </a:r>
          </a:p>
          <a:p>
            <a:r>
              <a:rPr lang="en-US" altLang="zh-CN" sz="2000" b="1" dirty="0">
                <a:solidFill>
                  <a:srgbClr val="0000FF"/>
                </a:solidFill>
                <a:latin typeface="Times New Roman" pitchFamily="18" charset="0"/>
                <a:ea typeface="楷体" pitchFamily="49" charset="-122"/>
                <a:cs typeface="Times New Roman" pitchFamily="18" charset="0"/>
              </a:rPr>
              <a:t>            	</a:t>
            </a:r>
            <a:r>
              <a:rPr lang="en-US" altLang="zh-CN" sz="2000" b="1" dirty="0" err="1">
                <a:solidFill>
                  <a:srgbClr val="0000FF"/>
                </a:solidFill>
                <a:latin typeface="Times New Roman" pitchFamily="18" charset="0"/>
                <a:ea typeface="楷体" pitchFamily="49" charset="-122"/>
                <a:cs typeface="Times New Roman" pitchFamily="18" charset="0"/>
              </a:rPr>
              <a:t>Console.WriteLine</a:t>
            </a:r>
            <a:r>
              <a:rPr lang="en-US" altLang="zh-CN" sz="2000" b="1" dirty="0">
                <a:solidFill>
                  <a:srgbClr val="0000FF"/>
                </a:solidFill>
                <a:latin typeface="Times New Roman" pitchFamily="18" charset="0"/>
                <a:ea typeface="楷体" pitchFamily="49" charset="-122"/>
                <a:cs typeface="Times New Roman" pitchFamily="18" charset="0"/>
              </a:rPr>
              <a:t>("</a:t>
            </a:r>
            <a:r>
              <a:rPr lang="zh-CN" altLang="en-US" sz="2000" b="1" dirty="0">
                <a:solidFill>
                  <a:srgbClr val="0000FF"/>
                </a:solidFill>
                <a:latin typeface="Times New Roman" pitchFamily="18" charset="0"/>
                <a:ea typeface="楷体" pitchFamily="49" charset="-122"/>
                <a:cs typeface="Times New Roman" pitchFamily="18" charset="0"/>
              </a:rPr>
              <a:t>元素序列</a:t>
            </a:r>
            <a:r>
              <a:rPr lang="en-US" altLang="zh-CN" sz="2000" b="1" dirty="0">
                <a:solidFill>
                  <a:srgbClr val="0000FF"/>
                </a:solidFill>
                <a:latin typeface="Times New Roman" pitchFamily="18" charset="0"/>
                <a:ea typeface="楷体" pitchFamily="49" charset="-122"/>
                <a:cs typeface="Times New Roman" pitchFamily="18" charset="0"/>
              </a:rPr>
              <a:t>:");</a:t>
            </a:r>
          </a:p>
          <a:p>
            <a:r>
              <a:rPr lang="en-US" altLang="zh-CN" sz="2000" b="1" dirty="0">
                <a:solidFill>
                  <a:srgbClr val="0000FF"/>
                </a:solidFill>
                <a:latin typeface="Times New Roman" pitchFamily="18" charset="0"/>
                <a:ea typeface="楷体" pitchFamily="49" charset="-122"/>
                <a:cs typeface="Times New Roman" pitchFamily="18" charset="0"/>
              </a:rPr>
              <a:t>            	</a:t>
            </a:r>
            <a:r>
              <a:rPr lang="en-US" altLang="zh-CN" sz="2000" b="1" dirty="0" err="1">
                <a:solidFill>
                  <a:srgbClr val="0000FF"/>
                </a:solidFill>
                <a:latin typeface="Times New Roman" pitchFamily="18" charset="0"/>
                <a:ea typeface="楷体" pitchFamily="49" charset="-122"/>
                <a:cs typeface="Times New Roman" pitchFamily="18" charset="0"/>
              </a:rPr>
              <a:t>Console.WriteLine</a:t>
            </a:r>
            <a:r>
              <a:rPr lang="en-US" altLang="zh-CN" sz="2000" b="1" dirty="0">
                <a:solidFill>
                  <a:srgbClr val="0000FF"/>
                </a:solidFill>
                <a:latin typeface="Times New Roman" pitchFamily="18" charset="0"/>
                <a:ea typeface="楷体" pitchFamily="49" charset="-122"/>
                <a:cs typeface="Times New Roman" pitchFamily="18" charset="0"/>
              </a:rPr>
              <a:t>("  </a:t>
            </a:r>
            <a:r>
              <a:rPr lang="zh-CN" altLang="en-US" sz="2000" b="1" dirty="0">
                <a:solidFill>
                  <a:srgbClr val="0000FF"/>
                </a:solidFill>
                <a:latin typeface="Times New Roman" pitchFamily="18" charset="0"/>
                <a:ea typeface="楷体" pitchFamily="49" charset="-122"/>
                <a:cs typeface="Times New Roman" pitchFamily="18" charset="0"/>
              </a:rPr>
              <a:t>下标  学号  姓名</a:t>
            </a:r>
            <a:r>
              <a:rPr lang="en-US" altLang="zh-CN" sz="2000" b="1" dirty="0">
                <a:solidFill>
                  <a:srgbClr val="0000FF"/>
                </a:solidFill>
                <a:latin typeface="Times New Roman" pitchFamily="18" charset="0"/>
                <a:ea typeface="楷体" pitchFamily="49" charset="-122"/>
                <a:cs typeface="Times New Roman" pitchFamily="18" charset="0"/>
              </a:rPr>
              <a:t>");</a:t>
            </a:r>
          </a:p>
          <a:p>
            <a:r>
              <a:rPr lang="en-US" altLang="zh-CN" sz="2000" b="1" dirty="0">
                <a:solidFill>
                  <a:srgbClr val="0000FF"/>
                </a:solidFill>
                <a:latin typeface="Times New Roman" pitchFamily="18" charset="0"/>
                <a:ea typeface="楷体" pitchFamily="49" charset="-122"/>
                <a:cs typeface="Times New Roman" pitchFamily="18" charset="0"/>
              </a:rPr>
              <a:t>            	</a:t>
            </a:r>
            <a:r>
              <a:rPr lang="en-US" altLang="zh-CN" sz="2000" b="1" dirty="0" err="1">
                <a:solidFill>
                  <a:srgbClr val="0000FF"/>
                </a:solidFill>
                <a:latin typeface="Times New Roman" pitchFamily="18" charset="0"/>
                <a:ea typeface="楷体" pitchFamily="49" charset="-122"/>
                <a:cs typeface="Times New Roman" pitchFamily="18" charset="0"/>
              </a:rPr>
              <a:t>i</a:t>
            </a:r>
            <a:r>
              <a:rPr lang="en-US" altLang="zh-CN" sz="2000" b="1" dirty="0">
                <a:solidFill>
                  <a:srgbClr val="0000FF"/>
                </a:solidFill>
                <a:latin typeface="Times New Roman" pitchFamily="18" charset="0"/>
                <a:ea typeface="楷体" pitchFamily="49" charset="-122"/>
                <a:cs typeface="Times New Roman" pitchFamily="18" charset="0"/>
              </a:rPr>
              <a:t> = 0;</a:t>
            </a:r>
          </a:p>
          <a:p>
            <a:r>
              <a:rPr lang="en-US" altLang="zh-CN" sz="2000" b="1" dirty="0">
                <a:solidFill>
                  <a:srgbClr val="0000FF"/>
                </a:solidFill>
                <a:latin typeface="Times New Roman" pitchFamily="18" charset="0"/>
                <a:ea typeface="楷体" pitchFamily="49" charset="-122"/>
                <a:cs typeface="Times New Roman" pitchFamily="18" charset="0"/>
              </a:rPr>
              <a:t>            	</a:t>
            </a:r>
            <a:r>
              <a:rPr lang="en-US" altLang="zh-CN" sz="2000" b="1" dirty="0" err="1">
                <a:solidFill>
                  <a:srgbClr val="0000FF"/>
                </a:solidFill>
                <a:latin typeface="Times New Roman" pitchFamily="18" charset="0"/>
                <a:ea typeface="楷体" pitchFamily="49" charset="-122"/>
                <a:cs typeface="Times New Roman" pitchFamily="18" charset="0"/>
              </a:rPr>
              <a:t>foreach</a:t>
            </a:r>
            <a:r>
              <a:rPr lang="en-US" altLang="zh-CN" sz="2000" b="1" dirty="0">
                <a:solidFill>
                  <a:srgbClr val="0000FF"/>
                </a:solidFill>
                <a:latin typeface="Times New Roman" pitchFamily="18" charset="0"/>
                <a:ea typeface="楷体" pitchFamily="49" charset="-122"/>
                <a:cs typeface="Times New Roman" pitchFamily="18" charset="0"/>
              </a:rPr>
              <a:t> (Stud </a:t>
            </a:r>
            <a:r>
              <a:rPr lang="en-US" altLang="zh-CN" sz="2000" b="1" dirty="0" err="1">
                <a:solidFill>
                  <a:srgbClr val="0000FF"/>
                </a:solidFill>
                <a:latin typeface="Times New Roman" pitchFamily="18" charset="0"/>
                <a:ea typeface="楷体" pitchFamily="49" charset="-122"/>
                <a:cs typeface="Times New Roman" pitchFamily="18" charset="0"/>
              </a:rPr>
              <a:t>st</a:t>
            </a:r>
            <a:r>
              <a:rPr lang="en-US" altLang="zh-CN" sz="2000" b="1" dirty="0">
                <a:solidFill>
                  <a:srgbClr val="0000FF"/>
                </a:solidFill>
                <a:latin typeface="Times New Roman" pitchFamily="18" charset="0"/>
                <a:ea typeface="楷体" pitchFamily="49" charset="-122"/>
                <a:cs typeface="Times New Roman" pitchFamily="18" charset="0"/>
              </a:rPr>
              <a:t> in </a:t>
            </a:r>
            <a:r>
              <a:rPr lang="en-US" altLang="zh-CN" sz="2000" b="1" dirty="0" err="1">
                <a:solidFill>
                  <a:srgbClr val="0000FF"/>
                </a:solidFill>
                <a:latin typeface="Times New Roman" pitchFamily="18" charset="0"/>
                <a:ea typeface="楷体" pitchFamily="49" charset="-122"/>
                <a:cs typeface="Times New Roman" pitchFamily="18" charset="0"/>
              </a:rPr>
              <a:t>myset</a:t>
            </a:r>
            <a:r>
              <a:rPr lang="en-US" altLang="zh-CN" sz="2000" b="1" dirty="0">
                <a:solidFill>
                  <a:srgbClr val="0000FF"/>
                </a:solidFill>
                <a:latin typeface="Times New Roman" pitchFamily="18" charset="0"/>
                <a:ea typeface="楷体" pitchFamily="49" charset="-122"/>
                <a:cs typeface="Times New Roman" pitchFamily="18" charset="0"/>
              </a:rPr>
              <a:t>)</a:t>
            </a:r>
          </a:p>
          <a:p>
            <a:r>
              <a:rPr lang="en-US" altLang="zh-CN" sz="2000" b="1" dirty="0">
                <a:solidFill>
                  <a:srgbClr val="0000FF"/>
                </a:solidFill>
                <a:latin typeface="Times New Roman" pitchFamily="18" charset="0"/>
                <a:ea typeface="楷体" pitchFamily="49" charset="-122"/>
                <a:cs typeface="Times New Roman" pitchFamily="18" charset="0"/>
              </a:rPr>
              <a:t>            	{    </a:t>
            </a:r>
            <a:r>
              <a:rPr lang="en-US" altLang="zh-CN" sz="2000" b="1" dirty="0" smtClean="0">
                <a:solidFill>
                  <a:srgbClr val="0000FF"/>
                </a:solidFill>
                <a:latin typeface="Times New Roman" pitchFamily="18" charset="0"/>
                <a:ea typeface="楷体" pitchFamily="49" charset="-122"/>
                <a:cs typeface="Times New Roman" pitchFamily="18" charset="0"/>
              </a:rPr>
              <a:t> </a:t>
            </a:r>
            <a:r>
              <a:rPr lang="en-US" altLang="zh-CN" sz="2000" b="1" dirty="0" err="1" smtClean="0">
                <a:solidFill>
                  <a:srgbClr val="0000FF"/>
                </a:solidFill>
                <a:latin typeface="Times New Roman" pitchFamily="18" charset="0"/>
                <a:ea typeface="楷体" pitchFamily="49" charset="-122"/>
                <a:cs typeface="Times New Roman" pitchFamily="18" charset="0"/>
              </a:rPr>
              <a:t>Console.WriteLine</a:t>
            </a:r>
            <a:r>
              <a:rPr lang="en-US" altLang="zh-CN" sz="2000" b="1" dirty="0">
                <a:solidFill>
                  <a:srgbClr val="0000FF"/>
                </a:solidFill>
                <a:latin typeface="Times New Roman" pitchFamily="18" charset="0"/>
                <a:ea typeface="楷体" pitchFamily="49" charset="-122"/>
                <a:cs typeface="Times New Roman" pitchFamily="18" charset="0"/>
              </a:rPr>
              <a:t>("   {0}    {1}   {2}", </a:t>
            </a:r>
            <a:r>
              <a:rPr lang="en-US" altLang="zh-CN" sz="2000" b="1" dirty="0" err="1">
                <a:solidFill>
                  <a:srgbClr val="0000FF"/>
                </a:solidFill>
                <a:latin typeface="Times New Roman" pitchFamily="18" charset="0"/>
                <a:ea typeface="楷体" pitchFamily="49" charset="-122"/>
                <a:cs typeface="Times New Roman" pitchFamily="18" charset="0"/>
              </a:rPr>
              <a:t>i</a:t>
            </a:r>
            <a:r>
              <a:rPr lang="en-US" altLang="zh-CN" sz="2000" b="1" dirty="0">
                <a:solidFill>
                  <a:srgbClr val="0000FF"/>
                </a:solidFill>
                <a:latin typeface="Times New Roman" pitchFamily="18" charset="0"/>
                <a:ea typeface="楷体" pitchFamily="49" charset="-122"/>
                <a:cs typeface="Times New Roman" pitchFamily="18" charset="0"/>
              </a:rPr>
              <a:t>, </a:t>
            </a:r>
            <a:r>
              <a:rPr lang="en-US" altLang="zh-CN" sz="2000" b="1" dirty="0" err="1">
                <a:solidFill>
                  <a:srgbClr val="0000FF"/>
                </a:solidFill>
                <a:latin typeface="Times New Roman" pitchFamily="18" charset="0"/>
                <a:ea typeface="楷体" pitchFamily="49" charset="-122"/>
                <a:cs typeface="Times New Roman" pitchFamily="18" charset="0"/>
              </a:rPr>
              <a:t>st.sno</a:t>
            </a:r>
            <a:r>
              <a:rPr lang="en-US" altLang="zh-CN" sz="2000" b="1" dirty="0">
                <a:solidFill>
                  <a:srgbClr val="0000FF"/>
                </a:solidFill>
                <a:latin typeface="Times New Roman" pitchFamily="18" charset="0"/>
                <a:ea typeface="楷体" pitchFamily="49" charset="-122"/>
                <a:cs typeface="Times New Roman" pitchFamily="18" charset="0"/>
              </a:rPr>
              <a:t>, </a:t>
            </a:r>
            <a:r>
              <a:rPr lang="en-US" altLang="zh-CN" sz="2000" b="1" dirty="0" err="1">
                <a:solidFill>
                  <a:srgbClr val="0000FF"/>
                </a:solidFill>
                <a:latin typeface="Times New Roman" pitchFamily="18" charset="0"/>
                <a:ea typeface="楷体" pitchFamily="49" charset="-122"/>
                <a:cs typeface="Times New Roman" pitchFamily="18" charset="0"/>
              </a:rPr>
              <a:t>st.sname</a:t>
            </a:r>
            <a:r>
              <a:rPr lang="en-US" altLang="zh-CN" sz="2000" b="1" dirty="0">
                <a:solidFill>
                  <a:srgbClr val="0000FF"/>
                </a:solidFill>
                <a:latin typeface="Times New Roman" pitchFamily="18" charset="0"/>
                <a:ea typeface="楷体" pitchFamily="49" charset="-122"/>
                <a:cs typeface="Times New Roman" pitchFamily="18" charset="0"/>
              </a:rPr>
              <a:t>);</a:t>
            </a:r>
          </a:p>
          <a:p>
            <a:r>
              <a:rPr lang="en-US" altLang="zh-CN" sz="2000" b="1" dirty="0">
                <a:solidFill>
                  <a:srgbClr val="0000FF"/>
                </a:solidFill>
                <a:latin typeface="Times New Roman" pitchFamily="18" charset="0"/>
                <a:ea typeface="楷体" pitchFamily="49" charset="-122"/>
                <a:cs typeface="Times New Roman" pitchFamily="18" charset="0"/>
              </a:rPr>
              <a:t>                     </a:t>
            </a:r>
            <a:r>
              <a:rPr lang="en-US" altLang="zh-CN" sz="2000" b="1" dirty="0" err="1">
                <a:solidFill>
                  <a:srgbClr val="0000FF"/>
                </a:solidFill>
                <a:latin typeface="Times New Roman" pitchFamily="18" charset="0"/>
                <a:ea typeface="楷体" pitchFamily="49" charset="-122"/>
                <a:cs typeface="Times New Roman" pitchFamily="18" charset="0"/>
              </a:rPr>
              <a:t>i</a:t>
            </a:r>
            <a:r>
              <a:rPr lang="en-US" altLang="zh-CN" sz="2000" b="1" dirty="0">
                <a:solidFill>
                  <a:srgbClr val="0000FF"/>
                </a:solidFill>
                <a:latin typeface="Times New Roman" pitchFamily="18" charset="0"/>
                <a:ea typeface="楷体" pitchFamily="49" charset="-122"/>
                <a:cs typeface="Times New Roman" pitchFamily="18" charset="0"/>
              </a:rPr>
              <a:t>++;</a:t>
            </a:r>
          </a:p>
          <a:p>
            <a:r>
              <a:rPr lang="en-US" altLang="zh-CN" sz="2000" b="1" dirty="0">
                <a:solidFill>
                  <a:srgbClr val="0000FF"/>
                </a:solidFill>
                <a:latin typeface="Times New Roman" pitchFamily="18" charset="0"/>
                <a:ea typeface="楷体" pitchFamily="49" charset="-122"/>
                <a:cs typeface="Times New Roman" pitchFamily="18" charset="0"/>
              </a:rPr>
              <a:t>            	}</a:t>
            </a:r>
          </a:p>
          <a:p>
            <a:r>
              <a:rPr lang="en-US" altLang="zh-CN" sz="2000" b="1" dirty="0">
                <a:solidFill>
                  <a:srgbClr val="0000FF"/>
                </a:solidFill>
                <a:latin typeface="Times New Roman" pitchFamily="18" charset="0"/>
                <a:ea typeface="楷体" pitchFamily="49" charset="-122"/>
                <a:cs typeface="Times New Roman" pitchFamily="18" charset="0"/>
              </a:rPr>
              <a:t>         }</a:t>
            </a:r>
          </a:p>
          <a:p>
            <a:r>
              <a:rPr lang="en-US" altLang="zh-CN" sz="2000" b="1" dirty="0">
                <a:solidFill>
                  <a:srgbClr val="0000FF"/>
                </a:solidFill>
                <a:latin typeface="Times New Roman" pitchFamily="18" charset="0"/>
                <a:ea typeface="楷体" pitchFamily="49" charset="-122"/>
                <a:cs typeface="Times New Roman" pitchFamily="18" charset="0"/>
              </a:rPr>
              <a:t>    }</a:t>
            </a:r>
          </a:p>
          <a:p>
            <a:r>
              <a:rPr lang="en-US" altLang="zh-CN" sz="2000" b="1" dirty="0">
                <a:solidFill>
                  <a:srgbClr val="0000FF"/>
                </a:solidFill>
                <a:latin typeface="Times New Roman" pitchFamily="18" charset="0"/>
                <a:ea typeface="楷体" pitchFamily="49" charset="-122"/>
                <a:cs typeface="Times New Roman" pitchFamily="18" charset="0"/>
              </a:rPr>
              <a:t>}</a:t>
            </a:r>
          </a:p>
          <a:p>
            <a:pPr>
              <a:spcBef>
                <a:spcPct val="50000"/>
              </a:spcBef>
            </a:pPr>
            <a:endParaRPr lang="en-US" altLang="zh-CN" sz="2000" dirty="0">
              <a:latin typeface="Times New Roman" pitchFamily="18" charset="0"/>
              <a:ea typeface="楷体" pitchFamily="49" charset="-122"/>
              <a:cs typeface="Times New Roman" pitchFamily="18" charset="0"/>
            </a:endParaRPr>
          </a:p>
        </p:txBody>
      </p:sp>
      <p:pic>
        <p:nvPicPr>
          <p:cNvPr id="4" name="图片 3"/>
          <p:cNvPicPr/>
          <p:nvPr/>
        </p:nvPicPr>
        <p:blipFill>
          <a:blip r:embed="rId2"/>
          <a:srcRect/>
          <a:stretch>
            <a:fillRect/>
          </a:stretch>
        </p:blipFill>
        <p:spPr bwMode="auto">
          <a:xfrm>
            <a:off x="3286116" y="2786058"/>
            <a:ext cx="3000396" cy="292895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2123282" y="3048000"/>
            <a:ext cx="4897437" cy="762000"/>
          </a:xfrm>
          <a:prstGeom prst="rect">
            <a:avLst/>
          </a:prstGeom>
          <a:solidFill>
            <a:schemeClr val="hlink"/>
          </a:solidFill>
          <a:ln w="9525">
            <a:noFill/>
            <a:miter lim="800000"/>
            <a:headEnd/>
            <a:tailEnd/>
          </a:ln>
          <a:effectLst/>
        </p:spPr>
        <p:txBody>
          <a:bodyPr>
            <a:spAutoFit/>
          </a:bodyPr>
          <a:lstStyle>
            <a:defPPr>
              <a:defRPr lang="zh-CN"/>
            </a:defPPr>
            <a:lvl1pPr algn="ctr" rtl="0" fontAlgn="base">
              <a:lnSpc>
                <a:spcPct val="110000"/>
              </a:lnSpc>
              <a:spcBef>
                <a:spcPct val="50000"/>
              </a:spcBef>
              <a:spcAft>
                <a:spcPct val="0"/>
              </a:spcAft>
              <a:buChar char="•"/>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110000"/>
              </a:lnSpc>
              <a:spcBef>
                <a:spcPct val="50000"/>
              </a:spcBef>
              <a:spcAft>
                <a:spcPct val="0"/>
              </a:spcAft>
              <a:buChar char="•"/>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110000"/>
              </a:lnSpc>
              <a:spcBef>
                <a:spcPct val="50000"/>
              </a:spcBef>
              <a:spcAft>
                <a:spcPct val="0"/>
              </a:spcAft>
              <a:buChar char="•"/>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110000"/>
              </a:lnSpc>
              <a:spcBef>
                <a:spcPct val="50000"/>
              </a:spcBef>
              <a:spcAft>
                <a:spcPct val="0"/>
              </a:spcAft>
              <a:buChar char="•"/>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110000"/>
              </a:lnSpc>
              <a:spcBef>
                <a:spcPct val="50000"/>
              </a:spcBef>
              <a:spcAft>
                <a:spcPct val="0"/>
              </a:spcAft>
              <a:buChar char="•"/>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buFontTx/>
              <a:buNone/>
            </a:pPr>
            <a:r>
              <a:rPr kumimoji="0" lang="en-US" altLang="zh-CN" dirty="0">
                <a:solidFill>
                  <a:srgbClr val="FF00FF"/>
                </a:solidFill>
              </a:rPr>
              <a:t> </a:t>
            </a:r>
            <a:r>
              <a:rPr kumimoji="0" lang="en-US" altLang="zh-CN" sz="4000" dirty="0">
                <a:solidFill>
                  <a:srgbClr val="FF3300"/>
                </a:solidFill>
                <a:effectLst>
                  <a:outerShdw blurRad="38100" dist="38100" dir="2700000" algn="tl">
                    <a:srgbClr val="000000"/>
                  </a:outerShdw>
                </a:effectLst>
              </a:rPr>
              <a:t>━━</a:t>
            </a:r>
            <a:r>
              <a:rPr kumimoji="0" lang="zh-CN" altLang="en-US" sz="4400" dirty="0">
                <a:solidFill>
                  <a:srgbClr val="FF3300"/>
                </a:solidFill>
                <a:effectLst>
                  <a:outerShdw blurRad="38100" dist="38100" dir="2700000" algn="tl">
                    <a:srgbClr val="000000"/>
                  </a:outerShdw>
                </a:effectLst>
                <a:ea typeface="Arial Unicode MS" pitchFamily="34" charset="-122"/>
                <a:cs typeface="Arial Unicode MS" pitchFamily="34" charset="-122"/>
              </a:rPr>
              <a:t>本章完</a:t>
            </a:r>
            <a:r>
              <a:rPr kumimoji="0" lang="zh-CN" altLang="en-US" sz="4000" dirty="0">
                <a:solidFill>
                  <a:srgbClr val="FF3300"/>
                </a:solidFill>
                <a:effectLst>
                  <a:outerShdw blurRad="38100" dist="38100" dir="2700000" algn="tl">
                    <a:srgbClr val="000000"/>
                  </a:outerShdw>
                </a:effectLst>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684213" y="476250"/>
            <a:ext cx="7632700" cy="2862322"/>
          </a:xfrm>
          <a:prstGeom prst="rect">
            <a:avLst/>
          </a:prstGeom>
          <a:noFill/>
          <a:ln w="9525">
            <a:noFill/>
            <a:miter lim="800000"/>
            <a:headEnd/>
            <a:tailEnd/>
          </a:ln>
          <a:effectLst/>
        </p:spPr>
        <p:txBody>
          <a:bodyPr>
            <a:spAutoFit/>
          </a:bodyPr>
          <a:lstStyle/>
          <a:p>
            <a:pPr>
              <a:lnSpc>
                <a:spcPct val="150000"/>
              </a:lnSpc>
            </a:pPr>
            <a:r>
              <a:rPr lang="en-US" altLang="zh-CN" sz="2400" b="1" dirty="0">
                <a:solidFill>
                  <a:srgbClr val="FF3300"/>
                </a:solidFill>
                <a:latin typeface="Times New Roman" pitchFamily="18" charset="0"/>
                <a:ea typeface="楷体" pitchFamily="49" charset="-122"/>
                <a:cs typeface="Times New Roman" pitchFamily="18" charset="0"/>
              </a:rPr>
              <a:t>2. </a:t>
            </a:r>
            <a:r>
              <a:rPr lang="zh-CN" altLang="en-US" sz="2400" b="1" dirty="0">
                <a:solidFill>
                  <a:srgbClr val="FF3300"/>
                </a:solidFill>
                <a:latin typeface="Times New Roman" pitchFamily="18" charset="0"/>
                <a:ea typeface="楷体" pitchFamily="49" charset="-122"/>
                <a:cs typeface="Times New Roman" pitchFamily="18" charset="0"/>
              </a:rPr>
              <a:t>给定初始值的情况</a:t>
            </a:r>
          </a:p>
          <a:p>
            <a:pPr>
              <a:lnSpc>
                <a:spcPct val="150000"/>
              </a:lnSpc>
            </a:pPr>
            <a:r>
              <a:rPr lang="zh-CN" altLang="en-US" sz="2400" b="1" dirty="0">
                <a:solidFill>
                  <a:srgbClr val="0000FF"/>
                </a:solidFill>
                <a:latin typeface="Times New Roman" pitchFamily="18" charset="0"/>
                <a:ea typeface="楷体" pitchFamily="49" charset="-122"/>
                <a:cs typeface="Times New Roman" pitchFamily="18" charset="0"/>
              </a:rPr>
              <a:t>　　如果给出初始值部分，各元素取相应的初值，而且给出的初值个数与“数组长度”相等</a:t>
            </a:r>
            <a:r>
              <a:rPr lang="zh-CN" altLang="en-US" sz="2400" b="1" dirty="0" smtClean="0">
                <a:solidFill>
                  <a:srgbClr val="0000FF"/>
                </a:solidFill>
                <a:latin typeface="Times New Roman" pitchFamily="18" charset="0"/>
                <a:ea typeface="楷体" pitchFamily="49" charset="-122"/>
                <a:cs typeface="Times New Roman" pitchFamily="18" charset="0"/>
              </a:rPr>
              <a:t>。</a:t>
            </a:r>
            <a:endParaRPr lang="en-US" altLang="zh-CN" sz="2400" b="1" dirty="0" smtClean="0">
              <a:solidFill>
                <a:srgbClr val="0000FF"/>
              </a:solidFill>
              <a:latin typeface="Times New Roman" pitchFamily="18" charset="0"/>
              <a:ea typeface="楷体" pitchFamily="49" charset="-122"/>
              <a:cs typeface="Times New Roman" pitchFamily="18" charset="0"/>
            </a:endParaRPr>
          </a:p>
          <a:p>
            <a:pPr>
              <a:lnSpc>
                <a:spcPct val="150000"/>
              </a:lnSpc>
            </a:pPr>
            <a:r>
              <a:rPr lang="en-US" altLang="zh-CN" sz="2400" b="1" dirty="0" smtClean="0">
                <a:solidFill>
                  <a:srgbClr val="0000FF"/>
                </a:solidFill>
                <a:latin typeface="Times New Roman" pitchFamily="18" charset="0"/>
                <a:ea typeface="楷体" pitchFamily="49" charset="-122"/>
                <a:cs typeface="Times New Roman" pitchFamily="18" charset="0"/>
              </a:rPr>
              <a:t>       </a:t>
            </a:r>
            <a:r>
              <a:rPr lang="zh-CN" altLang="en-US" sz="2400" b="1" dirty="0" smtClean="0">
                <a:solidFill>
                  <a:srgbClr val="0000FF"/>
                </a:solidFill>
                <a:latin typeface="Times New Roman" pitchFamily="18" charset="0"/>
                <a:ea typeface="楷体" pitchFamily="49" charset="-122"/>
                <a:cs typeface="Times New Roman" pitchFamily="18" charset="0"/>
              </a:rPr>
              <a:t>此时</a:t>
            </a:r>
            <a:r>
              <a:rPr lang="zh-CN" altLang="en-US" sz="2400" b="1" dirty="0">
                <a:solidFill>
                  <a:srgbClr val="0000FF"/>
                </a:solidFill>
                <a:latin typeface="Times New Roman" pitchFamily="18" charset="0"/>
                <a:ea typeface="楷体" pitchFamily="49" charset="-122"/>
                <a:cs typeface="Times New Roman" pitchFamily="18" charset="0"/>
              </a:rPr>
              <a:t>可以省略“数组长度”，因为后面的大括号中已列出了数组中的全部元素</a:t>
            </a:r>
            <a:r>
              <a:rPr lang="zh-CN" altLang="en-US" sz="2400" b="1" dirty="0" smtClean="0">
                <a:solidFill>
                  <a:srgbClr val="0000FF"/>
                </a:solidFill>
                <a:latin typeface="Times New Roman" pitchFamily="18" charset="0"/>
                <a:ea typeface="楷体" pitchFamily="49" charset="-122"/>
                <a:cs typeface="Times New Roman" pitchFamily="18" charset="0"/>
              </a:rPr>
              <a:t>。</a:t>
            </a:r>
            <a:endParaRPr lang="en-US" altLang="zh-CN" sz="2400" b="1" dirty="0" smtClean="0">
              <a:solidFill>
                <a:srgbClr val="0000FF"/>
              </a:solidFill>
              <a:latin typeface="Times New Roman" pitchFamily="18" charset="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428604"/>
            <a:ext cx="8072494" cy="5395067"/>
          </a:xfrm>
          <a:prstGeom prst="rect">
            <a:avLst/>
          </a:prstGeom>
          <a:noFill/>
        </p:spPr>
        <p:txBody>
          <a:bodyPr wrap="square" rtlCol="0">
            <a:spAutoFit/>
          </a:bodyPr>
          <a:lstStyle/>
          <a:p>
            <a:pPr>
              <a:lnSpc>
                <a:spcPct val="150000"/>
              </a:lnSpc>
            </a:pPr>
            <a:r>
              <a:rPr lang="zh-CN" altLang="en-US" sz="2000" b="1" dirty="0" smtClean="0">
                <a:solidFill>
                  <a:srgbClr val="0000FF"/>
                </a:solidFill>
                <a:latin typeface="Times New Roman" pitchFamily="18" charset="0"/>
                <a:ea typeface="楷体" pitchFamily="49" charset="-122"/>
                <a:cs typeface="Times New Roman" pitchFamily="18" charset="0"/>
              </a:rPr>
              <a:t>例如：</a:t>
            </a:r>
          </a:p>
          <a:p>
            <a:pPr>
              <a:lnSpc>
                <a:spcPct val="150000"/>
              </a:lnSpc>
            </a:pPr>
            <a:r>
              <a:rPr lang="zh-CN" altLang="en-US" sz="2000" b="1" dirty="0" smtClean="0">
                <a:solidFill>
                  <a:srgbClr val="0000FF"/>
                </a:solidFill>
                <a:latin typeface="Times New Roman" pitchFamily="18" charset="0"/>
                <a:ea typeface="楷体" pitchFamily="49" charset="-122"/>
                <a:cs typeface="Times New Roman" pitchFamily="18" charset="0"/>
              </a:rPr>
              <a:t>　</a:t>
            </a:r>
            <a:r>
              <a:rPr lang="zh-CN" altLang="en-US" b="1" dirty="0" smtClean="0">
                <a:solidFill>
                  <a:srgbClr val="0000FF"/>
                </a:solidFill>
                <a:latin typeface="Times New Roman" pitchFamily="18" charset="0"/>
                <a:ea typeface="楷体" pitchFamily="49" charset="-122"/>
                <a:cs typeface="Times New Roman" pitchFamily="18" charset="0"/>
              </a:rPr>
              <a:t>　</a:t>
            </a:r>
            <a:r>
              <a:rPr lang="en-US" altLang="zh-CN" b="1" dirty="0" err="1" smtClean="0">
                <a:solidFill>
                  <a:schemeClr val="hlink"/>
                </a:solidFill>
                <a:latin typeface="Times New Roman" pitchFamily="18" charset="0"/>
                <a:ea typeface="楷体" pitchFamily="49" charset="-122"/>
                <a:cs typeface="Times New Roman" pitchFamily="18" charset="0"/>
              </a:rPr>
              <a:t>int</a:t>
            </a:r>
            <a:r>
              <a:rPr lang="en-US" altLang="zh-CN" b="1" dirty="0" smtClean="0">
                <a:solidFill>
                  <a:schemeClr val="hlink"/>
                </a:solidFill>
                <a:latin typeface="Times New Roman" pitchFamily="18" charset="0"/>
                <a:ea typeface="楷体" pitchFamily="49" charset="-122"/>
                <a:cs typeface="Times New Roman" pitchFamily="18" charset="0"/>
              </a:rPr>
              <a:t>[] a = new </a:t>
            </a:r>
            <a:r>
              <a:rPr lang="en-US" altLang="zh-CN" b="1" dirty="0" err="1" smtClean="0">
                <a:solidFill>
                  <a:schemeClr val="hlink"/>
                </a:solidFill>
                <a:latin typeface="Times New Roman" pitchFamily="18" charset="0"/>
                <a:ea typeface="楷体" pitchFamily="49" charset="-122"/>
                <a:cs typeface="Times New Roman" pitchFamily="18" charset="0"/>
              </a:rPr>
              <a:t>int</a:t>
            </a:r>
            <a:r>
              <a:rPr lang="en-US" altLang="zh-CN" b="1" dirty="0" smtClean="0">
                <a:solidFill>
                  <a:schemeClr val="hlink"/>
                </a:solidFill>
                <a:latin typeface="Times New Roman" pitchFamily="18" charset="0"/>
                <a:ea typeface="楷体" pitchFamily="49" charset="-122"/>
                <a:cs typeface="Times New Roman" pitchFamily="18" charset="0"/>
              </a:rPr>
              <a:t>[10]{1,2,3,4,5,6,7,8,9,10}; </a:t>
            </a:r>
            <a:r>
              <a:rPr lang="zh-CN" altLang="en-US" b="1" dirty="0" smtClean="0">
                <a:solidFill>
                  <a:schemeClr val="hlink"/>
                </a:solidFill>
                <a:latin typeface="Times New Roman" pitchFamily="18" charset="0"/>
                <a:ea typeface="楷体" pitchFamily="49" charset="-122"/>
                <a:cs typeface="Times New Roman" pitchFamily="18" charset="0"/>
              </a:rPr>
              <a:t>　</a:t>
            </a:r>
          </a:p>
          <a:p>
            <a:pPr>
              <a:lnSpc>
                <a:spcPct val="150000"/>
              </a:lnSpc>
            </a:pPr>
            <a:r>
              <a:rPr lang="zh-CN" altLang="en-US" sz="2000" b="1" dirty="0" smtClean="0">
                <a:solidFill>
                  <a:srgbClr val="0000FF"/>
                </a:solidFill>
                <a:latin typeface="Times New Roman" pitchFamily="18" charset="0"/>
                <a:ea typeface="楷体" pitchFamily="49" charset="-122"/>
                <a:cs typeface="Times New Roman" pitchFamily="18" charset="0"/>
              </a:rPr>
              <a:t>或</a:t>
            </a:r>
          </a:p>
          <a:p>
            <a:pPr>
              <a:lnSpc>
                <a:spcPct val="150000"/>
              </a:lnSpc>
            </a:pPr>
            <a:r>
              <a:rPr lang="zh-CN" altLang="en-US" sz="2000" b="1" dirty="0" smtClean="0">
                <a:solidFill>
                  <a:srgbClr val="0000FF"/>
                </a:solidFill>
                <a:latin typeface="Times New Roman" pitchFamily="18" charset="0"/>
                <a:ea typeface="楷体" pitchFamily="49" charset="-122"/>
                <a:cs typeface="Times New Roman" pitchFamily="18" charset="0"/>
              </a:rPr>
              <a:t>　</a:t>
            </a:r>
            <a:r>
              <a:rPr lang="zh-CN" altLang="en-US" b="1" dirty="0" smtClean="0">
                <a:solidFill>
                  <a:srgbClr val="0000FF"/>
                </a:solidFill>
                <a:latin typeface="Times New Roman" pitchFamily="18" charset="0"/>
                <a:ea typeface="楷体" pitchFamily="49" charset="-122"/>
                <a:cs typeface="Times New Roman" pitchFamily="18" charset="0"/>
              </a:rPr>
              <a:t>　</a:t>
            </a:r>
            <a:r>
              <a:rPr lang="en-US" altLang="zh-CN" b="1" dirty="0" err="1" smtClean="0">
                <a:solidFill>
                  <a:schemeClr val="hlink"/>
                </a:solidFill>
                <a:latin typeface="Times New Roman" pitchFamily="18" charset="0"/>
                <a:ea typeface="楷体" pitchFamily="49" charset="-122"/>
                <a:cs typeface="Times New Roman" pitchFamily="18" charset="0"/>
              </a:rPr>
              <a:t>int</a:t>
            </a:r>
            <a:r>
              <a:rPr lang="en-US" altLang="zh-CN" b="1" dirty="0" smtClean="0">
                <a:solidFill>
                  <a:schemeClr val="hlink"/>
                </a:solidFill>
                <a:latin typeface="Times New Roman" pitchFamily="18" charset="0"/>
                <a:ea typeface="楷体" pitchFamily="49" charset="-122"/>
                <a:cs typeface="Times New Roman" pitchFamily="18" charset="0"/>
              </a:rPr>
              <a:t>[] a = new </a:t>
            </a:r>
            <a:r>
              <a:rPr lang="en-US" altLang="zh-CN" b="1" dirty="0" err="1" smtClean="0">
                <a:solidFill>
                  <a:schemeClr val="hlink"/>
                </a:solidFill>
                <a:latin typeface="Times New Roman" pitchFamily="18" charset="0"/>
                <a:ea typeface="楷体" pitchFamily="49" charset="-122"/>
                <a:cs typeface="Times New Roman" pitchFamily="18" charset="0"/>
              </a:rPr>
              <a:t>int</a:t>
            </a:r>
            <a:r>
              <a:rPr lang="en-US" altLang="zh-CN" b="1" dirty="0" smtClean="0">
                <a:solidFill>
                  <a:schemeClr val="hlink"/>
                </a:solidFill>
                <a:latin typeface="Times New Roman" pitchFamily="18" charset="0"/>
                <a:ea typeface="楷体" pitchFamily="49" charset="-122"/>
                <a:cs typeface="Times New Roman" pitchFamily="18" charset="0"/>
              </a:rPr>
              <a:t>[]{1,2,3,4,5,6,7,8,9,10}; </a:t>
            </a:r>
          </a:p>
          <a:p>
            <a:pPr>
              <a:lnSpc>
                <a:spcPct val="150000"/>
              </a:lnSpc>
            </a:pPr>
            <a:r>
              <a:rPr lang="zh-CN" altLang="en-US" sz="2000" b="1" dirty="0" smtClean="0">
                <a:solidFill>
                  <a:srgbClr val="0000FF"/>
                </a:solidFill>
                <a:latin typeface="Times New Roman" pitchFamily="18" charset="0"/>
                <a:ea typeface="楷体" pitchFamily="49" charset="-122"/>
                <a:cs typeface="Times New Roman" pitchFamily="18" charset="0"/>
              </a:rPr>
              <a:t>在这种情况下，不允许“数组长度”为变量，例如：</a:t>
            </a:r>
          </a:p>
          <a:p>
            <a:pPr>
              <a:lnSpc>
                <a:spcPct val="150000"/>
              </a:lnSpc>
            </a:pPr>
            <a:r>
              <a:rPr lang="zh-CN" altLang="en-US" sz="2000" b="1" dirty="0" smtClean="0">
                <a:solidFill>
                  <a:srgbClr val="0000FF"/>
                </a:solidFill>
                <a:latin typeface="Times New Roman" pitchFamily="18" charset="0"/>
                <a:ea typeface="楷体" pitchFamily="49" charset="-122"/>
                <a:cs typeface="Times New Roman" pitchFamily="18" charset="0"/>
              </a:rPr>
              <a:t>　</a:t>
            </a:r>
            <a:r>
              <a:rPr lang="zh-CN" altLang="en-US" b="1" dirty="0" smtClean="0">
                <a:solidFill>
                  <a:schemeClr val="hlink"/>
                </a:solidFill>
                <a:latin typeface="Times New Roman" pitchFamily="18" charset="0"/>
                <a:ea typeface="楷体" pitchFamily="49" charset="-122"/>
                <a:cs typeface="Times New Roman" pitchFamily="18" charset="0"/>
              </a:rPr>
              <a:t>   </a:t>
            </a:r>
            <a:r>
              <a:rPr lang="en-US" altLang="zh-CN" b="1" dirty="0" err="1" smtClean="0">
                <a:solidFill>
                  <a:schemeClr val="hlink"/>
                </a:solidFill>
                <a:latin typeface="Times New Roman" pitchFamily="18" charset="0"/>
                <a:ea typeface="楷体" pitchFamily="49" charset="-122"/>
                <a:cs typeface="Times New Roman" pitchFamily="18" charset="0"/>
              </a:rPr>
              <a:t>int</a:t>
            </a:r>
            <a:r>
              <a:rPr lang="en-US" altLang="zh-CN" b="1" dirty="0" smtClean="0">
                <a:solidFill>
                  <a:schemeClr val="hlink"/>
                </a:solidFill>
                <a:latin typeface="Times New Roman" pitchFamily="18" charset="0"/>
                <a:ea typeface="楷体" pitchFamily="49" charset="-122"/>
                <a:cs typeface="Times New Roman" pitchFamily="18" charset="0"/>
              </a:rPr>
              <a:t> n = 5;                                		//</a:t>
            </a:r>
            <a:r>
              <a:rPr lang="zh-CN" altLang="en-US" b="1" dirty="0" smtClean="0">
                <a:solidFill>
                  <a:schemeClr val="hlink"/>
                </a:solidFill>
                <a:latin typeface="Times New Roman" pitchFamily="18" charset="0"/>
                <a:ea typeface="楷体" pitchFamily="49" charset="-122"/>
                <a:cs typeface="Times New Roman" pitchFamily="18" charset="0"/>
              </a:rPr>
              <a:t>定义变量</a:t>
            </a:r>
            <a:r>
              <a:rPr lang="en-US" altLang="zh-CN" b="1" dirty="0" smtClean="0">
                <a:solidFill>
                  <a:schemeClr val="hlink"/>
                </a:solidFill>
                <a:latin typeface="Times New Roman" pitchFamily="18" charset="0"/>
                <a:ea typeface="楷体" pitchFamily="49" charset="-122"/>
                <a:cs typeface="Times New Roman" pitchFamily="18" charset="0"/>
              </a:rPr>
              <a:t>n</a:t>
            </a:r>
          </a:p>
          <a:p>
            <a:pPr>
              <a:lnSpc>
                <a:spcPct val="150000"/>
              </a:lnSpc>
            </a:pPr>
            <a:r>
              <a:rPr lang="zh-CN" altLang="en-US" b="1" dirty="0" smtClean="0">
                <a:solidFill>
                  <a:schemeClr val="hlink"/>
                </a:solidFill>
                <a:latin typeface="Times New Roman" pitchFamily="18" charset="0"/>
                <a:ea typeface="楷体" pitchFamily="49" charset="-122"/>
                <a:cs typeface="Times New Roman" pitchFamily="18" charset="0"/>
              </a:rPr>
              <a:t>　　</a:t>
            </a:r>
            <a:r>
              <a:rPr lang="en-US" altLang="zh-CN" b="1" dirty="0" err="1" smtClean="0">
                <a:solidFill>
                  <a:schemeClr val="hlink"/>
                </a:solidFill>
                <a:latin typeface="Times New Roman" pitchFamily="18" charset="0"/>
                <a:ea typeface="楷体" pitchFamily="49" charset="-122"/>
                <a:cs typeface="Times New Roman" pitchFamily="18" charset="0"/>
              </a:rPr>
              <a:t>int</a:t>
            </a:r>
            <a:r>
              <a:rPr lang="en-US" altLang="zh-CN" b="1" dirty="0" smtClean="0">
                <a:solidFill>
                  <a:schemeClr val="hlink"/>
                </a:solidFill>
                <a:latin typeface="Times New Roman" pitchFamily="18" charset="0"/>
                <a:ea typeface="楷体" pitchFamily="49" charset="-122"/>
                <a:cs typeface="Times New Roman" pitchFamily="18" charset="0"/>
              </a:rPr>
              <a:t>[] </a:t>
            </a:r>
            <a:r>
              <a:rPr lang="en-US" altLang="zh-CN" b="1" dirty="0" err="1" smtClean="0">
                <a:solidFill>
                  <a:schemeClr val="hlink"/>
                </a:solidFill>
                <a:latin typeface="Times New Roman" pitchFamily="18" charset="0"/>
                <a:ea typeface="楷体" pitchFamily="49" charset="-122"/>
                <a:cs typeface="Times New Roman" pitchFamily="18" charset="0"/>
              </a:rPr>
              <a:t>myarr</a:t>
            </a:r>
            <a:r>
              <a:rPr lang="en-US" altLang="zh-CN" b="1" dirty="0" smtClean="0">
                <a:solidFill>
                  <a:schemeClr val="hlink"/>
                </a:solidFill>
                <a:latin typeface="Times New Roman" pitchFamily="18" charset="0"/>
                <a:ea typeface="楷体" pitchFamily="49" charset="-122"/>
                <a:cs typeface="Times New Roman" pitchFamily="18" charset="0"/>
              </a:rPr>
              <a:t> = new </a:t>
            </a:r>
            <a:r>
              <a:rPr lang="en-US" altLang="zh-CN" b="1" dirty="0" err="1" smtClean="0">
                <a:solidFill>
                  <a:schemeClr val="hlink"/>
                </a:solidFill>
                <a:latin typeface="Times New Roman" pitchFamily="18" charset="0"/>
                <a:ea typeface="楷体" pitchFamily="49" charset="-122"/>
                <a:cs typeface="Times New Roman" pitchFamily="18" charset="0"/>
              </a:rPr>
              <a:t>int</a:t>
            </a:r>
            <a:r>
              <a:rPr lang="en-US" altLang="zh-CN" b="1" dirty="0" smtClean="0">
                <a:solidFill>
                  <a:schemeClr val="hlink"/>
                </a:solidFill>
                <a:latin typeface="Times New Roman" pitchFamily="18" charset="0"/>
                <a:ea typeface="楷体" pitchFamily="49" charset="-122"/>
                <a:cs typeface="Times New Roman" pitchFamily="18" charset="0"/>
              </a:rPr>
              <a:t>[n] {1,2,3,4,5};</a:t>
            </a:r>
            <a:r>
              <a:rPr lang="zh-CN" altLang="en-US" b="1" dirty="0" smtClean="0">
                <a:solidFill>
                  <a:schemeClr val="hlink"/>
                </a:solidFill>
                <a:latin typeface="Times New Roman" pitchFamily="18" charset="0"/>
                <a:ea typeface="楷体" pitchFamily="49" charset="-122"/>
                <a:cs typeface="Times New Roman" pitchFamily="18" charset="0"/>
              </a:rPr>
              <a:t>　</a:t>
            </a:r>
            <a:r>
              <a:rPr lang="en-US" altLang="zh-CN" b="1" smtClean="0">
                <a:solidFill>
                  <a:schemeClr val="hlink"/>
                </a:solidFill>
                <a:latin typeface="Times New Roman" pitchFamily="18" charset="0"/>
                <a:ea typeface="楷体" pitchFamily="49" charset="-122"/>
                <a:cs typeface="Times New Roman" pitchFamily="18" charset="0"/>
              </a:rPr>
              <a:t>	//</a:t>
            </a:r>
            <a:r>
              <a:rPr lang="zh-CN" altLang="en-US" b="1" dirty="0" smtClean="0">
                <a:solidFill>
                  <a:schemeClr val="hlink"/>
                </a:solidFill>
                <a:latin typeface="Times New Roman" pitchFamily="18" charset="0"/>
                <a:ea typeface="楷体" pitchFamily="49" charset="-122"/>
                <a:cs typeface="Times New Roman" pitchFamily="18" charset="0"/>
              </a:rPr>
              <a:t>错误</a:t>
            </a:r>
          </a:p>
          <a:p>
            <a:pPr>
              <a:lnSpc>
                <a:spcPct val="150000"/>
              </a:lnSpc>
            </a:pPr>
            <a:r>
              <a:rPr lang="zh-CN" altLang="en-US" sz="2000" b="1" dirty="0" smtClean="0">
                <a:solidFill>
                  <a:srgbClr val="0000FF"/>
                </a:solidFill>
                <a:latin typeface="Times New Roman" pitchFamily="18" charset="0"/>
                <a:ea typeface="楷体" pitchFamily="49" charset="-122"/>
                <a:cs typeface="Times New Roman" pitchFamily="18" charset="0"/>
              </a:rPr>
              <a:t>如果给出“数组长度”，则初始值的个数应与“数组长度”相等，否则出错。例如：</a:t>
            </a:r>
          </a:p>
          <a:p>
            <a:pPr>
              <a:lnSpc>
                <a:spcPct val="150000"/>
              </a:lnSpc>
            </a:pPr>
            <a:r>
              <a:rPr lang="zh-CN" altLang="en-US" b="1" dirty="0" smtClean="0">
                <a:solidFill>
                  <a:schemeClr val="hlink"/>
                </a:solidFill>
                <a:latin typeface="Times New Roman" pitchFamily="18" charset="0"/>
                <a:ea typeface="楷体" pitchFamily="49" charset="-122"/>
                <a:cs typeface="Times New Roman" pitchFamily="18" charset="0"/>
              </a:rPr>
              <a:t>        </a:t>
            </a:r>
            <a:r>
              <a:rPr lang="en-US" altLang="zh-CN" b="1" dirty="0" err="1" smtClean="0">
                <a:solidFill>
                  <a:schemeClr val="hlink"/>
                </a:solidFill>
                <a:latin typeface="Times New Roman" pitchFamily="18" charset="0"/>
                <a:ea typeface="楷体" pitchFamily="49" charset="-122"/>
                <a:cs typeface="Times New Roman" pitchFamily="18" charset="0"/>
              </a:rPr>
              <a:t>int</a:t>
            </a:r>
            <a:r>
              <a:rPr lang="en-US" altLang="zh-CN" b="1" dirty="0" smtClean="0">
                <a:solidFill>
                  <a:schemeClr val="hlink"/>
                </a:solidFill>
                <a:latin typeface="Times New Roman" pitchFamily="18" charset="0"/>
                <a:ea typeface="楷体" pitchFamily="49" charset="-122"/>
                <a:cs typeface="Times New Roman" pitchFamily="18" charset="0"/>
              </a:rPr>
              <a:t>[] </a:t>
            </a:r>
            <a:r>
              <a:rPr lang="en-US" altLang="zh-CN" b="1" dirty="0" err="1" smtClean="0">
                <a:solidFill>
                  <a:schemeClr val="hlink"/>
                </a:solidFill>
                <a:latin typeface="Times New Roman" pitchFamily="18" charset="0"/>
                <a:ea typeface="楷体" pitchFamily="49" charset="-122"/>
                <a:cs typeface="Times New Roman" pitchFamily="18" charset="0"/>
              </a:rPr>
              <a:t>mya</a:t>
            </a:r>
            <a:r>
              <a:rPr lang="en-US" altLang="zh-CN" b="1" dirty="0" smtClean="0">
                <a:solidFill>
                  <a:schemeClr val="hlink"/>
                </a:solidFill>
                <a:latin typeface="Times New Roman" pitchFamily="18" charset="0"/>
                <a:ea typeface="楷体" pitchFamily="49" charset="-122"/>
                <a:cs typeface="Times New Roman" pitchFamily="18" charset="0"/>
              </a:rPr>
              <a:t> = new </a:t>
            </a:r>
            <a:r>
              <a:rPr lang="en-US" altLang="zh-CN" b="1" dirty="0" err="1" smtClean="0">
                <a:solidFill>
                  <a:schemeClr val="hlink"/>
                </a:solidFill>
                <a:latin typeface="Times New Roman" pitchFamily="18" charset="0"/>
                <a:ea typeface="楷体" pitchFamily="49" charset="-122"/>
                <a:cs typeface="Times New Roman" pitchFamily="18" charset="0"/>
              </a:rPr>
              <a:t>int</a:t>
            </a:r>
            <a:r>
              <a:rPr lang="en-US" altLang="zh-CN" b="1" dirty="0" smtClean="0">
                <a:solidFill>
                  <a:schemeClr val="hlink"/>
                </a:solidFill>
                <a:latin typeface="Times New Roman" pitchFamily="18" charset="0"/>
                <a:ea typeface="楷体" pitchFamily="49" charset="-122"/>
                <a:cs typeface="Times New Roman" pitchFamily="18" charset="0"/>
              </a:rPr>
              <a:t>[2] {1,2};</a:t>
            </a:r>
            <a:r>
              <a:rPr lang="zh-CN" altLang="en-US" b="1" dirty="0" smtClean="0">
                <a:solidFill>
                  <a:schemeClr val="hlink"/>
                </a:solidFill>
                <a:latin typeface="Times New Roman" pitchFamily="18" charset="0"/>
                <a:ea typeface="楷体" pitchFamily="49" charset="-122"/>
                <a:cs typeface="Times New Roman" pitchFamily="18" charset="0"/>
              </a:rPr>
              <a:t>　　	</a:t>
            </a:r>
            <a:r>
              <a:rPr lang="en-US" altLang="zh-CN" b="1" dirty="0" smtClean="0">
                <a:solidFill>
                  <a:schemeClr val="hlink"/>
                </a:solidFill>
                <a:latin typeface="Times New Roman" pitchFamily="18" charset="0"/>
                <a:ea typeface="楷体" pitchFamily="49" charset="-122"/>
                <a:cs typeface="Times New Roman" pitchFamily="18" charset="0"/>
              </a:rPr>
              <a:t>//</a:t>
            </a:r>
            <a:r>
              <a:rPr lang="zh-CN" altLang="en-US" b="1" dirty="0" smtClean="0">
                <a:solidFill>
                  <a:schemeClr val="hlink"/>
                </a:solidFill>
                <a:latin typeface="Times New Roman" pitchFamily="18" charset="0"/>
                <a:ea typeface="楷体" pitchFamily="49" charset="-122"/>
                <a:cs typeface="Times New Roman" pitchFamily="18" charset="0"/>
              </a:rPr>
              <a:t>正确</a:t>
            </a:r>
          </a:p>
          <a:p>
            <a:pPr>
              <a:lnSpc>
                <a:spcPct val="150000"/>
              </a:lnSpc>
            </a:pPr>
            <a:r>
              <a:rPr lang="zh-CN" altLang="en-US" b="1" dirty="0" smtClean="0">
                <a:solidFill>
                  <a:schemeClr val="hlink"/>
                </a:solidFill>
                <a:latin typeface="Times New Roman" pitchFamily="18" charset="0"/>
                <a:ea typeface="楷体" pitchFamily="49" charset="-122"/>
                <a:cs typeface="Times New Roman" pitchFamily="18" charset="0"/>
              </a:rPr>
              <a:t>　　</a:t>
            </a:r>
            <a:r>
              <a:rPr lang="en-US" altLang="zh-CN" b="1" dirty="0" err="1" smtClean="0">
                <a:solidFill>
                  <a:schemeClr val="hlink"/>
                </a:solidFill>
                <a:latin typeface="Times New Roman" pitchFamily="18" charset="0"/>
                <a:ea typeface="楷体" pitchFamily="49" charset="-122"/>
                <a:cs typeface="Times New Roman" pitchFamily="18" charset="0"/>
              </a:rPr>
              <a:t>int</a:t>
            </a:r>
            <a:r>
              <a:rPr lang="en-US" altLang="zh-CN" b="1" dirty="0" smtClean="0">
                <a:solidFill>
                  <a:schemeClr val="hlink"/>
                </a:solidFill>
                <a:latin typeface="Times New Roman" pitchFamily="18" charset="0"/>
                <a:ea typeface="楷体" pitchFamily="49" charset="-122"/>
                <a:cs typeface="Times New Roman" pitchFamily="18" charset="0"/>
              </a:rPr>
              <a:t>[] </a:t>
            </a:r>
            <a:r>
              <a:rPr lang="en-US" altLang="zh-CN" b="1" dirty="0" err="1" smtClean="0">
                <a:solidFill>
                  <a:schemeClr val="hlink"/>
                </a:solidFill>
                <a:latin typeface="Times New Roman" pitchFamily="18" charset="0"/>
                <a:ea typeface="楷体" pitchFamily="49" charset="-122"/>
                <a:cs typeface="Times New Roman" pitchFamily="18" charset="0"/>
              </a:rPr>
              <a:t>mya</a:t>
            </a:r>
            <a:r>
              <a:rPr lang="en-US" altLang="zh-CN" b="1" dirty="0" smtClean="0">
                <a:solidFill>
                  <a:schemeClr val="hlink"/>
                </a:solidFill>
                <a:latin typeface="Times New Roman" pitchFamily="18" charset="0"/>
                <a:ea typeface="楷体" pitchFamily="49" charset="-122"/>
                <a:cs typeface="Times New Roman" pitchFamily="18" charset="0"/>
              </a:rPr>
              <a:t> = new </a:t>
            </a:r>
            <a:r>
              <a:rPr lang="en-US" altLang="zh-CN" b="1" dirty="0" err="1" smtClean="0">
                <a:solidFill>
                  <a:schemeClr val="hlink"/>
                </a:solidFill>
                <a:latin typeface="Times New Roman" pitchFamily="18" charset="0"/>
                <a:ea typeface="楷体" pitchFamily="49" charset="-122"/>
                <a:cs typeface="Times New Roman" pitchFamily="18" charset="0"/>
              </a:rPr>
              <a:t>int</a:t>
            </a:r>
            <a:r>
              <a:rPr lang="en-US" altLang="zh-CN" b="1" dirty="0" smtClean="0">
                <a:solidFill>
                  <a:schemeClr val="hlink"/>
                </a:solidFill>
                <a:latin typeface="Times New Roman" pitchFamily="18" charset="0"/>
                <a:ea typeface="楷体" pitchFamily="49" charset="-122"/>
                <a:cs typeface="Times New Roman" pitchFamily="18" charset="0"/>
              </a:rPr>
              <a:t>[2] {1,2,3};	//</a:t>
            </a:r>
            <a:r>
              <a:rPr lang="zh-CN" altLang="en-US" b="1" dirty="0" smtClean="0">
                <a:solidFill>
                  <a:schemeClr val="hlink"/>
                </a:solidFill>
                <a:latin typeface="Times New Roman" pitchFamily="18" charset="0"/>
                <a:ea typeface="楷体" pitchFamily="49" charset="-122"/>
                <a:cs typeface="Times New Roman" pitchFamily="18" charset="0"/>
              </a:rPr>
              <a:t>错误</a:t>
            </a:r>
          </a:p>
          <a:p>
            <a:pPr>
              <a:lnSpc>
                <a:spcPct val="150000"/>
              </a:lnSpc>
            </a:pPr>
            <a:r>
              <a:rPr lang="zh-CN" altLang="en-US" b="1" dirty="0" smtClean="0">
                <a:solidFill>
                  <a:schemeClr val="hlink"/>
                </a:solidFill>
                <a:latin typeface="Times New Roman" pitchFamily="18" charset="0"/>
                <a:ea typeface="楷体" pitchFamily="49" charset="-122"/>
                <a:cs typeface="Times New Roman" pitchFamily="18" charset="0"/>
              </a:rPr>
              <a:t>　　</a:t>
            </a:r>
            <a:r>
              <a:rPr lang="en-US" altLang="zh-CN" b="1" dirty="0" err="1" smtClean="0">
                <a:solidFill>
                  <a:schemeClr val="hlink"/>
                </a:solidFill>
                <a:latin typeface="Times New Roman" pitchFamily="18" charset="0"/>
                <a:ea typeface="楷体" pitchFamily="49" charset="-122"/>
                <a:cs typeface="Times New Roman" pitchFamily="18" charset="0"/>
              </a:rPr>
              <a:t>int</a:t>
            </a:r>
            <a:r>
              <a:rPr lang="en-US" altLang="zh-CN" b="1" dirty="0" smtClean="0">
                <a:solidFill>
                  <a:schemeClr val="hlink"/>
                </a:solidFill>
                <a:latin typeface="Times New Roman" pitchFamily="18" charset="0"/>
                <a:ea typeface="楷体" pitchFamily="49" charset="-122"/>
                <a:cs typeface="Times New Roman" pitchFamily="18" charset="0"/>
              </a:rPr>
              <a:t>[] </a:t>
            </a:r>
            <a:r>
              <a:rPr lang="en-US" altLang="zh-CN" b="1" dirty="0" err="1" smtClean="0">
                <a:solidFill>
                  <a:schemeClr val="hlink"/>
                </a:solidFill>
                <a:latin typeface="Times New Roman" pitchFamily="18" charset="0"/>
                <a:ea typeface="楷体" pitchFamily="49" charset="-122"/>
                <a:cs typeface="Times New Roman" pitchFamily="18" charset="0"/>
              </a:rPr>
              <a:t>mya</a:t>
            </a:r>
            <a:r>
              <a:rPr lang="en-US" altLang="zh-CN" b="1" dirty="0" smtClean="0">
                <a:solidFill>
                  <a:schemeClr val="hlink"/>
                </a:solidFill>
                <a:latin typeface="Times New Roman" pitchFamily="18" charset="0"/>
                <a:ea typeface="楷体" pitchFamily="49" charset="-122"/>
                <a:cs typeface="Times New Roman" pitchFamily="18" charset="0"/>
              </a:rPr>
              <a:t> = new </a:t>
            </a:r>
            <a:r>
              <a:rPr lang="en-US" altLang="zh-CN" b="1" dirty="0" err="1" smtClean="0">
                <a:solidFill>
                  <a:schemeClr val="hlink"/>
                </a:solidFill>
                <a:latin typeface="Times New Roman" pitchFamily="18" charset="0"/>
                <a:ea typeface="楷体" pitchFamily="49" charset="-122"/>
                <a:cs typeface="Times New Roman" pitchFamily="18" charset="0"/>
              </a:rPr>
              <a:t>int</a:t>
            </a:r>
            <a:r>
              <a:rPr lang="en-US" altLang="zh-CN" b="1" dirty="0" smtClean="0">
                <a:solidFill>
                  <a:schemeClr val="hlink"/>
                </a:solidFill>
                <a:latin typeface="Times New Roman" pitchFamily="18" charset="0"/>
                <a:ea typeface="楷体" pitchFamily="49" charset="-122"/>
                <a:cs typeface="Times New Roman" pitchFamily="18" charset="0"/>
              </a:rPr>
              <a:t>[2] {1};</a:t>
            </a:r>
            <a:r>
              <a:rPr lang="zh-CN" altLang="en-US" b="1" dirty="0" smtClean="0">
                <a:solidFill>
                  <a:schemeClr val="hlink"/>
                </a:solidFill>
                <a:latin typeface="Times New Roman" pitchFamily="18" charset="0"/>
                <a:ea typeface="楷体" pitchFamily="49" charset="-122"/>
                <a:cs typeface="Times New Roman" pitchFamily="18" charset="0"/>
              </a:rPr>
              <a:t>　　	</a:t>
            </a:r>
            <a:r>
              <a:rPr lang="en-US" altLang="zh-CN" b="1" dirty="0" smtClean="0">
                <a:solidFill>
                  <a:schemeClr val="hlink"/>
                </a:solidFill>
                <a:latin typeface="Times New Roman" pitchFamily="18" charset="0"/>
                <a:ea typeface="楷体" pitchFamily="49" charset="-122"/>
                <a:cs typeface="Times New Roman" pitchFamily="18" charset="0"/>
              </a:rPr>
              <a:t>//</a:t>
            </a:r>
            <a:r>
              <a:rPr lang="zh-CN" altLang="en-US" b="1" dirty="0" smtClean="0">
                <a:solidFill>
                  <a:schemeClr val="hlink"/>
                </a:solidFill>
                <a:latin typeface="Times New Roman" pitchFamily="18" charset="0"/>
                <a:ea typeface="楷体" pitchFamily="49" charset="-122"/>
                <a:cs typeface="Times New Roman" pitchFamily="18" charset="0"/>
              </a:rPr>
              <a:t>错误</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ext Box 2"/>
          <p:cNvSpPr txBox="1">
            <a:spLocks noChangeArrowheads="1"/>
          </p:cNvSpPr>
          <p:nvPr/>
        </p:nvSpPr>
        <p:spPr bwMode="auto">
          <a:xfrm>
            <a:off x="571472" y="1428736"/>
            <a:ext cx="7993062" cy="3253904"/>
          </a:xfrm>
          <a:prstGeom prst="rect">
            <a:avLst/>
          </a:prstGeom>
          <a:noFill/>
          <a:ln w="9525">
            <a:noFill/>
            <a:miter lim="800000"/>
            <a:headEnd/>
            <a:tailEnd/>
          </a:ln>
          <a:effectLst/>
        </p:spPr>
        <p:txBody>
          <a:bodyPr>
            <a:spAutoFit/>
          </a:bodyPr>
          <a:lstStyle/>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静态</a:t>
            </a:r>
            <a:r>
              <a:rPr lang="zh-CN" altLang="en-US" sz="2400" b="1" dirty="0">
                <a:solidFill>
                  <a:srgbClr val="0000FF"/>
                </a:solidFill>
                <a:latin typeface="Times New Roman" pitchFamily="18" charset="0"/>
                <a:ea typeface="楷体" pitchFamily="49" charset="-122"/>
                <a:cs typeface="Times New Roman" pitchFamily="18" charset="0"/>
              </a:rPr>
              <a:t>初始化数组时，必须与数组定义结合在一起，否则会出错。静态初始化数组的格式如下：</a:t>
            </a:r>
          </a:p>
          <a:p>
            <a:pPr>
              <a:lnSpc>
                <a:spcPct val="150000"/>
              </a:lnSpc>
            </a:pPr>
            <a:r>
              <a:rPr lang="zh-CN" altLang="en-US" sz="2000" b="1" dirty="0">
                <a:solidFill>
                  <a:schemeClr val="hlink"/>
                </a:solidFill>
                <a:latin typeface="Times New Roman" pitchFamily="18" charset="0"/>
                <a:ea typeface="楷体" pitchFamily="49" charset="-122"/>
                <a:cs typeface="Times New Roman" pitchFamily="18" charset="0"/>
              </a:rPr>
              <a:t>      数据类型</a:t>
            </a:r>
            <a:r>
              <a:rPr lang="en-US" altLang="zh-CN" sz="2000" b="1" dirty="0">
                <a:solidFill>
                  <a:schemeClr val="hlink"/>
                </a:solidFill>
                <a:latin typeface="Times New Roman" pitchFamily="18" charset="0"/>
                <a:ea typeface="楷体" pitchFamily="49" charset="-122"/>
                <a:cs typeface="Times New Roman" pitchFamily="18" charset="0"/>
              </a:rPr>
              <a:t>[]  </a:t>
            </a:r>
            <a:r>
              <a:rPr lang="zh-CN" altLang="en-US" sz="2000" b="1" dirty="0">
                <a:solidFill>
                  <a:schemeClr val="hlink"/>
                </a:solidFill>
                <a:latin typeface="Times New Roman" pitchFamily="18" charset="0"/>
                <a:ea typeface="楷体" pitchFamily="49" charset="-122"/>
                <a:cs typeface="Times New Roman" pitchFamily="18" charset="0"/>
              </a:rPr>
              <a:t>数组名</a:t>
            </a:r>
            <a:r>
              <a:rPr lang="en-US" altLang="zh-CN" sz="2000" b="1" dirty="0">
                <a:solidFill>
                  <a:schemeClr val="hlink"/>
                </a:solidFill>
                <a:latin typeface="Times New Roman" pitchFamily="18" charset="0"/>
                <a:ea typeface="楷体" pitchFamily="49" charset="-122"/>
                <a:cs typeface="Times New Roman" pitchFamily="18" charset="0"/>
              </a:rPr>
              <a:t>={</a:t>
            </a:r>
            <a:r>
              <a:rPr lang="zh-CN" altLang="en-US" sz="2000" b="1" dirty="0">
                <a:solidFill>
                  <a:schemeClr val="hlink"/>
                </a:solidFill>
                <a:latin typeface="Times New Roman" pitchFamily="18" charset="0"/>
                <a:ea typeface="楷体" pitchFamily="49" charset="-122"/>
                <a:cs typeface="Times New Roman" pitchFamily="18" charset="0"/>
              </a:rPr>
              <a:t>元素值</a:t>
            </a:r>
            <a:r>
              <a:rPr lang="en-US" altLang="zh-CN" sz="2000" b="1" baseline="-25000" dirty="0">
                <a:solidFill>
                  <a:schemeClr val="hlink"/>
                </a:solidFill>
                <a:latin typeface="Times New Roman" pitchFamily="18" charset="0"/>
                <a:ea typeface="楷体" pitchFamily="49" charset="-122"/>
                <a:cs typeface="Times New Roman" pitchFamily="18" charset="0"/>
              </a:rPr>
              <a:t>0</a:t>
            </a:r>
            <a:r>
              <a:rPr lang="en-US" altLang="zh-CN" sz="2000" b="1" dirty="0">
                <a:solidFill>
                  <a:schemeClr val="hlink"/>
                </a:solidFill>
                <a:latin typeface="Times New Roman" pitchFamily="18" charset="0"/>
                <a:ea typeface="楷体" pitchFamily="49" charset="-122"/>
                <a:cs typeface="Times New Roman" pitchFamily="18" charset="0"/>
              </a:rPr>
              <a:t>,</a:t>
            </a:r>
            <a:r>
              <a:rPr lang="zh-CN" altLang="en-US" sz="2000" b="1" dirty="0">
                <a:solidFill>
                  <a:schemeClr val="hlink"/>
                </a:solidFill>
                <a:latin typeface="Times New Roman" pitchFamily="18" charset="0"/>
                <a:ea typeface="楷体" pitchFamily="49" charset="-122"/>
                <a:cs typeface="Times New Roman" pitchFamily="18" charset="0"/>
              </a:rPr>
              <a:t>元素值</a:t>
            </a:r>
            <a:r>
              <a:rPr lang="en-US" altLang="zh-CN" sz="2000" b="1" baseline="-25000" dirty="0">
                <a:solidFill>
                  <a:schemeClr val="hlink"/>
                </a:solidFill>
                <a:latin typeface="Times New Roman" pitchFamily="18" charset="0"/>
                <a:ea typeface="楷体" pitchFamily="49" charset="-122"/>
                <a:cs typeface="Times New Roman" pitchFamily="18" charset="0"/>
              </a:rPr>
              <a:t>1</a:t>
            </a:r>
            <a:r>
              <a:rPr lang="en-US" altLang="zh-CN" sz="2000" b="1" dirty="0">
                <a:solidFill>
                  <a:schemeClr val="hlink"/>
                </a:solidFill>
                <a:latin typeface="Times New Roman" pitchFamily="18" charset="0"/>
                <a:ea typeface="楷体" pitchFamily="49" charset="-122"/>
                <a:cs typeface="Times New Roman" pitchFamily="18" charset="0"/>
              </a:rPr>
              <a:t>,</a:t>
            </a:r>
            <a:r>
              <a:rPr lang="en-US" altLang="zh-CN" sz="2000" b="1" dirty="0">
                <a:solidFill>
                  <a:schemeClr val="hlink"/>
                </a:solidFill>
                <a:latin typeface="Times New Roman" pitchFamily="18" charset="0"/>
                <a:ea typeface="楷体" pitchFamily="49" charset="-122"/>
                <a:cs typeface="Times New Roman" pitchFamily="18" charset="0"/>
                <a:sym typeface="Symbol" pitchFamily="18" charset="2"/>
              </a:rPr>
              <a:t></a:t>
            </a:r>
            <a:r>
              <a:rPr lang="en-US" altLang="zh-CN" sz="2000" b="1" dirty="0">
                <a:solidFill>
                  <a:schemeClr val="hlink"/>
                </a:solidFill>
                <a:latin typeface="Times New Roman" pitchFamily="18" charset="0"/>
                <a:ea typeface="楷体" pitchFamily="49" charset="-122"/>
                <a:cs typeface="Times New Roman" pitchFamily="18" charset="0"/>
              </a:rPr>
              <a:t>,</a:t>
            </a:r>
            <a:r>
              <a:rPr lang="zh-CN" altLang="en-US" sz="2000" b="1" dirty="0">
                <a:solidFill>
                  <a:schemeClr val="hlink"/>
                </a:solidFill>
                <a:latin typeface="Times New Roman" pitchFamily="18" charset="0"/>
                <a:ea typeface="楷体" pitchFamily="49" charset="-122"/>
                <a:cs typeface="Times New Roman" pitchFamily="18" charset="0"/>
              </a:rPr>
              <a:t>元素值</a:t>
            </a:r>
            <a:r>
              <a:rPr lang="en-US" altLang="zh-CN" sz="2000" b="1" baseline="-25000" dirty="0">
                <a:solidFill>
                  <a:schemeClr val="hlink"/>
                </a:solidFill>
                <a:latin typeface="Times New Roman" pitchFamily="18" charset="0"/>
                <a:ea typeface="楷体" pitchFamily="49" charset="-122"/>
                <a:cs typeface="Times New Roman" pitchFamily="18" charset="0"/>
              </a:rPr>
              <a:t>n-1</a:t>
            </a:r>
            <a:r>
              <a:rPr lang="en-US" altLang="zh-CN" sz="2000" b="1" dirty="0">
                <a:solidFill>
                  <a:schemeClr val="hlink"/>
                </a:solidFill>
                <a:latin typeface="Times New Roman" pitchFamily="18" charset="0"/>
                <a:ea typeface="楷体" pitchFamily="49" charset="-122"/>
                <a:cs typeface="Times New Roman" pitchFamily="18" charset="0"/>
              </a:rPr>
              <a:t>};</a:t>
            </a:r>
          </a:p>
          <a:p>
            <a:pPr>
              <a:lnSpc>
                <a:spcPct val="150000"/>
              </a:lnSpc>
            </a:pPr>
            <a:r>
              <a:rPr lang="en-US" altLang="zh-CN" sz="2400" b="1" dirty="0">
                <a:solidFill>
                  <a:srgbClr val="0000FF"/>
                </a:solidFill>
                <a:latin typeface="Times New Roman" pitchFamily="18" charset="0"/>
                <a:ea typeface="楷体" pitchFamily="49" charset="-122"/>
                <a:cs typeface="Times New Roman" pitchFamily="18" charset="0"/>
              </a:rPr>
              <a:t>     </a:t>
            </a:r>
            <a:r>
              <a:rPr lang="zh-CN" altLang="en-US" sz="2400" b="1" dirty="0">
                <a:solidFill>
                  <a:srgbClr val="0000FF"/>
                </a:solidFill>
                <a:latin typeface="Times New Roman" pitchFamily="18" charset="0"/>
                <a:ea typeface="楷体" pitchFamily="49" charset="-122"/>
                <a:cs typeface="Times New Roman" pitchFamily="18" charset="0"/>
              </a:rPr>
              <a:t>用这种方法对数组进行初始化时，无需说明数组元素的个数，只需按顺序列出数组中的全部元素即可，系统会自动计算并分配数组所需的内存空间</a:t>
            </a:r>
            <a:r>
              <a:rPr lang="zh-CN" altLang="en-US" sz="2400" b="1" dirty="0" smtClean="0">
                <a:solidFill>
                  <a:srgbClr val="0000FF"/>
                </a:solidFill>
                <a:latin typeface="Times New Roman" pitchFamily="18" charset="0"/>
                <a:ea typeface="楷体" pitchFamily="49" charset="-122"/>
                <a:cs typeface="Times New Roman" pitchFamily="18" charset="0"/>
              </a:rPr>
              <a:t>。</a:t>
            </a:r>
            <a:endParaRPr lang="zh-CN" altLang="en-US" sz="2400" b="1" dirty="0">
              <a:solidFill>
                <a:srgbClr val="0000FF"/>
              </a:solidFill>
              <a:latin typeface="Times New Roman" pitchFamily="18" charset="0"/>
              <a:ea typeface="楷体" pitchFamily="49" charset="-122"/>
              <a:cs typeface="Times New Roman" pitchFamily="18" charset="0"/>
            </a:endParaRPr>
          </a:p>
        </p:txBody>
      </p:sp>
      <p:sp>
        <p:nvSpPr>
          <p:cNvPr id="3" name="TextBox 2"/>
          <p:cNvSpPr txBox="1"/>
          <p:nvPr/>
        </p:nvSpPr>
        <p:spPr>
          <a:xfrm>
            <a:off x="571472" y="642918"/>
            <a:ext cx="514353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b="1" dirty="0" smtClean="0">
                <a:solidFill>
                  <a:srgbClr val="FF3300"/>
                </a:solidFill>
                <a:latin typeface="黑体" pitchFamily="49" charset="-122"/>
                <a:ea typeface="黑体" pitchFamily="49" charset="-122"/>
              </a:rPr>
              <a:t>4.1.3 </a:t>
            </a:r>
            <a:r>
              <a:rPr lang="zh-CN" altLang="en-US" sz="2800" b="1" dirty="0" smtClean="0">
                <a:solidFill>
                  <a:srgbClr val="FF3300"/>
                </a:solidFill>
                <a:latin typeface="黑体" pitchFamily="49" charset="-122"/>
                <a:ea typeface="黑体" pitchFamily="49" charset="-122"/>
              </a:rPr>
              <a:t>一维数组的静态初始化</a:t>
            </a:r>
            <a:r>
              <a:rPr lang="zh-CN" altLang="en-US" sz="2800" b="1" dirty="0" smtClean="0">
                <a:solidFill>
                  <a:srgbClr val="0000FF"/>
                </a:solidFill>
                <a:latin typeface="黑体" pitchFamily="49" charset="-122"/>
                <a:ea typeface="黑体" pitchFamily="49" charset="-122"/>
              </a:rPr>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714356"/>
            <a:ext cx="8143932" cy="2671244"/>
          </a:xfrm>
          <a:prstGeom prst="rect">
            <a:avLst/>
          </a:prstGeom>
          <a:noFill/>
        </p:spPr>
        <p:txBody>
          <a:bodyPr wrap="square" rtlCol="0">
            <a:spAutoFit/>
          </a:bodyPr>
          <a:lstStyle/>
          <a:p>
            <a:pPr>
              <a:lnSpc>
                <a:spcPct val="150000"/>
              </a:lnSpc>
            </a:pPr>
            <a:r>
              <a:rPr lang="zh-CN" altLang="en-US" sz="2000" b="1" dirty="0" smtClean="0">
                <a:solidFill>
                  <a:srgbClr val="0000FF"/>
                </a:solidFill>
                <a:latin typeface="Times New Roman" pitchFamily="18" charset="0"/>
                <a:ea typeface="楷体" pitchFamily="49" charset="-122"/>
                <a:cs typeface="Times New Roman" pitchFamily="18" charset="0"/>
              </a:rPr>
              <a:t> 例如，以下是对整型数组</a:t>
            </a:r>
            <a:r>
              <a:rPr lang="en-US" altLang="zh-CN" sz="2000" b="1" dirty="0" err="1" smtClean="0">
                <a:solidFill>
                  <a:srgbClr val="0000FF"/>
                </a:solidFill>
                <a:latin typeface="Times New Roman" pitchFamily="18" charset="0"/>
                <a:ea typeface="楷体" pitchFamily="49" charset="-122"/>
                <a:cs typeface="Times New Roman" pitchFamily="18" charset="0"/>
              </a:rPr>
              <a:t>myarr</a:t>
            </a:r>
            <a:r>
              <a:rPr lang="zh-CN" altLang="en-US" sz="2000" b="1" dirty="0" smtClean="0">
                <a:solidFill>
                  <a:srgbClr val="0000FF"/>
                </a:solidFill>
                <a:latin typeface="Times New Roman" pitchFamily="18" charset="0"/>
                <a:ea typeface="楷体" pitchFamily="49" charset="-122"/>
                <a:cs typeface="Times New Roman" pitchFamily="18" charset="0"/>
              </a:rPr>
              <a:t>的静态初始化：</a:t>
            </a:r>
          </a:p>
          <a:p>
            <a:pPr>
              <a:lnSpc>
                <a:spcPct val="150000"/>
              </a:lnSpc>
            </a:pPr>
            <a:r>
              <a:rPr lang="zh-CN" altLang="en-US" b="1" dirty="0" smtClean="0">
                <a:solidFill>
                  <a:srgbClr val="0000FF"/>
                </a:solidFill>
                <a:latin typeface="Times New Roman" pitchFamily="18" charset="0"/>
                <a:ea typeface="楷体" pitchFamily="49" charset="-122"/>
                <a:cs typeface="Times New Roman" pitchFamily="18" charset="0"/>
              </a:rPr>
              <a:t>      </a:t>
            </a:r>
            <a:r>
              <a:rPr lang="en-US" altLang="zh-CN" b="1" dirty="0" err="1" smtClean="0">
                <a:solidFill>
                  <a:schemeClr val="hlink"/>
                </a:solidFill>
                <a:latin typeface="Times New Roman" pitchFamily="18" charset="0"/>
                <a:ea typeface="楷体" pitchFamily="49" charset="-122"/>
                <a:cs typeface="Times New Roman" pitchFamily="18" charset="0"/>
              </a:rPr>
              <a:t>int</a:t>
            </a:r>
            <a:r>
              <a:rPr lang="en-US" altLang="zh-CN" b="1" dirty="0" smtClean="0">
                <a:solidFill>
                  <a:schemeClr val="hlink"/>
                </a:solidFill>
                <a:latin typeface="Times New Roman" pitchFamily="18" charset="0"/>
                <a:ea typeface="楷体" pitchFamily="49" charset="-122"/>
                <a:cs typeface="Times New Roman" pitchFamily="18" charset="0"/>
              </a:rPr>
              <a:t>[] </a:t>
            </a:r>
            <a:r>
              <a:rPr lang="en-US" altLang="zh-CN" b="1" dirty="0" err="1" smtClean="0">
                <a:solidFill>
                  <a:schemeClr val="hlink"/>
                </a:solidFill>
                <a:latin typeface="Times New Roman" pitchFamily="18" charset="0"/>
                <a:ea typeface="楷体" pitchFamily="49" charset="-122"/>
                <a:cs typeface="Times New Roman" pitchFamily="18" charset="0"/>
              </a:rPr>
              <a:t>myarr</a:t>
            </a:r>
            <a:r>
              <a:rPr lang="en-US" altLang="zh-CN" b="1" dirty="0" smtClean="0">
                <a:solidFill>
                  <a:schemeClr val="hlink"/>
                </a:solidFill>
                <a:latin typeface="Times New Roman" pitchFamily="18" charset="0"/>
                <a:ea typeface="楷体" pitchFamily="49" charset="-122"/>
                <a:cs typeface="Times New Roman" pitchFamily="18" charset="0"/>
              </a:rPr>
              <a:t>={1,2,3,4,5};</a:t>
            </a:r>
          </a:p>
          <a:p>
            <a:pPr>
              <a:lnSpc>
                <a:spcPct val="150000"/>
              </a:lnSpc>
            </a:pPr>
            <a:r>
              <a:rPr lang="en-US" altLang="zh-CN" sz="2000" b="1" dirty="0" smtClean="0">
                <a:solidFill>
                  <a:srgbClr val="0000FF"/>
                </a:solidFill>
                <a:latin typeface="Times New Roman" pitchFamily="18" charset="0"/>
                <a:ea typeface="楷体" pitchFamily="49" charset="-122"/>
                <a:cs typeface="Times New Roman" pitchFamily="18" charset="0"/>
              </a:rPr>
              <a:t>    </a:t>
            </a:r>
            <a:r>
              <a:rPr lang="zh-CN" altLang="en-US" sz="2000" b="1" dirty="0" smtClean="0">
                <a:solidFill>
                  <a:srgbClr val="0000FF"/>
                </a:solidFill>
                <a:latin typeface="Times New Roman" pitchFamily="18" charset="0"/>
                <a:ea typeface="楷体" pitchFamily="49" charset="-122"/>
                <a:cs typeface="Times New Roman" pitchFamily="18" charset="0"/>
              </a:rPr>
              <a:t>在这种情况下，不能将数组定义和静态初始化分开，例如，以下是错误的。</a:t>
            </a:r>
          </a:p>
          <a:p>
            <a:pPr>
              <a:lnSpc>
                <a:spcPct val="150000"/>
              </a:lnSpc>
            </a:pPr>
            <a:r>
              <a:rPr lang="zh-CN" altLang="en-US" b="1" dirty="0" smtClean="0">
                <a:solidFill>
                  <a:schemeClr val="hlink"/>
                </a:solidFill>
                <a:latin typeface="Times New Roman" pitchFamily="18" charset="0"/>
                <a:ea typeface="楷体" pitchFamily="49" charset="-122"/>
                <a:cs typeface="Times New Roman" pitchFamily="18" charset="0"/>
              </a:rPr>
              <a:t>      </a:t>
            </a:r>
            <a:r>
              <a:rPr lang="en-US" altLang="zh-CN" b="1" dirty="0" err="1" smtClean="0">
                <a:solidFill>
                  <a:schemeClr val="hlink"/>
                </a:solidFill>
                <a:latin typeface="Times New Roman" pitchFamily="18" charset="0"/>
                <a:ea typeface="楷体" pitchFamily="49" charset="-122"/>
                <a:cs typeface="Times New Roman" pitchFamily="18" charset="0"/>
              </a:rPr>
              <a:t>int</a:t>
            </a:r>
            <a:r>
              <a:rPr lang="en-US" altLang="zh-CN" b="1" dirty="0" smtClean="0">
                <a:solidFill>
                  <a:schemeClr val="hlink"/>
                </a:solidFill>
                <a:latin typeface="Times New Roman" pitchFamily="18" charset="0"/>
                <a:ea typeface="楷体" pitchFamily="49" charset="-122"/>
                <a:cs typeface="Times New Roman" pitchFamily="18" charset="0"/>
              </a:rPr>
              <a:t>[] </a:t>
            </a:r>
            <a:r>
              <a:rPr lang="en-US" altLang="zh-CN" b="1" dirty="0" err="1" smtClean="0">
                <a:solidFill>
                  <a:schemeClr val="hlink"/>
                </a:solidFill>
                <a:latin typeface="Times New Roman" pitchFamily="18" charset="0"/>
                <a:ea typeface="楷体" pitchFamily="49" charset="-122"/>
                <a:cs typeface="Times New Roman" pitchFamily="18" charset="0"/>
              </a:rPr>
              <a:t>myarr</a:t>
            </a:r>
            <a:r>
              <a:rPr lang="en-US" altLang="zh-CN" b="1" dirty="0" smtClean="0">
                <a:solidFill>
                  <a:schemeClr val="hlink"/>
                </a:solidFill>
                <a:latin typeface="Times New Roman" pitchFamily="18" charset="0"/>
                <a:ea typeface="楷体" pitchFamily="49" charset="-122"/>
                <a:cs typeface="Times New Roman" pitchFamily="18" charset="0"/>
              </a:rPr>
              <a:t>;</a:t>
            </a:r>
          </a:p>
          <a:p>
            <a:pPr>
              <a:lnSpc>
                <a:spcPct val="150000"/>
              </a:lnSpc>
            </a:pPr>
            <a:r>
              <a:rPr lang="en-US" altLang="zh-CN" b="1" dirty="0" smtClean="0">
                <a:solidFill>
                  <a:schemeClr val="hlink"/>
                </a:solidFill>
                <a:latin typeface="Times New Roman" pitchFamily="18" charset="0"/>
                <a:ea typeface="楷体" pitchFamily="49" charset="-122"/>
                <a:cs typeface="Times New Roman" pitchFamily="18" charset="0"/>
              </a:rPr>
              <a:t>      </a:t>
            </a:r>
            <a:r>
              <a:rPr lang="en-US" altLang="zh-CN" b="1" dirty="0" err="1" smtClean="0">
                <a:solidFill>
                  <a:schemeClr val="hlink"/>
                </a:solidFill>
                <a:latin typeface="Times New Roman" pitchFamily="18" charset="0"/>
                <a:ea typeface="楷体" pitchFamily="49" charset="-122"/>
                <a:cs typeface="Times New Roman" pitchFamily="18" charset="0"/>
              </a:rPr>
              <a:t>myarr</a:t>
            </a:r>
            <a:r>
              <a:rPr lang="en-US" altLang="zh-CN" b="1" dirty="0" smtClean="0">
                <a:solidFill>
                  <a:schemeClr val="hlink"/>
                </a:solidFill>
                <a:latin typeface="Times New Roman" pitchFamily="18" charset="0"/>
                <a:ea typeface="楷体" pitchFamily="49" charset="-122"/>
                <a:cs typeface="Times New Roman" pitchFamily="18" charset="0"/>
              </a:rPr>
              <a:t>={1,2,3,4,5};</a:t>
            </a:r>
            <a:r>
              <a:rPr lang="zh-CN" altLang="en-US" b="1" dirty="0" smtClean="0">
                <a:solidFill>
                  <a:schemeClr val="hlink"/>
                </a:solidFill>
                <a:latin typeface="Times New Roman" pitchFamily="18" charset="0"/>
                <a:ea typeface="楷体" pitchFamily="49" charset="-122"/>
                <a:cs typeface="Times New Roman" pitchFamily="18" charset="0"/>
              </a:rPr>
              <a:t>　		</a:t>
            </a:r>
            <a:r>
              <a:rPr lang="en-US" altLang="zh-CN" b="1" dirty="0" smtClean="0">
                <a:solidFill>
                  <a:schemeClr val="hlink"/>
                </a:solidFill>
                <a:latin typeface="Times New Roman" pitchFamily="18" charset="0"/>
                <a:ea typeface="楷体" pitchFamily="49" charset="-122"/>
                <a:cs typeface="Times New Roman" pitchFamily="18" charset="0"/>
              </a:rPr>
              <a:t>//</a:t>
            </a:r>
            <a:r>
              <a:rPr lang="zh-CN" altLang="en-US" b="1" dirty="0" smtClean="0">
                <a:solidFill>
                  <a:schemeClr val="hlink"/>
                </a:solidFill>
                <a:latin typeface="Times New Roman" pitchFamily="18" charset="0"/>
                <a:ea typeface="楷体" pitchFamily="49" charset="-122"/>
                <a:cs typeface="Times New Roman" pitchFamily="18" charset="0"/>
              </a:rPr>
              <a:t>错误的数组的静态初始</a:t>
            </a:r>
            <a:endParaRPr lang="zh-CN" altLang="en-US" dirty="0">
              <a:latin typeface="Times New Roman" pitchFamily="18" charset="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2"/>
          <p:cNvSpPr txBox="1">
            <a:spLocks noChangeArrowheads="1"/>
          </p:cNvSpPr>
          <p:nvPr/>
        </p:nvSpPr>
        <p:spPr bwMode="auto">
          <a:xfrm>
            <a:off x="500034" y="1500174"/>
            <a:ext cx="8137525" cy="3231654"/>
          </a:xfrm>
          <a:prstGeom prst="rect">
            <a:avLst/>
          </a:prstGeom>
          <a:noFill/>
          <a:ln w="9525">
            <a:noFill/>
            <a:miter lim="800000"/>
            <a:headEnd/>
            <a:tailEnd/>
          </a:ln>
          <a:effectLst/>
        </p:spPr>
        <p:txBody>
          <a:bodyPr>
            <a:spAutoFit/>
          </a:bodyPr>
          <a:lstStyle/>
          <a:p>
            <a:pPr>
              <a:lnSpc>
                <a:spcPct val="150000"/>
              </a:lnSpc>
            </a:pPr>
            <a:r>
              <a:rPr lang="zh-CN" altLang="en-US" sz="2400" b="1" dirty="0" smtClean="0">
                <a:solidFill>
                  <a:srgbClr val="0000FF"/>
                </a:solidFill>
                <a:latin typeface="Times New Roman" pitchFamily="18" charset="0"/>
                <a:ea typeface="楷体" pitchFamily="49" charset="-122"/>
                <a:cs typeface="Times New Roman" pitchFamily="18" charset="0"/>
              </a:rPr>
              <a:t>    访问</a:t>
            </a:r>
            <a:r>
              <a:rPr lang="zh-CN" altLang="en-US" sz="2400" b="1" dirty="0">
                <a:solidFill>
                  <a:srgbClr val="0000FF"/>
                </a:solidFill>
                <a:latin typeface="Times New Roman" pitchFamily="18" charset="0"/>
                <a:ea typeface="楷体" pitchFamily="49" charset="-122"/>
                <a:cs typeface="Times New Roman" pitchFamily="18" charset="0"/>
              </a:rPr>
              <a:t>一维数组中的某个元素：</a:t>
            </a:r>
            <a:r>
              <a:rPr lang="zh-CN" altLang="en-US" sz="2400" b="1" dirty="0">
                <a:solidFill>
                  <a:srgbClr val="FF3300"/>
                </a:solidFill>
                <a:latin typeface="Times New Roman" pitchFamily="18" charset="0"/>
                <a:ea typeface="楷体" pitchFamily="49" charset="-122"/>
                <a:cs typeface="Times New Roman" pitchFamily="18" charset="0"/>
              </a:rPr>
              <a:t>名称</a:t>
            </a:r>
            <a:r>
              <a:rPr lang="en-US" altLang="zh-CN" sz="2400" b="1" dirty="0">
                <a:solidFill>
                  <a:srgbClr val="FF3300"/>
                </a:solidFill>
                <a:latin typeface="Times New Roman" pitchFamily="18" charset="0"/>
                <a:ea typeface="楷体" pitchFamily="49" charset="-122"/>
                <a:cs typeface="Times New Roman" pitchFamily="18" charset="0"/>
              </a:rPr>
              <a:t>[</a:t>
            </a:r>
            <a:r>
              <a:rPr lang="zh-CN" altLang="en-US" sz="2400" b="1" dirty="0">
                <a:solidFill>
                  <a:srgbClr val="FF3300"/>
                </a:solidFill>
                <a:latin typeface="Times New Roman" pitchFamily="18" charset="0"/>
                <a:ea typeface="楷体" pitchFamily="49" charset="-122"/>
                <a:cs typeface="Times New Roman" pitchFamily="18" charset="0"/>
              </a:rPr>
              <a:t>下标或索引</a:t>
            </a:r>
            <a:r>
              <a:rPr lang="en-US" altLang="zh-CN" sz="2400" b="1" dirty="0">
                <a:solidFill>
                  <a:srgbClr val="FF3300"/>
                </a:solidFill>
                <a:latin typeface="Times New Roman" pitchFamily="18" charset="0"/>
                <a:ea typeface="楷体" pitchFamily="49" charset="-122"/>
                <a:cs typeface="Times New Roman" pitchFamily="18" charset="0"/>
              </a:rPr>
              <a:t>]</a:t>
            </a:r>
            <a:r>
              <a:rPr lang="zh-CN" altLang="en-US" sz="2400" b="1" dirty="0">
                <a:solidFill>
                  <a:srgbClr val="0000FF"/>
                </a:solidFill>
                <a:latin typeface="Times New Roman" pitchFamily="18" charset="0"/>
                <a:ea typeface="楷体" pitchFamily="49" charset="-122"/>
                <a:cs typeface="Times New Roman" pitchFamily="18" charset="0"/>
              </a:rPr>
              <a:t>。</a:t>
            </a:r>
          </a:p>
          <a:p>
            <a:pPr>
              <a:lnSpc>
                <a:spcPct val="150000"/>
              </a:lnSpc>
            </a:pPr>
            <a:r>
              <a:rPr lang="zh-CN" altLang="en-US" sz="2400" b="1" dirty="0">
                <a:solidFill>
                  <a:srgbClr val="0000FF"/>
                </a:solidFill>
                <a:latin typeface="Times New Roman" pitchFamily="18" charset="0"/>
                <a:ea typeface="楷体" pitchFamily="49" charset="-122"/>
                <a:cs typeface="Times New Roman" pitchFamily="18" charset="0"/>
              </a:rPr>
              <a:t>    所有元素下标从</a:t>
            </a:r>
            <a:r>
              <a:rPr lang="en-US" altLang="zh-CN" sz="2400" b="1" dirty="0">
                <a:solidFill>
                  <a:srgbClr val="0000FF"/>
                </a:solidFill>
                <a:latin typeface="Times New Roman" pitchFamily="18" charset="0"/>
                <a:ea typeface="楷体" pitchFamily="49" charset="-122"/>
                <a:cs typeface="Times New Roman" pitchFamily="18" charset="0"/>
              </a:rPr>
              <a:t>0</a:t>
            </a:r>
            <a:r>
              <a:rPr lang="zh-CN" altLang="en-US" sz="2400" b="1" dirty="0">
                <a:solidFill>
                  <a:srgbClr val="0000FF"/>
                </a:solidFill>
                <a:latin typeface="Times New Roman" pitchFamily="18" charset="0"/>
                <a:ea typeface="楷体" pitchFamily="49" charset="-122"/>
                <a:cs typeface="Times New Roman" pitchFamily="18" charset="0"/>
              </a:rPr>
              <a:t>开始，到数组长度减</a:t>
            </a:r>
            <a:r>
              <a:rPr lang="en-US" altLang="zh-CN" sz="2400" b="1" dirty="0">
                <a:solidFill>
                  <a:srgbClr val="0000FF"/>
                </a:solidFill>
                <a:latin typeface="Times New Roman" pitchFamily="18" charset="0"/>
                <a:ea typeface="楷体" pitchFamily="49" charset="-122"/>
                <a:cs typeface="Times New Roman" pitchFamily="18" charset="0"/>
              </a:rPr>
              <a:t>1</a:t>
            </a:r>
            <a:r>
              <a:rPr lang="zh-CN" altLang="en-US" sz="2400" b="1" dirty="0">
                <a:solidFill>
                  <a:srgbClr val="0000FF"/>
                </a:solidFill>
                <a:latin typeface="Times New Roman" pitchFamily="18" charset="0"/>
                <a:ea typeface="楷体" pitchFamily="49" charset="-122"/>
                <a:cs typeface="Times New Roman" pitchFamily="18" charset="0"/>
              </a:rPr>
              <a:t>为止。例如，以下语句输出数组</a:t>
            </a:r>
            <a:r>
              <a:rPr lang="en-US" altLang="zh-CN" sz="2400" b="1" dirty="0" err="1">
                <a:solidFill>
                  <a:srgbClr val="0000FF"/>
                </a:solidFill>
                <a:latin typeface="Times New Roman" pitchFamily="18" charset="0"/>
                <a:ea typeface="楷体" pitchFamily="49" charset="-122"/>
                <a:cs typeface="Times New Roman" pitchFamily="18" charset="0"/>
              </a:rPr>
              <a:t>myarr</a:t>
            </a:r>
            <a:r>
              <a:rPr lang="zh-CN" altLang="en-US" sz="2400" b="1" dirty="0">
                <a:solidFill>
                  <a:srgbClr val="0000FF"/>
                </a:solidFill>
                <a:latin typeface="Times New Roman" pitchFamily="18" charset="0"/>
                <a:ea typeface="楷体" pitchFamily="49" charset="-122"/>
                <a:cs typeface="Times New Roman" pitchFamily="18" charset="0"/>
              </a:rPr>
              <a:t>的所有元素值：</a:t>
            </a:r>
          </a:p>
          <a:p>
            <a:pPr>
              <a:lnSpc>
                <a:spcPct val="150000"/>
              </a:lnSpc>
            </a:pPr>
            <a:r>
              <a:rPr lang="zh-CN" altLang="en-US" sz="2000" b="1" dirty="0">
                <a:solidFill>
                  <a:schemeClr val="hlink"/>
                </a:solidFill>
                <a:latin typeface="Times New Roman" pitchFamily="18" charset="0"/>
                <a:ea typeface="楷体" pitchFamily="49" charset="-122"/>
                <a:cs typeface="Times New Roman" pitchFamily="18" charset="0"/>
              </a:rPr>
              <a:t>      </a:t>
            </a:r>
            <a:r>
              <a:rPr lang="en-US" altLang="zh-CN" sz="2000" b="1" dirty="0">
                <a:solidFill>
                  <a:schemeClr val="hlink"/>
                </a:solidFill>
                <a:latin typeface="Times New Roman" pitchFamily="18" charset="0"/>
                <a:ea typeface="楷体" pitchFamily="49" charset="-122"/>
                <a:cs typeface="Times New Roman" pitchFamily="18" charset="0"/>
              </a:rPr>
              <a:t>for (</a:t>
            </a:r>
            <a:r>
              <a:rPr lang="en-US" altLang="zh-CN" sz="2000" b="1" dirty="0" err="1">
                <a:solidFill>
                  <a:schemeClr val="hlink"/>
                </a:solidFill>
                <a:latin typeface="Times New Roman" pitchFamily="18" charset="0"/>
                <a:ea typeface="楷体" pitchFamily="49" charset="-122"/>
                <a:cs typeface="Times New Roman" pitchFamily="18" charset="0"/>
              </a:rPr>
              <a:t>i</a:t>
            </a:r>
            <a:r>
              <a:rPr lang="en-US" altLang="zh-CN" sz="2000" b="1" dirty="0">
                <a:solidFill>
                  <a:schemeClr val="hlink"/>
                </a:solidFill>
                <a:latin typeface="Times New Roman" pitchFamily="18" charset="0"/>
                <a:ea typeface="楷体" pitchFamily="49" charset="-122"/>
                <a:cs typeface="Times New Roman" pitchFamily="18" charset="0"/>
              </a:rPr>
              <a:t>=</a:t>
            </a:r>
            <a:r>
              <a:rPr lang="en-US" altLang="zh-CN" sz="2000" b="1" dirty="0" err="1">
                <a:solidFill>
                  <a:schemeClr val="hlink"/>
                </a:solidFill>
                <a:latin typeface="Times New Roman" pitchFamily="18" charset="0"/>
                <a:ea typeface="楷体" pitchFamily="49" charset="-122"/>
                <a:cs typeface="Times New Roman" pitchFamily="18" charset="0"/>
              </a:rPr>
              <a:t>0;i</a:t>
            </a:r>
            <a:r>
              <a:rPr lang="en-US" altLang="zh-CN" sz="2000" b="1" dirty="0">
                <a:solidFill>
                  <a:schemeClr val="hlink"/>
                </a:solidFill>
                <a:latin typeface="Times New Roman" pitchFamily="18" charset="0"/>
                <a:ea typeface="楷体" pitchFamily="49" charset="-122"/>
                <a:cs typeface="Times New Roman" pitchFamily="18" charset="0"/>
              </a:rPr>
              <a:t>&lt;</a:t>
            </a:r>
            <a:r>
              <a:rPr lang="en-US" altLang="zh-CN" sz="2000" b="1" dirty="0" err="1">
                <a:solidFill>
                  <a:schemeClr val="hlink"/>
                </a:solidFill>
                <a:latin typeface="Times New Roman" pitchFamily="18" charset="0"/>
                <a:ea typeface="楷体" pitchFamily="49" charset="-122"/>
                <a:cs typeface="Times New Roman" pitchFamily="18" charset="0"/>
              </a:rPr>
              <a:t>5;i</a:t>
            </a:r>
            <a:r>
              <a:rPr lang="en-US" altLang="zh-CN" sz="2000" b="1" dirty="0">
                <a:solidFill>
                  <a:schemeClr val="hlink"/>
                </a:solidFill>
                <a:latin typeface="Times New Roman" pitchFamily="18" charset="0"/>
                <a:ea typeface="楷体" pitchFamily="49" charset="-122"/>
                <a:cs typeface="Times New Roman" pitchFamily="18" charset="0"/>
              </a:rPr>
              <a:t>++)</a:t>
            </a:r>
          </a:p>
          <a:p>
            <a:pPr>
              <a:lnSpc>
                <a:spcPct val="150000"/>
              </a:lnSpc>
            </a:pPr>
            <a:r>
              <a:rPr lang="en-US" altLang="zh-CN" sz="2000" b="1" dirty="0">
                <a:solidFill>
                  <a:schemeClr val="hlink"/>
                </a:solidFill>
                <a:latin typeface="Times New Roman" pitchFamily="18" charset="0"/>
                <a:ea typeface="楷体" pitchFamily="49" charset="-122"/>
                <a:cs typeface="Times New Roman" pitchFamily="18" charset="0"/>
              </a:rPr>
              <a:t>          </a:t>
            </a:r>
            <a:r>
              <a:rPr lang="en-US" altLang="zh-CN" sz="2000" b="1" dirty="0" smtClean="0">
                <a:solidFill>
                  <a:schemeClr val="hlink"/>
                </a:solidFill>
                <a:latin typeface="Times New Roman" pitchFamily="18" charset="0"/>
                <a:ea typeface="楷体" pitchFamily="49" charset="-122"/>
                <a:cs typeface="Times New Roman" pitchFamily="18" charset="0"/>
              </a:rPr>
              <a:t>   </a:t>
            </a:r>
            <a:r>
              <a:rPr lang="en-US" altLang="zh-CN" sz="2000" b="1" dirty="0" err="1">
                <a:solidFill>
                  <a:schemeClr val="hlink"/>
                </a:solidFill>
                <a:latin typeface="Times New Roman" pitchFamily="18" charset="0"/>
                <a:ea typeface="楷体" pitchFamily="49" charset="-122"/>
                <a:cs typeface="Times New Roman" pitchFamily="18" charset="0"/>
              </a:rPr>
              <a:t>Console.Write</a:t>
            </a:r>
            <a:r>
              <a:rPr lang="en-US" altLang="zh-CN" sz="2000" b="1" dirty="0">
                <a:solidFill>
                  <a:schemeClr val="hlink"/>
                </a:solidFill>
                <a:latin typeface="Times New Roman" pitchFamily="18" charset="0"/>
                <a:ea typeface="楷体" pitchFamily="49" charset="-122"/>
                <a:cs typeface="Times New Roman" pitchFamily="18" charset="0"/>
              </a:rPr>
              <a:t>("{0} ",a[</a:t>
            </a:r>
            <a:r>
              <a:rPr lang="en-US" altLang="zh-CN" sz="2000" b="1" dirty="0" err="1">
                <a:solidFill>
                  <a:schemeClr val="hlink"/>
                </a:solidFill>
                <a:latin typeface="Times New Roman" pitchFamily="18" charset="0"/>
                <a:ea typeface="楷体" pitchFamily="49" charset="-122"/>
                <a:cs typeface="Times New Roman" pitchFamily="18" charset="0"/>
              </a:rPr>
              <a:t>i</a:t>
            </a:r>
            <a:r>
              <a:rPr lang="en-US" altLang="zh-CN" sz="2000" b="1" dirty="0">
                <a:solidFill>
                  <a:schemeClr val="hlink"/>
                </a:solidFill>
                <a:latin typeface="Times New Roman" pitchFamily="18" charset="0"/>
                <a:ea typeface="楷体" pitchFamily="49" charset="-122"/>
                <a:cs typeface="Times New Roman" pitchFamily="18" charset="0"/>
              </a:rPr>
              <a:t>]);</a:t>
            </a:r>
          </a:p>
          <a:p>
            <a:pPr>
              <a:lnSpc>
                <a:spcPct val="150000"/>
              </a:lnSpc>
            </a:pPr>
            <a:r>
              <a:rPr lang="en-US" altLang="zh-CN" sz="2000" b="1" dirty="0">
                <a:solidFill>
                  <a:schemeClr val="hlink"/>
                </a:solidFill>
                <a:latin typeface="Times New Roman" pitchFamily="18" charset="0"/>
                <a:ea typeface="楷体" pitchFamily="49" charset="-122"/>
                <a:cs typeface="Times New Roman" pitchFamily="18" charset="0"/>
              </a:rPr>
              <a:t>      </a:t>
            </a:r>
            <a:r>
              <a:rPr lang="en-US" altLang="zh-CN" sz="2000" b="1" dirty="0" err="1">
                <a:solidFill>
                  <a:schemeClr val="hlink"/>
                </a:solidFill>
                <a:latin typeface="Times New Roman" pitchFamily="18" charset="0"/>
                <a:ea typeface="楷体" pitchFamily="49" charset="-122"/>
                <a:cs typeface="Times New Roman" pitchFamily="18" charset="0"/>
              </a:rPr>
              <a:t>Console.WriteLine</a:t>
            </a:r>
            <a:r>
              <a:rPr lang="en-US" altLang="zh-CN" sz="2000" b="1" dirty="0" smtClean="0">
                <a:solidFill>
                  <a:schemeClr val="hlink"/>
                </a:solidFill>
                <a:latin typeface="Times New Roman" pitchFamily="18" charset="0"/>
                <a:ea typeface="楷体" pitchFamily="49" charset="-122"/>
                <a:cs typeface="Times New Roman" pitchFamily="18" charset="0"/>
              </a:rPr>
              <a:t>();</a:t>
            </a:r>
            <a:r>
              <a:rPr lang="en-US" altLang="zh-CN" sz="2000" b="1" dirty="0" smtClean="0">
                <a:solidFill>
                  <a:srgbClr val="0000FF"/>
                </a:solidFill>
                <a:latin typeface="Times New Roman" pitchFamily="18" charset="0"/>
                <a:ea typeface="楷体" pitchFamily="49" charset="-122"/>
                <a:cs typeface="Times New Roman" pitchFamily="18" charset="0"/>
              </a:rPr>
              <a:t>     </a:t>
            </a:r>
            <a:endParaRPr lang="zh-CN" altLang="en-US" sz="2000" b="1" dirty="0">
              <a:solidFill>
                <a:srgbClr val="0000FF"/>
              </a:solidFill>
              <a:latin typeface="Times New Roman" pitchFamily="18" charset="0"/>
              <a:ea typeface="楷体" pitchFamily="49" charset="-122"/>
              <a:cs typeface="Times New Roman" pitchFamily="18" charset="0"/>
            </a:endParaRPr>
          </a:p>
        </p:txBody>
      </p:sp>
      <p:sp>
        <p:nvSpPr>
          <p:cNvPr id="3" name="TextBox 2"/>
          <p:cNvSpPr txBox="1"/>
          <p:nvPr/>
        </p:nvSpPr>
        <p:spPr>
          <a:xfrm>
            <a:off x="642910" y="571480"/>
            <a:ext cx="535785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800" b="1" dirty="0" smtClean="0">
                <a:solidFill>
                  <a:srgbClr val="FF3300"/>
                </a:solidFill>
                <a:latin typeface="黑体" pitchFamily="49" charset="-122"/>
                <a:ea typeface="黑体" pitchFamily="49" charset="-122"/>
              </a:rPr>
              <a:t>4.1.4  </a:t>
            </a:r>
            <a:r>
              <a:rPr lang="zh-CN" altLang="en-US" sz="2800" b="1" dirty="0" smtClean="0">
                <a:solidFill>
                  <a:srgbClr val="FF3300"/>
                </a:solidFill>
                <a:latin typeface="黑体" pitchFamily="49" charset="-122"/>
                <a:ea typeface="黑体" pitchFamily="49" charset="-122"/>
              </a:rPr>
              <a:t>访问一维数组中的元素</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38100">
          <a:solidFill>
            <a:srgbClr val="0066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Edge</Template>
  <TotalTime>212</TotalTime>
  <Words>2781</Words>
  <Application>Microsoft Office PowerPoint</Application>
  <PresentationFormat>全屏显示(4:3)</PresentationFormat>
  <Paragraphs>447</Paragraphs>
  <Slides>41</Slides>
  <Notes>0</Notes>
  <HiddenSlides>0</HiddenSlides>
  <MMClips>0</MMClips>
  <ScaleCrop>false</ScaleCrop>
  <HeadingPairs>
    <vt:vector size="4" baseType="variant">
      <vt:variant>
        <vt:lpstr>主题</vt:lpstr>
      </vt:variant>
      <vt:variant>
        <vt:i4>1</vt:i4>
      </vt:variant>
      <vt:variant>
        <vt:lpstr>幻灯片标题</vt:lpstr>
      </vt:variant>
      <vt:variant>
        <vt:i4>41</vt:i4>
      </vt:variant>
    </vt:vector>
  </HeadingPairs>
  <TitlesOfParts>
    <vt:vector size="42" baseType="lpstr">
      <vt:lpstr>Edge</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Administrator</cp:lastModifiedBy>
  <cp:revision>115</cp:revision>
  <dcterms:created xsi:type="dcterms:W3CDTF">2009-07-07T03:19:41Z</dcterms:created>
  <dcterms:modified xsi:type="dcterms:W3CDTF">2015-03-10T23:38:55Z</dcterms:modified>
</cp:coreProperties>
</file>