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6" r:id="rId2"/>
    <p:sldId id="258" r:id="rId3"/>
    <p:sldId id="378" r:id="rId4"/>
    <p:sldId id="327" r:id="rId5"/>
    <p:sldId id="328" r:id="rId6"/>
    <p:sldId id="386" r:id="rId7"/>
    <p:sldId id="329" r:id="rId8"/>
    <p:sldId id="330" r:id="rId9"/>
    <p:sldId id="331" r:id="rId10"/>
    <p:sldId id="332" r:id="rId11"/>
    <p:sldId id="384"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87" r:id="rId28"/>
    <p:sldId id="388" r:id="rId29"/>
    <p:sldId id="389" r:id="rId30"/>
    <p:sldId id="401" r:id="rId31"/>
    <p:sldId id="390" r:id="rId32"/>
    <p:sldId id="391" r:id="rId33"/>
    <p:sldId id="392" r:id="rId34"/>
    <p:sldId id="393" r:id="rId35"/>
    <p:sldId id="394" r:id="rId36"/>
    <p:sldId id="348" r:id="rId37"/>
    <p:sldId id="349" r:id="rId38"/>
    <p:sldId id="350" r:id="rId39"/>
    <p:sldId id="351" r:id="rId40"/>
    <p:sldId id="352" r:id="rId41"/>
    <p:sldId id="353" r:id="rId42"/>
    <p:sldId id="354" r:id="rId43"/>
    <p:sldId id="355" r:id="rId44"/>
    <p:sldId id="385" r:id="rId45"/>
    <p:sldId id="356" r:id="rId46"/>
    <p:sldId id="357" r:id="rId47"/>
    <p:sldId id="402" r:id="rId48"/>
    <p:sldId id="358" r:id="rId49"/>
    <p:sldId id="395" r:id="rId50"/>
    <p:sldId id="359" r:id="rId51"/>
    <p:sldId id="396" r:id="rId52"/>
    <p:sldId id="360" r:id="rId53"/>
    <p:sldId id="397" r:id="rId54"/>
    <p:sldId id="361" r:id="rId55"/>
    <p:sldId id="362" r:id="rId56"/>
    <p:sldId id="363" r:id="rId57"/>
    <p:sldId id="364" r:id="rId58"/>
    <p:sldId id="365" r:id="rId59"/>
    <p:sldId id="366" r:id="rId60"/>
    <p:sldId id="367" r:id="rId61"/>
    <p:sldId id="368" r:id="rId62"/>
    <p:sldId id="398" r:id="rId63"/>
    <p:sldId id="369" r:id="rId64"/>
    <p:sldId id="370" r:id="rId65"/>
    <p:sldId id="371" r:id="rId66"/>
    <p:sldId id="372" r:id="rId67"/>
    <p:sldId id="399" r:id="rId68"/>
    <p:sldId id="373" r:id="rId69"/>
    <p:sldId id="374" r:id="rId70"/>
    <p:sldId id="375" r:id="rId71"/>
    <p:sldId id="376" r:id="rId72"/>
    <p:sldId id="377" r:id="rId73"/>
    <p:sldId id="400" r:id="rId7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3300"/>
    <a:srgbClr val="336600"/>
    <a:srgbClr val="6666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53" autoAdjust="0"/>
    <p:restoredTop sz="94660"/>
  </p:normalViewPr>
  <p:slideViewPr>
    <p:cSldViewPr>
      <p:cViewPr>
        <p:scale>
          <a:sx n="75" d="100"/>
          <a:sy n="75" d="100"/>
        </p:scale>
        <p:origin x="-1710"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5FD39786-FE68-4395-92CB-B9ED5F34366D}"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03285AF-8687-4DBD-B0F3-4CC4480B06A2}"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712AE88-1E2C-491C-A0E8-BCE4D9776F1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9AC88B-0F3A-4803-B6F1-3EAFF9B82B2E}"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51BD40-1965-421B-B6E9-569FEA1AF6AD}"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D117707-5D09-48BC-A3F9-A0D8ABDC3CF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D2A6469-7652-442A-BA7C-3E5DE664D9EB}"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87EDED1-863D-44FB-B252-853A8366473D}"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E6B0ECF-2445-4BC3-B48E-D4978E7B6D0F}"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824C92-43B8-4E1B-9C31-F1ECCC90613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E10B567-FF94-4DF4-BD01-F68B6C86360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65838357-349F-4735-8A1C-35B82B198F46}"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142976" y="571480"/>
            <a:ext cx="6310335" cy="707886"/>
          </a:xfrm>
          <a:prstGeom prst="rect">
            <a:avLst/>
          </a:prstGeom>
          <a:noFill/>
          <a:ln w="9525">
            <a:noFill/>
            <a:miter lim="800000"/>
            <a:headEnd/>
            <a:tailEnd/>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第</a:t>
            </a:r>
            <a:r>
              <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6</a:t>
            </a: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章</a:t>
            </a:r>
            <a:r>
              <a:rPr lang="zh-CN" alt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　继承和接口设计 </a:t>
            </a:r>
          </a:p>
        </p:txBody>
      </p:sp>
      <p:sp>
        <p:nvSpPr>
          <p:cNvPr id="88069" name="Text Box 5"/>
          <p:cNvSpPr txBox="1">
            <a:spLocks noChangeArrowheads="1"/>
          </p:cNvSpPr>
          <p:nvPr/>
        </p:nvSpPr>
        <p:spPr bwMode="auto">
          <a:xfrm>
            <a:off x="1571604" y="1714488"/>
            <a:ext cx="6307163" cy="3938813"/>
          </a:xfrm>
          <a:prstGeom prst="rect">
            <a:avLst/>
          </a:prstGeom>
          <a:noFill/>
          <a:ln w="57150">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tIns="118800" bIns="154800">
            <a:spAutoFit/>
            <a:flatTx/>
          </a:bodyPr>
          <a:lstStyle/>
          <a:p>
            <a:pPr>
              <a:spcBef>
                <a:spcPct val="50000"/>
              </a:spcBef>
            </a:pPr>
            <a:r>
              <a:rPr lang="en-US" altLang="zh-CN" sz="2800" b="1" dirty="0" smtClean="0">
                <a:solidFill>
                  <a:srgbClr val="FF3300"/>
                </a:solidFill>
                <a:latin typeface="黑体" pitchFamily="49" charset="-122"/>
                <a:ea typeface="黑体" pitchFamily="49" charset="-122"/>
              </a:rPr>
              <a:t>6.1 </a:t>
            </a:r>
            <a:r>
              <a:rPr lang="zh-CN" altLang="en-US" sz="2800" b="1" dirty="0" smtClean="0">
                <a:solidFill>
                  <a:srgbClr val="FF3300"/>
                </a:solidFill>
                <a:latin typeface="黑体" pitchFamily="49" charset="-122"/>
                <a:ea typeface="黑体" pitchFamily="49" charset="-122"/>
              </a:rPr>
              <a:t>继 </a:t>
            </a:r>
            <a:r>
              <a:rPr lang="zh-CN" altLang="en-US" sz="2800" b="1" dirty="0">
                <a:solidFill>
                  <a:srgbClr val="FF3300"/>
                </a:solidFill>
                <a:latin typeface="黑体" pitchFamily="49" charset="-122"/>
                <a:ea typeface="黑体" pitchFamily="49" charset="-122"/>
              </a:rPr>
              <a:t>承</a:t>
            </a:r>
          </a:p>
          <a:p>
            <a:pPr>
              <a:spcBef>
                <a:spcPct val="50000"/>
              </a:spcBef>
            </a:pPr>
            <a:r>
              <a:rPr lang="en-US" altLang="zh-CN" sz="2800" b="1" dirty="0" smtClean="0">
                <a:solidFill>
                  <a:srgbClr val="FF3300"/>
                </a:solidFill>
                <a:latin typeface="黑体" pitchFamily="49" charset="-122"/>
                <a:ea typeface="黑体" pitchFamily="49" charset="-122"/>
              </a:rPr>
              <a:t>6.2 </a:t>
            </a:r>
            <a:r>
              <a:rPr lang="zh-CN" altLang="en-US" sz="2800" b="1" dirty="0">
                <a:solidFill>
                  <a:srgbClr val="FF3300"/>
                </a:solidFill>
                <a:latin typeface="黑体" pitchFamily="49" charset="-122"/>
                <a:ea typeface="黑体" pitchFamily="49" charset="-122"/>
              </a:rPr>
              <a:t>多态性</a:t>
            </a:r>
          </a:p>
          <a:p>
            <a:pPr>
              <a:spcBef>
                <a:spcPct val="50000"/>
              </a:spcBef>
            </a:pPr>
            <a:r>
              <a:rPr lang="en-US" altLang="zh-CN" sz="2800" b="1" dirty="0" smtClean="0">
                <a:solidFill>
                  <a:srgbClr val="FF3300"/>
                </a:solidFill>
                <a:latin typeface="黑体" pitchFamily="49" charset="-122"/>
                <a:ea typeface="黑体" pitchFamily="49" charset="-122"/>
              </a:rPr>
              <a:t>6.3 </a:t>
            </a:r>
            <a:r>
              <a:rPr lang="zh-CN" altLang="en-US" sz="2800" b="1" dirty="0">
                <a:solidFill>
                  <a:srgbClr val="FF3300"/>
                </a:solidFill>
                <a:latin typeface="黑体" pitchFamily="49" charset="-122"/>
                <a:ea typeface="黑体" pitchFamily="49" charset="-122"/>
              </a:rPr>
              <a:t>抽象类</a:t>
            </a:r>
          </a:p>
          <a:p>
            <a:pPr>
              <a:spcBef>
                <a:spcPct val="50000"/>
              </a:spcBef>
            </a:pPr>
            <a:r>
              <a:rPr lang="en-US" altLang="zh-CN" sz="2800" b="1" dirty="0" smtClean="0">
                <a:solidFill>
                  <a:srgbClr val="FF3300"/>
                </a:solidFill>
                <a:latin typeface="黑体" pitchFamily="49" charset="-122"/>
                <a:ea typeface="黑体" pitchFamily="49" charset="-122"/>
              </a:rPr>
              <a:t>6.4 </a:t>
            </a:r>
            <a:r>
              <a:rPr lang="zh-CN" altLang="en-US" sz="2800" b="1" dirty="0">
                <a:solidFill>
                  <a:srgbClr val="FF3300"/>
                </a:solidFill>
                <a:latin typeface="黑体" pitchFamily="49" charset="-122"/>
                <a:ea typeface="黑体" pitchFamily="49" charset="-122"/>
              </a:rPr>
              <a:t>接口</a:t>
            </a:r>
          </a:p>
          <a:p>
            <a:pPr>
              <a:spcBef>
                <a:spcPct val="50000"/>
              </a:spcBef>
            </a:pPr>
            <a:r>
              <a:rPr lang="en-US" altLang="zh-CN" sz="2800" b="1" smtClean="0">
                <a:solidFill>
                  <a:srgbClr val="FF3300"/>
                </a:solidFill>
                <a:latin typeface="黑体" pitchFamily="49" charset="-122"/>
                <a:ea typeface="黑体" pitchFamily="49" charset="-122"/>
              </a:rPr>
              <a:t>6.5 </a:t>
            </a:r>
            <a:r>
              <a:rPr lang="zh-CN" altLang="en-US" sz="2800" b="1" smtClean="0">
                <a:solidFill>
                  <a:srgbClr val="FF3300"/>
                </a:solidFill>
                <a:latin typeface="黑体" pitchFamily="49" charset="-122"/>
                <a:ea typeface="黑体" pitchFamily="49" charset="-122"/>
              </a:rPr>
              <a:t>接口</a:t>
            </a:r>
            <a:r>
              <a:rPr lang="zh-CN" altLang="en-US" sz="2800" b="1" dirty="0">
                <a:solidFill>
                  <a:srgbClr val="FF3300"/>
                </a:solidFill>
                <a:latin typeface="黑体" pitchFamily="49" charset="-122"/>
                <a:ea typeface="黑体" pitchFamily="49" charset="-122"/>
              </a:rPr>
              <a:t>在集合排序中的</a:t>
            </a:r>
            <a:r>
              <a:rPr lang="zh-CN" altLang="en-US" sz="2800" b="1" dirty="0" smtClean="0">
                <a:solidFill>
                  <a:srgbClr val="FF3300"/>
                </a:solidFill>
                <a:latin typeface="黑体" pitchFamily="49" charset="-122"/>
                <a:ea typeface="黑体" pitchFamily="49" charset="-122"/>
              </a:rPr>
              <a:t>应用</a:t>
            </a:r>
            <a:endParaRPr lang="en-US" altLang="zh-CN" sz="2800" b="1" dirty="0" smtClean="0">
              <a:solidFill>
                <a:srgbClr val="FF3300"/>
              </a:solidFill>
              <a:latin typeface="黑体" pitchFamily="49" charset="-122"/>
              <a:ea typeface="黑体" pitchFamily="49" charset="-122"/>
            </a:endParaRPr>
          </a:p>
          <a:p>
            <a:pPr>
              <a:spcBef>
                <a:spcPct val="50000"/>
              </a:spcBef>
            </a:pPr>
            <a:endParaRPr lang="zh-CN" altLang="en-US" sz="2800" b="1" dirty="0">
              <a:solidFill>
                <a:srgbClr val="FF33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8313" y="404813"/>
            <a:ext cx="8064500" cy="2238241"/>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2. </a:t>
            </a:r>
            <a:r>
              <a:rPr lang="zh-CN" altLang="en-US" sz="2400" b="1" dirty="0">
                <a:solidFill>
                  <a:srgbClr val="FF3300"/>
                </a:solidFill>
                <a:latin typeface="Times New Roman" pitchFamily="18" charset="0"/>
                <a:ea typeface="楷体" pitchFamily="49" charset="-122"/>
                <a:cs typeface="Times New Roman" pitchFamily="18" charset="0"/>
              </a:rPr>
              <a:t>调用默认析构函数的次序</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当销毁对象时，它会按照相反的顺序来调用析构函数。首先调用派生类的析构函数，然后是最近基类的析构函数，最后才调用那个最远的析构函数。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Text Box 5"/>
          <p:cNvSpPr txBox="1">
            <a:spLocks noChangeArrowheads="1"/>
          </p:cNvSpPr>
          <p:nvPr/>
        </p:nvSpPr>
        <p:spPr bwMode="auto">
          <a:xfrm>
            <a:off x="539750" y="476250"/>
            <a:ext cx="8424863" cy="5724644"/>
          </a:xfrm>
          <a:prstGeom prst="rect">
            <a:avLst/>
          </a:prstGeom>
          <a:noFill/>
          <a:ln w="9525">
            <a:noFill/>
            <a:miter lim="800000"/>
            <a:headEnd/>
            <a:tailEnd/>
          </a:ln>
          <a:effectLst/>
        </p:spPr>
        <p:txBody>
          <a:bodyPr>
            <a:spAutoFit/>
          </a:bodyPr>
          <a:lstStyle/>
          <a:p>
            <a:r>
              <a:rPr lang="en-US" altLang="zh-CN" sz="2000" b="1" dirty="0">
                <a:solidFill>
                  <a:srgbClr val="FF0000"/>
                </a:solidFill>
                <a:latin typeface="Times New Roman" pitchFamily="18" charset="0"/>
                <a:ea typeface="楷体" pitchFamily="49" charset="-122"/>
                <a:cs typeface="Times New Roman" pitchFamily="18" charset="0"/>
              </a:rPr>
              <a:t>class A	//</a:t>
            </a:r>
            <a:r>
              <a:rPr lang="zh-CN" altLang="en-US" sz="2000" b="1" dirty="0">
                <a:solidFill>
                  <a:srgbClr val="FF0000"/>
                </a:solidFill>
                <a:latin typeface="Times New Roman" pitchFamily="18" charset="0"/>
                <a:ea typeface="楷体" pitchFamily="49" charset="-122"/>
                <a:cs typeface="Times New Roman" pitchFamily="18" charset="0"/>
              </a:rPr>
              <a:t>基类</a:t>
            </a:r>
          </a:p>
          <a:p>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 {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A</a:t>
            </a:r>
            <a:r>
              <a:rPr lang="zh-CN" altLang="en-US" sz="2000" b="1" dirty="0">
                <a:solidFill>
                  <a:srgbClr val="336600"/>
                </a:solidFill>
                <a:latin typeface="Times New Roman" pitchFamily="18" charset="0"/>
                <a:ea typeface="楷体" pitchFamily="49" charset="-122"/>
                <a:cs typeface="Times New Roman" pitchFamily="18" charset="0"/>
              </a:rPr>
              <a:t>的析构函数</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FF0000"/>
                </a:solidFill>
                <a:latin typeface="Times New Roman" pitchFamily="18" charset="0"/>
                <a:ea typeface="楷体" pitchFamily="49" charset="-122"/>
                <a:cs typeface="Times New Roman" pitchFamily="18" charset="0"/>
              </a:rPr>
              <a:t>class B : A	//</a:t>
            </a:r>
            <a:r>
              <a:rPr lang="zh-CN" altLang="en-US" sz="2000" b="1" dirty="0">
                <a:solidFill>
                  <a:srgbClr val="FF0000"/>
                </a:solidFill>
                <a:latin typeface="Times New Roman" pitchFamily="18" charset="0"/>
                <a:ea typeface="楷体" pitchFamily="49" charset="-122"/>
                <a:cs typeface="Times New Roman" pitchFamily="18" charset="0"/>
              </a:rPr>
              <a:t>从</a:t>
            </a:r>
            <a:r>
              <a:rPr lang="en-US" altLang="zh-CN" sz="2000" b="1" dirty="0">
                <a:solidFill>
                  <a:srgbClr val="FF0000"/>
                </a:solidFill>
                <a:latin typeface="Times New Roman" pitchFamily="18" charset="0"/>
                <a:ea typeface="楷体" pitchFamily="49" charset="-122"/>
                <a:cs typeface="Times New Roman" pitchFamily="18" charset="0"/>
              </a:rPr>
              <a:t>A</a:t>
            </a:r>
            <a:r>
              <a:rPr lang="zh-CN" altLang="en-US" sz="2000" b="1" dirty="0">
                <a:solidFill>
                  <a:srgbClr val="FF0000"/>
                </a:solidFill>
                <a:latin typeface="Times New Roman" pitchFamily="18" charset="0"/>
                <a:ea typeface="楷体" pitchFamily="49" charset="-122"/>
                <a:cs typeface="Times New Roman" pitchFamily="18" charset="0"/>
              </a:rPr>
              <a:t>派生类</a:t>
            </a:r>
            <a:r>
              <a:rPr lang="en-US" altLang="zh-CN" sz="2000" b="1" dirty="0">
                <a:solidFill>
                  <a:srgbClr val="FF0000"/>
                </a:solidFill>
                <a:latin typeface="Times New Roman" pitchFamily="18" charset="0"/>
                <a:ea typeface="楷体" pitchFamily="49" charset="-122"/>
                <a:cs typeface="Times New Roman" pitchFamily="18" charset="0"/>
              </a:rPr>
              <a:t>B</a:t>
            </a:r>
          </a:p>
          <a:p>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~B() {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B</a:t>
            </a:r>
            <a:r>
              <a:rPr lang="zh-CN" altLang="en-US" sz="2000" b="1" dirty="0">
                <a:solidFill>
                  <a:srgbClr val="336600"/>
                </a:solidFill>
                <a:latin typeface="Times New Roman" pitchFamily="18" charset="0"/>
                <a:ea typeface="楷体" pitchFamily="49" charset="-122"/>
                <a:cs typeface="Times New Roman" pitchFamily="18" charset="0"/>
              </a:rPr>
              <a:t>的析构函数</a:t>
            </a:r>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FF0000"/>
                </a:solidFill>
                <a:latin typeface="Times New Roman" pitchFamily="18" charset="0"/>
                <a:ea typeface="楷体" pitchFamily="49" charset="-122"/>
                <a:cs typeface="Times New Roman" pitchFamily="18" charset="0"/>
              </a:rPr>
              <a:t>class </a:t>
            </a:r>
            <a:r>
              <a:rPr lang="en-US" altLang="zh-CN" sz="2000" b="1" dirty="0" err="1">
                <a:solidFill>
                  <a:srgbClr val="FF0000"/>
                </a:solidFill>
                <a:latin typeface="Times New Roman" pitchFamily="18" charset="0"/>
                <a:ea typeface="楷体" pitchFamily="49" charset="-122"/>
                <a:cs typeface="Times New Roman" pitchFamily="18" charset="0"/>
              </a:rPr>
              <a:t>C:B</a:t>
            </a:r>
            <a:r>
              <a:rPr lang="en-US" altLang="zh-CN" sz="2000" b="1" dirty="0">
                <a:solidFill>
                  <a:srgbClr val="FF0000"/>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从</a:t>
            </a:r>
            <a:r>
              <a:rPr lang="en-US" altLang="zh-CN" sz="2000" b="1" dirty="0">
                <a:solidFill>
                  <a:srgbClr val="FF0000"/>
                </a:solidFill>
                <a:latin typeface="Times New Roman" pitchFamily="18" charset="0"/>
                <a:ea typeface="楷体" pitchFamily="49" charset="-122"/>
                <a:cs typeface="Times New Roman" pitchFamily="18" charset="0"/>
              </a:rPr>
              <a:t>B</a:t>
            </a:r>
            <a:r>
              <a:rPr lang="zh-CN" altLang="en-US" sz="2000" b="1" dirty="0">
                <a:solidFill>
                  <a:srgbClr val="FF0000"/>
                </a:solidFill>
                <a:latin typeface="Times New Roman" pitchFamily="18" charset="0"/>
                <a:ea typeface="楷体" pitchFamily="49" charset="-122"/>
                <a:cs typeface="Times New Roman" pitchFamily="18" charset="0"/>
              </a:rPr>
              <a:t>派生类</a:t>
            </a:r>
            <a:r>
              <a:rPr lang="en-US" altLang="zh-CN" sz="2000" b="1" dirty="0">
                <a:solidFill>
                  <a:srgbClr val="FF0000"/>
                </a:solidFill>
                <a:latin typeface="Times New Roman" pitchFamily="18" charset="0"/>
                <a:ea typeface="楷体" pitchFamily="49" charset="-122"/>
                <a:cs typeface="Times New Roman" pitchFamily="18" charset="0"/>
              </a:rPr>
              <a:t>C</a:t>
            </a:r>
          </a:p>
          <a:p>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~C() {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C</a:t>
            </a:r>
            <a:r>
              <a:rPr lang="zh-CN" altLang="en-US" sz="2000" b="1" dirty="0">
                <a:solidFill>
                  <a:srgbClr val="336600"/>
                </a:solidFill>
                <a:latin typeface="Times New Roman" pitchFamily="18" charset="0"/>
                <a:ea typeface="楷体" pitchFamily="49" charset="-122"/>
                <a:cs typeface="Times New Roman" pitchFamily="18" charset="0"/>
              </a:rPr>
              <a:t>的析构函数</a:t>
            </a:r>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在主函数中执行语句</a:t>
            </a:r>
            <a:r>
              <a:rPr lang="en-US" altLang="zh-CN" sz="2400" b="1" dirty="0">
                <a:solidFill>
                  <a:srgbClr val="0000FF"/>
                </a:solidFill>
                <a:latin typeface="Times New Roman" pitchFamily="18" charset="0"/>
                <a:ea typeface="楷体" pitchFamily="49" charset="-122"/>
                <a:cs typeface="Times New Roman" pitchFamily="18" charset="0"/>
              </a:rPr>
              <a:t>C b=new C();</a:t>
            </a:r>
            <a:r>
              <a:rPr lang="zh-CN" altLang="en-US" sz="2400" b="1" dirty="0">
                <a:solidFill>
                  <a:srgbClr val="0000FF"/>
                </a:solidFill>
                <a:latin typeface="Times New Roman" pitchFamily="18" charset="0"/>
                <a:ea typeface="楷体" pitchFamily="49" charset="-122"/>
                <a:cs typeface="Times New Roman" pitchFamily="18" charset="0"/>
              </a:rPr>
              <a:t>其运行结果如下：</a:t>
            </a: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C</a:t>
            </a:r>
            <a:r>
              <a:rPr lang="zh-CN" altLang="en-US" sz="2000" b="1" dirty="0">
                <a:solidFill>
                  <a:srgbClr val="336600"/>
                </a:solidFill>
                <a:latin typeface="Times New Roman" pitchFamily="18" charset="0"/>
                <a:ea typeface="楷体" pitchFamily="49" charset="-122"/>
                <a:cs typeface="Times New Roman" pitchFamily="18" charset="0"/>
              </a:rPr>
              <a:t>的析构函数</a:t>
            </a: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B</a:t>
            </a:r>
            <a:r>
              <a:rPr lang="zh-CN" altLang="en-US" sz="2000" b="1" dirty="0">
                <a:solidFill>
                  <a:srgbClr val="336600"/>
                </a:solidFill>
                <a:latin typeface="Times New Roman" pitchFamily="18" charset="0"/>
                <a:ea typeface="楷体" pitchFamily="49" charset="-122"/>
                <a:cs typeface="Times New Roman" pitchFamily="18" charset="0"/>
              </a:rPr>
              <a:t>的析构函数</a:t>
            </a: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A</a:t>
            </a:r>
            <a:r>
              <a:rPr lang="zh-CN" altLang="en-US" sz="2000" b="1" dirty="0">
                <a:solidFill>
                  <a:srgbClr val="336600"/>
                </a:solidFill>
                <a:latin typeface="Times New Roman" pitchFamily="18" charset="0"/>
                <a:ea typeface="楷体" pitchFamily="49" charset="-122"/>
                <a:cs typeface="Times New Roman" pitchFamily="18" charset="0"/>
              </a:rPr>
              <a:t>的析构</a:t>
            </a:r>
            <a:r>
              <a:rPr lang="zh-CN" altLang="en-US" sz="2000" b="1" dirty="0" smtClean="0">
                <a:solidFill>
                  <a:srgbClr val="336600"/>
                </a:solidFill>
                <a:latin typeface="Times New Roman" pitchFamily="18" charset="0"/>
                <a:ea typeface="楷体" pitchFamily="49" charset="-122"/>
                <a:cs typeface="Times New Roman" pitchFamily="18" charset="0"/>
              </a:rPr>
              <a:t>函数</a:t>
            </a:r>
            <a:endParaRPr lang="en-US" altLang="zh-CN" sz="2000" b="1" dirty="0">
              <a:solidFill>
                <a:srgbClr val="33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539750" y="476250"/>
            <a:ext cx="8064500" cy="5201424"/>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3. </a:t>
            </a:r>
            <a:r>
              <a:rPr lang="zh-CN" altLang="en-US" sz="2400" b="1" dirty="0">
                <a:solidFill>
                  <a:srgbClr val="FF3300"/>
                </a:solidFill>
                <a:latin typeface="Times New Roman" pitchFamily="18" charset="0"/>
                <a:ea typeface="楷体" pitchFamily="49" charset="-122"/>
                <a:cs typeface="Times New Roman" pitchFamily="18" charset="0"/>
              </a:rPr>
              <a:t>调用重载构造函数的次序</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   调用</a:t>
            </a:r>
            <a:r>
              <a:rPr lang="zh-CN" altLang="en-US" sz="2400" b="1" dirty="0">
                <a:solidFill>
                  <a:srgbClr val="0000FF"/>
                </a:solidFill>
                <a:latin typeface="Times New Roman" pitchFamily="18" charset="0"/>
                <a:ea typeface="楷体" pitchFamily="49" charset="-122"/>
                <a:cs typeface="Times New Roman" pitchFamily="18" charset="0"/>
              </a:rPr>
              <a:t>基类的重载构造函数需使用</a:t>
            </a:r>
            <a:r>
              <a:rPr lang="en-US" altLang="zh-CN" sz="2400" b="1" dirty="0">
                <a:solidFill>
                  <a:srgbClr val="0000FF"/>
                </a:solidFill>
                <a:latin typeface="Times New Roman" pitchFamily="18" charset="0"/>
                <a:ea typeface="楷体" pitchFamily="49" charset="-122"/>
                <a:cs typeface="Times New Roman" pitchFamily="18" charset="0"/>
              </a:rPr>
              <a:t>base</a:t>
            </a:r>
            <a:r>
              <a:rPr lang="zh-CN" altLang="en-US" sz="2400" b="1" dirty="0">
                <a:solidFill>
                  <a:srgbClr val="0000FF"/>
                </a:solidFill>
                <a:latin typeface="Times New Roman" pitchFamily="18" charset="0"/>
                <a:ea typeface="楷体" pitchFamily="49" charset="-122"/>
                <a:cs typeface="Times New Roman" pitchFamily="18" charset="0"/>
              </a:rPr>
              <a:t>关键字。</a:t>
            </a:r>
            <a:r>
              <a:rPr lang="en-US" altLang="zh-CN" sz="2400" b="1" dirty="0">
                <a:solidFill>
                  <a:srgbClr val="0000FF"/>
                </a:solidFill>
                <a:latin typeface="Times New Roman" pitchFamily="18" charset="0"/>
                <a:ea typeface="楷体" pitchFamily="49" charset="-122"/>
                <a:cs typeface="Times New Roman" pitchFamily="18" charset="0"/>
              </a:rPr>
              <a:t>base</a:t>
            </a:r>
            <a:r>
              <a:rPr lang="zh-CN" altLang="en-US" sz="2400" b="1" dirty="0">
                <a:solidFill>
                  <a:srgbClr val="0000FF"/>
                </a:solidFill>
                <a:latin typeface="Times New Roman" pitchFamily="18" charset="0"/>
                <a:ea typeface="楷体" pitchFamily="49" charset="-122"/>
                <a:cs typeface="Times New Roman" pitchFamily="18" charset="0"/>
              </a:rPr>
              <a:t>关键字主要是为派生类调用基类成员提供一个简写的方法，可以在子类中使用</a:t>
            </a:r>
            <a:r>
              <a:rPr lang="en-US" altLang="zh-CN" sz="2400" b="1" dirty="0">
                <a:solidFill>
                  <a:srgbClr val="0000FF"/>
                </a:solidFill>
                <a:latin typeface="Times New Roman" pitchFamily="18" charset="0"/>
                <a:ea typeface="楷体" pitchFamily="49" charset="-122"/>
                <a:cs typeface="Times New Roman" pitchFamily="18" charset="0"/>
              </a:rPr>
              <a:t>base</a:t>
            </a:r>
            <a:r>
              <a:rPr lang="zh-CN" altLang="en-US" sz="2400" b="1" dirty="0">
                <a:solidFill>
                  <a:srgbClr val="0000FF"/>
                </a:solidFill>
                <a:latin typeface="Times New Roman" pitchFamily="18" charset="0"/>
                <a:ea typeface="楷体" pitchFamily="49" charset="-122"/>
                <a:cs typeface="Times New Roman" pitchFamily="18" charset="0"/>
              </a:rPr>
              <a:t>关键字访问的基类成员。调用基类中重载构造函数的方法是将派生类的重载构造函数作如下设计：</a:t>
            </a:r>
          </a:p>
          <a:p>
            <a:r>
              <a:rPr lang="zh-CN" altLang="en-US" sz="2000" b="1" dirty="0">
                <a:solidFill>
                  <a:schemeClr val="hlink"/>
                </a:solidFill>
                <a:latin typeface="Times New Roman" pitchFamily="18" charset="0"/>
                <a:ea typeface="楷体" pitchFamily="49" charset="-122"/>
                <a:cs typeface="Times New Roman" pitchFamily="18" charset="0"/>
              </a:rPr>
              <a:t>    </a:t>
            </a:r>
            <a:r>
              <a:rPr lang="zh-CN" altLang="en-US" sz="2000" b="1" dirty="0" smtClean="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public </a:t>
            </a:r>
            <a:r>
              <a:rPr lang="zh-CN" altLang="en-US" sz="2000" b="1" dirty="0">
                <a:solidFill>
                  <a:schemeClr val="hlink"/>
                </a:solidFill>
                <a:latin typeface="Times New Roman" pitchFamily="18" charset="0"/>
                <a:ea typeface="楷体" pitchFamily="49" charset="-122"/>
                <a:cs typeface="Times New Roman" pitchFamily="18" charset="0"/>
              </a:rPr>
              <a:t>派生类名</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参数列表</a:t>
            </a:r>
            <a:r>
              <a:rPr lang="en-US" altLang="zh-CN" sz="2000" b="1" dirty="0">
                <a:solidFill>
                  <a:schemeClr val="hlink"/>
                </a:solidFill>
                <a:latin typeface="Times New Roman" pitchFamily="18" charset="0"/>
                <a:ea typeface="楷体" pitchFamily="49" charset="-122"/>
                <a:cs typeface="Times New Roman" pitchFamily="18" charset="0"/>
              </a:rPr>
              <a:t>1):base(</a:t>
            </a:r>
            <a:r>
              <a:rPr lang="zh-CN" altLang="en-US" sz="2000" b="1" dirty="0">
                <a:solidFill>
                  <a:schemeClr val="hlink"/>
                </a:solidFill>
                <a:latin typeface="Times New Roman" pitchFamily="18" charset="0"/>
                <a:ea typeface="楷体" pitchFamily="49" charset="-122"/>
                <a:cs typeface="Times New Roman" pitchFamily="18" charset="0"/>
              </a:rPr>
              <a:t>参数列表</a:t>
            </a:r>
            <a:r>
              <a:rPr lang="en-US" altLang="zh-CN" sz="2000" b="1" dirty="0">
                <a:solidFill>
                  <a:schemeClr val="hlink"/>
                </a:solidFill>
                <a:latin typeface="Times New Roman" pitchFamily="18" charset="0"/>
                <a:ea typeface="楷体" pitchFamily="49" charset="-122"/>
                <a:cs typeface="Times New Roman" pitchFamily="18" charset="0"/>
              </a:rPr>
              <a:t>2) </a:t>
            </a: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  {</a:t>
            </a:r>
            <a:endParaRPr lang="en-US" altLang="zh-CN" sz="2000" b="1" dirty="0">
              <a:solidFill>
                <a:schemeClr val="hlink"/>
              </a:solidFill>
              <a:latin typeface="Times New Roman" pitchFamily="18" charset="0"/>
              <a:ea typeface="楷体" pitchFamily="49" charset="-122"/>
              <a:cs typeface="Times New Roman" pitchFamily="18" charset="0"/>
            </a:endParaRP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endParaRPr lang="en-US" altLang="zh-CN" sz="2000" b="1" dirty="0">
              <a:solidFill>
                <a:schemeClr val="hlink"/>
              </a:solidFill>
              <a:latin typeface="Times New Roman" pitchFamily="18" charset="0"/>
              <a:ea typeface="楷体" pitchFamily="49" charset="-122"/>
              <a:cs typeface="Times New Roman" pitchFamily="18" charset="0"/>
            </a:endParaRP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  }</a:t>
            </a:r>
            <a:endParaRPr lang="en-US" altLang="zh-CN" sz="2000" b="1" dirty="0">
              <a:solidFill>
                <a:schemeClr val="hlink"/>
              </a:solidFill>
              <a:latin typeface="Times New Roman" pitchFamily="18" charset="0"/>
              <a:ea typeface="楷体" pitchFamily="49" charset="-122"/>
              <a:cs typeface="Times New Roman" pitchFamily="18" charset="0"/>
            </a:endParaRP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其中，“参数列表</a:t>
            </a:r>
            <a:r>
              <a:rPr lang="en-US" altLang="zh-CN" sz="2400" b="1" dirty="0">
                <a:solidFill>
                  <a:srgbClr val="0000FF"/>
                </a:solidFill>
                <a:latin typeface="Times New Roman" pitchFamily="18" charset="0"/>
                <a:ea typeface="楷体" pitchFamily="49" charset="-122"/>
                <a:cs typeface="Times New Roman" pitchFamily="18" charset="0"/>
              </a:rPr>
              <a:t>2”</a:t>
            </a:r>
            <a:r>
              <a:rPr lang="zh-CN" altLang="en-US" sz="2400" b="1" dirty="0">
                <a:solidFill>
                  <a:srgbClr val="0000FF"/>
                </a:solidFill>
                <a:latin typeface="Times New Roman" pitchFamily="18" charset="0"/>
                <a:ea typeface="楷体" pitchFamily="49" charset="-122"/>
                <a:cs typeface="Times New Roman" pitchFamily="18" charset="0"/>
              </a:rPr>
              <a:t>和“参数列表</a:t>
            </a:r>
            <a:r>
              <a:rPr lang="en-US" altLang="zh-CN" sz="2400" b="1" dirty="0">
                <a:solidFill>
                  <a:srgbClr val="0000FF"/>
                </a:solidFill>
                <a:latin typeface="Times New Roman" pitchFamily="18" charset="0"/>
                <a:ea typeface="楷体" pitchFamily="49" charset="-122"/>
                <a:cs typeface="Times New Roman" pitchFamily="18" charset="0"/>
              </a:rPr>
              <a:t>1”</a:t>
            </a:r>
            <a:r>
              <a:rPr lang="zh-CN" altLang="en-US" sz="2400" b="1" dirty="0">
                <a:solidFill>
                  <a:srgbClr val="0000FF"/>
                </a:solidFill>
                <a:latin typeface="Times New Roman" pitchFamily="18" charset="0"/>
                <a:ea typeface="楷体" pitchFamily="49" charset="-122"/>
                <a:cs typeface="Times New Roman" pitchFamily="18" charset="0"/>
              </a:rPr>
              <a:t>存在对应关系</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395288" y="234950"/>
            <a:ext cx="7920037" cy="457200"/>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6.1</a:t>
            </a:r>
            <a:r>
              <a:rPr lang="en-US" altLang="zh-CN" sz="2400" b="1" dirty="0">
                <a:solidFill>
                  <a:srgbClr val="FF0000"/>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分析以下程序的运行结果。</a:t>
            </a:r>
          </a:p>
        </p:txBody>
      </p:sp>
      <p:sp>
        <p:nvSpPr>
          <p:cNvPr id="132099" name="Text Box 3"/>
          <p:cNvSpPr txBox="1">
            <a:spLocks noChangeArrowheads="1"/>
          </p:cNvSpPr>
          <p:nvPr/>
        </p:nvSpPr>
        <p:spPr bwMode="auto">
          <a:xfrm>
            <a:off x="539750" y="549275"/>
            <a:ext cx="8064500" cy="5632311"/>
          </a:xfrm>
          <a:prstGeom prst="rect">
            <a:avLst/>
          </a:prstGeom>
          <a:noFill/>
          <a:ln w="9525">
            <a:noFill/>
            <a:miter lim="800000"/>
            <a:headEnd/>
            <a:tailEnd/>
          </a:ln>
          <a:effectLst/>
        </p:spPr>
        <p:txBody>
          <a:bodyPr>
            <a:spAutoFit/>
          </a:bodyPr>
          <a:lstStyle/>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using System;</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a:solidFill>
                  <a:srgbClr val="336600"/>
                </a:solidFill>
                <a:latin typeface="Times New Roman" pitchFamily="18" charset="0"/>
                <a:ea typeface="楷体" pitchFamily="49" charset="-122"/>
                <a:cs typeface="Times New Roman" pitchFamily="18" charset="0"/>
              </a:rPr>
              <a:t>Proj7_1</a:t>
            </a:r>
            <a:endParaRPr lang="en-US" altLang="zh-CN" sz="2000" b="1" dirty="0">
              <a:solidFill>
                <a:srgbClr val="336600"/>
              </a:solidFill>
              <a:latin typeface="Times New Roman" pitchFamily="18" charset="0"/>
              <a:ea typeface="楷体" pitchFamily="49" charset="-122"/>
              <a:cs typeface="Times New Roman" pitchFamily="18" charset="0"/>
            </a:endParaRP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class A</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private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x;</a:t>
            </a:r>
          </a:p>
          <a:p>
            <a:pPr>
              <a:lnSpc>
                <a:spcPct val="90000"/>
              </a:lnSpc>
            </a:pPr>
            <a:r>
              <a:rPr lang="en-US" altLang="zh-CN" sz="2000" b="1" dirty="0">
                <a:solidFill>
                  <a:srgbClr val="FF00FF"/>
                </a:solidFill>
                <a:latin typeface="Times New Roman" pitchFamily="18" charset="0"/>
                <a:ea typeface="楷体" pitchFamily="49" charset="-122"/>
                <a:cs typeface="Times New Roman" pitchFamily="18" charset="0"/>
              </a:rPr>
              <a:t>           public</a:t>
            </a: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A() { </a:t>
            </a:r>
            <a:r>
              <a:rPr lang="en-US" altLang="zh-CN" sz="2000" b="1" dirty="0" err="1">
                <a:solidFill>
                  <a:srgbClr val="FF00FF"/>
                </a:solidFill>
                <a:latin typeface="Times New Roman" pitchFamily="18" charset="0"/>
                <a:ea typeface="楷体" pitchFamily="49" charset="-122"/>
                <a:cs typeface="Times New Roman" pitchFamily="18" charset="0"/>
              </a:rPr>
              <a:t>Console.WriteLine</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调用类</a:t>
            </a:r>
            <a:r>
              <a:rPr lang="en-US" altLang="zh-CN" sz="2000" b="1" dirty="0">
                <a:solidFill>
                  <a:srgbClr val="FF00FF"/>
                </a:solidFill>
                <a:latin typeface="Times New Roman" pitchFamily="18" charset="0"/>
                <a:ea typeface="楷体" pitchFamily="49" charset="-122"/>
                <a:cs typeface="Times New Roman" pitchFamily="18" charset="0"/>
              </a:rPr>
              <a:t>A</a:t>
            </a:r>
            <a:r>
              <a:rPr lang="zh-CN" altLang="en-US" sz="2000" b="1" dirty="0">
                <a:solidFill>
                  <a:srgbClr val="FF00FF"/>
                </a:solidFill>
                <a:latin typeface="Times New Roman" pitchFamily="18" charset="0"/>
                <a:ea typeface="楷体" pitchFamily="49" charset="-122"/>
                <a:cs typeface="Times New Roman" pitchFamily="18" charset="0"/>
              </a:rPr>
              <a:t>的构造函数</a:t>
            </a:r>
            <a:r>
              <a:rPr lang="en-US" altLang="zh-CN" sz="2000" b="1" dirty="0">
                <a:solidFill>
                  <a:srgbClr val="FF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FF00FF"/>
                </a:solidFill>
                <a:latin typeface="Times New Roman" pitchFamily="18" charset="0"/>
                <a:ea typeface="楷体" pitchFamily="49" charset="-122"/>
                <a:cs typeface="Times New Roman" pitchFamily="18" charset="0"/>
              </a:rPr>
              <a:t>           public A(</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x1</a:t>
            </a:r>
            <a:r>
              <a:rPr lang="en-US" altLang="zh-CN" sz="2000" b="1" dirty="0">
                <a:solidFill>
                  <a:srgbClr val="FF00FF"/>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x = </a:t>
            </a:r>
            <a:r>
              <a:rPr lang="en-US" altLang="zh-CN" sz="2000" b="1" dirty="0" err="1">
                <a:solidFill>
                  <a:srgbClr val="336600"/>
                </a:solidFill>
                <a:latin typeface="Times New Roman" pitchFamily="18" charset="0"/>
                <a:ea typeface="楷体" pitchFamily="49" charset="-122"/>
                <a:cs typeface="Times New Roman" pitchFamily="18" charset="0"/>
              </a:rPr>
              <a:t>x1</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A</a:t>
            </a:r>
            <a:r>
              <a:rPr lang="zh-CN" altLang="en-US" sz="2000" b="1" dirty="0">
                <a:solidFill>
                  <a:srgbClr val="336600"/>
                </a:solidFill>
                <a:latin typeface="Times New Roman" pitchFamily="18" charset="0"/>
                <a:ea typeface="楷体" pitchFamily="49" charset="-122"/>
                <a:cs typeface="Times New Roman" pitchFamily="18" charset="0"/>
              </a:rPr>
              <a:t>的重载构造函数</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 {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A:x</a:t>
            </a:r>
            <a:r>
              <a:rPr lang="en-US" altLang="zh-CN" sz="2000" b="1" dirty="0">
                <a:solidFill>
                  <a:srgbClr val="336600"/>
                </a:solidFill>
                <a:latin typeface="Times New Roman" pitchFamily="18" charset="0"/>
                <a:ea typeface="楷体" pitchFamily="49" charset="-122"/>
                <a:cs typeface="Times New Roman" pitchFamily="18" charset="0"/>
              </a:rPr>
              <a:t>={0}", x);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FF3300"/>
                </a:solidFill>
                <a:latin typeface="Times New Roman" pitchFamily="18" charset="0"/>
                <a:ea typeface="楷体" pitchFamily="49" charset="-122"/>
                <a:cs typeface="Times New Roman" pitchFamily="18" charset="0"/>
              </a:rPr>
              <a:t>       class B : A</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private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y;</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public</a:t>
            </a: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B() { </a:t>
            </a:r>
            <a:r>
              <a:rPr lang="en-US" altLang="zh-CN" sz="2000" b="1" dirty="0" err="1">
                <a:solidFill>
                  <a:srgbClr val="FF00FF"/>
                </a:solidFill>
                <a:latin typeface="Times New Roman" pitchFamily="18" charset="0"/>
                <a:ea typeface="楷体" pitchFamily="49" charset="-122"/>
                <a:cs typeface="Times New Roman" pitchFamily="18" charset="0"/>
              </a:rPr>
              <a:t>Console.WriteLine</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调用类</a:t>
            </a:r>
            <a:r>
              <a:rPr lang="en-US" altLang="zh-CN" sz="2000" b="1" dirty="0">
                <a:solidFill>
                  <a:srgbClr val="FF00FF"/>
                </a:solidFill>
                <a:latin typeface="Times New Roman" pitchFamily="18" charset="0"/>
                <a:ea typeface="楷体" pitchFamily="49" charset="-122"/>
                <a:cs typeface="Times New Roman" pitchFamily="18" charset="0"/>
              </a:rPr>
              <a:t>B</a:t>
            </a:r>
            <a:r>
              <a:rPr lang="zh-CN" altLang="en-US" sz="2000" b="1" dirty="0">
                <a:solidFill>
                  <a:srgbClr val="FF00FF"/>
                </a:solidFill>
                <a:latin typeface="Times New Roman" pitchFamily="18" charset="0"/>
                <a:ea typeface="楷体" pitchFamily="49" charset="-122"/>
                <a:cs typeface="Times New Roman" pitchFamily="18" charset="0"/>
              </a:rPr>
              <a:t>的构造函数</a:t>
            </a:r>
            <a:r>
              <a:rPr lang="en-US" altLang="zh-CN" sz="2000" b="1" dirty="0">
                <a:solidFill>
                  <a:srgbClr val="FF00FF"/>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FF00FF"/>
                </a:solidFill>
                <a:latin typeface="Times New Roman" pitchFamily="18" charset="0"/>
                <a:ea typeface="楷体" pitchFamily="49" charset="-122"/>
                <a:cs typeface="Times New Roman" pitchFamily="18" charset="0"/>
              </a:rPr>
              <a:t>            public B(</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x1,int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y1</a:t>
            </a:r>
            <a:r>
              <a:rPr lang="en-US" altLang="zh-CN" sz="2000" b="1" dirty="0">
                <a:solidFill>
                  <a:srgbClr val="FF00FF"/>
                </a:solidFill>
                <a:latin typeface="Times New Roman" pitchFamily="18" charset="0"/>
                <a:ea typeface="楷体" pitchFamily="49" charset="-122"/>
                <a:cs typeface="Times New Roman" pitchFamily="18" charset="0"/>
              </a:rPr>
              <a:t>):base(</a:t>
            </a:r>
            <a:r>
              <a:rPr lang="en-US" altLang="zh-CN" sz="2000" b="1" dirty="0" err="1">
                <a:solidFill>
                  <a:srgbClr val="FF00FF"/>
                </a:solidFill>
                <a:latin typeface="Times New Roman" pitchFamily="18" charset="0"/>
                <a:ea typeface="楷体" pitchFamily="49" charset="-122"/>
                <a:cs typeface="Times New Roman" pitchFamily="18" charset="0"/>
              </a:rPr>
              <a:t>x1</a:t>
            </a:r>
            <a:r>
              <a:rPr lang="en-US" altLang="zh-CN" sz="2000" b="1" dirty="0">
                <a:solidFill>
                  <a:srgbClr val="FF00FF"/>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y = </a:t>
            </a:r>
            <a:r>
              <a:rPr lang="en-US" altLang="zh-CN" sz="2000" b="1" dirty="0" err="1">
                <a:solidFill>
                  <a:srgbClr val="336600"/>
                </a:solidFill>
                <a:latin typeface="Times New Roman" pitchFamily="18" charset="0"/>
                <a:ea typeface="楷体" pitchFamily="49" charset="-122"/>
                <a:cs typeface="Times New Roman" pitchFamily="18" charset="0"/>
              </a:rPr>
              <a:t>y1</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B</a:t>
            </a:r>
            <a:r>
              <a:rPr lang="zh-CN" altLang="en-US" sz="2000" b="1" dirty="0">
                <a:solidFill>
                  <a:srgbClr val="336600"/>
                </a:solidFill>
                <a:latin typeface="Times New Roman" pitchFamily="18" charset="0"/>
                <a:ea typeface="楷体" pitchFamily="49" charset="-122"/>
                <a:cs typeface="Times New Roman" pitchFamily="18" charset="0"/>
              </a:rPr>
              <a:t>的重载构造函数</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~B() {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B:y</a:t>
            </a:r>
            <a:r>
              <a:rPr lang="en-US" altLang="zh-CN" sz="2000" b="1" dirty="0">
                <a:solidFill>
                  <a:srgbClr val="336600"/>
                </a:solidFill>
                <a:latin typeface="Times New Roman" pitchFamily="18" charset="0"/>
                <a:ea typeface="楷体" pitchFamily="49" charset="-122"/>
                <a:cs typeface="Times New Roman" pitchFamily="18" charset="0"/>
              </a:rPr>
              <a:t>={0}", y);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539750" y="476250"/>
            <a:ext cx="8135938" cy="5016758"/>
          </a:xfrm>
          <a:prstGeom prst="rect">
            <a:avLst/>
          </a:prstGeom>
          <a:noFill/>
          <a:ln w="9525">
            <a:noFill/>
            <a:miter lim="800000"/>
            <a:headEnd/>
            <a:tailEnd/>
          </a:ln>
          <a:effectLst/>
        </p:spPr>
        <p:txBody>
          <a:bodyPr>
            <a:spAutoFit/>
          </a:bodyPr>
          <a:lstStyle/>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class </a:t>
            </a:r>
            <a:r>
              <a:rPr lang="en-US" altLang="zh-CN" sz="2000" b="1" dirty="0" err="1">
                <a:solidFill>
                  <a:srgbClr val="FF0000"/>
                </a:solidFill>
                <a:latin typeface="Times New Roman" pitchFamily="18" charset="0"/>
                <a:ea typeface="楷体" pitchFamily="49" charset="-122"/>
                <a:cs typeface="Times New Roman" pitchFamily="18" charset="0"/>
              </a:rPr>
              <a:t>C:B</a:t>
            </a:r>
            <a:endParaRPr lang="en-US" altLang="zh-CN" sz="2000" b="1" dirty="0">
              <a:solidFill>
                <a:srgbClr val="FF00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    	{   private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z;</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public</a:t>
            </a: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C() { </a:t>
            </a:r>
            <a:r>
              <a:rPr lang="en-US" altLang="zh-CN" sz="2000" b="1" dirty="0" err="1">
                <a:solidFill>
                  <a:srgbClr val="FF00FF"/>
                </a:solidFill>
                <a:latin typeface="Times New Roman" pitchFamily="18" charset="0"/>
                <a:ea typeface="楷体" pitchFamily="49" charset="-122"/>
                <a:cs typeface="Times New Roman" pitchFamily="18" charset="0"/>
              </a:rPr>
              <a:t>Console.WriteLine</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调用类</a:t>
            </a:r>
            <a:r>
              <a:rPr lang="en-US" altLang="zh-CN" sz="2000" b="1" dirty="0">
                <a:solidFill>
                  <a:srgbClr val="FF00FF"/>
                </a:solidFill>
                <a:latin typeface="Times New Roman" pitchFamily="18" charset="0"/>
                <a:ea typeface="楷体" pitchFamily="49" charset="-122"/>
                <a:cs typeface="Times New Roman" pitchFamily="18" charset="0"/>
              </a:rPr>
              <a:t>C</a:t>
            </a:r>
            <a:r>
              <a:rPr lang="zh-CN" altLang="en-US" sz="2000" b="1" dirty="0">
                <a:solidFill>
                  <a:srgbClr val="FF00FF"/>
                </a:solidFill>
                <a:latin typeface="Times New Roman" pitchFamily="18" charset="0"/>
                <a:ea typeface="楷体" pitchFamily="49" charset="-122"/>
                <a:cs typeface="Times New Roman" pitchFamily="18" charset="0"/>
              </a:rPr>
              <a:t>的构造函数</a:t>
            </a:r>
            <a:r>
              <a:rPr lang="en-US" altLang="zh-CN" sz="2000" b="1" dirty="0">
                <a:solidFill>
                  <a:srgbClr val="FF00FF"/>
                </a:solidFill>
                <a:latin typeface="Times New Roman" pitchFamily="18" charset="0"/>
                <a:ea typeface="楷体" pitchFamily="49" charset="-122"/>
                <a:cs typeface="Times New Roman" pitchFamily="18" charset="0"/>
              </a:rPr>
              <a:t>"); }</a:t>
            </a:r>
          </a:p>
          <a:p>
            <a:r>
              <a:rPr lang="en-US" altLang="zh-CN" sz="2000" b="1" dirty="0">
                <a:solidFill>
                  <a:srgbClr val="FF00FF"/>
                </a:solidFill>
                <a:latin typeface="Times New Roman" pitchFamily="18" charset="0"/>
                <a:ea typeface="楷体" pitchFamily="49" charset="-122"/>
                <a:cs typeface="Times New Roman" pitchFamily="18" charset="0"/>
              </a:rPr>
              <a:t>        	     public C(</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x1,int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y1,int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z1</a:t>
            </a:r>
            <a:r>
              <a:rPr lang="en-US" altLang="zh-CN" sz="2000" b="1" dirty="0">
                <a:solidFill>
                  <a:srgbClr val="FF00FF"/>
                </a:solidFill>
                <a:latin typeface="Times New Roman" pitchFamily="18" charset="0"/>
                <a:ea typeface="楷体" pitchFamily="49" charset="-122"/>
                <a:cs typeface="Times New Roman" pitchFamily="18" charset="0"/>
              </a:rPr>
              <a:t>):base(</a:t>
            </a:r>
            <a:r>
              <a:rPr lang="en-US" altLang="zh-CN" sz="2000" b="1" dirty="0" err="1">
                <a:solidFill>
                  <a:srgbClr val="FF00FF"/>
                </a:solidFill>
                <a:latin typeface="Times New Roman" pitchFamily="18" charset="0"/>
                <a:ea typeface="楷体" pitchFamily="49" charset="-122"/>
                <a:cs typeface="Times New Roman" pitchFamily="18" charset="0"/>
              </a:rPr>
              <a:t>x1,y1</a:t>
            </a:r>
            <a:r>
              <a:rPr lang="en-US" altLang="zh-CN" sz="2000" b="1" dirty="0">
                <a:solidFill>
                  <a:srgbClr val="FF00FF"/>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    z = </a:t>
            </a:r>
            <a:r>
              <a:rPr lang="en-US" altLang="zh-CN" sz="2000" b="1" dirty="0" err="1">
                <a:solidFill>
                  <a:srgbClr val="336600"/>
                </a:solidFill>
                <a:latin typeface="Times New Roman" pitchFamily="18" charset="0"/>
                <a:ea typeface="楷体" pitchFamily="49" charset="-122"/>
                <a:cs typeface="Times New Roman" pitchFamily="18" charset="0"/>
              </a:rPr>
              <a:t>z1</a:t>
            </a:r>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C</a:t>
            </a:r>
            <a:r>
              <a:rPr lang="zh-CN" altLang="en-US" sz="2000" b="1" dirty="0">
                <a:solidFill>
                  <a:srgbClr val="336600"/>
                </a:solidFill>
                <a:latin typeface="Times New Roman" pitchFamily="18" charset="0"/>
                <a:ea typeface="楷体" pitchFamily="49" charset="-122"/>
                <a:cs typeface="Times New Roman" pitchFamily="18" charset="0"/>
              </a:rPr>
              <a:t>的重载构造函数</a:t>
            </a:r>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~C() {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C:z</a:t>
            </a:r>
            <a:r>
              <a:rPr lang="en-US" altLang="zh-CN" sz="2000" b="1" dirty="0">
                <a:solidFill>
                  <a:srgbClr val="336600"/>
                </a:solidFill>
                <a:latin typeface="Times New Roman" pitchFamily="18" charset="0"/>
                <a:ea typeface="楷体" pitchFamily="49" charset="-122"/>
                <a:cs typeface="Times New Roman" pitchFamily="18" charset="0"/>
              </a:rPr>
              <a:t>={0}", z);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class Program</a:t>
            </a:r>
          </a:p>
          <a:p>
            <a:r>
              <a:rPr lang="en-US" altLang="zh-CN" sz="2000" b="1" dirty="0">
                <a:solidFill>
                  <a:srgbClr val="336600"/>
                </a:solidFill>
                <a:latin typeface="Times New Roman" pitchFamily="18" charset="0"/>
                <a:ea typeface="楷体" pitchFamily="49" charset="-122"/>
                <a:cs typeface="Times New Roman" pitchFamily="18" charset="0"/>
              </a:rPr>
              <a:t>    	{    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C c=new C(1,2,3);</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p:txBody>
      </p:sp>
      <p:pic>
        <p:nvPicPr>
          <p:cNvPr id="4" name="图片 3"/>
          <p:cNvPicPr/>
          <p:nvPr/>
        </p:nvPicPr>
        <p:blipFill>
          <a:blip r:embed="rId2"/>
          <a:srcRect/>
          <a:stretch>
            <a:fillRect/>
          </a:stretch>
        </p:blipFill>
        <p:spPr bwMode="auto">
          <a:xfrm>
            <a:off x="4643438" y="4143380"/>
            <a:ext cx="3143272" cy="1500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642910" y="1357298"/>
            <a:ext cx="7775575" cy="3693319"/>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C#</a:t>
            </a:r>
            <a:r>
              <a:rPr lang="zh-CN" altLang="en-US" sz="2400" b="1" dirty="0">
                <a:solidFill>
                  <a:srgbClr val="0000FF"/>
                </a:solidFill>
                <a:latin typeface="Times New Roman" pitchFamily="18" charset="0"/>
                <a:ea typeface="楷体" pitchFamily="49" charset="-122"/>
                <a:cs typeface="Times New Roman" pitchFamily="18" charset="0"/>
              </a:rPr>
              <a:t>中提供了</a:t>
            </a:r>
            <a:r>
              <a:rPr lang="en-US" altLang="zh-CN" sz="2400" b="1" dirty="0">
                <a:solidFill>
                  <a:srgbClr val="0000FF"/>
                </a:solidFill>
                <a:latin typeface="Times New Roman" pitchFamily="18" charset="0"/>
                <a:ea typeface="楷体" pitchFamily="49" charset="-122"/>
                <a:cs typeface="Times New Roman" pitchFamily="18" charset="0"/>
              </a:rPr>
              <a:t>sealed</a:t>
            </a:r>
            <a:r>
              <a:rPr lang="zh-CN" altLang="en-US" sz="2400" b="1" dirty="0">
                <a:solidFill>
                  <a:srgbClr val="0000FF"/>
                </a:solidFill>
                <a:latin typeface="Times New Roman" pitchFamily="18" charset="0"/>
                <a:ea typeface="楷体" pitchFamily="49" charset="-122"/>
                <a:cs typeface="Times New Roman" pitchFamily="18" charset="0"/>
              </a:rPr>
              <a:t>关键字用来禁止继承。要禁止继承一个类，只需要在声明类时加上</a:t>
            </a:r>
            <a:r>
              <a:rPr lang="en-US" altLang="zh-CN" sz="2400" b="1" dirty="0">
                <a:solidFill>
                  <a:srgbClr val="0000FF"/>
                </a:solidFill>
                <a:latin typeface="Times New Roman" pitchFamily="18" charset="0"/>
                <a:ea typeface="楷体" pitchFamily="49" charset="-122"/>
                <a:cs typeface="Times New Roman" pitchFamily="18" charset="0"/>
              </a:rPr>
              <a:t>sealed</a:t>
            </a:r>
            <a:r>
              <a:rPr lang="zh-CN" altLang="en-US" sz="2400" b="1" dirty="0">
                <a:solidFill>
                  <a:srgbClr val="0000FF"/>
                </a:solidFill>
                <a:latin typeface="Times New Roman" pitchFamily="18" charset="0"/>
                <a:ea typeface="楷体" pitchFamily="49" charset="-122"/>
                <a:cs typeface="Times New Roman" pitchFamily="18" charset="0"/>
              </a:rPr>
              <a:t>关键字就可以了，这样的类称为密封类。例如：</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rgbClr val="FF3300"/>
                </a:solidFill>
                <a:latin typeface="Times New Roman" pitchFamily="18" charset="0"/>
                <a:ea typeface="楷体" pitchFamily="49" charset="-122"/>
                <a:cs typeface="Times New Roman" pitchFamily="18" charset="0"/>
              </a:rPr>
              <a:t>sealed</a:t>
            </a:r>
            <a:r>
              <a:rPr lang="en-US" altLang="zh-CN" sz="2000" b="1" dirty="0">
                <a:solidFill>
                  <a:schemeClr val="hlink"/>
                </a:solidFill>
                <a:latin typeface="Times New Roman" pitchFamily="18" charset="0"/>
                <a:ea typeface="楷体" pitchFamily="49" charset="-122"/>
                <a:cs typeface="Times New Roman" pitchFamily="18" charset="0"/>
              </a:rPr>
              <a:t> class </a:t>
            </a:r>
            <a:r>
              <a:rPr lang="zh-CN" altLang="en-US" sz="2000" b="1" dirty="0">
                <a:solidFill>
                  <a:schemeClr val="hlink"/>
                </a:solidFill>
                <a:latin typeface="Times New Roman" pitchFamily="18" charset="0"/>
                <a:ea typeface="楷体" pitchFamily="49" charset="-122"/>
                <a:cs typeface="Times New Roman" pitchFamily="18" charset="0"/>
              </a:rPr>
              <a:t>类名 </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endParaRPr lang="en-US" altLang="zh-CN" sz="2000" b="1" dirty="0">
              <a:solidFill>
                <a:schemeClr val="hlink"/>
              </a:solidFill>
              <a:latin typeface="Times New Roman" pitchFamily="18" charset="0"/>
              <a:ea typeface="楷体" pitchFamily="49" charset="-122"/>
              <a:cs typeface="Times New Roman" pitchFamily="18" charset="0"/>
            </a:endParaRPr>
          </a:p>
          <a:p>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这样就不能从该类派生任何子类。</a:t>
            </a:r>
          </a:p>
        </p:txBody>
      </p:sp>
      <p:sp>
        <p:nvSpPr>
          <p:cNvPr id="3" name="TextBox 2"/>
          <p:cNvSpPr txBox="1"/>
          <p:nvPr/>
        </p:nvSpPr>
        <p:spPr>
          <a:xfrm>
            <a:off x="642910" y="500042"/>
            <a:ext cx="642942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6.1.5  </a:t>
            </a:r>
            <a:r>
              <a:rPr lang="zh-CN" altLang="en-US" sz="2800" b="1" dirty="0" smtClean="0">
                <a:solidFill>
                  <a:srgbClr val="FF3300"/>
                </a:solidFill>
                <a:latin typeface="黑体" pitchFamily="49" charset="-122"/>
                <a:ea typeface="黑体" pitchFamily="49" charset="-122"/>
              </a:rPr>
              <a:t>使用</a:t>
            </a:r>
            <a:r>
              <a:rPr lang="en-US" altLang="zh-CN" sz="2800" b="1" dirty="0" smtClean="0">
                <a:solidFill>
                  <a:srgbClr val="FF3300"/>
                </a:solidFill>
                <a:latin typeface="黑体" pitchFamily="49" charset="-122"/>
                <a:ea typeface="黑体" pitchFamily="49" charset="-122"/>
              </a:rPr>
              <a:t>sealed</a:t>
            </a:r>
            <a:r>
              <a:rPr lang="zh-CN" altLang="en-US" sz="2800" b="1" dirty="0" smtClean="0">
                <a:solidFill>
                  <a:srgbClr val="FF3300"/>
                </a:solidFill>
                <a:latin typeface="黑体" pitchFamily="49" charset="-122"/>
                <a:ea typeface="黑体" pitchFamily="49" charset="-122"/>
              </a:rPr>
              <a:t>修饰符来禁止继承</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642910" y="1428736"/>
            <a:ext cx="7559675" cy="1754326"/>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楷体" pitchFamily="49" charset="-122"/>
                <a:ea typeface="楷体" pitchFamily="49" charset="-122"/>
              </a:rPr>
              <a:t>    面向对象程序设计</a:t>
            </a:r>
            <a:r>
              <a:rPr lang="zh-CN" altLang="en-US" sz="2400" b="1" dirty="0">
                <a:solidFill>
                  <a:srgbClr val="0000FF"/>
                </a:solidFill>
                <a:latin typeface="楷体" pitchFamily="49" charset="-122"/>
                <a:ea typeface="楷体" pitchFamily="49" charset="-122"/>
              </a:rPr>
              <a:t>中的多态性是一个重要的概念。所谓多态性，就是</a:t>
            </a:r>
            <a:r>
              <a:rPr lang="zh-CN" altLang="en-US" sz="2400" b="1" dirty="0">
                <a:solidFill>
                  <a:srgbClr val="FF3300"/>
                </a:solidFill>
                <a:latin typeface="楷体" pitchFamily="49" charset="-122"/>
                <a:ea typeface="楷体" pitchFamily="49" charset="-122"/>
              </a:rPr>
              <a:t>同一签名具有不同的表现行为</a:t>
            </a:r>
            <a:r>
              <a:rPr lang="zh-CN" altLang="en-US" sz="2400" b="1" dirty="0">
                <a:solidFill>
                  <a:srgbClr val="0000FF"/>
                </a:solidFill>
                <a:latin typeface="楷体" pitchFamily="49" charset="-122"/>
                <a:ea typeface="楷体" pitchFamily="49" charset="-122"/>
              </a:rPr>
              <a:t>，运算符重载和函数重载都属于多态性的表现形式。</a:t>
            </a:r>
          </a:p>
        </p:txBody>
      </p:sp>
      <p:sp>
        <p:nvSpPr>
          <p:cNvPr id="175107" name="Text Box 3"/>
          <p:cNvSpPr txBox="1">
            <a:spLocks noChangeArrowheads="1"/>
          </p:cNvSpPr>
          <p:nvPr/>
        </p:nvSpPr>
        <p:spPr bwMode="auto">
          <a:xfrm>
            <a:off x="1643042" y="357166"/>
            <a:ext cx="4751387" cy="584775"/>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ea typeface="隶书" pitchFamily="49" charset="-122"/>
              </a:rPr>
              <a:t>6.2     </a:t>
            </a: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ea typeface="隶书" pitchFamily="49" charset="-122"/>
              </a:rPr>
              <a:t>多态性</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ea typeface="隶书"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395288" y="1189043"/>
            <a:ext cx="8248678" cy="1052596"/>
          </a:xfrm>
          <a:prstGeom prst="rect">
            <a:avLst/>
          </a:prstGeom>
          <a:noFill/>
          <a:ln w="9525">
            <a:noFill/>
            <a:miter lim="800000"/>
            <a:headEnd/>
            <a:tailEnd/>
          </a:ln>
          <a:effectLst/>
        </p:spPr>
        <p:txBody>
          <a:bodyPr wrap="square">
            <a:spAutoFit/>
          </a:bodyPr>
          <a:lstStyle/>
          <a:p>
            <a:pPr>
              <a:lnSpc>
                <a:spcPct val="130000"/>
              </a:lnSpc>
            </a:pPr>
            <a:r>
              <a:rPr lang="zh-CN" altLang="en-US" sz="2400" b="1" dirty="0">
                <a:solidFill>
                  <a:srgbClr val="0000FF"/>
                </a:solidFill>
                <a:latin typeface="Times New Roman" pitchFamily="18" charset="0"/>
                <a:ea typeface="楷体" pitchFamily="49" charset="-122"/>
                <a:cs typeface="Times New Roman" pitchFamily="18" charset="0"/>
              </a:rPr>
              <a:t>　　当派生类从基类继承时，它会获得基类的所有方法、字段、属性和事件。若要更改基类的数据和行为，有两种选择：</a:t>
            </a:r>
            <a:endParaRPr lang="zh-CN" altLang="en-US" sz="2400" b="1" dirty="0">
              <a:solidFill>
                <a:srgbClr val="FF3300"/>
              </a:solidFill>
              <a:latin typeface="Times New Roman" pitchFamily="18" charset="0"/>
              <a:ea typeface="楷体" pitchFamily="49" charset="-122"/>
              <a:cs typeface="Times New Roman" pitchFamily="18" charset="0"/>
            </a:endParaRPr>
          </a:p>
        </p:txBody>
      </p:sp>
      <p:sp>
        <p:nvSpPr>
          <p:cNvPr id="174083" name="Text Box 3"/>
          <p:cNvSpPr txBox="1">
            <a:spLocks noChangeArrowheads="1"/>
          </p:cNvSpPr>
          <p:nvPr/>
        </p:nvSpPr>
        <p:spPr bwMode="auto">
          <a:xfrm>
            <a:off x="1000100" y="2500306"/>
            <a:ext cx="7500990" cy="1065613"/>
          </a:xfrm>
          <a:prstGeom prst="rect">
            <a:avLst/>
          </a:prstGeom>
          <a:noFill/>
          <a:ln w="9525">
            <a:noFill/>
            <a:miter lim="800000"/>
            <a:headEnd/>
            <a:tailEnd/>
          </a:ln>
          <a:effectLst/>
        </p:spPr>
        <p:txBody>
          <a:bodyPr wrap="square">
            <a:spAutoFit/>
          </a:bodyPr>
          <a:lstStyle/>
          <a:p>
            <a:pPr>
              <a:lnSpc>
                <a:spcPct val="140000"/>
              </a:lnSpc>
              <a:buFont typeface="Wingdings" pitchFamily="2" charset="2"/>
              <a:buChar char="ü"/>
            </a:pPr>
            <a:r>
              <a:rPr lang="zh-CN" altLang="en-US" sz="2400" b="1" dirty="0">
                <a:solidFill>
                  <a:srgbClr val="FF00FF"/>
                </a:solidFill>
                <a:latin typeface="Times New Roman" pitchFamily="18" charset="0"/>
                <a:ea typeface="楷体" pitchFamily="49" charset="-122"/>
                <a:cs typeface="Times New Roman" pitchFamily="18" charset="0"/>
              </a:rPr>
              <a:t>方法</a:t>
            </a:r>
            <a:r>
              <a:rPr lang="en-US" altLang="zh-CN" sz="2400" b="1" dirty="0">
                <a:solidFill>
                  <a:srgbClr val="FF00FF"/>
                </a:solidFill>
                <a:latin typeface="Times New Roman" pitchFamily="18" charset="0"/>
                <a:ea typeface="楷体" pitchFamily="49" charset="-122"/>
                <a:cs typeface="Times New Roman" pitchFamily="18" charset="0"/>
              </a:rPr>
              <a:t>1</a:t>
            </a:r>
            <a:r>
              <a:rPr lang="zh-CN" altLang="en-US" sz="2400" b="1" dirty="0">
                <a:solidFill>
                  <a:srgbClr val="FF00FF"/>
                </a:solidFill>
                <a:latin typeface="Times New Roman" pitchFamily="18" charset="0"/>
                <a:ea typeface="楷体" pitchFamily="49" charset="-122"/>
                <a:cs typeface="Times New Roman" pitchFamily="18" charset="0"/>
              </a:rPr>
              <a:t>：使用新的派生成员替换基成员</a:t>
            </a:r>
          </a:p>
          <a:p>
            <a:pPr>
              <a:lnSpc>
                <a:spcPct val="140000"/>
              </a:lnSpc>
              <a:buFont typeface="Wingdings" pitchFamily="2" charset="2"/>
              <a:buChar char="ü"/>
            </a:pPr>
            <a:r>
              <a:rPr lang="zh-CN" altLang="en-US" sz="2400" b="1" dirty="0">
                <a:solidFill>
                  <a:srgbClr val="FF00FF"/>
                </a:solidFill>
                <a:latin typeface="Times New Roman" pitchFamily="18" charset="0"/>
                <a:ea typeface="楷体" pitchFamily="49" charset="-122"/>
                <a:cs typeface="Times New Roman" pitchFamily="18" charset="0"/>
              </a:rPr>
              <a:t>方法</a:t>
            </a:r>
            <a:r>
              <a:rPr lang="en-US" altLang="zh-CN" sz="2400" b="1" dirty="0">
                <a:solidFill>
                  <a:srgbClr val="FF00FF"/>
                </a:solidFill>
                <a:latin typeface="Times New Roman" pitchFamily="18" charset="0"/>
                <a:ea typeface="楷体" pitchFamily="49" charset="-122"/>
                <a:cs typeface="Times New Roman" pitchFamily="18" charset="0"/>
              </a:rPr>
              <a:t>2</a:t>
            </a:r>
            <a:r>
              <a:rPr lang="zh-CN" altLang="en-US" sz="2400" b="1" dirty="0">
                <a:solidFill>
                  <a:srgbClr val="FF00FF"/>
                </a:solidFill>
                <a:latin typeface="Times New Roman" pitchFamily="18" charset="0"/>
                <a:ea typeface="楷体" pitchFamily="49" charset="-122"/>
                <a:cs typeface="Times New Roman" pitchFamily="18" charset="0"/>
              </a:rPr>
              <a:t>：重写虚拟的基成员</a:t>
            </a:r>
            <a:r>
              <a:rPr lang="zh-CN" altLang="en-US" sz="2400" b="1" dirty="0" smtClean="0">
                <a:solidFill>
                  <a:srgbClr val="FF00FF"/>
                </a:solidFill>
                <a:latin typeface="Times New Roman" pitchFamily="18" charset="0"/>
                <a:ea typeface="楷体" pitchFamily="49" charset="-122"/>
                <a:cs typeface="Times New Roman" pitchFamily="18" charset="0"/>
              </a:rPr>
              <a:t>。</a:t>
            </a:r>
            <a:r>
              <a:rPr lang="zh-CN" altLang="en-US" sz="2400" b="1" dirty="0">
                <a:solidFill>
                  <a:srgbClr val="FF00FF"/>
                </a:solidFill>
                <a:latin typeface="楷体" pitchFamily="49" charset="-122"/>
                <a:ea typeface="楷体" pitchFamily="49" charset="-122"/>
                <a:cs typeface="Times New Roman" pitchFamily="18" charset="0"/>
              </a:rPr>
              <a:t>　</a:t>
            </a:r>
          </a:p>
        </p:txBody>
      </p:sp>
      <p:sp>
        <p:nvSpPr>
          <p:cNvPr id="4" name="TextBox 3"/>
          <p:cNvSpPr txBox="1"/>
          <p:nvPr/>
        </p:nvSpPr>
        <p:spPr>
          <a:xfrm>
            <a:off x="642910" y="428604"/>
            <a:ext cx="400052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6.2.1  </a:t>
            </a:r>
            <a:r>
              <a:rPr lang="zh-CN" altLang="en-US" sz="2800" b="1" dirty="0" smtClean="0">
                <a:solidFill>
                  <a:srgbClr val="FF3300"/>
                </a:solidFill>
                <a:latin typeface="黑体" pitchFamily="49" charset="-122"/>
                <a:ea typeface="黑体" pitchFamily="49" charset="-122"/>
              </a:rPr>
              <a:t>隐藏基类方法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23850" y="188913"/>
            <a:ext cx="8208963" cy="5762625"/>
          </a:xfrm>
          <a:prstGeom prst="rect">
            <a:avLst/>
          </a:prstGeom>
          <a:noFill/>
          <a:ln w="9525">
            <a:noFill/>
            <a:miter lim="800000"/>
            <a:headEnd/>
            <a:tailEnd/>
          </a:ln>
          <a:effectLst/>
        </p:spPr>
        <p:txBody>
          <a:bodyPr>
            <a:spAutoFit/>
          </a:bodyPr>
          <a:lstStyle/>
          <a:p>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方法</a:t>
            </a:r>
            <a:r>
              <a:rPr lang="en-US" altLang="zh-CN" sz="2400" b="1" dirty="0" smtClean="0">
                <a:solidFill>
                  <a:srgbClr val="0000FF"/>
                </a:solidFill>
                <a:latin typeface="Times New Roman" pitchFamily="18" charset="0"/>
                <a:ea typeface="楷体" pitchFamily="49" charset="-122"/>
                <a:cs typeface="Times New Roman" pitchFamily="18" charset="0"/>
              </a:rPr>
              <a:t>1</a:t>
            </a:r>
            <a:r>
              <a:rPr lang="zh-CN" altLang="en-US" sz="2400" b="1" dirty="0" smtClean="0">
                <a:solidFill>
                  <a:srgbClr val="0000FF"/>
                </a:solidFill>
                <a:latin typeface="Times New Roman" pitchFamily="18" charset="0"/>
                <a:ea typeface="楷体" pitchFamily="49" charset="-122"/>
                <a:cs typeface="Times New Roman" pitchFamily="18" charset="0"/>
              </a:rPr>
              <a:t>示例</a:t>
            </a:r>
            <a:r>
              <a:rPr lang="zh-CN" altLang="en-US" sz="2400" b="1" dirty="0">
                <a:solidFill>
                  <a:srgbClr val="0000FF"/>
                </a:solidFill>
                <a:latin typeface="Times New Roman" pitchFamily="18" charset="0"/>
                <a:ea typeface="楷体" pitchFamily="49" charset="-122"/>
                <a:cs typeface="Times New Roman" pitchFamily="18" charset="0"/>
              </a:rPr>
              <a:t>：在使用新的派生方法替换基方法时应使用</a:t>
            </a:r>
            <a:r>
              <a:rPr lang="en-US" altLang="zh-CN" sz="2400" b="1" dirty="0">
                <a:solidFill>
                  <a:srgbClr val="0000FF"/>
                </a:solidFill>
                <a:latin typeface="Times New Roman" pitchFamily="18" charset="0"/>
                <a:ea typeface="楷体" pitchFamily="49" charset="-122"/>
                <a:cs typeface="Times New Roman" pitchFamily="18" charset="0"/>
              </a:rPr>
              <a:t>new</a:t>
            </a:r>
            <a:r>
              <a:rPr lang="zh-CN" altLang="en-US" sz="2400" b="1" dirty="0">
                <a:solidFill>
                  <a:srgbClr val="0000FF"/>
                </a:solidFill>
                <a:latin typeface="Times New Roman" pitchFamily="18" charset="0"/>
                <a:ea typeface="楷体" pitchFamily="49" charset="-122"/>
                <a:cs typeface="Times New Roman" pitchFamily="18" charset="0"/>
              </a:rPr>
              <a:t>关键字。例如：</a:t>
            </a: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class A</a:t>
            </a: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   public void fun()</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a:solidFill>
                  <a:schemeClr val="hlink"/>
                </a:solidFill>
                <a:latin typeface="Times New Roman" pitchFamily="18" charset="0"/>
                <a:ea typeface="楷体" pitchFamily="49" charset="-122"/>
                <a:cs typeface="Times New Roman" pitchFamily="18" charset="0"/>
              </a:rPr>
              <a:t>("A");</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class </a:t>
            </a:r>
            <a:r>
              <a:rPr lang="en-US" altLang="zh-CN" sz="2000" b="1" dirty="0" err="1">
                <a:solidFill>
                  <a:srgbClr val="FF0000"/>
                </a:solidFill>
                <a:latin typeface="Times New Roman" pitchFamily="18" charset="0"/>
                <a:ea typeface="楷体" pitchFamily="49" charset="-122"/>
                <a:cs typeface="Times New Roman" pitchFamily="18" charset="0"/>
              </a:rPr>
              <a:t>B:A</a:t>
            </a:r>
            <a:endParaRPr lang="en-US" altLang="zh-CN" sz="2000" b="1" dirty="0">
              <a:solidFill>
                <a:srgbClr val="FF0000"/>
              </a:solidFill>
              <a:latin typeface="Times New Roman" pitchFamily="18" charset="0"/>
              <a:ea typeface="楷体" pitchFamily="49" charset="-122"/>
              <a:cs typeface="Times New Roman" pitchFamily="18" charset="0"/>
            </a:endParaRP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new public void fun()</a:t>
            </a: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隐藏基类方法</a:t>
            </a:r>
            <a:r>
              <a:rPr lang="en-US" altLang="zh-CN" sz="2000" b="1" dirty="0">
                <a:solidFill>
                  <a:srgbClr val="FF00FF"/>
                </a:solidFill>
                <a:latin typeface="Times New Roman" pitchFamily="18" charset="0"/>
                <a:ea typeface="楷体" pitchFamily="49" charset="-122"/>
                <a:cs typeface="Times New Roman" pitchFamily="18" charset="0"/>
              </a:rPr>
              <a:t>fun</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a:solidFill>
                  <a:schemeClr val="hlink"/>
                </a:solidFill>
                <a:latin typeface="Times New Roman" pitchFamily="18" charset="0"/>
                <a:ea typeface="楷体" pitchFamily="49" charset="-122"/>
                <a:cs typeface="Times New Roman" pitchFamily="18" charset="0"/>
              </a:rPr>
              <a:t>("B");</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r>
              <a:rPr lang="zh-CN" altLang="en-US" sz="2400" b="1" dirty="0">
                <a:solidFill>
                  <a:srgbClr val="0000FF"/>
                </a:solidFill>
                <a:latin typeface="Times New Roman" pitchFamily="18" charset="0"/>
                <a:ea typeface="楷体" pitchFamily="49" charset="-122"/>
                <a:cs typeface="Times New Roman" pitchFamily="18" charset="0"/>
              </a:rPr>
              <a:t>在主函数中执行以下语句：</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B b=new B();</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b.fun</a:t>
            </a:r>
            <a:r>
              <a:rPr lang="en-US" altLang="zh-CN" sz="2000" b="1" dirty="0">
                <a:solidFill>
                  <a:schemeClr val="hlink"/>
                </a:solidFill>
                <a:latin typeface="Times New Roman" pitchFamily="18" charset="0"/>
                <a:ea typeface="楷体" pitchFamily="49" charset="-122"/>
                <a:cs typeface="Times New Roman" pitchFamily="18" charset="0"/>
              </a:rPr>
              <a:t>();</a:t>
            </a:r>
          </a:p>
          <a:p>
            <a:r>
              <a:rPr lang="zh-CN" altLang="en-US" sz="2400" b="1" dirty="0">
                <a:solidFill>
                  <a:srgbClr val="0000FF"/>
                </a:solidFill>
                <a:latin typeface="Times New Roman" pitchFamily="18" charset="0"/>
                <a:ea typeface="楷体" pitchFamily="49" charset="-122"/>
                <a:cs typeface="Times New Roman" pitchFamily="18" charset="0"/>
              </a:rPr>
              <a:t>运行结果如下：</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B</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714348" y="1285860"/>
            <a:ext cx="8001056" cy="2792239"/>
          </a:xfrm>
          <a:prstGeom prst="rect">
            <a:avLst/>
          </a:prstGeom>
          <a:noFill/>
          <a:ln w="9525">
            <a:noFill/>
            <a:miter lim="800000"/>
            <a:headEnd/>
            <a:tailEnd/>
          </a:ln>
          <a:effectLst/>
        </p:spPr>
        <p:txBody>
          <a:bodyPr wrap="square">
            <a:spAutoFit/>
          </a:bodyPr>
          <a:lstStyle/>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重写是指在子类中编写有相同名称和参数的方法。</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FF3300"/>
                </a:solidFill>
                <a:latin typeface="Times New Roman" pitchFamily="18" charset="0"/>
                <a:ea typeface="楷体" pitchFamily="49" charset="-122"/>
                <a:cs typeface="Times New Roman" pitchFamily="18" charset="0"/>
              </a:rPr>
              <a:t>重写和重载的区别：</a:t>
            </a:r>
            <a:r>
              <a:rPr lang="zh-CN" altLang="en-US" sz="2400" b="1" dirty="0">
                <a:solidFill>
                  <a:srgbClr val="0000FF"/>
                </a:solidFill>
                <a:latin typeface="Times New Roman" pitchFamily="18" charset="0"/>
                <a:ea typeface="楷体" pitchFamily="49" charset="-122"/>
                <a:cs typeface="Times New Roman" pitchFamily="18" charset="0"/>
              </a:rPr>
              <a:t>后者是指编写（在同一个类中）具有相同的名称，却有不同的参数的方法。也就是说，重写是指子类中的方法与基类中的方法具有相同的签名，而重载方法具有不同的签名。</a:t>
            </a:r>
          </a:p>
        </p:txBody>
      </p:sp>
      <p:sp>
        <p:nvSpPr>
          <p:cNvPr id="3" name="TextBox 2"/>
          <p:cNvSpPr txBox="1"/>
          <p:nvPr/>
        </p:nvSpPr>
        <p:spPr>
          <a:xfrm>
            <a:off x="571472" y="500042"/>
            <a:ext cx="242889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6.2.2  </a:t>
            </a:r>
            <a:r>
              <a:rPr lang="zh-CN" altLang="en-US" sz="2800" b="1" dirty="0" smtClean="0">
                <a:solidFill>
                  <a:srgbClr val="FF3300"/>
                </a:solidFill>
                <a:latin typeface="黑体" pitchFamily="49" charset="-122"/>
                <a:ea typeface="黑体" pitchFamily="49" charset="-122"/>
              </a:rPr>
              <a:t>重 写</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1116013" y="476250"/>
            <a:ext cx="6840537" cy="366713"/>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7421" name="Text Box 13"/>
          <p:cNvSpPr txBox="1">
            <a:spLocks noChangeArrowheads="1"/>
          </p:cNvSpPr>
          <p:nvPr/>
        </p:nvSpPr>
        <p:spPr bwMode="auto">
          <a:xfrm>
            <a:off x="571472" y="2214554"/>
            <a:ext cx="7921625" cy="2792239"/>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一个类从另一个类派生出来时，称之为派生类或子类，被派生的类称为基类或父类。</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派生类从基类那里继承特性，派生类也可以作为其他类的基类，从一个基类派生出来的多层类形成了类的层次结构。</a:t>
            </a:r>
          </a:p>
        </p:txBody>
      </p:sp>
      <p:sp>
        <p:nvSpPr>
          <p:cNvPr id="17422" name="Text Box 14"/>
          <p:cNvSpPr txBox="1">
            <a:spLocks noChangeArrowheads="1"/>
          </p:cNvSpPr>
          <p:nvPr/>
        </p:nvSpPr>
        <p:spPr bwMode="auto">
          <a:xfrm>
            <a:off x="1857356" y="357166"/>
            <a:ext cx="4895850" cy="584775"/>
          </a:xfrm>
          <a:prstGeom prst="rect">
            <a:avLst/>
          </a:prstGeom>
          <a:noFill/>
          <a:ln w="9525">
            <a:noFill/>
            <a:miter lim="800000"/>
            <a:headEnd/>
            <a:tailEnd/>
          </a:ln>
          <a:effectLst/>
        </p:spPr>
        <p:txBody>
          <a:bodyPr>
            <a:spAutoFit/>
          </a:bodyPr>
          <a:lstStyle/>
          <a:p>
            <a:pPr algn="ctr">
              <a:spcBef>
                <a:spcPct val="50000"/>
              </a:spcBef>
            </a:pP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6.1  </a:t>
            </a: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继 承</a:t>
            </a:r>
          </a:p>
        </p:txBody>
      </p:sp>
      <p:sp>
        <p:nvSpPr>
          <p:cNvPr id="5" name="TextBox 4"/>
          <p:cNvSpPr txBox="1"/>
          <p:nvPr/>
        </p:nvSpPr>
        <p:spPr>
          <a:xfrm>
            <a:off x="571472" y="1285860"/>
            <a:ext cx="328614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6.1.1</a:t>
            </a:r>
            <a:r>
              <a:rPr lang="zh-CN" altLang="en-US" sz="2800" b="1" dirty="0" smtClean="0">
                <a:solidFill>
                  <a:srgbClr val="FF3300"/>
                </a:solidFill>
                <a:latin typeface="黑体" pitchFamily="49" charset="-122"/>
                <a:ea typeface="黑体" pitchFamily="49" charset="-122"/>
              </a:rPr>
              <a:t>什么是继承</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611188" y="404813"/>
            <a:ext cx="7848600" cy="5119350"/>
          </a:xfrm>
          <a:prstGeom prst="rect">
            <a:avLst/>
          </a:prstGeom>
          <a:noFill/>
          <a:ln w="9525">
            <a:noFill/>
            <a:miter lim="800000"/>
            <a:headEnd/>
            <a:tailEnd/>
          </a:ln>
          <a:effectLst/>
        </p:spPr>
        <p:txBody>
          <a:bodyPr>
            <a:spAutoFit/>
          </a:bodyPr>
          <a:lstStyle/>
          <a:p>
            <a:pPr>
              <a:lnSpc>
                <a:spcPts val="3200"/>
              </a:lnSpc>
            </a:pPr>
            <a:r>
              <a:rPr lang="en-US" altLang="zh-CN" sz="2400" b="1" dirty="0">
                <a:solidFill>
                  <a:srgbClr val="FF3300"/>
                </a:solidFill>
                <a:latin typeface="Times New Roman" pitchFamily="18" charset="0"/>
                <a:ea typeface="楷体" pitchFamily="49" charset="-122"/>
                <a:cs typeface="Times New Roman" pitchFamily="18" charset="0"/>
              </a:rPr>
              <a:t>1. virtual</a:t>
            </a:r>
            <a:r>
              <a:rPr lang="zh-CN" altLang="en-US" sz="2400" b="1" dirty="0">
                <a:solidFill>
                  <a:srgbClr val="FF3300"/>
                </a:solidFill>
                <a:latin typeface="Times New Roman" pitchFamily="18" charset="0"/>
                <a:ea typeface="楷体" pitchFamily="49" charset="-122"/>
                <a:cs typeface="Times New Roman" pitchFamily="18" charset="0"/>
              </a:rPr>
              <a:t>关键字</a:t>
            </a:r>
          </a:p>
          <a:p>
            <a:pPr>
              <a:lnSpc>
                <a:spcPts val="32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virtual</a:t>
            </a:r>
            <a:r>
              <a:rPr lang="zh-CN" altLang="en-US" sz="2400" b="1" dirty="0">
                <a:solidFill>
                  <a:srgbClr val="0000FF"/>
                </a:solidFill>
                <a:latin typeface="Times New Roman" pitchFamily="18" charset="0"/>
                <a:ea typeface="楷体" pitchFamily="49" charset="-122"/>
                <a:cs typeface="Times New Roman" pitchFamily="18" charset="0"/>
              </a:rPr>
              <a:t>关键字用于修饰方法、属性、索引器或事件声明，并且允许在派生类中重写这些对象。例如，以下定义了一个虚拟方法并可被任何继承它的类重写：</a:t>
            </a:r>
          </a:p>
          <a:p>
            <a:pPr>
              <a:lnSpc>
                <a:spcPts val="32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public virtual double Area() </a:t>
            </a:r>
          </a:p>
          <a:p>
            <a:r>
              <a:rPr lang="en-US" altLang="zh-CN" sz="2000" b="1" dirty="0">
                <a:solidFill>
                  <a:schemeClr val="hlink"/>
                </a:solidFill>
                <a:latin typeface="Times New Roman" pitchFamily="18" charset="0"/>
                <a:ea typeface="楷体" pitchFamily="49" charset="-122"/>
                <a:cs typeface="Times New Roman" pitchFamily="18" charset="0"/>
              </a:rPr>
              <a:t>     {</a:t>
            </a:r>
          </a:p>
          <a:p>
            <a:r>
              <a:rPr lang="en-US" altLang="zh-CN" sz="2000" b="1" dirty="0">
                <a:solidFill>
                  <a:schemeClr val="hlink"/>
                </a:solidFill>
                <a:latin typeface="Times New Roman" pitchFamily="18" charset="0"/>
                <a:ea typeface="楷体" pitchFamily="49" charset="-122"/>
                <a:cs typeface="Times New Roman" pitchFamily="18" charset="0"/>
              </a:rPr>
              <a:t>           return x * y;</a:t>
            </a:r>
          </a:p>
          <a:p>
            <a:r>
              <a:rPr lang="en-US" altLang="zh-CN" sz="2000" b="1" dirty="0">
                <a:solidFill>
                  <a:schemeClr val="hlink"/>
                </a:solidFill>
                <a:latin typeface="Times New Roman" pitchFamily="18" charset="0"/>
                <a:ea typeface="楷体" pitchFamily="49" charset="-122"/>
                <a:cs typeface="Times New Roman" pitchFamily="18" charset="0"/>
              </a:rPr>
              <a:t>     }</a:t>
            </a:r>
          </a:p>
          <a:p>
            <a:pPr>
              <a:lnSpc>
                <a:spcPts val="32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调用虚方法时，首先调用派生类中的该重写成员，如果没有派生类重写该成员，则它可能是原始成员。</a:t>
            </a:r>
          </a:p>
          <a:p>
            <a:pPr>
              <a:lnSpc>
                <a:spcPts val="3200"/>
              </a:lnSpc>
            </a:pPr>
            <a:r>
              <a:rPr lang="zh-CN" altLang="en-US" sz="2400" b="1" dirty="0">
                <a:solidFill>
                  <a:srgbClr val="FF3300"/>
                </a:solidFill>
                <a:latin typeface="Times New Roman" pitchFamily="18" charset="0"/>
                <a:ea typeface="楷体" pitchFamily="49" charset="-122"/>
                <a:cs typeface="Times New Roman" pitchFamily="18" charset="0"/>
              </a:rPr>
              <a:t>      </a:t>
            </a:r>
            <a:r>
              <a:rPr lang="zh-CN" altLang="en-US" sz="2400" b="1" dirty="0">
                <a:solidFill>
                  <a:srgbClr val="FF3300"/>
                </a:solidFill>
                <a:latin typeface="黑体" pitchFamily="49" charset="-122"/>
                <a:ea typeface="黑体" pitchFamily="49" charset="-122"/>
                <a:cs typeface="Times New Roman" pitchFamily="18" charset="0"/>
              </a:rPr>
              <a:t>注意：</a:t>
            </a:r>
            <a:r>
              <a:rPr lang="zh-CN" altLang="en-US" sz="2400" b="1" dirty="0">
                <a:solidFill>
                  <a:schemeClr val="hlink"/>
                </a:solidFill>
                <a:latin typeface="Times New Roman" pitchFamily="18" charset="0"/>
                <a:ea typeface="楷体" pitchFamily="49" charset="-122"/>
                <a:cs typeface="Times New Roman" pitchFamily="18" charset="0"/>
              </a:rPr>
              <a:t>默认情况下，方法是非虚拟的，不能重写非虚方法。</a:t>
            </a:r>
            <a:r>
              <a:rPr lang="en-US" altLang="zh-CN" sz="2400" b="1" dirty="0">
                <a:solidFill>
                  <a:schemeClr val="hlink"/>
                </a:solidFill>
                <a:latin typeface="Times New Roman" pitchFamily="18" charset="0"/>
                <a:ea typeface="楷体" pitchFamily="49" charset="-122"/>
                <a:cs typeface="Times New Roman" pitchFamily="18" charset="0"/>
              </a:rPr>
              <a:t>virtual</a:t>
            </a:r>
            <a:r>
              <a:rPr lang="zh-CN" altLang="en-US" sz="2400" b="1" dirty="0">
                <a:solidFill>
                  <a:schemeClr val="hlink"/>
                </a:solidFill>
                <a:latin typeface="Times New Roman" pitchFamily="18" charset="0"/>
                <a:ea typeface="楷体" pitchFamily="49" charset="-122"/>
                <a:cs typeface="Times New Roman" pitchFamily="18" charset="0"/>
              </a:rPr>
              <a:t>修饰符不能与</a:t>
            </a:r>
            <a:r>
              <a:rPr lang="en-US" altLang="zh-CN" sz="2400" b="1" dirty="0">
                <a:solidFill>
                  <a:schemeClr val="hlink"/>
                </a:solidFill>
                <a:latin typeface="Times New Roman" pitchFamily="18" charset="0"/>
                <a:ea typeface="楷体" pitchFamily="49" charset="-122"/>
                <a:cs typeface="Times New Roman" pitchFamily="18" charset="0"/>
              </a:rPr>
              <a:t>static</a:t>
            </a:r>
            <a:r>
              <a:rPr lang="zh-CN" altLang="en-US" sz="2400" b="1" dirty="0">
                <a:solidFill>
                  <a:schemeClr val="hlink"/>
                </a:solidFill>
                <a:latin typeface="Times New Roman" pitchFamily="18" charset="0"/>
                <a:ea typeface="楷体" pitchFamily="49" charset="-122"/>
                <a:cs typeface="Times New Roman" pitchFamily="18" charset="0"/>
              </a:rPr>
              <a:t>、</a:t>
            </a:r>
            <a:r>
              <a:rPr lang="en-US" altLang="zh-CN" sz="2400" b="1" dirty="0">
                <a:solidFill>
                  <a:schemeClr val="hlink"/>
                </a:solidFill>
                <a:latin typeface="Times New Roman" pitchFamily="18" charset="0"/>
                <a:ea typeface="楷体" pitchFamily="49" charset="-122"/>
                <a:cs typeface="Times New Roman" pitchFamily="18" charset="0"/>
              </a:rPr>
              <a:t>abstract</a:t>
            </a:r>
            <a:r>
              <a:rPr lang="zh-CN" altLang="en-US" sz="2400" b="1" dirty="0">
                <a:solidFill>
                  <a:schemeClr val="hlink"/>
                </a:solidFill>
                <a:latin typeface="Times New Roman" pitchFamily="18" charset="0"/>
                <a:ea typeface="楷体" pitchFamily="49" charset="-122"/>
                <a:cs typeface="Times New Roman" pitchFamily="18" charset="0"/>
              </a:rPr>
              <a:t>和</a:t>
            </a:r>
            <a:r>
              <a:rPr lang="en-US" altLang="zh-CN" sz="2400" b="1" dirty="0">
                <a:solidFill>
                  <a:schemeClr val="hlink"/>
                </a:solidFill>
                <a:latin typeface="Times New Roman" pitchFamily="18" charset="0"/>
                <a:ea typeface="楷体" pitchFamily="49" charset="-122"/>
                <a:cs typeface="Times New Roman" pitchFamily="18" charset="0"/>
              </a:rPr>
              <a:t>override</a:t>
            </a:r>
            <a:r>
              <a:rPr lang="zh-CN" altLang="en-US" sz="2400" b="1" dirty="0">
                <a:solidFill>
                  <a:schemeClr val="hlink"/>
                </a:solidFill>
                <a:latin typeface="Times New Roman" pitchFamily="18" charset="0"/>
                <a:ea typeface="楷体" pitchFamily="49" charset="-122"/>
                <a:cs typeface="Times New Roman" pitchFamily="18" charset="0"/>
              </a:rPr>
              <a:t>修饰符一起使用。在静态属性上使用</a:t>
            </a:r>
            <a:r>
              <a:rPr lang="en-US" altLang="zh-CN" sz="2400" b="1" dirty="0">
                <a:solidFill>
                  <a:schemeClr val="hlink"/>
                </a:solidFill>
                <a:latin typeface="Times New Roman" pitchFamily="18" charset="0"/>
                <a:ea typeface="楷体" pitchFamily="49" charset="-122"/>
                <a:cs typeface="Times New Roman" pitchFamily="18" charset="0"/>
              </a:rPr>
              <a:t>virtual</a:t>
            </a:r>
            <a:r>
              <a:rPr lang="zh-CN" altLang="en-US" sz="2400" b="1" dirty="0">
                <a:solidFill>
                  <a:schemeClr val="hlink"/>
                </a:solidFill>
                <a:latin typeface="Times New Roman" pitchFamily="18" charset="0"/>
                <a:ea typeface="楷体" pitchFamily="49" charset="-122"/>
                <a:cs typeface="Times New Roman" pitchFamily="18" charset="0"/>
              </a:rPr>
              <a:t>修饰符是错误的。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611188" y="476250"/>
            <a:ext cx="7848600" cy="3342453"/>
          </a:xfrm>
          <a:prstGeom prst="rect">
            <a:avLst/>
          </a:prstGeom>
          <a:noFill/>
          <a:ln w="9525">
            <a:noFill/>
            <a:miter lim="800000"/>
            <a:headEnd/>
            <a:tailEnd/>
          </a:ln>
          <a:effectLst/>
        </p:spPr>
        <p:txBody>
          <a:bodyPr>
            <a:spAutoFit/>
          </a:bodyPr>
          <a:lstStyle/>
          <a:p>
            <a:pPr>
              <a:lnSpc>
                <a:spcPct val="130000"/>
              </a:lnSpc>
            </a:pPr>
            <a:r>
              <a:rPr lang="en-US" altLang="zh-CN" sz="2400" b="1" dirty="0">
                <a:solidFill>
                  <a:srgbClr val="FF3300"/>
                </a:solidFill>
                <a:latin typeface="Times New Roman" pitchFamily="18" charset="0"/>
                <a:ea typeface="楷体" pitchFamily="49" charset="-122"/>
                <a:cs typeface="Times New Roman" pitchFamily="18" charset="0"/>
              </a:rPr>
              <a:t>2. </a:t>
            </a:r>
            <a:r>
              <a:rPr lang="zh-CN" altLang="en-US" sz="2400" b="1" dirty="0">
                <a:solidFill>
                  <a:srgbClr val="FF3300"/>
                </a:solidFill>
                <a:latin typeface="Times New Roman" pitchFamily="18" charset="0"/>
                <a:ea typeface="楷体" pitchFamily="49" charset="-122"/>
                <a:cs typeface="Times New Roman" pitchFamily="18" charset="0"/>
              </a:rPr>
              <a:t>重写方法</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0000FF"/>
                </a:solidFill>
                <a:latin typeface="Times New Roman" pitchFamily="18" charset="0"/>
                <a:ea typeface="楷体" pitchFamily="49" charset="-122"/>
                <a:cs typeface="Times New Roman" pitchFamily="18" charset="0"/>
              </a:rPr>
              <a:t>override</a:t>
            </a:r>
            <a:r>
              <a:rPr lang="zh-CN" altLang="en-US" sz="2400" b="1" dirty="0">
                <a:solidFill>
                  <a:srgbClr val="0000FF"/>
                </a:solidFill>
                <a:latin typeface="Times New Roman" pitchFamily="18" charset="0"/>
                <a:ea typeface="楷体" pitchFamily="49" charset="-122"/>
                <a:cs typeface="Times New Roman" pitchFamily="18" charset="0"/>
              </a:rPr>
              <a:t>方法提供从基类继承的成员的新实现。通过</a:t>
            </a:r>
            <a:r>
              <a:rPr lang="en-US" altLang="zh-CN" sz="2400" b="1" dirty="0">
                <a:solidFill>
                  <a:srgbClr val="0000FF"/>
                </a:solidFill>
                <a:latin typeface="Times New Roman" pitchFamily="18" charset="0"/>
                <a:ea typeface="楷体" pitchFamily="49" charset="-122"/>
                <a:cs typeface="Times New Roman" pitchFamily="18" charset="0"/>
              </a:rPr>
              <a:t>override</a:t>
            </a:r>
            <a:r>
              <a:rPr lang="zh-CN" altLang="en-US" sz="2400" b="1" dirty="0">
                <a:solidFill>
                  <a:srgbClr val="0000FF"/>
                </a:solidFill>
                <a:latin typeface="Times New Roman" pitchFamily="18" charset="0"/>
                <a:ea typeface="楷体" pitchFamily="49" charset="-122"/>
                <a:cs typeface="Times New Roman" pitchFamily="18" charset="0"/>
              </a:rPr>
              <a:t>声明重写的方法称为重写基方法。重写的基方法必须与</a:t>
            </a:r>
            <a:r>
              <a:rPr lang="en-US" altLang="zh-CN" sz="2400" b="1" dirty="0">
                <a:solidFill>
                  <a:srgbClr val="0000FF"/>
                </a:solidFill>
                <a:latin typeface="Times New Roman" pitchFamily="18" charset="0"/>
                <a:ea typeface="楷体" pitchFamily="49" charset="-122"/>
                <a:cs typeface="Times New Roman" pitchFamily="18" charset="0"/>
              </a:rPr>
              <a:t>override</a:t>
            </a:r>
            <a:r>
              <a:rPr lang="zh-CN" altLang="en-US" sz="2400" b="1" dirty="0">
                <a:solidFill>
                  <a:srgbClr val="0000FF"/>
                </a:solidFill>
                <a:latin typeface="Times New Roman" pitchFamily="18" charset="0"/>
                <a:ea typeface="楷体" pitchFamily="49" charset="-122"/>
                <a:cs typeface="Times New Roman" pitchFamily="18" charset="0"/>
              </a:rPr>
              <a:t>方法具有相同的签名。</a:t>
            </a:r>
          </a:p>
          <a:p>
            <a:pPr>
              <a:lnSpc>
                <a:spcPct val="150000"/>
              </a:lnSpc>
            </a:pPr>
            <a:r>
              <a:rPr lang="zh-CN" altLang="en-US" sz="2400" b="1" dirty="0">
                <a:solidFill>
                  <a:srgbClr val="0000FF"/>
                </a:solidFill>
                <a:latin typeface="黑体" pitchFamily="49" charset="-122"/>
                <a:ea typeface="黑体" pitchFamily="49" charset="-122"/>
                <a:cs typeface="Times New Roman" pitchFamily="18" charset="0"/>
              </a:rPr>
              <a:t>     </a:t>
            </a:r>
            <a:r>
              <a:rPr lang="zh-CN" altLang="en-US" sz="2400" b="1" dirty="0" smtClean="0">
                <a:solidFill>
                  <a:srgbClr val="FF0000"/>
                </a:solidFill>
                <a:latin typeface="黑体" pitchFamily="49" charset="-122"/>
                <a:ea typeface="黑体" pitchFamily="49" charset="-122"/>
                <a:cs typeface="Times New Roman" pitchFamily="18" charset="0"/>
              </a:rPr>
              <a:t>注意</a:t>
            </a:r>
            <a:r>
              <a:rPr lang="zh-CN" altLang="en-US" sz="2400" b="1" dirty="0">
                <a:solidFill>
                  <a:srgbClr val="FF0000"/>
                </a:solidFill>
                <a:latin typeface="黑体" pitchFamily="49" charset="-122"/>
                <a:ea typeface="黑体" pitchFamily="49" charset="-122"/>
                <a:cs typeface="Times New Roman" pitchFamily="18" charset="0"/>
              </a:rPr>
              <a:t>：</a:t>
            </a:r>
            <a:r>
              <a:rPr lang="zh-CN" altLang="en-US" sz="2400" b="1" dirty="0">
                <a:solidFill>
                  <a:schemeClr val="hlink"/>
                </a:solidFill>
                <a:latin typeface="Times New Roman" pitchFamily="18" charset="0"/>
                <a:ea typeface="楷体" pitchFamily="49" charset="-122"/>
                <a:cs typeface="Times New Roman" pitchFamily="18" charset="0"/>
              </a:rPr>
              <a:t>不能重写非虚方法或静态方法。重写的基方法必须是</a:t>
            </a:r>
            <a:r>
              <a:rPr lang="en-US" altLang="zh-CN" sz="2400" b="1" dirty="0">
                <a:solidFill>
                  <a:schemeClr val="hlink"/>
                </a:solidFill>
                <a:latin typeface="Times New Roman" pitchFamily="18" charset="0"/>
                <a:ea typeface="楷体" pitchFamily="49" charset="-122"/>
                <a:cs typeface="Times New Roman" pitchFamily="18" charset="0"/>
              </a:rPr>
              <a:t>virtual</a:t>
            </a:r>
            <a:r>
              <a:rPr lang="zh-CN" altLang="en-US" sz="2400" b="1" dirty="0">
                <a:solidFill>
                  <a:schemeClr val="hlink"/>
                </a:solidFill>
                <a:latin typeface="Times New Roman" pitchFamily="18" charset="0"/>
                <a:ea typeface="楷体" pitchFamily="49" charset="-122"/>
                <a:cs typeface="Times New Roman" pitchFamily="18" charset="0"/>
              </a:rPr>
              <a:t>、</a:t>
            </a:r>
            <a:r>
              <a:rPr lang="en-US" altLang="zh-CN" sz="2400" b="1" dirty="0">
                <a:solidFill>
                  <a:schemeClr val="hlink"/>
                </a:solidFill>
                <a:latin typeface="Times New Roman" pitchFamily="18" charset="0"/>
                <a:ea typeface="楷体" pitchFamily="49" charset="-122"/>
                <a:cs typeface="Times New Roman" pitchFamily="18" charset="0"/>
              </a:rPr>
              <a:t>abstract</a:t>
            </a:r>
            <a:r>
              <a:rPr lang="zh-CN" altLang="en-US" sz="2400" b="1" dirty="0">
                <a:solidFill>
                  <a:schemeClr val="hlink"/>
                </a:solidFill>
                <a:latin typeface="Times New Roman" pitchFamily="18" charset="0"/>
                <a:ea typeface="楷体" pitchFamily="49" charset="-122"/>
                <a:cs typeface="Times New Roman" pitchFamily="18" charset="0"/>
              </a:rPr>
              <a:t>或</a:t>
            </a:r>
            <a:r>
              <a:rPr lang="en-US" altLang="zh-CN" sz="2400" b="1" dirty="0">
                <a:solidFill>
                  <a:schemeClr val="hlink"/>
                </a:solidFill>
                <a:latin typeface="Times New Roman" pitchFamily="18" charset="0"/>
                <a:ea typeface="楷体" pitchFamily="49" charset="-122"/>
                <a:cs typeface="Times New Roman" pitchFamily="18" charset="0"/>
              </a:rPr>
              <a:t>override</a:t>
            </a:r>
            <a:r>
              <a:rPr lang="zh-CN" altLang="en-US" sz="2400" b="1" dirty="0">
                <a:solidFill>
                  <a:schemeClr val="hlink"/>
                </a:solidFill>
                <a:latin typeface="Times New Roman" pitchFamily="18" charset="0"/>
                <a:ea typeface="楷体" pitchFamily="49" charset="-122"/>
                <a:cs typeface="Times New Roman" pitchFamily="18" charset="0"/>
              </a:rPr>
              <a:t>的。</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539750" y="333375"/>
            <a:ext cx="7561263" cy="457200"/>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3300"/>
                </a:solidFill>
                <a:latin typeface="Times New Roman" pitchFamily="18" charset="0"/>
                <a:ea typeface="楷体" pitchFamily="49" charset="-122"/>
                <a:cs typeface="Times New Roman" pitchFamily="18" charset="0"/>
              </a:rPr>
              <a:t>【</a:t>
            </a:r>
            <a:r>
              <a:rPr lang="zh-CN" altLang="en-US" sz="2400" b="1" dirty="0" smtClean="0">
                <a:solidFill>
                  <a:srgbClr val="FF3300"/>
                </a:solidFill>
                <a:latin typeface="Times New Roman" pitchFamily="18" charset="0"/>
                <a:ea typeface="楷体" pitchFamily="49" charset="-122"/>
                <a:cs typeface="Times New Roman" pitchFamily="18" charset="0"/>
              </a:rPr>
              <a:t>例</a:t>
            </a:r>
            <a:r>
              <a:rPr lang="en-US" altLang="zh-CN" sz="2400" b="1" dirty="0" smtClean="0">
                <a:solidFill>
                  <a:srgbClr val="FF3300"/>
                </a:solidFill>
                <a:latin typeface="Times New Roman" pitchFamily="18" charset="0"/>
                <a:ea typeface="楷体" pitchFamily="49" charset="-122"/>
                <a:cs typeface="Times New Roman" pitchFamily="18" charset="0"/>
              </a:rPr>
              <a:t>6.3】 </a:t>
            </a:r>
            <a:r>
              <a:rPr lang="zh-CN" altLang="en-US" sz="2400" b="1" dirty="0">
                <a:solidFill>
                  <a:srgbClr val="0000FF"/>
                </a:solidFill>
                <a:latin typeface="Times New Roman" pitchFamily="18" charset="0"/>
                <a:ea typeface="楷体" pitchFamily="49" charset="-122"/>
                <a:cs typeface="Times New Roman" pitchFamily="18" charset="0"/>
              </a:rPr>
              <a:t>分析以下程序的运行结果。</a:t>
            </a:r>
          </a:p>
        </p:txBody>
      </p:sp>
      <p:sp>
        <p:nvSpPr>
          <p:cNvPr id="168963" name="Text Box 3"/>
          <p:cNvSpPr txBox="1">
            <a:spLocks noChangeArrowheads="1"/>
          </p:cNvSpPr>
          <p:nvPr/>
        </p:nvSpPr>
        <p:spPr bwMode="auto">
          <a:xfrm>
            <a:off x="539750" y="908050"/>
            <a:ext cx="8208963" cy="4708981"/>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using System;</a:t>
            </a:r>
          </a:p>
          <a:p>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proj6_3</a:t>
            </a:r>
            <a:endParaRPr lang="en-US" altLang="zh-CN" sz="2000" b="1" dirty="0">
              <a:solidFill>
                <a:srgbClr val="3366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class Student</a:t>
            </a:r>
          </a:p>
          <a:p>
            <a:r>
              <a:rPr lang="en-US" altLang="zh-CN" sz="2000" b="1" dirty="0">
                <a:solidFill>
                  <a:srgbClr val="336600"/>
                </a:solidFill>
                <a:latin typeface="Times New Roman" pitchFamily="18" charset="0"/>
                <a:ea typeface="楷体" pitchFamily="49" charset="-122"/>
                <a:cs typeface="Times New Roman" pitchFamily="18" charset="0"/>
              </a:rPr>
              <a:t>     {    protected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no;</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学号</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protected string name;      //</a:t>
            </a:r>
            <a:r>
              <a:rPr lang="zh-CN" altLang="en-US" sz="2000" b="1" dirty="0">
                <a:solidFill>
                  <a:srgbClr val="336600"/>
                </a:solidFill>
                <a:latin typeface="Times New Roman" pitchFamily="18" charset="0"/>
                <a:ea typeface="楷体" pitchFamily="49" charset="-122"/>
                <a:cs typeface="Times New Roman" pitchFamily="18" charset="0"/>
              </a:rPr>
              <a:t>姓名</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protected string </a:t>
            </a:r>
            <a:r>
              <a:rPr lang="en-US" altLang="zh-CN" sz="2000" b="1" dirty="0" err="1">
                <a:solidFill>
                  <a:srgbClr val="336600"/>
                </a:solidFill>
                <a:latin typeface="Times New Roman" pitchFamily="18" charset="0"/>
                <a:ea typeface="楷体" pitchFamily="49" charset="-122"/>
                <a:cs typeface="Times New Roman" pitchFamily="18" charset="0"/>
              </a:rPr>
              <a:t>tname</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班主任或指导教师</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void </a:t>
            </a:r>
            <a:r>
              <a:rPr lang="en-US" altLang="zh-CN" sz="2000" b="1" dirty="0" err="1">
                <a:solidFill>
                  <a:srgbClr val="336600"/>
                </a:solidFill>
                <a:latin typeface="Times New Roman" pitchFamily="18" charset="0"/>
                <a:ea typeface="楷体" pitchFamily="49" charset="-122"/>
                <a:cs typeface="Times New Roman" pitchFamily="18" charset="0"/>
              </a:rPr>
              <a:t>setdata</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no1</a:t>
            </a:r>
            <a:r>
              <a:rPr lang="en-US" altLang="zh-CN" sz="2000" b="1" dirty="0">
                <a:solidFill>
                  <a:srgbClr val="336600"/>
                </a:solidFill>
                <a:latin typeface="Times New Roman" pitchFamily="18" charset="0"/>
                <a:ea typeface="楷体" pitchFamily="49" charset="-122"/>
                <a:cs typeface="Times New Roman" pitchFamily="18" charset="0"/>
              </a:rPr>
              <a:t>, string </a:t>
            </a:r>
            <a:r>
              <a:rPr lang="en-US" altLang="zh-CN" sz="2000" b="1" dirty="0" err="1">
                <a:solidFill>
                  <a:srgbClr val="336600"/>
                </a:solidFill>
                <a:latin typeface="Times New Roman" pitchFamily="18" charset="0"/>
                <a:ea typeface="楷体" pitchFamily="49" charset="-122"/>
                <a:cs typeface="Times New Roman" pitchFamily="18" charset="0"/>
              </a:rPr>
              <a:t>name1,string</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tname1</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no = </a:t>
            </a:r>
            <a:r>
              <a:rPr lang="en-US" altLang="zh-CN" sz="2000" b="1" dirty="0" err="1">
                <a:solidFill>
                  <a:srgbClr val="336600"/>
                </a:solidFill>
                <a:latin typeface="Times New Roman" pitchFamily="18" charset="0"/>
                <a:ea typeface="楷体" pitchFamily="49" charset="-122"/>
                <a:cs typeface="Times New Roman" pitchFamily="18" charset="0"/>
              </a:rPr>
              <a:t>no1</a:t>
            </a:r>
            <a:r>
              <a:rPr lang="en-US" altLang="zh-CN" sz="2000" b="1" dirty="0">
                <a:solidFill>
                  <a:srgbClr val="336600"/>
                </a:solidFill>
                <a:latin typeface="Times New Roman" pitchFamily="18" charset="0"/>
                <a:ea typeface="楷体" pitchFamily="49" charset="-122"/>
                <a:cs typeface="Times New Roman" pitchFamily="18" charset="0"/>
              </a:rPr>
              <a:t>; name = </a:t>
            </a:r>
            <a:r>
              <a:rPr lang="en-US" altLang="zh-CN" sz="2000" b="1" dirty="0" err="1">
                <a:solidFill>
                  <a:srgbClr val="336600"/>
                </a:solidFill>
                <a:latin typeface="Times New Roman" pitchFamily="18" charset="0"/>
                <a:ea typeface="楷体" pitchFamily="49" charset="-122"/>
                <a:cs typeface="Times New Roman" pitchFamily="18" charset="0"/>
              </a:rPr>
              <a:t>name1;tname</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tname1</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public </a:t>
            </a:r>
            <a:r>
              <a:rPr lang="en-US" altLang="zh-CN" sz="2000" b="1" dirty="0">
                <a:solidFill>
                  <a:srgbClr val="FF0000"/>
                </a:solidFill>
                <a:latin typeface="Times New Roman" pitchFamily="18" charset="0"/>
                <a:ea typeface="楷体" pitchFamily="49" charset="-122"/>
                <a:cs typeface="Times New Roman" pitchFamily="18" charset="0"/>
              </a:rPr>
              <a:t>virtual</a:t>
            </a:r>
            <a:r>
              <a:rPr lang="en-US" altLang="zh-CN" sz="2000" b="1" dirty="0">
                <a:solidFill>
                  <a:srgbClr val="336600"/>
                </a:solidFill>
                <a:latin typeface="Times New Roman" pitchFamily="18" charset="0"/>
                <a:ea typeface="楷体" pitchFamily="49" charset="-122"/>
                <a:cs typeface="Times New Roman" pitchFamily="18" charset="0"/>
              </a:rPr>
              <a:t> void </a:t>
            </a:r>
            <a:r>
              <a:rPr lang="en-US" altLang="zh-CN" sz="2000" b="1" dirty="0" err="1">
                <a:solidFill>
                  <a:srgbClr val="336600"/>
                </a:solidFill>
                <a:latin typeface="Times New Roman" pitchFamily="18" charset="0"/>
                <a:ea typeface="楷体" pitchFamily="49" charset="-122"/>
                <a:cs typeface="Times New Roman" pitchFamily="18" charset="0"/>
              </a:rPr>
              <a:t>dispdata</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虚方法</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本科生　学号</a:t>
            </a:r>
            <a:r>
              <a:rPr lang="en-US" altLang="zh-CN" sz="2000" b="1" dirty="0">
                <a:solidFill>
                  <a:srgbClr val="336600"/>
                </a:solidFill>
                <a:latin typeface="Times New Roman" pitchFamily="18" charset="0"/>
                <a:ea typeface="楷体" pitchFamily="49" charset="-122"/>
                <a:cs typeface="Times New Roman" pitchFamily="18" charset="0"/>
              </a:rPr>
              <a:t>:{0} </a:t>
            </a:r>
            <a:r>
              <a:rPr lang="zh-CN" altLang="en-US" sz="2000" b="1" dirty="0">
                <a:solidFill>
                  <a:srgbClr val="336600"/>
                </a:solidFill>
                <a:latin typeface="Times New Roman" pitchFamily="18" charset="0"/>
                <a:ea typeface="楷体" pitchFamily="49" charset="-122"/>
                <a:cs typeface="Times New Roman" pitchFamily="18" charset="0"/>
              </a:rPr>
              <a:t>姓名</a:t>
            </a:r>
            <a:r>
              <a:rPr lang="en-US" altLang="zh-CN" sz="2000" b="1" dirty="0">
                <a:solidFill>
                  <a:srgbClr val="336600"/>
                </a:solidFill>
                <a:latin typeface="Times New Roman" pitchFamily="18" charset="0"/>
                <a:ea typeface="楷体" pitchFamily="49" charset="-122"/>
                <a:cs typeface="Times New Roman" pitchFamily="18" charset="0"/>
              </a:rPr>
              <a:t>:{1} </a:t>
            </a:r>
            <a:r>
              <a:rPr lang="zh-CN" altLang="en-US" sz="2000" b="1" dirty="0">
                <a:solidFill>
                  <a:srgbClr val="336600"/>
                </a:solidFill>
                <a:latin typeface="Times New Roman" pitchFamily="18" charset="0"/>
                <a:ea typeface="楷体" pitchFamily="49" charset="-122"/>
                <a:cs typeface="Times New Roman" pitchFamily="18" charset="0"/>
              </a:rPr>
              <a:t>班 主 任</a:t>
            </a:r>
            <a:r>
              <a:rPr lang="en-US" altLang="zh-CN" sz="2000" b="1" dirty="0">
                <a:solidFill>
                  <a:srgbClr val="336600"/>
                </a:solidFill>
                <a:latin typeface="Times New Roman" pitchFamily="18" charset="0"/>
                <a:ea typeface="楷体" pitchFamily="49" charset="-122"/>
                <a:cs typeface="Times New Roman" pitchFamily="18" charset="0"/>
              </a:rPr>
              <a:t>:{2}",</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no,name,tname</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468313" y="404813"/>
            <a:ext cx="8207375" cy="532453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class Graduate : Student</a:t>
            </a:r>
          </a:p>
          <a:p>
            <a:r>
              <a:rPr lang="en-US" altLang="zh-CN" sz="2000" b="1" dirty="0">
                <a:solidFill>
                  <a:srgbClr val="336600"/>
                </a:solidFill>
                <a:latin typeface="Times New Roman" pitchFamily="18" charset="0"/>
                <a:ea typeface="楷体" pitchFamily="49" charset="-122"/>
                <a:cs typeface="Times New Roman" pitchFamily="18" charset="0"/>
              </a:rPr>
              <a:t>       {   public </a:t>
            </a:r>
            <a:r>
              <a:rPr lang="en-US" altLang="zh-CN" sz="2000" b="1" dirty="0">
                <a:solidFill>
                  <a:srgbClr val="FF0000"/>
                </a:solidFill>
                <a:latin typeface="Times New Roman" pitchFamily="18" charset="0"/>
                <a:ea typeface="楷体" pitchFamily="49" charset="-122"/>
                <a:cs typeface="Times New Roman" pitchFamily="18" charset="0"/>
              </a:rPr>
              <a:t>override</a:t>
            </a:r>
            <a:r>
              <a:rPr lang="en-US" altLang="zh-CN" sz="2000" b="1" dirty="0">
                <a:solidFill>
                  <a:srgbClr val="336600"/>
                </a:solidFill>
                <a:latin typeface="Times New Roman" pitchFamily="18" charset="0"/>
                <a:ea typeface="楷体" pitchFamily="49" charset="-122"/>
                <a:cs typeface="Times New Roman" pitchFamily="18" charset="0"/>
              </a:rPr>
              <a:t> void </a:t>
            </a:r>
            <a:r>
              <a:rPr lang="en-US" altLang="zh-CN" sz="2000" b="1" dirty="0" err="1">
                <a:solidFill>
                  <a:srgbClr val="336600"/>
                </a:solidFill>
                <a:latin typeface="Times New Roman" pitchFamily="18" charset="0"/>
                <a:ea typeface="楷体" pitchFamily="49" charset="-122"/>
                <a:cs typeface="Times New Roman" pitchFamily="18" charset="0"/>
              </a:rPr>
              <a:t>dispdata</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重写方法</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研究生  学号</a:t>
            </a:r>
            <a:r>
              <a:rPr lang="en-US" altLang="zh-CN" sz="2000" b="1" dirty="0">
                <a:solidFill>
                  <a:srgbClr val="336600"/>
                </a:solidFill>
                <a:latin typeface="Times New Roman" pitchFamily="18" charset="0"/>
                <a:ea typeface="楷体" pitchFamily="49" charset="-122"/>
                <a:cs typeface="Times New Roman" pitchFamily="18" charset="0"/>
              </a:rPr>
              <a:t>:{0} </a:t>
            </a:r>
            <a:r>
              <a:rPr lang="zh-CN" altLang="en-US" sz="2000" b="1" dirty="0">
                <a:solidFill>
                  <a:srgbClr val="336600"/>
                </a:solidFill>
                <a:latin typeface="Times New Roman" pitchFamily="18" charset="0"/>
                <a:ea typeface="楷体" pitchFamily="49" charset="-122"/>
                <a:cs typeface="Times New Roman" pitchFamily="18" charset="0"/>
              </a:rPr>
              <a:t>姓名</a:t>
            </a:r>
            <a:r>
              <a:rPr lang="en-US" altLang="zh-CN" sz="2000" b="1" dirty="0">
                <a:solidFill>
                  <a:srgbClr val="336600"/>
                </a:solidFill>
                <a:latin typeface="Times New Roman" pitchFamily="18" charset="0"/>
                <a:ea typeface="楷体" pitchFamily="49" charset="-122"/>
                <a:cs typeface="Times New Roman" pitchFamily="18" charset="0"/>
              </a:rPr>
              <a:t>:{1} </a:t>
            </a:r>
            <a:r>
              <a:rPr lang="zh-CN" altLang="en-US" sz="2000" b="1" dirty="0">
                <a:solidFill>
                  <a:srgbClr val="336600"/>
                </a:solidFill>
                <a:latin typeface="Times New Roman" pitchFamily="18" charset="0"/>
                <a:ea typeface="楷体" pitchFamily="49" charset="-122"/>
                <a:cs typeface="Times New Roman" pitchFamily="18" charset="0"/>
              </a:rPr>
              <a:t>指导教师</a:t>
            </a:r>
            <a:r>
              <a:rPr lang="en-US" altLang="zh-CN" sz="2000" b="1" dirty="0">
                <a:solidFill>
                  <a:srgbClr val="336600"/>
                </a:solidFill>
                <a:latin typeface="Times New Roman" pitchFamily="18" charset="0"/>
                <a:ea typeface="楷体" pitchFamily="49" charset="-122"/>
                <a:cs typeface="Times New Roman" pitchFamily="18" charset="0"/>
              </a:rPr>
              <a:t>:{2}", </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no, name, </a:t>
            </a:r>
            <a:r>
              <a:rPr lang="en-US" altLang="zh-CN" sz="2000" b="1" dirty="0" err="1">
                <a:solidFill>
                  <a:srgbClr val="336600"/>
                </a:solidFill>
                <a:latin typeface="Times New Roman" pitchFamily="18" charset="0"/>
                <a:ea typeface="楷体" pitchFamily="49" charset="-122"/>
                <a:cs typeface="Times New Roman" pitchFamily="18" charset="0"/>
              </a:rPr>
              <a:t>tname</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class Program</a:t>
            </a:r>
          </a:p>
          <a:p>
            <a:r>
              <a:rPr lang="en-US" altLang="zh-CN" sz="2000" b="1" dirty="0">
                <a:solidFill>
                  <a:srgbClr val="336600"/>
                </a:solidFill>
                <a:latin typeface="Times New Roman" pitchFamily="18" charset="0"/>
                <a:ea typeface="楷体" pitchFamily="49" charset="-122"/>
                <a:cs typeface="Times New Roman" pitchFamily="18" charset="0"/>
              </a:rPr>
              <a:t>       {   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   Student s = new Student();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s.setdata</a:t>
            </a:r>
            <a:r>
              <a:rPr lang="en-US" altLang="zh-CN" sz="2000" b="1" dirty="0">
                <a:solidFill>
                  <a:srgbClr val="336600"/>
                </a:solidFill>
                <a:latin typeface="Times New Roman" pitchFamily="18" charset="0"/>
                <a:ea typeface="楷体" pitchFamily="49" charset="-122"/>
                <a:cs typeface="Times New Roman" pitchFamily="18" charset="0"/>
              </a:rPr>
              <a:t>(101, "</a:t>
            </a:r>
            <a:r>
              <a:rPr lang="zh-CN" altLang="en-US" sz="2000" b="1" dirty="0">
                <a:solidFill>
                  <a:srgbClr val="336600"/>
                </a:solidFill>
                <a:latin typeface="Times New Roman" pitchFamily="18" charset="0"/>
                <a:ea typeface="楷体" pitchFamily="49" charset="-122"/>
                <a:cs typeface="Times New Roman" pitchFamily="18" charset="0"/>
              </a:rPr>
              <a:t>王华</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李量</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s.dispdata</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Graduate g = new Graduate();</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g.setdata</a:t>
            </a:r>
            <a:r>
              <a:rPr lang="en-US" altLang="zh-CN" sz="2000" b="1" dirty="0">
                <a:solidFill>
                  <a:srgbClr val="336600"/>
                </a:solidFill>
                <a:latin typeface="Times New Roman" pitchFamily="18" charset="0"/>
                <a:ea typeface="楷体" pitchFamily="49" charset="-122"/>
                <a:cs typeface="Times New Roman" pitchFamily="18" charset="0"/>
              </a:rPr>
              <a:t>(201,"</a:t>
            </a:r>
            <a:r>
              <a:rPr lang="zh-CN" altLang="en-US" sz="2000" b="1" dirty="0">
                <a:solidFill>
                  <a:srgbClr val="336600"/>
                </a:solidFill>
                <a:latin typeface="Times New Roman" pitchFamily="18" charset="0"/>
                <a:ea typeface="楷体" pitchFamily="49" charset="-122"/>
                <a:cs typeface="Times New Roman" pitchFamily="18" charset="0"/>
              </a:rPr>
              <a:t>张华</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陈军</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g.dispdata</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p>
        </p:txBody>
      </p:sp>
      <p:pic>
        <p:nvPicPr>
          <p:cNvPr id="4" name="图片 3"/>
          <p:cNvPicPr/>
          <p:nvPr/>
        </p:nvPicPr>
        <p:blipFill>
          <a:blip r:embed="rId2"/>
          <a:srcRect/>
          <a:stretch>
            <a:fillRect/>
          </a:stretch>
        </p:blipFill>
        <p:spPr bwMode="auto">
          <a:xfrm>
            <a:off x="5214942" y="1928802"/>
            <a:ext cx="3571900" cy="12858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39750" y="404813"/>
            <a:ext cx="8208963" cy="830997"/>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6.4】 </a:t>
            </a:r>
            <a:r>
              <a:rPr lang="zh-CN" altLang="en-US" sz="2400" b="1" dirty="0">
                <a:solidFill>
                  <a:srgbClr val="0000FF"/>
                </a:solidFill>
                <a:latin typeface="Times New Roman" pitchFamily="18" charset="0"/>
                <a:ea typeface="楷体" pitchFamily="49" charset="-122"/>
                <a:cs typeface="Times New Roman" pitchFamily="18" charset="0"/>
              </a:rPr>
              <a:t>设计一个控制台应用程序，采用虚方法求长方形、圆、圆球体和圆柱体的面积或表面积。 </a:t>
            </a:r>
          </a:p>
        </p:txBody>
      </p:sp>
      <p:sp>
        <p:nvSpPr>
          <p:cNvPr id="166915" name="Text Box 3"/>
          <p:cNvSpPr txBox="1">
            <a:spLocks noChangeArrowheads="1"/>
          </p:cNvSpPr>
          <p:nvPr/>
        </p:nvSpPr>
        <p:spPr bwMode="auto">
          <a:xfrm>
            <a:off x="539750" y="1341438"/>
            <a:ext cx="7993063" cy="466407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using System;</a:t>
            </a:r>
          </a:p>
          <a:p>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proj6_4</a:t>
            </a:r>
            <a:endParaRPr lang="en-US" altLang="zh-CN" sz="2000" b="1" dirty="0">
              <a:solidFill>
                <a:srgbClr val="3366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   public class </a:t>
            </a:r>
            <a:r>
              <a:rPr lang="en-US" altLang="zh-CN" sz="2000" b="1" dirty="0">
                <a:solidFill>
                  <a:srgbClr val="FF0000"/>
                </a:solidFill>
                <a:latin typeface="Times New Roman" pitchFamily="18" charset="0"/>
                <a:ea typeface="楷体" pitchFamily="49" charset="-122"/>
                <a:cs typeface="Times New Roman" pitchFamily="18" charset="0"/>
              </a:rPr>
              <a:t>Rectangle</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长方形类</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public const double PI = </a:t>
            </a:r>
            <a:r>
              <a:rPr lang="en-US" altLang="zh-CN" sz="2000" b="1" dirty="0" err="1">
                <a:solidFill>
                  <a:srgbClr val="336600"/>
                </a:solidFill>
                <a:latin typeface="Times New Roman" pitchFamily="18" charset="0"/>
                <a:ea typeface="楷体" pitchFamily="49" charset="-122"/>
                <a:cs typeface="Times New Roman" pitchFamily="18" charset="0"/>
              </a:rPr>
              <a:t>Math.PI</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protected double x, y;</a:t>
            </a:r>
          </a:p>
          <a:p>
            <a:r>
              <a:rPr lang="en-US" altLang="zh-CN" sz="2000" b="1" dirty="0">
                <a:solidFill>
                  <a:srgbClr val="336600"/>
                </a:solidFill>
                <a:latin typeface="Times New Roman" pitchFamily="18" charset="0"/>
                <a:ea typeface="楷体" pitchFamily="49" charset="-122"/>
                <a:cs typeface="Times New Roman" pitchFamily="18" charset="0"/>
              </a:rPr>
              <a:t>          public Rectangle() {}</a:t>
            </a:r>
          </a:p>
          <a:p>
            <a:r>
              <a:rPr lang="en-US" altLang="zh-CN" sz="2000" b="1" dirty="0">
                <a:solidFill>
                  <a:srgbClr val="336600"/>
                </a:solidFill>
                <a:latin typeface="Times New Roman" pitchFamily="18" charset="0"/>
                <a:ea typeface="楷体" pitchFamily="49" charset="-122"/>
                <a:cs typeface="Times New Roman" pitchFamily="18" charset="0"/>
              </a:rPr>
              <a:t>          public Rectangle(double </a:t>
            </a:r>
            <a:r>
              <a:rPr lang="en-US" altLang="zh-CN" sz="2000" b="1" dirty="0" err="1">
                <a:solidFill>
                  <a:srgbClr val="336600"/>
                </a:solidFill>
                <a:latin typeface="Times New Roman" pitchFamily="18" charset="0"/>
                <a:ea typeface="楷体" pitchFamily="49" charset="-122"/>
                <a:cs typeface="Times New Roman" pitchFamily="18" charset="0"/>
              </a:rPr>
              <a:t>x1</a:t>
            </a:r>
            <a:r>
              <a:rPr lang="en-US" altLang="zh-CN" sz="2000" b="1" dirty="0">
                <a:solidFill>
                  <a:srgbClr val="336600"/>
                </a:solidFill>
                <a:latin typeface="Times New Roman" pitchFamily="18" charset="0"/>
                <a:ea typeface="楷体" pitchFamily="49" charset="-122"/>
                <a:cs typeface="Times New Roman" pitchFamily="18" charset="0"/>
              </a:rPr>
              <a:t>, double </a:t>
            </a:r>
            <a:r>
              <a:rPr lang="en-US" altLang="zh-CN" sz="2000" b="1" dirty="0" err="1">
                <a:solidFill>
                  <a:srgbClr val="336600"/>
                </a:solidFill>
                <a:latin typeface="Times New Roman" pitchFamily="18" charset="0"/>
                <a:ea typeface="楷体" pitchFamily="49" charset="-122"/>
                <a:cs typeface="Times New Roman" pitchFamily="18" charset="0"/>
              </a:rPr>
              <a:t>y1</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x = </a:t>
            </a:r>
            <a:r>
              <a:rPr lang="en-US" altLang="zh-CN" sz="2000" b="1" dirty="0" err="1">
                <a:solidFill>
                  <a:srgbClr val="336600"/>
                </a:solidFill>
                <a:latin typeface="Times New Roman" pitchFamily="18" charset="0"/>
                <a:ea typeface="楷体" pitchFamily="49" charset="-122"/>
                <a:cs typeface="Times New Roman" pitchFamily="18" charset="0"/>
              </a:rPr>
              <a:t>x1;y</a:t>
            </a: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y1</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FF3300"/>
                </a:solidFill>
                <a:latin typeface="Times New Roman" pitchFamily="18" charset="0"/>
                <a:ea typeface="楷体" pitchFamily="49" charset="-122"/>
                <a:cs typeface="Times New Roman" pitchFamily="18" charset="0"/>
              </a:rPr>
              <a:t>          public virtual double Area()  	//</a:t>
            </a:r>
            <a:r>
              <a:rPr lang="zh-CN" altLang="en-US" sz="2000" b="1" dirty="0">
                <a:solidFill>
                  <a:srgbClr val="FF3300"/>
                </a:solidFill>
                <a:latin typeface="Times New Roman" pitchFamily="18" charset="0"/>
                <a:ea typeface="楷体" pitchFamily="49" charset="-122"/>
                <a:cs typeface="Times New Roman" pitchFamily="18" charset="0"/>
              </a:rPr>
              <a:t>求面积</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return x * y;</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539750" y="404813"/>
            <a:ext cx="8064500" cy="5859462"/>
          </a:xfrm>
          <a:prstGeom prst="rect">
            <a:avLst/>
          </a:prstGeom>
          <a:noFill/>
          <a:ln w="9525">
            <a:noFill/>
            <a:miter lim="800000"/>
            <a:headEnd/>
            <a:tailEnd/>
          </a:ln>
          <a:effectLst/>
        </p:spPr>
        <p:txBody>
          <a:bodyPr>
            <a:spAutoFit/>
          </a:bodyPr>
          <a:lstStyle/>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public class Circle : Rectangle  	//</a:t>
            </a:r>
            <a:r>
              <a:rPr lang="zh-CN" altLang="en-US" sz="2000" b="1" dirty="0">
                <a:solidFill>
                  <a:srgbClr val="FF00FF"/>
                </a:solidFill>
                <a:latin typeface="Times New Roman" pitchFamily="18" charset="0"/>
                <a:ea typeface="楷体" pitchFamily="49" charset="-122"/>
                <a:cs typeface="Times New Roman" pitchFamily="18" charset="0"/>
              </a:rPr>
              <a:t>圆类</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public Circle(double r): base(r, 0) { }</a:t>
            </a:r>
          </a:p>
          <a:p>
            <a:pPr>
              <a:lnSpc>
                <a:spcPct val="90000"/>
              </a:lnSpc>
            </a:pPr>
            <a:r>
              <a:rPr lang="en-US" altLang="zh-CN" sz="2000" b="1" dirty="0">
                <a:solidFill>
                  <a:srgbClr val="FF3300"/>
                </a:solidFill>
                <a:latin typeface="Times New Roman" pitchFamily="18" charset="0"/>
                <a:ea typeface="楷体" pitchFamily="49" charset="-122"/>
                <a:cs typeface="Times New Roman" pitchFamily="18" charset="0"/>
              </a:rPr>
              <a:t>           public override double Area()  	//</a:t>
            </a:r>
            <a:r>
              <a:rPr lang="zh-CN" altLang="en-US" sz="2000" b="1" dirty="0">
                <a:solidFill>
                  <a:srgbClr val="FF3300"/>
                </a:solidFill>
                <a:latin typeface="Times New Roman" pitchFamily="18" charset="0"/>
                <a:ea typeface="楷体" pitchFamily="49" charset="-122"/>
                <a:cs typeface="Times New Roman" pitchFamily="18" charset="0"/>
              </a:rPr>
              <a:t>求面积</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return PI * x * x;</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class Sphere : Rectangle        		//</a:t>
            </a:r>
            <a:r>
              <a:rPr lang="zh-CN" altLang="en-US" sz="2000" b="1" dirty="0">
                <a:solidFill>
                  <a:srgbClr val="FF00FF"/>
                </a:solidFill>
                <a:latin typeface="Times New Roman" pitchFamily="18" charset="0"/>
                <a:ea typeface="楷体" pitchFamily="49" charset="-122"/>
                <a:cs typeface="Times New Roman" pitchFamily="18" charset="0"/>
              </a:rPr>
              <a:t>圆球体类</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public Sphere(double r): base(r, 0) {}</a:t>
            </a:r>
          </a:p>
          <a:p>
            <a:pPr>
              <a:lnSpc>
                <a:spcPct val="90000"/>
              </a:lnSpc>
            </a:pPr>
            <a:r>
              <a:rPr lang="en-US" altLang="zh-CN" sz="2000" b="1" dirty="0">
                <a:solidFill>
                  <a:srgbClr val="FF3300"/>
                </a:solidFill>
                <a:latin typeface="Times New Roman" pitchFamily="18" charset="0"/>
                <a:ea typeface="楷体" pitchFamily="49" charset="-122"/>
                <a:cs typeface="Times New Roman" pitchFamily="18" charset="0"/>
              </a:rPr>
              <a:t>            public override double Area() 	//</a:t>
            </a:r>
            <a:r>
              <a:rPr lang="zh-CN" altLang="en-US" sz="2000" b="1" dirty="0">
                <a:solidFill>
                  <a:srgbClr val="FF3300"/>
                </a:solidFill>
                <a:latin typeface="Times New Roman" pitchFamily="18" charset="0"/>
                <a:ea typeface="楷体" pitchFamily="49" charset="-122"/>
                <a:cs typeface="Times New Roman" pitchFamily="18" charset="0"/>
              </a:rPr>
              <a:t>求面积</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return 4 * PI * x * x;</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FF00FF"/>
                </a:solidFill>
                <a:latin typeface="Times New Roman" pitchFamily="18" charset="0"/>
                <a:ea typeface="楷体" pitchFamily="49" charset="-122"/>
                <a:cs typeface="Times New Roman" pitchFamily="18" charset="0"/>
              </a:rPr>
              <a:t>        class Cylinder : Rectangle      	//</a:t>
            </a:r>
            <a:r>
              <a:rPr lang="zh-CN" altLang="en-US" sz="2000" b="1" dirty="0">
                <a:solidFill>
                  <a:srgbClr val="FF00FF"/>
                </a:solidFill>
                <a:latin typeface="Times New Roman" pitchFamily="18" charset="0"/>
                <a:ea typeface="楷体" pitchFamily="49" charset="-122"/>
                <a:cs typeface="Times New Roman" pitchFamily="18" charset="0"/>
              </a:rPr>
              <a:t>圆柱体类</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public Cylinder(double r, double h): base(r, h) {}</a:t>
            </a:r>
          </a:p>
          <a:p>
            <a:pPr>
              <a:lnSpc>
                <a:spcPct val="90000"/>
              </a:lnSpc>
            </a:pPr>
            <a:r>
              <a:rPr lang="en-US" altLang="zh-CN" sz="2000" b="1" dirty="0">
                <a:solidFill>
                  <a:srgbClr val="FF3300"/>
                </a:solidFill>
                <a:latin typeface="Times New Roman" pitchFamily="18" charset="0"/>
                <a:ea typeface="楷体" pitchFamily="49" charset="-122"/>
                <a:cs typeface="Times New Roman" pitchFamily="18" charset="0"/>
              </a:rPr>
              <a:t>             public override double Area()  	//</a:t>
            </a:r>
            <a:r>
              <a:rPr lang="zh-CN" altLang="en-US" sz="2000" b="1" dirty="0">
                <a:solidFill>
                  <a:srgbClr val="FF3300"/>
                </a:solidFill>
                <a:latin typeface="Times New Roman" pitchFamily="18" charset="0"/>
                <a:ea typeface="楷体" pitchFamily="49" charset="-122"/>
                <a:cs typeface="Times New Roman" pitchFamily="18" charset="0"/>
              </a:rPr>
              <a:t>求面积</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return 2 * PI * x * x + 2 * PI * x * y;</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7950" y="188913"/>
            <a:ext cx="8532813" cy="5940088"/>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       class Program</a:t>
            </a:r>
          </a:p>
          <a:p>
            <a:r>
              <a:rPr lang="en-US" altLang="zh-CN" sz="2000" b="1" dirty="0">
                <a:solidFill>
                  <a:srgbClr val="336600"/>
                </a:solidFill>
                <a:latin typeface="Times New Roman" pitchFamily="18" charset="0"/>
                <a:ea typeface="楷体" pitchFamily="49" charset="-122"/>
                <a:cs typeface="Times New Roman" pitchFamily="18" charset="0"/>
              </a:rPr>
              <a:t>       {   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   double x = 2.4, y = 5.6;</a:t>
            </a:r>
          </a:p>
          <a:p>
            <a:r>
              <a:rPr lang="en-US" altLang="zh-CN" sz="2000" b="1" dirty="0">
                <a:solidFill>
                  <a:srgbClr val="336600"/>
                </a:solidFill>
                <a:latin typeface="Times New Roman" pitchFamily="18" charset="0"/>
                <a:ea typeface="楷体" pitchFamily="49" charset="-122"/>
                <a:cs typeface="Times New Roman" pitchFamily="18" charset="0"/>
              </a:rPr>
              <a:t>            	  double r = 3.0, h = 5.0;</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Rectangle t = new Rectangle(</a:t>
            </a:r>
            <a:r>
              <a:rPr lang="en-US" altLang="zh-CN" sz="2000" b="1" dirty="0" err="1">
                <a:solidFill>
                  <a:srgbClr val="FF00FF"/>
                </a:solidFill>
                <a:latin typeface="Times New Roman" pitchFamily="18" charset="0"/>
                <a:ea typeface="楷体" pitchFamily="49" charset="-122"/>
                <a:cs typeface="Times New Roman" pitchFamily="18" charset="0"/>
              </a:rPr>
              <a:t>x,y</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FF00FF"/>
                </a:solidFill>
                <a:latin typeface="Times New Roman" pitchFamily="18" charset="0"/>
                <a:ea typeface="楷体" pitchFamily="49" charset="-122"/>
                <a:cs typeface="Times New Roman" pitchFamily="18" charset="0"/>
              </a:rPr>
              <a:t>            	  Rectangle c = new Circle(r);</a:t>
            </a:r>
          </a:p>
          <a:p>
            <a:r>
              <a:rPr lang="en-US" altLang="zh-CN" sz="2000" b="1" dirty="0">
                <a:solidFill>
                  <a:srgbClr val="FF00FF"/>
                </a:solidFill>
                <a:latin typeface="Times New Roman" pitchFamily="18" charset="0"/>
                <a:ea typeface="楷体" pitchFamily="49" charset="-122"/>
                <a:cs typeface="Times New Roman" pitchFamily="18" charset="0"/>
              </a:rPr>
              <a:t>            	  Rectangle s = new Sphere(r);</a:t>
            </a:r>
          </a:p>
          <a:p>
            <a:r>
              <a:rPr lang="en-US" altLang="zh-CN" sz="2000" b="1" dirty="0">
                <a:solidFill>
                  <a:srgbClr val="FF00FF"/>
                </a:solidFill>
                <a:latin typeface="Times New Roman" pitchFamily="18" charset="0"/>
                <a:ea typeface="楷体" pitchFamily="49" charset="-122"/>
                <a:cs typeface="Times New Roman" pitchFamily="18" charset="0"/>
              </a:rPr>
              <a:t>            	  Rectangle l = new Cylinder(r, h);</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长为</a:t>
            </a:r>
            <a:r>
              <a:rPr lang="en-US" altLang="zh-CN" sz="2000" b="1" dirty="0">
                <a:solidFill>
                  <a:srgbClr val="336600"/>
                </a:solidFill>
                <a:latin typeface="Times New Roman" pitchFamily="18" charset="0"/>
                <a:ea typeface="楷体" pitchFamily="49" charset="-122"/>
                <a:cs typeface="Times New Roman" pitchFamily="18" charset="0"/>
              </a:rPr>
              <a:t>{0},</a:t>
            </a:r>
            <a:r>
              <a:rPr lang="zh-CN" altLang="en-US" sz="2000" b="1" dirty="0">
                <a:solidFill>
                  <a:srgbClr val="336600"/>
                </a:solidFill>
                <a:latin typeface="Times New Roman" pitchFamily="18" charset="0"/>
                <a:ea typeface="楷体" pitchFamily="49" charset="-122"/>
                <a:cs typeface="Times New Roman" pitchFamily="18" charset="0"/>
              </a:rPr>
              <a:t>宽为</a:t>
            </a:r>
            <a:r>
              <a:rPr lang="en-US" altLang="zh-CN" sz="2000" b="1" dirty="0">
                <a:solidFill>
                  <a:srgbClr val="336600"/>
                </a:solidFill>
                <a:latin typeface="Times New Roman" pitchFamily="18" charset="0"/>
                <a:ea typeface="楷体" pitchFamily="49" charset="-122"/>
                <a:cs typeface="Times New Roman" pitchFamily="18" charset="0"/>
              </a:rPr>
              <a:t>{1}</a:t>
            </a:r>
            <a:r>
              <a:rPr lang="zh-CN" altLang="en-US" sz="2000" b="1" dirty="0">
                <a:solidFill>
                  <a:srgbClr val="336600"/>
                </a:solidFill>
                <a:latin typeface="Times New Roman" pitchFamily="18" charset="0"/>
                <a:ea typeface="楷体" pitchFamily="49" charset="-122"/>
                <a:cs typeface="Times New Roman" pitchFamily="18" charset="0"/>
              </a:rPr>
              <a:t>的长方形面积</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2:F2</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x,y</a:t>
            </a:r>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err="1" smtClean="0">
                <a:solidFill>
                  <a:srgbClr val="FF3300"/>
                </a:solidFill>
                <a:latin typeface="Times New Roman" pitchFamily="18" charset="0"/>
                <a:ea typeface="楷体" pitchFamily="49" charset="-122"/>
                <a:cs typeface="Times New Roman" pitchFamily="18" charset="0"/>
              </a:rPr>
              <a:t>t.Area</a:t>
            </a:r>
            <a:r>
              <a:rPr lang="en-US" altLang="zh-CN" sz="2000" b="1" dirty="0">
                <a:solidFill>
                  <a:srgbClr val="FF3300"/>
                </a:solidFill>
                <a:latin typeface="Times New Roman" pitchFamily="18" charset="0"/>
                <a:ea typeface="楷体" pitchFamily="49" charset="-122"/>
                <a:cs typeface="Times New Roman" pitchFamily="18" charset="0"/>
              </a:rPr>
              <a:t>()</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半径为</a:t>
            </a:r>
            <a:r>
              <a:rPr lang="en-US" altLang="zh-CN" sz="2000" b="1" dirty="0">
                <a:solidFill>
                  <a:srgbClr val="336600"/>
                </a:solidFill>
                <a:latin typeface="Times New Roman" pitchFamily="18" charset="0"/>
                <a:ea typeface="楷体" pitchFamily="49" charset="-122"/>
                <a:cs typeface="Times New Roman" pitchFamily="18" charset="0"/>
              </a:rPr>
              <a:t>{0}</a:t>
            </a:r>
            <a:r>
              <a:rPr lang="zh-CN" altLang="en-US" sz="2000" b="1" dirty="0">
                <a:solidFill>
                  <a:srgbClr val="336600"/>
                </a:solidFill>
                <a:latin typeface="Times New Roman" pitchFamily="18" charset="0"/>
                <a:ea typeface="楷体" pitchFamily="49" charset="-122"/>
                <a:cs typeface="Times New Roman" pitchFamily="18" charset="0"/>
              </a:rPr>
              <a:t>的圆面积</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1:F2</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r</a:t>
            </a:r>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err="1" smtClean="0">
                <a:solidFill>
                  <a:srgbClr val="FF3300"/>
                </a:solidFill>
                <a:latin typeface="Times New Roman" pitchFamily="18" charset="0"/>
                <a:ea typeface="楷体" pitchFamily="49" charset="-122"/>
                <a:cs typeface="Times New Roman" pitchFamily="18" charset="0"/>
              </a:rPr>
              <a:t>c.Area</a:t>
            </a:r>
            <a:r>
              <a:rPr lang="en-US" altLang="zh-CN" sz="2000" b="1" dirty="0">
                <a:solidFill>
                  <a:srgbClr val="FF3300"/>
                </a:solidFill>
                <a:latin typeface="Times New Roman" pitchFamily="18" charset="0"/>
                <a:ea typeface="楷体" pitchFamily="49" charset="-122"/>
                <a:cs typeface="Times New Roman" pitchFamily="18" charset="0"/>
              </a:rPr>
              <a:t>()</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半径为</a:t>
            </a:r>
            <a:r>
              <a:rPr lang="en-US" altLang="zh-CN" sz="2000" b="1" dirty="0">
                <a:solidFill>
                  <a:srgbClr val="336600"/>
                </a:solidFill>
                <a:latin typeface="Times New Roman" pitchFamily="18" charset="0"/>
                <a:ea typeface="楷体" pitchFamily="49" charset="-122"/>
                <a:cs typeface="Times New Roman" pitchFamily="18" charset="0"/>
              </a:rPr>
              <a:t>{0}</a:t>
            </a:r>
            <a:r>
              <a:rPr lang="zh-CN" altLang="en-US" sz="2000" b="1" dirty="0">
                <a:solidFill>
                  <a:srgbClr val="336600"/>
                </a:solidFill>
                <a:latin typeface="Times New Roman" pitchFamily="18" charset="0"/>
                <a:ea typeface="楷体" pitchFamily="49" charset="-122"/>
                <a:cs typeface="Times New Roman" pitchFamily="18" charset="0"/>
              </a:rPr>
              <a:t>的圆球体表面积</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1:F2</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r</a:t>
            </a:r>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err="1" smtClean="0">
                <a:solidFill>
                  <a:srgbClr val="FF3300"/>
                </a:solidFill>
                <a:latin typeface="Times New Roman" pitchFamily="18" charset="0"/>
                <a:ea typeface="楷体" pitchFamily="49" charset="-122"/>
                <a:cs typeface="Times New Roman" pitchFamily="18" charset="0"/>
              </a:rPr>
              <a:t>s.Area</a:t>
            </a:r>
            <a:r>
              <a:rPr lang="en-US" altLang="zh-CN" sz="2000" b="1" dirty="0">
                <a:solidFill>
                  <a:srgbClr val="FF3300"/>
                </a:solidFill>
                <a:latin typeface="Times New Roman" pitchFamily="18" charset="0"/>
                <a:ea typeface="楷体" pitchFamily="49" charset="-122"/>
                <a:cs typeface="Times New Roman" pitchFamily="18" charset="0"/>
              </a:rPr>
              <a:t>()</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半径为</a:t>
            </a:r>
            <a:r>
              <a:rPr lang="en-US" altLang="zh-CN" sz="2000" b="1" dirty="0">
                <a:solidFill>
                  <a:srgbClr val="336600"/>
                </a:solidFill>
                <a:latin typeface="Times New Roman" pitchFamily="18" charset="0"/>
                <a:ea typeface="楷体" pitchFamily="49" charset="-122"/>
                <a:cs typeface="Times New Roman" pitchFamily="18" charset="0"/>
              </a:rPr>
              <a:t>{0},</a:t>
            </a:r>
            <a:r>
              <a:rPr lang="zh-CN" altLang="en-US" sz="2000" b="1" dirty="0">
                <a:solidFill>
                  <a:srgbClr val="336600"/>
                </a:solidFill>
                <a:latin typeface="Times New Roman" pitchFamily="18" charset="0"/>
                <a:ea typeface="楷体" pitchFamily="49" charset="-122"/>
                <a:cs typeface="Times New Roman" pitchFamily="18" charset="0"/>
              </a:rPr>
              <a:t>高度为</a:t>
            </a:r>
            <a:r>
              <a:rPr lang="en-US" altLang="zh-CN" sz="2000" b="1" dirty="0">
                <a:solidFill>
                  <a:srgbClr val="336600"/>
                </a:solidFill>
                <a:latin typeface="Times New Roman" pitchFamily="18" charset="0"/>
                <a:ea typeface="楷体" pitchFamily="49" charset="-122"/>
                <a:cs typeface="Times New Roman" pitchFamily="18" charset="0"/>
              </a:rPr>
              <a:t>{1}</a:t>
            </a:r>
            <a:r>
              <a:rPr lang="zh-CN" altLang="en-US" sz="2000" b="1" dirty="0">
                <a:solidFill>
                  <a:srgbClr val="336600"/>
                </a:solidFill>
                <a:latin typeface="Times New Roman" pitchFamily="18" charset="0"/>
                <a:ea typeface="楷体" pitchFamily="49" charset="-122"/>
                <a:cs typeface="Times New Roman" pitchFamily="18" charset="0"/>
              </a:rPr>
              <a:t>的圆柱体表面积</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2:F2</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r,h</a:t>
            </a:r>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err="1" smtClean="0">
                <a:solidFill>
                  <a:srgbClr val="FF3300"/>
                </a:solidFill>
                <a:latin typeface="Times New Roman" pitchFamily="18" charset="0"/>
                <a:ea typeface="楷体" pitchFamily="49" charset="-122"/>
                <a:cs typeface="Times New Roman" pitchFamily="18" charset="0"/>
              </a:rPr>
              <a:t>l.Area</a:t>
            </a:r>
            <a:r>
              <a:rPr lang="en-US" altLang="zh-CN" sz="2000" b="1" dirty="0">
                <a:solidFill>
                  <a:srgbClr val="FF3300"/>
                </a:solidFill>
                <a:latin typeface="Times New Roman" pitchFamily="18" charset="0"/>
                <a:ea typeface="楷体" pitchFamily="49" charset="-122"/>
                <a:cs typeface="Times New Roman" pitchFamily="18" charset="0"/>
              </a:rPr>
              <a:t>()</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p>
        </p:txBody>
      </p:sp>
      <p:pic>
        <p:nvPicPr>
          <p:cNvPr id="4" name="图片 3"/>
          <p:cNvPicPr/>
          <p:nvPr/>
        </p:nvPicPr>
        <p:blipFill>
          <a:blip r:embed="rId2"/>
          <a:srcRect/>
          <a:stretch>
            <a:fillRect/>
          </a:stretch>
        </p:blipFill>
        <p:spPr bwMode="auto">
          <a:xfrm>
            <a:off x="5143504" y="785794"/>
            <a:ext cx="3357586" cy="1357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378621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3300"/>
                </a:solidFill>
                <a:latin typeface="黑体" pitchFamily="49" charset="-122"/>
                <a:ea typeface="黑体" pitchFamily="49" charset="-122"/>
              </a:rPr>
              <a:t>6.2.3  dynamic</a:t>
            </a:r>
            <a:r>
              <a:rPr lang="zh-CN" altLang="en-US" sz="2800" b="1" dirty="0" smtClean="0">
                <a:solidFill>
                  <a:srgbClr val="FF3300"/>
                </a:solidFill>
                <a:latin typeface="黑体" pitchFamily="49" charset="-122"/>
                <a:ea typeface="黑体" pitchFamily="49" charset="-122"/>
              </a:rPr>
              <a:t>类型</a:t>
            </a:r>
          </a:p>
        </p:txBody>
      </p:sp>
      <p:sp>
        <p:nvSpPr>
          <p:cNvPr id="5" name="TextBox 4"/>
          <p:cNvSpPr txBox="1"/>
          <p:nvPr/>
        </p:nvSpPr>
        <p:spPr>
          <a:xfrm>
            <a:off x="714348" y="1428736"/>
            <a:ext cx="8001056" cy="2862322"/>
          </a:xfrm>
          <a:prstGeom prst="rect">
            <a:avLst/>
          </a:prstGeom>
          <a:noFill/>
        </p:spPr>
        <p:txBody>
          <a:bodyPr wrap="square" rtlCol="0">
            <a:spAutoFit/>
          </a:bodyPr>
          <a:lstStyle/>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C#</a:t>
            </a:r>
            <a:r>
              <a:rPr lang="zh-CN" altLang="en-US" sz="2400" b="1" dirty="0" smtClean="0">
                <a:solidFill>
                  <a:srgbClr val="0000FF"/>
                </a:solidFill>
                <a:latin typeface="Times New Roman" pitchFamily="18" charset="0"/>
                <a:ea typeface="楷体" pitchFamily="49" charset="-122"/>
                <a:cs typeface="Times New Roman" pitchFamily="18" charset="0"/>
              </a:rPr>
              <a:t>的多态性就像</a:t>
            </a:r>
            <a:r>
              <a:rPr lang="en-US" sz="2400" b="1" dirty="0" smtClean="0">
                <a:solidFill>
                  <a:srgbClr val="0000FF"/>
                </a:solidFill>
                <a:latin typeface="Times New Roman" pitchFamily="18" charset="0"/>
                <a:ea typeface="楷体" pitchFamily="49" charset="-122"/>
                <a:cs typeface="Times New Roman" pitchFamily="18" charset="0"/>
              </a:rPr>
              <a:t>C++</a:t>
            </a:r>
            <a:r>
              <a:rPr lang="zh-CN" altLang="en-US" sz="2400" b="1" dirty="0" smtClean="0">
                <a:solidFill>
                  <a:srgbClr val="0000FF"/>
                </a:solidFill>
                <a:latin typeface="Times New Roman" pitchFamily="18" charset="0"/>
                <a:ea typeface="楷体" pitchFamily="49" charset="-122"/>
                <a:cs typeface="Times New Roman" pitchFamily="18" charset="0"/>
              </a:rPr>
              <a:t>的动态联编一样，不是在程序编译时进行静态连接，而是在程序运行时进行动态连接。</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C#</a:t>
            </a:r>
            <a:r>
              <a:rPr lang="zh-CN" altLang="en-US" sz="2400" b="1" dirty="0" smtClean="0">
                <a:solidFill>
                  <a:srgbClr val="0000FF"/>
                </a:solidFill>
                <a:latin typeface="Times New Roman" pitchFamily="18" charset="0"/>
                <a:ea typeface="楷体" pitchFamily="49" charset="-122"/>
                <a:cs typeface="Times New Roman" pitchFamily="18" charset="0"/>
              </a:rPr>
              <a:t>还基于动态性引入了</a:t>
            </a:r>
            <a:r>
              <a:rPr lang="en-US" sz="2400" b="1" dirty="0" smtClean="0">
                <a:solidFill>
                  <a:srgbClr val="0000FF"/>
                </a:solidFill>
                <a:latin typeface="Times New Roman" pitchFamily="18" charset="0"/>
                <a:ea typeface="楷体" pitchFamily="49" charset="-122"/>
                <a:cs typeface="Times New Roman" pitchFamily="18" charset="0"/>
              </a:rPr>
              <a:t>dynamic</a:t>
            </a:r>
            <a:r>
              <a:rPr lang="zh-CN" altLang="en-US" sz="2400" b="1" dirty="0" smtClean="0">
                <a:solidFill>
                  <a:srgbClr val="0000FF"/>
                </a:solidFill>
                <a:latin typeface="Times New Roman" pitchFamily="18" charset="0"/>
                <a:ea typeface="楷体" pitchFamily="49" charset="-122"/>
                <a:cs typeface="Times New Roman" pitchFamily="18" charset="0"/>
              </a:rPr>
              <a:t>类型，</a:t>
            </a:r>
            <a:r>
              <a:rPr lang="en-US" sz="2400" b="1" dirty="0" smtClean="0">
                <a:solidFill>
                  <a:srgbClr val="0000FF"/>
                </a:solidFill>
                <a:latin typeface="Times New Roman" pitchFamily="18" charset="0"/>
                <a:ea typeface="楷体" pitchFamily="49" charset="-122"/>
                <a:cs typeface="Times New Roman" pitchFamily="18" charset="0"/>
              </a:rPr>
              <a:t>dynamic</a:t>
            </a:r>
            <a:r>
              <a:rPr lang="zh-CN" altLang="en-US" sz="2400" b="1" dirty="0" smtClean="0">
                <a:solidFill>
                  <a:srgbClr val="0000FF"/>
                </a:solidFill>
                <a:latin typeface="Times New Roman" pitchFamily="18" charset="0"/>
                <a:ea typeface="楷体" pitchFamily="49" charset="-122"/>
                <a:cs typeface="Times New Roman" pitchFamily="18" charset="0"/>
              </a:rPr>
              <a:t>类型的变量只有在运行时才能被确定具体类型，而编译器也会绕过对这种类型的语法检查。</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286808" cy="4585871"/>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例如，声明如下类：</a:t>
            </a:r>
          </a:p>
          <a:p>
            <a:pPr>
              <a:lnSpc>
                <a:spcPct val="150000"/>
              </a:lnSpc>
            </a:pPr>
            <a:r>
              <a:rPr lang="en-US" sz="2000" b="1" dirty="0" smtClean="0">
                <a:solidFill>
                  <a:srgbClr val="336600"/>
                </a:solidFill>
                <a:latin typeface="Times New Roman" pitchFamily="18" charset="0"/>
                <a:ea typeface="楷体" pitchFamily="49" charset="-122"/>
                <a:cs typeface="Times New Roman" pitchFamily="18" charset="0"/>
              </a:rPr>
              <a:t>class </a:t>
            </a:r>
            <a:r>
              <a:rPr lang="en-US" sz="2000" b="1" dirty="0" err="1" smtClean="0">
                <a:solidFill>
                  <a:srgbClr val="336600"/>
                </a:solidFill>
                <a:latin typeface="Times New Roman" pitchFamily="18" charset="0"/>
                <a:ea typeface="楷体" pitchFamily="49" charset="-122"/>
                <a:cs typeface="Times New Roman" pitchFamily="18" charset="0"/>
              </a:rPr>
              <a:t>MyClass</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         public string Name { get; set; }</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该类只有一个</a:t>
            </a:r>
            <a:r>
              <a:rPr lang="en-US" sz="2400" b="1" dirty="0" smtClean="0">
                <a:solidFill>
                  <a:srgbClr val="0000FF"/>
                </a:solidFill>
                <a:latin typeface="Times New Roman" pitchFamily="18" charset="0"/>
                <a:ea typeface="楷体" pitchFamily="49" charset="-122"/>
                <a:cs typeface="Times New Roman" pitchFamily="18" charset="0"/>
              </a:rPr>
              <a:t>Name</a:t>
            </a:r>
            <a:r>
              <a:rPr lang="zh-CN" altLang="en-US" sz="2400" b="1" dirty="0" smtClean="0">
                <a:solidFill>
                  <a:srgbClr val="0000FF"/>
                </a:solidFill>
                <a:latin typeface="Times New Roman" pitchFamily="18" charset="0"/>
                <a:ea typeface="楷体" pitchFamily="49" charset="-122"/>
                <a:cs typeface="Times New Roman" pitchFamily="18" charset="0"/>
              </a:rPr>
              <a:t>属性，设计以下</a:t>
            </a:r>
            <a:r>
              <a:rPr lang="en-US" sz="2400" b="1" dirty="0" smtClean="0">
                <a:solidFill>
                  <a:srgbClr val="0000FF"/>
                </a:solidFill>
                <a:latin typeface="Times New Roman" pitchFamily="18" charset="0"/>
                <a:ea typeface="楷体" pitchFamily="49" charset="-122"/>
                <a:cs typeface="Times New Roman" pitchFamily="18" charset="0"/>
              </a:rPr>
              <a:t>Main</a:t>
            </a:r>
            <a:r>
              <a:rPr lang="zh-CN" altLang="en-US" sz="2400" b="1" dirty="0" smtClean="0">
                <a:solidFill>
                  <a:srgbClr val="0000FF"/>
                </a:solidFill>
                <a:latin typeface="Times New Roman" pitchFamily="18" charset="0"/>
                <a:ea typeface="楷体" pitchFamily="49" charset="-122"/>
                <a:cs typeface="Times New Roman" pitchFamily="18" charset="0"/>
              </a:rPr>
              <a:t>方法：</a:t>
            </a:r>
          </a:p>
          <a:p>
            <a:pPr>
              <a:lnSpc>
                <a:spcPct val="150000"/>
              </a:lnSpc>
            </a:pPr>
            <a:r>
              <a:rPr lang="en-US" sz="2000" b="1" dirty="0" smtClean="0">
                <a:solidFill>
                  <a:srgbClr val="336600"/>
                </a:solidFill>
                <a:latin typeface="Times New Roman" pitchFamily="18" charset="0"/>
                <a:ea typeface="楷体" pitchFamily="49" charset="-122"/>
                <a:cs typeface="Times New Roman" pitchFamily="18" charset="0"/>
              </a:rPr>
              <a:t>static void Main(string[] </a:t>
            </a:r>
            <a:r>
              <a:rPr lang="en-US" sz="2000" b="1" dirty="0" err="1" smtClean="0">
                <a:solidFill>
                  <a:srgbClr val="336600"/>
                </a:solidFill>
                <a:latin typeface="Times New Roman" pitchFamily="18" charset="0"/>
                <a:ea typeface="楷体" pitchFamily="49" charset="-122"/>
                <a:cs typeface="Times New Roman" pitchFamily="18" charset="0"/>
              </a:rPr>
              <a:t>args</a:t>
            </a:r>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       </a:t>
            </a:r>
            <a:r>
              <a:rPr lang="en-US" sz="2000" b="1" dirty="0" smtClean="0">
                <a:solidFill>
                  <a:srgbClr val="FF0000"/>
                </a:solidFill>
                <a:latin typeface="Times New Roman" pitchFamily="18" charset="0"/>
                <a:ea typeface="楷体" pitchFamily="49" charset="-122"/>
                <a:cs typeface="Times New Roman" pitchFamily="18" charset="0"/>
              </a:rPr>
              <a:t>dynamic</a:t>
            </a:r>
            <a:r>
              <a:rPr lang="en-US" sz="2000" b="1" dirty="0" smtClean="0">
                <a:solidFill>
                  <a:srgbClr val="336600"/>
                </a:solidFill>
                <a:latin typeface="Times New Roman" pitchFamily="18" charset="0"/>
                <a:ea typeface="楷体" pitchFamily="49" charset="-122"/>
                <a:cs typeface="Times New Roman" pitchFamily="18" charset="0"/>
              </a:rPr>
              <a:t> s = new </a:t>
            </a:r>
            <a:r>
              <a:rPr lang="en-US" sz="2000" b="1" dirty="0" err="1" smtClean="0">
                <a:solidFill>
                  <a:srgbClr val="336600"/>
                </a:solidFill>
                <a:latin typeface="Times New Roman" pitchFamily="18" charset="0"/>
                <a:ea typeface="楷体" pitchFamily="49" charset="-122"/>
                <a:cs typeface="Times New Roman" pitchFamily="18" charset="0"/>
              </a:rPr>
              <a:t>MyClass</a:t>
            </a:r>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         </a:t>
            </a:r>
            <a:r>
              <a:rPr lang="en-US" sz="2000" b="1" dirty="0" err="1" smtClean="0">
                <a:solidFill>
                  <a:srgbClr val="336600"/>
                </a:solidFill>
                <a:latin typeface="Times New Roman" pitchFamily="18" charset="0"/>
                <a:ea typeface="楷体" pitchFamily="49" charset="-122"/>
                <a:cs typeface="Times New Roman" pitchFamily="18" charset="0"/>
              </a:rPr>
              <a:t>s.Name</a:t>
            </a:r>
            <a:r>
              <a:rPr lang="en-US" sz="2000" b="1" dirty="0" smtClean="0">
                <a:solidFill>
                  <a:srgbClr val="336600"/>
                </a:solidFill>
                <a:latin typeface="Times New Roman" pitchFamily="18" charset="0"/>
                <a:ea typeface="楷体" pitchFamily="49" charset="-122"/>
                <a:cs typeface="Times New Roman" pitchFamily="18" charset="0"/>
              </a:rPr>
              <a:t> = "Mary";</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         </a:t>
            </a:r>
            <a:r>
              <a:rPr lang="en-US" sz="2000" b="1" dirty="0" err="1" smtClean="0">
                <a:solidFill>
                  <a:srgbClr val="336600"/>
                </a:solidFill>
                <a:latin typeface="Times New Roman" pitchFamily="18" charset="0"/>
                <a:ea typeface="楷体" pitchFamily="49" charset="-122"/>
                <a:cs typeface="Times New Roman" pitchFamily="18" charset="0"/>
              </a:rPr>
              <a:t>s.Age</a:t>
            </a:r>
            <a:r>
              <a:rPr lang="en-US" sz="2000" b="1" dirty="0" smtClean="0">
                <a:solidFill>
                  <a:srgbClr val="336600"/>
                </a:solidFill>
                <a:latin typeface="Times New Roman" pitchFamily="18" charset="0"/>
                <a:ea typeface="楷体" pitchFamily="49" charset="-122"/>
                <a:cs typeface="Times New Roman" pitchFamily="18" charset="0"/>
              </a:rPr>
              <a:t> = 25;</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         </a:t>
            </a:r>
            <a:r>
              <a:rPr lang="en-US" sz="2000" b="1" dirty="0" err="1" smtClean="0">
                <a:solidFill>
                  <a:srgbClr val="336600"/>
                </a:solidFill>
                <a:latin typeface="Times New Roman" pitchFamily="18" charset="0"/>
                <a:ea typeface="楷体" pitchFamily="49" charset="-122"/>
                <a:cs typeface="Times New Roman" pitchFamily="18" charset="0"/>
              </a:rPr>
              <a:t>Console.WriteLine</a:t>
            </a:r>
            <a:r>
              <a:rPr lang="en-US" sz="2000" b="1" dirty="0" smtClean="0">
                <a:solidFill>
                  <a:srgbClr val="336600"/>
                </a:solidFill>
                <a:latin typeface="Times New Roman" pitchFamily="18" charset="0"/>
                <a:ea typeface="楷体" pitchFamily="49" charset="-122"/>
                <a:cs typeface="Times New Roman" pitchFamily="18" charset="0"/>
              </a:rPr>
              <a:t>(</a:t>
            </a:r>
            <a:r>
              <a:rPr lang="en-US" sz="2000" b="1" dirty="0" err="1" smtClean="0">
                <a:solidFill>
                  <a:srgbClr val="336600"/>
                </a:solidFill>
                <a:latin typeface="Times New Roman" pitchFamily="18" charset="0"/>
                <a:ea typeface="楷体" pitchFamily="49" charset="-122"/>
                <a:cs typeface="Times New Roman" pitchFamily="18" charset="0"/>
              </a:rPr>
              <a:t>s.Name</a:t>
            </a:r>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286808" cy="3970318"/>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显然，其中</a:t>
            </a:r>
            <a:r>
              <a:rPr lang="en-US" sz="2400" b="1" dirty="0" err="1" smtClean="0">
                <a:solidFill>
                  <a:srgbClr val="0000FF"/>
                </a:solidFill>
                <a:latin typeface="Times New Roman" pitchFamily="18" charset="0"/>
                <a:ea typeface="楷体" pitchFamily="49" charset="-122"/>
                <a:cs typeface="Times New Roman" pitchFamily="18" charset="0"/>
              </a:rPr>
              <a:t>s.Age</a:t>
            </a:r>
            <a:r>
              <a:rPr lang="en-US" sz="2400" b="1" dirty="0" smtClean="0">
                <a:solidFill>
                  <a:srgbClr val="0000FF"/>
                </a:solidFill>
                <a:latin typeface="Times New Roman" pitchFamily="18" charset="0"/>
                <a:ea typeface="楷体" pitchFamily="49" charset="-122"/>
                <a:cs typeface="Times New Roman" pitchFamily="18" charset="0"/>
              </a:rPr>
              <a:t>=25</a:t>
            </a:r>
            <a:r>
              <a:rPr lang="zh-CN" altLang="en-US" sz="2400" b="1" dirty="0" smtClean="0">
                <a:solidFill>
                  <a:srgbClr val="0000FF"/>
                </a:solidFill>
                <a:latin typeface="Times New Roman" pitchFamily="18" charset="0"/>
                <a:ea typeface="楷体" pitchFamily="49" charset="-122"/>
                <a:cs typeface="Times New Roman" pitchFamily="18" charset="0"/>
              </a:rPr>
              <a:t>语句是错误的，因为</a:t>
            </a:r>
            <a:r>
              <a:rPr lang="en-US" sz="2400" b="1" dirty="0" err="1" smtClean="0">
                <a:solidFill>
                  <a:srgbClr val="0000FF"/>
                </a:solidFill>
                <a:latin typeface="Times New Roman" pitchFamily="18" charset="0"/>
                <a:ea typeface="楷体" pitchFamily="49" charset="-122"/>
                <a:cs typeface="Times New Roman" pitchFamily="18" charset="0"/>
              </a:rPr>
              <a:t>MyClass</a:t>
            </a:r>
            <a:r>
              <a:rPr lang="zh-CN" altLang="en-US" sz="2400" b="1" dirty="0" smtClean="0">
                <a:solidFill>
                  <a:srgbClr val="0000FF"/>
                </a:solidFill>
                <a:latin typeface="Times New Roman" pitchFamily="18" charset="0"/>
                <a:ea typeface="楷体" pitchFamily="49" charset="-122"/>
                <a:cs typeface="Times New Roman" pitchFamily="18" charset="0"/>
              </a:rPr>
              <a:t>类中并没有</a:t>
            </a:r>
            <a:r>
              <a:rPr lang="en-US" sz="2400" b="1" dirty="0" smtClean="0">
                <a:solidFill>
                  <a:srgbClr val="0000FF"/>
                </a:solidFill>
                <a:latin typeface="Times New Roman" pitchFamily="18" charset="0"/>
                <a:ea typeface="楷体" pitchFamily="49" charset="-122"/>
                <a:cs typeface="Times New Roman" pitchFamily="18" charset="0"/>
              </a:rPr>
              <a:t>Age</a:t>
            </a:r>
            <a:r>
              <a:rPr lang="zh-CN" altLang="en-US" sz="2400" b="1" dirty="0" smtClean="0">
                <a:solidFill>
                  <a:srgbClr val="0000FF"/>
                </a:solidFill>
                <a:latin typeface="Times New Roman" pitchFamily="18" charset="0"/>
                <a:ea typeface="楷体" pitchFamily="49" charset="-122"/>
                <a:cs typeface="Times New Roman" pitchFamily="18" charset="0"/>
              </a:rPr>
              <a:t>字段或属性。</a:t>
            </a:r>
            <a:r>
              <a:rPr lang="zh-CN" altLang="en-US" sz="2400" b="1" dirty="0" smtClean="0">
                <a:solidFill>
                  <a:srgbClr val="FF00FF"/>
                </a:solidFill>
                <a:latin typeface="Times New Roman" pitchFamily="18" charset="0"/>
                <a:ea typeface="楷体" pitchFamily="49" charset="-122"/>
                <a:cs typeface="Times New Roman" pitchFamily="18" charset="0"/>
              </a:rPr>
              <a:t>但在编译时不会给出任何错误，因为</a:t>
            </a:r>
            <a:r>
              <a:rPr lang="en-US" sz="2400" b="1" dirty="0" smtClean="0">
                <a:solidFill>
                  <a:srgbClr val="FF00FF"/>
                </a:solidFill>
                <a:latin typeface="Times New Roman" pitchFamily="18" charset="0"/>
                <a:ea typeface="楷体" pitchFamily="49" charset="-122"/>
                <a:cs typeface="Times New Roman" pitchFamily="18" charset="0"/>
              </a:rPr>
              <a:t>s</a:t>
            </a:r>
            <a:r>
              <a:rPr lang="zh-CN" altLang="en-US" sz="2400" b="1" dirty="0" smtClean="0">
                <a:solidFill>
                  <a:srgbClr val="FF00FF"/>
                </a:solidFill>
                <a:latin typeface="Times New Roman" pitchFamily="18" charset="0"/>
                <a:ea typeface="楷体" pitchFamily="49" charset="-122"/>
                <a:cs typeface="Times New Roman" pitchFamily="18" charset="0"/>
              </a:rPr>
              <a:t>指定为</a:t>
            </a:r>
            <a:r>
              <a:rPr lang="en-US" sz="2400" b="1" dirty="0" smtClean="0">
                <a:solidFill>
                  <a:srgbClr val="FF00FF"/>
                </a:solidFill>
                <a:latin typeface="Times New Roman" pitchFamily="18" charset="0"/>
                <a:ea typeface="楷体" pitchFamily="49" charset="-122"/>
                <a:cs typeface="Times New Roman" pitchFamily="18" charset="0"/>
              </a:rPr>
              <a:t>dynamic</a:t>
            </a:r>
            <a:r>
              <a:rPr lang="zh-CN" altLang="en-US" sz="2400" b="1" dirty="0" smtClean="0">
                <a:solidFill>
                  <a:srgbClr val="FF00FF"/>
                </a:solidFill>
                <a:latin typeface="Times New Roman" pitchFamily="18" charset="0"/>
                <a:ea typeface="楷体" pitchFamily="49" charset="-122"/>
                <a:cs typeface="Times New Roman" pitchFamily="18" charset="0"/>
              </a:rPr>
              <a:t>类型，编译器也会绕过对</a:t>
            </a:r>
            <a:r>
              <a:rPr lang="en-US" sz="2400" b="1" dirty="0" smtClean="0">
                <a:solidFill>
                  <a:srgbClr val="FF00FF"/>
                </a:solidFill>
                <a:latin typeface="Times New Roman" pitchFamily="18" charset="0"/>
                <a:ea typeface="楷体" pitchFamily="49" charset="-122"/>
                <a:cs typeface="Times New Roman" pitchFamily="18" charset="0"/>
              </a:rPr>
              <a:t>s</a:t>
            </a:r>
            <a:r>
              <a:rPr lang="zh-CN" altLang="en-US" sz="2400" b="1" dirty="0" smtClean="0">
                <a:solidFill>
                  <a:srgbClr val="FF00FF"/>
                </a:solidFill>
                <a:latin typeface="Times New Roman" pitchFamily="18" charset="0"/>
                <a:ea typeface="楷体" pitchFamily="49" charset="-122"/>
                <a:cs typeface="Times New Roman" pitchFamily="18" charset="0"/>
              </a:rPr>
              <a:t>的语法检查</a:t>
            </a:r>
            <a:r>
              <a:rPr lang="zh-CN" altLang="en-US" sz="2400" b="1" dirty="0" smtClean="0">
                <a:solidFill>
                  <a:srgbClr val="0000FF"/>
                </a:solidFill>
                <a:latin typeface="Times New Roman" pitchFamily="18" charset="0"/>
                <a:ea typeface="楷体" pitchFamily="49" charset="-122"/>
                <a:cs typeface="Times New Roman" pitchFamily="18" charset="0"/>
              </a:rPr>
              <a:t>，将鼠标指针移动到该语句上时，则智能感知显示“（动态表达式）此操作将在运行时解析”。</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只有在程序执行时系统会抛出</a:t>
            </a:r>
            <a:r>
              <a:rPr lang="en-US" sz="2400" b="1" dirty="0" err="1" smtClean="0">
                <a:solidFill>
                  <a:srgbClr val="0000FF"/>
                </a:solidFill>
                <a:latin typeface="Times New Roman" pitchFamily="18" charset="0"/>
                <a:ea typeface="楷体" pitchFamily="49" charset="-122"/>
                <a:cs typeface="Times New Roman" pitchFamily="18" charset="0"/>
              </a:rPr>
              <a:t>RuntimeBinderException</a:t>
            </a:r>
            <a:r>
              <a:rPr lang="zh-CN" altLang="en-US" sz="2400" b="1" dirty="0" smtClean="0">
                <a:solidFill>
                  <a:srgbClr val="0000FF"/>
                </a:solidFill>
                <a:latin typeface="Times New Roman" pitchFamily="18" charset="0"/>
                <a:ea typeface="楷体" pitchFamily="49" charset="-122"/>
                <a:cs typeface="Times New Roman" pitchFamily="18" charset="0"/>
              </a:rPr>
              <a:t>异常，指出“</a:t>
            </a:r>
            <a:r>
              <a:rPr lang="en-US" sz="2400" b="1" dirty="0" err="1" smtClean="0">
                <a:solidFill>
                  <a:srgbClr val="0000FF"/>
                </a:solidFill>
                <a:latin typeface="Times New Roman" pitchFamily="18" charset="0"/>
                <a:ea typeface="楷体" pitchFamily="49" charset="-122"/>
                <a:cs typeface="Times New Roman" pitchFamily="18" charset="0"/>
              </a:rPr>
              <a:t>MyClass</a:t>
            </a:r>
            <a:r>
              <a:rPr lang="zh-CN" altLang="en-US" sz="2400" b="1" dirty="0" smtClean="0">
                <a:solidFill>
                  <a:srgbClr val="0000FF"/>
                </a:solidFill>
                <a:latin typeface="Times New Roman" pitchFamily="18" charset="0"/>
                <a:ea typeface="楷体" pitchFamily="49" charset="-122"/>
                <a:cs typeface="Times New Roman" pitchFamily="18" charset="0"/>
              </a:rPr>
              <a:t>类未包含</a:t>
            </a:r>
            <a:r>
              <a:rPr lang="en-US" sz="2400" b="1" dirty="0" smtClean="0">
                <a:solidFill>
                  <a:srgbClr val="0000FF"/>
                </a:solidFill>
                <a:latin typeface="Times New Roman" pitchFamily="18" charset="0"/>
                <a:ea typeface="楷体" pitchFamily="49" charset="-122"/>
                <a:cs typeface="Times New Roman" pitchFamily="18" charset="0"/>
              </a:rPr>
              <a:t>Age</a:t>
            </a:r>
            <a:r>
              <a:rPr lang="zh-CN" altLang="en-US" sz="2400" b="1" dirty="0" smtClean="0">
                <a:solidFill>
                  <a:srgbClr val="0000FF"/>
                </a:solidFill>
                <a:latin typeface="Times New Roman" pitchFamily="18" charset="0"/>
                <a:ea typeface="楷体" pitchFamily="49" charset="-122"/>
                <a:cs typeface="Times New Roman" pitchFamily="18" charset="0"/>
              </a:rPr>
              <a:t>的定义”的错误。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539750" y="476250"/>
            <a:ext cx="5761038" cy="366713"/>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23907" name="Text Box 3"/>
          <p:cNvSpPr txBox="1">
            <a:spLocks noChangeArrowheads="1"/>
          </p:cNvSpPr>
          <p:nvPr/>
        </p:nvSpPr>
        <p:spPr bwMode="auto">
          <a:xfrm>
            <a:off x="539750" y="900113"/>
            <a:ext cx="8280400" cy="4669805"/>
          </a:xfrm>
          <a:prstGeom prst="rect">
            <a:avLst/>
          </a:prstGeom>
          <a:noFill/>
          <a:ln w="9525">
            <a:noFill/>
            <a:miter lim="800000"/>
            <a:headEnd/>
            <a:tailEnd/>
          </a:ln>
          <a:effectLst/>
        </p:spPr>
        <p:txBody>
          <a:bodyPr>
            <a:spAutoFit/>
          </a:bodyPr>
          <a:lstStyle/>
          <a:p>
            <a:pPr marL="342900" indent="-342900">
              <a:lnSpc>
                <a:spcPts val="3000"/>
              </a:lnSpc>
              <a:buFont typeface="Wingdings" pitchFamily="2" charset="2"/>
              <a:buChar char="ü"/>
            </a:pPr>
            <a:r>
              <a:rPr lang="en-US" altLang="zh-CN" sz="2000" b="1" dirty="0">
                <a:solidFill>
                  <a:schemeClr val="tx2"/>
                </a:solidFill>
                <a:latin typeface="Times New Roman" pitchFamily="18" charset="0"/>
                <a:ea typeface="楷体" pitchFamily="49" charset="-122"/>
                <a:cs typeface="Times New Roman" pitchFamily="18" charset="0"/>
              </a:rPr>
              <a:t>C#</a:t>
            </a:r>
            <a:r>
              <a:rPr lang="zh-CN" altLang="en-US" sz="2000" b="1" dirty="0">
                <a:solidFill>
                  <a:schemeClr val="tx2"/>
                </a:solidFill>
                <a:latin typeface="Times New Roman" pitchFamily="18" charset="0"/>
                <a:ea typeface="楷体" pitchFamily="49" charset="-122"/>
                <a:cs typeface="Times New Roman" pitchFamily="18" charset="0"/>
              </a:rPr>
              <a:t>中只允许</a:t>
            </a:r>
            <a:r>
              <a:rPr lang="zh-CN" altLang="en-US" sz="2000" b="1" dirty="0">
                <a:solidFill>
                  <a:srgbClr val="FF3300"/>
                </a:solidFill>
                <a:latin typeface="Times New Roman" pitchFamily="18" charset="0"/>
                <a:ea typeface="楷体" pitchFamily="49" charset="-122"/>
                <a:cs typeface="Times New Roman" pitchFamily="18" charset="0"/>
              </a:rPr>
              <a:t>单继承</a:t>
            </a:r>
            <a:r>
              <a:rPr lang="zh-CN" altLang="en-US" sz="2000" b="1" dirty="0">
                <a:solidFill>
                  <a:schemeClr val="tx2"/>
                </a:solidFill>
                <a:latin typeface="Times New Roman" pitchFamily="18" charset="0"/>
                <a:ea typeface="楷体" pitchFamily="49" charset="-122"/>
                <a:cs typeface="Times New Roman" pitchFamily="18" charset="0"/>
              </a:rPr>
              <a:t>，即一个派生类只能有一个基类。</a:t>
            </a:r>
          </a:p>
          <a:p>
            <a:pPr marL="342900" indent="-342900">
              <a:lnSpc>
                <a:spcPts val="3000"/>
              </a:lnSpc>
              <a:buFont typeface="Wingdings" pitchFamily="2" charset="2"/>
              <a:buChar char="ü"/>
            </a:pPr>
            <a:r>
              <a:rPr lang="en-US" altLang="zh-CN" sz="2000" b="1" dirty="0">
                <a:solidFill>
                  <a:schemeClr val="tx2"/>
                </a:solidFill>
                <a:latin typeface="Times New Roman" pitchFamily="18" charset="0"/>
                <a:ea typeface="楷体" pitchFamily="49" charset="-122"/>
                <a:cs typeface="Times New Roman" pitchFamily="18" charset="0"/>
              </a:rPr>
              <a:t>C#</a:t>
            </a:r>
            <a:r>
              <a:rPr lang="zh-CN" altLang="en-US" sz="2000" b="1" dirty="0">
                <a:solidFill>
                  <a:schemeClr val="tx2"/>
                </a:solidFill>
                <a:latin typeface="Times New Roman" pitchFamily="18" charset="0"/>
                <a:ea typeface="楷体" pitchFamily="49" charset="-122"/>
                <a:cs typeface="Times New Roman" pitchFamily="18" charset="0"/>
              </a:rPr>
              <a:t>中继承是</a:t>
            </a:r>
            <a:r>
              <a:rPr lang="zh-CN" altLang="en-US" sz="2000" b="1" dirty="0">
                <a:solidFill>
                  <a:srgbClr val="FF3300"/>
                </a:solidFill>
                <a:latin typeface="Times New Roman" pitchFamily="18" charset="0"/>
                <a:ea typeface="楷体" pitchFamily="49" charset="-122"/>
                <a:cs typeface="Times New Roman" pitchFamily="18" charset="0"/>
              </a:rPr>
              <a:t>可传递</a:t>
            </a:r>
            <a:r>
              <a:rPr lang="zh-CN" altLang="en-US" sz="2000" b="1" dirty="0">
                <a:solidFill>
                  <a:schemeClr val="tx2"/>
                </a:solidFill>
                <a:latin typeface="Times New Roman" pitchFamily="18" charset="0"/>
                <a:ea typeface="楷体" pitchFamily="49" charset="-122"/>
                <a:cs typeface="Times New Roman" pitchFamily="18" charset="0"/>
              </a:rPr>
              <a:t>的，如果</a:t>
            </a:r>
            <a:r>
              <a:rPr lang="en-US" altLang="zh-CN" sz="2000" b="1" dirty="0">
                <a:solidFill>
                  <a:schemeClr val="tx2"/>
                </a:solidFill>
                <a:latin typeface="Times New Roman" pitchFamily="18" charset="0"/>
                <a:ea typeface="楷体" pitchFamily="49" charset="-122"/>
                <a:cs typeface="Times New Roman" pitchFamily="18" charset="0"/>
              </a:rPr>
              <a:t>C</a:t>
            </a:r>
            <a:r>
              <a:rPr lang="zh-CN" altLang="en-US" sz="2000" b="1" dirty="0">
                <a:solidFill>
                  <a:schemeClr val="tx2"/>
                </a:solidFill>
                <a:latin typeface="Times New Roman" pitchFamily="18" charset="0"/>
                <a:ea typeface="楷体" pitchFamily="49" charset="-122"/>
                <a:cs typeface="Times New Roman" pitchFamily="18" charset="0"/>
              </a:rPr>
              <a:t>从</a:t>
            </a:r>
            <a:r>
              <a:rPr lang="en-US" altLang="zh-CN" sz="2000" b="1" dirty="0">
                <a:solidFill>
                  <a:schemeClr val="tx2"/>
                </a:solidFill>
                <a:latin typeface="Times New Roman" pitchFamily="18" charset="0"/>
                <a:ea typeface="楷体" pitchFamily="49" charset="-122"/>
                <a:cs typeface="Times New Roman" pitchFamily="18" charset="0"/>
              </a:rPr>
              <a:t>B</a:t>
            </a:r>
            <a:r>
              <a:rPr lang="zh-CN" altLang="en-US" sz="2000" b="1" dirty="0">
                <a:solidFill>
                  <a:schemeClr val="tx2"/>
                </a:solidFill>
                <a:latin typeface="Times New Roman" pitchFamily="18" charset="0"/>
                <a:ea typeface="楷体" pitchFamily="49" charset="-122"/>
                <a:cs typeface="Times New Roman" pitchFamily="18" charset="0"/>
              </a:rPr>
              <a:t>派生，</a:t>
            </a:r>
            <a:r>
              <a:rPr lang="en-US" altLang="zh-CN" sz="2000" b="1" dirty="0">
                <a:solidFill>
                  <a:schemeClr val="tx2"/>
                </a:solidFill>
                <a:latin typeface="Times New Roman" pitchFamily="18" charset="0"/>
                <a:ea typeface="楷体" pitchFamily="49" charset="-122"/>
                <a:cs typeface="Times New Roman" pitchFamily="18" charset="0"/>
              </a:rPr>
              <a:t>B</a:t>
            </a:r>
            <a:r>
              <a:rPr lang="zh-CN" altLang="en-US" sz="2000" b="1" dirty="0">
                <a:solidFill>
                  <a:schemeClr val="tx2"/>
                </a:solidFill>
                <a:latin typeface="Times New Roman" pitchFamily="18" charset="0"/>
                <a:ea typeface="楷体" pitchFamily="49" charset="-122"/>
                <a:cs typeface="Times New Roman" pitchFamily="18" charset="0"/>
              </a:rPr>
              <a:t>从</a:t>
            </a:r>
            <a:r>
              <a:rPr lang="en-US" altLang="zh-CN" sz="2000" b="1" dirty="0">
                <a:solidFill>
                  <a:schemeClr val="tx2"/>
                </a:solidFill>
                <a:latin typeface="Times New Roman" pitchFamily="18" charset="0"/>
                <a:ea typeface="楷体" pitchFamily="49" charset="-122"/>
                <a:cs typeface="Times New Roman" pitchFamily="18" charset="0"/>
              </a:rPr>
              <a:t>A</a:t>
            </a:r>
            <a:r>
              <a:rPr lang="zh-CN" altLang="en-US" sz="2000" b="1" dirty="0">
                <a:solidFill>
                  <a:schemeClr val="tx2"/>
                </a:solidFill>
                <a:latin typeface="Times New Roman" pitchFamily="18" charset="0"/>
                <a:ea typeface="楷体" pitchFamily="49" charset="-122"/>
                <a:cs typeface="Times New Roman" pitchFamily="18" charset="0"/>
              </a:rPr>
              <a:t>派生，那么</a:t>
            </a:r>
            <a:r>
              <a:rPr lang="en-US" altLang="zh-CN" sz="2000" b="1" dirty="0">
                <a:solidFill>
                  <a:schemeClr val="tx2"/>
                </a:solidFill>
                <a:latin typeface="Times New Roman" pitchFamily="18" charset="0"/>
                <a:ea typeface="楷体" pitchFamily="49" charset="-122"/>
                <a:cs typeface="Times New Roman" pitchFamily="18" charset="0"/>
              </a:rPr>
              <a:t>C</a:t>
            </a:r>
            <a:r>
              <a:rPr lang="zh-CN" altLang="en-US" sz="2000" b="1" dirty="0">
                <a:solidFill>
                  <a:schemeClr val="tx2"/>
                </a:solidFill>
                <a:latin typeface="Times New Roman" pitchFamily="18" charset="0"/>
                <a:ea typeface="楷体" pitchFamily="49" charset="-122"/>
                <a:cs typeface="Times New Roman" pitchFamily="18" charset="0"/>
              </a:rPr>
              <a:t>不仅继承</a:t>
            </a:r>
            <a:r>
              <a:rPr lang="en-US" altLang="zh-CN" sz="2000" b="1" dirty="0">
                <a:solidFill>
                  <a:schemeClr val="tx2"/>
                </a:solidFill>
                <a:latin typeface="Times New Roman" pitchFamily="18" charset="0"/>
                <a:ea typeface="楷体" pitchFamily="49" charset="-122"/>
                <a:cs typeface="Times New Roman" pitchFamily="18" charset="0"/>
              </a:rPr>
              <a:t>B</a:t>
            </a:r>
            <a:r>
              <a:rPr lang="zh-CN" altLang="en-US" sz="2000" b="1" dirty="0">
                <a:solidFill>
                  <a:schemeClr val="tx2"/>
                </a:solidFill>
                <a:latin typeface="Times New Roman" pitchFamily="18" charset="0"/>
                <a:ea typeface="楷体" pitchFamily="49" charset="-122"/>
                <a:cs typeface="Times New Roman" pitchFamily="18" charset="0"/>
              </a:rPr>
              <a:t>的成员，还继承</a:t>
            </a:r>
            <a:r>
              <a:rPr lang="en-US" altLang="zh-CN" sz="2000" b="1" dirty="0">
                <a:solidFill>
                  <a:schemeClr val="tx2"/>
                </a:solidFill>
                <a:latin typeface="Times New Roman" pitchFamily="18" charset="0"/>
                <a:ea typeface="楷体" pitchFamily="49" charset="-122"/>
                <a:cs typeface="Times New Roman" pitchFamily="18" charset="0"/>
              </a:rPr>
              <a:t>A</a:t>
            </a:r>
            <a:r>
              <a:rPr lang="zh-CN" altLang="en-US" sz="2000" b="1" dirty="0">
                <a:solidFill>
                  <a:schemeClr val="tx2"/>
                </a:solidFill>
                <a:latin typeface="Times New Roman" pitchFamily="18" charset="0"/>
                <a:ea typeface="楷体" pitchFamily="49" charset="-122"/>
                <a:cs typeface="Times New Roman" pitchFamily="18" charset="0"/>
              </a:rPr>
              <a:t>的成员。</a:t>
            </a:r>
          </a:p>
          <a:p>
            <a:pPr marL="342900" indent="-342900">
              <a:lnSpc>
                <a:spcPts val="3000"/>
              </a:lnSpc>
              <a:buFont typeface="Wingdings" pitchFamily="2" charset="2"/>
              <a:buChar char="ü"/>
            </a:pPr>
            <a:r>
              <a:rPr lang="en-US" altLang="zh-CN" sz="2000" b="1" dirty="0">
                <a:solidFill>
                  <a:schemeClr val="tx2"/>
                </a:solidFill>
                <a:latin typeface="Times New Roman" pitchFamily="18" charset="0"/>
                <a:ea typeface="楷体" pitchFamily="49" charset="-122"/>
                <a:cs typeface="Times New Roman" pitchFamily="18" charset="0"/>
              </a:rPr>
              <a:t>C#</a:t>
            </a:r>
            <a:r>
              <a:rPr lang="zh-CN" altLang="en-US" sz="2000" b="1" dirty="0">
                <a:solidFill>
                  <a:schemeClr val="tx2"/>
                </a:solidFill>
                <a:latin typeface="Times New Roman" pitchFamily="18" charset="0"/>
                <a:ea typeface="楷体" pitchFamily="49" charset="-122"/>
                <a:cs typeface="Times New Roman" pitchFamily="18" charset="0"/>
              </a:rPr>
              <a:t>中派生类</a:t>
            </a:r>
            <a:r>
              <a:rPr lang="zh-CN" altLang="en-US" sz="2000" b="1" dirty="0">
                <a:solidFill>
                  <a:srgbClr val="FF3300"/>
                </a:solidFill>
                <a:latin typeface="Times New Roman" pitchFamily="18" charset="0"/>
                <a:ea typeface="楷体" pitchFamily="49" charset="-122"/>
                <a:cs typeface="Times New Roman" pitchFamily="18" charset="0"/>
              </a:rPr>
              <a:t>可添加新成员</a:t>
            </a:r>
            <a:r>
              <a:rPr lang="zh-CN" altLang="en-US" sz="2000" b="1" dirty="0">
                <a:solidFill>
                  <a:schemeClr val="tx2"/>
                </a:solidFill>
                <a:latin typeface="Times New Roman" pitchFamily="18" charset="0"/>
                <a:ea typeface="楷体" pitchFamily="49" charset="-122"/>
                <a:cs typeface="Times New Roman" pitchFamily="18" charset="0"/>
              </a:rPr>
              <a:t>，但不能删除基类的成员。</a:t>
            </a:r>
          </a:p>
          <a:p>
            <a:pPr marL="342900" indent="-342900">
              <a:lnSpc>
                <a:spcPts val="3000"/>
              </a:lnSpc>
              <a:buFont typeface="Wingdings" pitchFamily="2" charset="2"/>
              <a:buChar char="ü"/>
            </a:pPr>
            <a:r>
              <a:rPr lang="en-US" altLang="zh-CN" sz="2000" b="1" dirty="0">
                <a:solidFill>
                  <a:schemeClr val="tx2"/>
                </a:solidFill>
                <a:latin typeface="Times New Roman" pitchFamily="18" charset="0"/>
                <a:ea typeface="楷体" pitchFamily="49" charset="-122"/>
                <a:cs typeface="Times New Roman" pitchFamily="18" charset="0"/>
              </a:rPr>
              <a:t>C#</a:t>
            </a:r>
            <a:r>
              <a:rPr lang="zh-CN" altLang="en-US" sz="2000" b="1" dirty="0">
                <a:solidFill>
                  <a:schemeClr val="tx2"/>
                </a:solidFill>
                <a:latin typeface="Times New Roman" pitchFamily="18" charset="0"/>
                <a:ea typeface="楷体" pitchFamily="49" charset="-122"/>
                <a:cs typeface="Times New Roman" pitchFamily="18" charset="0"/>
              </a:rPr>
              <a:t>中派生类</a:t>
            </a:r>
            <a:r>
              <a:rPr lang="zh-CN" altLang="en-US" sz="2000" b="1" dirty="0">
                <a:solidFill>
                  <a:srgbClr val="FF3300"/>
                </a:solidFill>
                <a:latin typeface="Times New Roman" pitchFamily="18" charset="0"/>
                <a:ea typeface="楷体" pitchFamily="49" charset="-122"/>
                <a:cs typeface="Times New Roman" pitchFamily="18" charset="0"/>
              </a:rPr>
              <a:t>不能继承基类的构造函数和析构函数</a:t>
            </a:r>
            <a:r>
              <a:rPr lang="zh-CN" altLang="en-US" sz="2000" b="1" dirty="0">
                <a:solidFill>
                  <a:schemeClr val="tx2"/>
                </a:solidFill>
                <a:latin typeface="Times New Roman" pitchFamily="18" charset="0"/>
                <a:ea typeface="楷体" pitchFamily="49" charset="-122"/>
                <a:cs typeface="Times New Roman" pitchFamily="18" charset="0"/>
              </a:rPr>
              <a:t>，但能继承基类的属性。</a:t>
            </a:r>
          </a:p>
          <a:p>
            <a:pPr marL="342900" indent="-342900">
              <a:lnSpc>
                <a:spcPts val="3000"/>
              </a:lnSpc>
              <a:buFont typeface="Wingdings" pitchFamily="2" charset="2"/>
              <a:buChar char="ü"/>
            </a:pPr>
            <a:r>
              <a:rPr lang="en-US" altLang="zh-CN" sz="2000" b="1" dirty="0">
                <a:solidFill>
                  <a:schemeClr val="tx2"/>
                </a:solidFill>
                <a:latin typeface="Times New Roman" pitchFamily="18" charset="0"/>
                <a:ea typeface="楷体" pitchFamily="49" charset="-122"/>
                <a:cs typeface="Times New Roman" pitchFamily="18" charset="0"/>
              </a:rPr>
              <a:t>C#</a:t>
            </a:r>
            <a:r>
              <a:rPr lang="zh-CN" altLang="en-US" sz="2000" b="1" dirty="0">
                <a:solidFill>
                  <a:schemeClr val="tx2"/>
                </a:solidFill>
                <a:latin typeface="Times New Roman" pitchFamily="18" charset="0"/>
                <a:ea typeface="楷体" pitchFamily="49" charset="-122"/>
                <a:cs typeface="Times New Roman" pitchFamily="18" charset="0"/>
              </a:rPr>
              <a:t>中派生类</a:t>
            </a:r>
            <a:r>
              <a:rPr lang="zh-CN" altLang="en-US" sz="2000" b="1" dirty="0">
                <a:solidFill>
                  <a:srgbClr val="FF3300"/>
                </a:solidFill>
                <a:latin typeface="Times New Roman" pitchFamily="18" charset="0"/>
                <a:ea typeface="楷体" pitchFamily="49" charset="-122"/>
                <a:cs typeface="Times New Roman" pitchFamily="18" charset="0"/>
              </a:rPr>
              <a:t>可隐藏基类的同名成员</a:t>
            </a:r>
            <a:r>
              <a:rPr lang="zh-CN" altLang="en-US" sz="2000" b="1" dirty="0">
                <a:solidFill>
                  <a:schemeClr val="tx2"/>
                </a:solidFill>
                <a:latin typeface="Times New Roman" pitchFamily="18" charset="0"/>
                <a:ea typeface="楷体" pitchFamily="49" charset="-122"/>
                <a:cs typeface="Times New Roman" pitchFamily="18" charset="0"/>
              </a:rPr>
              <a:t>，如果在派生类可以隐藏了基类的同名成员，基类该成员在派生类中就不能被直接访问，只能通过“</a:t>
            </a:r>
            <a:r>
              <a:rPr lang="en-US" altLang="zh-CN" sz="2000" b="1" dirty="0">
                <a:solidFill>
                  <a:schemeClr val="tx2"/>
                </a:solidFill>
                <a:latin typeface="Times New Roman" pitchFamily="18" charset="0"/>
                <a:ea typeface="楷体" pitchFamily="49" charset="-122"/>
                <a:cs typeface="Times New Roman" pitchFamily="18" charset="0"/>
              </a:rPr>
              <a:t>base.</a:t>
            </a:r>
            <a:r>
              <a:rPr lang="zh-CN" altLang="en-US" sz="2000" b="1" dirty="0">
                <a:solidFill>
                  <a:schemeClr val="tx2"/>
                </a:solidFill>
                <a:latin typeface="Times New Roman" pitchFamily="18" charset="0"/>
                <a:ea typeface="楷体" pitchFamily="49" charset="-122"/>
                <a:cs typeface="Times New Roman" pitchFamily="18" charset="0"/>
              </a:rPr>
              <a:t>基类方法名”来访问。</a:t>
            </a:r>
          </a:p>
          <a:p>
            <a:pPr marL="342900" indent="-342900">
              <a:lnSpc>
                <a:spcPts val="3000"/>
              </a:lnSpc>
              <a:buFont typeface="Wingdings" pitchFamily="2" charset="2"/>
              <a:buChar char="ü"/>
            </a:pPr>
            <a:r>
              <a:rPr lang="en-US" altLang="zh-CN" sz="2000" b="1" dirty="0">
                <a:solidFill>
                  <a:schemeClr val="tx2"/>
                </a:solidFill>
                <a:latin typeface="Times New Roman" pitchFamily="18" charset="0"/>
                <a:ea typeface="楷体" pitchFamily="49" charset="-122"/>
                <a:cs typeface="Times New Roman" pitchFamily="18" charset="0"/>
              </a:rPr>
              <a:t>C#</a:t>
            </a:r>
            <a:r>
              <a:rPr lang="zh-CN" altLang="en-US" sz="2000" b="1" dirty="0">
                <a:solidFill>
                  <a:schemeClr val="tx2"/>
                </a:solidFill>
                <a:latin typeface="Times New Roman" pitchFamily="18" charset="0"/>
                <a:ea typeface="楷体" pitchFamily="49" charset="-122"/>
                <a:cs typeface="Times New Roman" pitchFamily="18" charset="0"/>
              </a:rPr>
              <a:t>中派生类对象也是基类的对象，但基类对象却不一定是基派生类的对象。也就是说，基类的引用变量可以引用基派生类对象，而派生类的引用变量不可以引用基类对象。</a:t>
            </a:r>
            <a:endParaRPr lang="zh-CN" altLang="en-US" sz="2000" dirty="0">
              <a:solidFill>
                <a:schemeClr val="tx2"/>
              </a:solidFill>
              <a:latin typeface="Times New Roman" pitchFamily="18" charset="0"/>
              <a:ea typeface="楷体" pitchFamily="49" charset="-122"/>
              <a:cs typeface="Times New Roman" pitchFamily="18" charset="0"/>
            </a:endParaRPr>
          </a:p>
        </p:txBody>
      </p:sp>
      <p:sp>
        <p:nvSpPr>
          <p:cNvPr id="123908" name="Text Box 4"/>
          <p:cNvSpPr txBox="1">
            <a:spLocks noChangeArrowheads="1"/>
          </p:cNvSpPr>
          <p:nvPr/>
        </p:nvSpPr>
        <p:spPr bwMode="auto">
          <a:xfrm>
            <a:off x="611188" y="404813"/>
            <a:ext cx="4681537" cy="457200"/>
          </a:xfrm>
          <a:prstGeom prst="rect">
            <a:avLst/>
          </a:prstGeom>
          <a:noFill/>
          <a:ln w="9525">
            <a:noFill/>
            <a:miter lim="800000"/>
            <a:headEnd/>
            <a:tailEnd/>
          </a:ln>
          <a:effectLst/>
        </p:spPr>
        <p:txBody>
          <a:bodyPr>
            <a:spAutoFit/>
          </a:bodyPr>
          <a:lstStyle/>
          <a:p>
            <a:r>
              <a:rPr lang="en-US" altLang="zh-CN" sz="2400" b="1">
                <a:solidFill>
                  <a:srgbClr val="0000FF"/>
                </a:solidFill>
                <a:latin typeface="Times New Roman" pitchFamily="18" charset="0"/>
                <a:ea typeface="楷体" pitchFamily="49" charset="-122"/>
                <a:cs typeface="Times New Roman" pitchFamily="18" charset="0"/>
              </a:rPr>
              <a:t>C#</a:t>
            </a:r>
            <a:r>
              <a:rPr lang="zh-CN" altLang="en-US" sz="2400" b="1">
                <a:solidFill>
                  <a:srgbClr val="0000FF"/>
                </a:solidFill>
                <a:latin typeface="Times New Roman" pitchFamily="18" charset="0"/>
                <a:ea typeface="楷体" pitchFamily="49" charset="-122"/>
                <a:cs typeface="Times New Roman" pitchFamily="18" charset="0"/>
              </a:rPr>
              <a:t>中的继承具有以下特点：</a:t>
            </a:r>
            <a:endParaRPr lang="zh-CN" altLang="en-US" sz="240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143932" cy="3346237"/>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在大多数情况下，</a:t>
            </a:r>
            <a:r>
              <a:rPr lang="en-US" sz="2400" b="1" dirty="0" smtClean="0">
                <a:solidFill>
                  <a:srgbClr val="0000FF"/>
                </a:solidFill>
                <a:latin typeface="Times New Roman" pitchFamily="18" charset="0"/>
                <a:ea typeface="楷体" pitchFamily="49" charset="-122"/>
                <a:cs typeface="Times New Roman" pitchFamily="18" charset="0"/>
              </a:rPr>
              <a:t>dynamic </a:t>
            </a:r>
            <a:r>
              <a:rPr lang="zh-CN" altLang="en-US" sz="2400" b="1" dirty="0" smtClean="0">
                <a:solidFill>
                  <a:srgbClr val="0000FF"/>
                </a:solidFill>
                <a:latin typeface="Times New Roman" pitchFamily="18" charset="0"/>
                <a:ea typeface="楷体" pitchFamily="49" charset="-122"/>
                <a:cs typeface="Times New Roman" pitchFamily="18" charset="0"/>
              </a:rPr>
              <a:t>类型与</a:t>
            </a:r>
            <a:r>
              <a:rPr lang="en-US" sz="2400" b="1" dirty="0" smtClean="0">
                <a:solidFill>
                  <a:srgbClr val="0000FF"/>
                </a:solidFill>
                <a:latin typeface="Times New Roman" pitchFamily="18" charset="0"/>
                <a:ea typeface="楷体" pitchFamily="49" charset="-122"/>
                <a:cs typeface="Times New Roman" pitchFamily="18" charset="0"/>
              </a:rPr>
              <a:t>object</a:t>
            </a:r>
            <a:r>
              <a:rPr lang="zh-CN" altLang="en-US" sz="2400" b="1" dirty="0" smtClean="0">
                <a:solidFill>
                  <a:srgbClr val="0000FF"/>
                </a:solidFill>
                <a:latin typeface="Times New Roman" pitchFamily="18" charset="0"/>
                <a:ea typeface="楷体" pitchFamily="49" charset="-122"/>
                <a:cs typeface="Times New Roman" pitchFamily="18" charset="0"/>
              </a:rPr>
              <a:t>类型的行为是一样的。只是编译器不会对包含</a:t>
            </a:r>
            <a:r>
              <a:rPr lang="en-US" sz="2400" b="1" dirty="0" smtClean="0">
                <a:solidFill>
                  <a:srgbClr val="0000FF"/>
                </a:solidFill>
                <a:latin typeface="Times New Roman" pitchFamily="18" charset="0"/>
                <a:ea typeface="楷体" pitchFamily="49" charset="-122"/>
                <a:cs typeface="Times New Roman" pitchFamily="18" charset="0"/>
              </a:rPr>
              <a:t> dynamic </a:t>
            </a:r>
            <a:r>
              <a:rPr lang="zh-CN" altLang="en-US" sz="2400" b="1" dirty="0" smtClean="0">
                <a:solidFill>
                  <a:srgbClr val="0000FF"/>
                </a:solidFill>
                <a:latin typeface="Times New Roman" pitchFamily="18" charset="0"/>
                <a:ea typeface="楷体" pitchFamily="49" charset="-122"/>
                <a:cs typeface="Times New Roman" pitchFamily="18" charset="0"/>
              </a:rPr>
              <a:t>类型表达式的操作进行解析或类型检查。编译器将有关该操作信息打包在一起，并且该信息以后用于运行时的计算操作。也就是说，</a:t>
            </a:r>
            <a:r>
              <a:rPr lang="en-US" sz="2400" b="1" dirty="0" smtClean="0">
                <a:solidFill>
                  <a:srgbClr val="0000FF"/>
                </a:solidFill>
                <a:latin typeface="Times New Roman" pitchFamily="18" charset="0"/>
                <a:ea typeface="楷体" pitchFamily="49" charset="-122"/>
                <a:cs typeface="Times New Roman" pitchFamily="18" charset="0"/>
              </a:rPr>
              <a:t>dynamic </a:t>
            </a:r>
            <a:r>
              <a:rPr lang="zh-CN" altLang="en-US" sz="2400" b="1" dirty="0" smtClean="0">
                <a:solidFill>
                  <a:srgbClr val="0000FF"/>
                </a:solidFill>
                <a:latin typeface="Times New Roman" pitchFamily="18" charset="0"/>
                <a:ea typeface="楷体" pitchFamily="49" charset="-122"/>
                <a:cs typeface="Times New Roman" pitchFamily="18" charset="0"/>
              </a:rPr>
              <a:t>类型仅在编译期间存在，在运行期间它会被</a:t>
            </a:r>
            <a:r>
              <a:rPr lang="en-US" sz="2400" b="1" dirty="0" smtClean="0">
                <a:solidFill>
                  <a:srgbClr val="0000FF"/>
                </a:solidFill>
                <a:latin typeface="Times New Roman" pitchFamily="18" charset="0"/>
                <a:ea typeface="楷体" pitchFamily="49" charset="-122"/>
                <a:cs typeface="Times New Roman" pitchFamily="18" charset="0"/>
              </a:rPr>
              <a:t> object</a:t>
            </a:r>
            <a:r>
              <a:rPr lang="zh-CN" altLang="en-US" sz="2400" b="1" dirty="0" smtClean="0">
                <a:solidFill>
                  <a:srgbClr val="0000FF"/>
                </a:solidFill>
                <a:latin typeface="Times New Roman" pitchFamily="18" charset="0"/>
                <a:ea typeface="楷体" pitchFamily="49" charset="-122"/>
                <a:cs typeface="Times New Roman" pitchFamily="18" charset="0"/>
              </a:rPr>
              <a:t>类型替代。</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50099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6.2.4  </a:t>
            </a:r>
            <a:r>
              <a:rPr lang="zh-CN" altLang="en-US" sz="2800" b="1" dirty="0" smtClean="0">
                <a:solidFill>
                  <a:srgbClr val="FF0000"/>
                </a:solidFill>
                <a:latin typeface="黑体" pitchFamily="49" charset="-122"/>
                <a:ea typeface="黑体" pitchFamily="49" charset="-122"/>
              </a:rPr>
              <a:t>对象的类型判别和类对象引用的转换</a:t>
            </a:r>
          </a:p>
        </p:txBody>
      </p:sp>
      <p:sp>
        <p:nvSpPr>
          <p:cNvPr id="3" name="TextBox 2"/>
          <p:cNvSpPr txBox="1"/>
          <p:nvPr/>
        </p:nvSpPr>
        <p:spPr>
          <a:xfrm>
            <a:off x="642910" y="1214422"/>
            <a:ext cx="8072494" cy="1684244"/>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1. </a:t>
            </a:r>
            <a:r>
              <a:rPr lang="zh-CN" altLang="en-US" sz="2400" b="1" dirty="0" smtClean="0">
                <a:solidFill>
                  <a:srgbClr val="FF0000"/>
                </a:solidFill>
                <a:latin typeface="Times New Roman" pitchFamily="18" charset="0"/>
                <a:ea typeface="楷体" pitchFamily="49" charset="-122"/>
                <a:cs typeface="Times New Roman" pitchFamily="18" charset="0"/>
              </a:rPr>
              <a:t>类对象引用的转换</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对于具有继承关系的类，可以将派生类对象引用转换为基类对象引用，例如，有以下类声明：</a:t>
            </a:r>
          </a:p>
        </p:txBody>
      </p:sp>
      <p:sp>
        <p:nvSpPr>
          <p:cNvPr id="4" name="TextBox 3"/>
          <p:cNvSpPr txBox="1"/>
          <p:nvPr/>
        </p:nvSpPr>
        <p:spPr>
          <a:xfrm>
            <a:off x="785786" y="3071810"/>
            <a:ext cx="8001056" cy="2554545"/>
          </a:xfrm>
          <a:prstGeom prst="rect">
            <a:avLst/>
          </a:prstGeom>
          <a:noFill/>
        </p:spPr>
        <p:txBody>
          <a:bodyPr wrap="square" rtlCol="0">
            <a:spAutoFit/>
          </a:bodyPr>
          <a:lstStyle/>
          <a:p>
            <a:r>
              <a:rPr lang="en-US" sz="2000" b="1" dirty="0" smtClean="0">
                <a:solidFill>
                  <a:srgbClr val="FF0000"/>
                </a:solidFill>
                <a:latin typeface="Times New Roman" pitchFamily="18" charset="0"/>
                <a:ea typeface="楷体" pitchFamily="49" charset="-122"/>
                <a:cs typeface="Times New Roman" pitchFamily="18" charset="0"/>
              </a:rPr>
              <a:t>class A					//</a:t>
            </a:r>
            <a:r>
              <a:rPr lang="zh-CN" altLang="en-US" sz="2000" b="1" dirty="0" smtClean="0">
                <a:solidFill>
                  <a:srgbClr val="FF0000"/>
                </a:solidFill>
                <a:latin typeface="Times New Roman" pitchFamily="18" charset="0"/>
                <a:ea typeface="楷体" pitchFamily="49" charset="-122"/>
                <a:cs typeface="Times New Roman" pitchFamily="18" charset="0"/>
              </a:rPr>
              <a:t>声明类</a:t>
            </a:r>
            <a:r>
              <a:rPr lang="en-US" sz="2000" b="1" dirty="0" smtClean="0">
                <a:solidFill>
                  <a:srgbClr val="FF0000"/>
                </a:solidFill>
                <a:latin typeface="Times New Roman" pitchFamily="18" charset="0"/>
                <a:ea typeface="楷体" pitchFamily="49" charset="-122"/>
                <a:cs typeface="Times New Roman" pitchFamily="18" charset="0"/>
              </a:rPr>
              <a:t>A</a:t>
            </a:r>
            <a:endParaRPr lang="zh-CN" altLang="en-US" sz="2000" b="1" dirty="0" smtClean="0">
              <a:solidFill>
                <a:srgbClr val="FF00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     public void </a:t>
            </a:r>
            <a:r>
              <a:rPr lang="en-US" sz="2000" b="1" dirty="0" err="1" smtClean="0">
                <a:solidFill>
                  <a:srgbClr val="336600"/>
                </a:solidFill>
                <a:latin typeface="Times New Roman" pitchFamily="18" charset="0"/>
                <a:ea typeface="楷体" pitchFamily="49" charset="-122"/>
                <a:cs typeface="Times New Roman" pitchFamily="18" charset="0"/>
              </a:rPr>
              <a:t>funa</a:t>
            </a:r>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       {	</a:t>
            </a:r>
            <a:r>
              <a:rPr lang="en-US" sz="2000" b="1" dirty="0" err="1" smtClean="0">
                <a:solidFill>
                  <a:srgbClr val="336600"/>
                </a:solidFill>
                <a:latin typeface="Times New Roman" pitchFamily="18" charset="0"/>
                <a:ea typeface="楷体" pitchFamily="49" charset="-122"/>
                <a:cs typeface="Times New Roman" pitchFamily="18" charset="0"/>
              </a:rPr>
              <a:t>Console.WriteLine</a:t>
            </a:r>
            <a:r>
              <a:rPr lang="en-US" sz="2000" b="1" dirty="0" smtClean="0">
                <a:solidFill>
                  <a:srgbClr val="336600"/>
                </a:solidFill>
                <a:latin typeface="Times New Roman" pitchFamily="18" charset="0"/>
                <a:ea typeface="楷体" pitchFamily="49" charset="-122"/>
                <a:cs typeface="Times New Roman" pitchFamily="18" charset="0"/>
              </a:rPr>
              <a:t>("</a:t>
            </a:r>
            <a:r>
              <a:rPr lang="en-US" sz="2000" b="1" dirty="0" err="1" smtClean="0">
                <a:solidFill>
                  <a:srgbClr val="336600"/>
                </a:solidFill>
                <a:latin typeface="Times New Roman" pitchFamily="18" charset="0"/>
                <a:ea typeface="楷体" pitchFamily="49" charset="-122"/>
                <a:cs typeface="Times New Roman" pitchFamily="18" charset="0"/>
              </a:rPr>
              <a:t>A.funa</a:t>
            </a:r>
            <a:r>
              <a:rPr lang="en-US" sz="2000" b="1" dirty="0" smtClean="0">
                <a:solidFill>
                  <a:srgbClr val="336600"/>
                </a:solidFill>
                <a:latin typeface="Times New Roman" pitchFamily="18" charset="0"/>
                <a:ea typeface="楷体" pitchFamily="49" charset="-122"/>
                <a:cs typeface="Times New Roman" pitchFamily="18" charset="0"/>
              </a:rPr>
              <a:t>"); }</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FF0000"/>
                </a:solidFill>
                <a:latin typeface="Times New Roman" pitchFamily="18" charset="0"/>
                <a:ea typeface="楷体" pitchFamily="49" charset="-122"/>
                <a:cs typeface="Times New Roman" pitchFamily="18" charset="0"/>
              </a:rPr>
              <a:t>class B : A				//B</a:t>
            </a:r>
            <a:r>
              <a:rPr lang="zh-CN" altLang="en-US" sz="2000" b="1" dirty="0" smtClean="0">
                <a:solidFill>
                  <a:srgbClr val="FF0000"/>
                </a:solidFill>
                <a:latin typeface="Times New Roman" pitchFamily="18" charset="0"/>
                <a:ea typeface="楷体" pitchFamily="49" charset="-122"/>
                <a:cs typeface="Times New Roman" pitchFamily="18" charset="0"/>
              </a:rPr>
              <a:t>类派生自</a:t>
            </a:r>
            <a:r>
              <a:rPr lang="en-US" sz="2000" b="1" dirty="0" smtClean="0">
                <a:solidFill>
                  <a:srgbClr val="FF0000"/>
                </a:solidFill>
                <a:latin typeface="Times New Roman" pitchFamily="18" charset="0"/>
                <a:ea typeface="楷体" pitchFamily="49" charset="-122"/>
                <a:cs typeface="Times New Roman" pitchFamily="18" charset="0"/>
              </a:rPr>
              <a:t>A</a:t>
            </a:r>
            <a:r>
              <a:rPr lang="zh-CN" altLang="en-US" sz="2000" b="1" dirty="0" smtClean="0">
                <a:solidFill>
                  <a:srgbClr val="FF0000"/>
                </a:solidFill>
                <a:latin typeface="Times New Roman" pitchFamily="18" charset="0"/>
                <a:ea typeface="楷体" pitchFamily="49" charset="-122"/>
                <a:cs typeface="Times New Roman" pitchFamily="18" charset="0"/>
              </a:rPr>
              <a:t>类</a:t>
            </a:r>
          </a:p>
          <a:p>
            <a:r>
              <a:rPr lang="en-US" sz="2000" b="1" dirty="0" smtClean="0">
                <a:solidFill>
                  <a:srgbClr val="336600"/>
                </a:solidFill>
                <a:latin typeface="Times New Roman" pitchFamily="18" charset="0"/>
                <a:ea typeface="楷体" pitchFamily="49" charset="-122"/>
                <a:cs typeface="Times New Roman" pitchFamily="18" charset="0"/>
              </a:rPr>
              <a:t>{     public void </a:t>
            </a:r>
            <a:r>
              <a:rPr lang="en-US" sz="2000" b="1" dirty="0" err="1" smtClean="0">
                <a:solidFill>
                  <a:srgbClr val="336600"/>
                </a:solidFill>
                <a:latin typeface="Times New Roman" pitchFamily="18" charset="0"/>
                <a:ea typeface="楷体" pitchFamily="49" charset="-122"/>
                <a:cs typeface="Times New Roman" pitchFamily="18" charset="0"/>
              </a:rPr>
              <a:t>funb</a:t>
            </a:r>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      {	</a:t>
            </a:r>
            <a:r>
              <a:rPr lang="en-US" sz="2000" b="1" dirty="0" err="1" smtClean="0">
                <a:solidFill>
                  <a:srgbClr val="336600"/>
                </a:solidFill>
                <a:latin typeface="Times New Roman" pitchFamily="18" charset="0"/>
                <a:ea typeface="楷体" pitchFamily="49" charset="-122"/>
                <a:cs typeface="Times New Roman" pitchFamily="18" charset="0"/>
              </a:rPr>
              <a:t>Console.WriteLine</a:t>
            </a:r>
            <a:r>
              <a:rPr lang="en-US" sz="2000" b="1" dirty="0" smtClean="0">
                <a:solidFill>
                  <a:srgbClr val="336600"/>
                </a:solidFill>
                <a:latin typeface="Times New Roman" pitchFamily="18" charset="0"/>
                <a:ea typeface="楷体" pitchFamily="49" charset="-122"/>
                <a:cs typeface="Times New Roman" pitchFamily="18" charset="0"/>
              </a:rPr>
              <a:t>("</a:t>
            </a:r>
            <a:r>
              <a:rPr lang="en-US" sz="2000" b="1" dirty="0" err="1" smtClean="0">
                <a:solidFill>
                  <a:srgbClr val="336600"/>
                </a:solidFill>
                <a:latin typeface="Times New Roman" pitchFamily="18" charset="0"/>
                <a:ea typeface="楷体" pitchFamily="49" charset="-122"/>
                <a:cs typeface="Times New Roman" pitchFamily="18" charset="0"/>
              </a:rPr>
              <a:t>B.funb</a:t>
            </a:r>
            <a:r>
              <a:rPr lang="en-US" sz="2000" b="1" dirty="0" smtClean="0">
                <a:solidFill>
                  <a:srgbClr val="336600"/>
                </a:solidFill>
                <a:latin typeface="Times New Roman" pitchFamily="18" charset="0"/>
                <a:ea typeface="楷体" pitchFamily="49" charset="-122"/>
                <a:cs typeface="Times New Roman" pitchFamily="18" charset="0"/>
              </a:rPr>
              <a:t>"); }</a:t>
            </a:r>
            <a:endParaRPr lang="zh-CN" altLang="en-US" sz="2000" b="1" dirty="0" smtClean="0">
              <a:solidFill>
                <a:srgbClr val="336600"/>
              </a:solidFill>
              <a:latin typeface="Times New Roman" pitchFamily="18" charset="0"/>
              <a:ea typeface="楷体" pitchFamily="49" charset="-122"/>
              <a:cs typeface="Times New Roman" pitchFamily="18" charset="0"/>
            </a:endParaRPr>
          </a:p>
          <a:p>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786742" cy="2031325"/>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下面的转换是正确的：</a:t>
            </a:r>
          </a:p>
          <a:p>
            <a:pPr>
              <a:lnSpc>
                <a:spcPct val="150000"/>
              </a:lnSpc>
            </a:pPr>
            <a:r>
              <a:rPr lang="en-US" sz="2000" b="1" dirty="0" smtClean="0">
                <a:solidFill>
                  <a:srgbClr val="336600"/>
                </a:solidFill>
                <a:latin typeface="Times New Roman" pitchFamily="18" charset="0"/>
                <a:ea typeface="楷体" pitchFamily="49" charset="-122"/>
                <a:cs typeface="Times New Roman" pitchFamily="18" charset="0"/>
              </a:rPr>
              <a:t>B b = new B();</a:t>
            </a:r>
            <a:endParaRPr lang="zh-CN" altLang="en-US" sz="2000" b="1" dirty="0" smtClean="0">
              <a:solidFill>
                <a:srgbClr val="33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336600"/>
                </a:solidFill>
                <a:latin typeface="Times New Roman" pitchFamily="18" charset="0"/>
                <a:ea typeface="楷体" pitchFamily="49" charset="-122"/>
                <a:cs typeface="Times New Roman" pitchFamily="18" charset="0"/>
              </a:rPr>
              <a:t>A a = b;		//</a:t>
            </a:r>
            <a:r>
              <a:rPr lang="zh-CN" altLang="en-US" sz="2000" b="1" dirty="0" smtClean="0">
                <a:solidFill>
                  <a:srgbClr val="336600"/>
                </a:solidFill>
                <a:latin typeface="Times New Roman" pitchFamily="18" charset="0"/>
                <a:ea typeface="楷体" pitchFamily="49" charset="-122"/>
                <a:cs typeface="Times New Roman" pitchFamily="18" charset="0"/>
              </a:rPr>
              <a:t>类对象引用的</a:t>
            </a:r>
            <a:r>
              <a:rPr lang="zh-CN" altLang="en-US" sz="2000" b="1" dirty="0" smtClean="0">
                <a:solidFill>
                  <a:srgbClr val="FF0000"/>
                </a:solidFill>
                <a:latin typeface="Times New Roman" pitchFamily="18" charset="0"/>
                <a:ea typeface="楷体" pitchFamily="49" charset="-122"/>
                <a:cs typeface="Times New Roman" pitchFamily="18" charset="0"/>
              </a:rPr>
              <a:t>隐式转换</a:t>
            </a:r>
          </a:p>
          <a:p>
            <a:pPr>
              <a:lnSpc>
                <a:spcPct val="150000"/>
              </a:lnSpc>
            </a:pPr>
            <a:r>
              <a:rPr lang="en-US" sz="2000" b="1" dirty="0" err="1" smtClean="0">
                <a:solidFill>
                  <a:srgbClr val="336600"/>
                </a:solidFill>
                <a:latin typeface="Times New Roman" pitchFamily="18" charset="0"/>
                <a:ea typeface="楷体" pitchFamily="49" charset="-122"/>
                <a:cs typeface="Times New Roman" pitchFamily="18" charset="0"/>
              </a:rPr>
              <a:t>a.funa</a:t>
            </a:r>
            <a:r>
              <a:rPr lang="en-US" sz="2000" b="1" dirty="0" smtClean="0">
                <a:solidFill>
                  <a:srgbClr val="336600"/>
                </a:solidFill>
                <a:latin typeface="Times New Roman" pitchFamily="18" charset="0"/>
                <a:ea typeface="楷体" pitchFamily="49" charset="-122"/>
                <a:cs typeface="Times New Roman" pitchFamily="18" charset="0"/>
              </a:rPr>
              <a:t>();</a:t>
            </a:r>
            <a:endParaRPr lang="zh-CN" altLang="en-US" sz="2000" b="1" dirty="0" smtClean="0">
              <a:solidFill>
                <a:srgbClr val="336600"/>
              </a:solidFill>
              <a:latin typeface="Times New Roman" pitchFamily="18" charset="0"/>
              <a:ea typeface="楷体" pitchFamily="49" charset="-122"/>
              <a:cs typeface="Times New Roman" pitchFamily="18" charset="0"/>
            </a:endParaRPr>
          </a:p>
        </p:txBody>
      </p:sp>
      <p:sp>
        <p:nvSpPr>
          <p:cNvPr id="3" name="TextBox 2"/>
          <p:cNvSpPr txBox="1"/>
          <p:nvPr/>
        </p:nvSpPr>
        <p:spPr>
          <a:xfrm>
            <a:off x="714348" y="2857496"/>
            <a:ext cx="7500990" cy="461665"/>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因此，类对象引用转换的规则如下：</a:t>
            </a:r>
          </a:p>
        </p:txBody>
      </p:sp>
      <p:sp>
        <p:nvSpPr>
          <p:cNvPr id="4" name="TextBox 3"/>
          <p:cNvSpPr txBox="1"/>
          <p:nvPr/>
        </p:nvSpPr>
        <p:spPr>
          <a:xfrm>
            <a:off x="857224" y="3571876"/>
            <a:ext cx="7286676" cy="1200329"/>
          </a:xfrm>
          <a:prstGeom prst="rect">
            <a:avLst/>
          </a:prstGeom>
          <a:noFill/>
        </p:spPr>
        <p:txBody>
          <a:bodyPr wrap="square" rtlCol="0">
            <a:spAutoFit/>
          </a:bodyPr>
          <a:lstStyle/>
          <a:p>
            <a:pPr marL="457200" indent="-457200">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一个基类的对象引用变量可以指向其子类的对象。</a:t>
            </a:r>
          </a:p>
          <a:p>
            <a:pPr marL="457200" indent="-457200">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一个基类的对象引用变量不可以访问其子类的对象新增加的成员。</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8072494" cy="2862322"/>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2. is</a:t>
            </a:r>
            <a:r>
              <a:rPr lang="zh-CN" altLang="en-US" sz="2400" b="1" dirty="0" smtClean="0">
                <a:solidFill>
                  <a:srgbClr val="FF0000"/>
                </a:solidFill>
                <a:latin typeface="Times New Roman" pitchFamily="18" charset="0"/>
                <a:ea typeface="楷体" pitchFamily="49" charset="-122"/>
                <a:cs typeface="Times New Roman" pitchFamily="18" charset="0"/>
              </a:rPr>
              <a:t>运算符</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is</a:t>
            </a:r>
            <a:r>
              <a:rPr lang="zh-CN" altLang="en-US" sz="2400" b="1" dirty="0" smtClean="0">
                <a:solidFill>
                  <a:srgbClr val="0000FF"/>
                </a:solidFill>
                <a:latin typeface="Times New Roman" pitchFamily="18" charset="0"/>
                <a:ea typeface="楷体" pitchFamily="49" charset="-122"/>
                <a:cs typeface="Times New Roman" pitchFamily="18" charset="0"/>
              </a:rPr>
              <a:t>运算符用于检查对象是否为某种类型，或者可以转换为给定的类型。如果是，这个运算符返回</a:t>
            </a:r>
            <a:r>
              <a:rPr lang="en-US" sz="2400" b="1" dirty="0" smtClean="0">
                <a:solidFill>
                  <a:srgbClr val="0000FF"/>
                </a:solidFill>
                <a:latin typeface="Times New Roman" pitchFamily="18" charset="0"/>
                <a:ea typeface="楷体" pitchFamily="49" charset="-122"/>
                <a:cs typeface="Times New Roman" pitchFamily="18" charset="0"/>
              </a:rPr>
              <a:t>true</a:t>
            </a:r>
            <a:r>
              <a:rPr lang="zh-CN" altLang="en-US" sz="2400" b="1" dirty="0" smtClean="0">
                <a:solidFill>
                  <a:srgbClr val="0000FF"/>
                </a:solidFill>
                <a:latin typeface="Times New Roman" pitchFamily="18" charset="0"/>
                <a:ea typeface="楷体" pitchFamily="49" charset="-122"/>
                <a:cs typeface="Times New Roman" pitchFamily="18" charset="0"/>
              </a:rPr>
              <a:t>；否则，返回</a:t>
            </a:r>
            <a:r>
              <a:rPr lang="en-US" sz="2400" b="1" dirty="0" smtClean="0">
                <a:solidFill>
                  <a:srgbClr val="0000FF"/>
                </a:solidFill>
                <a:latin typeface="Times New Roman" pitchFamily="18" charset="0"/>
                <a:ea typeface="楷体" pitchFamily="49" charset="-122"/>
                <a:cs typeface="Times New Roman" pitchFamily="18" charset="0"/>
              </a:rPr>
              <a:t>false</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is</a:t>
            </a:r>
            <a:r>
              <a:rPr lang="zh-CN" altLang="en-US" sz="2400" b="1" dirty="0" smtClean="0">
                <a:solidFill>
                  <a:srgbClr val="0000FF"/>
                </a:solidFill>
                <a:latin typeface="Times New Roman" pitchFamily="18" charset="0"/>
                <a:ea typeface="楷体" pitchFamily="49" charset="-122"/>
                <a:cs typeface="Times New Roman" pitchFamily="18" charset="0"/>
              </a:rPr>
              <a:t>运算符不能重载。</a:t>
            </a:r>
            <a:r>
              <a:rPr lang="en-US" sz="2400" b="1" dirty="0" smtClean="0">
                <a:solidFill>
                  <a:srgbClr val="0000FF"/>
                </a:solidFill>
                <a:latin typeface="Times New Roman" pitchFamily="18" charset="0"/>
                <a:ea typeface="楷体" pitchFamily="49" charset="-122"/>
                <a:cs typeface="Times New Roman" pitchFamily="18" charset="0"/>
              </a:rPr>
              <a:t>is</a:t>
            </a:r>
            <a:r>
              <a:rPr lang="zh-CN" altLang="en-US" sz="2400" b="1" dirty="0" smtClean="0">
                <a:solidFill>
                  <a:srgbClr val="0000FF"/>
                </a:solidFill>
                <a:latin typeface="Times New Roman" pitchFamily="18" charset="0"/>
                <a:ea typeface="楷体" pitchFamily="49" charset="-122"/>
                <a:cs typeface="Times New Roman" pitchFamily="18" charset="0"/>
              </a:rPr>
              <a:t>运算符的语法格式如下：</a:t>
            </a:r>
          </a:p>
          <a:p>
            <a:pPr lvl="1">
              <a:lnSpc>
                <a:spcPct val="150000"/>
              </a:lnSpc>
            </a:pPr>
            <a:r>
              <a:rPr lang="en-US" sz="2000" b="1" dirty="0" smtClean="0">
                <a:solidFill>
                  <a:srgbClr val="336600"/>
                </a:solidFill>
                <a:latin typeface="Times New Roman" pitchFamily="18" charset="0"/>
                <a:ea typeface="楷体" pitchFamily="49" charset="-122"/>
                <a:cs typeface="Times New Roman" pitchFamily="18" charset="0"/>
              </a:rPr>
              <a:t>operand is type</a:t>
            </a:r>
            <a:endParaRPr lang="zh-CN" altLang="en-US" sz="2000" b="1" dirty="0" smtClean="0">
              <a:solidFill>
                <a:srgbClr val="336600"/>
              </a:solidFill>
              <a:latin typeface="Times New Roman" pitchFamily="18" charset="0"/>
              <a:ea typeface="楷体" pitchFamily="49" charset="-122"/>
              <a:cs typeface="Times New Roman" pitchFamily="18" charset="0"/>
            </a:endParaRPr>
          </a:p>
        </p:txBody>
      </p:sp>
      <p:sp>
        <p:nvSpPr>
          <p:cNvPr id="3" name="TextBox 2"/>
          <p:cNvSpPr txBox="1"/>
          <p:nvPr/>
        </p:nvSpPr>
        <p:spPr>
          <a:xfrm>
            <a:off x="642910" y="3214686"/>
            <a:ext cx="8072494" cy="2803909"/>
          </a:xfrm>
          <a:prstGeom prst="rect">
            <a:avLst/>
          </a:prstGeom>
          <a:noFill/>
        </p:spPr>
        <p:txBody>
          <a:bodyPr wrap="square" rtlCol="0">
            <a:spAutoFit/>
          </a:bodyPr>
          <a:lstStyle/>
          <a:p>
            <a:pPr marL="457200" indent="-457200">
              <a:lnSpc>
                <a:spcPct val="150000"/>
              </a:lnSpc>
              <a:buFont typeface="Wingdings" pitchFamily="2" charset="2"/>
              <a:buChar char="l"/>
            </a:pPr>
            <a:r>
              <a:rPr lang="zh-CN" altLang="en-US" sz="2000" b="1" dirty="0" smtClean="0">
                <a:solidFill>
                  <a:srgbClr val="FF00FF"/>
                </a:solidFill>
                <a:latin typeface="Times New Roman" pitchFamily="18" charset="0"/>
                <a:ea typeface="楷体" pitchFamily="49" charset="-122"/>
                <a:cs typeface="Times New Roman" pitchFamily="18" charset="0"/>
              </a:rPr>
              <a:t>如果</a:t>
            </a:r>
            <a:r>
              <a:rPr lang="en-US" sz="2000" b="1" dirty="0" smtClean="0">
                <a:solidFill>
                  <a:srgbClr val="FF00FF"/>
                </a:solidFill>
                <a:latin typeface="Times New Roman" pitchFamily="18" charset="0"/>
                <a:ea typeface="楷体" pitchFamily="49" charset="-122"/>
                <a:cs typeface="Times New Roman" pitchFamily="18" charset="0"/>
              </a:rPr>
              <a:t>type</a:t>
            </a:r>
            <a:r>
              <a:rPr lang="zh-CN" altLang="en-US" sz="2000" b="1" dirty="0" smtClean="0">
                <a:solidFill>
                  <a:srgbClr val="FF00FF"/>
                </a:solidFill>
                <a:latin typeface="Times New Roman" pitchFamily="18" charset="0"/>
                <a:ea typeface="楷体" pitchFamily="49" charset="-122"/>
                <a:cs typeface="Times New Roman" pitchFamily="18" charset="0"/>
              </a:rPr>
              <a:t>是一个类类型，而</a:t>
            </a:r>
            <a:r>
              <a:rPr lang="en-US" sz="2000" b="1" dirty="0" smtClean="0">
                <a:solidFill>
                  <a:srgbClr val="FF00FF"/>
                </a:solidFill>
                <a:latin typeface="Times New Roman" pitchFamily="18" charset="0"/>
                <a:ea typeface="楷体" pitchFamily="49" charset="-122"/>
                <a:cs typeface="Times New Roman" pitchFamily="18" charset="0"/>
              </a:rPr>
              <a:t>operand</a:t>
            </a:r>
            <a:r>
              <a:rPr lang="zh-CN" altLang="en-US" sz="2000" b="1" dirty="0" smtClean="0">
                <a:solidFill>
                  <a:srgbClr val="FF00FF"/>
                </a:solidFill>
                <a:latin typeface="Times New Roman" pitchFamily="18" charset="0"/>
                <a:ea typeface="楷体" pitchFamily="49" charset="-122"/>
                <a:cs typeface="Times New Roman" pitchFamily="18" charset="0"/>
              </a:rPr>
              <a:t>也是该类型，或者它继承了该类型，或者它可以装箱到该类型，则结果为</a:t>
            </a:r>
            <a:r>
              <a:rPr lang="en-US" sz="2000" b="1" dirty="0" smtClean="0">
                <a:solidFill>
                  <a:srgbClr val="FF00FF"/>
                </a:solidFill>
                <a:latin typeface="Times New Roman" pitchFamily="18" charset="0"/>
                <a:ea typeface="楷体" pitchFamily="49" charset="-122"/>
                <a:cs typeface="Times New Roman" pitchFamily="18" charset="0"/>
              </a:rPr>
              <a:t>true</a:t>
            </a:r>
            <a:r>
              <a:rPr lang="zh-CN" altLang="en-US" sz="2000" b="1" dirty="0" smtClean="0">
                <a:solidFill>
                  <a:srgbClr val="FF00FF"/>
                </a:solidFill>
                <a:latin typeface="Times New Roman" pitchFamily="18" charset="0"/>
                <a:ea typeface="楷体" pitchFamily="49" charset="-122"/>
                <a:cs typeface="Times New Roman" pitchFamily="18" charset="0"/>
              </a:rPr>
              <a:t>。</a:t>
            </a:r>
          </a:p>
          <a:p>
            <a:pPr marL="457200" indent="-457200">
              <a:lnSpc>
                <a:spcPct val="150000"/>
              </a:lnSpc>
              <a:buFont typeface="Wingdings" pitchFamily="2" charset="2"/>
              <a:buChar char="l"/>
            </a:pPr>
            <a:r>
              <a:rPr lang="zh-CN" altLang="en-US" sz="2000" b="1" dirty="0" smtClean="0">
                <a:solidFill>
                  <a:srgbClr val="FF00FF"/>
                </a:solidFill>
                <a:latin typeface="Times New Roman" pitchFamily="18" charset="0"/>
                <a:ea typeface="楷体" pitchFamily="49" charset="-122"/>
                <a:cs typeface="Times New Roman" pitchFamily="18" charset="0"/>
              </a:rPr>
              <a:t>如果</a:t>
            </a:r>
            <a:r>
              <a:rPr lang="en-US" sz="2000" b="1" dirty="0" smtClean="0">
                <a:solidFill>
                  <a:srgbClr val="FF00FF"/>
                </a:solidFill>
                <a:latin typeface="Times New Roman" pitchFamily="18" charset="0"/>
                <a:ea typeface="楷体" pitchFamily="49" charset="-122"/>
                <a:cs typeface="Times New Roman" pitchFamily="18" charset="0"/>
              </a:rPr>
              <a:t>type</a:t>
            </a:r>
            <a:r>
              <a:rPr lang="zh-CN" altLang="en-US" sz="2000" b="1" dirty="0" smtClean="0">
                <a:solidFill>
                  <a:srgbClr val="FF00FF"/>
                </a:solidFill>
                <a:latin typeface="Times New Roman" pitchFamily="18" charset="0"/>
                <a:ea typeface="楷体" pitchFamily="49" charset="-122"/>
                <a:cs typeface="Times New Roman" pitchFamily="18" charset="0"/>
              </a:rPr>
              <a:t>是一个接口类型，而</a:t>
            </a:r>
            <a:r>
              <a:rPr lang="en-US" sz="2000" b="1" dirty="0" smtClean="0">
                <a:solidFill>
                  <a:srgbClr val="FF00FF"/>
                </a:solidFill>
                <a:latin typeface="Times New Roman" pitchFamily="18" charset="0"/>
                <a:ea typeface="楷体" pitchFamily="49" charset="-122"/>
                <a:cs typeface="Times New Roman" pitchFamily="18" charset="0"/>
              </a:rPr>
              <a:t>operand</a:t>
            </a:r>
            <a:r>
              <a:rPr lang="zh-CN" altLang="en-US" sz="2000" b="1" dirty="0" smtClean="0">
                <a:solidFill>
                  <a:srgbClr val="FF00FF"/>
                </a:solidFill>
                <a:latin typeface="Times New Roman" pitchFamily="18" charset="0"/>
                <a:ea typeface="楷体" pitchFamily="49" charset="-122"/>
                <a:cs typeface="Times New Roman" pitchFamily="18" charset="0"/>
              </a:rPr>
              <a:t>也是该类型，或者它是实现该接口的类型，则结果为</a:t>
            </a:r>
            <a:r>
              <a:rPr lang="en-US" sz="2000" b="1" dirty="0" smtClean="0">
                <a:solidFill>
                  <a:srgbClr val="FF00FF"/>
                </a:solidFill>
                <a:latin typeface="Times New Roman" pitchFamily="18" charset="0"/>
                <a:ea typeface="楷体" pitchFamily="49" charset="-122"/>
                <a:cs typeface="Times New Roman" pitchFamily="18" charset="0"/>
              </a:rPr>
              <a:t>true</a:t>
            </a:r>
            <a:r>
              <a:rPr lang="zh-CN" altLang="en-US" sz="2000" b="1" dirty="0" smtClean="0">
                <a:solidFill>
                  <a:srgbClr val="FF00FF"/>
                </a:solidFill>
                <a:latin typeface="Times New Roman" pitchFamily="18" charset="0"/>
                <a:ea typeface="楷体" pitchFamily="49" charset="-122"/>
                <a:cs typeface="Times New Roman" pitchFamily="18" charset="0"/>
              </a:rPr>
              <a:t>。</a:t>
            </a:r>
          </a:p>
          <a:p>
            <a:pPr marL="457200" indent="-457200">
              <a:lnSpc>
                <a:spcPct val="150000"/>
              </a:lnSpc>
              <a:buFont typeface="Wingdings" pitchFamily="2" charset="2"/>
              <a:buChar char="l"/>
            </a:pPr>
            <a:r>
              <a:rPr lang="zh-CN" altLang="en-US" sz="2000" b="1" dirty="0" smtClean="0">
                <a:solidFill>
                  <a:srgbClr val="FF00FF"/>
                </a:solidFill>
                <a:latin typeface="Times New Roman" pitchFamily="18" charset="0"/>
                <a:ea typeface="楷体" pitchFamily="49" charset="-122"/>
                <a:cs typeface="Times New Roman" pitchFamily="18" charset="0"/>
              </a:rPr>
              <a:t>如果</a:t>
            </a:r>
            <a:r>
              <a:rPr lang="en-US" sz="2000" b="1" dirty="0" smtClean="0">
                <a:solidFill>
                  <a:srgbClr val="FF00FF"/>
                </a:solidFill>
                <a:latin typeface="Times New Roman" pitchFamily="18" charset="0"/>
                <a:ea typeface="楷体" pitchFamily="49" charset="-122"/>
                <a:cs typeface="Times New Roman" pitchFamily="18" charset="0"/>
              </a:rPr>
              <a:t>type</a:t>
            </a:r>
            <a:r>
              <a:rPr lang="zh-CN" altLang="en-US" sz="2000" b="1" dirty="0" smtClean="0">
                <a:solidFill>
                  <a:srgbClr val="FF00FF"/>
                </a:solidFill>
                <a:latin typeface="Times New Roman" pitchFamily="18" charset="0"/>
                <a:ea typeface="楷体" pitchFamily="49" charset="-122"/>
                <a:cs typeface="Times New Roman" pitchFamily="18" charset="0"/>
              </a:rPr>
              <a:t>是一个值类型，而</a:t>
            </a:r>
            <a:r>
              <a:rPr lang="en-US" sz="2000" b="1" dirty="0" smtClean="0">
                <a:solidFill>
                  <a:srgbClr val="FF00FF"/>
                </a:solidFill>
                <a:latin typeface="Times New Roman" pitchFamily="18" charset="0"/>
                <a:ea typeface="楷体" pitchFamily="49" charset="-122"/>
                <a:cs typeface="Times New Roman" pitchFamily="18" charset="0"/>
              </a:rPr>
              <a:t>operand</a:t>
            </a:r>
            <a:r>
              <a:rPr lang="zh-CN" altLang="en-US" sz="2000" b="1" dirty="0" smtClean="0">
                <a:solidFill>
                  <a:srgbClr val="FF00FF"/>
                </a:solidFill>
                <a:latin typeface="Times New Roman" pitchFamily="18" charset="0"/>
                <a:ea typeface="楷体" pitchFamily="49" charset="-122"/>
                <a:cs typeface="Times New Roman" pitchFamily="18" charset="0"/>
              </a:rPr>
              <a:t>也是该类型，或者它可以拆箱到该类型，则结果为</a:t>
            </a:r>
            <a:r>
              <a:rPr lang="en-US" sz="2000" b="1" dirty="0" smtClean="0">
                <a:solidFill>
                  <a:srgbClr val="FF00FF"/>
                </a:solidFill>
                <a:latin typeface="Times New Roman" pitchFamily="18" charset="0"/>
                <a:ea typeface="楷体" pitchFamily="49" charset="-122"/>
                <a:cs typeface="Times New Roman" pitchFamily="18" charset="0"/>
              </a:rPr>
              <a:t>true</a:t>
            </a:r>
            <a:r>
              <a:rPr lang="zh-CN" altLang="en-US" sz="2000" b="1" dirty="0" smtClean="0">
                <a:solidFill>
                  <a:srgbClr val="FF00FF"/>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143932" cy="4524315"/>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3. as</a:t>
            </a:r>
            <a:r>
              <a:rPr lang="zh-CN" altLang="en-US" sz="2400" b="1" dirty="0" smtClean="0">
                <a:solidFill>
                  <a:srgbClr val="FF0000"/>
                </a:solidFill>
                <a:latin typeface="Times New Roman" pitchFamily="18" charset="0"/>
                <a:ea typeface="楷体" pitchFamily="49" charset="-122"/>
                <a:cs typeface="Times New Roman" pitchFamily="18" charset="0"/>
              </a:rPr>
              <a:t>运算符</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C#</a:t>
            </a:r>
            <a:r>
              <a:rPr lang="zh-CN" altLang="en-US" sz="2400" b="1" dirty="0" smtClean="0">
                <a:solidFill>
                  <a:srgbClr val="0000FF"/>
                </a:solidFill>
                <a:latin typeface="Times New Roman" pitchFamily="18" charset="0"/>
                <a:ea typeface="楷体" pitchFamily="49" charset="-122"/>
                <a:cs typeface="Times New Roman" pitchFamily="18" charset="0"/>
              </a:rPr>
              <a:t>还提供了</a:t>
            </a:r>
            <a:r>
              <a:rPr lang="en-US" sz="2400" b="1" dirty="0" smtClean="0">
                <a:solidFill>
                  <a:srgbClr val="0000FF"/>
                </a:solidFill>
                <a:latin typeface="Times New Roman" pitchFamily="18" charset="0"/>
                <a:ea typeface="楷体" pitchFamily="49" charset="-122"/>
                <a:cs typeface="Times New Roman" pitchFamily="18" charset="0"/>
              </a:rPr>
              <a:t>as</a:t>
            </a:r>
            <a:r>
              <a:rPr lang="zh-CN" altLang="en-US" sz="2400" b="1" dirty="0" smtClean="0">
                <a:solidFill>
                  <a:srgbClr val="0000FF"/>
                </a:solidFill>
                <a:latin typeface="Times New Roman" pitchFamily="18" charset="0"/>
                <a:ea typeface="楷体" pitchFamily="49" charset="-122"/>
                <a:cs typeface="Times New Roman" pitchFamily="18" charset="0"/>
              </a:rPr>
              <a:t>运算符，用于在兼容的引用类型之间执行转换。它类似于强制转换，所不同的是，当转换失败时，运算符将产生空（</a:t>
            </a:r>
            <a:r>
              <a:rPr lang="en-US" sz="2400" b="1" dirty="0" smtClean="0">
                <a:solidFill>
                  <a:srgbClr val="0000FF"/>
                </a:solidFill>
                <a:latin typeface="Times New Roman" pitchFamily="18" charset="0"/>
                <a:ea typeface="楷体" pitchFamily="49" charset="-122"/>
                <a:cs typeface="Times New Roman" pitchFamily="18" charset="0"/>
              </a:rPr>
              <a:t>null</a:t>
            </a:r>
            <a:r>
              <a:rPr lang="zh-CN" altLang="en-US" sz="2400" b="1" dirty="0" smtClean="0">
                <a:solidFill>
                  <a:srgbClr val="0000FF"/>
                </a:solidFill>
                <a:latin typeface="Times New Roman" pitchFamily="18" charset="0"/>
                <a:ea typeface="楷体" pitchFamily="49" charset="-122"/>
                <a:cs typeface="Times New Roman" pitchFamily="18" charset="0"/>
              </a:rPr>
              <a:t>），而不是引发异常。</a:t>
            </a:r>
            <a:r>
              <a:rPr lang="en-US" sz="2400" b="1" dirty="0" smtClean="0">
                <a:solidFill>
                  <a:srgbClr val="0000FF"/>
                </a:solidFill>
                <a:latin typeface="Times New Roman" pitchFamily="18" charset="0"/>
                <a:ea typeface="楷体" pitchFamily="49" charset="-122"/>
                <a:cs typeface="Times New Roman" pitchFamily="18" charset="0"/>
              </a:rPr>
              <a:t>as</a:t>
            </a:r>
            <a:r>
              <a:rPr lang="zh-CN" altLang="en-US" sz="2400" b="1" dirty="0" smtClean="0">
                <a:solidFill>
                  <a:srgbClr val="0000FF"/>
                </a:solidFill>
                <a:latin typeface="Times New Roman" pitchFamily="18" charset="0"/>
                <a:ea typeface="楷体" pitchFamily="49" charset="-122"/>
                <a:cs typeface="Times New Roman" pitchFamily="18" charset="0"/>
              </a:rPr>
              <a:t>的语法格式如下：</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000" b="1" dirty="0" smtClean="0">
                <a:solidFill>
                  <a:srgbClr val="336600"/>
                </a:solidFill>
                <a:latin typeface="Times New Roman" pitchFamily="18" charset="0"/>
                <a:ea typeface="楷体" pitchFamily="49" charset="-122"/>
                <a:cs typeface="Times New Roman" pitchFamily="18" charset="0"/>
              </a:rPr>
              <a:t>operand as type</a:t>
            </a:r>
            <a:endParaRPr lang="zh-CN" altLang="en-US" sz="2000" b="1" dirty="0" smtClean="0">
              <a:solidFill>
                <a:srgbClr val="3366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等效于</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000" b="1" dirty="0" smtClean="0">
                <a:solidFill>
                  <a:srgbClr val="336600"/>
                </a:solidFill>
                <a:latin typeface="Times New Roman" pitchFamily="18" charset="0"/>
                <a:ea typeface="楷体" pitchFamily="49" charset="-122"/>
                <a:cs typeface="Times New Roman" pitchFamily="18" charset="0"/>
              </a:rPr>
              <a:t>operand is type ? (type)operand : (type)null</a:t>
            </a:r>
            <a:endParaRPr lang="zh-CN" altLang="en-US" sz="2000" b="1" dirty="0" smtClean="0">
              <a:solidFill>
                <a:srgbClr val="33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929618" cy="2308324"/>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其中，</a:t>
            </a:r>
            <a:r>
              <a:rPr lang="en-US" sz="2400" b="1" dirty="0" smtClean="0">
                <a:solidFill>
                  <a:srgbClr val="0000FF"/>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表达式</a:t>
            </a:r>
            <a:r>
              <a:rPr lang="en-US" sz="2400" b="1" dirty="0" smtClean="0">
                <a:solidFill>
                  <a:srgbClr val="0000FF"/>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只被计算一次。前面的</a:t>
            </a:r>
            <a:r>
              <a:rPr lang="en-US" sz="2400" b="1" dirty="0" smtClean="0">
                <a:solidFill>
                  <a:srgbClr val="0000FF"/>
                </a:solidFill>
                <a:latin typeface="Times New Roman" pitchFamily="18" charset="0"/>
                <a:ea typeface="楷体" pitchFamily="49" charset="-122"/>
                <a:cs typeface="Times New Roman" pitchFamily="18" charset="0"/>
              </a:rPr>
              <a:t>A a = b</a:t>
            </a:r>
            <a:r>
              <a:rPr lang="zh-CN" altLang="en-US" sz="2400" b="1" dirty="0" smtClean="0">
                <a:solidFill>
                  <a:srgbClr val="0000FF"/>
                </a:solidFill>
                <a:latin typeface="Times New Roman" pitchFamily="18" charset="0"/>
                <a:ea typeface="楷体" pitchFamily="49" charset="-122"/>
                <a:cs typeface="Times New Roman" pitchFamily="18" charset="0"/>
              </a:rPr>
              <a:t>语句可以改为：</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000" b="1" dirty="0" smtClean="0">
                <a:solidFill>
                  <a:srgbClr val="336600"/>
                </a:solidFill>
                <a:latin typeface="Times New Roman" pitchFamily="18" charset="0"/>
                <a:ea typeface="楷体" pitchFamily="49" charset="-122"/>
                <a:cs typeface="Times New Roman" pitchFamily="18" charset="0"/>
              </a:rPr>
              <a:t>A a=b as A;</a:t>
            </a:r>
            <a:endParaRPr lang="zh-CN" altLang="en-US" sz="2000" b="1" dirty="0" smtClean="0">
              <a:solidFill>
                <a:srgbClr val="336600"/>
              </a:solidFill>
              <a:latin typeface="Times New Roman" pitchFamily="18" charset="0"/>
              <a:ea typeface="楷体" pitchFamily="49" charset="-122"/>
              <a:cs typeface="Times New Roman" pitchFamily="18" charset="0"/>
            </a:endParaRP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as</a:t>
            </a:r>
            <a:r>
              <a:rPr lang="zh-CN" altLang="en-US" sz="2400" b="1" dirty="0" smtClean="0">
                <a:solidFill>
                  <a:srgbClr val="0000FF"/>
                </a:solidFill>
                <a:latin typeface="Times New Roman" pitchFamily="18" charset="0"/>
                <a:ea typeface="楷体" pitchFamily="49" charset="-122"/>
                <a:cs typeface="Times New Roman" pitchFamily="18" charset="0"/>
              </a:rPr>
              <a:t>运算符仅适合以下情况：</a:t>
            </a:r>
          </a:p>
        </p:txBody>
      </p:sp>
      <p:sp>
        <p:nvSpPr>
          <p:cNvPr id="3" name="TextBox 2"/>
          <p:cNvSpPr txBox="1"/>
          <p:nvPr/>
        </p:nvSpPr>
        <p:spPr>
          <a:xfrm>
            <a:off x="928662" y="2928934"/>
            <a:ext cx="7358114" cy="1418915"/>
          </a:xfrm>
          <a:prstGeom prst="rect">
            <a:avLst/>
          </a:prstGeom>
          <a:noFill/>
        </p:spPr>
        <p:txBody>
          <a:bodyPr wrap="square" rtlCol="0">
            <a:spAutoFit/>
          </a:bodyPr>
          <a:lstStyle/>
          <a:p>
            <a:pPr marL="457200" indent="-457200">
              <a:lnSpc>
                <a:spcPct val="150000"/>
              </a:lnSpc>
              <a:buFont typeface="Wingdings" pitchFamily="2" charset="2"/>
              <a:buChar char="l"/>
            </a:pPr>
            <a:r>
              <a:rPr lang="en-US" sz="2000" b="1" dirty="0" smtClean="0">
                <a:solidFill>
                  <a:srgbClr val="FF00FF"/>
                </a:solidFill>
                <a:latin typeface="Times New Roman" pitchFamily="18" charset="0"/>
                <a:ea typeface="楷体" pitchFamily="49" charset="-122"/>
                <a:cs typeface="Times New Roman" pitchFamily="18" charset="0"/>
              </a:rPr>
              <a:t>operand</a:t>
            </a:r>
            <a:r>
              <a:rPr lang="zh-CN" altLang="en-US" sz="2000" b="1" dirty="0" smtClean="0">
                <a:solidFill>
                  <a:srgbClr val="FF00FF"/>
                </a:solidFill>
                <a:latin typeface="Times New Roman" pitchFamily="18" charset="0"/>
                <a:ea typeface="楷体" pitchFamily="49" charset="-122"/>
                <a:cs typeface="Times New Roman" pitchFamily="18" charset="0"/>
              </a:rPr>
              <a:t>的类型是</a:t>
            </a:r>
            <a:r>
              <a:rPr lang="en-US" sz="2000" b="1" dirty="0" smtClean="0">
                <a:solidFill>
                  <a:srgbClr val="FF00FF"/>
                </a:solidFill>
                <a:latin typeface="Times New Roman" pitchFamily="18" charset="0"/>
                <a:ea typeface="楷体" pitchFamily="49" charset="-122"/>
                <a:cs typeface="Times New Roman" pitchFamily="18" charset="0"/>
              </a:rPr>
              <a:t>type</a:t>
            </a:r>
            <a:r>
              <a:rPr lang="zh-CN" altLang="en-US" sz="2000" b="1" dirty="0" smtClean="0">
                <a:solidFill>
                  <a:srgbClr val="FF00FF"/>
                </a:solidFill>
                <a:latin typeface="Times New Roman" pitchFamily="18" charset="0"/>
                <a:ea typeface="楷体" pitchFamily="49" charset="-122"/>
                <a:cs typeface="Times New Roman" pitchFamily="18" charset="0"/>
              </a:rPr>
              <a:t>类型。</a:t>
            </a:r>
          </a:p>
          <a:p>
            <a:pPr marL="457200" indent="-457200">
              <a:lnSpc>
                <a:spcPct val="150000"/>
              </a:lnSpc>
              <a:buFont typeface="Wingdings" pitchFamily="2" charset="2"/>
              <a:buChar char="l"/>
            </a:pPr>
            <a:r>
              <a:rPr lang="en-US" sz="2000" b="1" dirty="0" smtClean="0">
                <a:solidFill>
                  <a:srgbClr val="FF00FF"/>
                </a:solidFill>
                <a:latin typeface="Times New Roman" pitchFamily="18" charset="0"/>
                <a:ea typeface="楷体" pitchFamily="49" charset="-122"/>
                <a:cs typeface="Times New Roman" pitchFamily="18" charset="0"/>
              </a:rPr>
              <a:t>operand</a:t>
            </a:r>
            <a:r>
              <a:rPr lang="zh-CN" altLang="en-US" sz="2000" b="1" dirty="0" smtClean="0">
                <a:solidFill>
                  <a:srgbClr val="FF00FF"/>
                </a:solidFill>
                <a:latin typeface="Times New Roman" pitchFamily="18" charset="0"/>
                <a:ea typeface="楷体" pitchFamily="49" charset="-122"/>
                <a:cs typeface="Times New Roman" pitchFamily="18" charset="0"/>
              </a:rPr>
              <a:t>可以隐式转换为</a:t>
            </a:r>
            <a:r>
              <a:rPr lang="en-US" sz="2000" b="1" dirty="0" smtClean="0">
                <a:solidFill>
                  <a:srgbClr val="FF00FF"/>
                </a:solidFill>
                <a:latin typeface="Times New Roman" pitchFamily="18" charset="0"/>
                <a:ea typeface="楷体" pitchFamily="49" charset="-122"/>
                <a:cs typeface="Times New Roman" pitchFamily="18" charset="0"/>
              </a:rPr>
              <a:t>type</a:t>
            </a:r>
            <a:r>
              <a:rPr lang="zh-CN" altLang="en-US" sz="2000" b="1" dirty="0" smtClean="0">
                <a:solidFill>
                  <a:srgbClr val="FF00FF"/>
                </a:solidFill>
                <a:latin typeface="Times New Roman" pitchFamily="18" charset="0"/>
                <a:ea typeface="楷体" pitchFamily="49" charset="-122"/>
                <a:cs typeface="Times New Roman" pitchFamily="18" charset="0"/>
              </a:rPr>
              <a:t>类型。</a:t>
            </a:r>
          </a:p>
          <a:p>
            <a:pPr marL="457200" indent="-457200">
              <a:lnSpc>
                <a:spcPct val="150000"/>
              </a:lnSpc>
              <a:buFont typeface="Wingdings" pitchFamily="2" charset="2"/>
              <a:buChar char="l"/>
            </a:pPr>
            <a:r>
              <a:rPr lang="en-US" sz="2000" b="1" dirty="0" smtClean="0">
                <a:solidFill>
                  <a:srgbClr val="FF00FF"/>
                </a:solidFill>
                <a:latin typeface="Times New Roman" pitchFamily="18" charset="0"/>
                <a:ea typeface="楷体" pitchFamily="49" charset="-122"/>
                <a:cs typeface="Times New Roman" pitchFamily="18" charset="0"/>
              </a:rPr>
              <a:t>operand</a:t>
            </a:r>
            <a:r>
              <a:rPr lang="zh-CN" altLang="en-US" sz="2000" b="1" dirty="0" smtClean="0">
                <a:solidFill>
                  <a:srgbClr val="FF00FF"/>
                </a:solidFill>
                <a:latin typeface="Times New Roman" pitchFamily="18" charset="0"/>
                <a:ea typeface="楷体" pitchFamily="49" charset="-122"/>
                <a:cs typeface="Times New Roman" pitchFamily="18" charset="0"/>
              </a:rPr>
              <a:t>可以装箱到</a:t>
            </a:r>
            <a:r>
              <a:rPr lang="en-US" sz="2000" b="1" dirty="0" smtClean="0">
                <a:solidFill>
                  <a:srgbClr val="FF00FF"/>
                </a:solidFill>
                <a:latin typeface="Times New Roman" pitchFamily="18" charset="0"/>
                <a:ea typeface="楷体" pitchFamily="49" charset="-122"/>
                <a:cs typeface="Times New Roman" pitchFamily="18" charset="0"/>
              </a:rPr>
              <a:t>type</a:t>
            </a:r>
            <a:r>
              <a:rPr lang="zh-CN" altLang="en-US" sz="2000" b="1" dirty="0" smtClean="0">
                <a:solidFill>
                  <a:srgbClr val="FF00FF"/>
                </a:solidFill>
                <a:latin typeface="Times New Roman" pitchFamily="18" charset="0"/>
                <a:ea typeface="楷体" pitchFamily="49" charset="-122"/>
                <a:cs typeface="Times New Roman" pitchFamily="18" charset="0"/>
              </a:rPr>
              <a:t>中。</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2857488" y="357166"/>
            <a:ext cx="3957640"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隶书" pitchFamily="49" charset="-122"/>
              </a:rPr>
              <a:t>6.3   </a:t>
            </a:r>
            <a:r>
              <a:rPr lang="zh-CN"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隶书" pitchFamily="49" charset="-122"/>
              </a:rPr>
              <a:t>抽 象 类</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隶书" pitchFamily="49" charset="-122"/>
            </a:endParaRPr>
          </a:p>
        </p:txBody>
      </p:sp>
      <p:sp>
        <p:nvSpPr>
          <p:cNvPr id="163843" name="Text Box 3"/>
          <p:cNvSpPr txBox="1">
            <a:spLocks noChangeArrowheads="1"/>
          </p:cNvSpPr>
          <p:nvPr/>
        </p:nvSpPr>
        <p:spPr bwMode="auto">
          <a:xfrm>
            <a:off x="428596" y="1714488"/>
            <a:ext cx="8429684" cy="4131900"/>
          </a:xfrm>
          <a:prstGeom prst="rect">
            <a:avLst/>
          </a:prstGeom>
          <a:noFill/>
          <a:ln w="9525">
            <a:noFill/>
            <a:miter lim="800000"/>
            <a:headEnd/>
            <a:tailEnd/>
          </a:ln>
          <a:effectLst/>
        </p:spPr>
        <p:txBody>
          <a:bodyPr wrap="square">
            <a:spAutoFit/>
          </a:bodyPr>
          <a:lstStyle/>
          <a:p>
            <a:pPr marL="342900" indent="-342900">
              <a:lnSpc>
                <a:spcPts val="3500"/>
              </a:lnSpc>
            </a:pPr>
            <a:r>
              <a:rPr lang="zh-CN" altLang="en-US" sz="2400" b="1" dirty="0" smtClean="0">
                <a:solidFill>
                  <a:srgbClr val="0000FF"/>
                </a:solidFill>
                <a:latin typeface="Times New Roman" pitchFamily="18" charset="0"/>
                <a:ea typeface="楷体" pitchFamily="49" charset="-122"/>
                <a:cs typeface="Times New Roman" pitchFamily="18" charset="0"/>
              </a:rPr>
              <a:t>             在</a:t>
            </a:r>
            <a:r>
              <a:rPr lang="zh-CN" altLang="en-US" sz="2400" b="1" dirty="0">
                <a:solidFill>
                  <a:srgbClr val="0000FF"/>
                </a:solidFill>
                <a:latin typeface="Times New Roman" pitchFamily="18" charset="0"/>
                <a:ea typeface="楷体" pitchFamily="49" charset="-122"/>
                <a:cs typeface="Times New Roman" pitchFamily="18" charset="0"/>
              </a:rPr>
              <a:t>类声明中使用</a:t>
            </a:r>
            <a:r>
              <a:rPr lang="en-US" altLang="zh-CN" sz="2400" b="1" dirty="0">
                <a:solidFill>
                  <a:srgbClr val="0000FF"/>
                </a:solidFill>
                <a:latin typeface="Times New Roman" pitchFamily="18" charset="0"/>
                <a:ea typeface="楷体" pitchFamily="49" charset="-122"/>
                <a:cs typeface="Times New Roman" pitchFamily="18" charset="0"/>
              </a:rPr>
              <a:t>abstract</a:t>
            </a:r>
            <a:r>
              <a:rPr lang="zh-CN" altLang="en-US" sz="2400" b="1" dirty="0">
                <a:solidFill>
                  <a:srgbClr val="0000FF"/>
                </a:solidFill>
                <a:latin typeface="Times New Roman" pitchFamily="18" charset="0"/>
                <a:ea typeface="楷体" pitchFamily="49" charset="-122"/>
                <a:cs typeface="Times New Roman" pitchFamily="18" charset="0"/>
              </a:rPr>
              <a:t>修饰符的类称为抽象类。抽象类具有以下特点：</a:t>
            </a:r>
          </a:p>
          <a:p>
            <a:pPr marL="800100" lvl="1" indent="-342900">
              <a:lnSpc>
                <a:spcPts val="3500"/>
              </a:lnSpc>
              <a:buFont typeface="Wingdings" pitchFamily="2" charset="2"/>
              <a:buChar char="ü"/>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抽象类不能实例化。</a:t>
            </a:r>
          </a:p>
          <a:p>
            <a:pPr marL="800100" lvl="1" indent="-342900">
              <a:lnSpc>
                <a:spcPts val="3500"/>
              </a:lnSpc>
              <a:buFont typeface="Wingdings" pitchFamily="2" charset="2"/>
              <a:buChar char="ü"/>
            </a:pPr>
            <a:r>
              <a:rPr lang="zh-CN" altLang="en-US" sz="2000" b="1" dirty="0">
                <a:solidFill>
                  <a:srgbClr val="336600"/>
                </a:solidFill>
                <a:latin typeface="Times New Roman" pitchFamily="18" charset="0"/>
                <a:ea typeface="楷体" pitchFamily="49" charset="-122"/>
                <a:cs typeface="Times New Roman" pitchFamily="18" charset="0"/>
              </a:rPr>
              <a:t> 抽象类可以包含抽象方法和抽象访问器。</a:t>
            </a:r>
          </a:p>
          <a:p>
            <a:pPr marL="800100" lvl="1" indent="-342900">
              <a:lnSpc>
                <a:spcPts val="3500"/>
              </a:lnSpc>
              <a:buFont typeface="Wingdings" pitchFamily="2" charset="2"/>
              <a:buChar char="ü"/>
            </a:pPr>
            <a:r>
              <a:rPr lang="zh-CN" altLang="en-US" sz="2000" b="1" dirty="0">
                <a:solidFill>
                  <a:srgbClr val="336600"/>
                </a:solidFill>
                <a:latin typeface="Times New Roman" pitchFamily="18" charset="0"/>
                <a:ea typeface="楷体" pitchFamily="49" charset="-122"/>
                <a:cs typeface="Times New Roman" pitchFamily="18" charset="0"/>
              </a:rPr>
              <a:t> 抽象类中可以存在非抽象的方法。</a:t>
            </a:r>
          </a:p>
          <a:p>
            <a:pPr marL="800100" lvl="1" indent="-342900">
              <a:lnSpc>
                <a:spcPts val="3500"/>
              </a:lnSpc>
              <a:buFont typeface="Wingdings" pitchFamily="2" charset="2"/>
              <a:buChar char="ü"/>
            </a:pPr>
            <a:r>
              <a:rPr lang="zh-CN" altLang="en-US" sz="2000" b="1" dirty="0">
                <a:solidFill>
                  <a:srgbClr val="336600"/>
                </a:solidFill>
                <a:latin typeface="Times New Roman" pitchFamily="18" charset="0"/>
                <a:ea typeface="楷体" pitchFamily="49" charset="-122"/>
                <a:cs typeface="Times New Roman" pitchFamily="18" charset="0"/>
              </a:rPr>
              <a:t> 不能用</a:t>
            </a:r>
            <a:r>
              <a:rPr lang="en-US" altLang="zh-CN" sz="2000" b="1" dirty="0">
                <a:solidFill>
                  <a:srgbClr val="336600"/>
                </a:solidFill>
                <a:latin typeface="Times New Roman" pitchFamily="18" charset="0"/>
                <a:ea typeface="楷体" pitchFamily="49" charset="-122"/>
                <a:cs typeface="Times New Roman" pitchFamily="18" charset="0"/>
              </a:rPr>
              <a:t>sealed</a:t>
            </a:r>
            <a:r>
              <a:rPr lang="zh-CN" altLang="en-US" sz="2000" b="1" dirty="0">
                <a:solidFill>
                  <a:srgbClr val="336600"/>
                </a:solidFill>
                <a:latin typeface="Times New Roman" pitchFamily="18" charset="0"/>
                <a:ea typeface="楷体" pitchFamily="49" charset="-122"/>
                <a:cs typeface="Times New Roman" pitchFamily="18" charset="0"/>
              </a:rPr>
              <a:t>修饰符修改抽象类，这也意味着抽象类不能被继承。</a:t>
            </a:r>
          </a:p>
          <a:p>
            <a:pPr marL="800100" lvl="1" indent="-342900">
              <a:lnSpc>
                <a:spcPts val="3500"/>
              </a:lnSpc>
              <a:buFont typeface="Wingdings" pitchFamily="2" charset="2"/>
              <a:buChar char="ü"/>
            </a:pPr>
            <a:r>
              <a:rPr lang="zh-CN" altLang="en-US" sz="2000" b="1" dirty="0">
                <a:solidFill>
                  <a:srgbClr val="336600"/>
                </a:solidFill>
                <a:latin typeface="Times New Roman" pitchFamily="18" charset="0"/>
                <a:ea typeface="楷体" pitchFamily="49" charset="-122"/>
                <a:cs typeface="Times New Roman" pitchFamily="18" charset="0"/>
              </a:rPr>
              <a:t> 从抽象类派生的非抽象类必须包括继承的所有抽象方法和抽象访问器的实现。</a:t>
            </a:r>
          </a:p>
          <a:p>
            <a:pPr marL="800100" lvl="1" indent="-342900">
              <a:lnSpc>
                <a:spcPts val="3500"/>
              </a:lnSpc>
              <a:buFont typeface="Wingdings" pitchFamily="2" charset="2"/>
              <a:buChar char="ü"/>
            </a:pPr>
            <a:r>
              <a:rPr lang="zh-CN" altLang="en-US" sz="2000" b="1" dirty="0">
                <a:solidFill>
                  <a:srgbClr val="336600"/>
                </a:solidFill>
                <a:latin typeface="Times New Roman" pitchFamily="18" charset="0"/>
                <a:ea typeface="楷体" pitchFamily="49" charset="-122"/>
                <a:cs typeface="Times New Roman" pitchFamily="18" charset="0"/>
              </a:rPr>
              <a:t> 抽象类可以被抽象类所继承，结果仍是抽象类。</a:t>
            </a:r>
          </a:p>
        </p:txBody>
      </p:sp>
      <p:sp>
        <p:nvSpPr>
          <p:cNvPr id="4" name="TextBox 3"/>
          <p:cNvSpPr txBox="1"/>
          <p:nvPr/>
        </p:nvSpPr>
        <p:spPr>
          <a:xfrm>
            <a:off x="642910" y="1071546"/>
            <a:ext cx="392909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6.3.1  </a:t>
            </a:r>
            <a:r>
              <a:rPr lang="zh-CN" altLang="en-US" sz="2800" dirty="0" smtClean="0">
                <a:solidFill>
                  <a:srgbClr val="FF3300"/>
                </a:solidFill>
                <a:latin typeface="黑体" pitchFamily="49" charset="-122"/>
                <a:ea typeface="黑体" pitchFamily="49" charset="-122"/>
              </a:rPr>
              <a:t>抽象类的特性</a:t>
            </a:r>
            <a:endParaRPr lang="zh-CN" altLang="en-US" sz="2800" b="1" dirty="0" smtClean="0">
              <a:solidFill>
                <a:srgbClr val="FF33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500034" y="1000108"/>
            <a:ext cx="7993063" cy="830997"/>
          </a:xfrm>
          <a:prstGeom prst="rect">
            <a:avLst/>
          </a:prstGeom>
          <a:noFill/>
          <a:ln w="9525">
            <a:noFill/>
            <a:miter lim="800000"/>
            <a:headEnd/>
            <a:tailEnd/>
          </a:ln>
          <a:effectLst/>
        </p:spPr>
        <p:txBody>
          <a:bodyPr>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在</a:t>
            </a:r>
            <a:r>
              <a:rPr lang="zh-CN" altLang="en-US" sz="2400" b="1" dirty="0">
                <a:solidFill>
                  <a:srgbClr val="0000FF"/>
                </a:solidFill>
                <a:latin typeface="Times New Roman" pitchFamily="18" charset="0"/>
                <a:ea typeface="楷体" pitchFamily="49" charset="-122"/>
                <a:cs typeface="Times New Roman" pitchFamily="18" charset="0"/>
              </a:rPr>
              <a:t>方法声明中使用</a:t>
            </a:r>
            <a:r>
              <a:rPr lang="en-US" altLang="zh-CN" sz="2400" b="1" dirty="0">
                <a:solidFill>
                  <a:srgbClr val="0000FF"/>
                </a:solidFill>
                <a:latin typeface="Times New Roman" pitchFamily="18" charset="0"/>
                <a:ea typeface="楷体" pitchFamily="49" charset="-122"/>
                <a:cs typeface="Times New Roman" pitchFamily="18" charset="0"/>
              </a:rPr>
              <a:t>abstract</a:t>
            </a:r>
            <a:r>
              <a:rPr lang="zh-CN" altLang="en-US" sz="2400" b="1" dirty="0">
                <a:solidFill>
                  <a:srgbClr val="0000FF"/>
                </a:solidFill>
                <a:latin typeface="Times New Roman" pitchFamily="18" charset="0"/>
                <a:ea typeface="楷体" pitchFamily="49" charset="-122"/>
                <a:cs typeface="Times New Roman" pitchFamily="18" charset="0"/>
              </a:rPr>
              <a:t>修饰符以指示方法不包含实现的，即为抽象方法。抽象方法具有以下特性：</a:t>
            </a:r>
            <a:endParaRPr lang="zh-CN" altLang="en-US" sz="2400" b="1" dirty="0">
              <a:solidFill>
                <a:schemeClr val="tx2"/>
              </a:solidFill>
              <a:latin typeface="Times New Roman" pitchFamily="18" charset="0"/>
              <a:ea typeface="楷体" pitchFamily="49" charset="-122"/>
              <a:cs typeface="Times New Roman" pitchFamily="18" charset="0"/>
            </a:endParaRPr>
          </a:p>
        </p:txBody>
      </p:sp>
      <p:sp>
        <p:nvSpPr>
          <p:cNvPr id="162819" name="Text Box 3"/>
          <p:cNvSpPr txBox="1">
            <a:spLocks noChangeArrowheads="1"/>
          </p:cNvSpPr>
          <p:nvPr/>
        </p:nvSpPr>
        <p:spPr bwMode="auto">
          <a:xfrm>
            <a:off x="714348" y="1928802"/>
            <a:ext cx="8208963" cy="3900363"/>
          </a:xfrm>
          <a:prstGeom prst="rect">
            <a:avLst/>
          </a:prstGeom>
          <a:noFill/>
          <a:ln w="9525">
            <a:noFill/>
            <a:miter lim="800000"/>
            <a:headEnd/>
            <a:tailEnd/>
          </a:ln>
          <a:effectLst/>
        </p:spPr>
        <p:txBody>
          <a:bodyPr>
            <a:spAutoFit/>
          </a:bodyPr>
          <a:lstStyle/>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声明一个抽象方法使用</a:t>
            </a:r>
            <a:r>
              <a:rPr lang="en-US" altLang="zh-CN" sz="2000" b="1" dirty="0">
                <a:solidFill>
                  <a:schemeClr val="tx2"/>
                </a:solidFill>
                <a:latin typeface="Times New Roman" pitchFamily="18" charset="0"/>
                <a:ea typeface="楷体" pitchFamily="49" charset="-122"/>
                <a:cs typeface="Times New Roman" pitchFamily="18" charset="0"/>
              </a:rPr>
              <a:t>abstract</a:t>
            </a:r>
            <a:r>
              <a:rPr lang="zh-CN" altLang="en-US" sz="2000" b="1" dirty="0">
                <a:solidFill>
                  <a:schemeClr val="tx2"/>
                </a:solidFill>
                <a:latin typeface="Times New Roman" pitchFamily="18" charset="0"/>
                <a:ea typeface="楷体" pitchFamily="49" charset="-122"/>
                <a:cs typeface="Times New Roman" pitchFamily="18" charset="0"/>
              </a:rPr>
              <a:t>关键字。</a:t>
            </a:r>
          </a:p>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抽象方法是隐式的虚方法。</a:t>
            </a:r>
          </a:p>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只允许在抽象类中使用抽象方法声明。</a:t>
            </a:r>
          </a:p>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一个类中可以包含一个或多个抽象方法。</a:t>
            </a:r>
          </a:p>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因为抽象方法声明不提供实际的实现，所以没有方法体；方法声明只是以一个分号结束，并且在签名后没有大括号</a:t>
            </a:r>
            <a:r>
              <a:rPr lang="en-US" altLang="zh-CN" sz="2000" b="1" dirty="0">
                <a:solidFill>
                  <a:schemeClr val="tx2"/>
                </a:solidFill>
                <a:latin typeface="Times New Roman" pitchFamily="18" charset="0"/>
                <a:ea typeface="楷体" pitchFamily="49" charset="-122"/>
                <a:cs typeface="Times New Roman" pitchFamily="18" charset="0"/>
              </a:rPr>
              <a:t>{}</a:t>
            </a:r>
            <a:r>
              <a:rPr lang="zh-CN" altLang="en-US" sz="2000" b="1" dirty="0">
                <a:solidFill>
                  <a:schemeClr val="tx2"/>
                </a:solidFill>
                <a:latin typeface="Times New Roman" pitchFamily="18" charset="0"/>
                <a:ea typeface="楷体" pitchFamily="49" charset="-122"/>
                <a:cs typeface="Times New Roman" pitchFamily="18" charset="0"/>
              </a:rPr>
              <a:t>。</a:t>
            </a:r>
          </a:p>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抽象方法实现由一个重写方法提供，此重写方法是非抽象类的成员。</a:t>
            </a:r>
          </a:p>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实现抽象类用“</a:t>
            </a:r>
            <a:r>
              <a:rPr lang="en-US" altLang="zh-CN" sz="2000" b="1" dirty="0">
                <a:solidFill>
                  <a:schemeClr val="tx2"/>
                </a:solidFill>
                <a:latin typeface="Times New Roman" pitchFamily="18" charset="0"/>
                <a:ea typeface="楷体" pitchFamily="49" charset="-122"/>
                <a:cs typeface="Times New Roman" pitchFamily="18" charset="0"/>
              </a:rPr>
              <a:t>:”</a:t>
            </a:r>
            <a:r>
              <a:rPr lang="zh-CN" altLang="en-US" sz="2000" b="1" dirty="0">
                <a:solidFill>
                  <a:schemeClr val="tx2"/>
                </a:solidFill>
                <a:latin typeface="Times New Roman" pitchFamily="18" charset="0"/>
                <a:ea typeface="楷体" pitchFamily="49" charset="-122"/>
                <a:cs typeface="Times New Roman" pitchFamily="18" charset="0"/>
              </a:rPr>
              <a:t>，实现抽象方法用</a:t>
            </a:r>
            <a:r>
              <a:rPr lang="en-US" altLang="zh-CN" sz="2000" b="1" dirty="0">
                <a:solidFill>
                  <a:schemeClr val="tx2"/>
                </a:solidFill>
                <a:latin typeface="Times New Roman" pitchFamily="18" charset="0"/>
                <a:ea typeface="楷体" pitchFamily="49" charset="-122"/>
                <a:cs typeface="Times New Roman" pitchFamily="18" charset="0"/>
              </a:rPr>
              <a:t>override</a:t>
            </a:r>
            <a:r>
              <a:rPr lang="zh-CN" altLang="en-US" sz="2000" b="1" dirty="0">
                <a:solidFill>
                  <a:schemeClr val="tx2"/>
                </a:solidFill>
                <a:latin typeface="Times New Roman" pitchFamily="18" charset="0"/>
                <a:ea typeface="楷体" pitchFamily="49" charset="-122"/>
                <a:cs typeface="Times New Roman" pitchFamily="18" charset="0"/>
              </a:rPr>
              <a:t>关键字。</a:t>
            </a:r>
          </a:p>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在抽象方法声明中使用</a:t>
            </a:r>
            <a:r>
              <a:rPr lang="en-US" altLang="zh-CN" sz="2000" b="1" dirty="0">
                <a:solidFill>
                  <a:schemeClr val="tx2"/>
                </a:solidFill>
                <a:latin typeface="Times New Roman" pitchFamily="18" charset="0"/>
                <a:ea typeface="楷体" pitchFamily="49" charset="-122"/>
                <a:cs typeface="Times New Roman" pitchFamily="18" charset="0"/>
              </a:rPr>
              <a:t>static</a:t>
            </a:r>
            <a:r>
              <a:rPr lang="zh-CN" altLang="en-US" sz="2000" b="1" dirty="0">
                <a:solidFill>
                  <a:schemeClr val="tx2"/>
                </a:solidFill>
                <a:latin typeface="Times New Roman" pitchFamily="18" charset="0"/>
                <a:ea typeface="楷体" pitchFamily="49" charset="-122"/>
                <a:cs typeface="Times New Roman" pitchFamily="18" charset="0"/>
              </a:rPr>
              <a:t>或</a:t>
            </a:r>
            <a:r>
              <a:rPr lang="en-US" altLang="zh-CN" sz="2000" b="1" dirty="0">
                <a:solidFill>
                  <a:schemeClr val="tx2"/>
                </a:solidFill>
                <a:latin typeface="Times New Roman" pitchFamily="18" charset="0"/>
                <a:ea typeface="楷体" pitchFamily="49" charset="-122"/>
                <a:cs typeface="Times New Roman" pitchFamily="18" charset="0"/>
              </a:rPr>
              <a:t>virtual</a:t>
            </a:r>
            <a:r>
              <a:rPr lang="zh-CN" altLang="en-US" sz="2000" b="1" dirty="0">
                <a:solidFill>
                  <a:schemeClr val="tx2"/>
                </a:solidFill>
                <a:latin typeface="Times New Roman" pitchFamily="18" charset="0"/>
                <a:ea typeface="楷体" pitchFamily="49" charset="-122"/>
                <a:cs typeface="Times New Roman" pitchFamily="18" charset="0"/>
              </a:rPr>
              <a:t>修饰符是错误的。</a:t>
            </a:r>
          </a:p>
          <a:p>
            <a:pPr marL="342900" indent="-342900">
              <a:lnSpc>
                <a:spcPts val="3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抽象方法被实现后，不能更改修饰符。</a:t>
            </a:r>
          </a:p>
        </p:txBody>
      </p:sp>
      <p:sp>
        <p:nvSpPr>
          <p:cNvPr id="4" name="TextBox 3"/>
          <p:cNvSpPr txBox="1"/>
          <p:nvPr/>
        </p:nvSpPr>
        <p:spPr>
          <a:xfrm>
            <a:off x="642910" y="357166"/>
            <a:ext cx="307183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6.3.2 </a:t>
            </a:r>
            <a:r>
              <a:rPr lang="zh-CN" altLang="en-US" sz="2800" b="1" dirty="0" smtClean="0">
                <a:solidFill>
                  <a:srgbClr val="FF3300"/>
                </a:solidFill>
                <a:latin typeface="黑体" pitchFamily="49" charset="-122"/>
                <a:ea typeface="黑体" pitchFamily="49" charset="-122"/>
              </a:rPr>
              <a:t>抽象方法</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84213" y="404813"/>
            <a:ext cx="7775575" cy="457200"/>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6.5】 </a:t>
            </a:r>
            <a:r>
              <a:rPr lang="zh-CN" altLang="en-US" sz="2400" b="1" dirty="0">
                <a:solidFill>
                  <a:srgbClr val="0000FF"/>
                </a:solidFill>
                <a:latin typeface="Times New Roman" pitchFamily="18" charset="0"/>
                <a:ea typeface="楷体" pitchFamily="49" charset="-122"/>
                <a:cs typeface="Times New Roman" pitchFamily="18" charset="0"/>
              </a:rPr>
              <a:t>分析以下程序的运行结果。</a:t>
            </a:r>
          </a:p>
        </p:txBody>
      </p:sp>
      <p:sp>
        <p:nvSpPr>
          <p:cNvPr id="161795" name="Text Box 3"/>
          <p:cNvSpPr txBox="1">
            <a:spLocks noChangeArrowheads="1"/>
          </p:cNvSpPr>
          <p:nvPr/>
        </p:nvSpPr>
        <p:spPr bwMode="auto">
          <a:xfrm>
            <a:off x="684213" y="981075"/>
            <a:ext cx="7848600" cy="527367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using System;</a:t>
            </a:r>
          </a:p>
          <a:p>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proj6_5</a:t>
            </a:r>
            <a:endParaRPr lang="en-US" altLang="zh-CN" sz="2000" b="1" dirty="0">
              <a:solidFill>
                <a:srgbClr val="3366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abstract class A		</a:t>
            </a:r>
            <a:r>
              <a:rPr lang="en-US" altLang="zh-CN" sz="2000" b="1" dirty="0" smtClean="0">
                <a:solidFill>
                  <a:srgbClr val="FF0000"/>
                </a:solidFill>
                <a:latin typeface="Times New Roman" pitchFamily="18" charset="0"/>
                <a:ea typeface="楷体" pitchFamily="49" charset="-122"/>
                <a:cs typeface="Times New Roman" pitchFamily="18" charset="0"/>
              </a:rPr>
              <a:t>//</a:t>
            </a:r>
            <a:r>
              <a:rPr lang="zh-CN" altLang="en-US" sz="2000" b="1" dirty="0">
                <a:solidFill>
                  <a:srgbClr val="FF0000"/>
                </a:solidFill>
                <a:latin typeface="Times New Roman" pitchFamily="18" charset="0"/>
                <a:ea typeface="楷体" pitchFamily="49" charset="-122"/>
                <a:cs typeface="Times New Roman" pitchFamily="18" charset="0"/>
              </a:rPr>
              <a:t>抽象类声明</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abstract</a:t>
            </a:r>
            <a:r>
              <a:rPr lang="en-US" altLang="zh-CN" sz="2000" b="1" dirty="0">
                <a:solidFill>
                  <a:srgbClr val="336600"/>
                </a:solidFill>
                <a:latin typeface="Times New Roman" pitchFamily="18" charset="0"/>
                <a:ea typeface="楷体" pitchFamily="49" charset="-122"/>
                <a:cs typeface="Times New Roman" pitchFamily="18" charset="0"/>
              </a:rPr>
              <a:t> public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fun();	//</a:t>
            </a:r>
            <a:r>
              <a:rPr lang="zh-CN" altLang="en-US" sz="2000" b="1" dirty="0">
                <a:solidFill>
                  <a:srgbClr val="336600"/>
                </a:solidFill>
                <a:latin typeface="Times New Roman" pitchFamily="18" charset="0"/>
                <a:ea typeface="楷体" pitchFamily="49" charset="-122"/>
                <a:cs typeface="Times New Roman" pitchFamily="18" charset="0"/>
              </a:rPr>
              <a:t>抽象方法声明</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FF0000"/>
                </a:solidFill>
                <a:latin typeface="Times New Roman" pitchFamily="18" charset="0"/>
                <a:ea typeface="楷体" pitchFamily="49" charset="-122"/>
                <a:cs typeface="Times New Roman" pitchFamily="18" charset="0"/>
              </a:rPr>
              <a:t>      class B : A</a:t>
            </a:r>
          </a:p>
          <a:p>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x, y;</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public B(</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x1</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y1</a:t>
            </a:r>
            <a:r>
              <a:rPr lang="en-US" altLang="zh-CN" sz="2000" b="1" dirty="0">
                <a:solidFill>
                  <a:srgbClr val="FF00FF"/>
                </a:solidFill>
                <a:latin typeface="Times New Roman" pitchFamily="18" charset="0"/>
                <a:ea typeface="楷体" pitchFamily="49" charset="-122"/>
                <a:cs typeface="Times New Roman" pitchFamily="18" charset="0"/>
              </a:rPr>
              <a:t>)	//</a:t>
            </a:r>
            <a:r>
              <a:rPr lang="zh-CN" altLang="en-US" sz="2000" b="1" dirty="0">
                <a:solidFill>
                  <a:srgbClr val="FF00FF"/>
                </a:solidFill>
                <a:latin typeface="Times New Roman" pitchFamily="18" charset="0"/>
                <a:ea typeface="楷体" pitchFamily="49" charset="-122"/>
                <a:cs typeface="Times New Roman" pitchFamily="18" charset="0"/>
              </a:rPr>
              <a:t>抽象方法实现</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x = </a:t>
            </a:r>
            <a:r>
              <a:rPr lang="en-US" altLang="zh-CN" sz="2000" b="1" dirty="0" err="1">
                <a:solidFill>
                  <a:srgbClr val="336600"/>
                </a:solidFill>
                <a:latin typeface="Times New Roman" pitchFamily="18" charset="0"/>
                <a:ea typeface="楷体" pitchFamily="49" charset="-122"/>
                <a:cs typeface="Times New Roman" pitchFamily="18" charset="0"/>
              </a:rPr>
              <a:t>x1</a:t>
            </a:r>
            <a:r>
              <a:rPr lang="en-US" altLang="zh-CN" sz="2000" b="1" dirty="0">
                <a:solidFill>
                  <a:srgbClr val="336600"/>
                </a:solidFill>
                <a:latin typeface="Times New Roman" pitchFamily="18" charset="0"/>
                <a:ea typeface="楷体" pitchFamily="49" charset="-122"/>
                <a:cs typeface="Times New Roman" pitchFamily="18" charset="0"/>
              </a:rPr>
              <a:t>; y = </a:t>
            </a:r>
            <a:r>
              <a:rPr lang="en-US" altLang="zh-CN" sz="2000" b="1" dirty="0" err="1">
                <a:solidFill>
                  <a:srgbClr val="336600"/>
                </a:solidFill>
                <a:latin typeface="Times New Roman" pitchFamily="18" charset="0"/>
                <a:ea typeface="楷体" pitchFamily="49" charset="-122"/>
                <a:cs typeface="Times New Roman" pitchFamily="18" charset="0"/>
              </a:rPr>
              <a:t>y1</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public override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fun()</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return x * y;</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539750" y="404813"/>
            <a:ext cx="8064500" cy="222567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_GB2312" pitchFamily="49" charset="-122"/>
              </a:rPr>
              <a:t> 	class Program</a:t>
            </a:r>
          </a:p>
          <a:p>
            <a:r>
              <a:rPr lang="en-US" altLang="zh-CN" sz="2000" b="1" dirty="0">
                <a:solidFill>
                  <a:srgbClr val="336600"/>
                </a:solidFill>
                <a:latin typeface="Times New Roman" pitchFamily="18" charset="0"/>
                <a:ea typeface="楷体_GB2312" pitchFamily="49" charset="-122"/>
              </a:rPr>
              <a:t>    	{    static void Main(string[] </a:t>
            </a:r>
            <a:r>
              <a:rPr lang="en-US" altLang="zh-CN" sz="2000" b="1" dirty="0" err="1">
                <a:solidFill>
                  <a:srgbClr val="336600"/>
                </a:solidFill>
                <a:latin typeface="Times New Roman" pitchFamily="18" charset="0"/>
                <a:ea typeface="楷体_GB2312" pitchFamily="49" charset="-122"/>
              </a:rPr>
              <a:t>args</a:t>
            </a:r>
            <a:r>
              <a:rPr lang="en-US" altLang="zh-CN" sz="2000" b="1" dirty="0">
                <a:solidFill>
                  <a:srgbClr val="336600"/>
                </a:solidFill>
                <a:latin typeface="Times New Roman" pitchFamily="18" charset="0"/>
                <a:ea typeface="楷体_GB2312" pitchFamily="49" charset="-122"/>
              </a:rPr>
              <a:t>)</a:t>
            </a:r>
          </a:p>
          <a:p>
            <a:r>
              <a:rPr lang="en-US" altLang="zh-CN" sz="2000" b="1" dirty="0">
                <a:solidFill>
                  <a:srgbClr val="336600"/>
                </a:solidFill>
                <a:latin typeface="Times New Roman" pitchFamily="18" charset="0"/>
                <a:ea typeface="楷体_GB2312" pitchFamily="49" charset="-122"/>
              </a:rPr>
              <a:t>        	     {    B b = new B(2, 3);</a:t>
            </a:r>
          </a:p>
          <a:p>
            <a:r>
              <a:rPr lang="en-US" altLang="zh-CN" sz="2000" b="1" dirty="0">
                <a:solidFill>
                  <a:srgbClr val="336600"/>
                </a:solidFill>
                <a:latin typeface="Times New Roman" pitchFamily="18" charset="0"/>
                <a:ea typeface="楷体_GB2312" pitchFamily="49" charset="-122"/>
              </a:rPr>
              <a:t>            	           </a:t>
            </a:r>
            <a:r>
              <a:rPr lang="en-US" altLang="zh-CN" sz="2000" b="1" dirty="0" err="1">
                <a:solidFill>
                  <a:srgbClr val="336600"/>
                </a:solidFill>
                <a:latin typeface="Times New Roman" pitchFamily="18" charset="0"/>
                <a:ea typeface="楷体_GB2312" pitchFamily="49" charset="-122"/>
              </a:rPr>
              <a:t>Console.WriteLine</a:t>
            </a:r>
            <a:r>
              <a:rPr lang="en-US" altLang="zh-CN" sz="2000" b="1" dirty="0">
                <a:solidFill>
                  <a:srgbClr val="336600"/>
                </a:solidFill>
                <a:latin typeface="Times New Roman" pitchFamily="18" charset="0"/>
                <a:ea typeface="楷体_GB2312" pitchFamily="49" charset="-122"/>
              </a:rPr>
              <a:t>("{0}", </a:t>
            </a:r>
            <a:r>
              <a:rPr lang="en-US" altLang="zh-CN" sz="2000" b="1" dirty="0" err="1">
                <a:solidFill>
                  <a:srgbClr val="336600"/>
                </a:solidFill>
                <a:latin typeface="Times New Roman" pitchFamily="18" charset="0"/>
                <a:ea typeface="楷体_GB2312" pitchFamily="49" charset="-122"/>
              </a:rPr>
              <a:t>b.fun</a:t>
            </a:r>
            <a:r>
              <a:rPr lang="en-US" altLang="zh-CN" sz="2000" b="1" dirty="0">
                <a:solidFill>
                  <a:srgbClr val="336600"/>
                </a:solidFill>
                <a:latin typeface="Times New Roman" pitchFamily="18" charset="0"/>
                <a:ea typeface="楷体_GB2312" pitchFamily="49" charset="-122"/>
              </a:rPr>
              <a:t>());</a:t>
            </a:r>
          </a:p>
          <a:p>
            <a:r>
              <a:rPr lang="en-US" altLang="zh-CN" sz="2000" b="1" dirty="0">
                <a:solidFill>
                  <a:srgbClr val="336600"/>
                </a:solidFill>
                <a:latin typeface="Times New Roman" pitchFamily="18" charset="0"/>
                <a:ea typeface="楷体_GB2312" pitchFamily="49" charset="-122"/>
              </a:rPr>
              <a:t>        	     }</a:t>
            </a:r>
          </a:p>
          <a:p>
            <a:r>
              <a:rPr lang="en-US" altLang="zh-CN" sz="2000" b="1" dirty="0">
                <a:solidFill>
                  <a:srgbClr val="336600"/>
                </a:solidFill>
                <a:latin typeface="Times New Roman" pitchFamily="18" charset="0"/>
                <a:ea typeface="楷体_GB2312" pitchFamily="49" charset="-122"/>
              </a:rPr>
              <a:t>    	}</a:t>
            </a:r>
          </a:p>
          <a:p>
            <a:r>
              <a:rPr lang="en-US" altLang="zh-CN" sz="2000" b="1" dirty="0">
                <a:solidFill>
                  <a:srgbClr val="336600"/>
                </a:solidFill>
                <a:latin typeface="Times New Roman" pitchFamily="18" charset="0"/>
                <a:ea typeface="楷体_GB2312" pitchFamily="49" charset="-122"/>
              </a:rPr>
              <a:t>     }</a:t>
            </a:r>
          </a:p>
        </p:txBody>
      </p:sp>
      <p:sp>
        <p:nvSpPr>
          <p:cNvPr id="160772" name="Rectangle 4"/>
          <p:cNvSpPr>
            <a:spLocks noChangeArrowheads="1"/>
          </p:cNvSpPr>
          <p:nvPr/>
        </p:nvSpPr>
        <p:spPr bwMode="auto">
          <a:xfrm>
            <a:off x="971550" y="2852738"/>
            <a:ext cx="1008063"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FF3300"/>
                </a:solidFill>
              </a:rPr>
              <a:t>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571472" y="1285860"/>
            <a:ext cx="8064500" cy="3253904"/>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派生</a:t>
            </a:r>
            <a:r>
              <a:rPr lang="zh-CN" altLang="en-US" sz="2400" b="1" dirty="0">
                <a:solidFill>
                  <a:srgbClr val="0000FF"/>
                </a:solidFill>
                <a:latin typeface="Times New Roman" pitchFamily="18" charset="0"/>
                <a:ea typeface="楷体" pitchFamily="49" charset="-122"/>
                <a:cs typeface="Times New Roman" pitchFamily="18" charset="0"/>
              </a:rPr>
              <a:t>类的声明格式如下：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类修饰符</a:t>
            </a:r>
            <a:r>
              <a:rPr lang="en-US" altLang="zh-CN" sz="2000" b="1" dirty="0">
                <a:solidFill>
                  <a:schemeClr val="hlink"/>
                </a:solidFill>
                <a:latin typeface="Times New Roman" pitchFamily="18" charset="0"/>
                <a:ea typeface="楷体" pitchFamily="49" charset="-122"/>
                <a:cs typeface="Times New Roman" pitchFamily="18" charset="0"/>
              </a:rPr>
              <a:t>] class </a:t>
            </a:r>
            <a:r>
              <a:rPr lang="zh-CN" altLang="en-US" sz="2000" b="1" dirty="0">
                <a:solidFill>
                  <a:schemeClr val="hlink"/>
                </a:solidFill>
                <a:latin typeface="Times New Roman" pitchFamily="18" charset="0"/>
                <a:ea typeface="楷体" pitchFamily="49" charset="-122"/>
                <a:cs typeface="Times New Roman" pitchFamily="18" charset="0"/>
              </a:rPr>
              <a:t>派生类：基类</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C#</a:t>
            </a:r>
            <a:r>
              <a:rPr lang="zh-CN" altLang="en-US" sz="2400" b="1" dirty="0">
                <a:solidFill>
                  <a:srgbClr val="0000FF"/>
                </a:solidFill>
                <a:latin typeface="Times New Roman" pitchFamily="18" charset="0"/>
                <a:ea typeface="楷体" pitchFamily="49" charset="-122"/>
                <a:cs typeface="Times New Roman" pitchFamily="18" charset="0"/>
              </a:rPr>
              <a:t>中派生类可以从它的基类中继承字段、属性、方法、事件、索引器等。</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实际上除了构造函数和析构函数，派生类隐式地继承了基类的所有成员。</a:t>
            </a:r>
          </a:p>
        </p:txBody>
      </p:sp>
      <p:sp>
        <p:nvSpPr>
          <p:cNvPr id="3" name="TextBox 2"/>
          <p:cNvSpPr txBox="1"/>
          <p:nvPr/>
        </p:nvSpPr>
        <p:spPr>
          <a:xfrm>
            <a:off x="642910" y="500042"/>
            <a:ext cx="364333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6.1.2 </a:t>
            </a:r>
            <a:r>
              <a:rPr lang="zh-CN" altLang="en-US" sz="2800" b="1" dirty="0" smtClean="0">
                <a:solidFill>
                  <a:srgbClr val="FF3300"/>
                </a:solidFill>
                <a:latin typeface="黑体" pitchFamily="49" charset="-122"/>
                <a:ea typeface="黑体" pitchFamily="49" charset="-122"/>
              </a:rPr>
              <a:t>派生类的声明</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785786" y="1214422"/>
            <a:ext cx="7848600" cy="1052596"/>
          </a:xfrm>
          <a:prstGeom prst="rect">
            <a:avLst/>
          </a:prstGeom>
          <a:noFill/>
          <a:ln w="9525">
            <a:noFill/>
            <a:miter lim="800000"/>
            <a:headEnd/>
            <a:tailEnd/>
          </a:ln>
          <a:effectLst/>
        </p:spPr>
        <p:txBody>
          <a:bodyPr>
            <a:spAutoFit/>
          </a:bodyPr>
          <a:lstStyle/>
          <a:p>
            <a:pPr>
              <a:lnSpc>
                <a:spcPct val="130000"/>
              </a:lnSpc>
            </a:pPr>
            <a:r>
              <a:rPr lang="zh-CN" altLang="en-US" sz="2400" b="1" dirty="0" smtClean="0">
                <a:solidFill>
                  <a:srgbClr val="0000FF"/>
                </a:solidFill>
                <a:latin typeface="Times New Roman" pitchFamily="18" charset="0"/>
                <a:ea typeface="楷体" pitchFamily="49" charset="-122"/>
                <a:cs typeface="Times New Roman" pitchFamily="18" charset="0"/>
              </a:rPr>
              <a:t>       除了</a:t>
            </a:r>
            <a:r>
              <a:rPr lang="zh-CN" altLang="en-US" sz="2400" b="1" dirty="0">
                <a:solidFill>
                  <a:srgbClr val="0000FF"/>
                </a:solidFill>
                <a:latin typeface="Times New Roman" pitchFamily="18" charset="0"/>
                <a:ea typeface="楷体" pitchFamily="49" charset="-122"/>
                <a:cs typeface="Times New Roman" pitchFamily="18" charset="0"/>
              </a:rPr>
              <a:t>在声明和调用语法上不同外，抽象属性的行为与抽象方法类似，另外，抽象属性具有如下特性：</a:t>
            </a:r>
          </a:p>
        </p:txBody>
      </p:sp>
      <p:sp>
        <p:nvSpPr>
          <p:cNvPr id="159747" name="Text Box 3"/>
          <p:cNvSpPr txBox="1">
            <a:spLocks noChangeArrowheads="1"/>
          </p:cNvSpPr>
          <p:nvPr/>
        </p:nvSpPr>
        <p:spPr bwMode="auto">
          <a:xfrm>
            <a:off x="928662" y="2357430"/>
            <a:ext cx="7559675" cy="2378075"/>
          </a:xfrm>
          <a:prstGeom prst="rect">
            <a:avLst/>
          </a:prstGeom>
          <a:noFill/>
          <a:ln w="9525">
            <a:noFill/>
            <a:miter lim="800000"/>
            <a:headEnd/>
            <a:tailEnd/>
          </a:ln>
          <a:effectLst/>
        </p:spPr>
        <p:txBody>
          <a:bodyPr>
            <a:spAutoFit/>
          </a:bodyPr>
          <a:lstStyle/>
          <a:p>
            <a:pPr marL="457200" indent="-457200">
              <a:lnSpc>
                <a:spcPct val="150000"/>
              </a:lnSpc>
              <a:buFont typeface="Wingdings" pitchFamily="2" charset="2"/>
              <a:buChar char="l"/>
            </a:pPr>
            <a:r>
              <a:rPr lang="en-US" altLang="zh-CN" sz="2000" b="1" dirty="0">
                <a:solidFill>
                  <a:schemeClr val="tx2"/>
                </a:solidFill>
                <a:latin typeface="Times New Roman" pitchFamily="18" charset="0"/>
                <a:ea typeface="楷体" pitchFamily="49" charset="-122"/>
                <a:cs typeface="Times New Roman" pitchFamily="18" charset="0"/>
              </a:rPr>
              <a:t> </a:t>
            </a:r>
            <a:r>
              <a:rPr lang="zh-CN" altLang="en-US" sz="2000" b="1" dirty="0">
                <a:solidFill>
                  <a:schemeClr val="tx2"/>
                </a:solidFill>
                <a:latin typeface="Times New Roman" pitchFamily="18" charset="0"/>
                <a:ea typeface="楷体" pitchFamily="49" charset="-122"/>
                <a:cs typeface="Times New Roman" pitchFamily="18" charset="0"/>
              </a:rPr>
              <a:t>在静态属性上使用</a:t>
            </a:r>
            <a:r>
              <a:rPr lang="en-US" altLang="zh-CN" sz="2000" b="1" dirty="0">
                <a:solidFill>
                  <a:schemeClr val="tx2"/>
                </a:solidFill>
                <a:latin typeface="Times New Roman" pitchFamily="18" charset="0"/>
                <a:ea typeface="楷体" pitchFamily="49" charset="-122"/>
                <a:cs typeface="Times New Roman" pitchFamily="18" charset="0"/>
              </a:rPr>
              <a:t>abstract</a:t>
            </a:r>
            <a:r>
              <a:rPr lang="zh-CN" altLang="en-US" sz="2000" b="1" dirty="0">
                <a:solidFill>
                  <a:schemeClr val="tx2"/>
                </a:solidFill>
                <a:latin typeface="Times New Roman" pitchFamily="18" charset="0"/>
                <a:ea typeface="楷体" pitchFamily="49" charset="-122"/>
                <a:cs typeface="Times New Roman" pitchFamily="18" charset="0"/>
              </a:rPr>
              <a:t>修饰符是错误的。</a:t>
            </a:r>
          </a:p>
          <a:p>
            <a:pPr marL="457200" indent="-457200">
              <a:lnSpc>
                <a:spcPct val="150000"/>
              </a:lnSpc>
              <a:buFont typeface="Wingdings" pitchFamily="2" charset="2"/>
              <a:buChar char="l"/>
            </a:pPr>
            <a:r>
              <a:rPr lang="zh-CN" altLang="en-US" sz="2000" b="1" dirty="0">
                <a:solidFill>
                  <a:schemeClr val="tx2"/>
                </a:solidFill>
                <a:latin typeface="Times New Roman" pitchFamily="18" charset="0"/>
                <a:ea typeface="楷体" pitchFamily="49" charset="-122"/>
                <a:cs typeface="Times New Roman" pitchFamily="18" charset="0"/>
              </a:rPr>
              <a:t> 在派生类中，通过包括使用</a:t>
            </a:r>
            <a:r>
              <a:rPr lang="en-US" altLang="zh-CN" sz="2000" b="1" dirty="0">
                <a:solidFill>
                  <a:schemeClr val="tx2"/>
                </a:solidFill>
                <a:latin typeface="Times New Roman" pitchFamily="18" charset="0"/>
                <a:ea typeface="楷体" pitchFamily="49" charset="-122"/>
                <a:cs typeface="Times New Roman" pitchFamily="18" charset="0"/>
              </a:rPr>
              <a:t>override</a:t>
            </a:r>
            <a:r>
              <a:rPr lang="zh-CN" altLang="en-US" sz="2000" b="1" dirty="0">
                <a:solidFill>
                  <a:schemeClr val="tx2"/>
                </a:solidFill>
                <a:latin typeface="Times New Roman" pitchFamily="18" charset="0"/>
                <a:ea typeface="楷体" pitchFamily="49" charset="-122"/>
                <a:cs typeface="Times New Roman" pitchFamily="18" charset="0"/>
              </a:rPr>
              <a:t>修饰符的属性声明，可以重写抽象的继承属性。</a:t>
            </a:r>
          </a:p>
          <a:p>
            <a:pPr marL="457200" indent="-457200">
              <a:lnSpc>
                <a:spcPct val="150000"/>
              </a:lnSpc>
              <a:buFont typeface="Wingdings" pitchFamily="2" charset="2"/>
              <a:buChar char="l"/>
            </a:pPr>
            <a:r>
              <a:rPr lang="zh-CN" altLang="en-US" sz="2000" b="1" dirty="0">
                <a:solidFill>
                  <a:schemeClr val="tx2"/>
                </a:solidFill>
                <a:latin typeface="Times New Roman" pitchFamily="18" charset="0"/>
                <a:ea typeface="楷体" pitchFamily="49" charset="-122"/>
                <a:cs typeface="Times New Roman" pitchFamily="18" charset="0"/>
              </a:rPr>
              <a:t> 抽象属性声明不提供属性访问器的实现，它只声明该类支持属性，而将访问器实现留给其派生类。</a:t>
            </a:r>
          </a:p>
        </p:txBody>
      </p:sp>
      <p:sp>
        <p:nvSpPr>
          <p:cNvPr id="4" name="TextBox 3"/>
          <p:cNvSpPr txBox="1"/>
          <p:nvPr/>
        </p:nvSpPr>
        <p:spPr>
          <a:xfrm>
            <a:off x="642910" y="500042"/>
            <a:ext cx="335758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6.3.3 </a:t>
            </a:r>
            <a:r>
              <a:rPr lang="zh-CN" altLang="en-US" sz="2800" b="1" dirty="0" smtClean="0">
                <a:solidFill>
                  <a:srgbClr val="FF3300"/>
                </a:solidFill>
                <a:latin typeface="黑体" pitchFamily="49" charset="-122"/>
                <a:ea typeface="黑体" pitchFamily="49" charset="-122"/>
              </a:rPr>
              <a:t>抽象属性</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539750" y="333375"/>
            <a:ext cx="8064500" cy="457200"/>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3300"/>
                </a:solidFill>
                <a:latin typeface="Times New Roman" pitchFamily="18" charset="0"/>
                <a:ea typeface="楷体" pitchFamily="49" charset="-122"/>
                <a:cs typeface="Times New Roman" pitchFamily="18" charset="0"/>
              </a:rPr>
              <a:t>【</a:t>
            </a:r>
            <a:r>
              <a:rPr lang="zh-CN" altLang="en-US" sz="2400" b="1" dirty="0" smtClean="0">
                <a:solidFill>
                  <a:srgbClr val="FF3300"/>
                </a:solidFill>
                <a:latin typeface="Times New Roman" pitchFamily="18" charset="0"/>
                <a:ea typeface="楷体" pitchFamily="49" charset="-122"/>
                <a:cs typeface="Times New Roman" pitchFamily="18" charset="0"/>
              </a:rPr>
              <a:t>例</a:t>
            </a:r>
            <a:r>
              <a:rPr lang="en-US" altLang="zh-CN" sz="2400" b="1" dirty="0" smtClean="0">
                <a:solidFill>
                  <a:srgbClr val="FF3300"/>
                </a:solidFill>
                <a:latin typeface="Times New Roman" pitchFamily="18" charset="0"/>
                <a:ea typeface="楷体" pitchFamily="49" charset="-122"/>
                <a:cs typeface="Times New Roman" pitchFamily="18" charset="0"/>
              </a:rPr>
              <a:t>6.6】 </a:t>
            </a:r>
            <a:r>
              <a:rPr lang="zh-CN" altLang="en-US" sz="2400" b="1" dirty="0">
                <a:solidFill>
                  <a:srgbClr val="0000FF"/>
                </a:solidFill>
                <a:latin typeface="Times New Roman" pitchFamily="18" charset="0"/>
                <a:ea typeface="楷体" pitchFamily="49" charset="-122"/>
                <a:cs typeface="Times New Roman" pitchFamily="18" charset="0"/>
              </a:rPr>
              <a:t>分析以下程序的运行结果。</a:t>
            </a:r>
          </a:p>
        </p:txBody>
      </p:sp>
      <p:sp>
        <p:nvSpPr>
          <p:cNvPr id="158723" name="Text Box 3"/>
          <p:cNvSpPr txBox="1">
            <a:spLocks noChangeArrowheads="1"/>
          </p:cNvSpPr>
          <p:nvPr/>
        </p:nvSpPr>
        <p:spPr bwMode="auto">
          <a:xfrm>
            <a:off x="539750" y="981075"/>
            <a:ext cx="7920038" cy="4247317"/>
          </a:xfrm>
          <a:prstGeom prst="rect">
            <a:avLst/>
          </a:prstGeom>
          <a:noFill/>
          <a:ln w="9525">
            <a:noFill/>
            <a:miter lim="800000"/>
            <a:headEnd/>
            <a:tailEnd/>
          </a:ln>
          <a:effectLst/>
        </p:spPr>
        <p:txBody>
          <a:bodyPr>
            <a:spAutoFit/>
          </a:bodyPr>
          <a:lstStyle/>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using System;</a:t>
            </a:r>
          </a:p>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proj6_6</a:t>
            </a:r>
            <a:endParaRPr lang="en-US" altLang="zh-CN" sz="2000" b="1" dirty="0">
              <a:solidFill>
                <a:srgbClr val="336600"/>
              </a:solidFill>
              <a:latin typeface="Times New Roman" pitchFamily="18" charset="0"/>
              <a:ea typeface="楷体" pitchFamily="49" charset="-122"/>
              <a:cs typeface="Times New Roman" pitchFamily="18" charset="0"/>
            </a:endParaRPr>
          </a:p>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abstract class A			//</a:t>
            </a:r>
            <a:r>
              <a:rPr lang="zh-CN" altLang="en-US" sz="2000" b="1" dirty="0">
                <a:solidFill>
                  <a:srgbClr val="FF0000"/>
                </a:solidFill>
                <a:latin typeface="Times New Roman" pitchFamily="18" charset="0"/>
                <a:ea typeface="楷体" pitchFamily="49" charset="-122"/>
                <a:cs typeface="Times New Roman" pitchFamily="18" charset="0"/>
              </a:rPr>
              <a:t>抽象类声明</a:t>
            </a: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protected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x = 2;</a:t>
            </a:r>
          </a:p>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            protected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y = 3;</a:t>
            </a:r>
          </a:p>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public abstract void fun();		//</a:t>
            </a:r>
            <a:r>
              <a:rPr lang="zh-CN" altLang="en-US" sz="2000" b="1" dirty="0">
                <a:solidFill>
                  <a:srgbClr val="FF00FF"/>
                </a:solidFill>
                <a:latin typeface="Times New Roman" pitchFamily="18" charset="0"/>
                <a:ea typeface="楷体" pitchFamily="49" charset="-122"/>
                <a:cs typeface="Times New Roman" pitchFamily="18" charset="0"/>
              </a:rPr>
              <a:t>抽象方法声明</a:t>
            </a:r>
          </a:p>
          <a:p>
            <a:pPr>
              <a:lnSpc>
                <a:spcPct val="150000"/>
              </a:lnSpc>
            </a:pP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public abstract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px</a:t>
            </a:r>
            <a:r>
              <a:rPr lang="en-US" altLang="zh-CN" sz="2000" b="1" dirty="0">
                <a:solidFill>
                  <a:srgbClr val="FF00FF"/>
                </a:solidFill>
                <a:latin typeface="Times New Roman" pitchFamily="18" charset="0"/>
                <a:ea typeface="楷体" pitchFamily="49" charset="-122"/>
                <a:cs typeface="Times New Roman" pitchFamily="18" charset="0"/>
              </a:rPr>
              <a:t> { </a:t>
            </a:r>
            <a:r>
              <a:rPr lang="en-US" altLang="zh-CN" sz="2000" b="1" dirty="0" err="1">
                <a:solidFill>
                  <a:srgbClr val="FF00FF"/>
                </a:solidFill>
                <a:latin typeface="Times New Roman" pitchFamily="18" charset="0"/>
                <a:ea typeface="楷体" pitchFamily="49" charset="-122"/>
                <a:cs typeface="Times New Roman" pitchFamily="18" charset="0"/>
              </a:rPr>
              <a:t>get;set</a:t>
            </a:r>
            <a:r>
              <a:rPr lang="en-US" altLang="zh-CN" sz="2000" b="1" dirty="0">
                <a:solidFill>
                  <a:srgbClr val="FF00FF"/>
                </a:solidFill>
                <a:latin typeface="Times New Roman" pitchFamily="18" charset="0"/>
                <a:ea typeface="楷体" pitchFamily="49" charset="-122"/>
                <a:cs typeface="Times New Roman" pitchFamily="18" charset="0"/>
              </a:rPr>
              <a:t>; }</a:t>
            </a: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抽象属性声明</a:t>
            </a:r>
          </a:p>
          <a:p>
            <a:pPr>
              <a:lnSpc>
                <a:spcPct val="150000"/>
              </a:lnSpc>
            </a:pP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public abstract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py</a:t>
            </a:r>
            <a:r>
              <a:rPr lang="en-US" altLang="zh-CN" sz="2000" b="1" dirty="0">
                <a:solidFill>
                  <a:srgbClr val="FF00FF"/>
                </a:solidFill>
                <a:latin typeface="Times New Roman" pitchFamily="18" charset="0"/>
                <a:ea typeface="楷体" pitchFamily="49" charset="-122"/>
                <a:cs typeface="Times New Roman" pitchFamily="18" charset="0"/>
              </a:rPr>
              <a:t> { get; }	//</a:t>
            </a:r>
            <a:r>
              <a:rPr lang="zh-CN" altLang="en-US" sz="2000" b="1" dirty="0">
                <a:solidFill>
                  <a:srgbClr val="FF00FF"/>
                </a:solidFill>
                <a:latin typeface="Times New Roman" pitchFamily="18" charset="0"/>
                <a:ea typeface="楷体" pitchFamily="49" charset="-122"/>
                <a:cs typeface="Times New Roman" pitchFamily="18" charset="0"/>
              </a:rPr>
              <a:t>抽象属性声明</a:t>
            </a: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95288" y="260350"/>
            <a:ext cx="8135937" cy="6463308"/>
          </a:xfrm>
          <a:prstGeom prst="rect">
            <a:avLst/>
          </a:prstGeom>
          <a:noFill/>
          <a:ln w="9525">
            <a:noFill/>
            <a:miter lim="800000"/>
            <a:headEnd/>
            <a:tailEnd/>
          </a:ln>
          <a:effectLst/>
        </p:spPr>
        <p:txBody>
          <a:bodyPr>
            <a:spAutoFit/>
          </a:bodyPr>
          <a:lstStyle/>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class B : A</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a:solidFill>
                  <a:srgbClr val="FF00FF"/>
                </a:solidFill>
                <a:latin typeface="Times New Roman" pitchFamily="18" charset="0"/>
                <a:ea typeface="楷体" pitchFamily="49" charset="-122"/>
                <a:cs typeface="Times New Roman" pitchFamily="18" charset="0"/>
              </a:rPr>
              <a:t>public override void fun()	 //</a:t>
            </a:r>
            <a:r>
              <a:rPr lang="zh-CN" altLang="en-US" sz="2000" b="1" dirty="0">
                <a:solidFill>
                  <a:srgbClr val="FF00FF"/>
                </a:solidFill>
                <a:latin typeface="Times New Roman" pitchFamily="18" charset="0"/>
                <a:ea typeface="楷体" pitchFamily="49" charset="-122"/>
                <a:cs typeface="Times New Roman" pitchFamily="18" charset="0"/>
              </a:rPr>
              <a:t>抽象方法实现</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x++;  y++;  }</a:t>
            </a:r>
          </a:p>
          <a:p>
            <a:pPr>
              <a:lnSpc>
                <a:spcPct val="90000"/>
              </a:lnSpc>
            </a:pPr>
            <a:r>
              <a:rPr lang="en-US" altLang="zh-CN" sz="2000" b="1" dirty="0">
                <a:solidFill>
                  <a:srgbClr val="FF00FF"/>
                </a:solidFill>
                <a:latin typeface="Times New Roman" pitchFamily="18" charset="0"/>
                <a:ea typeface="楷体" pitchFamily="49" charset="-122"/>
                <a:cs typeface="Times New Roman" pitchFamily="18" charset="0"/>
              </a:rPr>
              <a:t>            public override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px</a:t>
            </a:r>
            <a:r>
              <a:rPr lang="en-US" altLang="zh-CN" sz="2000" b="1" dirty="0">
                <a:solidFill>
                  <a:srgbClr val="FF00FF"/>
                </a:solidFill>
                <a:latin typeface="Times New Roman" pitchFamily="18" charset="0"/>
                <a:ea typeface="楷体" pitchFamily="49" charset="-122"/>
                <a:cs typeface="Times New Roman" pitchFamily="18" charset="0"/>
              </a:rPr>
              <a:t>	//</a:t>
            </a:r>
            <a:r>
              <a:rPr lang="zh-CN" altLang="en-US" sz="2000" b="1" dirty="0">
                <a:solidFill>
                  <a:srgbClr val="FF00FF"/>
                </a:solidFill>
                <a:latin typeface="Times New Roman" pitchFamily="18" charset="0"/>
                <a:ea typeface="楷体" pitchFamily="49" charset="-122"/>
                <a:cs typeface="Times New Roman" pitchFamily="18" charset="0"/>
              </a:rPr>
              <a:t>抽象属性实现</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set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x = value;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get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return x + 10;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FF00FF"/>
                </a:solidFill>
                <a:latin typeface="Times New Roman" pitchFamily="18" charset="0"/>
                <a:ea typeface="楷体" pitchFamily="49" charset="-122"/>
                <a:cs typeface="Times New Roman" pitchFamily="18" charset="0"/>
              </a:rPr>
              <a:t>            public override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py</a:t>
            </a:r>
            <a:r>
              <a:rPr lang="en-US" altLang="zh-CN" sz="2000" b="1" dirty="0">
                <a:solidFill>
                  <a:srgbClr val="FF00FF"/>
                </a:solidFill>
                <a:latin typeface="Times New Roman" pitchFamily="18" charset="0"/>
                <a:ea typeface="楷体" pitchFamily="49" charset="-122"/>
                <a:cs typeface="Times New Roman" pitchFamily="18" charset="0"/>
              </a:rPr>
              <a:t>	//</a:t>
            </a:r>
            <a:r>
              <a:rPr lang="zh-CN" altLang="en-US" sz="2000" b="1" dirty="0">
                <a:solidFill>
                  <a:srgbClr val="FF00FF"/>
                </a:solidFill>
                <a:latin typeface="Times New Roman" pitchFamily="18" charset="0"/>
                <a:ea typeface="楷体" pitchFamily="49" charset="-122"/>
                <a:cs typeface="Times New Roman" pitchFamily="18" charset="0"/>
              </a:rPr>
              <a:t>抽象属性实现</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smtClean="0">
                <a:solidFill>
                  <a:srgbClr val="336600"/>
                </a:solidFill>
                <a:latin typeface="Times New Roman" pitchFamily="18" charset="0"/>
                <a:ea typeface="楷体" pitchFamily="49" charset="-122"/>
                <a:cs typeface="Times New Roman" pitchFamily="18" charset="0"/>
              </a:rPr>
              <a:t> get</a:t>
            </a:r>
            <a:endParaRPr lang="en-US" altLang="zh-CN" sz="2000" b="1" dirty="0">
              <a:solidFill>
                <a:srgbClr val="336600"/>
              </a:solidFill>
              <a:latin typeface="Times New Roman" pitchFamily="18" charset="0"/>
              <a:ea typeface="楷体" pitchFamily="49" charset="-122"/>
              <a:cs typeface="Times New Roman" pitchFamily="18" charset="0"/>
            </a:endParaRP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smtClean="0">
                <a:solidFill>
                  <a:srgbClr val="336600"/>
                </a:solidFill>
                <a:latin typeface="Times New Roman" pitchFamily="18" charset="0"/>
                <a:ea typeface="楷体" pitchFamily="49" charset="-122"/>
                <a:cs typeface="Times New Roman" pitchFamily="18" charset="0"/>
              </a:rPr>
              <a:t> {   </a:t>
            </a:r>
            <a:r>
              <a:rPr lang="en-US" altLang="zh-CN" sz="2000" b="1" dirty="0">
                <a:solidFill>
                  <a:srgbClr val="336600"/>
                </a:solidFill>
                <a:latin typeface="Times New Roman" pitchFamily="18" charset="0"/>
                <a:ea typeface="楷体" pitchFamily="49" charset="-122"/>
                <a:cs typeface="Times New Roman" pitchFamily="18" charset="0"/>
              </a:rPr>
              <a:t>return y + 10;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class Program</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B b = new B();</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b.px</a:t>
            </a:r>
            <a:r>
              <a:rPr lang="en-US" altLang="zh-CN" sz="2000" b="1" dirty="0">
                <a:solidFill>
                  <a:srgbClr val="336600"/>
                </a:solidFill>
                <a:latin typeface="Times New Roman" pitchFamily="18" charset="0"/>
                <a:ea typeface="楷体" pitchFamily="49" charset="-122"/>
                <a:cs typeface="Times New Roman" pitchFamily="18" charset="0"/>
              </a:rPr>
              <a:t> = 5;</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b.fun</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("x={0}, y={1}", </a:t>
            </a:r>
            <a:r>
              <a:rPr lang="en-US" altLang="zh-CN" sz="2000" b="1" dirty="0" err="1">
                <a:solidFill>
                  <a:srgbClr val="336600"/>
                </a:solidFill>
                <a:latin typeface="Times New Roman" pitchFamily="18" charset="0"/>
                <a:ea typeface="楷体" pitchFamily="49" charset="-122"/>
                <a:cs typeface="Times New Roman" pitchFamily="18" charset="0"/>
              </a:rPr>
              <a:t>b.px</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b.py</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a:t>
            </a:r>
          </a:p>
        </p:txBody>
      </p:sp>
      <p:sp>
        <p:nvSpPr>
          <p:cNvPr id="157699" name="Text Box 3"/>
          <p:cNvSpPr txBox="1">
            <a:spLocks noChangeArrowheads="1"/>
          </p:cNvSpPr>
          <p:nvPr/>
        </p:nvSpPr>
        <p:spPr bwMode="auto">
          <a:xfrm>
            <a:off x="6786578" y="4857760"/>
            <a:ext cx="1643074"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000" b="1" dirty="0">
                <a:solidFill>
                  <a:srgbClr val="0000FF"/>
                </a:solidFill>
                <a:latin typeface="Times New Roman" pitchFamily="18" charset="0"/>
                <a:cs typeface="Times New Roman" pitchFamily="18" charset="0"/>
              </a:rPr>
              <a:t>x=</a:t>
            </a:r>
            <a:r>
              <a:rPr lang="en-US" altLang="zh-CN" sz="2000" b="1" dirty="0" err="1">
                <a:solidFill>
                  <a:srgbClr val="0000FF"/>
                </a:solidFill>
                <a:latin typeface="Times New Roman" pitchFamily="18" charset="0"/>
                <a:cs typeface="Times New Roman" pitchFamily="18" charset="0"/>
              </a:rPr>
              <a:t>16,y</a:t>
            </a:r>
            <a:r>
              <a:rPr lang="en-US" altLang="zh-CN" sz="2000" b="1" dirty="0">
                <a:solidFill>
                  <a:srgbClr val="0000FF"/>
                </a:solidFill>
                <a:latin typeface="Times New Roman" pitchFamily="18" charset="0"/>
                <a:cs typeface="Times New Roman" pitchFamily="18" charset="0"/>
              </a:rPr>
              <a:t>=14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2071670" y="285728"/>
            <a:ext cx="518477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隶书" pitchFamily="49" charset="-122"/>
              </a:rPr>
              <a:t>6.4     </a:t>
            </a:r>
            <a:r>
              <a:rPr lang="zh-CN"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隶书" pitchFamily="49" charset="-122"/>
              </a:rPr>
              <a:t>接   口</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隶书" pitchFamily="49" charset="-122"/>
            </a:endParaRPr>
          </a:p>
        </p:txBody>
      </p:sp>
      <p:sp>
        <p:nvSpPr>
          <p:cNvPr id="156675" name="Text Box 3"/>
          <p:cNvSpPr txBox="1">
            <a:spLocks noChangeArrowheads="1"/>
          </p:cNvSpPr>
          <p:nvPr/>
        </p:nvSpPr>
        <p:spPr bwMode="auto">
          <a:xfrm>
            <a:off x="642910" y="1714488"/>
            <a:ext cx="7991475" cy="1421928"/>
          </a:xfrm>
          <a:prstGeom prst="rect">
            <a:avLst/>
          </a:prstGeom>
          <a:noFill/>
          <a:ln w="9525">
            <a:noFill/>
            <a:miter lim="800000"/>
            <a:headEnd/>
            <a:tailEnd/>
          </a:ln>
          <a:effectLst/>
        </p:spPr>
        <p:txBody>
          <a:bodyPr>
            <a:spAutoFit/>
          </a:bodyPr>
          <a:lstStyle/>
          <a:p>
            <a:pPr>
              <a:lnSpc>
                <a:spcPct val="120000"/>
              </a:lnSpc>
            </a:pPr>
            <a:r>
              <a:rPr lang="zh-CN" altLang="en-US" sz="2400" b="1" dirty="0" smtClean="0">
                <a:solidFill>
                  <a:srgbClr val="0000FF"/>
                </a:solidFill>
                <a:latin typeface="Times New Roman" pitchFamily="18" charset="0"/>
                <a:ea typeface="楷体" pitchFamily="49" charset="-122"/>
                <a:cs typeface="Times New Roman" pitchFamily="18" charset="0"/>
              </a:rPr>
              <a:t>        接口</a:t>
            </a:r>
            <a:r>
              <a:rPr lang="zh-CN" altLang="en-US" sz="2400" b="1" dirty="0">
                <a:solidFill>
                  <a:srgbClr val="0000FF"/>
                </a:solidFill>
                <a:latin typeface="Times New Roman" pitchFamily="18" charset="0"/>
                <a:ea typeface="楷体" pitchFamily="49" charset="-122"/>
                <a:cs typeface="Times New Roman" pitchFamily="18" charset="0"/>
              </a:rPr>
              <a:t>是类之间交互内容的一个抽象，把类之间需要交互的内容抽象出来定义成接口，可以更好的控制类之间的逻辑交互。接口具有下列特性：</a:t>
            </a:r>
          </a:p>
        </p:txBody>
      </p:sp>
      <p:sp>
        <p:nvSpPr>
          <p:cNvPr id="156676" name="Text Box 4"/>
          <p:cNvSpPr txBox="1">
            <a:spLocks noChangeArrowheads="1"/>
          </p:cNvSpPr>
          <p:nvPr/>
        </p:nvSpPr>
        <p:spPr bwMode="auto">
          <a:xfrm>
            <a:off x="973138" y="3214686"/>
            <a:ext cx="7343775" cy="2677656"/>
          </a:xfrm>
          <a:prstGeom prst="rect">
            <a:avLst/>
          </a:prstGeom>
          <a:noFill/>
          <a:ln w="9525">
            <a:noFill/>
            <a:miter lim="800000"/>
            <a:headEnd/>
            <a:tailEnd/>
          </a:ln>
          <a:effectLst/>
        </p:spPr>
        <p:txBody>
          <a:bodyPr>
            <a:spAutoFit/>
          </a:bodyPr>
          <a:lstStyle/>
          <a:p>
            <a:pPr marL="342900" indent="-342900">
              <a:lnSpc>
                <a:spcPct val="12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接口类似于抽象基类。继承接口的任何非抽象类型都必须实现接口的所有成员。</a:t>
            </a:r>
          </a:p>
          <a:p>
            <a:pPr marL="342900" indent="-342900">
              <a:lnSpc>
                <a:spcPct val="12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不能直接实例化接口。</a:t>
            </a:r>
          </a:p>
          <a:p>
            <a:pPr marL="342900" indent="-342900">
              <a:lnSpc>
                <a:spcPct val="12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接口可以包含事件、索引器、方法和属性。</a:t>
            </a:r>
          </a:p>
          <a:p>
            <a:pPr marL="342900" indent="-342900">
              <a:lnSpc>
                <a:spcPct val="12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接口不包含方法的实现。</a:t>
            </a:r>
          </a:p>
          <a:p>
            <a:pPr marL="342900" indent="-342900">
              <a:lnSpc>
                <a:spcPct val="12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类和结构可从多个接口继承。</a:t>
            </a:r>
          </a:p>
          <a:p>
            <a:pPr marL="342900" indent="-342900">
              <a:lnSpc>
                <a:spcPct val="12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接口自身可从多个接口继承。</a:t>
            </a:r>
          </a:p>
        </p:txBody>
      </p:sp>
      <p:sp>
        <p:nvSpPr>
          <p:cNvPr id="5" name="TextBox 4"/>
          <p:cNvSpPr txBox="1"/>
          <p:nvPr/>
        </p:nvSpPr>
        <p:spPr>
          <a:xfrm>
            <a:off x="785786" y="1071546"/>
            <a:ext cx="328614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6.4.1 </a:t>
            </a:r>
            <a:r>
              <a:rPr lang="zh-CN" altLang="en-US" sz="2800" b="1" dirty="0" smtClean="0">
                <a:solidFill>
                  <a:srgbClr val="FF3300"/>
                </a:solidFill>
                <a:latin typeface="黑体" pitchFamily="49" charset="-122"/>
                <a:ea typeface="黑体" pitchFamily="49" charset="-122"/>
              </a:rPr>
              <a:t>什么是接口</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Text Box 4"/>
          <p:cNvSpPr txBox="1">
            <a:spLocks noChangeArrowheads="1"/>
          </p:cNvSpPr>
          <p:nvPr/>
        </p:nvSpPr>
        <p:spPr bwMode="auto">
          <a:xfrm>
            <a:off x="755650" y="836613"/>
            <a:ext cx="7416800" cy="2238241"/>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　接口只包含成员定义，不包含成员的实现，成员的实现需要在继承的类或者结构中实现。</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接口的成员包括方法、属性、索引器和事件，但接口不包含字段。</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42910" y="1285860"/>
            <a:ext cx="7993063" cy="4247317"/>
          </a:xfrm>
          <a:prstGeom prst="rect">
            <a:avLst/>
          </a:prstGeom>
          <a:noFill/>
          <a:ln w="9525">
            <a:noFill/>
            <a:miter lim="800000"/>
            <a:headEnd/>
            <a:tailEnd/>
          </a:ln>
          <a:effectLst/>
        </p:spPr>
        <p:txBody>
          <a:bodyPr>
            <a:spAutoFit/>
          </a:bodyPr>
          <a:lstStyle/>
          <a:p>
            <a:pPr>
              <a:lnSpc>
                <a:spcPct val="150000"/>
              </a:lnSpc>
            </a:pPr>
            <a:r>
              <a:rPr lang="en-US" altLang="zh-CN" sz="2400" b="1" dirty="0" smtClean="0">
                <a:solidFill>
                  <a:srgbClr val="FF3300"/>
                </a:solidFill>
                <a:latin typeface="Times New Roman" pitchFamily="18" charset="0"/>
                <a:ea typeface="楷体" pitchFamily="49" charset="-122"/>
                <a:cs typeface="Times New Roman" pitchFamily="18" charset="0"/>
              </a:rPr>
              <a:t>1</a:t>
            </a:r>
            <a:r>
              <a:rPr lang="en-US" altLang="zh-CN" sz="2400" b="1" dirty="0">
                <a:solidFill>
                  <a:srgbClr val="FF3300"/>
                </a:solidFill>
                <a:latin typeface="Times New Roman" pitchFamily="18" charset="0"/>
                <a:ea typeface="楷体" pitchFamily="49" charset="-122"/>
                <a:cs typeface="Times New Roman" pitchFamily="18" charset="0"/>
              </a:rPr>
              <a:t>. </a:t>
            </a:r>
            <a:r>
              <a:rPr lang="zh-CN" altLang="en-US" sz="2400" b="1" dirty="0">
                <a:solidFill>
                  <a:srgbClr val="FF3300"/>
                </a:solidFill>
                <a:latin typeface="Times New Roman" pitchFamily="18" charset="0"/>
                <a:ea typeface="楷体" pitchFamily="49" charset="-122"/>
                <a:cs typeface="Times New Roman" pitchFamily="18" charset="0"/>
              </a:rPr>
              <a:t>声明接口</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一个接口声明属于一个类型说明，其一般语法格式如下：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zh-CN" altLang="en-US" sz="2000" b="1" dirty="0" smtClean="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接口修饰符</a:t>
            </a:r>
            <a:r>
              <a:rPr lang="en-US" altLang="zh-CN" sz="2000" b="1" dirty="0">
                <a:solidFill>
                  <a:schemeClr val="hlink"/>
                </a:solidFill>
                <a:latin typeface="Times New Roman" pitchFamily="18" charset="0"/>
                <a:ea typeface="楷体" pitchFamily="49" charset="-122"/>
                <a:cs typeface="Times New Roman" pitchFamily="18" charset="0"/>
              </a:rPr>
              <a:t>] interface </a:t>
            </a:r>
            <a:r>
              <a:rPr lang="zh-CN" altLang="en-US" sz="2000" b="1" dirty="0">
                <a:solidFill>
                  <a:schemeClr val="hlink"/>
                </a:solidFill>
                <a:latin typeface="Times New Roman" pitchFamily="18" charset="0"/>
                <a:ea typeface="楷体" pitchFamily="49" charset="-122"/>
                <a:cs typeface="Times New Roman" pitchFamily="18" charset="0"/>
              </a:rPr>
              <a:t>接口名</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父接口列表</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   { </a:t>
            </a:r>
            <a:endParaRPr lang="en-US" altLang="zh-CN" sz="2000" b="1" dirty="0">
              <a:solidFill>
                <a:schemeClr val="hlink"/>
              </a:solidFill>
              <a:latin typeface="Times New Roman" pitchFamily="18" charset="0"/>
              <a:ea typeface="楷体" pitchFamily="49" charset="-122"/>
              <a:cs typeface="Times New Roman" pitchFamily="18" charset="0"/>
            </a:endParaRP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接口成员定义体</a:t>
            </a:r>
          </a:p>
          <a:p>
            <a:r>
              <a:rPr lang="zh-CN" altLang="en-US" sz="2000" b="1" dirty="0">
                <a:solidFill>
                  <a:schemeClr val="hlink"/>
                </a:solidFill>
                <a:latin typeface="Times New Roman" pitchFamily="18" charset="0"/>
                <a:ea typeface="楷体" pitchFamily="49" charset="-122"/>
                <a:cs typeface="Times New Roman" pitchFamily="18" charset="0"/>
              </a:rPr>
              <a:t>    </a:t>
            </a:r>
            <a:r>
              <a:rPr lang="zh-CN" altLang="en-US" sz="2000" b="1" dirty="0" smtClean="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a:t>
            </a:r>
            <a:endParaRPr lang="en-US" altLang="zh-CN" sz="2000" b="1" dirty="0">
              <a:solidFill>
                <a:schemeClr val="hlink"/>
              </a:solidFill>
              <a:latin typeface="Times New Roman" pitchFamily="18" charset="0"/>
              <a:ea typeface="楷体" pitchFamily="49" charset="-122"/>
              <a:cs typeface="Times New Roman" pitchFamily="18" charset="0"/>
            </a:endParaRP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其中</a:t>
            </a:r>
            <a:r>
              <a:rPr lang="zh-CN" altLang="en-US" sz="2400" b="1" dirty="0">
                <a:solidFill>
                  <a:srgbClr val="0000FF"/>
                </a:solidFill>
                <a:latin typeface="Times New Roman" pitchFamily="18" charset="0"/>
                <a:ea typeface="楷体" pitchFamily="49" charset="-122"/>
                <a:cs typeface="Times New Roman" pitchFamily="18" charset="0"/>
              </a:rPr>
              <a:t>，接口修饰符可以是</a:t>
            </a:r>
            <a:r>
              <a:rPr lang="en-US" altLang="zh-CN" sz="2400" b="1" dirty="0">
                <a:solidFill>
                  <a:srgbClr val="0000FF"/>
                </a:solidFill>
                <a:latin typeface="Times New Roman" pitchFamily="18" charset="0"/>
                <a:ea typeface="楷体" pitchFamily="49" charset="-122"/>
                <a:cs typeface="Times New Roman" pitchFamily="18" charset="0"/>
              </a:rPr>
              <a:t>new</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public</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protected</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internal</a:t>
            </a:r>
            <a:r>
              <a:rPr lang="zh-CN" altLang="en-US" sz="2400" b="1" dirty="0">
                <a:solidFill>
                  <a:srgbClr val="0000FF"/>
                </a:solidFill>
                <a:latin typeface="Times New Roman" pitchFamily="18" charset="0"/>
                <a:ea typeface="楷体" pitchFamily="49" charset="-122"/>
                <a:cs typeface="Times New Roman" pitchFamily="18" charset="0"/>
              </a:rPr>
              <a:t>和</a:t>
            </a:r>
            <a:r>
              <a:rPr lang="en-US" altLang="zh-CN" sz="2400" b="1" dirty="0">
                <a:solidFill>
                  <a:srgbClr val="0000FF"/>
                </a:solidFill>
                <a:latin typeface="Times New Roman" pitchFamily="18" charset="0"/>
                <a:ea typeface="楷体" pitchFamily="49" charset="-122"/>
                <a:cs typeface="Times New Roman" pitchFamily="18" charset="0"/>
              </a:rPr>
              <a:t>private</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new</a:t>
            </a:r>
            <a:r>
              <a:rPr lang="zh-CN" altLang="en-US" sz="2400" b="1" dirty="0">
                <a:solidFill>
                  <a:srgbClr val="0000FF"/>
                </a:solidFill>
                <a:latin typeface="Times New Roman" pitchFamily="18" charset="0"/>
                <a:ea typeface="楷体" pitchFamily="49" charset="-122"/>
                <a:cs typeface="Times New Roman" pitchFamily="18" charset="0"/>
              </a:rPr>
              <a:t>修饰符是在嵌套接口中唯一被允许存在的修饰符，表示用相同的名称隐藏一个继承的成员。</a:t>
            </a:r>
          </a:p>
        </p:txBody>
      </p:sp>
      <p:sp>
        <p:nvSpPr>
          <p:cNvPr id="3" name="TextBox 2"/>
          <p:cNvSpPr txBox="1"/>
          <p:nvPr/>
        </p:nvSpPr>
        <p:spPr>
          <a:xfrm>
            <a:off x="571472" y="500042"/>
            <a:ext cx="342902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6.4.2 </a:t>
            </a:r>
            <a:r>
              <a:rPr lang="zh-CN" altLang="en-US" sz="2800" b="1" dirty="0" smtClean="0">
                <a:solidFill>
                  <a:srgbClr val="FF3300"/>
                </a:solidFill>
                <a:latin typeface="黑体" pitchFamily="49" charset="-122"/>
                <a:ea typeface="黑体" pitchFamily="49" charset="-122"/>
              </a:rPr>
              <a:t>接口的定义</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571472" y="500042"/>
            <a:ext cx="8135938" cy="2792239"/>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2. </a:t>
            </a:r>
            <a:r>
              <a:rPr lang="zh-CN" altLang="en-US" sz="2400" b="1" dirty="0">
                <a:solidFill>
                  <a:srgbClr val="FF3300"/>
                </a:solidFill>
                <a:latin typeface="Times New Roman" pitchFamily="18" charset="0"/>
                <a:ea typeface="楷体" pitchFamily="49" charset="-122"/>
                <a:cs typeface="Times New Roman" pitchFamily="18" charset="0"/>
              </a:rPr>
              <a:t>接口的继承</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    接口</a:t>
            </a:r>
            <a:r>
              <a:rPr lang="zh-CN" altLang="en-US" sz="2400" b="1" dirty="0">
                <a:solidFill>
                  <a:srgbClr val="0000FF"/>
                </a:solidFill>
                <a:latin typeface="Times New Roman" pitchFamily="18" charset="0"/>
                <a:ea typeface="楷体" pitchFamily="49" charset="-122"/>
                <a:cs typeface="Times New Roman" pitchFamily="18" charset="0"/>
              </a:rPr>
              <a:t>可以从零个或多个接口中继承。当一个接口从多个接口中继承时，用“</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后跟被继承的接口名称，这多个接口之间用“</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号分隔。被继承的接口应该是可以被访问的，即不能从</a:t>
            </a:r>
            <a:r>
              <a:rPr lang="en-US" altLang="zh-CN" sz="2400" b="1" dirty="0">
                <a:solidFill>
                  <a:srgbClr val="0000FF"/>
                </a:solidFill>
                <a:latin typeface="Times New Roman" pitchFamily="18" charset="0"/>
                <a:ea typeface="楷体" pitchFamily="49" charset="-122"/>
                <a:cs typeface="Times New Roman" pitchFamily="18" charset="0"/>
              </a:rPr>
              <a:t>internal</a:t>
            </a:r>
            <a:r>
              <a:rPr lang="zh-CN" altLang="en-US" sz="2400" b="1" dirty="0">
                <a:solidFill>
                  <a:srgbClr val="0000FF"/>
                </a:solidFill>
                <a:latin typeface="Times New Roman" pitchFamily="18" charset="0"/>
                <a:ea typeface="楷体" pitchFamily="49" charset="-122"/>
                <a:cs typeface="Times New Roman" pitchFamily="18" charset="0"/>
              </a:rPr>
              <a:t>或</a:t>
            </a:r>
            <a:r>
              <a:rPr lang="en-US" altLang="zh-CN" sz="2400" b="1" dirty="0">
                <a:solidFill>
                  <a:srgbClr val="0000FF"/>
                </a:solidFill>
                <a:latin typeface="Times New Roman" pitchFamily="18" charset="0"/>
                <a:ea typeface="楷体" pitchFamily="49" charset="-122"/>
                <a:cs typeface="Times New Roman" pitchFamily="18" charset="0"/>
              </a:rPr>
              <a:t>internal</a:t>
            </a:r>
            <a:r>
              <a:rPr lang="zh-CN" altLang="en-US" sz="2400" b="1" dirty="0">
                <a:solidFill>
                  <a:srgbClr val="0000FF"/>
                </a:solidFill>
                <a:latin typeface="Times New Roman" pitchFamily="18" charset="0"/>
                <a:ea typeface="楷体" pitchFamily="49" charset="-122"/>
                <a:cs typeface="Times New Roman" pitchFamily="18" charset="0"/>
              </a:rPr>
              <a:t>类型的接口继承</a:t>
            </a:r>
            <a:r>
              <a:rPr lang="zh-CN" altLang="en-US" sz="2400" b="1" dirty="0" smtClean="0">
                <a:solidFill>
                  <a:srgbClr val="0000FF"/>
                </a:solidFill>
                <a:latin typeface="Times New Roman" pitchFamily="18" charset="0"/>
                <a:ea typeface="楷体" pitchFamily="49" charset="-122"/>
                <a:cs typeface="Times New Roman" pitchFamily="18" charset="0"/>
              </a:rPr>
              <a:t>。    </a:t>
            </a:r>
            <a:endParaRPr lang="en-US" altLang="zh-CN" sz="2000" b="1" dirty="0">
              <a:solidFill>
                <a:schemeClr val="hlink"/>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571472" y="571480"/>
            <a:ext cx="8135938" cy="3693319"/>
          </a:xfrm>
          <a:prstGeom prst="rect">
            <a:avLst/>
          </a:prstGeom>
          <a:noFill/>
          <a:ln w="9525">
            <a:noFill/>
            <a:miter lim="800000"/>
            <a:headEnd/>
            <a:tailEnd/>
          </a:ln>
          <a:effectLst/>
        </p:spPr>
        <p:txBody>
          <a:bodyPr>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对</a:t>
            </a:r>
            <a:r>
              <a:rPr lang="zh-CN" altLang="en-US" sz="2400" b="1" dirty="0">
                <a:solidFill>
                  <a:srgbClr val="0000FF"/>
                </a:solidFill>
                <a:latin typeface="Times New Roman" pitchFamily="18" charset="0"/>
                <a:ea typeface="楷体" pitchFamily="49" charset="-122"/>
                <a:cs typeface="Times New Roman" pitchFamily="18" charset="0"/>
              </a:rPr>
              <a:t>一个接口的继承也就继承了接口的所有成员。例如：</a:t>
            </a:r>
          </a:p>
          <a:p>
            <a:pPr>
              <a:lnSpc>
                <a:spcPct val="150000"/>
              </a:lnSpc>
            </a:pPr>
            <a:r>
              <a:rPr lang="zh-CN" altLang="en-US" sz="2000" b="1" dirty="0">
                <a:solidFill>
                  <a:srgbClr val="FF00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public interface </a:t>
            </a:r>
            <a:r>
              <a:rPr lang="en-US" altLang="zh-CN" sz="2000" b="1" dirty="0" err="1">
                <a:solidFill>
                  <a:srgbClr val="FF0000"/>
                </a:solidFill>
                <a:latin typeface="Times New Roman" pitchFamily="18" charset="0"/>
                <a:ea typeface="楷体" pitchFamily="49" charset="-122"/>
                <a:cs typeface="Times New Roman" pitchFamily="18" charset="0"/>
              </a:rPr>
              <a:t>Ia</a:t>
            </a:r>
            <a:r>
              <a:rPr lang="en-US" altLang="zh-CN" sz="2000" b="1" dirty="0">
                <a:solidFill>
                  <a:srgbClr val="FF0000"/>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接口</a:t>
            </a:r>
            <a:r>
              <a:rPr lang="en-US" altLang="zh-CN" sz="2000" b="1" dirty="0" err="1">
                <a:solidFill>
                  <a:srgbClr val="FF0000"/>
                </a:solidFill>
                <a:latin typeface="Times New Roman" pitchFamily="18" charset="0"/>
                <a:ea typeface="楷体" pitchFamily="49" charset="-122"/>
                <a:cs typeface="Times New Roman" pitchFamily="18" charset="0"/>
              </a:rPr>
              <a:t>Ia</a:t>
            </a:r>
            <a:r>
              <a:rPr lang="zh-CN" altLang="en-US" sz="2000" b="1" dirty="0">
                <a:solidFill>
                  <a:srgbClr val="FF0000"/>
                </a:solidFill>
                <a:latin typeface="Times New Roman" pitchFamily="18" charset="0"/>
                <a:ea typeface="楷体" pitchFamily="49" charset="-122"/>
                <a:cs typeface="Times New Roman" pitchFamily="18" charset="0"/>
              </a:rPr>
              <a:t>声明</a:t>
            </a: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void </a:t>
            </a:r>
            <a:r>
              <a:rPr lang="en-US" altLang="zh-CN" sz="2000" b="1" dirty="0" err="1">
                <a:solidFill>
                  <a:schemeClr val="hlink"/>
                </a:solidFill>
                <a:latin typeface="Times New Roman" pitchFamily="18" charset="0"/>
                <a:ea typeface="楷体" pitchFamily="49" charset="-122"/>
                <a:cs typeface="Times New Roman" pitchFamily="18" charset="0"/>
              </a:rPr>
              <a:t>mymethod1</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FF0000"/>
                </a:solidFill>
                <a:latin typeface="Times New Roman" pitchFamily="18" charset="0"/>
                <a:ea typeface="楷体" pitchFamily="49" charset="-122"/>
                <a:cs typeface="Times New Roman" pitchFamily="18" charset="0"/>
              </a:rPr>
              <a:t>     public interface </a:t>
            </a:r>
            <a:r>
              <a:rPr lang="en-US" altLang="zh-CN" sz="2000" b="1" dirty="0" err="1">
                <a:solidFill>
                  <a:srgbClr val="FF0000"/>
                </a:solidFill>
                <a:latin typeface="Times New Roman" pitchFamily="18" charset="0"/>
                <a:ea typeface="楷体" pitchFamily="49" charset="-122"/>
                <a:cs typeface="Times New Roman" pitchFamily="18" charset="0"/>
              </a:rPr>
              <a:t>Ib</a:t>
            </a:r>
            <a:r>
              <a:rPr lang="en-US" altLang="zh-CN" sz="2000" b="1" dirty="0">
                <a:solidFill>
                  <a:srgbClr val="FF0000"/>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接口</a:t>
            </a:r>
            <a:r>
              <a:rPr lang="en-US" altLang="zh-CN" sz="2000" b="1" dirty="0" err="1">
                <a:solidFill>
                  <a:srgbClr val="FF0000"/>
                </a:solidFill>
                <a:latin typeface="Times New Roman" pitchFamily="18" charset="0"/>
                <a:ea typeface="楷体" pitchFamily="49" charset="-122"/>
                <a:cs typeface="Times New Roman" pitchFamily="18" charset="0"/>
              </a:rPr>
              <a:t>Ib</a:t>
            </a:r>
            <a:r>
              <a:rPr lang="zh-CN" altLang="en-US" sz="2000" b="1" dirty="0">
                <a:solidFill>
                  <a:srgbClr val="FF0000"/>
                </a:solidFill>
                <a:latin typeface="Times New Roman" pitchFamily="18" charset="0"/>
                <a:ea typeface="楷体" pitchFamily="49" charset="-122"/>
                <a:cs typeface="Times New Roman" pitchFamily="18" charset="0"/>
              </a:rPr>
              <a:t>声明</a:t>
            </a: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mymethod2</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x);</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FF0000"/>
                </a:solidFill>
                <a:latin typeface="Times New Roman" pitchFamily="18" charset="0"/>
                <a:ea typeface="楷体" pitchFamily="49" charset="-122"/>
                <a:cs typeface="Times New Roman" pitchFamily="18" charset="0"/>
              </a:rPr>
              <a:t>     public interface </a:t>
            </a:r>
            <a:r>
              <a:rPr lang="en-US" altLang="zh-CN" sz="2000" b="1" dirty="0" err="1">
                <a:solidFill>
                  <a:srgbClr val="FF0000"/>
                </a:solidFill>
                <a:latin typeface="Times New Roman" pitchFamily="18" charset="0"/>
                <a:ea typeface="楷体" pitchFamily="49" charset="-122"/>
                <a:cs typeface="Times New Roman" pitchFamily="18" charset="0"/>
              </a:rPr>
              <a:t>Ic</a:t>
            </a:r>
            <a:r>
              <a:rPr lang="en-US" altLang="zh-CN" sz="2000" b="1" dirty="0">
                <a:solidFill>
                  <a:srgbClr val="FF0000"/>
                </a:solidFill>
                <a:latin typeface="Times New Roman" pitchFamily="18" charset="0"/>
                <a:ea typeface="楷体" pitchFamily="49" charset="-122"/>
                <a:cs typeface="Times New Roman" pitchFamily="18" charset="0"/>
              </a:rPr>
              <a:t> : </a:t>
            </a:r>
            <a:r>
              <a:rPr lang="en-US" altLang="zh-CN" sz="2000" b="1" dirty="0" err="1">
                <a:solidFill>
                  <a:srgbClr val="FF0000"/>
                </a:solidFill>
                <a:latin typeface="Times New Roman" pitchFamily="18" charset="0"/>
                <a:ea typeface="楷体" pitchFamily="49" charset="-122"/>
                <a:cs typeface="Times New Roman" pitchFamily="18" charset="0"/>
              </a:rPr>
              <a:t>Ia</a:t>
            </a:r>
            <a:r>
              <a:rPr lang="en-US" altLang="zh-CN" sz="2000" b="1" dirty="0">
                <a:solidFill>
                  <a:srgbClr val="FF0000"/>
                </a:solidFill>
                <a:latin typeface="Times New Roman" pitchFamily="18" charset="0"/>
                <a:ea typeface="楷体" pitchFamily="49" charset="-122"/>
                <a:cs typeface="Times New Roman" pitchFamily="18" charset="0"/>
              </a:rPr>
              <a:t>, </a:t>
            </a:r>
            <a:r>
              <a:rPr lang="en-US" altLang="zh-CN" sz="2000" b="1" dirty="0" err="1">
                <a:solidFill>
                  <a:srgbClr val="FF0000"/>
                </a:solidFill>
                <a:latin typeface="Times New Roman" pitchFamily="18" charset="0"/>
                <a:ea typeface="楷体" pitchFamily="49" charset="-122"/>
                <a:cs typeface="Times New Roman" pitchFamily="18" charset="0"/>
              </a:rPr>
              <a:t>Ib</a:t>
            </a:r>
            <a:r>
              <a:rPr lang="zh-CN" altLang="en-US" sz="2000" b="1" dirty="0">
                <a:solidFill>
                  <a:srgbClr val="FF00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a:t>
            </a:r>
            <a:r>
              <a:rPr lang="zh-CN" altLang="en-US" sz="2000" b="1" dirty="0">
                <a:solidFill>
                  <a:srgbClr val="FF0000"/>
                </a:solidFill>
                <a:latin typeface="Times New Roman" pitchFamily="18" charset="0"/>
                <a:ea typeface="楷体" pitchFamily="49" charset="-122"/>
                <a:cs typeface="Times New Roman" pitchFamily="18" charset="0"/>
              </a:rPr>
              <a:t>接口</a:t>
            </a:r>
            <a:r>
              <a:rPr lang="en-US" altLang="zh-CN" sz="2000" b="1" dirty="0" err="1">
                <a:solidFill>
                  <a:srgbClr val="FF0000"/>
                </a:solidFill>
                <a:latin typeface="Times New Roman" pitchFamily="18" charset="0"/>
                <a:ea typeface="楷体" pitchFamily="49" charset="-122"/>
                <a:cs typeface="Times New Roman" pitchFamily="18" charset="0"/>
              </a:rPr>
              <a:t>Ic</a:t>
            </a:r>
            <a:r>
              <a:rPr lang="zh-CN" altLang="en-US" sz="2000" b="1" dirty="0">
                <a:solidFill>
                  <a:srgbClr val="FF0000"/>
                </a:solidFill>
                <a:latin typeface="Times New Roman" pitchFamily="18" charset="0"/>
                <a:ea typeface="楷体" pitchFamily="49" charset="-122"/>
                <a:cs typeface="Times New Roman" pitchFamily="18" charset="0"/>
              </a:rPr>
              <a:t>从</a:t>
            </a:r>
            <a:r>
              <a:rPr lang="en-US" altLang="zh-CN" sz="2000" b="1" dirty="0" err="1">
                <a:solidFill>
                  <a:srgbClr val="FF0000"/>
                </a:solidFill>
                <a:latin typeface="Times New Roman" pitchFamily="18" charset="0"/>
                <a:ea typeface="楷体" pitchFamily="49" charset="-122"/>
                <a:cs typeface="Times New Roman" pitchFamily="18" charset="0"/>
              </a:rPr>
              <a:t>Ia</a:t>
            </a:r>
            <a:r>
              <a:rPr lang="zh-CN" altLang="en-US" sz="2000" b="1" dirty="0">
                <a:solidFill>
                  <a:srgbClr val="FF0000"/>
                </a:solidFill>
                <a:latin typeface="Times New Roman" pitchFamily="18" charset="0"/>
                <a:ea typeface="楷体" pitchFamily="49" charset="-122"/>
                <a:cs typeface="Times New Roman" pitchFamily="18" charset="0"/>
              </a:rPr>
              <a:t>和</a:t>
            </a:r>
            <a:r>
              <a:rPr lang="en-US" altLang="zh-CN" sz="2000" b="1" dirty="0" err="1">
                <a:solidFill>
                  <a:srgbClr val="FF0000"/>
                </a:solidFill>
                <a:latin typeface="Times New Roman" pitchFamily="18" charset="0"/>
                <a:ea typeface="楷体" pitchFamily="49" charset="-122"/>
                <a:cs typeface="Times New Roman" pitchFamily="18" charset="0"/>
              </a:rPr>
              <a:t>Ib</a:t>
            </a:r>
            <a:r>
              <a:rPr lang="zh-CN" altLang="en-US" sz="2000" b="1" dirty="0">
                <a:solidFill>
                  <a:srgbClr val="FF0000"/>
                </a:solidFill>
                <a:latin typeface="Times New Roman" pitchFamily="18" charset="0"/>
                <a:ea typeface="楷体" pitchFamily="49" charset="-122"/>
                <a:cs typeface="Times New Roman" pitchFamily="18" charset="0"/>
              </a:rPr>
              <a:t>继承</a:t>
            </a:r>
          </a:p>
          <a:p>
            <a:pPr>
              <a:lnSpc>
                <a:spcPct val="9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chemeClr val="hlink"/>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500034" y="1285860"/>
            <a:ext cx="8286808" cy="2238241"/>
          </a:xfrm>
          <a:prstGeom prst="rect">
            <a:avLst/>
          </a:prstGeom>
          <a:noFill/>
          <a:ln w="9525">
            <a:noFill/>
            <a:miter lim="800000"/>
            <a:headEnd/>
            <a:tailEnd/>
          </a:ln>
          <a:effectLst/>
        </p:spPr>
        <p:txBody>
          <a:bodyPr wrap="square">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接口</a:t>
            </a:r>
            <a:r>
              <a:rPr lang="zh-CN" altLang="en-US" sz="2400" b="1" dirty="0">
                <a:solidFill>
                  <a:srgbClr val="0000FF"/>
                </a:solidFill>
                <a:latin typeface="Times New Roman" pitchFamily="18" charset="0"/>
                <a:ea typeface="楷体" pitchFamily="49" charset="-122"/>
                <a:cs typeface="Times New Roman" pitchFamily="18" charset="0"/>
              </a:rPr>
              <a:t>可以声明零个或多个成员。一个接口的成员不止包括自身声明的成员，还包括从父接口继承的成员</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所有</a:t>
            </a:r>
            <a:r>
              <a:rPr lang="zh-CN" altLang="en-US" sz="2400" b="1" dirty="0">
                <a:solidFill>
                  <a:srgbClr val="0000FF"/>
                </a:solidFill>
                <a:latin typeface="Times New Roman" pitchFamily="18" charset="0"/>
                <a:ea typeface="楷体" pitchFamily="49" charset="-122"/>
                <a:cs typeface="Times New Roman" pitchFamily="18" charset="0"/>
              </a:rPr>
              <a:t>接口成员默认都是公有的，接口成员声明中包含任何修饰符都是错误的</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571472" y="642918"/>
            <a:ext cx="35719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6.4.3  </a:t>
            </a:r>
            <a:r>
              <a:rPr lang="zh-CN" altLang="en-US" sz="2800" b="1" dirty="0" smtClean="0">
                <a:solidFill>
                  <a:srgbClr val="FF3300"/>
                </a:solidFill>
                <a:latin typeface="黑体" pitchFamily="49" charset="-122"/>
                <a:ea typeface="黑体" pitchFamily="49" charset="-122"/>
              </a:rPr>
              <a:t>接口的成员</a:t>
            </a:r>
            <a:r>
              <a:rPr lang="zh-CN" altLang="en-US" sz="2800" b="1" dirty="0" smtClean="0">
                <a:solidFill>
                  <a:srgbClr val="0000FF"/>
                </a:solidFill>
                <a:latin typeface="黑体" pitchFamily="49" charset="-122"/>
                <a:ea typeface="黑体" pitchFamily="49" charset="-122"/>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571472" y="357166"/>
            <a:ext cx="8286808" cy="5109091"/>
          </a:xfrm>
          <a:prstGeom prst="rect">
            <a:avLst/>
          </a:prstGeom>
          <a:noFill/>
          <a:ln w="9525">
            <a:noFill/>
            <a:miter lim="800000"/>
            <a:headEnd/>
            <a:tailEnd/>
          </a:ln>
          <a:effectLst/>
        </p:spPr>
        <p:txBody>
          <a:bodyPr wrap="square">
            <a:spAutoFit/>
          </a:bodyPr>
          <a:lstStyle/>
          <a:p>
            <a:pPr>
              <a:lnSpc>
                <a:spcPct val="150000"/>
              </a:lnSpc>
            </a:pPr>
            <a:r>
              <a:rPr lang="en-US" altLang="zh-CN" sz="2400" b="1" dirty="0" smtClean="0">
                <a:solidFill>
                  <a:srgbClr val="FF3300"/>
                </a:solidFill>
                <a:latin typeface="Times New Roman" pitchFamily="18" charset="0"/>
                <a:ea typeface="楷体" pitchFamily="49" charset="-122"/>
                <a:cs typeface="Times New Roman" pitchFamily="18" charset="0"/>
              </a:rPr>
              <a:t>1</a:t>
            </a:r>
            <a:r>
              <a:rPr lang="en-US" altLang="zh-CN" sz="2400" b="1" dirty="0">
                <a:solidFill>
                  <a:srgbClr val="FF3300"/>
                </a:solidFill>
                <a:latin typeface="Times New Roman" pitchFamily="18" charset="0"/>
                <a:ea typeface="楷体" pitchFamily="49" charset="-122"/>
                <a:cs typeface="Times New Roman" pitchFamily="18" charset="0"/>
              </a:rPr>
              <a:t>. </a:t>
            </a:r>
            <a:r>
              <a:rPr lang="zh-CN" altLang="en-US" sz="2400" b="1" dirty="0">
                <a:solidFill>
                  <a:srgbClr val="FF3300"/>
                </a:solidFill>
                <a:latin typeface="Times New Roman" pitchFamily="18" charset="0"/>
                <a:ea typeface="楷体" pitchFamily="49" charset="-122"/>
                <a:cs typeface="Times New Roman" pitchFamily="18" charset="0"/>
              </a:rPr>
              <a:t>接口方法成员</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语法格式：</a:t>
            </a:r>
            <a:r>
              <a:rPr lang="zh-CN" altLang="en-US" sz="2000" b="1" dirty="0">
                <a:solidFill>
                  <a:schemeClr val="hlink"/>
                </a:solidFill>
                <a:latin typeface="Times New Roman" pitchFamily="18" charset="0"/>
                <a:ea typeface="楷体" pitchFamily="49" charset="-122"/>
                <a:cs typeface="Times New Roman" pitchFamily="18" charset="0"/>
              </a:rPr>
              <a:t>返回类型 方法名</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参数表</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2. </a:t>
            </a:r>
            <a:r>
              <a:rPr lang="zh-CN" altLang="en-US" sz="2400" b="1" dirty="0">
                <a:solidFill>
                  <a:srgbClr val="FF3300"/>
                </a:solidFill>
                <a:latin typeface="Times New Roman" pitchFamily="18" charset="0"/>
                <a:ea typeface="楷体" pitchFamily="49" charset="-122"/>
                <a:cs typeface="Times New Roman" pitchFamily="18" charset="0"/>
              </a:rPr>
              <a:t>接口属性成员</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语法格式：</a:t>
            </a:r>
            <a:r>
              <a:rPr lang="zh-CN" altLang="en-US" sz="2000" b="1" dirty="0">
                <a:solidFill>
                  <a:schemeClr val="hlink"/>
                </a:solidFill>
                <a:latin typeface="Times New Roman" pitchFamily="18" charset="0"/>
                <a:ea typeface="楷体" pitchFamily="49" charset="-122"/>
                <a:cs typeface="Times New Roman" pitchFamily="18" charset="0"/>
              </a:rPr>
              <a:t>返回类型 属性名</a:t>
            </a:r>
            <a:r>
              <a:rPr lang="en-US" altLang="zh-CN" sz="2000" b="1" dirty="0">
                <a:solidFill>
                  <a:schemeClr val="hlink"/>
                </a:solidFill>
                <a:latin typeface="Times New Roman" pitchFamily="18" charset="0"/>
                <a:ea typeface="楷体" pitchFamily="49" charset="-122"/>
                <a:cs typeface="Times New Roman" pitchFamily="18" charset="0"/>
              </a:rPr>
              <a:t>{get; </a:t>
            </a:r>
            <a:r>
              <a:rPr lang="zh-CN" altLang="en-US" sz="2000" b="1" dirty="0">
                <a:solidFill>
                  <a:schemeClr val="hlink"/>
                </a:solidFill>
                <a:latin typeface="Times New Roman" pitchFamily="18" charset="0"/>
                <a:ea typeface="楷体" pitchFamily="49" charset="-122"/>
                <a:cs typeface="Times New Roman" pitchFamily="18" charset="0"/>
              </a:rPr>
              <a:t>或 </a:t>
            </a:r>
            <a:r>
              <a:rPr lang="en-US" altLang="zh-CN" sz="2000" b="1" dirty="0">
                <a:solidFill>
                  <a:schemeClr val="hlink"/>
                </a:solidFill>
                <a:latin typeface="Times New Roman" pitchFamily="18" charset="0"/>
                <a:ea typeface="楷体" pitchFamily="49" charset="-122"/>
                <a:cs typeface="Times New Roman" pitchFamily="18" charset="0"/>
              </a:rPr>
              <a:t>set;};</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例如，以下声明一个接口</a:t>
            </a:r>
            <a:r>
              <a:rPr lang="en-US" altLang="zh-CN" sz="2400" b="1" dirty="0" err="1">
                <a:solidFill>
                  <a:srgbClr val="0000FF"/>
                </a:solidFill>
                <a:latin typeface="Times New Roman" pitchFamily="18" charset="0"/>
                <a:ea typeface="楷体" pitchFamily="49" charset="-122"/>
                <a:cs typeface="Times New Roman" pitchFamily="18" charset="0"/>
              </a:rPr>
              <a:t>Ia</a:t>
            </a:r>
            <a:r>
              <a:rPr lang="zh-CN" altLang="en-US" sz="2400" b="1" dirty="0">
                <a:solidFill>
                  <a:srgbClr val="0000FF"/>
                </a:solidFill>
                <a:latin typeface="Times New Roman" pitchFamily="18" charset="0"/>
                <a:ea typeface="楷体" pitchFamily="49" charset="-122"/>
                <a:cs typeface="Times New Roman" pitchFamily="18" charset="0"/>
              </a:rPr>
              <a:t>，其中接口属性</a:t>
            </a:r>
            <a:r>
              <a:rPr lang="en-US" altLang="zh-CN" sz="2400" b="1" dirty="0">
                <a:solidFill>
                  <a:srgbClr val="0000FF"/>
                </a:solidFill>
                <a:latin typeface="Times New Roman" pitchFamily="18" charset="0"/>
                <a:ea typeface="楷体" pitchFamily="49" charset="-122"/>
                <a:cs typeface="Times New Roman" pitchFamily="18" charset="0"/>
              </a:rPr>
              <a:t>x</a:t>
            </a:r>
            <a:r>
              <a:rPr lang="zh-CN" altLang="en-US" sz="2400" b="1" dirty="0">
                <a:solidFill>
                  <a:srgbClr val="0000FF"/>
                </a:solidFill>
                <a:latin typeface="Times New Roman" pitchFamily="18" charset="0"/>
                <a:ea typeface="楷体" pitchFamily="49" charset="-122"/>
                <a:cs typeface="Times New Roman" pitchFamily="18" charset="0"/>
              </a:rPr>
              <a:t>为只读的，</a:t>
            </a:r>
            <a:r>
              <a:rPr lang="en-US" altLang="zh-CN" sz="2400" b="1" dirty="0">
                <a:solidFill>
                  <a:srgbClr val="0000FF"/>
                </a:solidFill>
                <a:latin typeface="Times New Roman" pitchFamily="18" charset="0"/>
                <a:ea typeface="楷体" pitchFamily="49" charset="-122"/>
                <a:cs typeface="Times New Roman" pitchFamily="18" charset="0"/>
              </a:rPr>
              <a:t>y</a:t>
            </a:r>
            <a:r>
              <a:rPr lang="zh-CN" altLang="en-US" sz="2400" b="1" dirty="0">
                <a:solidFill>
                  <a:srgbClr val="0000FF"/>
                </a:solidFill>
                <a:latin typeface="Times New Roman" pitchFamily="18" charset="0"/>
                <a:ea typeface="楷体" pitchFamily="49" charset="-122"/>
                <a:cs typeface="Times New Roman" pitchFamily="18" charset="0"/>
              </a:rPr>
              <a:t>为可读可写的，</a:t>
            </a:r>
            <a:r>
              <a:rPr lang="en-US" altLang="zh-CN" sz="2400" b="1" dirty="0">
                <a:solidFill>
                  <a:srgbClr val="0000FF"/>
                </a:solidFill>
                <a:latin typeface="Times New Roman" pitchFamily="18" charset="0"/>
                <a:ea typeface="楷体" pitchFamily="49" charset="-122"/>
                <a:cs typeface="Times New Roman" pitchFamily="18" charset="0"/>
              </a:rPr>
              <a:t>z</a:t>
            </a:r>
            <a:r>
              <a:rPr lang="zh-CN" altLang="en-US" sz="2400" b="1" dirty="0">
                <a:solidFill>
                  <a:srgbClr val="0000FF"/>
                </a:solidFill>
                <a:latin typeface="Times New Roman" pitchFamily="18" charset="0"/>
                <a:ea typeface="楷体" pitchFamily="49" charset="-122"/>
                <a:cs typeface="Times New Roman" pitchFamily="18" charset="0"/>
              </a:rPr>
              <a:t>为只写的：</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public interface </a:t>
            </a:r>
            <a:r>
              <a:rPr lang="en-US" altLang="zh-CN" sz="2000" b="1" dirty="0" err="1">
                <a:solidFill>
                  <a:schemeClr val="hlink"/>
                </a:solidFill>
                <a:latin typeface="Times New Roman" pitchFamily="18" charset="0"/>
                <a:ea typeface="楷体" pitchFamily="49" charset="-122"/>
                <a:cs typeface="Times New Roman" pitchFamily="18" charset="0"/>
              </a:rPr>
              <a:t>Ia</a:t>
            </a:r>
            <a:endParaRPr lang="en-US" altLang="zh-CN" sz="2000" b="1" dirty="0">
              <a:solidFill>
                <a:schemeClr val="hlink"/>
              </a:solidFill>
              <a:latin typeface="Times New Roman" pitchFamily="18" charset="0"/>
              <a:ea typeface="楷体" pitchFamily="49" charset="-122"/>
              <a:cs typeface="Times New Roman" pitchFamily="18" charset="0"/>
            </a:endParaRPr>
          </a:p>
          <a:p>
            <a:r>
              <a:rPr lang="en-US" altLang="zh-CN" sz="2000" b="1" dirty="0">
                <a:solidFill>
                  <a:schemeClr val="hlink"/>
                </a:solidFill>
                <a:latin typeface="Times New Roman" pitchFamily="18" charset="0"/>
                <a:ea typeface="楷体" pitchFamily="49" charset="-122"/>
                <a:cs typeface="Times New Roman" pitchFamily="18" charset="0"/>
              </a:rPr>
              <a:t>     {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x { get;}</a:t>
            </a: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y { </a:t>
            </a:r>
            <a:r>
              <a:rPr lang="en-US" altLang="zh-CN" sz="2000" b="1" dirty="0" err="1">
                <a:solidFill>
                  <a:schemeClr val="hlink"/>
                </a:solidFill>
                <a:latin typeface="Times New Roman" pitchFamily="18" charset="0"/>
                <a:ea typeface="楷体" pitchFamily="49" charset="-122"/>
                <a:cs typeface="Times New Roman" pitchFamily="18" charset="0"/>
              </a:rPr>
              <a:t>set;get</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z { set;}</a:t>
            </a:r>
          </a:p>
          <a:p>
            <a:r>
              <a:rPr lang="en-US" altLang="zh-CN" sz="2000" b="1" dirty="0">
                <a:solidFill>
                  <a:schemeClr val="hlink"/>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468313" y="276225"/>
            <a:ext cx="4895850" cy="4708981"/>
          </a:xfrm>
          <a:prstGeom prst="rect">
            <a:avLst/>
          </a:prstGeom>
          <a:noFill/>
          <a:ln w="9525">
            <a:noFill/>
            <a:miter lim="800000"/>
            <a:headEnd/>
            <a:tailEnd/>
          </a:ln>
          <a:effectLst/>
        </p:spPr>
        <p:txBody>
          <a:bodyPr>
            <a:spAutoFit/>
          </a:bodyPr>
          <a:lstStyle/>
          <a:p>
            <a:r>
              <a:rPr lang="en-US" altLang="zh-CN" sz="2000" b="1" dirty="0">
                <a:solidFill>
                  <a:srgbClr val="FF0000"/>
                </a:solidFill>
                <a:latin typeface="Times New Roman" pitchFamily="18" charset="0"/>
                <a:ea typeface="楷体" pitchFamily="49" charset="-122"/>
                <a:cs typeface="Times New Roman" pitchFamily="18" charset="0"/>
              </a:rPr>
              <a:t>class A</a:t>
            </a:r>
          </a:p>
          <a:p>
            <a:r>
              <a:rPr lang="en-US" altLang="zh-CN" sz="2000" b="1" dirty="0">
                <a:solidFill>
                  <a:schemeClr val="hlink"/>
                </a:solidFill>
                <a:latin typeface="Times New Roman" pitchFamily="18" charset="0"/>
                <a:ea typeface="楷体" pitchFamily="49" charset="-122"/>
                <a:cs typeface="Times New Roman" pitchFamily="18" charset="0"/>
              </a:rPr>
              <a:t>{    private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n;</a:t>
            </a: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私有字段</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protected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m;    	//</a:t>
            </a:r>
            <a:r>
              <a:rPr lang="zh-CN" altLang="en-US" sz="2000" b="1" dirty="0">
                <a:solidFill>
                  <a:schemeClr val="hlink"/>
                </a:solidFill>
                <a:latin typeface="Times New Roman" pitchFamily="18" charset="0"/>
                <a:ea typeface="楷体" pitchFamily="49" charset="-122"/>
                <a:cs typeface="Times New Roman" pitchFamily="18" charset="0"/>
              </a:rPr>
              <a:t>保护的字段</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public void </a:t>
            </a:r>
            <a:r>
              <a:rPr lang="en-US" altLang="zh-CN" sz="2000" b="1" dirty="0" err="1">
                <a:solidFill>
                  <a:schemeClr val="hlink"/>
                </a:solidFill>
                <a:latin typeface="Times New Roman" pitchFamily="18" charset="0"/>
                <a:ea typeface="楷体" pitchFamily="49" charset="-122"/>
                <a:cs typeface="Times New Roman" pitchFamily="18" charset="0"/>
              </a:rPr>
              <a:t>afun</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公有方法</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方法的代码 </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a:t>
            </a:r>
          </a:p>
          <a:p>
            <a:r>
              <a:rPr lang="en-US" altLang="zh-CN" sz="2000" b="1" dirty="0">
                <a:solidFill>
                  <a:srgbClr val="FF0000"/>
                </a:solidFill>
                <a:latin typeface="Times New Roman" pitchFamily="18" charset="0"/>
                <a:ea typeface="楷体" pitchFamily="49" charset="-122"/>
                <a:cs typeface="Times New Roman" pitchFamily="18" charset="0"/>
              </a:rPr>
              <a:t>class B : A</a:t>
            </a:r>
          </a:p>
          <a:p>
            <a:r>
              <a:rPr lang="en-US" altLang="zh-CN" sz="2000" b="1" dirty="0">
                <a:solidFill>
                  <a:schemeClr val="hlink"/>
                </a:solidFill>
                <a:latin typeface="Times New Roman" pitchFamily="18" charset="0"/>
                <a:ea typeface="楷体" pitchFamily="49" charset="-122"/>
                <a:cs typeface="Times New Roman" pitchFamily="18" charset="0"/>
              </a:rPr>
              <a:t>{   private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x;</a:t>
            </a: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私有字段</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public void </a:t>
            </a:r>
            <a:r>
              <a:rPr lang="en-US" altLang="zh-CN" sz="2000" b="1" dirty="0" err="1">
                <a:solidFill>
                  <a:schemeClr val="hlink"/>
                </a:solidFill>
                <a:latin typeface="Times New Roman" pitchFamily="18" charset="0"/>
                <a:ea typeface="楷体" pitchFamily="49" charset="-122"/>
                <a:cs typeface="Times New Roman" pitchFamily="18" charset="0"/>
              </a:rPr>
              <a:t>bfun</a:t>
            </a: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公有方法</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方法的代码</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rgbClr val="0000FF"/>
                </a:solidFill>
                <a:latin typeface="Times New Roman" pitchFamily="18" charset="0"/>
                <a:ea typeface="楷体" pitchFamily="49" charset="-122"/>
                <a:cs typeface="Times New Roman" pitchFamily="18" charset="0"/>
              </a:rPr>
              <a:t>     </a:t>
            </a:r>
            <a:endParaRPr lang="en-US" altLang="zh-CN" sz="2400" b="1" dirty="0">
              <a:solidFill>
                <a:srgbClr val="0000FF"/>
              </a:solidFill>
              <a:latin typeface="Times New Roman" pitchFamily="18" charset="0"/>
              <a:ea typeface="楷体" pitchFamily="49" charset="-122"/>
              <a:cs typeface="Times New Roman" pitchFamily="18" charset="0"/>
            </a:endParaRPr>
          </a:p>
        </p:txBody>
      </p:sp>
      <p:sp>
        <p:nvSpPr>
          <p:cNvPr id="125955" name="Text Box 3"/>
          <p:cNvSpPr txBox="1">
            <a:spLocks noChangeArrowheads="1"/>
          </p:cNvSpPr>
          <p:nvPr/>
        </p:nvSpPr>
        <p:spPr bwMode="auto">
          <a:xfrm>
            <a:off x="5724525" y="2300288"/>
            <a:ext cx="3095625" cy="1920875"/>
          </a:xfrm>
          <a:prstGeom prst="rect">
            <a:avLst/>
          </a:prstGeom>
          <a:noFill/>
          <a:ln w="9525">
            <a:noFill/>
            <a:miter lim="800000"/>
            <a:headEnd/>
            <a:tailEnd/>
          </a:ln>
          <a:effectLst/>
        </p:spPr>
        <p:txBody>
          <a:bodyPr>
            <a:spAutoFit/>
          </a:bodyPr>
          <a:lstStyle/>
          <a:p>
            <a:r>
              <a:rPr lang="zh-CN" altLang="en-US" sz="2000" b="1" dirty="0">
                <a:solidFill>
                  <a:schemeClr val="tx2"/>
                </a:solidFill>
                <a:latin typeface="Times New Roman" pitchFamily="18" charset="0"/>
                <a:ea typeface="楷体" pitchFamily="49" charset="-122"/>
                <a:cs typeface="Times New Roman" pitchFamily="18" charset="0"/>
              </a:rPr>
              <a:t>从中看出</a:t>
            </a:r>
            <a:r>
              <a:rPr lang="en-US" altLang="zh-CN" sz="2000" b="1" dirty="0" err="1">
                <a:solidFill>
                  <a:schemeClr val="tx2"/>
                </a:solidFill>
                <a:latin typeface="Times New Roman" pitchFamily="18" charset="0"/>
                <a:ea typeface="楷体" pitchFamily="49" charset="-122"/>
                <a:cs typeface="Times New Roman" pitchFamily="18" charset="0"/>
              </a:rPr>
              <a:t>Base_fun</a:t>
            </a:r>
            <a:r>
              <a:rPr lang="en-US" altLang="zh-CN" sz="2000" b="1" dirty="0">
                <a:solidFill>
                  <a:schemeClr val="tx2"/>
                </a:solidFill>
                <a:latin typeface="Times New Roman" pitchFamily="18" charset="0"/>
                <a:ea typeface="楷体" pitchFamily="49" charset="-122"/>
                <a:cs typeface="Times New Roman" pitchFamily="18" charset="0"/>
              </a:rPr>
              <a:t>()</a:t>
            </a:r>
            <a:r>
              <a:rPr lang="zh-CN" altLang="en-US" sz="2000" b="1" dirty="0">
                <a:solidFill>
                  <a:schemeClr val="tx2"/>
                </a:solidFill>
                <a:latin typeface="Times New Roman" pitchFamily="18" charset="0"/>
                <a:ea typeface="楷体" pitchFamily="49" charset="-122"/>
                <a:cs typeface="Times New Roman" pitchFamily="18" charset="0"/>
              </a:rPr>
              <a:t>方法在</a:t>
            </a:r>
            <a:r>
              <a:rPr lang="en-US" altLang="zh-CN" sz="2000" b="1" dirty="0">
                <a:solidFill>
                  <a:schemeClr val="tx2"/>
                </a:solidFill>
                <a:latin typeface="Times New Roman" pitchFamily="18" charset="0"/>
                <a:ea typeface="楷体" pitchFamily="49" charset="-122"/>
                <a:cs typeface="Times New Roman" pitchFamily="18" charset="0"/>
              </a:rPr>
              <a:t>B</a:t>
            </a:r>
            <a:r>
              <a:rPr lang="zh-CN" altLang="en-US" sz="2000" b="1" dirty="0">
                <a:solidFill>
                  <a:schemeClr val="tx2"/>
                </a:solidFill>
                <a:latin typeface="Times New Roman" pitchFamily="18" charset="0"/>
                <a:ea typeface="楷体" pitchFamily="49" charset="-122"/>
                <a:cs typeface="Times New Roman" pitchFamily="18" charset="0"/>
              </a:rPr>
              <a:t>类中不用重写，因为</a:t>
            </a:r>
            <a:r>
              <a:rPr lang="en-US" altLang="zh-CN" sz="2000" b="1" dirty="0">
                <a:solidFill>
                  <a:schemeClr val="tx2"/>
                </a:solidFill>
                <a:latin typeface="Times New Roman" pitchFamily="18" charset="0"/>
                <a:ea typeface="楷体" pitchFamily="49" charset="-122"/>
                <a:cs typeface="Times New Roman" pitchFamily="18" charset="0"/>
              </a:rPr>
              <a:t>B</a:t>
            </a:r>
            <a:r>
              <a:rPr lang="zh-CN" altLang="en-US" sz="2000" b="1" dirty="0">
                <a:solidFill>
                  <a:schemeClr val="tx2"/>
                </a:solidFill>
                <a:latin typeface="Times New Roman" pitchFamily="18" charset="0"/>
                <a:ea typeface="楷体" pitchFamily="49" charset="-122"/>
                <a:cs typeface="Times New Roman" pitchFamily="18" charset="0"/>
              </a:rPr>
              <a:t>类继承了</a:t>
            </a:r>
            <a:r>
              <a:rPr lang="en-US" altLang="zh-CN" sz="2000" b="1" dirty="0">
                <a:solidFill>
                  <a:schemeClr val="tx2"/>
                </a:solidFill>
                <a:latin typeface="Times New Roman" pitchFamily="18" charset="0"/>
                <a:ea typeface="楷体" pitchFamily="49" charset="-122"/>
                <a:cs typeface="Times New Roman" pitchFamily="18" charset="0"/>
              </a:rPr>
              <a:t>A</a:t>
            </a:r>
            <a:r>
              <a:rPr lang="zh-CN" altLang="en-US" sz="2000" b="1" dirty="0">
                <a:solidFill>
                  <a:schemeClr val="tx2"/>
                </a:solidFill>
                <a:latin typeface="Times New Roman" pitchFamily="18" charset="0"/>
                <a:ea typeface="楷体" pitchFamily="49" charset="-122"/>
                <a:cs typeface="Times New Roman" pitchFamily="18" charset="0"/>
              </a:rPr>
              <a:t>类，所以可以不用重写</a:t>
            </a:r>
            <a:r>
              <a:rPr lang="en-US" altLang="zh-CN" sz="2000" b="1" dirty="0">
                <a:solidFill>
                  <a:schemeClr val="tx2"/>
                </a:solidFill>
                <a:latin typeface="Times New Roman" pitchFamily="18" charset="0"/>
                <a:ea typeface="楷体" pitchFamily="49" charset="-122"/>
                <a:cs typeface="Times New Roman" pitchFamily="18" charset="0"/>
              </a:rPr>
              <a:t>A</a:t>
            </a:r>
            <a:r>
              <a:rPr lang="zh-CN" altLang="en-US" sz="2000" b="1" dirty="0">
                <a:solidFill>
                  <a:schemeClr val="tx2"/>
                </a:solidFill>
                <a:latin typeface="Times New Roman" pitchFamily="18" charset="0"/>
                <a:ea typeface="楷体" pitchFamily="49" charset="-122"/>
                <a:cs typeface="Times New Roman" pitchFamily="18" charset="0"/>
              </a:rPr>
              <a:t>类中的</a:t>
            </a:r>
            <a:r>
              <a:rPr lang="en-US" altLang="zh-CN" sz="2000" b="1" dirty="0" err="1">
                <a:solidFill>
                  <a:schemeClr val="tx2"/>
                </a:solidFill>
                <a:latin typeface="Times New Roman" pitchFamily="18" charset="0"/>
                <a:ea typeface="楷体" pitchFamily="49" charset="-122"/>
                <a:cs typeface="Times New Roman" pitchFamily="18" charset="0"/>
              </a:rPr>
              <a:t>Base_fun</a:t>
            </a:r>
            <a:r>
              <a:rPr lang="en-US" altLang="zh-CN" sz="2000" b="1" dirty="0">
                <a:solidFill>
                  <a:schemeClr val="tx2"/>
                </a:solidFill>
                <a:latin typeface="Times New Roman" pitchFamily="18" charset="0"/>
                <a:ea typeface="楷体" pitchFamily="49" charset="-122"/>
                <a:cs typeface="Times New Roman" pitchFamily="18" charset="0"/>
              </a:rPr>
              <a:t>()</a:t>
            </a:r>
            <a:r>
              <a:rPr lang="zh-CN" altLang="en-US" sz="2000" b="1" dirty="0">
                <a:solidFill>
                  <a:schemeClr val="tx2"/>
                </a:solidFill>
                <a:latin typeface="Times New Roman" pitchFamily="18" charset="0"/>
                <a:ea typeface="楷体" pitchFamily="49" charset="-122"/>
                <a:cs typeface="Times New Roman" pitchFamily="18" charset="0"/>
              </a:rPr>
              <a:t>方法，就可以被</a:t>
            </a:r>
            <a:r>
              <a:rPr lang="en-US" altLang="zh-CN" sz="2000" b="1" dirty="0">
                <a:solidFill>
                  <a:schemeClr val="tx2"/>
                </a:solidFill>
                <a:latin typeface="Times New Roman" pitchFamily="18" charset="0"/>
                <a:ea typeface="楷体" pitchFamily="49" charset="-122"/>
                <a:cs typeface="Times New Roman" pitchFamily="18" charset="0"/>
              </a:rPr>
              <a:t>B</a:t>
            </a:r>
            <a:r>
              <a:rPr lang="zh-CN" altLang="en-US" sz="2000" b="1" dirty="0">
                <a:solidFill>
                  <a:schemeClr val="tx2"/>
                </a:solidFill>
                <a:latin typeface="Times New Roman" pitchFamily="18" charset="0"/>
                <a:ea typeface="楷体" pitchFamily="49" charset="-122"/>
                <a:cs typeface="Times New Roman" pitchFamily="18" charset="0"/>
              </a:rPr>
              <a:t>类调用。</a:t>
            </a:r>
          </a:p>
        </p:txBody>
      </p:sp>
      <p:sp>
        <p:nvSpPr>
          <p:cNvPr id="125956" name="Text Box 4"/>
          <p:cNvSpPr txBox="1">
            <a:spLocks noChangeArrowheads="1"/>
          </p:cNvSpPr>
          <p:nvPr/>
        </p:nvSpPr>
        <p:spPr bwMode="auto">
          <a:xfrm>
            <a:off x="179388" y="4786322"/>
            <a:ext cx="5040312" cy="1338828"/>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在主函数中包含以下代码：</a:t>
            </a:r>
          </a:p>
          <a:p>
            <a:pPr>
              <a:lnSpc>
                <a:spcPct val="150000"/>
              </a:lnSpc>
            </a:pPr>
            <a:r>
              <a:rPr lang="zh-CN" altLang="en-US" b="1" dirty="0">
                <a:solidFill>
                  <a:schemeClr val="hlink"/>
                </a:solidFill>
                <a:latin typeface="Times New Roman" pitchFamily="18" charset="0"/>
                <a:ea typeface="楷体" pitchFamily="49" charset="-122"/>
                <a:cs typeface="Times New Roman" pitchFamily="18" charset="0"/>
              </a:rPr>
              <a:t>    </a:t>
            </a:r>
            <a:r>
              <a:rPr lang="en-US" altLang="zh-CN" b="1" dirty="0">
                <a:solidFill>
                  <a:schemeClr val="hlink"/>
                </a:solidFill>
                <a:latin typeface="Times New Roman" pitchFamily="18" charset="0"/>
                <a:ea typeface="楷体" pitchFamily="49" charset="-122"/>
                <a:cs typeface="Times New Roman" pitchFamily="18" charset="0"/>
              </a:rPr>
              <a:t>B b = new B();</a:t>
            </a:r>
            <a:r>
              <a:rPr lang="zh-CN" altLang="en-US" b="1" dirty="0">
                <a:solidFill>
                  <a:schemeClr val="hlink"/>
                </a:solidFill>
                <a:latin typeface="Times New Roman" pitchFamily="18" charset="0"/>
                <a:ea typeface="楷体" pitchFamily="49" charset="-122"/>
                <a:cs typeface="Times New Roman" pitchFamily="18" charset="0"/>
              </a:rPr>
              <a:t>　</a:t>
            </a:r>
            <a:r>
              <a:rPr lang="en-US" altLang="zh-CN" b="1" dirty="0">
                <a:solidFill>
                  <a:schemeClr val="hlink"/>
                </a:solidFill>
                <a:latin typeface="Times New Roman" pitchFamily="18" charset="0"/>
                <a:ea typeface="楷体" pitchFamily="49" charset="-122"/>
                <a:cs typeface="Times New Roman" pitchFamily="18" charset="0"/>
              </a:rPr>
              <a:t>//</a:t>
            </a:r>
            <a:r>
              <a:rPr lang="zh-CN" altLang="en-US" b="1" dirty="0">
                <a:solidFill>
                  <a:schemeClr val="hlink"/>
                </a:solidFill>
                <a:latin typeface="Times New Roman" pitchFamily="18" charset="0"/>
                <a:ea typeface="楷体" pitchFamily="49" charset="-122"/>
                <a:cs typeface="Times New Roman" pitchFamily="18" charset="0"/>
              </a:rPr>
              <a:t>定义对象并实例化</a:t>
            </a:r>
          </a:p>
          <a:p>
            <a:r>
              <a:rPr lang="zh-CN" altLang="en-US" b="1" dirty="0">
                <a:solidFill>
                  <a:schemeClr val="hlink"/>
                </a:solidFill>
                <a:latin typeface="Times New Roman" pitchFamily="18" charset="0"/>
                <a:ea typeface="楷体" pitchFamily="49" charset="-122"/>
                <a:cs typeface="Times New Roman" pitchFamily="18" charset="0"/>
              </a:rPr>
              <a:t>    </a:t>
            </a:r>
            <a:r>
              <a:rPr lang="en-US" altLang="zh-CN" b="1" dirty="0" err="1">
                <a:solidFill>
                  <a:schemeClr val="hlink"/>
                </a:solidFill>
                <a:latin typeface="Times New Roman" pitchFamily="18" charset="0"/>
                <a:ea typeface="楷体" pitchFamily="49" charset="-122"/>
                <a:cs typeface="Times New Roman" pitchFamily="18" charset="0"/>
              </a:rPr>
              <a:t>b.afun</a:t>
            </a:r>
            <a:r>
              <a:rPr lang="en-US" altLang="zh-CN" b="1" dirty="0">
                <a:solidFill>
                  <a:schemeClr val="hlink"/>
                </a:solidFill>
                <a:latin typeface="Times New Roman" pitchFamily="18" charset="0"/>
                <a:ea typeface="楷体" pitchFamily="49" charset="-122"/>
                <a:cs typeface="Times New Roman" pitchFamily="18" charset="0"/>
              </a:rPr>
              <a:t>();</a:t>
            </a:r>
            <a:endParaRPr lang="en-US" altLang="zh-CN" dirty="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11188" y="476250"/>
            <a:ext cx="7993062" cy="4062651"/>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3. </a:t>
            </a:r>
            <a:r>
              <a:rPr lang="zh-CN" altLang="en-US" sz="2400" b="1" dirty="0">
                <a:solidFill>
                  <a:srgbClr val="FF3300"/>
                </a:solidFill>
                <a:latin typeface="Times New Roman" pitchFamily="18" charset="0"/>
                <a:ea typeface="楷体" pitchFamily="49" charset="-122"/>
                <a:cs typeface="Times New Roman" pitchFamily="18" charset="0"/>
              </a:rPr>
              <a:t>接口索引器成员</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语法格式：</a:t>
            </a:r>
            <a:r>
              <a:rPr lang="zh-CN" altLang="en-US" sz="2000" b="1" dirty="0">
                <a:solidFill>
                  <a:schemeClr val="hlink"/>
                </a:solidFill>
                <a:latin typeface="Times New Roman" pitchFamily="18" charset="0"/>
                <a:ea typeface="楷体" pitchFamily="49" charset="-122"/>
                <a:cs typeface="Times New Roman" pitchFamily="18" charset="0"/>
              </a:rPr>
              <a:t>数据类型 </a:t>
            </a:r>
            <a:r>
              <a:rPr lang="en-US" altLang="zh-CN" sz="2000" b="1" dirty="0">
                <a:solidFill>
                  <a:schemeClr val="hlink"/>
                </a:solidFill>
                <a:latin typeface="Times New Roman" pitchFamily="18" charset="0"/>
                <a:ea typeface="楷体" pitchFamily="49" charset="-122"/>
                <a:cs typeface="Times New Roman" pitchFamily="18" charset="0"/>
              </a:rPr>
              <a:t>this[</a:t>
            </a:r>
            <a:r>
              <a:rPr lang="zh-CN" altLang="en-US" sz="2000" b="1" dirty="0">
                <a:solidFill>
                  <a:schemeClr val="hlink"/>
                </a:solidFill>
                <a:latin typeface="Times New Roman" pitchFamily="18" charset="0"/>
                <a:ea typeface="楷体" pitchFamily="49" charset="-122"/>
                <a:cs typeface="Times New Roman" pitchFamily="18" charset="0"/>
              </a:rPr>
              <a:t>索引参数表</a:t>
            </a:r>
            <a:r>
              <a:rPr lang="en-US" altLang="zh-CN" sz="2000" b="1" dirty="0">
                <a:solidFill>
                  <a:schemeClr val="hlink"/>
                </a:solidFill>
                <a:latin typeface="Times New Roman" pitchFamily="18" charset="0"/>
                <a:ea typeface="楷体" pitchFamily="49" charset="-122"/>
                <a:cs typeface="Times New Roman" pitchFamily="18" charset="0"/>
              </a:rPr>
              <a:t>]{get; </a:t>
            </a:r>
            <a:r>
              <a:rPr lang="zh-CN" altLang="en-US" sz="2000" b="1" dirty="0">
                <a:solidFill>
                  <a:schemeClr val="hlink"/>
                </a:solidFill>
                <a:latin typeface="Times New Roman" pitchFamily="18" charset="0"/>
                <a:ea typeface="楷体" pitchFamily="49" charset="-122"/>
                <a:cs typeface="Times New Roman" pitchFamily="18" charset="0"/>
              </a:rPr>
              <a:t>或</a:t>
            </a:r>
            <a:r>
              <a:rPr lang="en-US" altLang="zh-CN" sz="2000" b="1" dirty="0">
                <a:solidFill>
                  <a:schemeClr val="hlink"/>
                </a:solidFill>
                <a:latin typeface="Times New Roman" pitchFamily="18" charset="0"/>
                <a:ea typeface="楷体" pitchFamily="49" charset="-122"/>
                <a:cs typeface="Times New Roman" pitchFamily="18" charset="0"/>
              </a:rPr>
              <a:t>set;};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例如：</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public interface </a:t>
            </a:r>
            <a:r>
              <a:rPr lang="en-US" altLang="zh-CN" sz="2000" b="1" dirty="0" err="1">
                <a:solidFill>
                  <a:schemeClr val="hlink"/>
                </a:solidFill>
                <a:latin typeface="Times New Roman" pitchFamily="18" charset="0"/>
                <a:ea typeface="楷体" pitchFamily="49" charset="-122"/>
                <a:cs typeface="Times New Roman" pitchFamily="18" charset="0"/>
              </a:rPr>
              <a:t>Ia</a:t>
            </a:r>
            <a:endParaRPr lang="en-US" altLang="zh-CN" sz="2000" b="1" dirty="0">
              <a:solidFill>
                <a:schemeClr val="hlink"/>
              </a:solidFill>
              <a:latin typeface="Times New Roman" pitchFamily="18" charset="0"/>
              <a:ea typeface="楷体" pitchFamily="49" charset="-122"/>
              <a:cs typeface="Times New Roman" pitchFamily="18" charset="0"/>
            </a:endParaRPr>
          </a:p>
          <a:p>
            <a:r>
              <a:rPr lang="en-US" altLang="zh-CN" sz="2000" b="1" dirty="0">
                <a:solidFill>
                  <a:schemeClr val="hlink"/>
                </a:solidFill>
                <a:latin typeface="Times New Roman" pitchFamily="18" charset="0"/>
                <a:ea typeface="楷体" pitchFamily="49" charset="-122"/>
                <a:cs typeface="Times New Roman" pitchFamily="18" charset="0"/>
              </a:rPr>
              <a:t>    {    string this[</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index]</a:t>
            </a:r>
          </a:p>
          <a:p>
            <a:r>
              <a:rPr lang="en-US" altLang="zh-CN" sz="2000" b="1" dirty="0">
                <a:solidFill>
                  <a:schemeClr val="hlink"/>
                </a:solidFill>
                <a:latin typeface="Times New Roman" pitchFamily="18" charset="0"/>
                <a:ea typeface="楷体" pitchFamily="49" charset="-122"/>
                <a:cs typeface="Times New Roman" pitchFamily="18" charset="0"/>
              </a:rPr>
              <a:t>         {</a:t>
            </a:r>
          </a:p>
          <a:p>
            <a:r>
              <a:rPr lang="en-US" altLang="zh-CN" sz="2000" b="1" dirty="0">
                <a:solidFill>
                  <a:schemeClr val="hlink"/>
                </a:solidFill>
                <a:latin typeface="Times New Roman" pitchFamily="18" charset="0"/>
                <a:ea typeface="楷体" pitchFamily="49" charset="-122"/>
                <a:cs typeface="Times New Roman" pitchFamily="18" charset="0"/>
              </a:rPr>
              <a:t>     	get;</a:t>
            </a:r>
          </a:p>
          <a:p>
            <a:r>
              <a:rPr lang="en-US" altLang="zh-CN" sz="2000" b="1" dirty="0">
                <a:solidFill>
                  <a:schemeClr val="hlink"/>
                </a:solidFill>
                <a:latin typeface="Times New Roman" pitchFamily="18" charset="0"/>
                <a:ea typeface="楷体" pitchFamily="49" charset="-122"/>
                <a:cs typeface="Times New Roman" pitchFamily="18" charset="0"/>
              </a:rPr>
              <a:t>        	set;</a:t>
            </a:r>
          </a:p>
          <a:p>
            <a:r>
              <a:rPr lang="en-US" altLang="zh-CN" sz="2000" b="1" dirty="0">
                <a:solidFill>
                  <a:schemeClr val="hlink"/>
                </a:solidFill>
                <a:latin typeface="Times New Roman" pitchFamily="18" charset="0"/>
                <a:ea typeface="楷体" pitchFamily="49" charset="-122"/>
                <a:cs typeface="Times New Roman" pitchFamily="18" charset="0"/>
              </a:rPr>
              <a:t>         }</a:t>
            </a:r>
          </a:p>
          <a:p>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a:t>
            </a:r>
            <a:endParaRPr lang="en-US" altLang="zh-CN" sz="2000" b="1" dirty="0">
              <a:solidFill>
                <a:schemeClr val="hlink"/>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11188" y="476250"/>
            <a:ext cx="7993062" cy="4007315"/>
          </a:xfrm>
          <a:prstGeom prst="rect">
            <a:avLst/>
          </a:prstGeom>
          <a:noFill/>
          <a:ln w="9525">
            <a:noFill/>
            <a:miter lim="800000"/>
            <a:headEnd/>
            <a:tailEnd/>
          </a:ln>
          <a:effectLst/>
        </p:spPr>
        <p:txBody>
          <a:bodyPr>
            <a:spAutoFit/>
          </a:bodyPr>
          <a:lstStyle/>
          <a:p>
            <a:pPr>
              <a:lnSpc>
                <a:spcPct val="150000"/>
              </a:lnSpc>
            </a:pPr>
            <a:r>
              <a:rPr lang="en-US" altLang="zh-CN" sz="2400" b="1" dirty="0" smtClean="0">
                <a:solidFill>
                  <a:srgbClr val="FF3300"/>
                </a:solidFill>
                <a:latin typeface="Times New Roman" pitchFamily="18" charset="0"/>
                <a:ea typeface="楷体" pitchFamily="49" charset="-122"/>
                <a:cs typeface="Times New Roman" pitchFamily="18" charset="0"/>
              </a:rPr>
              <a:t>4</a:t>
            </a:r>
            <a:r>
              <a:rPr lang="en-US" altLang="zh-CN" sz="2400" b="1" dirty="0">
                <a:solidFill>
                  <a:srgbClr val="FF3300"/>
                </a:solidFill>
                <a:latin typeface="Times New Roman" pitchFamily="18" charset="0"/>
                <a:ea typeface="楷体" pitchFamily="49" charset="-122"/>
                <a:cs typeface="Times New Roman" pitchFamily="18" charset="0"/>
              </a:rPr>
              <a:t>. </a:t>
            </a:r>
            <a:r>
              <a:rPr lang="zh-CN" altLang="en-US" sz="2400" b="1" dirty="0">
                <a:solidFill>
                  <a:srgbClr val="FF3300"/>
                </a:solidFill>
                <a:latin typeface="Times New Roman" pitchFamily="18" charset="0"/>
                <a:ea typeface="楷体" pitchFamily="49" charset="-122"/>
                <a:cs typeface="Times New Roman" pitchFamily="18" charset="0"/>
              </a:rPr>
              <a:t>接口事件成员</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语法格式：</a:t>
            </a:r>
            <a:r>
              <a:rPr lang="en-US" altLang="zh-CN" sz="2000" b="1" dirty="0">
                <a:solidFill>
                  <a:schemeClr val="hlink"/>
                </a:solidFill>
                <a:latin typeface="Times New Roman" pitchFamily="18" charset="0"/>
                <a:ea typeface="楷体" pitchFamily="49" charset="-122"/>
                <a:cs typeface="Times New Roman" pitchFamily="18" charset="0"/>
              </a:rPr>
              <a:t>event </a:t>
            </a:r>
            <a:r>
              <a:rPr lang="zh-CN" altLang="en-US" sz="2000" b="1" dirty="0">
                <a:solidFill>
                  <a:schemeClr val="hlink"/>
                </a:solidFill>
                <a:latin typeface="Times New Roman" pitchFamily="18" charset="0"/>
                <a:ea typeface="楷体" pitchFamily="49" charset="-122"/>
                <a:cs typeface="Times New Roman" pitchFamily="18" charset="0"/>
              </a:rPr>
              <a:t>代表名 事件名</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例如：</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public delegate void </a:t>
            </a:r>
            <a:r>
              <a:rPr lang="en-US" altLang="zh-CN" sz="2000" b="1" dirty="0" err="1">
                <a:solidFill>
                  <a:schemeClr val="hlink"/>
                </a:solidFill>
                <a:latin typeface="Times New Roman" pitchFamily="18" charset="0"/>
                <a:ea typeface="楷体" pitchFamily="49" charset="-122"/>
                <a:cs typeface="Times New Roman" pitchFamily="18" charset="0"/>
              </a:rPr>
              <a:t>mydelegate</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声明委托类型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public interface </a:t>
            </a:r>
            <a:r>
              <a:rPr lang="en-US" altLang="zh-CN" sz="2000" b="1" dirty="0" err="1">
                <a:solidFill>
                  <a:schemeClr val="hlink"/>
                </a:solidFill>
                <a:latin typeface="Times New Roman" pitchFamily="18" charset="0"/>
                <a:ea typeface="楷体" pitchFamily="49" charset="-122"/>
                <a:cs typeface="Times New Roman" pitchFamily="18" charset="0"/>
              </a:rPr>
              <a:t>Ia</a:t>
            </a:r>
            <a:endParaRPr lang="en-US" altLang="zh-CN" sz="2000" b="1" dirty="0">
              <a:solidFill>
                <a:schemeClr val="hlink"/>
              </a:solidFill>
              <a:latin typeface="Times New Roman" pitchFamily="18" charset="0"/>
              <a:ea typeface="楷体" pitchFamily="49" charset="-122"/>
              <a:cs typeface="Times New Roman" pitchFamily="18" charset="0"/>
            </a:endParaRP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event </a:t>
            </a:r>
            <a:r>
              <a:rPr lang="en-US" altLang="zh-CN" sz="2000" b="1" dirty="0" err="1">
                <a:solidFill>
                  <a:schemeClr val="hlink"/>
                </a:solidFill>
                <a:latin typeface="Times New Roman" pitchFamily="18" charset="0"/>
                <a:ea typeface="楷体" pitchFamily="49" charset="-122"/>
                <a:cs typeface="Times New Roman" pitchFamily="18" charset="0"/>
              </a:rPr>
              <a:t>mydelegate</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myevent</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642910" y="928670"/>
            <a:ext cx="8064500" cy="4801314"/>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接口</a:t>
            </a:r>
            <a:r>
              <a:rPr lang="zh-CN" altLang="en-US" sz="2400" b="1" dirty="0">
                <a:solidFill>
                  <a:srgbClr val="0000FF"/>
                </a:solidFill>
                <a:latin typeface="Times New Roman" pitchFamily="18" charset="0"/>
                <a:ea typeface="楷体" pitchFamily="49" charset="-122"/>
                <a:cs typeface="Times New Roman" pitchFamily="18" charset="0"/>
              </a:rPr>
              <a:t>的实现分为隐式实现和显式实现。如果类或者结构要实现的是单个接口，可以使用隐式实现，如果类或者结构继承了多个接口，那么接口中相同名称成员就要显式实现。显式实现是通过使用接口的完全限定名来实现接口成员的。 </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接口实现的语法格式如下：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class </a:t>
            </a:r>
            <a:r>
              <a:rPr lang="zh-CN" altLang="en-US" sz="2000" b="1" dirty="0">
                <a:solidFill>
                  <a:schemeClr val="hlink"/>
                </a:solidFill>
                <a:latin typeface="Times New Roman" pitchFamily="18" charset="0"/>
                <a:ea typeface="楷体" pitchFamily="49" charset="-122"/>
                <a:cs typeface="Times New Roman" pitchFamily="18" charset="0"/>
              </a:rPr>
              <a:t>类名：接口名列表</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类实体</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a:t>
            </a:r>
            <a:endParaRPr lang="en-US" altLang="zh-CN" sz="2000" b="1" dirty="0">
              <a:solidFill>
                <a:schemeClr val="hlink"/>
              </a:solidFill>
              <a:latin typeface="Times New Roman" pitchFamily="18" charset="0"/>
              <a:ea typeface="楷体" pitchFamily="49" charset="-122"/>
              <a:cs typeface="Times New Roman" pitchFamily="18" charset="0"/>
            </a:endParaRPr>
          </a:p>
        </p:txBody>
      </p:sp>
      <p:sp>
        <p:nvSpPr>
          <p:cNvPr id="4" name="TextBox 3"/>
          <p:cNvSpPr txBox="1"/>
          <p:nvPr/>
        </p:nvSpPr>
        <p:spPr>
          <a:xfrm>
            <a:off x="642910" y="285728"/>
            <a:ext cx="342902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6.4.4  </a:t>
            </a:r>
            <a:r>
              <a:rPr lang="zh-CN" altLang="en-US" sz="2800" b="1" dirty="0" smtClean="0">
                <a:solidFill>
                  <a:srgbClr val="FF3300"/>
                </a:solidFill>
                <a:latin typeface="黑体" pitchFamily="49" charset="-122"/>
                <a:ea typeface="黑体" pitchFamily="49" charset="-122"/>
              </a:rPr>
              <a:t>接口的实现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571472" y="500042"/>
            <a:ext cx="5605472" cy="461665"/>
          </a:xfrm>
          <a:prstGeom prst="rect">
            <a:avLst/>
          </a:prstGeom>
          <a:noFill/>
          <a:ln w="9525">
            <a:noFill/>
            <a:miter lim="800000"/>
            <a:headEnd/>
            <a:tailEnd/>
          </a:ln>
          <a:effectLst/>
        </p:spPr>
        <p:txBody>
          <a:bodyPr wrap="square">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说明</a:t>
            </a:r>
            <a:r>
              <a:rPr lang="zh-CN" altLang="en-US" sz="2400" b="1" dirty="0">
                <a:solidFill>
                  <a:srgbClr val="0000FF"/>
                </a:solidFill>
                <a:latin typeface="Times New Roman" pitchFamily="18" charset="0"/>
                <a:ea typeface="楷体" pitchFamily="49" charset="-122"/>
                <a:cs typeface="Times New Roman" pitchFamily="18" charset="0"/>
              </a:rPr>
              <a:t>：</a:t>
            </a:r>
          </a:p>
        </p:txBody>
      </p:sp>
      <p:sp>
        <p:nvSpPr>
          <p:cNvPr id="151555" name="Text Box 3"/>
          <p:cNvSpPr txBox="1">
            <a:spLocks noChangeArrowheads="1"/>
          </p:cNvSpPr>
          <p:nvPr/>
        </p:nvSpPr>
        <p:spPr bwMode="auto">
          <a:xfrm>
            <a:off x="642910" y="1142984"/>
            <a:ext cx="7848600" cy="3346237"/>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ü"/>
            </a:pPr>
            <a:r>
              <a:rPr lang="zh-CN" altLang="en-US" sz="2400" b="1" dirty="0">
                <a:solidFill>
                  <a:schemeClr val="tx2"/>
                </a:solidFill>
                <a:latin typeface="Times New Roman" pitchFamily="18" charset="0"/>
                <a:ea typeface="楷体" pitchFamily="49" charset="-122"/>
                <a:cs typeface="Times New Roman" pitchFamily="18" charset="0"/>
              </a:rPr>
              <a:t>当一个类实现一个接口时，这个类就必须实现整个接口，而不能选择实现接口的某一部分。</a:t>
            </a:r>
          </a:p>
          <a:p>
            <a:pPr marL="342900" indent="-342900">
              <a:lnSpc>
                <a:spcPct val="150000"/>
              </a:lnSpc>
              <a:buFont typeface="Wingdings" pitchFamily="2" charset="2"/>
              <a:buChar char="ü"/>
            </a:pPr>
            <a:r>
              <a:rPr lang="zh-CN" altLang="en-US" sz="2400" b="1" dirty="0">
                <a:solidFill>
                  <a:schemeClr val="tx2"/>
                </a:solidFill>
                <a:latin typeface="Times New Roman" pitchFamily="18" charset="0"/>
                <a:ea typeface="楷体" pitchFamily="49" charset="-122"/>
                <a:cs typeface="Times New Roman" pitchFamily="18" charset="0"/>
              </a:rPr>
              <a:t>一个接口可以由多个类来实现，而在一个类中也可以实现一个或多个接口。</a:t>
            </a:r>
          </a:p>
          <a:p>
            <a:pPr marL="342900" indent="-342900">
              <a:lnSpc>
                <a:spcPct val="150000"/>
              </a:lnSpc>
              <a:buFont typeface="Wingdings" pitchFamily="2" charset="2"/>
              <a:buChar char="ü"/>
            </a:pPr>
            <a:r>
              <a:rPr lang="zh-CN" altLang="en-US" sz="2400" b="1" dirty="0">
                <a:solidFill>
                  <a:schemeClr val="tx2"/>
                </a:solidFill>
                <a:latin typeface="Times New Roman" pitchFamily="18" charset="0"/>
                <a:ea typeface="楷体" pitchFamily="49" charset="-122"/>
                <a:cs typeface="Times New Roman" pitchFamily="18" charset="0"/>
              </a:rPr>
              <a:t>一个类可以继承一个基类，并同时实现一个或多个接口。</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611188" y="476250"/>
            <a:ext cx="7921625" cy="2792239"/>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1. </a:t>
            </a:r>
            <a:r>
              <a:rPr lang="zh-CN" altLang="en-US" sz="2400" b="1" dirty="0">
                <a:solidFill>
                  <a:srgbClr val="FF3300"/>
                </a:solidFill>
                <a:latin typeface="Times New Roman" pitchFamily="18" charset="0"/>
                <a:ea typeface="楷体" pitchFamily="49" charset="-122"/>
                <a:cs typeface="Times New Roman" pitchFamily="18" charset="0"/>
              </a:rPr>
              <a:t>隐式实现接口成员</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如果类实现了某个接口，它必然隐式地继承了该接口成员，只不过增加了该接口成员的具体实现。</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若要隐式实现接口成员，类中的对应成员必须是公共的、非静态的，并且与接口成员具有相同的名称和签名。</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539750" y="404813"/>
            <a:ext cx="7488238" cy="457200"/>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6.7】 </a:t>
            </a:r>
            <a:r>
              <a:rPr lang="zh-CN" altLang="en-US" sz="2400" b="1" dirty="0">
                <a:solidFill>
                  <a:srgbClr val="0000FF"/>
                </a:solidFill>
                <a:latin typeface="Times New Roman" pitchFamily="18" charset="0"/>
                <a:ea typeface="楷体" pitchFamily="49" charset="-122"/>
                <a:cs typeface="Times New Roman" pitchFamily="18" charset="0"/>
              </a:rPr>
              <a:t>分析以下程序的运行结果 。</a:t>
            </a:r>
          </a:p>
        </p:txBody>
      </p:sp>
      <p:sp>
        <p:nvSpPr>
          <p:cNvPr id="149507" name="Text Box 3"/>
          <p:cNvSpPr txBox="1">
            <a:spLocks noChangeArrowheads="1"/>
          </p:cNvSpPr>
          <p:nvPr/>
        </p:nvSpPr>
        <p:spPr bwMode="auto">
          <a:xfrm>
            <a:off x="611188" y="1052513"/>
            <a:ext cx="8064500" cy="532453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using System;</a:t>
            </a:r>
          </a:p>
          <a:p>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proj6_7</a:t>
            </a:r>
            <a:endParaRPr lang="en-US" altLang="zh-CN" sz="2000" b="1" dirty="0">
              <a:solidFill>
                <a:srgbClr val="3366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interface </a:t>
            </a:r>
            <a:r>
              <a:rPr lang="en-US" altLang="zh-CN" sz="2000" b="1" dirty="0" err="1">
                <a:solidFill>
                  <a:srgbClr val="FF0000"/>
                </a:solidFill>
                <a:latin typeface="Times New Roman" pitchFamily="18" charset="0"/>
                <a:ea typeface="楷体" pitchFamily="49" charset="-122"/>
                <a:cs typeface="Times New Roman" pitchFamily="18" charset="0"/>
              </a:rPr>
              <a:t>Ia</a:t>
            </a:r>
            <a:r>
              <a:rPr lang="en-US" altLang="zh-CN" sz="2000" b="1" dirty="0">
                <a:solidFill>
                  <a:srgbClr val="FF0000"/>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声明接口</a:t>
            </a:r>
            <a:r>
              <a:rPr lang="en-US" altLang="zh-CN" sz="2000" b="1" dirty="0" err="1">
                <a:solidFill>
                  <a:srgbClr val="FF0000"/>
                </a:solidFill>
                <a:latin typeface="Times New Roman" pitchFamily="18" charset="0"/>
                <a:ea typeface="楷体" pitchFamily="49" charset="-122"/>
                <a:cs typeface="Times New Roman" pitchFamily="18" charset="0"/>
              </a:rPr>
              <a:t>Ia</a:t>
            </a:r>
            <a:endParaRPr lang="en-US" altLang="zh-CN" sz="2000" b="1" dirty="0">
              <a:solidFill>
                <a:srgbClr val="FF00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float </a:t>
            </a:r>
            <a:r>
              <a:rPr lang="en-US" altLang="zh-CN" sz="2000" b="1" dirty="0" err="1">
                <a:solidFill>
                  <a:srgbClr val="336600"/>
                </a:solidFill>
                <a:latin typeface="Times New Roman" pitchFamily="18" charset="0"/>
                <a:ea typeface="楷体" pitchFamily="49" charset="-122"/>
                <a:cs typeface="Times New Roman" pitchFamily="18" charset="0"/>
              </a:rPr>
              <a:t>getarea</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接口成员声明</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public class Rectangle : </a:t>
            </a:r>
            <a:r>
              <a:rPr lang="en-US" altLang="zh-CN" sz="2000" b="1" dirty="0" err="1">
                <a:solidFill>
                  <a:srgbClr val="FF0000"/>
                </a:solidFill>
                <a:latin typeface="Times New Roman" pitchFamily="18" charset="0"/>
                <a:ea typeface="楷体" pitchFamily="49" charset="-122"/>
                <a:cs typeface="Times New Roman" pitchFamily="18" charset="0"/>
              </a:rPr>
              <a:t>Ia</a:t>
            </a:r>
            <a:r>
              <a:rPr lang="zh-CN" altLang="en-US" sz="2000" b="1" dirty="0">
                <a:solidFill>
                  <a:srgbClr val="FF00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a:t>
            </a:r>
            <a:r>
              <a:rPr lang="zh-CN" altLang="en-US" sz="2000" b="1" dirty="0">
                <a:solidFill>
                  <a:srgbClr val="FF0000"/>
                </a:solidFill>
                <a:latin typeface="Times New Roman" pitchFamily="18" charset="0"/>
                <a:ea typeface="楷体" pitchFamily="49" charset="-122"/>
                <a:cs typeface="Times New Roman" pitchFamily="18" charset="0"/>
              </a:rPr>
              <a:t>类</a:t>
            </a:r>
            <a:r>
              <a:rPr lang="en-US" altLang="zh-CN" sz="2000" b="1" dirty="0">
                <a:solidFill>
                  <a:srgbClr val="FF0000"/>
                </a:solidFill>
                <a:latin typeface="Times New Roman" pitchFamily="18" charset="0"/>
                <a:ea typeface="楷体" pitchFamily="49" charset="-122"/>
                <a:cs typeface="Times New Roman" pitchFamily="18" charset="0"/>
              </a:rPr>
              <a:t>A</a:t>
            </a:r>
            <a:r>
              <a:rPr lang="zh-CN" altLang="en-US" sz="2000" b="1" dirty="0">
                <a:solidFill>
                  <a:srgbClr val="FF0000"/>
                </a:solidFill>
                <a:latin typeface="Times New Roman" pitchFamily="18" charset="0"/>
                <a:ea typeface="楷体" pitchFamily="49" charset="-122"/>
                <a:cs typeface="Times New Roman" pitchFamily="18" charset="0"/>
              </a:rPr>
              <a:t>继承接口</a:t>
            </a:r>
            <a:r>
              <a:rPr lang="en-US" altLang="zh-CN" sz="2000" b="1" dirty="0" err="1">
                <a:solidFill>
                  <a:srgbClr val="FF0000"/>
                </a:solidFill>
                <a:latin typeface="Times New Roman" pitchFamily="18" charset="0"/>
                <a:ea typeface="楷体" pitchFamily="49" charset="-122"/>
                <a:cs typeface="Times New Roman" pitchFamily="18" charset="0"/>
              </a:rPr>
              <a:t>Ia</a:t>
            </a:r>
            <a:endParaRPr lang="en-US" altLang="zh-CN" sz="2000" b="1" dirty="0">
              <a:solidFill>
                <a:srgbClr val="FF00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      {    float </a:t>
            </a:r>
            <a:r>
              <a:rPr lang="en-US" altLang="zh-CN" sz="2000" b="1" dirty="0" err="1">
                <a:solidFill>
                  <a:srgbClr val="336600"/>
                </a:solidFill>
                <a:latin typeface="Times New Roman" pitchFamily="18" charset="0"/>
                <a:ea typeface="楷体" pitchFamily="49" charset="-122"/>
                <a:cs typeface="Times New Roman" pitchFamily="18" charset="0"/>
              </a:rPr>
              <a:t>x,y</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public Rectangle(float </a:t>
            </a:r>
            <a:r>
              <a:rPr lang="en-US" altLang="zh-CN" sz="2000" b="1" dirty="0" err="1">
                <a:solidFill>
                  <a:srgbClr val="336600"/>
                </a:solidFill>
                <a:latin typeface="Times New Roman" pitchFamily="18" charset="0"/>
                <a:ea typeface="楷体" pitchFamily="49" charset="-122"/>
                <a:cs typeface="Times New Roman" pitchFamily="18" charset="0"/>
              </a:rPr>
              <a:t>x1</a:t>
            </a:r>
            <a:r>
              <a:rPr lang="en-US" altLang="zh-CN" sz="2000" b="1" dirty="0">
                <a:solidFill>
                  <a:srgbClr val="336600"/>
                </a:solidFill>
                <a:latin typeface="Times New Roman" pitchFamily="18" charset="0"/>
                <a:ea typeface="楷体" pitchFamily="49" charset="-122"/>
                <a:cs typeface="Times New Roman" pitchFamily="18" charset="0"/>
              </a:rPr>
              <a:t>, float </a:t>
            </a:r>
            <a:r>
              <a:rPr lang="en-US" altLang="zh-CN" sz="2000" b="1" dirty="0" err="1">
                <a:solidFill>
                  <a:srgbClr val="336600"/>
                </a:solidFill>
                <a:latin typeface="Times New Roman" pitchFamily="18" charset="0"/>
                <a:ea typeface="楷体" pitchFamily="49" charset="-122"/>
                <a:cs typeface="Times New Roman" pitchFamily="18" charset="0"/>
              </a:rPr>
              <a:t>y1</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构造函数</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x = </a:t>
            </a:r>
            <a:r>
              <a:rPr lang="en-US" altLang="zh-CN" sz="2000" b="1" dirty="0" err="1">
                <a:solidFill>
                  <a:srgbClr val="336600"/>
                </a:solidFill>
                <a:latin typeface="Times New Roman" pitchFamily="18" charset="0"/>
                <a:ea typeface="楷体" pitchFamily="49" charset="-122"/>
                <a:cs typeface="Times New Roman" pitchFamily="18" charset="0"/>
              </a:rPr>
              <a:t>x1</a:t>
            </a:r>
            <a:r>
              <a:rPr lang="en-US" altLang="zh-CN" sz="2000" b="1" dirty="0">
                <a:solidFill>
                  <a:srgbClr val="336600"/>
                </a:solidFill>
                <a:latin typeface="Times New Roman" pitchFamily="18" charset="0"/>
                <a:ea typeface="楷体" pitchFamily="49" charset="-122"/>
                <a:cs typeface="Times New Roman" pitchFamily="18" charset="0"/>
              </a:rPr>
              <a:t>; y = </a:t>
            </a:r>
            <a:r>
              <a:rPr lang="en-US" altLang="zh-CN" sz="2000" b="1" dirty="0" err="1">
                <a:solidFill>
                  <a:srgbClr val="336600"/>
                </a:solidFill>
                <a:latin typeface="Times New Roman" pitchFamily="18" charset="0"/>
                <a:ea typeface="楷体" pitchFamily="49" charset="-122"/>
                <a:cs typeface="Times New Roman" pitchFamily="18" charset="0"/>
              </a:rPr>
              <a:t>y1</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FF00FF"/>
                </a:solidFill>
                <a:latin typeface="Times New Roman" pitchFamily="18" charset="0"/>
                <a:ea typeface="楷体" pitchFamily="49" charset="-122"/>
                <a:cs typeface="Times New Roman" pitchFamily="18" charset="0"/>
              </a:rPr>
              <a:t>            public float </a:t>
            </a:r>
            <a:r>
              <a:rPr lang="en-US" altLang="zh-CN" sz="2000" b="1" dirty="0" err="1">
                <a:solidFill>
                  <a:srgbClr val="FF00FF"/>
                </a:solidFill>
                <a:latin typeface="Times New Roman" pitchFamily="18" charset="0"/>
                <a:ea typeface="楷体" pitchFamily="49" charset="-122"/>
                <a:cs typeface="Times New Roman" pitchFamily="18" charset="0"/>
              </a:rPr>
              <a:t>getarea</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隐式接口成员实现</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必须使用</a:t>
            </a:r>
            <a:r>
              <a:rPr lang="en-US" altLang="zh-CN" sz="2000" b="1" dirty="0">
                <a:solidFill>
                  <a:srgbClr val="FF00FF"/>
                </a:solidFill>
                <a:latin typeface="Times New Roman" pitchFamily="18" charset="0"/>
                <a:ea typeface="楷体" pitchFamily="49" charset="-122"/>
                <a:cs typeface="Times New Roman" pitchFamily="18" charset="0"/>
              </a:rPr>
              <a:t>public</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return x*y;</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11188" y="549275"/>
            <a:ext cx="8064500" cy="2246769"/>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      class Program</a:t>
            </a:r>
          </a:p>
          <a:p>
            <a:r>
              <a:rPr lang="en-US" altLang="zh-CN" sz="2000" b="1" dirty="0">
                <a:solidFill>
                  <a:srgbClr val="336600"/>
                </a:solidFill>
                <a:latin typeface="Times New Roman" pitchFamily="18" charset="0"/>
                <a:ea typeface="楷体" pitchFamily="49" charset="-122"/>
                <a:cs typeface="Times New Roman" pitchFamily="18" charset="0"/>
              </a:rPr>
              <a:t>      {   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    Rectangle </a:t>
            </a:r>
            <a:r>
              <a:rPr lang="en-US" altLang="zh-CN" sz="2000" b="1" dirty="0" err="1">
                <a:solidFill>
                  <a:srgbClr val="336600"/>
                </a:solidFill>
                <a:latin typeface="Times New Roman" pitchFamily="18" charset="0"/>
                <a:ea typeface="楷体" pitchFamily="49" charset="-122"/>
                <a:cs typeface="Times New Roman" pitchFamily="18" charset="0"/>
              </a:rPr>
              <a:t>box1</a:t>
            </a:r>
            <a:r>
              <a:rPr lang="en-US" altLang="zh-CN" sz="2000" b="1" dirty="0">
                <a:solidFill>
                  <a:srgbClr val="336600"/>
                </a:solidFill>
                <a:latin typeface="Times New Roman" pitchFamily="18" charset="0"/>
                <a:ea typeface="楷体" pitchFamily="49" charset="-122"/>
                <a:cs typeface="Times New Roman" pitchFamily="18" charset="0"/>
              </a:rPr>
              <a:t> = new Rectangle(</a:t>
            </a:r>
            <a:r>
              <a:rPr lang="en-US" altLang="zh-CN" sz="2000" b="1" dirty="0" err="1">
                <a:solidFill>
                  <a:srgbClr val="336600"/>
                </a:solidFill>
                <a:latin typeface="Times New Roman" pitchFamily="18" charset="0"/>
                <a:ea typeface="楷体" pitchFamily="49" charset="-122"/>
                <a:cs typeface="Times New Roman" pitchFamily="18" charset="0"/>
              </a:rPr>
              <a:t>2.5f</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3.0f</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定义一个类实例</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长方形面积</a:t>
            </a:r>
            <a:r>
              <a:rPr lang="en-US" altLang="zh-CN" sz="2000" b="1" dirty="0">
                <a:solidFill>
                  <a:srgbClr val="336600"/>
                </a:solidFill>
                <a:latin typeface="Times New Roman" pitchFamily="18" charset="0"/>
                <a:ea typeface="楷体" pitchFamily="49" charset="-122"/>
                <a:cs typeface="Times New Roman" pitchFamily="18" charset="0"/>
              </a:rPr>
              <a:t>: {0}", </a:t>
            </a:r>
            <a:r>
              <a:rPr lang="en-US" altLang="zh-CN" sz="2000" b="1" dirty="0" err="1">
                <a:solidFill>
                  <a:srgbClr val="336600"/>
                </a:solidFill>
                <a:latin typeface="Times New Roman" pitchFamily="18" charset="0"/>
                <a:ea typeface="楷体" pitchFamily="49" charset="-122"/>
                <a:cs typeface="Times New Roman" pitchFamily="18" charset="0"/>
              </a:rPr>
              <a:t>box1.getarea</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p>
        </p:txBody>
      </p:sp>
      <p:sp>
        <p:nvSpPr>
          <p:cNvPr id="148483" name="Rectangle 3"/>
          <p:cNvSpPr>
            <a:spLocks noChangeArrowheads="1"/>
          </p:cNvSpPr>
          <p:nvPr/>
        </p:nvSpPr>
        <p:spPr bwMode="auto">
          <a:xfrm>
            <a:off x="684212" y="2997200"/>
            <a:ext cx="2530465" cy="936625"/>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000" b="1" dirty="0" smtClean="0">
                <a:solidFill>
                  <a:srgbClr val="FF00FF"/>
                </a:solidFill>
                <a:latin typeface="楷体" pitchFamily="49" charset="-122"/>
                <a:ea typeface="楷体" pitchFamily="49" charset="-122"/>
              </a:rPr>
              <a:t>长方形面积</a:t>
            </a:r>
            <a:r>
              <a:rPr lang="en-US" sz="2000" b="1" dirty="0" smtClean="0">
                <a:solidFill>
                  <a:srgbClr val="FF00FF"/>
                </a:solidFill>
                <a:latin typeface="楷体" pitchFamily="49" charset="-122"/>
                <a:ea typeface="楷体" pitchFamily="49" charset="-122"/>
              </a:rPr>
              <a:t>:7.5</a:t>
            </a:r>
            <a:endParaRPr lang="en-US" altLang="zh-CN" sz="2000" b="1" dirty="0">
              <a:solidFill>
                <a:srgbClr val="FF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539750" y="404813"/>
            <a:ext cx="7848600" cy="2792239"/>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2. </a:t>
            </a:r>
            <a:r>
              <a:rPr lang="zh-CN" altLang="en-US" sz="2400" b="1" dirty="0">
                <a:solidFill>
                  <a:srgbClr val="FF3300"/>
                </a:solidFill>
                <a:latin typeface="Times New Roman" pitchFamily="18" charset="0"/>
                <a:ea typeface="楷体" pitchFamily="49" charset="-122"/>
                <a:cs typeface="Times New Roman" pitchFamily="18" charset="0"/>
              </a:rPr>
              <a:t>显式实现接口成员</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当类实现接口时，如给出了接口成员的完整名称即带有接口名前缀，则称这样实现的成员为显式接口成员，其实现被称为显式接口实现。</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显式接口成员实现不能使用任何修饰符。</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323850" y="260350"/>
            <a:ext cx="7056438" cy="457200"/>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6.9】 </a:t>
            </a:r>
            <a:r>
              <a:rPr lang="zh-CN" altLang="en-US" sz="2400" b="1" dirty="0">
                <a:solidFill>
                  <a:srgbClr val="0000FF"/>
                </a:solidFill>
                <a:latin typeface="Times New Roman" pitchFamily="18" charset="0"/>
                <a:ea typeface="楷体" pitchFamily="49" charset="-122"/>
                <a:cs typeface="Times New Roman" pitchFamily="18" charset="0"/>
              </a:rPr>
              <a:t>分析以下程序的运行结果 。</a:t>
            </a:r>
          </a:p>
        </p:txBody>
      </p:sp>
      <p:sp>
        <p:nvSpPr>
          <p:cNvPr id="146435" name="Text Box 3"/>
          <p:cNvSpPr txBox="1">
            <a:spLocks noChangeArrowheads="1"/>
          </p:cNvSpPr>
          <p:nvPr/>
        </p:nvSpPr>
        <p:spPr bwMode="auto">
          <a:xfrm>
            <a:off x="250825" y="692150"/>
            <a:ext cx="8713788" cy="532453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using System;</a:t>
            </a:r>
          </a:p>
          <a:p>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proj6_9</a:t>
            </a:r>
            <a:endParaRPr lang="en-US" altLang="zh-CN" sz="2000" b="1" dirty="0">
              <a:solidFill>
                <a:srgbClr val="3366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interface </a:t>
            </a:r>
            <a:r>
              <a:rPr lang="en-US" altLang="zh-CN" sz="2000" b="1" dirty="0" err="1">
                <a:solidFill>
                  <a:srgbClr val="FF0000"/>
                </a:solidFill>
                <a:latin typeface="Times New Roman" pitchFamily="18" charset="0"/>
                <a:ea typeface="楷体" pitchFamily="49" charset="-122"/>
                <a:cs typeface="Times New Roman" pitchFamily="18" charset="0"/>
              </a:rPr>
              <a:t>Ia</a:t>
            </a:r>
            <a:r>
              <a:rPr lang="en-US" altLang="zh-CN" sz="2000" b="1" dirty="0">
                <a:solidFill>
                  <a:srgbClr val="FF0000"/>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声明接口</a:t>
            </a:r>
            <a:r>
              <a:rPr lang="en-US" altLang="zh-CN" sz="2000" b="1" dirty="0" err="1">
                <a:solidFill>
                  <a:srgbClr val="FF0000"/>
                </a:solidFill>
                <a:latin typeface="Times New Roman" pitchFamily="18" charset="0"/>
                <a:ea typeface="楷体" pitchFamily="49" charset="-122"/>
                <a:cs typeface="Times New Roman" pitchFamily="18" charset="0"/>
              </a:rPr>
              <a:t>Ia</a:t>
            </a:r>
            <a:endParaRPr lang="en-US" altLang="zh-CN" sz="2000" b="1" dirty="0">
              <a:solidFill>
                <a:srgbClr val="FF00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float </a:t>
            </a:r>
            <a:r>
              <a:rPr lang="en-US" altLang="zh-CN" sz="2000" b="1" dirty="0" err="1">
                <a:solidFill>
                  <a:srgbClr val="336600"/>
                </a:solidFill>
                <a:latin typeface="Times New Roman" pitchFamily="18" charset="0"/>
                <a:ea typeface="楷体" pitchFamily="49" charset="-122"/>
                <a:cs typeface="Times New Roman" pitchFamily="18" charset="0"/>
              </a:rPr>
              <a:t>getarea</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接口成员声明</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FF0000"/>
                </a:solidFill>
                <a:latin typeface="Times New Roman" pitchFamily="18" charset="0"/>
                <a:ea typeface="楷体" pitchFamily="49" charset="-122"/>
                <a:cs typeface="Times New Roman" pitchFamily="18" charset="0"/>
              </a:rPr>
              <a:t>     public class Rectangle : </a:t>
            </a:r>
            <a:r>
              <a:rPr lang="en-US" altLang="zh-CN" sz="2000" b="1" dirty="0" err="1">
                <a:solidFill>
                  <a:srgbClr val="FF0000"/>
                </a:solidFill>
                <a:latin typeface="Times New Roman" pitchFamily="18" charset="0"/>
                <a:ea typeface="楷体" pitchFamily="49" charset="-122"/>
                <a:cs typeface="Times New Roman" pitchFamily="18" charset="0"/>
              </a:rPr>
              <a:t>Ia</a:t>
            </a:r>
            <a:r>
              <a:rPr lang="zh-CN" altLang="en-US" sz="2000" b="1" dirty="0">
                <a:solidFill>
                  <a:srgbClr val="FF0000"/>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a:t>
            </a:r>
            <a:r>
              <a:rPr lang="zh-CN" altLang="en-US" sz="2000" b="1" dirty="0">
                <a:solidFill>
                  <a:srgbClr val="FF0000"/>
                </a:solidFill>
                <a:latin typeface="Times New Roman" pitchFamily="18" charset="0"/>
                <a:ea typeface="楷体" pitchFamily="49" charset="-122"/>
                <a:cs typeface="Times New Roman" pitchFamily="18" charset="0"/>
              </a:rPr>
              <a:t>类</a:t>
            </a:r>
            <a:r>
              <a:rPr lang="en-US" altLang="zh-CN" sz="2000" b="1" dirty="0">
                <a:solidFill>
                  <a:srgbClr val="FF0000"/>
                </a:solidFill>
                <a:latin typeface="Times New Roman" pitchFamily="18" charset="0"/>
                <a:ea typeface="楷体" pitchFamily="49" charset="-122"/>
                <a:cs typeface="Times New Roman" pitchFamily="18" charset="0"/>
              </a:rPr>
              <a:t>Rectangle</a:t>
            </a:r>
            <a:r>
              <a:rPr lang="zh-CN" altLang="en-US" sz="2000" b="1" dirty="0">
                <a:solidFill>
                  <a:srgbClr val="FF0000"/>
                </a:solidFill>
                <a:latin typeface="Times New Roman" pitchFamily="18" charset="0"/>
                <a:ea typeface="楷体" pitchFamily="49" charset="-122"/>
                <a:cs typeface="Times New Roman" pitchFamily="18" charset="0"/>
              </a:rPr>
              <a:t>继承接口</a:t>
            </a:r>
            <a:r>
              <a:rPr lang="en-US" altLang="zh-CN" sz="2000" b="1" dirty="0" err="1">
                <a:solidFill>
                  <a:srgbClr val="FF0000"/>
                </a:solidFill>
                <a:latin typeface="Times New Roman" pitchFamily="18" charset="0"/>
                <a:ea typeface="楷体" pitchFamily="49" charset="-122"/>
                <a:cs typeface="Times New Roman" pitchFamily="18" charset="0"/>
              </a:rPr>
              <a:t>Ia</a:t>
            </a:r>
            <a:endParaRPr lang="en-US" altLang="zh-CN" sz="2000" b="1" dirty="0">
              <a:solidFill>
                <a:srgbClr val="FF0000"/>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     {   float </a:t>
            </a:r>
            <a:r>
              <a:rPr lang="en-US" altLang="zh-CN" sz="2000" b="1" dirty="0" err="1">
                <a:solidFill>
                  <a:srgbClr val="336600"/>
                </a:solidFill>
                <a:latin typeface="Times New Roman" pitchFamily="18" charset="0"/>
                <a:ea typeface="楷体" pitchFamily="49" charset="-122"/>
                <a:cs typeface="Times New Roman" pitchFamily="18" charset="0"/>
              </a:rPr>
              <a:t>x,y</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public Rectangle(float </a:t>
            </a:r>
            <a:r>
              <a:rPr lang="en-US" altLang="zh-CN" sz="2000" b="1" dirty="0" err="1">
                <a:solidFill>
                  <a:srgbClr val="336600"/>
                </a:solidFill>
                <a:latin typeface="Times New Roman" pitchFamily="18" charset="0"/>
                <a:ea typeface="楷体" pitchFamily="49" charset="-122"/>
                <a:cs typeface="Times New Roman" pitchFamily="18" charset="0"/>
              </a:rPr>
              <a:t>x1</a:t>
            </a:r>
            <a:r>
              <a:rPr lang="en-US" altLang="zh-CN" sz="2000" b="1" dirty="0">
                <a:solidFill>
                  <a:srgbClr val="336600"/>
                </a:solidFill>
                <a:latin typeface="Times New Roman" pitchFamily="18" charset="0"/>
                <a:ea typeface="楷体" pitchFamily="49" charset="-122"/>
                <a:cs typeface="Times New Roman" pitchFamily="18" charset="0"/>
              </a:rPr>
              <a:t>, float </a:t>
            </a:r>
            <a:r>
              <a:rPr lang="en-US" altLang="zh-CN" sz="2000" b="1" dirty="0" err="1">
                <a:solidFill>
                  <a:srgbClr val="336600"/>
                </a:solidFill>
                <a:latin typeface="Times New Roman" pitchFamily="18" charset="0"/>
                <a:ea typeface="楷体" pitchFamily="49" charset="-122"/>
                <a:cs typeface="Times New Roman" pitchFamily="18" charset="0"/>
              </a:rPr>
              <a:t>y1</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构造函数</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x = </a:t>
            </a:r>
            <a:r>
              <a:rPr lang="en-US" altLang="zh-CN" sz="2000" b="1" dirty="0" err="1">
                <a:solidFill>
                  <a:srgbClr val="336600"/>
                </a:solidFill>
                <a:latin typeface="Times New Roman" pitchFamily="18" charset="0"/>
                <a:ea typeface="楷体" pitchFamily="49" charset="-122"/>
                <a:cs typeface="Times New Roman" pitchFamily="18" charset="0"/>
              </a:rPr>
              <a:t>x1</a:t>
            </a:r>
            <a:r>
              <a:rPr lang="en-US" altLang="zh-CN" sz="2000" b="1" dirty="0">
                <a:solidFill>
                  <a:srgbClr val="336600"/>
                </a:solidFill>
                <a:latin typeface="Times New Roman" pitchFamily="18" charset="0"/>
                <a:ea typeface="楷体" pitchFamily="49" charset="-122"/>
                <a:cs typeface="Times New Roman" pitchFamily="18" charset="0"/>
              </a:rPr>
              <a:t>; y = </a:t>
            </a:r>
            <a:r>
              <a:rPr lang="en-US" altLang="zh-CN" sz="2000" b="1" dirty="0" err="1">
                <a:solidFill>
                  <a:srgbClr val="336600"/>
                </a:solidFill>
                <a:latin typeface="Times New Roman" pitchFamily="18" charset="0"/>
                <a:ea typeface="楷体" pitchFamily="49" charset="-122"/>
                <a:cs typeface="Times New Roman" pitchFamily="18" charset="0"/>
              </a:rPr>
              <a:t>y1</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FF00FF"/>
                </a:solidFill>
                <a:latin typeface="Times New Roman" pitchFamily="18" charset="0"/>
                <a:ea typeface="楷体" pitchFamily="49" charset="-122"/>
                <a:cs typeface="Times New Roman" pitchFamily="18" charset="0"/>
              </a:rPr>
              <a:t>          float </a:t>
            </a:r>
            <a:r>
              <a:rPr lang="en-US" altLang="zh-CN" sz="2000" b="1" dirty="0" err="1">
                <a:solidFill>
                  <a:srgbClr val="FF0000"/>
                </a:solidFill>
                <a:latin typeface="Times New Roman" pitchFamily="18" charset="0"/>
                <a:ea typeface="楷体" pitchFamily="49" charset="-122"/>
                <a:cs typeface="Times New Roman" pitchFamily="18" charset="0"/>
              </a:rPr>
              <a:t>Ia.</a:t>
            </a:r>
            <a:r>
              <a:rPr lang="en-US" altLang="zh-CN" sz="2000" b="1" dirty="0" err="1">
                <a:solidFill>
                  <a:srgbClr val="FF00FF"/>
                </a:solidFill>
                <a:latin typeface="Times New Roman" pitchFamily="18" charset="0"/>
                <a:ea typeface="楷体" pitchFamily="49" charset="-122"/>
                <a:cs typeface="Times New Roman" pitchFamily="18" charset="0"/>
              </a:rPr>
              <a:t>getarea</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显式接口成员实现</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带有接口名前缀</a:t>
            </a:r>
            <a:r>
              <a:rPr lang="en-US" altLang="zh-CN" sz="2000" b="1" dirty="0">
                <a:solidFill>
                  <a:srgbClr val="FF00FF"/>
                </a:solidFill>
                <a:latin typeface="Times New Roman" pitchFamily="18" charset="0"/>
                <a:ea typeface="楷体" pitchFamily="49" charset="-122"/>
                <a:cs typeface="Times New Roman" pitchFamily="18" charset="0"/>
              </a:rPr>
              <a:t>,</a:t>
            </a:r>
            <a:r>
              <a:rPr lang="zh-CN" altLang="en-US" sz="2000" b="1" dirty="0">
                <a:solidFill>
                  <a:srgbClr val="FF00FF"/>
                </a:solidFill>
                <a:latin typeface="Times New Roman" pitchFamily="18" charset="0"/>
                <a:ea typeface="楷体" pitchFamily="49" charset="-122"/>
                <a:cs typeface="Times New Roman" pitchFamily="18" charset="0"/>
              </a:rPr>
              <a:t>不能使用</a:t>
            </a:r>
            <a:r>
              <a:rPr lang="en-US" altLang="zh-CN" sz="2000" b="1" dirty="0">
                <a:solidFill>
                  <a:srgbClr val="FF00FF"/>
                </a:solidFill>
                <a:latin typeface="Times New Roman" pitchFamily="18" charset="0"/>
                <a:ea typeface="楷体" pitchFamily="49" charset="-122"/>
                <a:cs typeface="Times New Roman" pitchFamily="18" charset="0"/>
              </a:rPr>
              <a:t>public</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return x*y;</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11188" y="476250"/>
            <a:ext cx="7921625" cy="255454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    class Program</a:t>
            </a:r>
          </a:p>
          <a:p>
            <a:r>
              <a:rPr lang="en-US" altLang="zh-CN" sz="2000" b="1" dirty="0">
                <a:solidFill>
                  <a:srgbClr val="336600"/>
                </a:solidFill>
                <a:latin typeface="Times New Roman" pitchFamily="18" charset="0"/>
                <a:ea typeface="楷体" pitchFamily="49" charset="-122"/>
                <a:cs typeface="Times New Roman" pitchFamily="18" charset="0"/>
              </a:rPr>
              <a:t>    {   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	Rectangle </a:t>
            </a:r>
            <a:r>
              <a:rPr lang="en-US" altLang="zh-CN" sz="2000" b="1" dirty="0" err="1">
                <a:solidFill>
                  <a:srgbClr val="336600"/>
                </a:solidFill>
                <a:latin typeface="Times New Roman" pitchFamily="18" charset="0"/>
                <a:ea typeface="楷体" pitchFamily="49" charset="-122"/>
                <a:cs typeface="Times New Roman" pitchFamily="18" charset="0"/>
              </a:rPr>
              <a:t>box1</a:t>
            </a:r>
            <a:r>
              <a:rPr lang="en-US" altLang="zh-CN" sz="2000" b="1" dirty="0">
                <a:solidFill>
                  <a:srgbClr val="336600"/>
                </a:solidFill>
                <a:latin typeface="Times New Roman" pitchFamily="18" charset="0"/>
                <a:ea typeface="楷体" pitchFamily="49" charset="-122"/>
                <a:cs typeface="Times New Roman" pitchFamily="18" charset="0"/>
              </a:rPr>
              <a:t> = new Rectangle(</a:t>
            </a:r>
            <a:r>
              <a:rPr lang="en-US" altLang="zh-CN" sz="2000" b="1" dirty="0" err="1">
                <a:solidFill>
                  <a:srgbClr val="336600"/>
                </a:solidFill>
                <a:latin typeface="Times New Roman" pitchFamily="18" charset="0"/>
                <a:ea typeface="楷体" pitchFamily="49" charset="-122"/>
                <a:cs typeface="Times New Roman" pitchFamily="18" charset="0"/>
              </a:rPr>
              <a:t>2.5f</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3.0f</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定义一个类实例</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Ia</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ia</a:t>
            </a: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Ia</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box1</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定义一个接口实例</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长方形面积</a:t>
            </a:r>
            <a:r>
              <a:rPr lang="en-US" altLang="zh-CN" sz="2000" b="1" dirty="0">
                <a:solidFill>
                  <a:srgbClr val="336600"/>
                </a:solidFill>
                <a:latin typeface="Times New Roman" pitchFamily="18" charset="0"/>
                <a:ea typeface="楷体" pitchFamily="49" charset="-122"/>
                <a:cs typeface="Times New Roman" pitchFamily="18" charset="0"/>
              </a:rPr>
              <a:t>: {0}", </a:t>
            </a:r>
            <a:r>
              <a:rPr lang="en-US" altLang="zh-CN" sz="2000" b="1" dirty="0" err="1">
                <a:solidFill>
                  <a:srgbClr val="336600"/>
                </a:solidFill>
                <a:latin typeface="Times New Roman" pitchFamily="18" charset="0"/>
                <a:ea typeface="楷体" pitchFamily="49" charset="-122"/>
                <a:cs typeface="Times New Roman" pitchFamily="18" charset="0"/>
              </a:rPr>
              <a:t>ia.getarea</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p>
        </p:txBody>
      </p:sp>
      <p:sp>
        <p:nvSpPr>
          <p:cNvPr id="145411" name="Rectangle 3"/>
          <p:cNvSpPr>
            <a:spLocks noChangeArrowheads="1"/>
          </p:cNvSpPr>
          <p:nvPr/>
        </p:nvSpPr>
        <p:spPr bwMode="auto">
          <a:xfrm>
            <a:off x="827088" y="3284538"/>
            <a:ext cx="2316152"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000" b="1" dirty="0">
                <a:solidFill>
                  <a:srgbClr val="FF3300"/>
                </a:solidFill>
                <a:latin typeface="Times New Roman" pitchFamily="18" charset="0"/>
                <a:ea typeface="楷体" pitchFamily="49" charset="-122"/>
                <a:cs typeface="Times New Roman" pitchFamily="18" charset="0"/>
              </a:rPr>
              <a:t>长方形面积</a:t>
            </a:r>
            <a:r>
              <a:rPr lang="en-US" altLang="zh-CN" sz="2000" b="1" dirty="0" smtClean="0">
                <a:solidFill>
                  <a:srgbClr val="FF3300"/>
                </a:solidFill>
                <a:latin typeface="Times New Roman" pitchFamily="18" charset="0"/>
                <a:ea typeface="楷体" pitchFamily="49" charset="-122"/>
                <a:cs typeface="Times New Roman" pitchFamily="18" charset="0"/>
              </a:rPr>
              <a:t>:7.5</a:t>
            </a:r>
            <a:endParaRPr lang="en-US" altLang="zh-CN" sz="2000" b="1" dirty="0">
              <a:solidFill>
                <a:srgbClr val="FF33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428728" y="1428736"/>
            <a:ext cx="3714750" cy="2505075"/>
          </a:xfrm>
          <a:prstGeom prst="rect">
            <a:avLst/>
          </a:prstGeom>
          <a:noFill/>
          <a:ln w="9525">
            <a:noFill/>
            <a:miter lim="800000"/>
            <a:headEnd/>
            <a:tailEnd/>
          </a:ln>
          <a:effectLst/>
        </p:spPr>
      </p:pic>
      <p:sp>
        <p:nvSpPr>
          <p:cNvPr id="6" name="TextBox 5"/>
          <p:cNvSpPr txBox="1"/>
          <p:nvPr/>
        </p:nvSpPr>
        <p:spPr>
          <a:xfrm>
            <a:off x="642910" y="571480"/>
            <a:ext cx="4500594" cy="461665"/>
          </a:xfrm>
          <a:prstGeom prst="rect">
            <a:avLst/>
          </a:prstGeom>
          <a:noFill/>
        </p:spPr>
        <p:txBody>
          <a:bodyPr wrap="square" rtlCol="0">
            <a:spAutoFit/>
          </a:bodyPr>
          <a:lstStyle/>
          <a:p>
            <a:r>
              <a:rPr lang="zh-CN" altLang="en-US" sz="2400" b="1" dirty="0" smtClean="0">
                <a:solidFill>
                  <a:srgbClr val="0000FF"/>
                </a:solidFill>
                <a:latin typeface="楷体" pitchFamily="49" charset="-122"/>
                <a:ea typeface="楷体" pitchFamily="49" charset="-122"/>
              </a:rPr>
              <a:t>类的继承的表示</a:t>
            </a:r>
            <a:endParaRPr lang="zh-CN" altLang="en-US" sz="2400" b="1" dirty="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684213" y="404813"/>
            <a:ext cx="777557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隶书" pitchFamily="49" charset="-122"/>
              </a:rPr>
              <a:t>6.5  </a:t>
            </a: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隶书" pitchFamily="49" charset="-122"/>
              </a:rPr>
              <a:t>接口在集合排序中的应用</a:t>
            </a:r>
          </a:p>
        </p:txBody>
      </p:sp>
      <p:sp>
        <p:nvSpPr>
          <p:cNvPr id="144387" name="Text Box 3"/>
          <p:cNvSpPr txBox="1">
            <a:spLocks noChangeArrowheads="1"/>
          </p:cNvSpPr>
          <p:nvPr/>
        </p:nvSpPr>
        <p:spPr bwMode="auto">
          <a:xfrm>
            <a:off x="684213" y="1801828"/>
            <a:ext cx="7848600" cy="830997"/>
          </a:xfrm>
          <a:prstGeom prst="rect">
            <a:avLst/>
          </a:prstGeom>
          <a:noFill/>
          <a:ln w="9525">
            <a:noFill/>
            <a:miter lim="800000"/>
            <a:headEnd/>
            <a:tailEnd/>
          </a:ln>
          <a:effectLst/>
        </p:spPr>
        <p:txBody>
          <a:bodyPr>
            <a:spAutoFit/>
          </a:bodyPr>
          <a:lstStyle/>
          <a:p>
            <a:r>
              <a:rPr lang="en-US" altLang="zh-CN" sz="2400" b="1" dirty="0" smtClean="0">
                <a:solidFill>
                  <a:srgbClr val="0000FF"/>
                </a:solidFill>
                <a:latin typeface="Times New Roman" pitchFamily="18" charset="0"/>
                <a:ea typeface="楷体" pitchFamily="49" charset="-122"/>
                <a:cs typeface="Times New Roman" pitchFamily="18" charset="0"/>
              </a:rPr>
              <a:t>        </a:t>
            </a:r>
            <a:r>
              <a:rPr lang="en-US" altLang="zh-CN" sz="2400" b="1" dirty="0" err="1" smtClean="0">
                <a:solidFill>
                  <a:srgbClr val="0000FF"/>
                </a:solidFill>
                <a:latin typeface="Times New Roman" pitchFamily="18" charset="0"/>
                <a:ea typeface="楷体" pitchFamily="49" charset="-122"/>
                <a:cs typeface="Times New Roman" pitchFamily="18" charset="0"/>
              </a:rPr>
              <a:t>ArrayList</a:t>
            </a:r>
            <a:r>
              <a:rPr lang="zh-CN" altLang="en-US" sz="2400" b="1" dirty="0">
                <a:solidFill>
                  <a:srgbClr val="0000FF"/>
                </a:solidFill>
                <a:latin typeface="Times New Roman" pitchFamily="18" charset="0"/>
                <a:ea typeface="楷体" pitchFamily="49" charset="-122"/>
                <a:cs typeface="Times New Roman" pitchFamily="18" charset="0"/>
              </a:rPr>
              <a:t>类对象不仅可以存放数值、字符串，还可以存放其他类的对象和结构变量。其提供的排序方法如下：</a:t>
            </a:r>
          </a:p>
        </p:txBody>
      </p:sp>
      <p:sp>
        <p:nvSpPr>
          <p:cNvPr id="144389" name="Text Box 5"/>
          <p:cNvSpPr txBox="1">
            <a:spLocks noChangeArrowheads="1"/>
          </p:cNvSpPr>
          <p:nvPr/>
        </p:nvSpPr>
        <p:spPr bwMode="auto">
          <a:xfrm>
            <a:off x="684213" y="5114940"/>
            <a:ext cx="7777162" cy="457200"/>
          </a:xfrm>
          <a:prstGeom prst="rect">
            <a:avLst/>
          </a:prstGeom>
          <a:noFill/>
          <a:ln w="9525">
            <a:noFill/>
            <a:miter lim="800000"/>
            <a:headEnd/>
            <a:tailEnd/>
          </a:ln>
          <a:effectLst/>
        </p:spPr>
        <p:txBody>
          <a:bodyPr>
            <a:spAutoFit/>
          </a:bodyPr>
          <a:lstStyle/>
          <a:p>
            <a:r>
              <a:rPr lang="zh-CN" altLang="en-US" sz="2400" b="1">
                <a:solidFill>
                  <a:srgbClr val="0000FF"/>
                </a:solidFill>
                <a:latin typeface="Times New Roman" pitchFamily="18" charset="0"/>
                <a:ea typeface="楷体" pitchFamily="49" charset="-122"/>
                <a:cs typeface="Times New Roman" pitchFamily="18" charset="0"/>
              </a:rPr>
              <a:t>其中涉及到</a:t>
            </a:r>
            <a:r>
              <a:rPr lang="en-US" altLang="zh-CN" sz="2400" b="1">
                <a:solidFill>
                  <a:srgbClr val="0000FF"/>
                </a:solidFill>
                <a:latin typeface="Times New Roman" pitchFamily="18" charset="0"/>
                <a:ea typeface="楷体" pitchFamily="49" charset="-122"/>
                <a:cs typeface="Times New Roman" pitchFamily="18" charset="0"/>
              </a:rPr>
              <a:t>IComparable</a:t>
            </a:r>
            <a:r>
              <a:rPr lang="zh-CN" altLang="en-US" sz="2400" b="1">
                <a:solidFill>
                  <a:srgbClr val="0000FF"/>
                </a:solidFill>
                <a:latin typeface="Times New Roman" pitchFamily="18" charset="0"/>
                <a:ea typeface="楷体" pitchFamily="49" charset="-122"/>
                <a:cs typeface="Times New Roman" pitchFamily="18" charset="0"/>
              </a:rPr>
              <a:t>和</a:t>
            </a:r>
            <a:r>
              <a:rPr lang="en-US" altLang="zh-CN" sz="2400" b="1">
                <a:solidFill>
                  <a:srgbClr val="0000FF"/>
                </a:solidFill>
                <a:latin typeface="Times New Roman" pitchFamily="18" charset="0"/>
                <a:ea typeface="楷体" pitchFamily="49" charset="-122"/>
                <a:cs typeface="Times New Roman" pitchFamily="18" charset="0"/>
              </a:rPr>
              <a:t>IComparer</a:t>
            </a:r>
            <a:r>
              <a:rPr lang="zh-CN" altLang="en-US" sz="2400" b="1">
                <a:solidFill>
                  <a:srgbClr val="0000FF"/>
                </a:solidFill>
                <a:latin typeface="Times New Roman" pitchFamily="18" charset="0"/>
                <a:ea typeface="楷体" pitchFamily="49" charset="-122"/>
                <a:cs typeface="Times New Roman" pitchFamily="18" charset="0"/>
              </a:rPr>
              <a:t>两个系统接口。</a:t>
            </a:r>
            <a:endParaRPr lang="zh-CN" altLang="en-US" sz="2400">
              <a:latin typeface="Times New Roman" pitchFamily="18" charset="0"/>
              <a:ea typeface="楷体" pitchFamily="49" charset="-122"/>
              <a:cs typeface="Times New Roman" pitchFamily="18" charset="0"/>
            </a:endParaRPr>
          </a:p>
        </p:txBody>
      </p:sp>
      <p:sp>
        <p:nvSpPr>
          <p:cNvPr id="144390" name="Text Box 6"/>
          <p:cNvSpPr txBox="1">
            <a:spLocks noChangeArrowheads="1"/>
          </p:cNvSpPr>
          <p:nvPr/>
        </p:nvSpPr>
        <p:spPr bwMode="auto">
          <a:xfrm>
            <a:off x="1071538" y="2928934"/>
            <a:ext cx="6985000" cy="1920875"/>
          </a:xfrm>
          <a:prstGeom prst="rect">
            <a:avLst/>
          </a:prstGeom>
          <a:noFill/>
          <a:ln w="9525">
            <a:noFill/>
            <a:miter lim="800000"/>
            <a:headEnd/>
            <a:tailEnd/>
          </a:ln>
          <a:effectLst/>
        </p:spPr>
        <p:txBody>
          <a:bodyPr>
            <a:spAutoFit/>
          </a:bodyPr>
          <a:lstStyle/>
          <a:p>
            <a:pPr marL="342900" indent="-342900">
              <a:buFont typeface="Wingdings" pitchFamily="2" charset="2"/>
              <a:buChar char="ü"/>
            </a:pPr>
            <a:r>
              <a:rPr lang="en-US" altLang="zh-CN" sz="2000" b="1" dirty="0" err="1">
                <a:latin typeface="Times New Roman" pitchFamily="18" charset="0"/>
                <a:ea typeface="楷体" pitchFamily="49" charset="-122"/>
                <a:cs typeface="Times New Roman" pitchFamily="18" charset="0"/>
              </a:rPr>
              <a:t>ArrayList.Sort</a:t>
            </a:r>
            <a:r>
              <a:rPr lang="en-US" altLang="zh-CN" sz="2000" b="1" dirty="0">
                <a:latin typeface="Times New Roman" pitchFamily="18" charset="0"/>
                <a:ea typeface="楷体" pitchFamily="49" charset="-122"/>
                <a:cs typeface="Times New Roman" pitchFamily="18" charset="0"/>
              </a:rPr>
              <a:t> ()</a:t>
            </a:r>
            <a:r>
              <a:rPr lang="zh-CN" altLang="en-US" sz="2000" b="1" dirty="0">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使用每个元素的</a:t>
            </a:r>
            <a:r>
              <a:rPr lang="en-US" altLang="zh-CN" sz="2000" b="1" dirty="0" err="1">
                <a:solidFill>
                  <a:schemeClr val="hlink"/>
                </a:solidFill>
                <a:latin typeface="Times New Roman" pitchFamily="18" charset="0"/>
                <a:ea typeface="楷体" pitchFamily="49" charset="-122"/>
                <a:cs typeface="Times New Roman" pitchFamily="18" charset="0"/>
              </a:rPr>
              <a:t>IComparable</a:t>
            </a:r>
            <a:r>
              <a:rPr lang="zh-CN" altLang="en-US" sz="2000" b="1" dirty="0">
                <a:solidFill>
                  <a:schemeClr val="hlink"/>
                </a:solidFill>
                <a:latin typeface="Times New Roman" pitchFamily="18" charset="0"/>
                <a:ea typeface="楷体" pitchFamily="49" charset="-122"/>
                <a:cs typeface="Times New Roman" pitchFamily="18" charset="0"/>
              </a:rPr>
              <a:t>接口实现对整个</a:t>
            </a:r>
            <a:r>
              <a:rPr lang="en-US" altLang="zh-CN" sz="2000" b="1" dirty="0" err="1">
                <a:solidFill>
                  <a:schemeClr val="hlink"/>
                </a:solidFill>
                <a:latin typeface="Times New Roman" pitchFamily="18" charset="0"/>
                <a:ea typeface="楷体" pitchFamily="49" charset="-122"/>
                <a:cs typeface="Times New Roman" pitchFamily="18" charset="0"/>
              </a:rPr>
              <a:t>ArrayList</a:t>
            </a:r>
            <a:r>
              <a:rPr lang="zh-CN" altLang="en-US" sz="2000" b="1" dirty="0">
                <a:solidFill>
                  <a:schemeClr val="hlink"/>
                </a:solidFill>
                <a:latin typeface="Times New Roman" pitchFamily="18" charset="0"/>
                <a:ea typeface="楷体" pitchFamily="49" charset="-122"/>
                <a:cs typeface="Times New Roman" pitchFamily="18" charset="0"/>
              </a:rPr>
              <a:t>中的元素进行排序。 </a:t>
            </a:r>
          </a:p>
          <a:p>
            <a:pPr marL="342900" indent="-342900">
              <a:buFont typeface="Wingdings" pitchFamily="2" charset="2"/>
              <a:buChar char="ü"/>
            </a:pPr>
            <a:r>
              <a:rPr lang="en-US" altLang="zh-CN" sz="2000" b="1" dirty="0" err="1">
                <a:latin typeface="Times New Roman" pitchFamily="18" charset="0"/>
                <a:ea typeface="楷体" pitchFamily="49" charset="-122"/>
                <a:cs typeface="Times New Roman" pitchFamily="18" charset="0"/>
              </a:rPr>
              <a:t>ArrayList.Sort</a:t>
            </a:r>
            <a:r>
              <a:rPr lang="en-US" altLang="zh-CN" sz="2000" b="1" dirty="0">
                <a:latin typeface="Times New Roman" pitchFamily="18" charset="0"/>
                <a:ea typeface="楷体" pitchFamily="49" charset="-122"/>
                <a:cs typeface="Times New Roman" pitchFamily="18" charset="0"/>
              </a:rPr>
              <a:t> (</a:t>
            </a:r>
            <a:r>
              <a:rPr lang="en-US" altLang="zh-CN" sz="2000" b="1" dirty="0" err="1">
                <a:latin typeface="Times New Roman" pitchFamily="18" charset="0"/>
                <a:ea typeface="楷体" pitchFamily="49" charset="-122"/>
                <a:cs typeface="Times New Roman" pitchFamily="18" charset="0"/>
              </a:rPr>
              <a:t>IComparer</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使用指定的比较器对整个</a:t>
            </a:r>
            <a:r>
              <a:rPr lang="en-US" altLang="zh-CN" sz="2000" b="1" dirty="0" err="1">
                <a:solidFill>
                  <a:schemeClr val="hlink"/>
                </a:solidFill>
                <a:latin typeface="Times New Roman" pitchFamily="18" charset="0"/>
                <a:ea typeface="楷体" pitchFamily="49" charset="-122"/>
                <a:cs typeface="Times New Roman" pitchFamily="18" charset="0"/>
              </a:rPr>
              <a:t>ArrayList</a:t>
            </a:r>
            <a:r>
              <a:rPr lang="zh-CN" altLang="en-US" sz="2000" b="1" dirty="0">
                <a:solidFill>
                  <a:schemeClr val="hlink"/>
                </a:solidFill>
                <a:latin typeface="Times New Roman" pitchFamily="18" charset="0"/>
                <a:ea typeface="楷体" pitchFamily="49" charset="-122"/>
                <a:cs typeface="Times New Roman" pitchFamily="18" charset="0"/>
              </a:rPr>
              <a:t>中的元素进行排序。 </a:t>
            </a:r>
          </a:p>
          <a:p>
            <a:pPr marL="342900" indent="-342900">
              <a:buFont typeface="Wingdings" pitchFamily="2" charset="2"/>
              <a:buChar char="ü"/>
            </a:pPr>
            <a:r>
              <a:rPr lang="en-US" altLang="zh-CN" sz="2000" b="1" dirty="0" err="1">
                <a:latin typeface="Times New Roman" pitchFamily="18" charset="0"/>
                <a:ea typeface="楷体" pitchFamily="49" charset="-122"/>
                <a:cs typeface="Times New Roman" pitchFamily="18" charset="0"/>
              </a:rPr>
              <a:t>ArrayList.Sort</a:t>
            </a:r>
            <a:r>
              <a:rPr lang="en-US" altLang="zh-CN" sz="2000" b="1" dirty="0">
                <a:latin typeface="Times New Roman" pitchFamily="18" charset="0"/>
                <a:ea typeface="楷体" pitchFamily="49" charset="-122"/>
                <a:cs typeface="Times New Roman" pitchFamily="18" charset="0"/>
              </a:rPr>
              <a:t> (</a:t>
            </a:r>
            <a:r>
              <a:rPr lang="en-US" altLang="zh-CN" sz="2000" b="1" dirty="0" err="1">
                <a:latin typeface="Times New Roman" pitchFamily="18" charset="0"/>
                <a:ea typeface="楷体" pitchFamily="49" charset="-122"/>
                <a:cs typeface="Times New Roman" pitchFamily="18" charset="0"/>
              </a:rPr>
              <a:t>Int32</a:t>
            </a:r>
            <a:r>
              <a:rPr lang="en-US" altLang="zh-CN" sz="2000" b="1" dirty="0">
                <a:latin typeface="Times New Roman" pitchFamily="18" charset="0"/>
                <a:ea typeface="楷体" pitchFamily="49" charset="-122"/>
                <a:cs typeface="Times New Roman" pitchFamily="18" charset="0"/>
              </a:rPr>
              <a:t>, </a:t>
            </a:r>
            <a:r>
              <a:rPr lang="en-US" altLang="zh-CN" sz="2000" b="1" dirty="0" err="1">
                <a:latin typeface="Times New Roman" pitchFamily="18" charset="0"/>
                <a:ea typeface="楷体" pitchFamily="49" charset="-122"/>
                <a:cs typeface="Times New Roman" pitchFamily="18" charset="0"/>
              </a:rPr>
              <a:t>Int32</a:t>
            </a:r>
            <a:r>
              <a:rPr lang="en-US" altLang="zh-CN" sz="2000" b="1" dirty="0">
                <a:latin typeface="Times New Roman" pitchFamily="18" charset="0"/>
                <a:ea typeface="楷体" pitchFamily="49" charset="-122"/>
                <a:cs typeface="Times New Roman" pitchFamily="18" charset="0"/>
              </a:rPr>
              <a:t>, </a:t>
            </a:r>
            <a:r>
              <a:rPr lang="en-US" altLang="zh-CN" sz="2000" b="1" dirty="0" err="1">
                <a:latin typeface="Times New Roman" pitchFamily="18" charset="0"/>
                <a:ea typeface="楷体" pitchFamily="49" charset="-122"/>
                <a:cs typeface="Times New Roman" pitchFamily="18" charset="0"/>
              </a:rPr>
              <a:t>IComparer</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使用指定的比较器对</a:t>
            </a:r>
            <a:r>
              <a:rPr lang="en-US" altLang="zh-CN" sz="2000" b="1" dirty="0" err="1">
                <a:solidFill>
                  <a:schemeClr val="hlink"/>
                </a:solidFill>
                <a:latin typeface="Times New Roman" pitchFamily="18" charset="0"/>
                <a:ea typeface="楷体" pitchFamily="49" charset="-122"/>
                <a:cs typeface="Times New Roman" pitchFamily="18" charset="0"/>
              </a:rPr>
              <a:t>ArrayList</a:t>
            </a:r>
            <a:r>
              <a:rPr lang="zh-CN" altLang="en-US" sz="2000" b="1" dirty="0">
                <a:solidFill>
                  <a:schemeClr val="hlink"/>
                </a:solidFill>
                <a:latin typeface="Times New Roman" pitchFamily="18" charset="0"/>
                <a:ea typeface="楷体" pitchFamily="49" charset="-122"/>
                <a:cs typeface="Times New Roman" pitchFamily="18" charset="0"/>
              </a:rPr>
              <a:t>中某个范围内的元素进行排序。</a:t>
            </a:r>
            <a:endParaRPr lang="zh-CN" altLang="en-US" sz="2000" dirty="0">
              <a:solidFill>
                <a:schemeClr val="hlink"/>
              </a:solidFill>
              <a:latin typeface="Times New Roman" pitchFamily="18" charset="0"/>
              <a:ea typeface="楷体" pitchFamily="49" charset="-122"/>
              <a:cs typeface="Times New Roman" pitchFamily="18" charset="0"/>
            </a:endParaRPr>
          </a:p>
        </p:txBody>
      </p:sp>
      <p:sp>
        <p:nvSpPr>
          <p:cNvPr id="6" name="TextBox 5"/>
          <p:cNvSpPr txBox="1"/>
          <p:nvPr/>
        </p:nvSpPr>
        <p:spPr>
          <a:xfrm>
            <a:off x="642910" y="1071546"/>
            <a:ext cx="514353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6.5.1 </a:t>
            </a:r>
            <a:r>
              <a:rPr lang="en-US" altLang="zh-CN" sz="2800" b="1" dirty="0" err="1" smtClean="0">
                <a:solidFill>
                  <a:srgbClr val="FF3300"/>
                </a:solidFill>
                <a:latin typeface="黑体" pitchFamily="49" charset="-122"/>
                <a:ea typeface="黑体" pitchFamily="49" charset="-122"/>
              </a:rPr>
              <a:t>ArrayList</a:t>
            </a:r>
            <a:r>
              <a:rPr lang="zh-CN" altLang="en-US" sz="2800" b="1" dirty="0" smtClean="0">
                <a:solidFill>
                  <a:srgbClr val="FF3300"/>
                </a:solidFill>
                <a:latin typeface="黑体" pitchFamily="49" charset="-122"/>
                <a:ea typeface="黑体" pitchFamily="49" charset="-122"/>
              </a:rPr>
              <a:t>类的排序方法</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500034" y="1285860"/>
            <a:ext cx="8351837" cy="3877985"/>
          </a:xfrm>
          <a:prstGeom prst="rect">
            <a:avLst/>
          </a:prstGeom>
          <a:noFill/>
          <a:ln w="9525">
            <a:noFill/>
            <a:miter lim="800000"/>
            <a:headEnd/>
            <a:tailEnd/>
          </a:ln>
          <a:effectLst/>
        </p:spPr>
        <p:txBody>
          <a:bodyPr>
            <a:spAutoFit/>
          </a:bodyPr>
          <a:lstStyle/>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en-US" altLang="zh-CN" sz="2400" b="1" dirty="0" err="1" smtClean="0">
                <a:solidFill>
                  <a:srgbClr val="0000FF"/>
                </a:solidFill>
                <a:latin typeface="Times New Roman" pitchFamily="18" charset="0"/>
                <a:ea typeface="楷体" pitchFamily="49" charset="-122"/>
                <a:cs typeface="Times New Roman" pitchFamily="18" charset="0"/>
              </a:rPr>
              <a:t>IComparable</a:t>
            </a:r>
            <a:r>
              <a:rPr lang="zh-CN" altLang="en-US" sz="2400" b="1" dirty="0">
                <a:solidFill>
                  <a:srgbClr val="0000FF"/>
                </a:solidFill>
                <a:latin typeface="Times New Roman" pitchFamily="18" charset="0"/>
                <a:ea typeface="楷体" pitchFamily="49" charset="-122"/>
                <a:cs typeface="Times New Roman" pitchFamily="18" charset="0"/>
              </a:rPr>
              <a:t>接口定义通用的比较方法，由值类型或类实现以创建类型特定的比较方法。其公共成员有</a:t>
            </a:r>
            <a:r>
              <a:rPr lang="en-US" altLang="zh-CN" sz="2400" b="1" dirty="0" err="1">
                <a:solidFill>
                  <a:srgbClr val="0000FF"/>
                </a:solidFill>
                <a:latin typeface="Times New Roman" pitchFamily="18" charset="0"/>
                <a:ea typeface="楷体" pitchFamily="49" charset="-122"/>
                <a:cs typeface="Times New Roman" pitchFamily="18" charset="0"/>
              </a:rPr>
              <a:t>CompareTo</a:t>
            </a:r>
            <a:r>
              <a:rPr lang="zh-CN" altLang="en-US" sz="2400" b="1" dirty="0">
                <a:solidFill>
                  <a:srgbClr val="0000FF"/>
                </a:solidFill>
                <a:latin typeface="Times New Roman" pitchFamily="18" charset="0"/>
                <a:ea typeface="楷体" pitchFamily="49" charset="-122"/>
                <a:cs typeface="Times New Roman" pitchFamily="18" charset="0"/>
              </a:rPr>
              <a:t>，它用于比较当前实例与同一类型的另一对象。其使用语法格式如下：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zh-CN" altLang="en-US" sz="2000" b="1" dirty="0" smtClean="0">
                <a:solidFill>
                  <a:schemeClr val="hlink"/>
                </a:solidFill>
                <a:latin typeface="Times New Roman" pitchFamily="18" charset="0"/>
                <a:ea typeface="楷体" pitchFamily="49" charset="-122"/>
                <a:cs typeface="Times New Roman" pitchFamily="18" charset="0"/>
              </a:rPr>
              <a:t> </a:t>
            </a:r>
            <a:r>
              <a:rPr lang="en-US" altLang="zh-CN" sz="2000" b="1" dirty="0" err="1" smtClean="0">
                <a:solidFill>
                  <a:schemeClr val="hlink"/>
                </a:solidFill>
                <a:latin typeface="Times New Roman" pitchFamily="18" charset="0"/>
                <a:ea typeface="楷体" pitchFamily="49" charset="-122"/>
                <a:cs typeface="Times New Roman" pitchFamily="18" charset="0"/>
              </a:rPr>
              <a:t>int</a:t>
            </a:r>
            <a:r>
              <a:rPr lang="en-US" altLang="zh-CN" sz="2000" b="1" dirty="0" smtClean="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CompareTo</a:t>
            </a:r>
            <a:r>
              <a:rPr lang="en-US" altLang="zh-CN" sz="2000" b="1" dirty="0">
                <a:solidFill>
                  <a:schemeClr val="hlink"/>
                </a:solidFill>
                <a:latin typeface="Times New Roman" pitchFamily="18" charset="0"/>
                <a:ea typeface="楷体" pitchFamily="49" charset="-122"/>
                <a:cs typeface="Times New Roman" pitchFamily="18" charset="0"/>
              </a:rPr>
              <a:t>(Object </a:t>
            </a:r>
            <a:r>
              <a:rPr lang="en-US" altLang="zh-CN" sz="2000" b="1" dirty="0" err="1">
                <a:solidFill>
                  <a:schemeClr val="hlink"/>
                </a:solidFill>
                <a:latin typeface="Times New Roman" pitchFamily="18" charset="0"/>
                <a:ea typeface="楷体" pitchFamily="49" charset="-122"/>
                <a:cs typeface="Times New Roman" pitchFamily="18" charset="0"/>
              </a:rPr>
              <a:t>obj</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其中</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err="1">
                <a:solidFill>
                  <a:srgbClr val="0000FF"/>
                </a:solidFill>
                <a:latin typeface="Times New Roman" pitchFamily="18" charset="0"/>
                <a:ea typeface="楷体" pitchFamily="49" charset="-122"/>
                <a:cs typeface="Times New Roman" pitchFamily="18" charset="0"/>
              </a:rPr>
              <a:t>obj</a:t>
            </a:r>
            <a:r>
              <a:rPr lang="zh-CN" altLang="en-US" sz="2400" b="1" dirty="0">
                <a:solidFill>
                  <a:srgbClr val="0000FF"/>
                </a:solidFill>
                <a:latin typeface="Times New Roman" pitchFamily="18" charset="0"/>
                <a:ea typeface="楷体" pitchFamily="49" charset="-122"/>
                <a:cs typeface="Times New Roman" pitchFamily="18" charset="0"/>
              </a:rPr>
              <a:t>表示与此实例进行比较的对象。其返回值是一个</a:t>
            </a:r>
            <a:r>
              <a:rPr lang="en-US" altLang="zh-CN" sz="2400" b="1" dirty="0">
                <a:solidFill>
                  <a:srgbClr val="0000FF"/>
                </a:solidFill>
                <a:latin typeface="Times New Roman" pitchFamily="18" charset="0"/>
                <a:ea typeface="楷体" pitchFamily="49" charset="-122"/>
                <a:cs typeface="Times New Roman" pitchFamily="18" charset="0"/>
              </a:rPr>
              <a:t>32</a:t>
            </a:r>
            <a:r>
              <a:rPr lang="zh-CN" altLang="en-US" sz="2400" b="1" dirty="0">
                <a:solidFill>
                  <a:srgbClr val="0000FF"/>
                </a:solidFill>
                <a:latin typeface="Times New Roman" pitchFamily="18" charset="0"/>
                <a:ea typeface="楷体" pitchFamily="49" charset="-122"/>
                <a:cs typeface="Times New Roman" pitchFamily="18" charset="0"/>
              </a:rPr>
              <a:t>位有符号整数，指示要比较的对象的相对顺序</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5" name="TextBox 4"/>
          <p:cNvSpPr txBox="1"/>
          <p:nvPr/>
        </p:nvSpPr>
        <p:spPr>
          <a:xfrm>
            <a:off x="642910" y="500042"/>
            <a:ext cx="435771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6.5.2 </a:t>
            </a:r>
            <a:r>
              <a:rPr lang="en-US" altLang="zh-CN" sz="2800" b="1" dirty="0" err="1" smtClean="0">
                <a:solidFill>
                  <a:srgbClr val="FF3300"/>
                </a:solidFill>
                <a:latin typeface="黑体" pitchFamily="49" charset="-122"/>
                <a:ea typeface="黑体" pitchFamily="49" charset="-122"/>
              </a:rPr>
              <a:t>IComparable</a:t>
            </a:r>
            <a:r>
              <a:rPr lang="zh-CN" altLang="en-US" sz="2800" b="1" dirty="0" smtClean="0">
                <a:solidFill>
                  <a:srgbClr val="FF3300"/>
                </a:solidFill>
                <a:latin typeface="黑体" pitchFamily="49" charset="-122"/>
                <a:ea typeface="黑体" pitchFamily="49" charset="-122"/>
              </a:rPr>
              <a:t>接口</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428596" y="642918"/>
            <a:ext cx="8351837" cy="461665"/>
          </a:xfrm>
          <a:prstGeom prst="rect">
            <a:avLst/>
          </a:prstGeom>
          <a:noFill/>
          <a:ln w="9525">
            <a:noFill/>
            <a:miter lim="800000"/>
            <a:headEnd/>
            <a:tailEnd/>
          </a:ln>
          <a:effectLst/>
        </p:spPr>
        <p:txBody>
          <a:bodyPr>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返回值的含义如下：</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143363" name="Text Box 3"/>
          <p:cNvSpPr txBox="1">
            <a:spLocks noChangeArrowheads="1"/>
          </p:cNvSpPr>
          <p:nvPr/>
        </p:nvSpPr>
        <p:spPr bwMode="auto">
          <a:xfrm>
            <a:off x="825502" y="1367143"/>
            <a:ext cx="3960812" cy="1418915"/>
          </a:xfrm>
          <a:prstGeom prst="rect">
            <a:avLst/>
          </a:prstGeom>
          <a:noFill/>
          <a:ln w="9525">
            <a:noFill/>
            <a:miter lim="800000"/>
            <a:headEnd/>
            <a:tailEnd/>
          </a:ln>
          <a:effectLst/>
        </p:spPr>
        <p:txBody>
          <a:bodyPr>
            <a:spAutoFit/>
          </a:bodyPr>
          <a:lstStyle/>
          <a:p>
            <a:pPr>
              <a:lnSpc>
                <a:spcPct val="15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小于零：此实例小于</a:t>
            </a:r>
            <a:r>
              <a:rPr lang="en-US" altLang="zh-CN" sz="2000" b="1" dirty="0" err="1">
                <a:solidFill>
                  <a:schemeClr val="tx2"/>
                </a:solidFill>
                <a:latin typeface="Times New Roman" pitchFamily="18" charset="0"/>
                <a:ea typeface="楷体" pitchFamily="49" charset="-122"/>
                <a:cs typeface="Times New Roman" pitchFamily="18" charset="0"/>
              </a:rPr>
              <a:t>obj</a:t>
            </a:r>
            <a:r>
              <a:rPr lang="zh-CN" altLang="en-US" sz="2000" b="1" dirty="0">
                <a:solidFill>
                  <a:schemeClr val="tx2"/>
                </a:solidFill>
                <a:latin typeface="Times New Roman" pitchFamily="18" charset="0"/>
                <a:ea typeface="楷体" pitchFamily="49" charset="-122"/>
                <a:cs typeface="Times New Roman" pitchFamily="18" charset="0"/>
              </a:rPr>
              <a:t>。</a:t>
            </a:r>
          </a:p>
          <a:p>
            <a:pPr>
              <a:lnSpc>
                <a:spcPct val="15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零：此实例等于</a:t>
            </a:r>
            <a:r>
              <a:rPr lang="en-US" altLang="zh-CN" sz="2000" b="1" dirty="0" err="1">
                <a:solidFill>
                  <a:schemeClr val="tx2"/>
                </a:solidFill>
                <a:latin typeface="Times New Roman" pitchFamily="18" charset="0"/>
                <a:ea typeface="楷体" pitchFamily="49" charset="-122"/>
                <a:cs typeface="Times New Roman" pitchFamily="18" charset="0"/>
              </a:rPr>
              <a:t>obj</a:t>
            </a:r>
            <a:r>
              <a:rPr lang="zh-CN" altLang="en-US" sz="2000" b="1" dirty="0">
                <a:solidFill>
                  <a:schemeClr val="tx2"/>
                </a:solidFill>
                <a:latin typeface="Times New Roman" pitchFamily="18" charset="0"/>
                <a:ea typeface="楷体" pitchFamily="49" charset="-122"/>
                <a:cs typeface="Times New Roman" pitchFamily="18" charset="0"/>
              </a:rPr>
              <a:t>。</a:t>
            </a:r>
          </a:p>
          <a:p>
            <a:pPr>
              <a:lnSpc>
                <a:spcPct val="150000"/>
              </a:lnSpc>
              <a:buFont typeface="Wingdings" pitchFamily="2" charset="2"/>
              <a:buChar char="ü"/>
            </a:pPr>
            <a:r>
              <a:rPr lang="zh-CN" altLang="en-US" sz="2000" b="1" dirty="0">
                <a:solidFill>
                  <a:schemeClr val="tx2"/>
                </a:solidFill>
                <a:latin typeface="Times New Roman" pitchFamily="18" charset="0"/>
                <a:ea typeface="楷体" pitchFamily="49" charset="-122"/>
                <a:cs typeface="Times New Roman" pitchFamily="18" charset="0"/>
              </a:rPr>
              <a:t>大于零：此实例大于</a:t>
            </a:r>
            <a:r>
              <a:rPr lang="en-US" altLang="zh-CN" sz="2000" b="1" dirty="0" err="1">
                <a:solidFill>
                  <a:schemeClr val="tx2"/>
                </a:solidFill>
                <a:latin typeface="Times New Roman" pitchFamily="18" charset="0"/>
                <a:ea typeface="楷体" pitchFamily="49" charset="-122"/>
                <a:cs typeface="Times New Roman" pitchFamily="18" charset="0"/>
              </a:rPr>
              <a:t>obj</a:t>
            </a:r>
            <a:r>
              <a:rPr lang="zh-CN" altLang="en-US" sz="2000" b="1" dirty="0">
                <a:solidFill>
                  <a:schemeClr val="tx2"/>
                </a:solidFill>
                <a:latin typeface="Times New Roman" pitchFamily="18" charset="0"/>
                <a:ea typeface="楷体" pitchFamily="49" charset="-122"/>
                <a:cs typeface="Times New Roman" pitchFamily="18" charset="0"/>
              </a:rPr>
              <a:t>。</a:t>
            </a:r>
          </a:p>
        </p:txBody>
      </p:sp>
      <p:sp>
        <p:nvSpPr>
          <p:cNvPr id="143364" name="Text Box 4"/>
          <p:cNvSpPr txBox="1">
            <a:spLocks noChangeArrowheads="1"/>
          </p:cNvSpPr>
          <p:nvPr/>
        </p:nvSpPr>
        <p:spPr bwMode="auto">
          <a:xfrm>
            <a:off x="428596" y="2928934"/>
            <a:ext cx="8207375" cy="1684244"/>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0000FF"/>
                </a:solidFill>
                <a:latin typeface="Times New Roman" pitchFamily="18" charset="0"/>
                <a:ea typeface="楷体" pitchFamily="49" charset="-122"/>
                <a:cs typeface="Times New Roman" pitchFamily="18" charset="0"/>
              </a:rPr>
              <a:t>  </a:t>
            </a:r>
            <a:r>
              <a:rPr lang="en-US" altLang="zh-CN" sz="2400" b="1" dirty="0" err="1" smtClean="0">
                <a:solidFill>
                  <a:srgbClr val="0000FF"/>
                </a:solidFill>
                <a:latin typeface="Times New Roman" pitchFamily="18" charset="0"/>
                <a:ea typeface="楷体" pitchFamily="49" charset="-122"/>
                <a:cs typeface="Times New Roman" pitchFamily="18" charset="0"/>
              </a:rPr>
              <a:t>IComparable</a:t>
            </a:r>
            <a:r>
              <a:rPr lang="zh-CN" altLang="en-US" sz="2400" b="1" dirty="0">
                <a:solidFill>
                  <a:srgbClr val="0000FF"/>
                </a:solidFill>
                <a:latin typeface="Times New Roman" pitchFamily="18" charset="0"/>
                <a:ea typeface="楷体" pitchFamily="49" charset="-122"/>
                <a:cs typeface="Times New Roman" pitchFamily="18" charset="0"/>
              </a:rPr>
              <a:t>接口的</a:t>
            </a:r>
            <a:r>
              <a:rPr lang="en-US" altLang="zh-CN" sz="2400" b="1" dirty="0" err="1">
                <a:solidFill>
                  <a:srgbClr val="0000FF"/>
                </a:solidFill>
                <a:latin typeface="Times New Roman" pitchFamily="18" charset="0"/>
                <a:ea typeface="楷体" pitchFamily="49" charset="-122"/>
                <a:cs typeface="Times New Roman" pitchFamily="18" charset="0"/>
              </a:rPr>
              <a:t>CompareTo</a:t>
            </a:r>
            <a:r>
              <a:rPr lang="zh-CN" altLang="en-US" sz="2400" b="1" dirty="0">
                <a:solidFill>
                  <a:srgbClr val="0000FF"/>
                </a:solidFill>
                <a:latin typeface="Times New Roman" pitchFamily="18" charset="0"/>
                <a:ea typeface="楷体" pitchFamily="49" charset="-122"/>
                <a:cs typeface="Times New Roman" pitchFamily="18" charset="0"/>
              </a:rPr>
              <a:t>方法提供默认排序次序，如果需要改变其排序方式，可以在相关类中实现</a:t>
            </a:r>
            <a:r>
              <a:rPr lang="en-US" altLang="zh-CN" sz="2400" b="1" dirty="0" err="1">
                <a:solidFill>
                  <a:srgbClr val="0000FF"/>
                </a:solidFill>
                <a:latin typeface="Times New Roman" pitchFamily="18" charset="0"/>
                <a:ea typeface="楷体" pitchFamily="49" charset="-122"/>
                <a:cs typeface="Times New Roman" pitchFamily="18" charset="0"/>
              </a:rPr>
              <a:t>CompareTo</a:t>
            </a:r>
            <a:r>
              <a:rPr lang="zh-CN" altLang="en-US" sz="2400" b="1" dirty="0">
                <a:solidFill>
                  <a:srgbClr val="0000FF"/>
                </a:solidFill>
                <a:latin typeface="Times New Roman" pitchFamily="18" charset="0"/>
                <a:ea typeface="楷体" pitchFamily="49" charset="-122"/>
                <a:cs typeface="Times New Roman" pitchFamily="18" charset="0"/>
              </a:rPr>
              <a:t>方法，以订制其比较功能。</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250825" y="234950"/>
            <a:ext cx="7561263" cy="457200"/>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6.13】 </a:t>
            </a:r>
            <a:r>
              <a:rPr lang="zh-CN" altLang="en-US" sz="2400" b="1" dirty="0">
                <a:solidFill>
                  <a:srgbClr val="0000FF"/>
                </a:solidFill>
                <a:latin typeface="Times New Roman" pitchFamily="18" charset="0"/>
                <a:ea typeface="楷体" pitchFamily="49" charset="-122"/>
                <a:cs typeface="Times New Roman" pitchFamily="18" charset="0"/>
              </a:rPr>
              <a:t>分析以下程序的运行结果。</a:t>
            </a:r>
          </a:p>
        </p:txBody>
      </p:sp>
      <p:sp>
        <p:nvSpPr>
          <p:cNvPr id="142339" name="Text Box 3"/>
          <p:cNvSpPr txBox="1">
            <a:spLocks noChangeArrowheads="1"/>
          </p:cNvSpPr>
          <p:nvPr/>
        </p:nvSpPr>
        <p:spPr bwMode="auto">
          <a:xfrm>
            <a:off x="395288" y="765175"/>
            <a:ext cx="8208962" cy="5226050"/>
          </a:xfrm>
          <a:prstGeom prst="rect">
            <a:avLst/>
          </a:prstGeom>
          <a:noFill/>
          <a:ln w="9525">
            <a:noFill/>
            <a:miter lim="800000"/>
            <a:headEnd/>
            <a:tailEnd/>
          </a:ln>
          <a:effectLst/>
        </p:spPr>
        <p:txBody>
          <a:bodyPr>
            <a:spAutoFit/>
          </a:bodyPr>
          <a:lstStyle/>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using System;</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using </a:t>
            </a:r>
            <a:r>
              <a:rPr lang="en-US" altLang="zh-CN" sz="2000" b="1" dirty="0" err="1">
                <a:solidFill>
                  <a:srgbClr val="336600"/>
                </a:solidFill>
                <a:latin typeface="Times New Roman" pitchFamily="18" charset="0"/>
                <a:ea typeface="楷体" pitchFamily="49" charset="-122"/>
                <a:cs typeface="Times New Roman" pitchFamily="18" charset="0"/>
              </a:rPr>
              <a:t>System.Collections</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新增</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proj6_13</a:t>
            </a:r>
            <a:endParaRPr lang="en-US" altLang="zh-CN" sz="2000" b="1" dirty="0">
              <a:solidFill>
                <a:srgbClr val="336600"/>
              </a:solidFill>
              <a:latin typeface="Times New Roman" pitchFamily="18" charset="0"/>
              <a:ea typeface="楷体" pitchFamily="49" charset="-122"/>
              <a:cs typeface="Times New Roman" pitchFamily="18" charset="0"/>
            </a:endParaRP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class Program</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a:solidFill>
                  <a:srgbClr val="FF00FF"/>
                </a:solidFill>
                <a:latin typeface="Times New Roman" pitchFamily="18" charset="0"/>
                <a:ea typeface="楷体" pitchFamily="49" charset="-122"/>
                <a:cs typeface="Times New Roman" pitchFamily="18" charset="0"/>
              </a:rPr>
              <a:t>class Stud : </a:t>
            </a:r>
            <a:r>
              <a:rPr lang="en-US" altLang="zh-CN" sz="2000" b="1" dirty="0" err="1">
                <a:solidFill>
                  <a:srgbClr val="FF00FF"/>
                </a:solidFill>
                <a:latin typeface="Times New Roman" pitchFamily="18" charset="0"/>
                <a:ea typeface="楷体" pitchFamily="49" charset="-122"/>
                <a:cs typeface="Times New Roman" pitchFamily="18" charset="0"/>
              </a:rPr>
              <a:t>IComparable</a:t>
            </a:r>
            <a:r>
              <a:rPr lang="en-US" altLang="zh-CN" sz="2000" b="1" dirty="0">
                <a:solidFill>
                  <a:srgbClr val="FF00FF"/>
                </a:solidFill>
                <a:latin typeface="Times New Roman" pitchFamily="18" charset="0"/>
                <a:ea typeface="楷体" pitchFamily="49" charset="-122"/>
                <a:cs typeface="Times New Roman" pitchFamily="18" charset="0"/>
              </a:rPr>
              <a:t>	//</a:t>
            </a:r>
            <a:r>
              <a:rPr lang="zh-CN" altLang="en-US" sz="2000" b="1" dirty="0">
                <a:solidFill>
                  <a:srgbClr val="FF00FF"/>
                </a:solidFill>
                <a:latin typeface="Times New Roman" pitchFamily="18" charset="0"/>
                <a:ea typeface="楷体" pitchFamily="49" charset="-122"/>
                <a:cs typeface="Times New Roman" pitchFamily="18" charset="0"/>
              </a:rPr>
              <a:t>从接口派生</a:t>
            </a:r>
          </a:p>
          <a:p>
            <a:pPr>
              <a:lnSpc>
                <a:spcPct val="8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xh</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学号</a:t>
            </a:r>
          </a:p>
          <a:p>
            <a:pPr>
              <a:lnSpc>
                <a:spcPct val="8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string </a:t>
            </a:r>
            <a:r>
              <a:rPr lang="en-US" altLang="zh-CN" sz="2000" b="1" dirty="0" err="1">
                <a:solidFill>
                  <a:srgbClr val="336600"/>
                </a:solidFill>
                <a:latin typeface="Times New Roman" pitchFamily="18" charset="0"/>
                <a:ea typeface="楷体" pitchFamily="49" charset="-122"/>
                <a:cs typeface="Times New Roman" pitchFamily="18" charset="0"/>
              </a:rPr>
              <a:t>xm</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姓名</a:t>
            </a:r>
          </a:p>
          <a:p>
            <a:pPr>
              <a:lnSpc>
                <a:spcPct val="8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fs</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分数</a:t>
            </a:r>
          </a:p>
          <a:p>
            <a:pPr>
              <a:lnSpc>
                <a:spcPct val="8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pxh</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pxh</a:t>
            </a:r>
            <a:r>
              <a:rPr lang="zh-CN" altLang="en-US" sz="2000" b="1" dirty="0">
                <a:solidFill>
                  <a:srgbClr val="336600"/>
                </a:solidFill>
                <a:latin typeface="Times New Roman" pitchFamily="18" charset="0"/>
                <a:ea typeface="楷体" pitchFamily="49" charset="-122"/>
                <a:cs typeface="Times New Roman" pitchFamily="18" charset="0"/>
              </a:rPr>
              <a:t>属性</a:t>
            </a:r>
          </a:p>
          <a:p>
            <a:pPr>
              <a:lnSpc>
                <a:spcPct val="8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get { return </a:t>
            </a:r>
            <a:r>
              <a:rPr lang="en-US" altLang="zh-CN" sz="2000" b="1" dirty="0" err="1">
                <a:solidFill>
                  <a:srgbClr val="336600"/>
                </a:solidFill>
                <a:latin typeface="Times New Roman" pitchFamily="18" charset="0"/>
                <a:ea typeface="楷体" pitchFamily="49" charset="-122"/>
                <a:cs typeface="Times New Roman" pitchFamily="18" charset="0"/>
              </a:rPr>
              <a:t>xh</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public string </a:t>
            </a:r>
            <a:r>
              <a:rPr lang="en-US" altLang="zh-CN" sz="2000" b="1" dirty="0" err="1">
                <a:solidFill>
                  <a:srgbClr val="336600"/>
                </a:solidFill>
                <a:latin typeface="Times New Roman" pitchFamily="18" charset="0"/>
                <a:ea typeface="楷体" pitchFamily="49" charset="-122"/>
                <a:cs typeface="Times New Roman" pitchFamily="18" charset="0"/>
              </a:rPr>
              <a:t>pxm</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pxm</a:t>
            </a:r>
            <a:r>
              <a:rPr lang="zh-CN" altLang="en-US" sz="2000" b="1" dirty="0">
                <a:solidFill>
                  <a:srgbClr val="336600"/>
                </a:solidFill>
                <a:latin typeface="Times New Roman" pitchFamily="18" charset="0"/>
                <a:ea typeface="楷体" pitchFamily="49" charset="-122"/>
                <a:cs typeface="Times New Roman" pitchFamily="18" charset="0"/>
              </a:rPr>
              <a:t>属性</a:t>
            </a:r>
          </a:p>
          <a:p>
            <a:pPr>
              <a:lnSpc>
                <a:spcPct val="8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get { return </a:t>
            </a:r>
            <a:r>
              <a:rPr lang="en-US" altLang="zh-CN" sz="2000" b="1" dirty="0" err="1">
                <a:solidFill>
                  <a:srgbClr val="336600"/>
                </a:solidFill>
                <a:latin typeface="Times New Roman" pitchFamily="18" charset="0"/>
                <a:ea typeface="楷体" pitchFamily="49" charset="-122"/>
                <a:cs typeface="Times New Roman" pitchFamily="18" charset="0"/>
              </a:rPr>
              <a:t>xm</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public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pfs</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pfs</a:t>
            </a:r>
            <a:r>
              <a:rPr lang="zh-CN" altLang="en-US" sz="2000" b="1" dirty="0">
                <a:solidFill>
                  <a:srgbClr val="336600"/>
                </a:solidFill>
                <a:latin typeface="Times New Roman" pitchFamily="18" charset="0"/>
                <a:ea typeface="楷体" pitchFamily="49" charset="-122"/>
                <a:cs typeface="Times New Roman" pitchFamily="18" charset="0"/>
              </a:rPr>
              <a:t>属性</a:t>
            </a:r>
          </a:p>
          <a:p>
            <a:pPr>
              <a:lnSpc>
                <a:spcPct val="8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get { return </a:t>
            </a:r>
            <a:r>
              <a:rPr lang="en-US" altLang="zh-CN" sz="2000" b="1" dirty="0" err="1">
                <a:solidFill>
                  <a:srgbClr val="336600"/>
                </a:solidFill>
                <a:latin typeface="Times New Roman" pitchFamily="18" charset="0"/>
                <a:ea typeface="楷体" pitchFamily="49" charset="-122"/>
                <a:cs typeface="Times New Roman" pitchFamily="18" charset="0"/>
              </a:rPr>
              <a:t>fs</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468313" y="260350"/>
            <a:ext cx="7991475" cy="5909310"/>
          </a:xfrm>
          <a:prstGeom prst="rect">
            <a:avLst/>
          </a:prstGeom>
          <a:noFill/>
          <a:ln w="9525">
            <a:noFill/>
            <a:miter lim="800000"/>
            <a:headEnd/>
            <a:tailEnd/>
          </a:ln>
          <a:effectLst/>
        </p:spPr>
        <p:txBody>
          <a:bodyPr>
            <a:spAutoFit/>
          </a:bodyPr>
          <a:lstStyle/>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public Stud(</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no, string name,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degree)</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xh</a:t>
            </a:r>
            <a:r>
              <a:rPr lang="en-US" altLang="zh-CN" sz="2000" b="1" dirty="0">
                <a:solidFill>
                  <a:srgbClr val="336600"/>
                </a:solidFill>
                <a:latin typeface="Times New Roman" pitchFamily="18" charset="0"/>
                <a:ea typeface="楷体" pitchFamily="49" charset="-122"/>
                <a:cs typeface="Times New Roman" pitchFamily="18" charset="0"/>
              </a:rPr>
              <a:t> = no; </a:t>
            </a:r>
            <a:r>
              <a:rPr lang="en-US" altLang="zh-CN" sz="2000" b="1" dirty="0" err="1">
                <a:solidFill>
                  <a:srgbClr val="336600"/>
                </a:solidFill>
                <a:latin typeface="Times New Roman" pitchFamily="18" charset="0"/>
                <a:ea typeface="楷体" pitchFamily="49" charset="-122"/>
                <a:cs typeface="Times New Roman" pitchFamily="18" charset="0"/>
              </a:rPr>
              <a:t>xm</a:t>
            </a:r>
            <a:r>
              <a:rPr lang="en-US" altLang="zh-CN" sz="2000" b="1" dirty="0">
                <a:solidFill>
                  <a:srgbClr val="336600"/>
                </a:solidFill>
                <a:latin typeface="Times New Roman" pitchFamily="18" charset="0"/>
                <a:ea typeface="楷体" pitchFamily="49" charset="-122"/>
                <a:cs typeface="Times New Roman" pitchFamily="18" charset="0"/>
              </a:rPr>
              <a:t> = name; </a:t>
            </a:r>
            <a:r>
              <a:rPr lang="en-US" altLang="zh-CN" sz="2000" b="1" dirty="0" err="1">
                <a:solidFill>
                  <a:srgbClr val="336600"/>
                </a:solidFill>
                <a:latin typeface="Times New Roman" pitchFamily="18" charset="0"/>
                <a:ea typeface="楷体" pitchFamily="49" charset="-122"/>
                <a:cs typeface="Times New Roman" pitchFamily="18" charset="0"/>
              </a:rPr>
              <a:t>fs</a:t>
            </a:r>
            <a:r>
              <a:rPr lang="en-US" altLang="zh-CN" sz="2000" b="1" dirty="0">
                <a:solidFill>
                  <a:srgbClr val="336600"/>
                </a:solidFill>
                <a:latin typeface="Times New Roman" pitchFamily="18" charset="0"/>
                <a:ea typeface="楷体" pitchFamily="49" charset="-122"/>
                <a:cs typeface="Times New Roman" pitchFamily="18" charset="0"/>
              </a:rPr>
              <a:t> = degree;</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public void </a:t>
            </a:r>
            <a:r>
              <a:rPr lang="en-US" altLang="zh-CN" sz="2000" b="1" dirty="0" err="1">
                <a:solidFill>
                  <a:srgbClr val="336600"/>
                </a:solidFill>
                <a:latin typeface="Times New Roman" pitchFamily="18" charset="0"/>
                <a:ea typeface="楷体" pitchFamily="49" charset="-122"/>
                <a:cs typeface="Times New Roman" pitchFamily="18" charset="0"/>
              </a:rPr>
              <a:t>disp</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输出学生信息</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("\t{0}\t{1}\t{2}", </a:t>
            </a:r>
            <a:r>
              <a:rPr lang="en-US" altLang="zh-CN" sz="2000" b="1" dirty="0" err="1">
                <a:solidFill>
                  <a:srgbClr val="336600"/>
                </a:solidFill>
                <a:latin typeface="Times New Roman" pitchFamily="18" charset="0"/>
                <a:ea typeface="楷体" pitchFamily="49" charset="-122"/>
                <a:cs typeface="Times New Roman" pitchFamily="18" charset="0"/>
              </a:rPr>
              <a:t>xh</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xm</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fs</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public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CompareTo</a:t>
            </a:r>
            <a:r>
              <a:rPr lang="en-US" altLang="zh-CN" sz="2000" b="1" dirty="0">
                <a:solidFill>
                  <a:srgbClr val="FF00FF"/>
                </a:solidFill>
                <a:latin typeface="Times New Roman" pitchFamily="18" charset="0"/>
                <a:ea typeface="楷体" pitchFamily="49" charset="-122"/>
                <a:cs typeface="Times New Roman" pitchFamily="18" charset="0"/>
              </a:rPr>
              <a:t>(object </a:t>
            </a:r>
            <a:r>
              <a:rPr lang="en-US" altLang="zh-CN" sz="2000" b="1" dirty="0" err="1">
                <a:solidFill>
                  <a:srgbClr val="FF00FF"/>
                </a:solidFill>
                <a:latin typeface="Times New Roman" pitchFamily="18" charset="0"/>
                <a:ea typeface="楷体" pitchFamily="49" charset="-122"/>
                <a:cs typeface="Times New Roman" pitchFamily="18" charset="0"/>
              </a:rPr>
              <a:t>obj</a:t>
            </a:r>
            <a:r>
              <a:rPr lang="en-US" altLang="zh-CN" sz="2000" b="1" dirty="0">
                <a:solidFill>
                  <a:srgbClr val="FF00FF"/>
                </a:solidFill>
                <a:latin typeface="Times New Roman" pitchFamily="18" charset="0"/>
                <a:ea typeface="楷体" pitchFamily="49" charset="-122"/>
                <a:cs typeface="Times New Roman" pitchFamily="18" charset="0"/>
              </a:rPr>
              <a:t>)     //</a:t>
            </a:r>
            <a:r>
              <a:rPr lang="zh-CN" altLang="en-US" sz="2000" b="1" dirty="0">
                <a:solidFill>
                  <a:srgbClr val="FF00FF"/>
                </a:solidFill>
                <a:latin typeface="Times New Roman" pitchFamily="18" charset="0"/>
                <a:ea typeface="楷体" pitchFamily="49" charset="-122"/>
                <a:cs typeface="Times New Roman" pitchFamily="18" charset="0"/>
              </a:rPr>
              <a:t>实现接口方法</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Stud s = (Stud)</a:t>
            </a:r>
            <a:r>
              <a:rPr lang="en-US" altLang="zh-CN" sz="2000" b="1" dirty="0" err="1">
                <a:solidFill>
                  <a:srgbClr val="336600"/>
                </a:solidFill>
                <a:latin typeface="Times New Roman" pitchFamily="18" charset="0"/>
                <a:ea typeface="楷体" pitchFamily="49" charset="-122"/>
                <a:cs typeface="Times New Roman" pitchFamily="18" charset="0"/>
              </a:rPr>
              <a:t>obj</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转换为</a:t>
            </a:r>
            <a:r>
              <a:rPr lang="en-US" altLang="zh-CN" sz="2000" b="1" dirty="0">
                <a:solidFill>
                  <a:srgbClr val="336600"/>
                </a:solidFill>
                <a:latin typeface="Times New Roman" pitchFamily="18" charset="0"/>
                <a:ea typeface="楷体" pitchFamily="49" charset="-122"/>
                <a:cs typeface="Times New Roman" pitchFamily="18" charset="0"/>
              </a:rPr>
              <a:t>Stud</a:t>
            </a:r>
            <a:r>
              <a:rPr lang="zh-CN" altLang="en-US" sz="2000" b="1" dirty="0">
                <a:solidFill>
                  <a:srgbClr val="336600"/>
                </a:solidFill>
                <a:latin typeface="Times New Roman" pitchFamily="18" charset="0"/>
                <a:ea typeface="楷体" pitchFamily="49" charset="-122"/>
                <a:cs typeface="Times New Roman" pitchFamily="18" charset="0"/>
              </a:rPr>
              <a:t>实例</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if (</a:t>
            </a:r>
            <a:r>
              <a:rPr lang="en-US" altLang="zh-CN" sz="2000" b="1" dirty="0" err="1">
                <a:solidFill>
                  <a:srgbClr val="336600"/>
                </a:solidFill>
                <a:latin typeface="Times New Roman" pitchFamily="18" charset="0"/>
                <a:ea typeface="楷体" pitchFamily="49" charset="-122"/>
                <a:cs typeface="Times New Roman" pitchFamily="18" charset="0"/>
              </a:rPr>
              <a:t>pfs</a:t>
            </a:r>
            <a:r>
              <a:rPr lang="en-US" altLang="zh-CN" sz="2000" b="1" dirty="0">
                <a:solidFill>
                  <a:srgbClr val="336600"/>
                </a:solidFill>
                <a:latin typeface="Times New Roman" pitchFamily="18" charset="0"/>
                <a:ea typeface="楷体" pitchFamily="49" charset="-122"/>
                <a:cs typeface="Times New Roman" pitchFamily="18" charset="0"/>
              </a:rPr>
              <a:t> &lt; </a:t>
            </a:r>
            <a:r>
              <a:rPr lang="en-US" altLang="zh-CN" sz="2000" b="1" dirty="0" err="1">
                <a:solidFill>
                  <a:srgbClr val="336600"/>
                </a:solidFill>
                <a:latin typeface="Times New Roman" pitchFamily="18" charset="0"/>
                <a:ea typeface="楷体" pitchFamily="49" charset="-122"/>
                <a:cs typeface="Times New Roman" pitchFamily="18" charset="0"/>
              </a:rPr>
              <a:t>s.pfs</a:t>
            </a:r>
            <a:r>
              <a:rPr lang="en-US" altLang="zh-CN" sz="2000" b="1" dirty="0">
                <a:solidFill>
                  <a:srgbClr val="336600"/>
                </a:solidFill>
                <a:latin typeface="Times New Roman" pitchFamily="18" charset="0"/>
                <a:ea typeface="楷体" pitchFamily="49" charset="-122"/>
                <a:cs typeface="Times New Roman" pitchFamily="18" charset="0"/>
              </a:rPr>
              <a:t>) return 1;</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else if (</a:t>
            </a:r>
            <a:r>
              <a:rPr lang="en-US" altLang="zh-CN" sz="2000" b="1" dirty="0" err="1">
                <a:solidFill>
                  <a:srgbClr val="336600"/>
                </a:solidFill>
                <a:latin typeface="Times New Roman" pitchFamily="18" charset="0"/>
                <a:ea typeface="楷体" pitchFamily="49" charset="-122"/>
                <a:cs typeface="Times New Roman" pitchFamily="18" charset="0"/>
              </a:rPr>
              <a:t>pfs</a:t>
            </a: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s.pfs</a:t>
            </a:r>
            <a:r>
              <a:rPr lang="en-US" altLang="zh-CN" sz="2000" b="1" dirty="0">
                <a:solidFill>
                  <a:srgbClr val="336600"/>
                </a:solidFill>
                <a:latin typeface="Times New Roman" pitchFamily="18" charset="0"/>
                <a:ea typeface="楷体" pitchFamily="49" charset="-122"/>
                <a:cs typeface="Times New Roman" pitchFamily="18" charset="0"/>
              </a:rPr>
              <a:t>) return 0;</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else return -1;</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static void </a:t>
            </a:r>
            <a:r>
              <a:rPr lang="en-US" altLang="zh-CN" sz="2000" b="1" dirty="0" err="1">
                <a:solidFill>
                  <a:srgbClr val="336600"/>
                </a:solidFill>
                <a:latin typeface="Times New Roman" pitchFamily="18" charset="0"/>
                <a:ea typeface="楷体" pitchFamily="49" charset="-122"/>
                <a:cs typeface="Times New Roman" pitchFamily="18" charset="0"/>
              </a:rPr>
              <a:t>disparr</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ArrayList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string </a:t>
            </a:r>
            <a:r>
              <a:rPr lang="en-US" altLang="zh-CN" sz="2000" b="1" dirty="0" err="1">
                <a:solidFill>
                  <a:srgbClr val="336600"/>
                </a:solidFill>
                <a:latin typeface="Times New Roman" pitchFamily="18" charset="0"/>
                <a:ea typeface="楷体" pitchFamily="49" charset="-122"/>
                <a:cs typeface="Times New Roman" pitchFamily="18" charset="0"/>
              </a:rPr>
              <a:t>str</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输出所有学生信息</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str</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("\t</a:t>
            </a:r>
            <a:r>
              <a:rPr lang="zh-CN" altLang="en-US" sz="2000" b="1" dirty="0">
                <a:solidFill>
                  <a:srgbClr val="336600"/>
                </a:solidFill>
                <a:latin typeface="Times New Roman" pitchFamily="18" charset="0"/>
                <a:ea typeface="楷体" pitchFamily="49" charset="-122"/>
                <a:cs typeface="Times New Roman" pitchFamily="18" charset="0"/>
              </a:rPr>
              <a:t>学号</a:t>
            </a:r>
            <a:r>
              <a:rPr lang="en-US" altLang="zh-CN" sz="2000" b="1" dirty="0">
                <a:solidFill>
                  <a:srgbClr val="336600"/>
                </a:solidFill>
                <a:latin typeface="Times New Roman" pitchFamily="18" charset="0"/>
                <a:ea typeface="楷体" pitchFamily="49" charset="-122"/>
                <a:cs typeface="Times New Roman" pitchFamily="18" charset="0"/>
              </a:rPr>
              <a:t>\t</a:t>
            </a:r>
            <a:r>
              <a:rPr lang="zh-CN" altLang="en-US" sz="2000" b="1" dirty="0">
                <a:solidFill>
                  <a:srgbClr val="336600"/>
                </a:solidFill>
                <a:latin typeface="Times New Roman" pitchFamily="18" charset="0"/>
                <a:ea typeface="楷体" pitchFamily="49" charset="-122"/>
                <a:cs typeface="Times New Roman" pitchFamily="18" charset="0"/>
              </a:rPr>
              <a:t>姓名</a:t>
            </a:r>
            <a:r>
              <a:rPr lang="en-US" altLang="zh-CN" sz="2000" b="1" dirty="0">
                <a:solidFill>
                  <a:srgbClr val="336600"/>
                </a:solidFill>
                <a:latin typeface="Times New Roman" pitchFamily="18" charset="0"/>
                <a:ea typeface="楷体" pitchFamily="49" charset="-122"/>
                <a:cs typeface="Times New Roman" pitchFamily="18" charset="0"/>
              </a:rPr>
              <a:t>\t</a:t>
            </a:r>
            <a:r>
              <a:rPr lang="zh-CN" altLang="en-US" sz="2000" b="1" dirty="0">
                <a:solidFill>
                  <a:srgbClr val="336600"/>
                </a:solidFill>
                <a:latin typeface="Times New Roman" pitchFamily="18" charset="0"/>
                <a:ea typeface="楷体" pitchFamily="49" charset="-122"/>
                <a:cs typeface="Times New Roman" pitchFamily="18" charset="0"/>
              </a:rPr>
              <a:t>分数</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foreach</a:t>
            </a:r>
            <a:r>
              <a:rPr lang="en-US" altLang="zh-CN" sz="2000" b="1" dirty="0">
                <a:solidFill>
                  <a:srgbClr val="336600"/>
                </a:solidFill>
                <a:latin typeface="Times New Roman" pitchFamily="18" charset="0"/>
                <a:ea typeface="楷体" pitchFamily="49" charset="-122"/>
                <a:cs typeface="Times New Roman" pitchFamily="18" charset="0"/>
              </a:rPr>
              <a:t> (Stud s in </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s.disp</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250825" y="188913"/>
            <a:ext cx="7920038" cy="3970318"/>
          </a:xfrm>
          <a:prstGeom prst="rect">
            <a:avLst/>
          </a:prstGeom>
          <a:noFill/>
          <a:ln w="9525">
            <a:noFill/>
            <a:miter lim="800000"/>
            <a:headEnd/>
            <a:tailEnd/>
          </a:ln>
          <a:effectLst/>
        </p:spPr>
        <p:txBody>
          <a:bodyPr>
            <a:spAutoFit/>
          </a:bodyPr>
          <a:lstStyle/>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n = 4;</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ArrayList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 new </a:t>
            </a:r>
            <a:r>
              <a:rPr lang="en-US" altLang="zh-CN" sz="2000" b="1" dirty="0" err="1">
                <a:solidFill>
                  <a:srgbClr val="336600"/>
                </a:solidFill>
                <a:latin typeface="Times New Roman" pitchFamily="18" charset="0"/>
                <a:ea typeface="楷体" pitchFamily="49" charset="-122"/>
                <a:cs typeface="Times New Roman" pitchFamily="18" charset="0"/>
              </a:rPr>
              <a:t>ArrayList</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Stud[] </a:t>
            </a:r>
            <a:r>
              <a:rPr lang="en-US" altLang="zh-CN" sz="2000" b="1" dirty="0" err="1">
                <a:solidFill>
                  <a:srgbClr val="336600"/>
                </a:solidFill>
                <a:latin typeface="Times New Roman" pitchFamily="18" charset="0"/>
                <a:ea typeface="楷体" pitchFamily="49" charset="-122"/>
                <a:cs typeface="Times New Roman" pitchFamily="18" charset="0"/>
              </a:rPr>
              <a:t>st</a:t>
            </a:r>
            <a:r>
              <a:rPr lang="en-US" altLang="zh-CN" sz="2000" b="1" dirty="0">
                <a:solidFill>
                  <a:srgbClr val="336600"/>
                </a:solidFill>
                <a:latin typeface="Times New Roman" pitchFamily="18" charset="0"/>
                <a:ea typeface="楷体" pitchFamily="49" charset="-122"/>
                <a:cs typeface="Times New Roman" pitchFamily="18" charset="0"/>
              </a:rPr>
              <a:t> = new Stud[4] { new Stud(1, "Smith", 82),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new Stud(4, "John", 88), new Stud(3, "Mary", 95),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new Stud(2, "</a:t>
            </a:r>
            <a:r>
              <a:rPr lang="en-US" altLang="zh-CN" sz="2000" b="1" dirty="0" err="1">
                <a:solidFill>
                  <a:srgbClr val="336600"/>
                </a:solidFill>
                <a:latin typeface="Times New Roman" pitchFamily="18" charset="0"/>
                <a:ea typeface="楷体" pitchFamily="49" charset="-122"/>
                <a:cs typeface="Times New Roman" pitchFamily="18" charset="0"/>
              </a:rPr>
              <a:t>Cherr</a:t>
            </a:r>
            <a:r>
              <a:rPr lang="en-US" altLang="zh-CN" sz="2000" b="1" dirty="0">
                <a:solidFill>
                  <a:srgbClr val="336600"/>
                </a:solidFill>
                <a:latin typeface="Times New Roman" pitchFamily="18" charset="0"/>
                <a:ea typeface="楷体" pitchFamily="49" charset="-122"/>
                <a:cs typeface="Times New Roman" pitchFamily="18" charset="0"/>
              </a:rPr>
              <a:t>", 64)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for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 0;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&lt; n;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将对象添加到</a:t>
            </a:r>
            <a:r>
              <a:rPr lang="en-US" altLang="zh-CN" sz="2000" b="1" dirty="0" err="1">
                <a:solidFill>
                  <a:srgbClr val="336600"/>
                </a:solidFill>
                <a:latin typeface="Times New Roman" pitchFamily="18" charset="0"/>
                <a:ea typeface="楷体" pitchFamily="49" charset="-122"/>
                <a:cs typeface="Times New Roman" pitchFamily="18" charset="0"/>
              </a:rPr>
              <a:t>myarr</a:t>
            </a:r>
            <a:r>
              <a:rPr lang="zh-CN" altLang="en-US" sz="2000" b="1" dirty="0">
                <a:solidFill>
                  <a:srgbClr val="336600"/>
                </a:solidFill>
                <a:latin typeface="Times New Roman" pitchFamily="18" charset="0"/>
                <a:ea typeface="楷体" pitchFamily="49" charset="-122"/>
                <a:cs typeface="Times New Roman" pitchFamily="18" charset="0"/>
              </a:rPr>
              <a:t>集合中</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myarr.Add</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st</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disparr</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排序前</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FF0000"/>
                </a:solidFill>
                <a:latin typeface="Times New Roman" pitchFamily="18" charset="0"/>
                <a:ea typeface="楷体" pitchFamily="49" charset="-122"/>
                <a:cs typeface="Times New Roman" pitchFamily="18" charset="0"/>
              </a:rPr>
              <a:t>myarr.Sort</a:t>
            </a:r>
            <a:r>
              <a:rPr lang="en-US" altLang="zh-CN" sz="2000" b="1" dirty="0">
                <a:solidFill>
                  <a:srgbClr val="FF00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disparr</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按分数降序排序后</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a:t>
            </a:r>
          </a:p>
        </p:txBody>
      </p:sp>
      <p:pic>
        <p:nvPicPr>
          <p:cNvPr id="4" name="图片 3"/>
          <p:cNvPicPr/>
          <p:nvPr/>
        </p:nvPicPr>
        <p:blipFill>
          <a:blip r:embed="rId2"/>
          <a:srcRect/>
          <a:stretch>
            <a:fillRect/>
          </a:stretch>
        </p:blipFill>
        <p:spPr bwMode="auto">
          <a:xfrm>
            <a:off x="2143108" y="3571876"/>
            <a:ext cx="2714644"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428596" y="428604"/>
            <a:ext cx="4071966"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r>
              <a:rPr lang="en-US" altLang="zh-CN" sz="2800" b="1" dirty="0" smtClean="0">
                <a:solidFill>
                  <a:srgbClr val="FF3300"/>
                </a:solidFill>
                <a:latin typeface="黑体" pitchFamily="49" charset="-122"/>
                <a:ea typeface="黑体" pitchFamily="49" charset="-122"/>
              </a:rPr>
              <a:t>6.5.3  </a:t>
            </a:r>
            <a:r>
              <a:rPr lang="en-US" altLang="zh-CN" sz="2800" b="1" dirty="0" err="1">
                <a:solidFill>
                  <a:srgbClr val="FF3300"/>
                </a:solidFill>
                <a:latin typeface="黑体" pitchFamily="49" charset="-122"/>
                <a:ea typeface="黑体" pitchFamily="49" charset="-122"/>
              </a:rPr>
              <a:t>IComparer</a:t>
            </a:r>
            <a:r>
              <a:rPr lang="zh-CN" altLang="en-US" sz="2800" b="1" dirty="0">
                <a:solidFill>
                  <a:srgbClr val="FF3300"/>
                </a:solidFill>
                <a:latin typeface="黑体" pitchFamily="49" charset="-122"/>
                <a:ea typeface="黑体" pitchFamily="49" charset="-122"/>
              </a:rPr>
              <a:t>接口</a:t>
            </a:r>
            <a:r>
              <a:rPr lang="zh-CN" altLang="en-US" sz="2800" b="1" dirty="0">
                <a:solidFill>
                  <a:srgbClr val="0000FF"/>
                </a:solidFill>
                <a:latin typeface="黑体" pitchFamily="49" charset="-122"/>
                <a:ea typeface="黑体" pitchFamily="49" charset="-122"/>
              </a:rPr>
              <a:t>　　　　</a:t>
            </a:r>
          </a:p>
        </p:txBody>
      </p:sp>
      <p:sp>
        <p:nvSpPr>
          <p:cNvPr id="139269" name="Text Box 5"/>
          <p:cNvSpPr txBox="1">
            <a:spLocks noChangeArrowheads="1"/>
          </p:cNvSpPr>
          <p:nvPr/>
        </p:nvSpPr>
        <p:spPr bwMode="auto">
          <a:xfrm>
            <a:off x="428596" y="1214422"/>
            <a:ext cx="8064500" cy="4454233"/>
          </a:xfrm>
          <a:prstGeom prst="rect">
            <a:avLst/>
          </a:prstGeom>
          <a:noFill/>
          <a:ln w="9525">
            <a:noFill/>
            <a:miter lim="800000"/>
            <a:headEnd/>
            <a:tailEnd/>
          </a:ln>
          <a:effectLst/>
        </p:spPr>
        <p:txBody>
          <a:bodyPr>
            <a:spAutoFit/>
          </a:bodyPr>
          <a:lstStyle/>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err="1">
                <a:solidFill>
                  <a:srgbClr val="0000FF"/>
                </a:solidFill>
                <a:latin typeface="Times New Roman" pitchFamily="18" charset="0"/>
                <a:ea typeface="楷体" pitchFamily="49" charset="-122"/>
                <a:cs typeface="Times New Roman" pitchFamily="18" charset="0"/>
              </a:rPr>
              <a:t>IComparer</a:t>
            </a:r>
            <a:r>
              <a:rPr lang="zh-CN" altLang="en-US" sz="2400" b="1" dirty="0">
                <a:solidFill>
                  <a:srgbClr val="0000FF"/>
                </a:solidFill>
                <a:latin typeface="Times New Roman" pitchFamily="18" charset="0"/>
                <a:ea typeface="楷体" pitchFamily="49" charset="-122"/>
                <a:cs typeface="Times New Roman" pitchFamily="18" charset="0"/>
              </a:rPr>
              <a:t>接口定义两个对象的通用比较方法。其公共成员有</a:t>
            </a:r>
            <a:r>
              <a:rPr lang="en-US" altLang="zh-CN" sz="2400" b="1" dirty="0">
                <a:solidFill>
                  <a:srgbClr val="0000FF"/>
                </a:solidFill>
                <a:latin typeface="Times New Roman" pitchFamily="18" charset="0"/>
                <a:ea typeface="楷体" pitchFamily="49" charset="-122"/>
                <a:cs typeface="Times New Roman" pitchFamily="18" charset="0"/>
              </a:rPr>
              <a:t>Compare</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Compare</a:t>
            </a:r>
            <a:r>
              <a:rPr lang="zh-CN" altLang="en-US" sz="2400" b="1" dirty="0">
                <a:solidFill>
                  <a:srgbClr val="0000FF"/>
                </a:solidFill>
                <a:latin typeface="Times New Roman" pitchFamily="18" charset="0"/>
                <a:ea typeface="楷体" pitchFamily="49" charset="-122"/>
                <a:cs typeface="Times New Roman" pitchFamily="18" charset="0"/>
              </a:rPr>
              <a:t>方法比较两个对象并返回一个值，指示一个对象是小于、等于还是大于另一个对象。其使用语法格式如下：</a:t>
            </a:r>
          </a:p>
          <a:p>
            <a:pPr>
              <a:lnSpc>
                <a:spcPct val="150000"/>
              </a:lnSpc>
            </a:pPr>
            <a:r>
              <a:rPr lang="zh-CN" altLang="en-US" sz="24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Compare(Object </a:t>
            </a:r>
            <a:r>
              <a:rPr lang="en-US" altLang="zh-CN" sz="2000" b="1" dirty="0" err="1">
                <a:solidFill>
                  <a:schemeClr val="hlink"/>
                </a:solidFill>
                <a:latin typeface="Times New Roman" pitchFamily="18" charset="0"/>
                <a:ea typeface="楷体" pitchFamily="49" charset="-122"/>
                <a:cs typeface="Times New Roman" pitchFamily="18" charset="0"/>
              </a:rPr>
              <a:t>x,Object</a:t>
            </a:r>
            <a:r>
              <a:rPr lang="en-US" altLang="zh-CN" sz="2000" b="1" dirty="0">
                <a:solidFill>
                  <a:schemeClr val="hlink"/>
                </a:solidFill>
                <a:latin typeface="Times New Roman" pitchFamily="18" charset="0"/>
                <a:ea typeface="楷体" pitchFamily="49" charset="-122"/>
                <a:cs typeface="Times New Roman" pitchFamily="18" charset="0"/>
              </a:rPr>
              <a:t> y)</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其中，</a:t>
            </a:r>
            <a:r>
              <a:rPr lang="en-US" altLang="zh-CN" sz="2400" b="1" dirty="0">
                <a:solidFill>
                  <a:srgbClr val="0000FF"/>
                </a:solidFill>
                <a:latin typeface="Times New Roman" pitchFamily="18" charset="0"/>
                <a:ea typeface="楷体" pitchFamily="49" charset="-122"/>
                <a:cs typeface="Times New Roman" pitchFamily="18" charset="0"/>
              </a:rPr>
              <a:t>x</a:t>
            </a:r>
            <a:r>
              <a:rPr lang="zh-CN" altLang="en-US" sz="2400" b="1" dirty="0">
                <a:solidFill>
                  <a:srgbClr val="0000FF"/>
                </a:solidFill>
                <a:latin typeface="Times New Roman" pitchFamily="18" charset="0"/>
                <a:ea typeface="楷体" pitchFamily="49" charset="-122"/>
                <a:cs typeface="Times New Roman" pitchFamily="18" charset="0"/>
              </a:rPr>
              <a:t>表示要比较的第一个对象。</a:t>
            </a:r>
            <a:r>
              <a:rPr lang="en-US" altLang="zh-CN" sz="2400" b="1" dirty="0">
                <a:solidFill>
                  <a:srgbClr val="0000FF"/>
                </a:solidFill>
                <a:latin typeface="Times New Roman" pitchFamily="18" charset="0"/>
                <a:ea typeface="楷体" pitchFamily="49" charset="-122"/>
                <a:cs typeface="Times New Roman" pitchFamily="18" charset="0"/>
              </a:rPr>
              <a:t>y</a:t>
            </a:r>
            <a:r>
              <a:rPr lang="zh-CN" altLang="en-US" sz="2400" b="1" dirty="0">
                <a:solidFill>
                  <a:srgbClr val="0000FF"/>
                </a:solidFill>
                <a:latin typeface="Times New Roman" pitchFamily="18" charset="0"/>
                <a:ea typeface="楷体" pitchFamily="49" charset="-122"/>
                <a:cs typeface="Times New Roman" pitchFamily="18" charset="0"/>
              </a:rPr>
              <a:t>表示要比较的第二个对象。 其返回值是一个</a:t>
            </a:r>
            <a:r>
              <a:rPr lang="en-US" altLang="zh-CN" sz="2400" b="1" dirty="0">
                <a:solidFill>
                  <a:srgbClr val="0000FF"/>
                </a:solidFill>
                <a:latin typeface="Times New Roman" pitchFamily="18" charset="0"/>
                <a:ea typeface="楷体" pitchFamily="49" charset="-122"/>
                <a:cs typeface="Times New Roman" pitchFamily="18" charset="0"/>
              </a:rPr>
              <a:t>32</a:t>
            </a:r>
            <a:r>
              <a:rPr lang="zh-CN" altLang="en-US" sz="2400" b="1" dirty="0">
                <a:solidFill>
                  <a:srgbClr val="0000FF"/>
                </a:solidFill>
                <a:latin typeface="Times New Roman" pitchFamily="18" charset="0"/>
                <a:ea typeface="楷体" pitchFamily="49" charset="-122"/>
                <a:cs typeface="Times New Roman" pitchFamily="18" charset="0"/>
              </a:rPr>
              <a:t>位有符号整数，指示要比较的对象的相对顺序</a:t>
            </a:r>
            <a:r>
              <a:rPr lang="zh-CN" altLang="en-US" sz="2400" b="1" dirty="0" smtClean="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1000100" y="1285860"/>
            <a:ext cx="2447925" cy="1418915"/>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Ø"/>
            </a:pPr>
            <a:r>
              <a:rPr lang="en-US" altLang="zh-CN" sz="2000" b="1" dirty="0">
                <a:solidFill>
                  <a:schemeClr val="tx2"/>
                </a:solidFill>
                <a:latin typeface="Times New Roman" pitchFamily="18" charset="0"/>
                <a:ea typeface="楷体" pitchFamily="49" charset="-122"/>
                <a:cs typeface="Times New Roman" pitchFamily="18" charset="0"/>
              </a:rPr>
              <a:t> </a:t>
            </a:r>
            <a:r>
              <a:rPr lang="zh-CN" altLang="en-US" sz="2000" b="1" dirty="0">
                <a:solidFill>
                  <a:schemeClr val="tx2"/>
                </a:solidFill>
                <a:latin typeface="Times New Roman" pitchFamily="18" charset="0"/>
                <a:ea typeface="楷体" pitchFamily="49" charset="-122"/>
                <a:cs typeface="Times New Roman" pitchFamily="18" charset="0"/>
              </a:rPr>
              <a:t>小于零：</a:t>
            </a:r>
            <a:r>
              <a:rPr lang="en-US" altLang="zh-CN" sz="2000" b="1" dirty="0">
                <a:solidFill>
                  <a:schemeClr val="tx2"/>
                </a:solidFill>
                <a:latin typeface="Times New Roman" pitchFamily="18" charset="0"/>
                <a:ea typeface="楷体" pitchFamily="49" charset="-122"/>
                <a:cs typeface="Times New Roman" pitchFamily="18" charset="0"/>
              </a:rPr>
              <a:t>x</a:t>
            </a:r>
            <a:r>
              <a:rPr lang="zh-CN" altLang="en-US" sz="2000" b="1" dirty="0">
                <a:solidFill>
                  <a:schemeClr val="tx2"/>
                </a:solidFill>
                <a:latin typeface="Times New Roman" pitchFamily="18" charset="0"/>
                <a:ea typeface="楷体" pitchFamily="49" charset="-122"/>
                <a:cs typeface="Times New Roman" pitchFamily="18" charset="0"/>
              </a:rPr>
              <a:t>小于</a:t>
            </a:r>
            <a:r>
              <a:rPr lang="en-US" altLang="zh-CN" sz="2000" b="1" dirty="0">
                <a:solidFill>
                  <a:schemeClr val="tx2"/>
                </a:solidFill>
                <a:latin typeface="Times New Roman" pitchFamily="18" charset="0"/>
                <a:ea typeface="楷体" pitchFamily="49" charset="-122"/>
                <a:cs typeface="Times New Roman" pitchFamily="18" charset="0"/>
              </a:rPr>
              <a:t>y</a:t>
            </a:r>
            <a:r>
              <a:rPr lang="zh-CN" altLang="en-US" sz="2000" b="1" dirty="0">
                <a:solidFill>
                  <a:schemeClr val="tx2"/>
                </a:solidFill>
                <a:latin typeface="Times New Roman" pitchFamily="18" charset="0"/>
                <a:ea typeface="楷体" pitchFamily="49" charset="-122"/>
                <a:cs typeface="Times New Roman" pitchFamily="18" charset="0"/>
              </a:rPr>
              <a:t>。</a:t>
            </a:r>
          </a:p>
          <a:p>
            <a:pPr marL="342900" indent="-342900">
              <a:lnSpc>
                <a:spcPct val="150000"/>
              </a:lnSpc>
              <a:buFont typeface="Wingdings" pitchFamily="2" charset="2"/>
              <a:buChar char="Ø"/>
            </a:pPr>
            <a:r>
              <a:rPr lang="zh-CN" altLang="en-US" sz="2000" b="1" dirty="0">
                <a:solidFill>
                  <a:schemeClr val="tx2"/>
                </a:solidFill>
                <a:latin typeface="Times New Roman" pitchFamily="18" charset="0"/>
                <a:ea typeface="楷体" pitchFamily="49" charset="-122"/>
                <a:cs typeface="Times New Roman" pitchFamily="18" charset="0"/>
              </a:rPr>
              <a:t> 零：</a:t>
            </a:r>
            <a:r>
              <a:rPr lang="en-US" altLang="zh-CN" sz="2000" b="1" dirty="0">
                <a:solidFill>
                  <a:schemeClr val="tx2"/>
                </a:solidFill>
                <a:latin typeface="Times New Roman" pitchFamily="18" charset="0"/>
                <a:ea typeface="楷体" pitchFamily="49" charset="-122"/>
                <a:cs typeface="Times New Roman" pitchFamily="18" charset="0"/>
              </a:rPr>
              <a:t>x</a:t>
            </a:r>
            <a:r>
              <a:rPr lang="zh-CN" altLang="en-US" sz="2000" b="1" dirty="0">
                <a:solidFill>
                  <a:schemeClr val="tx2"/>
                </a:solidFill>
                <a:latin typeface="Times New Roman" pitchFamily="18" charset="0"/>
                <a:ea typeface="楷体" pitchFamily="49" charset="-122"/>
                <a:cs typeface="Times New Roman" pitchFamily="18" charset="0"/>
              </a:rPr>
              <a:t>等于</a:t>
            </a:r>
            <a:r>
              <a:rPr lang="en-US" altLang="zh-CN" sz="2000" b="1" dirty="0">
                <a:solidFill>
                  <a:schemeClr val="tx2"/>
                </a:solidFill>
                <a:latin typeface="Times New Roman" pitchFamily="18" charset="0"/>
                <a:ea typeface="楷体" pitchFamily="49" charset="-122"/>
                <a:cs typeface="Times New Roman" pitchFamily="18" charset="0"/>
              </a:rPr>
              <a:t>y</a:t>
            </a:r>
            <a:r>
              <a:rPr lang="zh-CN" altLang="en-US" sz="2000" b="1" dirty="0">
                <a:solidFill>
                  <a:schemeClr val="tx2"/>
                </a:solidFill>
                <a:latin typeface="Times New Roman" pitchFamily="18" charset="0"/>
                <a:ea typeface="楷体" pitchFamily="49" charset="-122"/>
                <a:cs typeface="Times New Roman" pitchFamily="18" charset="0"/>
              </a:rPr>
              <a:t>。</a:t>
            </a:r>
          </a:p>
          <a:p>
            <a:pPr marL="342900" indent="-342900">
              <a:lnSpc>
                <a:spcPct val="150000"/>
              </a:lnSpc>
              <a:buFont typeface="Wingdings" pitchFamily="2" charset="2"/>
              <a:buChar char="Ø"/>
            </a:pPr>
            <a:r>
              <a:rPr lang="zh-CN" altLang="en-US" sz="2000" b="1" dirty="0">
                <a:solidFill>
                  <a:schemeClr val="tx2"/>
                </a:solidFill>
                <a:latin typeface="Times New Roman" pitchFamily="18" charset="0"/>
                <a:ea typeface="楷体" pitchFamily="49" charset="-122"/>
                <a:cs typeface="Times New Roman" pitchFamily="18" charset="0"/>
              </a:rPr>
              <a:t> 大于零：</a:t>
            </a:r>
            <a:r>
              <a:rPr lang="en-US" altLang="zh-CN" sz="2000" b="1" dirty="0">
                <a:solidFill>
                  <a:schemeClr val="tx2"/>
                </a:solidFill>
                <a:latin typeface="Times New Roman" pitchFamily="18" charset="0"/>
                <a:ea typeface="楷体" pitchFamily="49" charset="-122"/>
                <a:cs typeface="Times New Roman" pitchFamily="18" charset="0"/>
              </a:rPr>
              <a:t>x</a:t>
            </a:r>
            <a:r>
              <a:rPr lang="zh-CN" altLang="en-US" sz="2000" b="1" dirty="0">
                <a:solidFill>
                  <a:schemeClr val="tx2"/>
                </a:solidFill>
                <a:latin typeface="Times New Roman" pitchFamily="18" charset="0"/>
                <a:ea typeface="楷体" pitchFamily="49" charset="-122"/>
                <a:cs typeface="Times New Roman" pitchFamily="18" charset="0"/>
              </a:rPr>
              <a:t>大于</a:t>
            </a:r>
            <a:r>
              <a:rPr lang="en-US" altLang="zh-CN" sz="2000" b="1" dirty="0">
                <a:solidFill>
                  <a:schemeClr val="tx2"/>
                </a:solidFill>
                <a:latin typeface="Times New Roman" pitchFamily="18" charset="0"/>
                <a:ea typeface="楷体" pitchFamily="49" charset="-122"/>
                <a:cs typeface="Times New Roman" pitchFamily="18" charset="0"/>
              </a:rPr>
              <a:t>y</a:t>
            </a:r>
            <a:r>
              <a:rPr lang="zh-CN" altLang="en-US" sz="2000" b="1" dirty="0">
                <a:solidFill>
                  <a:schemeClr val="tx2"/>
                </a:solidFill>
                <a:latin typeface="Times New Roman" pitchFamily="18" charset="0"/>
                <a:ea typeface="楷体" pitchFamily="49" charset="-122"/>
                <a:cs typeface="Times New Roman" pitchFamily="18" charset="0"/>
              </a:rPr>
              <a:t>。</a:t>
            </a:r>
            <a:endParaRPr lang="zh-CN" altLang="en-US" sz="2000" dirty="0">
              <a:latin typeface="Times New Roman" pitchFamily="18" charset="0"/>
              <a:ea typeface="楷体" pitchFamily="49" charset="-122"/>
              <a:cs typeface="Times New Roman" pitchFamily="18" charset="0"/>
            </a:endParaRPr>
          </a:p>
        </p:txBody>
      </p:sp>
      <p:sp>
        <p:nvSpPr>
          <p:cNvPr id="139268" name="Text Box 4"/>
          <p:cNvSpPr txBox="1">
            <a:spLocks noChangeArrowheads="1"/>
          </p:cNvSpPr>
          <p:nvPr/>
        </p:nvSpPr>
        <p:spPr bwMode="auto">
          <a:xfrm>
            <a:off x="500034" y="2857496"/>
            <a:ext cx="8423277" cy="2308324"/>
          </a:xfrm>
          <a:prstGeom prst="rect">
            <a:avLst/>
          </a:prstGeom>
          <a:noFill/>
          <a:ln w="9525">
            <a:noFill/>
            <a:miter lim="800000"/>
            <a:headEnd/>
            <a:tailEnd/>
          </a:ln>
          <a:effectLst/>
        </p:spPr>
        <p:txBody>
          <a:bodyPr wrap="square">
            <a:spAutoFit/>
          </a:bodyPr>
          <a:lstStyle/>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通常声明一个类（从</a:t>
            </a:r>
            <a:r>
              <a:rPr lang="en-US" altLang="zh-CN" sz="2400" b="1" dirty="0" err="1">
                <a:solidFill>
                  <a:srgbClr val="0000FF"/>
                </a:solidFill>
                <a:latin typeface="Times New Roman" pitchFamily="18" charset="0"/>
                <a:ea typeface="楷体" pitchFamily="49" charset="-122"/>
                <a:cs typeface="Times New Roman" pitchFamily="18" charset="0"/>
              </a:rPr>
              <a:t>IComparer</a:t>
            </a:r>
            <a:r>
              <a:rPr lang="zh-CN" altLang="en-US" sz="2400" b="1" dirty="0">
                <a:solidFill>
                  <a:srgbClr val="0000FF"/>
                </a:solidFill>
                <a:latin typeface="Times New Roman" pitchFamily="18" charset="0"/>
                <a:ea typeface="楷体" pitchFamily="49" charset="-122"/>
                <a:cs typeface="Times New Roman" pitchFamily="18" charset="0"/>
              </a:rPr>
              <a:t>接口派生），其中实现</a:t>
            </a:r>
            <a:r>
              <a:rPr lang="en-US" altLang="zh-CN" sz="2400" b="1" dirty="0">
                <a:solidFill>
                  <a:srgbClr val="0000FF"/>
                </a:solidFill>
                <a:latin typeface="Times New Roman" pitchFamily="18" charset="0"/>
                <a:ea typeface="楷体" pitchFamily="49" charset="-122"/>
                <a:cs typeface="Times New Roman" pitchFamily="18" charset="0"/>
              </a:rPr>
              <a:t>Compare</a:t>
            </a:r>
            <a:r>
              <a:rPr lang="zh-CN" altLang="en-US" sz="2400" b="1" dirty="0">
                <a:solidFill>
                  <a:srgbClr val="0000FF"/>
                </a:solidFill>
                <a:latin typeface="Times New Roman" pitchFamily="18" charset="0"/>
                <a:ea typeface="楷体" pitchFamily="49" charset="-122"/>
                <a:cs typeface="Times New Roman" pitchFamily="18" charset="0"/>
              </a:rPr>
              <a:t>方法，以订制其比较功能，然后再调用排序方法以该类的对象作为参数，这样在排序时会自动使用该订制的</a:t>
            </a:r>
            <a:r>
              <a:rPr lang="en-US" altLang="zh-CN" sz="2400" b="1" dirty="0">
                <a:solidFill>
                  <a:srgbClr val="0000FF"/>
                </a:solidFill>
                <a:latin typeface="Times New Roman" pitchFamily="18" charset="0"/>
                <a:ea typeface="楷体" pitchFamily="49" charset="-122"/>
                <a:cs typeface="Times New Roman" pitchFamily="18" charset="0"/>
              </a:rPr>
              <a:t>Compare</a:t>
            </a:r>
            <a:r>
              <a:rPr lang="zh-CN" altLang="en-US" sz="2400" b="1" dirty="0">
                <a:solidFill>
                  <a:srgbClr val="0000FF"/>
                </a:solidFill>
                <a:latin typeface="Times New Roman" pitchFamily="18" charset="0"/>
                <a:ea typeface="楷体" pitchFamily="49" charset="-122"/>
                <a:cs typeface="Times New Roman" pitchFamily="18" charset="0"/>
              </a:rPr>
              <a:t>方法。 </a:t>
            </a:r>
          </a:p>
        </p:txBody>
      </p:sp>
      <p:sp>
        <p:nvSpPr>
          <p:cNvPr id="139269" name="Text Box 5"/>
          <p:cNvSpPr txBox="1">
            <a:spLocks noChangeArrowheads="1"/>
          </p:cNvSpPr>
          <p:nvPr/>
        </p:nvSpPr>
        <p:spPr bwMode="auto">
          <a:xfrm>
            <a:off x="539750" y="631825"/>
            <a:ext cx="8064500" cy="576248"/>
          </a:xfrm>
          <a:prstGeom prst="rect">
            <a:avLst/>
          </a:prstGeom>
          <a:noFill/>
          <a:ln w="9525">
            <a:noFill/>
            <a:miter lim="800000"/>
            <a:headEnd/>
            <a:tailEnd/>
          </a:ln>
          <a:effectLst/>
        </p:spPr>
        <p:txBody>
          <a:bodyPr>
            <a:spAutoFit/>
          </a:bodyPr>
          <a:lstStyle/>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返回</a:t>
            </a:r>
            <a:r>
              <a:rPr lang="zh-CN" altLang="en-US" sz="2400" b="1" dirty="0">
                <a:solidFill>
                  <a:srgbClr val="0000FF"/>
                </a:solidFill>
                <a:latin typeface="Times New Roman" pitchFamily="18" charset="0"/>
                <a:ea typeface="楷体" pitchFamily="49" charset="-122"/>
                <a:cs typeface="Times New Roman" pitchFamily="18" charset="0"/>
              </a:rPr>
              <a:t>值的含义如下：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468313" y="193675"/>
            <a:ext cx="6408737" cy="457200"/>
          </a:xfrm>
          <a:prstGeom prst="rect">
            <a:avLst/>
          </a:prstGeom>
          <a:noFill/>
          <a:ln w="9525">
            <a:noFill/>
            <a:miter lim="800000"/>
            <a:headEnd/>
            <a:tailEnd/>
          </a:ln>
          <a:effectLst/>
        </p:spPr>
        <p:txBody>
          <a:bodyPr>
            <a:spAutoFit/>
          </a:bodyPr>
          <a:lstStyle/>
          <a:p>
            <a:pPr>
              <a:spcBef>
                <a:spcPct val="50000"/>
              </a:spcBef>
            </a:pPr>
            <a:r>
              <a:rPr lang="zh-CN" altLang="en-US" sz="2400" b="1" dirty="0" smtClean="0">
                <a:solidFill>
                  <a:srgbClr val="FF3300"/>
                </a:solidFill>
                <a:latin typeface="Times New Roman" pitchFamily="18" charset="0"/>
                <a:ea typeface="楷体" pitchFamily="49" charset="-122"/>
                <a:cs typeface="Times New Roman" pitchFamily="18" charset="0"/>
              </a:rPr>
              <a:t>例</a:t>
            </a:r>
            <a:r>
              <a:rPr lang="en-US" altLang="zh-CN" sz="2400" b="1" dirty="0" smtClean="0">
                <a:solidFill>
                  <a:srgbClr val="FF3300"/>
                </a:solidFill>
                <a:latin typeface="Times New Roman" pitchFamily="18" charset="0"/>
                <a:ea typeface="楷体" pitchFamily="49" charset="-122"/>
                <a:cs typeface="Times New Roman" pitchFamily="18" charset="0"/>
              </a:rPr>
              <a:t>6.14】</a:t>
            </a: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分析以下程序的运行结果。</a:t>
            </a:r>
          </a:p>
        </p:txBody>
      </p:sp>
      <p:sp>
        <p:nvSpPr>
          <p:cNvPr id="138243" name="Text Box 3"/>
          <p:cNvSpPr txBox="1">
            <a:spLocks noChangeArrowheads="1"/>
          </p:cNvSpPr>
          <p:nvPr/>
        </p:nvSpPr>
        <p:spPr bwMode="auto">
          <a:xfrm>
            <a:off x="539750" y="581025"/>
            <a:ext cx="7993063" cy="5584825"/>
          </a:xfrm>
          <a:prstGeom prst="rect">
            <a:avLst/>
          </a:prstGeom>
          <a:noFill/>
          <a:ln w="9525">
            <a:noFill/>
            <a:miter lim="800000"/>
            <a:headEnd/>
            <a:tailEnd/>
          </a:ln>
          <a:effectLst/>
        </p:spPr>
        <p:txBody>
          <a:bodyPr>
            <a:spAutoFit/>
          </a:bodyPr>
          <a:lstStyle/>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using System;</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using </a:t>
            </a:r>
            <a:r>
              <a:rPr lang="en-US" altLang="zh-CN" sz="2000" b="1" dirty="0" err="1">
                <a:solidFill>
                  <a:srgbClr val="336600"/>
                </a:solidFill>
                <a:latin typeface="Times New Roman" pitchFamily="18" charset="0"/>
                <a:ea typeface="楷体" pitchFamily="49" charset="-122"/>
                <a:cs typeface="Times New Roman" pitchFamily="18" charset="0"/>
              </a:rPr>
              <a:t>System.Collections</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新增</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proj6_14</a:t>
            </a:r>
            <a:endParaRPr lang="en-US" altLang="zh-CN" sz="2000" b="1" dirty="0">
              <a:solidFill>
                <a:srgbClr val="336600"/>
              </a:solidFill>
              <a:latin typeface="Times New Roman" pitchFamily="18" charset="0"/>
              <a:ea typeface="楷体" pitchFamily="49" charset="-122"/>
              <a:cs typeface="Times New Roman" pitchFamily="18" charset="0"/>
            </a:endParaRP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class Program</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a:solidFill>
                  <a:srgbClr val="FF00FF"/>
                </a:solidFill>
                <a:latin typeface="Times New Roman" pitchFamily="18" charset="0"/>
                <a:ea typeface="楷体" pitchFamily="49" charset="-122"/>
                <a:cs typeface="Times New Roman" pitchFamily="18" charset="0"/>
              </a:rPr>
              <a:t>class Stud</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xh</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学号</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string </a:t>
            </a:r>
            <a:r>
              <a:rPr lang="en-US" altLang="zh-CN" sz="2000" b="1" dirty="0" err="1">
                <a:solidFill>
                  <a:srgbClr val="336600"/>
                </a:solidFill>
                <a:latin typeface="Times New Roman" pitchFamily="18" charset="0"/>
                <a:ea typeface="楷体" pitchFamily="49" charset="-122"/>
                <a:cs typeface="Times New Roman" pitchFamily="18" charset="0"/>
              </a:rPr>
              <a:t>xm</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姓名</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fs</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分数</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pxh</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pxh</a:t>
            </a:r>
            <a:r>
              <a:rPr lang="zh-CN" altLang="en-US" sz="2000" b="1" dirty="0">
                <a:solidFill>
                  <a:srgbClr val="336600"/>
                </a:solidFill>
                <a:latin typeface="Times New Roman" pitchFamily="18" charset="0"/>
                <a:ea typeface="楷体" pitchFamily="49" charset="-122"/>
                <a:cs typeface="Times New Roman" pitchFamily="18" charset="0"/>
              </a:rPr>
              <a:t>属性</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get { return </a:t>
            </a:r>
            <a:r>
              <a:rPr lang="en-US" altLang="zh-CN" sz="2000" b="1" dirty="0" err="1">
                <a:solidFill>
                  <a:srgbClr val="336600"/>
                </a:solidFill>
                <a:latin typeface="Times New Roman" pitchFamily="18" charset="0"/>
                <a:ea typeface="楷体" pitchFamily="49" charset="-122"/>
                <a:cs typeface="Times New Roman" pitchFamily="18" charset="0"/>
              </a:rPr>
              <a:t>xh</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public string </a:t>
            </a:r>
            <a:r>
              <a:rPr lang="en-US" altLang="zh-CN" sz="2000" b="1" dirty="0" err="1">
                <a:solidFill>
                  <a:srgbClr val="336600"/>
                </a:solidFill>
                <a:latin typeface="Times New Roman" pitchFamily="18" charset="0"/>
                <a:ea typeface="楷体" pitchFamily="49" charset="-122"/>
                <a:cs typeface="Times New Roman" pitchFamily="18" charset="0"/>
              </a:rPr>
              <a:t>pxm</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pxm</a:t>
            </a:r>
            <a:r>
              <a:rPr lang="zh-CN" altLang="en-US" sz="2000" b="1" dirty="0">
                <a:solidFill>
                  <a:srgbClr val="336600"/>
                </a:solidFill>
                <a:latin typeface="Times New Roman" pitchFamily="18" charset="0"/>
                <a:ea typeface="楷体" pitchFamily="49" charset="-122"/>
                <a:cs typeface="Times New Roman" pitchFamily="18" charset="0"/>
              </a:rPr>
              <a:t>属性</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get { return </a:t>
            </a:r>
            <a:r>
              <a:rPr lang="en-US" altLang="zh-CN" sz="2000" b="1" dirty="0" err="1">
                <a:solidFill>
                  <a:srgbClr val="336600"/>
                </a:solidFill>
                <a:latin typeface="Times New Roman" pitchFamily="18" charset="0"/>
                <a:ea typeface="楷体" pitchFamily="49" charset="-122"/>
                <a:cs typeface="Times New Roman" pitchFamily="18" charset="0"/>
              </a:rPr>
              <a:t>xm</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public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pfs</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pfs</a:t>
            </a:r>
            <a:r>
              <a:rPr lang="zh-CN" altLang="en-US" sz="2000" b="1" dirty="0">
                <a:solidFill>
                  <a:srgbClr val="336600"/>
                </a:solidFill>
                <a:latin typeface="Times New Roman" pitchFamily="18" charset="0"/>
                <a:ea typeface="楷体" pitchFamily="49" charset="-122"/>
                <a:cs typeface="Times New Roman" pitchFamily="18" charset="0"/>
              </a:rPr>
              <a:t>属性</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get { return </a:t>
            </a:r>
            <a:r>
              <a:rPr lang="en-US" altLang="zh-CN" sz="2000" b="1" dirty="0" err="1">
                <a:solidFill>
                  <a:srgbClr val="336600"/>
                </a:solidFill>
                <a:latin typeface="Times New Roman" pitchFamily="18" charset="0"/>
                <a:ea typeface="楷体" pitchFamily="49" charset="-122"/>
                <a:cs typeface="Times New Roman" pitchFamily="18" charset="0"/>
              </a:rPr>
              <a:t>fs</a:t>
            </a:r>
            <a:r>
              <a:rPr lang="en-US" altLang="zh-CN" sz="2000" b="1" dirty="0">
                <a:solidFill>
                  <a:srgbClr val="336600"/>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539750" y="404813"/>
            <a:ext cx="7993063" cy="5632311"/>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 	public Stud(</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no, string name,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degree)</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xh</a:t>
            </a:r>
            <a:r>
              <a:rPr lang="en-US" altLang="zh-CN" sz="2000" b="1" dirty="0">
                <a:solidFill>
                  <a:srgbClr val="336600"/>
                </a:solidFill>
                <a:latin typeface="Times New Roman" pitchFamily="18" charset="0"/>
                <a:ea typeface="楷体" pitchFamily="49" charset="-122"/>
                <a:cs typeface="Times New Roman" pitchFamily="18" charset="0"/>
              </a:rPr>
              <a:t> = no; </a:t>
            </a:r>
            <a:r>
              <a:rPr lang="en-US" altLang="zh-CN" sz="2000" b="1" dirty="0" err="1">
                <a:solidFill>
                  <a:srgbClr val="336600"/>
                </a:solidFill>
                <a:latin typeface="Times New Roman" pitchFamily="18" charset="0"/>
                <a:ea typeface="楷体" pitchFamily="49" charset="-122"/>
                <a:cs typeface="Times New Roman" pitchFamily="18" charset="0"/>
              </a:rPr>
              <a:t>xm</a:t>
            </a:r>
            <a:r>
              <a:rPr lang="en-US" altLang="zh-CN" sz="2000" b="1" dirty="0">
                <a:solidFill>
                  <a:srgbClr val="336600"/>
                </a:solidFill>
                <a:latin typeface="Times New Roman" pitchFamily="18" charset="0"/>
                <a:ea typeface="楷体" pitchFamily="49" charset="-122"/>
                <a:cs typeface="Times New Roman" pitchFamily="18" charset="0"/>
              </a:rPr>
              <a:t> = name; </a:t>
            </a:r>
            <a:r>
              <a:rPr lang="en-US" altLang="zh-CN" sz="2000" b="1" dirty="0" err="1">
                <a:solidFill>
                  <a:srgbClr val="336600"/>
                </a:solidFill>
                <a:latin typeface="Times New Roman" pitchFamily="18" charset="0"/>
                <a:ea typeface="楷体" pitchFamily="49" charset="-122"/>
                <a:cs typeface="Times New Roman" pitchFamily="18" charset="0"/>
              </a:rPr>
              <a:t>fs</a:t>
            </a:r>
            <a:r>
              <a:rPr lang="en-US" altLang="zh-CN" sz="2000" b="1" dirty="0">
                <a:solidFill>
                  <a:srgbClr val="336600"/>
                </a:solidFill>
                <a:latin typeface="Times New Roman" pitchFamily="18" charset="0"/>
                <a:ea typeface="楷体" pitchFamily="49" charset="-122"/>
                <a:cs typeface="Times New Roman" pitchFamily="18" charset="0"/>
              </a:rPr>
              <a:t> = degree;</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public void </a:t>
            </a:r>
            <a:r>
              <a:rPr lang="en-US" altLang="zh-CN" sz="2000" b="1" dirty="0" err="1">
                <a:solidFill>
                  <a:srgbClr val="336600"/>
                </a:solidFill>
                <a:latin typeface="Times New Roman" pitchFamily="18" charset="0"/>
                <a:ea typeface="楷体" pitchFamily="49" charset="-122"/>
                <a:cs typeface="Times New Roman" pitchFamily="18" charset="0"/>
              </a:rPr>
              <a:t>disp</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("\t{0}\t{1}\t{2}", </a:t>
            </a:r>
            <a:r>
              <a:rPr lang="en-US" altLang="zh-CN" sz="2000" b="1" dirty="0" err="1">
                <a:solidFill>
                  <a:srgbClr val="336600"/>
                </a:solidFill>
                <a:latin typeface="Times New Roman" pitchFamily="18" charset="0"/>
                <a:ea typeface="楷体" pitchFamily="49" charset="-122"/>
                <a:cs typeface="Times New Roman" pitchFamily="18" charset="0"/>
              </a:rPr>
              <a:t>xh</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xm</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fs</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FF00FF"/>
                </a:solidFill>
                <a:latin typeface="Times New Roman" pitchFamily="18" charset="0"/>
                <a:ea typeface="楷体" pitchFamily="49" charset="-122"/>
                <a:cs typeface="Times New Roman" pitchFamily="18" charset="0"/>
              </a:rPr>
              <a:t>         public class </a:t>
            </a:r>
            <a:r>
              <a:rPr lang="en-US" altLang="zh-CN" sz="2000" b="1" dirty="0" err="1">
                <a:solidFill>
                  <a:srgbClr val="FF00FF"/>
                </a:solidFill>
                <a:latin typeface="Times New Roman" pitchFamily="18" charset="0"/>
                <a:ea typeface="楷体" pitchFamily="49" charset="-122"/>
                <a:cs typeface="Times New Roman" pitchFamily="18" charset="0"/>
              </a:rPr>
              <a:t>myCompareClassxh</a:t>
            </a:r>
            <a:r>
              <a:rPr lang="en-US" altLang="zh-CN" sz="2000" b="1" dirty="0">
                <a:solidFill>
                  <a:srgbClr val="FF00FF"/>
                </a:solidFill>
                <a:latin typeface="Times New Roman" pitchFamily="18" charset="0"/>
                <a:ea typeface="楷体" pitchFamily="49" charset="-122"/>
                <a:cs typeface="Times New Roman" pitchFamily="18" charset="0"/>
              </a:rPr>
              <a:t> : </a:t>
            </a:r>
            <a:r>
              <a:rPr lang="en-US" altLang="zh-CN" sz="2000" b="1" dirty="0" err="1">
                <a:solidFill>
                  <a:srgbClr val="FF00FF"/>
                </a:solidFill>
                <a:latin typeface="Times New Roman" pitchFamily="18" charset="0"/>
                <a:ea typeface="楷体" pitchFamily="49" charset="-122"/>
                <a:cs typeface="Times New Roman" pitchFamily="18" charset="0"/>
              </a:rPr>
              <a:t>IComparer</a:t>
            </a:r>
            <a:endParaRPr lang="en-US" altLang="zh-CN" sz="2000" b="1" dirty="0">
              <a:solidFill>
                <a:srgbClr val="FF00FF"/>
              </a:solidFill>
              <a:latin typeface="Times New Roman" pitchFamily="18" charset="0"/>
              <a:ea typeface="楷体" pitchFamily="49" charset="-122"/>
              <a:cs typeface="Times New Roman" pitchFamily="18" charset="0"/>
            </a:endParaRPr>
          </a:p>
          <a:p>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FF0000"/>
                </a:solidFill>
                <a:latin typeface="Times New Roman" pitchFamily="18" charset="0"/>
                <a:ea typeface="楷体" pitchFamily="49" charset="-122"/>
                <a:cs typeface="Times New Roman" pitchFamily="18" charset="0"/>
              </a:rPr>
              <a:t>int</a:t>
            </a:r>
            <a:r>
              <a:rPr lang="en-US" altLang="zh-CN" sz="2000" b="1" dirty="0">
                <a:solidFill>
                  <a:srgbClr val="FF0000"/>
                </a:solidFill>
                <a:latin typeface="Times New Roman" pitchFamily="18" charset="0"/>
                <a:ea typeface="楷体" pitchFamily="49" charset="-122"/>
                <a:cs typeface="Times New Roman" pitchFamily="18" charset="0"/>
              </a:rPr>
              <a:t> </a:t>
            </a:r>
            <a:r>
              <a:rPr lang="en-US" altLang="zh-CN" sz="2000" b="1" dirty="0" err="1">
                <a:solidFill>
                  <a:srgbClr val="FF0000"/>
                </a:solidFill>
                <a:latin typeface="Times New Roman" pitchFamily="18" charset="0"/>
                <a:ea typeface="楷体" pitchFamily="49" charset="-122"/>
                <a:cs typeface="Times New Roman" pitchFamily="18" charset="0"/>
              </a:rPr>
              <a:t>IComparer.Compare</a:t>
            </a:r>
            <a:r>
              <a:rPr lang="en-US" altLang="zh-CN" sz="2000" b="1" dirty="0">
                <a:solidFill>
                  <a:srgbClr val="FF0000"/>
                </a:solidFill>
                <a:latin typeface="Times New Roman" pitchFamily="18" charset="0"/>
                <a:ea typeface="楷体" pitchFamily="49" charset="-122"/>
                <a:cs typeface="Times New Roman" pitchFamily="18" charset="0"/>
              </a:rPr>
              <a:t>(object x, object y)</a:t>
            </a:r>
          </a:p>
          <a:p>
            <a:r>
              <a:rPr lang="en-US" altLang="zh-CN" sz="2000" b="1" dirty="0">
                <a:solidFill>
                  <a:srgbClr val="336600"/>
                </a:solidFill>
                <a:latin typeface="Times New Roman" pitchFamily="18" charset="0"/>
                <a:ea typeface="楷体" pitchFamily="49" charset="-122"/>
                <a:cs typeface="Times New Roman" pitchFamily="18" charset="0"/>
              </a:rPr>
              <a:t>            	{    Stud a = (Stud)x;</a:t>
            </a:r>
          </a:p>
          <a:p>
            <a:r>
              <a:rPr lang="en-US" altLang="zh-CN" sz="2000" b="1" dirty="0">
                <a:solidFill>
                  <a:srgbClr val="336600"/>
                </a:solidFill>
                <a:latin typeface="Times New Roman" pitchFamily="18" charset="0"/>
                <a:ea typeface="楷体" pitchFamily="49" charset="-122"/>
                <a:cs typeface="Times New Roman" pitchFamily="18" charset="0"/>
              </a:rPr>
              <a:t>                    Stud b = (Stud)y;</a:t>
            </a:r>
          </a:p>
          <a:p>
            <a:r>
              <a:rPr lang="en-US" altLang="zh-CN" sz="2000" b="1" dirty="0">
                <a:solidFill>
                  <a:srgbClr val="336600"/>
                </a:solidFill>
                <a:latin typeface="Times New Roman" pitchFamily="18" charset="0"/>
                <a:ea typeface="楷体" pitchFamily="49" charset="-122"/>
                <a:cs typeface="Times New Roman" pitchFamily="18" charset="0"/>
              </a:rPr>
              <a:t>                    if (</a:t>
            </a:r>
            <a:r>
              <a:rPr lang="en-US" altLang="zh-CN" sz="2000" b="1" dirty="0" err="1">
                <a:solidFill>
                  <a:srgbClr val="336600"/>
                </a:solidFill>
                <a:latin typeface="Times New Roman" pitchFamily="18" charset="0"/>
                <a:ea typeface="楷体" pitchFamily="49" charset="-122"/>
                <a:cs typeface="Times New Roman" pitchFamily="18" charset="0"/>
              </a:rPr>
              <a:t>a.pxh</a:t>
            </a:r>
            <a:r>
              <a:rPr lang="en-US" altLang="zh-CN" sz="2000" b="1" dirty="0">
                <a:solidFill>
                  <a:srgbClr val="336600"/>
                </a:solidFill>
                <a:latin typeface="Times New Roman" pitchFamily="18" charset="0"/>
                <a:ea typeface="楷体" pitchFamily="49" charset="-122"/>
                <a:cs typeface="Times New Roman" pitchFamily="18" charset="0"/>
              </a:rPr>
              <a:t> &gt; </a:t>
            </a:r>
            <a:r>
              <a:rPr lang="en-US" altLang="zh-CN" sz="2000" b="1" dirty="0" err="1">
                <a:solidFill>
                  <a:srgbClr val="336600"/>
                </a:solidFill>
                <a:latin typeface="Times New Roman" pitchFamily="18" charset="0"/>
                <a:ea typeface="楷体" pitchFamily="49" charset="-122"/>
                <a:cs typeface="Times New Roman" pitchFamily="18" charset="0"/>
              </a:rPr>
              <a:t>b.pxh</a:t>
            </a:r>
            <a:r>
              <a:rPr lang="en-US" altLang="zh-CN" sz="2000" b="1" dirty="0">
                <a:solidFill>
                  <a:srgbClr val="336600"/>
                </a:solidFill>
                <a:latin typeface="Times New Roman" pitchFamily="18" charset="0"/>
                <a:ea typeface="楷体" pitchFamily="49" charset="-122"/>
                <a:cs typeface="Times New Roman" pitchFamily="18" charset="0"/>
              </a:rPr>
              <a:t>) return 1;</a:t>
            </a:r>
          </a:p>
          <a:p>
            <a:r>
              <a:rPr lang="en-US" altLang="zh-CN" sz="2000" b="1" dirty="0">
                <a:solidFill>
                  <a:srgbClr val="336600"/>
                </a:solidFill>
                <a:latin typeface="Times New Roman" pitchFamily="18" charset="0"/>
                <a:ea typeface="楷体" pitchFamily="49" charset="-122"/>
                <a:cs typeface="Times New Roman" pitchFamily="18" charset="0"/>
              </a:rPr>
              <a:t>                    else if (</a:t>
            </a:r>
            <a:r>
              <a:rPr lang="en-US" altLang="zh-CN" sz="2000" b="1" dirty="0" err="1">
                <a:solidFill>
                  <a:srgbClr val="336600"/>
                </a:solidFill>
                <a:latin typeface="Times New Roman" pitchFamily="18" charset="0"/>
                <a:ea typeface="楷体" pitchFamily="49" charset="-122"/>
                <a:cs typeface="Times New Roman" pitchFamily="18" charset="0"/>
              </a:rPr>
              <a:t>a.pxh</a:t>
            </a: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b.pxh</a:t>
            </a:r>
            <a:r>
              <a:rPr lang="en-US" altLang="zh-CN" sz="2000" b="1" dirty="0">
                <a:solidFill>
                  <a:srgbClr val="336600"/>
                </a:solidFill>
                <a:latin typeface="Times New Roman" pitchFamily="18" charset="0"/>
                <a:ea typeface="楷体" pitchFamily="49" charset="-122"/>
                <a:cs typeface="Times New Roman" pitchFamily="18" charset="0"/>
              </a:rPr>
              <a:t>) return 0;</a:t>
            </a:r>
          </a:p>
          <a:p>
            <a:r>
              <a:rPr lang="en-US" altLang="zh-CN" sz="2000" b="1" dirty="0">
                <a:solidFill>
                  <a:srgbClr val="336600"/>
                </a:solidFill>
                <a:latin typeface="Times New Roman" pitchFamily="18" charset="0"/>
                <a:ea typeface="楷体" pitchFamily="49" charset="-122"/>
                <a:cs typeface="Times New Roman" pitchFamily="18" charset="0"/>
              </a:rPr>
              <a:t>                    else return -1;</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500034" y="1428736"/>
            <a:ext cx="8064500" cy="1754326"/>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派生</a:t>
            </a:r>
            <a:r>
              <a:rPr lang="zh-CN" altLang="en-US" sz="2400" b="1" dirty="0">
                <a:solidFill>
                  <a:srgbClr val="0000FF"/>
                </a:solidFill>
                <a:latin typeface="Times New Roman" pitchFamily="18" charset="0"/>
                <a:ea typeface="楷体" pitchFamily="49" charset="-122"/>
                <a:cs typeface="Times New Roman" pitchFamily="18" charset="0"/>
              </a:rPr>
              <a:t>类将获取基类的所有非私有数据和行为。</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  如果</a:t>
            </a:r>
            <a:r>
              <a:rPr lang="zh-CN" altLang="en-US" sz="2400" b="1" dirty="0">
                <a:solidFill>
                  <a:srgbClr val="0000FF"/>
                </a:solidFill>
                <a:latin typeface="Times New Roman" pitchFamily="18" charset="0"/>
                <a:ea typeface="楷体" pitchFamily="49" charset="-122"/>
                <a:cs typeface="Times New Roman" pitchFamily="18" charset="0"/>
              </a:rPr>
              <a:t>希望在派生类中隐藏某些基类的成员，可以在基类中将这些成员设为</a:t>
            </a:r>
            <a:r>
              <a:rPr lang="en-US" altLang="zh-CN" sz="2400" b="1" dirty="0">
                <a:solidFill>
                  <a:srgbClr val="0000FF"/>
                </a:solidFill>
                <a:latin typeface="Times New Roman" pitchFamily="18" charset="0"/>
                <a:ea typeface="楷体" pitchFamily="49" charset="-122"/>
                <a:cs typeface="Times New Roman" pitchFamily="18" charset="0"/>
              </a:rPr>
              <a:t>private</a:t>
            </a:r>
            <a:r>
              <a:rPr lang="zh-CN" altLang="en-US" sz="2400" b="1" dirty="0">
                <a:solidFill>
                  <a:srgbClr val="0000FF"/>
                </a:solidFill>
                <a:latin typeface="Times New Roman" pitchFamily="18" charset="0"/>
                <a:ea typeface="楷体" pitchFamily="49" charset="-122"/>
                <a:cs typeface="Times New Roman" pitchFamily="18" charset="0"/>
              </a:rPr>
              <a:t>访问成员。</a:t>
            </a:r>
          </a:p>
        </p:txBody>
      </p:sp>
      <p:sp>
        <p:nvSpPr>
          <p:cNvPr id="3" name="TextBox 2"/>
          <p:cNvSpPr txBox="1"/>
          <p:nvPr/>
        </p:nvSpPr>
        <p:spPr>
          <a:xfrm>
            <a:off x="642910" y="571480"/>
            <a:ext cx="500066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6.1.3</a:t>
            </a:r>
            <a:r>
              <a:rPr lang="zh-CN" altLang="en-US" sz="2800" b="1" dirty="0" smtClean="0">
                <a:solidFill>
                  <a:srgbClr val="FF3300"/>
                </a:solidFill>
                <a:latin typeface="黑体" pitchFamily="49" charset="-122"/>
                <a:ea typeface="黑体" pitchFamily="49" charset="-122"/>
              </a:rPr>
              <a:t>　基类成员的可访问性</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539750" y="476250"/>
            <a:ext cx="7993063" cy="496887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_GB2312" pitchFamily="49" charset="-122"/>
              </a:rPr>
              <a:t> 	</a:t>
            </a:r>
            <a:r>
              <a:rPr lang="en-US" altLang="zh-CN" sz="2000" b="1" dirty="0">
                <a:solidFill>
                  <a:srgbClr val="FF00FF"/>
                </a:solidFill>
                <a:latin typeface="Times New Roman" pitchFamily="18" charset="0"/>
                <a:ea typeface="楷体_GB2312" pitchFamily="49" charset="-122"/>
              </a:rPr>
              <a:t>public class </a:t>
            </a:r>
            <a:r>
              <a:rPr lang="en-US" altLang="zh-CN" sz="2000" b="1" dirty="0" err="1">
                <a:solidFill>
                  <a:srgbClr val="FF00FF"/>
                </a:solidFill>
                <a:latin typeface="Times New Roman" pitchFamily="18" charset="0"/>
                <a:ea typeface="楷体_GB2312" pitchFamily="49" charset="-122"/>
              </a:rPr>
              <a:t>myCompareClassxm</a:t>
            </a:r>
            <a:r>
              <a:rPr lang="en-US" altLang="zh-CN" sz="2000" b="1" dirty="0">
                <a:solidFill>
                  <a:srgbClr val="FF00FF"/>
                </a:solidFill>
                <a:latin typeface="Times New Roman" pitchFamily="18" charset="0"/>
                <a:ea typeface="楷体_GB2312" pitchFamily="49" charset="-122"/>
              </a:rPr>
              <a:t> : </a:t>
            </a:r>
            <a:r>
              <a:rPr lang="en-US" altLang="zh-CN" sz="2000" b="1" dirty="0" err="1">
                <a:solidFill>
                  <a:srgbClr val="FF00FF"/>
                </a:solidFill>
                <a:latin typeface="Times New Roman" pitchFamily="18" charset="0"/>
                <a:ea typeface="楷体_GB2312" pitchFamily="49" charset="-122"/>
              </a:rPr>
              <a:t>IComparer</a:t>
            </a:r>
            <a:endParaRPr lang="en-US" altLang="zh-CN" sz="2000" b="1" dirty="0">
              <a:solidFill>
                <a:srgbClr val="FF00FF"/>
              </a:solidFill>
              <a:latin typeface="Times New Roman" pitchFamily="18" charset="0"/>
              <a:ea typeface="楷体_GB2312" pitchFamily="49" charset="-122"/>
            </a:endParaRPr>
          </a:p>
          <a:p>
            <a:r>
              <a:rPr lang="en-US" altLang="zh-CN" sz="2000" b="1" dirty="0">
                <a:solidFill>
                  <a:srgbClr val="336600"/>
                </a:solidFill>
                <a:latin typeface="Times New Roman" pitchFamily="18" charset="0"/>
                <a:ea typeface="楷体_GB2312" pitchFamily="49" charset="-122"/>
              </a:rPr>
              <a:t>        	{    </a:t>
            </a:r>
            <a:r>
              <a:rPr lang="en-US" altLang="zh-CN" sz="2000" b="1" dirty="0" err="1">
                <a:solidFill>
                  <a:srgbClr val="FF0000"/>
                </a:solidFill>
                <a:latin typeface="Times New Roman" pitchFamily="18" charset="0"/>
                <a:ea typeface="楷体_GB2312" pitchFamily="49" charset="-122"/>
              </a:rPr>
              <a:t>int</a:t>
            </a:r>
            <a:r>
              <a:rPr lang="en-US" altLang="zh-CN" sz="2000" b="1" dirty="0">
                <a:solidFill>
                  <a:srgbClr val="FF0000"/>
                </a:solidFill>
                <a:latin typeface="Times New Roman" pitchFamily="18" charset="0"/>
                <a:ea typeface="楷体_GB2312" pitchFamily="49" charset="-122"/>
              </a:rPr>
              <a:t> </a:t>
            </a:r>
            <a:r>
              <a:rPr lang="en-US" altLang="zh-CN" sz="2000" b="1" dirty="0" err="1">
                <a:solidFill>
                  <a:srgbClr val="FF0000"/>
                </a:solidFill>
                <a:latin typeface="Times New Roman" pitchFamily="18" charset="0"/>
                <a:ea typeface="楷体_GB2312" pitchFamily="49" charset="-122"/>
              </a:rPr>
              <a:t>IComparer.Compare</a:t>
            </a:r>
            <a:r>
              <a:rPr lang="en-US" altLang="zh-CN" sz="2000" b="1" dirty="0">
                <a:solidFill>
                  <a:srgbClr val="FF0000"/>
                </a:solidFill>
                <a:latin typeface="Times New Roman" pitchFamily="18" charset="0"/>
                <a:ea typeface="楷体_GB2312" pitchFamily="49" charset="-122"/>
              </a:rPr>
              <a:t>(object x, object y)</a:t>
            </a:r>
          </a:p>
          <a:p>
            <a:r>
              <a:rPr lang="en-US" altLang="zh-CN" sz="2000" b="1" dirty="0">
                <a:solidFill>
                  <a:srgbClr val="336600"/>
                </a:solidFill>
                <a:latin typeface="Times New Roman" pitchFamily="18" charset="0"/>
                <a:ea typeface="楷体_GB2312" pitchFamily="49" charset="-122"/>
              </a:rPr>
              <a:t>            	      {    Stud a = (Stud)x;</a:t>
            </a:r>
          </a:p>
          <a:p>
            <a:r>
              <a:rPr lang="en-US" altLang="zh-CN" sz="2000" b="1" dirty="0">
                <a:solidFill>
                  <a:srgbClr val="336600"/>
                </a:solidFill>
                <a:latin typeface="Times New Roman" pitchFamily="18" charset="0"/>
                <a:ea typeface="楷体_GB2312" pitchFamily="49" charset="-122"/>
              </a:rPr>
              <a:t>                          Stud b = (Stud)y;</a:t>
            </a:r>
          </a:p>
          <a:p>
            <a:r>
              <a:rPr lang="en-US" altLang="zh-CN" sz="2000" b="1" dirty="0">
                <a:solidFill>
                  <a:srgbClr val="336600"/>
                </a:solidFill>
                <a:latin typeface="Times New Roman" pitchFamily="18" charset="0"/>
                <a:ea typeface="楷体_GB2312" pitchFamily="49" charset="-122"/>
              </a:rPr>
              <a:t>                          return </a:t>
            </a:r>
            <a:r>
              <a:rPr lang="en-US" altLang="zh-CN" sz="2000" b="1" dirty="0" err="1">
                <a:solidFill>
                  <a:srgbClr val="336600"/>
                </a:solidFill>
                <a:latin typeface="Times New Roman" pitchFamily="18" charset="0"/>
                <a:ea typeface="楷体_GB2312" pitchFamily="49" charset="-122"/>
              </a:rPr>
              <a:t>String.Compare</a:t>
            </a:r>
            <a:r>
              <a:rPr lang="en-US" altLang="zh-CN" sz="2000" b="1" dirty="0">
                <a:solidFill>
                  <a:srgbClr val="336600"/>
                </a:solidFill>
                <a:latin typeface="Times New Roman" pitchFamily="18" charset="0"/>
                <a:ea typeface="楷体_GB2312" pitchFamily="49" charset="-122"/>
              </a:rPr>
              <a:t>(</a:t>
            </a:r>
            <a:r>
              <a:rPr lang="en-US" altLang="zh-CN" sz="2000" b="1" dirty="0" err="1">
                <a:solidFill>
                  <a:srgbClr val="336600"/>
                </a:solidFill>
                <a:latin typeface="Times New Roman" pitchFamily="18" charset="0"/>
                <a:ea typeface="楷体_GB2312" pitchFamily="49" charset="-122"/>
              </a:rPr>
              <a:t>a.pxm</a:t>
            </a:r>
            <a:r>
              <a:rPr lang="en-US" altLang="zh-CN" sz="2000" b="1" dirty="0">
                <a:solidFill>
                  <a:srgbClr val="336600"/>
                </a:solidFill>
                <a:latin typeface="Times New Roman" pitchFamily="18" charset="0"/>
                <a:ea typeface="楷体_GB2312" pitchFamily="49" charset="-122"/>
              </a:rPr>
              <a:t>, </a:t>
            </a:r>
            <a:r>
              <a:rPr lang="en-US" altLang="zh-CN" sz="2000" b="1" dirty="0" err="1">
                <a:solidFill>
                  <a:srgbClr val="336600"/>
                </a:solidFill>
                <a:latin typeface="Times New Roman" pitchFamily="18" charset="0"/>
                <a:ea typeface="楷体_GB2312" pitchFamily="49" charset="-122"/>
              </a:rPr>
              <a:t>b.pxm</a:t>
            </a:r>
            <a:r>
              <a:rPr lang="en-US" altLang="zh-CN" sz="2000" b="1" dirty="0">
                <a:solidFill>
                  <a:srgbClr val="336600"/>
                </a:solidFill>
                <a:latin typeface="Times New Roman" pitchFamily="18" charset="0"/>
                <a:ea typeface="楷体_GB2312" pitchFamily="49" charset="-122"/>
              </a:rPr>
              <a:t>);</a:t>
            </a:r>
          </a:p>
          <a:p>
            <a:r>
              <a:rPr lang="en-US" altLang="zh-CN" sz="2000" b="1" dirty="0">
                <a:solidFill>
                  <a:srgbClr val="336600"/>
                </a:solidFill>
                <a:latin typeface="Times New Roman" pitchFamily="18" charset="0"/>
                <a:ea typeface="楷体_GB2312" pitchFamily="49" charset="-122"/>
              </a:rPr>
              <a:t>            	      }</a:t>
            </a:r>
          </a:p>
          <a:p>
            <a:r>
              <a:rPr lang="en-US" altLang="zh-CN" sz="2000" b="1" dirty="0">
                <a:solidFill>
                  <a:srgbClr val="336600"/>
                </a:solidFill>
                <a:latin typeface="Times New Roman" pitchFamily="18" charset="0"/>
                <a:ea typeface="楷体_GB2312" pitchFamily="49" charset="-122"/>
              </a:rPr>
              <a:t>        	}</a:t>
            </a:r>
          </a:p>
          <a:p>
            <a:r>
              <a:rPr lang="en-US" altLang="zh-CN" sz="2000" b="1" dirty="0">
                <a:solidFill>
                  <a:srgbClr val="336600"/>
                </a:solidFill>
                <a:latin typeface="Times New Roman" pitchFamily="18" charset="0"/>
                <a:ea typeface="楷体_GB2312" pitchFamily="49" charset="-122"/>
              </a:rPr>
              <a:t>        	</a:t>
            </a:r>
            <a:r>
              <a:rPr lang="en-US" altLang="zh-CN" sz="2000" b="1" dirty="0">
                <a:solidFill>
                  <a:srgbClr val="FF00FF"/>
                </a:solidFill>
                <a:latin typeface="Times New Roman" pitchFamily="18" charset="0"/>
                <a:ea typeface="楷体_GB2312" pitchFamily="49" charset="-122"/>
              </a:rPr>
              <a:t>public class </a:t>
            </a:r>
            <a:r>
              <a:rPr lang="en-US" altLang="zh-CN" sz="2000" b="1" dirty="0" err="1">
                <a:solidFill>
                  <a:srgbClr val="FF00FF"/>
                </a:solidFill>
                <a:latin typeface="Times New Roman" pitchFamily="18" charset="0"/>
                <a:ea typeface="楷体_GB2312" pitchFamily="49" charset="-122"/>
              </a:rPr>
              <a:t>myCompareClassfs</a:t>
            </a:r>
            <a:r>
              <a:rPr lang="en-US" altLang="zh-CN" sz="2000" b="1" dirty="0">
                <a:solidFill>
                  <a:srgbClr val="FF00FF"/>
                </a:solidFill>
                <a:latin typeface="Times New Roman" pitchFamily="18" charset="0"/>
                <a:ea typeface="楷体_GB2312" pitchFamily="49" charset="-122"/>
              </a:rPr>
              <a:t> : </a:t>
            </a:r>
            <a:r>
              <a:rPr lang="en-US" altLang="zh-CN" sz="2000" b="1" dirty="0" err="1">
                <a:solidFill>
                  <a:srgbClr val="FF00FF"/>
                </a:solidFill>
                <a:latin typeface="Times New Roman" pitchFamily="18" charset="0"/>
                <a:ea typeface="楷体_GB2312" pitchFamily="49" charset="-122"/>
              </a:rPr>
              <a:t>IComparer</a:t>
            </a:r>
            <a:endParaRPr lang="en-US" altLang="zh-CN" sz="2000" b="1" dirty="0">
              <a:solidFill>
                <a:srgbClr val="FF00FF"/>
              </a:solidFill>
              <a:latin typeface="Times New Roman" pitchFamily="18" charset="0"/>
              <a:ea typeface="楷体_GB2312" pitchFamily="49" charset="-122"/>
            </a:endParaRPr>
          </a:p>
          <a:p>
            <a:r>
              <a:rPr lang="en-US" altLang="zh-CN" sz="2000" b="1" dirty="0">
                <a:solidFill>
                  <a:srgbClr val="336600"/>
                </a:solidFill>
                <a:latin typeface="Times New Roman" pitchFamily="18" charset="0"/>
                <a:ea typeface="楷体_GB2312" pitchFamily="49" charset="-122"/>
              </a:rPr>
              <a:t>        	{    </a:t>
            </a:r>
            <a:r>
              <a:rPr lang="en-US" altLang="zh-CN" sz="2000" b="1" dirty="0" err="1">
                <a:solidFill>
                  <a:srgbClr val="FF0000"/>
                </a:solidFill>
                <a:latin typeface="Times New Roman" pitchFamily="18" charset="0"/>
                <a:ea typeface="楷体_GB2312" pitchFamily="49" charset="-122"/>
              </a:rPr>
              <a:t>int</a:t>
            </a:r>
            <a:r>
              <a:rPr lang="en-US" altLang="zh-CN" sz="2000" b="1" dirty="0">
                <a:solidFill>
                  <a:srgbClr val="FF0000"/>
                </a:solidFill>
                <a:latin typeface="Times New Roman" pitchFamily="18" charset="0"/>
                <a:ea typeface="楷体_GB2312" pitchFamily="49" charset="-122"/>
              </a:rPr>
              <a:t> </a:t>
            </a:r>
            <a:r>
              <a:rPr lang="en-US" altLang="zh-CN" sz="2000" b="1" dirty="0" err="1">
                <a:solidFill>
                  <a:srgbClr val="FF0000"/>
                </a:solidFill>
                <a:latin typeface="Times New Roman" pitchFamily="18" charset="0"/>
                <a:ea typeface="楷体_GB2312" pitchFamily="49" charset="-122"/>
              </a:rPr>
              <a:t>IComparer.Compare</a:t>
            </a:r>
            <a:r>
              <a:rPr lang="en-US" altLang="zh-CN" sz="2000" b="1" dirty="0">
                <a:solidFill>
                  <a:srgbClr val="FF0000"/>
                </a:solidFill>
                <a:latin typeface="Times New Roman" pitchFamily="18" charset="0"/>
                <a:ea typeface="楷体_GB2312" pitchFamily="49" charset="-122"/>
              </a:rPr>
              <a:t>(object x, object y)</a:t>
            </a:r>
          </a:p>
          <a:p>
            <a:r>
              <a:rPr lang="en-US" altLang="zh-CN" sz="2000" b="1" dirty="0">
                <a:solidFill>
                  <a:srgbClr val="336600"/>
                </a:solidFill>
                <a:latin typeface="Times New Roman" pitchFamily="18" charset="0"/>
                <a:ea typeface="楷体_GB2312" pitchFamily="49" charset="-122"/>
              </a:rPr>
              <a:t>            	     {    Stud a = (Stud)x;</a:t>
            </a:r>
          </a:p>
          <a:p>
            <a:r>
              <a:rPr lang="en-US" altLang="zh-CN" sz="2000" b="1" dirty="0">
                <a:solidFill>
                  <a:srgbClr val="336600"/>
                </a:solidFill>
                <a:latin typeface="Times New Roman" pitchFamily="18" charset="0"/>
                <a:ea typeface="楷体_GB2312" pitchFamily="49" charset="-122"/>
              </a:rPr>
              <a:t>                         Stud b = (Stud)y;</a:t>
            </a:r>
          </a:p>
          <a:p>
            <a:r>
              <a:rPr lang="en-US" altLang="zh-CN" sz="2000" b="1" dirty="0">
                <a:solidFill>
                  <a:srgbClr val="336600"/>
                </a:solidFill>
                <a:latin typeface="Times New Roman" pitchFamily="18" charset="0"/>
                <a:ea typeface="楷体_GB2312" pitchFamily="49" charset="-122"/>
              </a:rPr>
              <a:t>                         if (</a:t>
            </a:r>
            <a:r>
              <a:rPr lang="en-US" altLang="zh-CN" sz="2000" b="1" dirty="0" err="1">
                <a:solidFill>
                  <a:srgbClr val="336600"/>
                </a:solidFill>
                <a:latin typeface="Times New Roman" pitchFamily="18" charset="0"/>
                <a:ea typeface="楷体_GB2312" pitchFamily="49" charset="-122"/>
              </a:rPr>
              <a:t>a.pfs</a:t>
            </a:r>
            <a:r>
              <a:rPr lang="en-US" altLang="zh-CN" sz="2000" b="1" dirty="0">
                <a:solidFill>
                  <a:srgbClr val="336600"/>
                </a:solidFill>
                <a:latin typeface="Times New Roman" pitchFamily="18" charset="0"/>
                <a:ea typeface="楷体_GB2312" pitchFamily="49" charset="-122"/>
              </a:rPr>
              <a:t> &lt; </a:t>
            </a:r>
            <a:r>
              <a:rPr lang="en-US" altLang="zh-CN" sz="2000" b="1" dirty="0" err="1">
                <a:solidFill>
                  <a:srgbClr val="336600"/>
                </a:solidFill>
                <a:latin typeface="Times New Roman" pitchFamily="18" charset="0"/>
                <a:ea typeface="楷体_GB2312" pitchFamily="49" charset="-122"/>
              </a:rPr>
              <a:t>b.pfs</a:t>
            </a:r>
            <a:r>
              <a:rPr lang="en-US" altLang="zh-CN" sz="2000" b="1" dirty="0">
                <a:solidFill>
                  <a:srgbClr val="336600"/>
                </a:solidFill>
                <a:latin typeface="Times New Roman" pitchFamily="18" charset="0"/>
                <a:ea typeface="楷体_GB2312" pitchFamily="49" charset="-122"/>
              </a:rPr>
              <a:t>) return 1;</a:t>
            </a:r>
          </a:p>
          <a:p>
            <a:r>
              <a:rPr lang="en-US" altLang="zh-CN" sz="2000" b="1" dirty="0">
                <a:solidFill>
                  <a:srgbClr val="336600"/>
                </a:solidFill>
                <a:latin typeface="Times New Roman" pitchFamily="18" charset="0"/>
                <a:ea typeface="楷体_GB2312" pitchFamily="49" charset="-122"/>
              </a:rPr>
              <a:t>                         else if (</a:t>
            </a:r>
            <a:r>
              <a:rPr lang="en-US" altLang="zh-CN" sz="2000" b="1" dirty="0" err="1">
                <a:solidFill>
                  <a:srgbClr val="336600"/>
                </a:solidFill>
                <a:latin typeface="Times New Roman" pitchFamily="18" charset="0"/>
                <a:ea typeface="楷体_GB2312" pitchFamily="49" charset="-122"/>
              </a:rPr>
              <a:t>a.pfs</a:t>
            </a:r>
            <a:r>
              <a:rPr lang="en-US" altLang="zh-CN" sz="2000" b="1" dirty="0">
                <a:solidFill>
                  <a:srgbClr val="336600"/>
                </a:solidFill>
                <a:latin typeface="Times New Roman" pitchFamily="18" charset="0"/>
                <a:ea typeface="楷体_GB2312" pitchFamily="49" charset="-122"/>
              </a:rPr>
              <a:t> == </a:t>
            </a:r>
            <a:r>
              <a:rPr lang="en-US" altLang="zh-CN" sz="2000" b="1" dirty="0" err="1">
                <a:solidFill>
                  <a:srgbClr val="336600"/>
                </a:solidFill>
                <a:latin typeface="Times New Roman" pitchFamily="18" charset="0"/>
                <a:ea typeface="楷体_GB2312" pitchFamily="49" charset="-122"/>
              </a:rPr>
              <a:t>b.pfs</a:t>
            </a:r>
            <a:r>
              <a:rPr lang="en-US" altLang="zh-CN" sz="2000" b="1" dirty="0">
                <a:solidFill>
                  <a:srgbClr val="336600"/>
                </a:solidFill>
                <a:latin typeface="Times New Roman" pitchFamily="18" charset="0"/>
                <a:ea typeface="楷体_GB2312" pitchFamily="49" charset="-122"/>
              </a:rPr>
              <a:t>) return 0;</a:t>
            </a:r>
          </a:p>
          <a:p>
            <a:r>
              <a:rPr lang="en-US" altLang="zh-CN" sz="2000" b="1" dirty="0">
                <a:solidFill>
                  <a:srgbClr val="336600"/>
                </a:solidFill>
                <a:latin typeface="Times New Roman" pitchFamily="18" charset="0"/>
                <a:ea typeface="楷体_GB2312" pitchFamily="49" charset="-122"/>
              </a:rPr>
              <a:t>                         else return -1;</a:t>
            </a:r>
          </a:p>
          <a:p>
            <a:r>
              <a:rPr lang="en-US" altLang="zh-CN" sz="2000" b="1" dirty="0">
                <a:solidFill>
                  <a:srgbClr val="336600"/>
                </a:solidFill>
                <a:latin typeface="Times New Roman" pitchFamily="18" charset="0"/>
                <a:ea typeface="楷体_GB2312" pitchFamily="49" charset="-122"/>
              </a:rPr>
              <a:t>            	     }</a:t>
            </a:r>
          </a:p>
          <a:p>
            <a:r>
              <a:rPr lang="en-US" altLang="zh-CN" sz="2000" b="1" dirty="0">
                <a:solidFill>
                  <a:srgbClr val="336600"/>
                </a:solidFill>
                <a:latin typeface="Times New Roman" pitchFamily="18" charset="0"/>
                <a:ea typeface="楷体_GB2312" pitchFamily="49" charset="-12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571472" y="1000108"/>
            <a:ext cx="7993063" cy="3323987"/>
          </a:xfrm>
          <a:prstGeom prst="rect">
            <a:avLst/>
          </a:prstGeom>
          <a:noFill/>
          <a:ln w="9525">
            <a:noFill/>
            <a:miter lim="800000"/>
            <a:headEnd/>
            <a:tailEnd/>
          </a:ln>
          <a:effectLst/>
        </p:spPr>
        <p:txBody>
          <a:bodyPr>
            <a:spAutoFit/>
          </a:bodyPr>
          <a:lstStyle/>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static void </a:t>
            </a:r>
            <a:r>
              <a:rPr lang="en-US" altLang="zh-CN" sz="2000" b="1" dirty="0" err="1">
                <a:solidFill>
                  <a:srgbClr val="0000FF"/>
                </a:solidFill>
                <a:latin typeface="Times New Roman" pitchFamily="18" charset="0"/>
                <a:ea typeface="楷体" pitchFamily="49" charset="-122"/>
                <a:cs typeface="Times New Roman" pitchFamily="18" charset="0"/>
              </a:rPr>
              <a:t>disparr</a:t>
            </a:r>
            <a:r>
              <a:rPr lang="en-US" altLang="zh-CN" sz="2000" b="1" dirty="0">
                <a:solidFill>
                  <a:srgbClr val="0000FF"/>
                </a:solidFill>
                <a:latin typeface="Times New Roman" pitchFamily="18" charset="0"/>
                <a:ea typeface="楷体" pitchFamily="49" charset="-122"/>
                <a:cs typeface="Times New Roman" pitchFamily="18" charset="0"/>
              </a:rPr>
              <a:t>(</a:t>
            </a:r>
            <a:r>
              <a:rPr lang="en-US" altLang="zh-CN" sz="2000" b="1" dirty="0" err="1">
                <a:solidFill>
                  <a:srgbClr val="0000FF"/>
                </a:solidFill>
                <a:latin typeface="Times New Roman" pitchFamily="18" charset="0"/>
                <a:ea typeface="楷体" pitchFamily="49" charset="-122"/>
                <a:cs typeface="Times New Roman" pitchFamily="18" charset="0"/>
              </a:rPr>
              <a:t>ArrayList</a:t>
            </a: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myarr</a:t>
            </a:r>
            <a:r>
              <a:rPr lang="en-US" altLang="zh-CN" sz="2000" b="1" dirty="0">
                <a:solidFill>
                  <a:srgbClr val="0000FF"/>
                </a:solidFill>
                <a:latin typeface="Times New Roman" pitchFamily="18" charset="0"/>
                <a:ea typeface="楷体" pitchFamily="49" charset="-122"/>
                <a:cs typeface="Times New Roman" pitchFamily="18" charset="0"/>
              </a:rPr>
              <a:t>, string </a:t>
            </a:r>
            <a:r>
              <a:rPr lang="en-US" altLang="zh-CN" sz="2000" b="1" dirty="0" err="1">
                <a:solidFill>
                  <a:srgbClr val="0000FF"/>
                </a:solidFill>
                <a:latin typeface="Times New Roman" pitchFamily="18" charset="0"/>
                <a:ea typeface="楷体" pitchFamily="49" charset="-122"/>
                <a:cs typeface="Times New Roman" pitchFamily="18" charset="0"/>
              </a:rPr>
              <a:t>str</a:t>
            </a:r>
            <a:r>
              <a:rPr lang="en-US" altLang="zh-CN" sz="2000" b="1" dirty="0" smtClean="0">
                <a:solidFill>
                  <a:srgbClr val="0000FF"/>
                </a:solidFill>
                <a:latin typeface="Times New Roman" pitchFamily="18" charset="0"/>
                <a:ea typeface="楷体" pitchFamily="49" charset="-122"/>
                <a:cs typeface="Times New Roman" pitchFamily="18" charset="0"/>
              </a:rPr>
              <a:t>)</a:t>
            </a:r>
          </a:p>
          <a:p>
            <a:pPr>
              <a:lnSpc>
                <a:spcPct val="150000"/>
              </a:lnSpc>
            </a:pPr>
            <a:r>
              <a:rPr lang="en-US" altLang="zh-CN" sz="2000" b="1" dirty="0" smtClean="0">
                <a:solidFill>
                  <a:srgbClr val="0000FF"/>
                </a:solidFill>
                <a:latin typeface="Times New Roman" pitchFamily="18" charset="0"/>
                <a:ea typeface="楷体" pitchFamily="49" charset="-122"/>
                <a:cs typeface="Times New Roman" pitchFamily="18" charset="0"/>
              </a:rPr>
              <a:t>              //</a:t>
            </a:r>
            <a:r>
              <a:rPr lang="zh-CN" altLang="en-US" sz="2000" b="1" dirty="0" smtClean="0">
                <a:solidFill>
                  <a:srgbClr val="0000FF"/>
                </a:solidFill>
                <a:latin typeface="Times New Roman" pitchFamily="18" charset="0"/>
                <a:ea typeface="楷体" pitchFamily="49" charset="-122"/>
                <a:cs typeface="Times New Roman" pitchFamily="18" charset="0"/>
              </a:rPr>
              <a:t>输出所有学生信息</a:t>
            </a:r>
          </a:p>
          <a:p>
            <a:pPr>
              <a:lnSpc>
                <a:spcPct val="150000"/>
              </a:lnSpc>
            </a:pPr>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str</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("\t</a:t>
            </a:r>
            <a:r>
              <a:rPr lang="zh-CN" altLang="en-US" sz="2000" b="1" dirty="0">
                <a:solidFill>
                  <a:srgbClr val="336600"/>
                </a:solidFill>
                <a:latin typeface="Times New Roman" pitchFamily="18" charset="0"/>
                <a:ea typeface="楷体" pitchFamily="49" charset="-122"/>
                <a:cs typeface="Times New Roman" pitchFamily="18" charset="0"/>
              </a:rPr>
              <a:t>学号</a:t>
            </a:r>
            <a:r>
              <a:rPr lang="en-US" altLang="zh-CN" sz="2000" b="1" dirty="0">
                <a:solidFill>
                  <a:srgbClr val="336600"/>
                </a:solidFill>
                <a:latin typeface="Times New Roman" pitchFamily="18" charset="0"/>
                <a:ea typeface="楷体" pitchFamily="49" charset="-122"/>
                <a:cs typeface="Times New Roman" pitchFamily="18" charset="0"/>
              </a:rPr>
              <a:t>\t</a:t>
            </a:r>
            <a:r>
              <a:rPr lang="zh-CN" altLang="en-US" sz="2000" b="1" dirty="0">
                <a:solidFill>
                  <a:srgbClr val="336600"/>
                </a:solidFill>
                <a:latin typeface="Times New Roman" pitchFamily="18" charset="0"/>
                <a:ea typeface="楷体" pitchFamily="49" charset="-122"/>
                <a:cs typeface="Times New Roman" pitchFamily="18" charset="0"/>
              </a:rPr>
              <a:t>姓名</a:t>
            </a:r>
            <a:r>
              <a:rPr lang="en-US" altLang="zh-CN" sz="2000" b="1" dirty="0">
                <a:solidFill>
                  <a:srgbClr val="336600"/>
                </a:solidFill>
                <a:latin typeface="Times New Roman" pitchFamily="18" charset="0"/>
                <a:ea typeface="楷体" pitchFamily="49" charset="-122"/>
                <a:cs typeface="Times New Roman" pitchFamily="18" charset="0"/>
              </a:rPr>
              <a:t>\t</a:t>
            </a:r>
            <a:r>
              <a:rPr lang="zh-CN" altLang="en-US" sz="2000" b="1" dirty="0">
                <a:solidFill>
                  <a:srgbClr val="336600"/>
                </a:solidFill>
                <a:latin typeface="Times New Roman" pitchFamily="18" charset="0"/>
                <a:ea typeface="楷体" pitchFamily="49" charset="-122"/>
                <a:cs typeface="Times New Roman" pitchFamily="18" charset="0"/>
              </a:rPr>
              <a:t>分数</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foreach</a:t>
            </a:r>
            <a:r>
              <a:rPr lang="en-US" altLang="zh-CN" sz="2000" b="1" dirty="0">
                <a:solidFill>
                  <a:srgbClr val="336600"/>
                </a:solidFill>
                <a:latin typeface="Times New Roman" pitchFamily="18" charset="0"/>
                <a:ea typeface="楷体" pitchFamily="49" charset="-122"/>
                <a:cs typeface="Times New Roman" pitchFamily="18" charset="0"/>
              </a:rPr>
              <a:t> (Stud s in </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err="1" smtClean="0">
                <a:solidFill>
                  <a:srgbClr val="336600"/>
                </a:solidFill>
                <a:latin typeface="Times New Roman" pitchFamily="18" charset="0"/>
                <a:ea typeface="楷体" pitchFamily="49" charset="-122"/>
                <a:cs typeface="Times New Roman" pitchFamily="18" charset="0"/>
              </a:rPr>
              <a:t>s.disp</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rgbClr val="336600"/>
                </a:solidFill>
                <a:latin typeface="Times New Roman" pitchFamily="18" charset="0"/>
                <a:ea typeface="楷体" pitchFamily="49" charset="-122"/>
                <a:cs typeface="Times New Roman" pitchFamily="18"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07950" y="188913"/>
            <a:ext cx="7993063" cy="6247864"/>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      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n = 4;</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IComparer</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myComparerxh</a:t>
            </a:r>
            <a:r>
              <a:rPr lang="en-US" altLang="zh-CN" sz="2000" b="1" dirty="0">
                <a:solidFill>
                  <a:srgbClr val="336600"/>
                </a:solidFill>
                <a:latin typeface="Times New Roman" pitchFamily="18" charset="0"/>
                <a:ea typeface="楷体" pitchFamily="49" charset="-122"/>
                <a:cs typeface="Times New Roman" pitchFamily="18" charset="0"/>
              </a:rPr>
              <a:t> = new </a:t>
            </a:r>
            <a:r>
              <a:rPr lang="en-US" altLang="zh-CN" sz="2000" b="1" dirty="0" err="1">
                <a:solidFill>
                  <a:srgbClr val="336600"/>
                </a:solidFill>
                <a:latin typeface="Times New Roman" pitchFamily="18" charset="0"/>
                <a:ea typeface="楷体" pitchFamily="49" charset="-122"/>
                <a:cs typeface="Times New Roman" pitchFamily="18" charset="0"/>
              </a:rPr>
              <a:t>myCompareClassxh</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IComparer</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myComparerxm</a:t>
            </a:r>
            <a:r>
              <a:rPr lang="en-US" altLang="zh-CN" sz="2000" b="1" dirty="0">
                <a:solidFill>
                  <a:srgbClr val="336600"/>
                </a:solidFill>
                <a:latin typeface="Times New Roman" pitchFamily="18" charset="0"/>
                <a:ea typeface="楷体" pitchFamily="49" charset="-122"/>
                <a:cs typeface="Times New Roman" pitchFamily="18" charset="0"/>
              </a:rPr>
              <a:t> = new </a:t>
            </a:r>
            <a:r>
              <a:rPr lang="en-US" altLang="zh-CN" sz="2000" b="1" dirty="0" err="1">
                <a:solidFill>
                  <a:srgbClr val="336600"/>
                </a:solidFill>
                <a:latin typeface="Times New Roman" pitchFamily="18" charset="0"/>
                <a:ea typeface="楷体" pitchFamily="49" charset="-122"/>
                <a:cs typeface="Times New Roman" pitchFamily="18" charset="0"/>
              </a:rPr>
              <a:t>myCompareClassxm</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IComparer</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myComparerfs</a:t>
            </a:r>
            <a:r>
              <a:rPr lang="en-US" altLang="zh-CN" sz="2000" b="1" dirty="0">
                <a:solidFill>
                  <a:srgbClr val="336600"/>
                </a:solidFill>
                <a:latin typeface="Times New Roman" pitchFamily="18" charset="0"/>
                <a:ea typeface="楷体" pitchFamily="49" charset="-122"/>
                <a:cs typeface="Times New Roman" pitchFamily="18" charset="0"/>
              </a:rPr>
              <a:t> = new </a:t>
            </a:r>
            <a:r>
              <a:rPr lang="en-US" altLang="zh-CN" sz="2000" b="1" dirty="0" err="1">
                <a:solidFill>
                  <a:srgbClr val="336600"/>
                </a:solidFill>
                <a:latin typeface="Times New Roman" pitchFamily="18" charset="0"/>
                <a:ea typeface="楷体" pitchFamily="49" charset="-122"/>
                <a:cs typeface="Times New Roman" pitchFamily="18" charset="0"/>
              </a:rPr>
              <a:t>myCompareClassfs</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ArrayList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 new </a:t>
            </a:r>
            <a:r>
              <a:rPr lang="en-US" altLang="zh-CN" sz="2000" b="1" dirty="0" err="1">
                <a:solidFill>
                  <a:srgbClr val="336600"/>
                </a:solidFill>
                <a:latin typeface="Times New Roman" pitchFamily="18" charset="0"/>
                <a:ea typeface="楷体" pitchFamily="49" charset="-122"/>
                <a:cs typeface="Times New Roman" pitchFamily="18" charset="0"/>
              </a:rPr>
              <a:t>ArrayList</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Stud[] </a:t>
            </a:r>
            <a:r>
              <a:rPr lang="en-US" altLang="zh-CN" sz="2000" b="1" dirty="0" err="1">
                <a:solidFill>
                  <a:srgbClr val="336600"/>
                </a:solidFill>
                <a:latin typeface="Times New Roman" pitchFamily="18" charset="0"/>
                <a:ea typeface="楷体" pitchFamily="49" charset="-122"/>
                <a:cs typeface="Times New Roman" pitchFamily="18" charset="0"/>
              </a:rPr>
              <a:t>st</a:t>
            </a:r>
            <a:r>
              <a:rPr lang="en-US" altLang="zh-CN" sz="2000" b="1" dirty="0">
                <a:solidFill>
                  <a:srgbClr val="336600"/>
                </a:solidFill>
                <a:latin typeface="Times New Roman" pitchFamily="18" charset="0"/>
                <a:ea typeface="楷体" pitchFamily="49" charset="-122"/>
                <a:cs typeface="Times New Roman" pitchFamily="18" charset="0"/>
              </a:rPr>
              <a:t> = new Stud[4] { new Stud(1, "Smith", 82), </a:t>
            </a:r>
          </a:p>
          <a:p>
            <a:r>
              <a:rPr lang="en-US" altLang="zh-CN" sz="2000" b="1" dirty="0">
                <a:solidFill>
                  <a:srgbClr val="336600"/>
                </a:solidFill>
                <a:latin typeface="Times New Roman" pitchFamily="18" charset="0"/>
                <a:ea typeface="楷体" pitchFamily="49" charset="-122"/>
                <a:cs typeface="Times New Roman" pitchFamily="18" charset="0"/>
              </a:rPr>
              <a:t>                new Stud(4, "John", 88), new Stud(3, "Mary", 95), </a:t>
            </a:r>
          </a:p>
          <a:p>
            <a:r>
              <a:rPr lang="en-US" altLang="zh-CN" sz="2000" b="1" dirty="0">
                <a:solidFill>
                  <a:srgbClr val="336600"/>
                </a:solidFill>
                <a:latin typeface="Times New Roman" pitchFamily="18" charset="0"/>
                <a:ea typeface="楷体" pitchFamily="49" charset="-122"/>
                <a:cs typeface="Times New Roman" pitchFamily="18" charset="0"/>
              </a:rPr>
              <a:t>                new Stud(2, "</a:t>
            </a:r>
            <a:r>
              <a:rPr lang="en-US" altLang="zh-CN" sz="2000" b="1" dirty="0" err="1">
                <a:solidFill>
                  <a:srgbClr val="336600"/>
                </a:solidFill>
                <a:latin typeface="Times New Roman" pitchFamily="18" charset="0"/>
                <a:ea typeface="楷体" pitchFamily="49" charset="-122"/>
                <a:cs typeface="Times New Roman" pitchFamily="18" charset="0"/>
              </a:rPr>
              <a:t>Cherr</a:t>
            </a:r>
            <a:r>
              <a:rPr lang="en-US" altLang="zh-CN" sz="2000" b="1" dirty="0">
                <a:solidFill>
                  <a:srgbClr val="336600"/>
                </a:solidFill>
                <a:latin typeface="Times New Roman" pitchFamily="18" charset="0"/>
                <a:ea typeface="楷体" pitchFamily="49" charset="-122"/>
                <a:cs typeface="Times New Roman" pitchFamily="18" charset="0"/>
              </a:rPr>
              <a:t>", 64) };</a:t>
            </a:r>
          </a:p>
          <a:p>
            <a:r>
              <a:rPr lang="en-US" altLang="zh-CN" sz="2000" b="1" dirty="0">
                <a:solidFill>
                  <a:srgbClr val="336600"/>
                </a:solidFill>
                <a:latin typeface="Times New Roman" pitchFamily="18" charset="0"/>
                <a:ea typeface="楷体" pitchFamily="49" charset="-122"/>
                <a:cs typeface="Times New Roman" pitchFamily="18" charset="0"/>
              </a:rPr>
              <a:t>            for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 0;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&lt; n;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myarr.Add</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st</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disparr</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排序前</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myarr.Sort</a:t>
            </a:r>
            <a:r>
              <a:rPr lang="en-US" altLang="zh-CN" sz="2000" b="1" dirty="0">
                <a:solidFill>
                  <a:srgbClr val="FF00FF"/>
                </a:solidFill>
                <a:latin typeface="Times New Roman" pitchFamily="18" charset="0"/>
                <a:ea typeface="楷体" pitchFamily="49" charset="-122"/>
                <a:cs typeface="Times New Roman" pitchFamily="18" charset="0"/>
              </a:rPr>
              <a:t>(</a:t>
            </a:r>
            <a:r>
              <a:rPr lang="en-US" altLang="zh-CN" sz="2000" b="1" dirty="0" err="1">
                <a:solidFill>
                  <a:srgbClr val="FF00FF"/>
                </a:solidFill>
                <a:latin typeface="Times New Roman" pitchFamily="18" charset="0"/>
                <a:ea typeface="楷体" pitchFamily="49" charset="-122"/>
                <a:cs typeface="Times New Roman" pitchFamily="18" charset="0"/>
              </a:rPr>
              <a:t>myComparerxh</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disparr</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按学号升序排序后</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myarr.Sort</a:t>
            </a:r>
            <a:r>
              <a:rPr lang="en-US" altLang="zh-CN" sz="2000" b="1" dirty="0">
                <a:solidFill>
                  <a:srgbClr val="FF00FF"/>
                </a:solidFill>
                <a:latin typeface="Times New Roman" pitchFamily="18" charset="0"/>
                <a:ea typeface="楷体" pitchFamily="49" charset="-122"/>
                <a:cs typeface="Times New Roman" pitchFamily="18" charset="0"/>
              </a:rPr>
              <a:t>(</a:t>
            </a:r>
            <a:r>
              <a:rPr lang="en-US" altLang="zh-CN" sz="2000" b="1" dirty="0" err="1">
                <a:solidFill>
                  <a:srgbClr val="FF00FF"/>
                </a:solidFill>
                <a:latin typeface="Times New Roman" pitchFamily="18" charset="0"/>
                <a:ea typeface="楷体" pitchFamily="49" charset="-122"/>
                <a:cs typeface="Times New Roman" pitchFamily="18" charset="0"/>
              </a:rPr>
              <a:t>myComparerxm</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disparr</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按姓名词典次序排序后</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myarr.Sort</a:t>
            </a:r>
            <a:r>
              <a:rPr lang="en-US" altLang="zh-CN" sz="2000" b="1" dirty="0">
                <a:solidFill>
                  <a:srgbClr val="FF00FF"/>
                </a:solidFill>
                <a:latin typeface="Times New Roman" pitchFamily="18" charset="0"/>
                <a:ea typeface="楷体" pitchFamily="49" charset="-122"/>
                <a:cs typeface="Times New Roman" pitchFamily="18" charset="0"/>
              </a:rPr>
              <a:t>(</a:t>
            </a:r>
            <a:r>
              <a:rPr lang="en-US" altLang="zh-CN" sz="2000" b="1" dirty="0" err="1">
                <a:solidFill>
                  <a:srgbClr val="FF00FF"/>
                </a:solidFill>
                <a:latin typeface="Times New Roman" pitchFamily="18" charset="0"/>
                <a:ea typeface="楷体" pitchFamily="49" charset="-122"/>
                <a:cs typeface="Times New Roman" pitchFamily="18" charset="0"/>
              </a:rPr>
              <a:t>myComparerfs</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disparr</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myarr</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按分数降序排序后</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endParaRPr lang="en-US" altLang="zh-CN" sz="2000" dirty="0">
              <a:solidFill>
                <a:srgbClr val="336600"/>
              </a:solidFill>
              <a:latin typeface="Times New Roman" pitchFamily="18" charset="0"/>
              <a:ea typeface="楷体" pitchFamily="49" charset="-122"/>
              <a:cs typeface="Times New Roman" pitchFamily="18" charset="0"/>
            </a:endParaRPr>
          </a:p>
        </p:txBody>
      </p:sp>
      <p:pic>
        <p:nvPicPr>
          <p:cNvPr id="5" name="图片 4"/>
          <p:cNvPicPr/>
          <p:nvPr/>
        </p:nvPicPr>
        <p:blipFill>
          <a:blip r:embed="rId2"/>
          <a:srcRect/>
          <a:stretch>
            <a:fillRect/>
          </a:stretch>
        </p:blipFill>
        <p:spPr bwMode="auto">
          <a:xfrm>
            <a:off x="6143636" y="2857496"/>
            <a:ext cx="2714644" cy="3357586"/>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714348" y="1643050"/>
            <a:ext cx="7705725" cy="2308324"/>
          </a:xfrm>
          <a:prstGeom prst="rect">
            <a:avLst/>
          </a:prstGeom>
          <a:noFill/>
          <a:ln w="9525">
            <a:noFill/>
            <a:miter lim="800000"/>
            <a:headEnd/>
            <a:tailEnd/>
          </a:ln>
          <a:effectLst/>
        </p:spPr>
        <p:txBody>
          <a:bodyPr>
            <a:spAutoFit/>
          </a:bodyPr>
          <a:lstStyle/>
          <a:p>
            <a:pPr>
              <a:lnSpc>
                <a:spcPct val="150000"/>
              </a:lnSpc>
            </a:pPr>
            <a:r>
              <a:rPr lang="en-US" altLang="zh-CN" sz="2400" b="1" dirty="0" smtClean="0">
                <a:solidFill>
                  <a:srgbClr val="FF3300"/>
                </a:solidFill>
                <a:latin typeface="Times New Roman" pitchFamily="18" charset="0"/>
                <a:ea typeface="楷体" pitchFamily="49" charset="-122"/>
                <a:cs typeface="Times New Roman" pitchFamily="18" charset="0"/>
              </a:rPr>
              <a:t>1</a:t>
            </a:r>
            <a:r>
              <a:rPr lang="en-US" altLang="zh-CN" sz="2400" b="1" dirty="0">
                <a:solidFill>
                  <a:srgbClr val="FF3300"/>
                </a:solidFill>
                <a:latin typeface="Times New Roman" pitchFamily="18" charset="0"/>
                <a:ea typeface="楷体" pitchFamily="49" charset="-122"/>
                <a:cs typeface="Times New Roman" pitchFamily="18" charset="0"/>
              </a:rPr>
              <a:t>. </a:t>
            </a:r>
            <a:r>
              <a:rPr lang="zh-CN" altLang="en-US" sz="2400" b="1" dirty="0">
                <a:solidFill>
                  <a:srgbClr val="FF3300"/>
                </a:solidFill>
                <a:latin typeface="Times New Roman" pitchFamily="18" charset="0"/>
                <a:ea typeface="楷体" pitchFamily="49" charset="-122"/>
                <a:cs typeface="Times New Roman" pitchFamily="18" charset="0"/>
              </a:rPr>
              <a:t>调用默认构造函数的次序</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  如果</a:t>
            </a:r>
            <a:r>
              <a:rPr lang="zh-CN" altLang="en-US" sz="2400" b="1" dirty="0">
                <a:solidFill>
                  <a:srgbClr val="0000FF"/>
                </a:solidFill>
                <a:latin typeface="Times New Roman" pitchFamily="18" charset="0"/>
                <a:ea typeface="楷体" pitchFamily="49" charset="-122"/>
                <a:cs typeface="Times New Roman" pitchFamily="18" charset="0"/>
              </a:rPr>
              <a:t>类是从一个基类派生出来的，那么在调用这个派生类的默认构造函数之前会调用基类的默认构造函数。调用的次序将从最远的基类开始。</a:t>
            </a:r>
          </a:p>
        </p:txBody>
      </p:sp>
      <p:sp>
        <p:nvSpPr>
          <p:cNvPr id="3" name="TextBox 2"/>
          <p:cNvSpPr txBox="1"/>
          <p:nvPr/>
        </p:nvSpPr>
        <p:spPr>
          <a:xfrm>
            <a:off x="571472" y="714356"/>
            <a:ext cx="664373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6.1.4 </a:t>
            </a:r>
            <a:r>
              <a:rPr lang="zh-CN" altLang="en-US" sz="2800" b="1" dirty="0" smtClean="0">
                <a:solidFill>
                  <a:srgbClr val="FF3300"/>
                </a:solidFill>
                <a:latin typeface="黑体" pitchFamily="49" charset="-122"/>
                <a:ea typeface="黑体" pitchFamily="49" charset="-122"/>
              </a:rPr>
              <a:t>按次序调用构造函数和析构函数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500034" y="428604"/>
            <a:ext cx="7848600" cy="5755422"/>
          </a:xfrm>
          <a:prstGeom prst="rect">
            <a:avLst/>
          </a:prstGeom>
          <a:noFill/>
          <a:ln w="9525">
            <a:noFill/>
            <a:miter lim="800000"/>
            <a:headEnd/>
            <a:tailEnd/>
          </a:ln>
          <a:effectLst/>
        </p:spPr>
        <p:txBody>
          <a:bodyPr>
            <a:spAutoFit/>
          </a:bodyPr>
          <a:lstStyle/>
          <a:p>
            <a:r>
              <a:rPr lang="en-US" altLang="zh-CN" sz="2000" b="1" dirty="0">
                <a:solidFill>
                  <a:srgbClr val="FF0000"/>
                </a:solidFill>
                <a:latin typeface="Times New Roman" pitchFamily="18" charset="0"/>
                <a:ea typeface="楷体" pitchFamily="49" charset="-122"/>
                <a:cs typeface="Times New Roman" pitchFamily="18" charset="0"/>
              </a:rPr>
              <a:t>class A	//</a:t>
            </a:r>
            <a:r>
              <a:rPr lang="zh-CN" altLang="en-US" sz="2000" b="1" dirty="0">
                <a:solidFill>
                  <a:srgbClr val="FF0000"/>
                </a:solidFill>
                <a:latin typeface="Times New Roman" pitchFamily="18" charset="0"/>
                <a:ea typeface="楷体" pitchFamily="49" charset="-122"/>
                <a:cs typeface="Times New Roman" pitchFamily="18" charset="0"/>
              </a:rPr>
              <a:t>基类</a:t>
            </a:r>
          </a:p>
          <a:p>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public A() {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调用类</a:t>
            </a:r>
            <a:r>
              <a:rPr lang="en-US" altLang="zh-CN" sz="2000" b="1" dirty="0">
                <a:solidFill>
                  <a:schemeClr val="hlink"/>
                </a:solidFill>
                <a:latin typeface="Times New Roman" pitchFamily="18" charset="0"/>
                <a:ea typeface="楷体" pitchFamily="49" charset="-122"/>
                <a:cs typeface="Times New Roman" pitchFamily="18" charset="0"/>
              </a:rPr>
              <a:t>A</a:t>
            </a:r>
            <a:r>
              <a:rPr lang="zh-CN" altLang="en-US" sz="2000" b="1" dirty="0">
                <a:solidFill>
                  <a:schemeClr val="hlink"/>
                </a:solidFill>
                <a:latin typeface="Times New Roman" pitchFamily="18" charset="0"/>
                <a:ea typeface="楷体" pitchFamily="49" charset="-122"/>
                <a:cs typeface="Times New Roman" pitchFamily="18" charset="0"/>
              </a:rPr>
              <a:t>的构造函数</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rgbClr val="FF0000"/>
                </a:solidFill>
                <a:latin typeface="Times New Roman" pitchFamily="18" charset="0"/>
                <a:ea typeface="楷体" pitchFamily="49" charset="-122"/>
                <a:cs typeface="Times New Roman" pitchFamily="18" charset="0"/>
              </a:rPr>
              <a:t>class B : A	//</a:t>
            </a:r>
            <a:r>
              <a:rPr lang="zh-CN" altLang="en-US" sz="2000" b="1" dirty="0">
                <a:solidFill>
                  <a:srgbClr val="FF0000"/>
                </a:solidFill>
                <a:latin typeface="Times New Roman" pitchFamily="18" charset="0"/>
                <a:ea typeface="楷体" pitchFamily="49" charset="-122"/>
                <a:cs typeface="Times New Roman" pitchFamily="18" charset="0"/>
              </a:rPr>
              <a:t>从</a:t>
            </a:r>
            <a:r>
              <a:rPr lang="en-US" altLang="zh-CN" sz="2000" b="1" dirty="0">
                <a:solidFill>
                  <a:srgbClr val="FF0000"/>
                </a:solidFill>
                <a:latin typeface="Times New Roman" pitchFamily="18" charset="0"/>
                <a:ea typeface="楷体" pitchFamily="49" charset="-122"/>
                <a:cs typeface="Times New Roman" pitchFamily="18" charset="0"/>
              </a:rPr>
              <a:t>A</a:t>
            </a:r>
            <a:r>
              <a:rPr lang="zh-CN" altLang="en-US" sz="2000" b="1" dirty="0">
                <a:solidFill>
                  <a:srgbClr val="FF0000"/>
                </a:solidFill>
                <a:latin typeface="Times New Roman" pitchFamily="18" charset="0"/>
                <a:ea typeface="楷体" pitchFamily="49" charset="-122"/>
                <a:cs typeface="Times New Roman" pitchFamily="18" charset="0"/>
              </a:rPr>
              <a:t>派生类</a:t>
            </a:r>
            <a:r>
              <a:rPr lang="en-US" altLang="zh-CN" sz="2000" b="1" dirty="0">
                <a:solidFill>
                  <a:srgbClr val="FF0000"/>
                </a:solidFill>
                <a:latin typeface="Times New Roman" pitchFamily="18" charset="0"/>
                <a:ea typeface="楷体" pitchFamily="49" charset="-122"/>
                <a:cs typeface="Times New Roman" pitchFamily="18" charset="0"/>
              </a:rPr>
              <a:t>B</a:t>
            </a:r>
          </a:p>
          <a:p>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public B() {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调用类</a:t>
            </a:r>
            <a:r>
              <a:rPr lang="en-US" altLang="zh-CN" sz="2000" b="1" dirty="0">
                <a:solidFill>
                  <a:schemeClr val="hlink"/>
                </a:solidFill>
                <a:latin typeface="Times New Roman" pitchFamily="18" charset="0"/>
                <a:ea typeface="楷体" pitchFamily="49" charset="-122"/>
                <a:cs typeface="Times New Roman" pitchFamily="18" charset="0"/>
              </a:rPr>
              <a:t>B</a:t>
            </a:r>
            <a:r>
              <a:rPr lang="zh-CN" altLang="en-US" sz="2000" b="1" dirty="0">
                <a:solidFill>
                  <a:schemeClr val="hlink"/>
                </a:solidFill>
                <a:latin typeface="Times New Roman" pitchFamily="18" charset="0"/>
                <a:ea typeface="楷体" pitchFamily="49" charset="-122"/>
                <a:cs typeface="Times New Roman" pitchFamily="18" charset="0"/>
              </a:rPr>
              <a:t>的构造函数</a:t>
            </a:r>
            <a:r>
              <a:rPr lang="en-US" altLang="zh-CN" sz="2000" b="1" dirty="0">
                <a:solidFill>
                  <a:schemeClr val="hlink"/>
                </a:solidFill>
                <a:latin typeface="Times New Roman" pitchFamily="18" charset="0"/>
                <a:ea typeface="楷体" pitchFamily="49" charset="-122"/>
                <a:cs typeface="Times New Roman" pitchFamily="18" charset="0"/>
              </a:rPr>
              <a:t>"); }</a:t>
            </a:r>
          </a:p>
          <a:p>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rgbClr val="FF0000"/>
                </a:solidFill>
                <a:latin typeface="Times New Roman" pitchFamily="18" charset="0"/>
                <a:ea typeface="楷体" pitchFamily="49" charset="-122"/>
                <a:cs typeface="Times New Roman" pitchFamily="18" charset="0"/>
              </a:rPr>
              <a:t>class </a:t>
            </a:r>
            <a:r>
              <a:rPr lang="en-US" altLang="zh-CN" sz="2000" b="1" dirty="0" err="1">
                <a:solidFill>
                  <a:srgbClr val="FF0000"/>
                </a:solidFill>
                <a:latin typeface="Times New Roman" pitchFamily="18" charset="0"/>
                <a:ea typeface="楷体" pitchFamily="49" charset="-122"/>
                <a:cs typeface="Times New Roman" pitchFamily="18" charset="0"/>
              </a:rPr>
              <a:t>C:B</a:t>
            </a:r>
            <a:r>
              <a:rPr lang="en-US" altLang="zh-CN" sz="2000" b="1" dirty="0">
                <a:solidFill>
                  <a:srgbClr val="FF0000"/>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从</a:t>
            </a:r>
            <a:r>
              <a:rPr lang="en-US" altLang="zh-CN" sz="2000" b="1" dirty="0">
                <a:solidFill>
                  <a:srgbClr val="FF0000"/>
                </a:solidFill>
                <a:latin typeface="Times New Roman" pitchFamily="18" charset="0"/>
                <a:ea typeface="楷体" pitchFamily="49" charset="-122"/>
                <a:cs typeface="Times New Roman" pitchFamily="18" charset="0"/>
              </a:rPr>
              <a:t>B</a:t>
            </a:r>
            <a:r>
              <a:rPr lang="zh-CN" altLang="en-US" sz="2000" b="1" dirty="0">
                <a:solidFill>
                  <a:srgbClr val="FF0000"/>
                </a:solidFill>
                <a:latin typeface="Times New Roman" pitchFamily="18" charset="0"/>
                <a:ea typeface="楷体" pitchFamily="49" charset="-122"/>
                <a:cs typeface="Times New Roman" pitchFamily="18" charset="0"/>
              </a:rPr>
              <a:t>派生类</a:t>
            </a:r>
            <a:r>
              <a:rPr lang="en-US" altLang="zh-CN" sz="2000" b="1" dirty="0">
                <a:solidFill>
                  <a:srgbClr val="FF0000"/>
                </a:solidFill>
                <a:latin typeface="Times New Roman" pitchFamily="18" charset="0"/>
                <a:ea typeface="楷体" pitchFamily="49" charset="-122"/>
                <a:cs typeface="Times New Roman" pitchFamily="18" charset="0"/>
              </a:rPr>
              <a:t>C</a:t>
            </a:r>
          </a:p>
          <a:p>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public C() {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调用类</a:t>
            </a:r>
            <a:r>
              <a:rPr lang="en-US" altLang="zh-CN" sz="2000" b="1" dirty="0">
                <a:solidFill>
                  <a:schemeClr val="hlink"/>
                </a:solidFill>
                <a:latin typeface="Times New Roman" pitchFamily="18" charset="0"/>
                <a:ea typeface="楷体" pitchFamily="49" charset="-122"/>
                <a:cs typeface="Times New Roman" pitchFamily="18" charset="0"/>
              </a:rPr>
              <a:t>C</a:t>
            </a:r>
            <a:r>
              <a:rPr lang="zh-CN" altLang="en-US" sz="2000" b="1" dirty="0">
                <a:solidFill>
                  <a:schemeClr val="hlink"/>
                </a:solidFill>
                <a:latin typeface="Times New Roman" pitchFamily="18" charset="0"/>
                <a:ea typeface="楷体" pitchFamily="49" charset="-122"/>
                <a:cs typeface="Times New Roman" pitchFamily="18" charset="0"/>
              </a:rPr>
              <a:t>的构造函数</a:t>
            </a:r>
            <a:r>
              <a:rPr lang="en-US" altLang="zh-CN" sz="2000" b="1" dirty="0">
                <a:solidFill>
                  <a:schemeClr val="hlink"/>
                </a:solidFill>
                <a:latin typeface="Times New Roman" pitchFamily="18" charset="0"/>
                <a:ea typeface="楷体" pitchFamily="49" charset="-122"/>
                <a:cs typeface="Times New Roman" pitchFamily="18" charset="0"/>
              </a:rPr>
              <a:t>"); }</a:t>
            </a:r>
          </a:p>
          <a:p>
            <a:r>
              <a:rPr lang="en-US" altLang="zh-CN" sz="2000" b="1" dirty="0">
                <a:solidFill>
                  <a:schemeClr val="hlink"/>
                </a:solidFill>
                <a:latin typeface="Times New Roman" pitchFamily="18" charset="0"/>
                <a:ea typeface="楷体" pitchFamily="49" charset="-122"/>
                <a:cs typeface="Times New Roman" pitchFamily="18" charset="0"/>
              </a:rPr>
              <a:t>}</a:t>
            </a:r>
          </a:p>
          <a:p>
            <a:r>
              <a:rPr lang="zh-CN" altLang="en-US" sz="2400" b="1" dirty="0">
                <a:solidFill>
                  <a:srgbClr val="0000FF"/>
                </a:solidFill>
                <a:latin typeface="Times New Roman" pitchFamily="18" charset="0"/>
                <a:ea typeface="楷体" pitchFamily="49" charset="-122"/>
                <a:cs typeface="Times New Roman" pitchFamily="18" charset="0"/>
              </a:rPr>
              <a:t>在主函数中执行以下语句：</a:t>
            </a:r>
          </a:p>
          <a:p>
            <a:r>
              <a:rPr lang="en-US" altLang="zh-CN" sz="2000" b="1" dirty="0">
                <a:solidFill>
                  <a:schemeClr val="hlink"/>
                </a:solidFill>
                <a:latin typeface="Times New Roman" pitchFamily="18" charset="0"/>
                <a:ea typeface="楷体" pitchFamily="49" charset="-122"/>
                <a:cs typeface="Times New Roman" pitchFamily="18" charset="0"/>
              </a:rPr>
              <a:t>C b=new C();</a:t>
            </a: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定义对象并实例化</a:t>
            </a:r>
          </a:p>
          <a:p>
            <a:r>
              <a:rPr lang="zh-CN" altLang="en-US" sz="2400" b="1" dirty="0">
                <a:solidFill>
                  <a:srgbClr val="0000FF"/>
                </a:solidFill>
                <a:latin typeface="Times New Roman" pitchFamily="18" charset="0"/>
                <a:ea typeface="楷体" pitchFamily="49" charset="-122"/>
                <a:cs typeface="Times New Roman" pitchFamily="18" charset="0"/>
              </a:rPr>
              <a:t>运行结果如下：</a:t>
            </a:r>
          </a:p>
          <a:p>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A</a:t>
            </a:r>
            <a:r>
              <a:rPr lang="zh-CN" altLang="en-US" sz="2000" b="1" dirty="0">
                <a:solidFill>
                  <a:srgbClr val="336600"/>
                </a:solidFill>
                <a:latin typeface="Times New Roman" pitchFamily="18" charset="0"/>
                <a:ea typeface="楷体" pitchFamily="49" charset="-122"/>
                <a:cs typeface="Times New Roman" pitchFamily="18" charset="0"/>
              </a:rPr>
              <a:t>的构造函数</a:t>
            </a:r>
          </a:p>
          <a:p>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B</a:t>
            </a:r>
            <a:r>
              <a:rPr lang="zh-CN" altLang="en-US" sz="2000" b="1" dirty="0">
                <a:solidFill>
                  <a:srgbClr val="336600"/>
                </a:solidFill>
                <a:latin typeface="Times New Roman" pitchFamily="18" charset="0"/>
                <a:ea typeface="楷体" pitchFamily="49" charset="-122"/>
                <a:cs typeface="Times New Roman" pitchFamily="18" charset="0"/>
              </a:rPr>
              <a:t>的构造函数</a:t>
            </a:r>
          </a:p>
          <a:p>
            <a:r>
              <a:rPr lang="zh-CN" altLang="en-US" sz="2000" b="1" dirty="0">
                <a:solidFill>
                  <a:srgbClr val="336600"/>
                </a:solidFill>
                <a:latin typeface="Times New Roman" pitchFamily="18" charset="0"/>
                <a:ea typeface="楷体" pitchFamily="49" charset="-122"/>
                <a:cs typeface="Times New Roman" pitchFamily="18" charset="0"/>
              </a:rPr>
              <a:t>调用类</a:t>
            </a:r>
            <a:r>
              <a:rPr lang="en-US" altLang="zh-CN" sz="2000" b="1" dirty="0">
                <a:solidFill>
                  <a:srgbClr val="336600"/>
                </a:solidFill>
                <a:latin typeface="Times New Roman" pitchFamily="18" charset="0"/>
                <a:ea typeface="楷体" pitchFamily="49" charset="-122"/>
                <a:cs typeface="Times New Roman" pitchFamily="18" charset="0"/>
              </a:rPr>
              <a:t>C</a:t>
            </a:r>
            <a:r>
              <a:rPr lang="zh-CN" altLang="en-US" sz="2000" b="1" dirty="0">
                <a:solidFill>
                  <a:srgbClr val="336600"/>
                </a:solidFill>
                <a:latin typeface="Times New Roman" pitchFamily="18" charset="0"/>
                <a:ea typeface="楷体" pitchFamily="49" charset="-122"/>
                <a:cs typeface="Times New Roman" pitchFamily="18" charset="0"/>
              </a:rPr>
              <a:t>的构造函数</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312</TotalTime>
  <Words>3565</Words>
  <Application>Microsoft Office PowerPoint</Application>
  <PresentationFormat>全屏显示(4:3)</PresentationFormat>
  <Paragraphs>698</Paragraphs>
  <Slides>73</Slides>
  <Notes>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133</cp:revision>
  <dcterms:created xsi:type="dcterms:W3CDTF">2009-07-07T03:19:41Z</dcterms:created>
  <dcterms:modified xsi:type="dcterms:W3CDTF">2015-05-09T07:12:04Z</dcterms:modified>
</cp:coreProperties>
</file>