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327" r:id="rId2"/>
    <p:sldId id="328" r:id="rId3"/>
    <p:sldId id="329" r:id="rId4"/>
    <p:sldId id="330" r:id="rId5"/>
    <p:sldId id="331" r:id="rId6"/>
    <p:sldId id="332" r:id="rId7"/>
    <p:sldId id="333" r:id="rId8"/>
    <p:sldId id="334" r:id="rId9"/>
    <p:sldId id="335" r:id="rId10"/>
    <p:sldId id="362" r:id="rId11"/>
    <p:sldId id="363" r:id="rId12"/>
    <p:sldId id="364" r:id="rId13"/>
    <p:sldId id="365" r:id="rId14"/>
    <p:sldId id="336" r:id="rId15"/>
    <p:sldId id="366" r:id="rId16"/>
    <p:sldId id="367" r:id="rId17"/>
    <p:sldId id="368" r:id="rId18"/>
    <p:sldId id="369" r:id="rId19"/>
    <p:sldId id="370" r:id="rId20"/>
    <p:sldId id="371" r:id="rId21"/>
    <p:sldId id="383" r:id="rId22"/>
    <p:sldId id="372" r:id="rId23"/>
    <p:sldId id="373" r:id="rId24"/>
    <p:sldId id="374" r:id="rId25"/>
    <p:sldId id="375" r:id="rId26"/>
    <p:sldId id="376" r:id="rId27"/>
    <p:sldId id="377" r:id="rId28"/>
    <p:sldId id="378" r:id="rId29"/>
    <p:sldId id="379" r:id="rId30"/>
    <p:sldId id="337" r:id="rId31"/>
    <p:sldId id="384" r:id="rId32"/>
    <p:sldId id="338" r:id="rId33"/>
    <p:sldId id="339" r:id="rId34"/>
    <p:sldId id="340" r:id="rId35"/>
    <p:sldId id="341" r:id="rId36"/>
    <p:sldId id="342" r:id="rId37"/>
    <p:sldId id="343" r:id="rId38"/>
    <p:sldId id="344" r:id="rId39"/>
    <p:sldId id="345" r:id="rId40"/>
    <p:sldId id="346" r:id="rId41"/>
    <p:sldId id="347" r:id="rId42"/>
    <p:sldId id="348" r:id="rId43"/>
    <p:sldId id="380" r:id="rId44"/>
    <p:sldId id="349" r:id="rId45"/>
    <p:sldId id="350" r:id="rId46"/>
    <p:sldId id="351" r:id="rId47"/>
    <p:sldId id="352" r:id="rId48"/>
    <p:sldId id="353" r:id="rId49"/>
    <p:sldId id="355" r:id="rId50"/>
    <p:sldId id="356" r:id="rId51"/>
    <p:sldId id="357" r:id="rId52"/>
    <p:sldId id="358" r:id="rId53"/>
    <p:sldId id="381" r:id="rId54"/>
    <p:sldId id="359" r:id="rId55"/>
    <p:sldId id="360" r:id="rId56"/>
    <p:sldId id="361" r:id="rId57"/>
    <p:sldId id="382" r:id="rId5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3300"/>
    <a:srgbClr val="009900"/>
    <a:srgbClr val="006600"/>
    <a:srgbClr val="3333FF"/>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824" y="-15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638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2A4C1177-8AF4-4384-948D-F4D369027810}" type="slidenum">
              <a:rPr lang="en-US" altLang="zh-CN"/>
              <a:pPr/>
              <a:t>‹#›</a:t>
            </a:fld>
            <a:endParaRPr lang="en-US" altLang="zh-CN"/>
          </a:p>
        </p:txBody>
      </p:sp>
      <p:sp>
        <p:nvSpPr>
          <p:cNvPr id="1639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1639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5CC08F1-E45F-48ED-ABDC-49EEF181959F}"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765ED91-9083-4823-8F07-5E9935E47EAD}"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4A045-883B-4F02-913F-2A3A7773C163}"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F8A8F3E-85E8-4C60-B35E-98545DB79995}"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53AB9B3-237B-4265-A046-30527A6C909D}"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5DA5ACD-F812-485E-B2EE-16AD165ECA99}"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F1AE1A2-F32E-4A81-918C-8E009EDCA011}"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E63412B-406D-48F4-B527-D1BE083F417D}"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6036B9A-002B-4F3C-9FBF-63A51A7FA76B}"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D71FF34-5DE2-49F2-BAC4-7679AEC8B0DD}"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zh-CN"/>
          </a:p>
        </p:txBody>
      </p:sp>
      <p:sp>
        <p:nvSpPr>
          <p:cNvPr id="1536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D107F7C5-5AF4-4B81-895C-64463AD0477F}" type="slidenum">
              <a:rPr lang="en-US" altLang="zh-CN"/>
              <a:pPr/>
              <a:t>‹#›</a:t>
            </a:fld>
            <a:endParaRPr lang="en-US" altLang="zh-CN"/>
          </a:p>
        </p:txBody>
      </p:sp>
      <p:sp>
        <p:nvSpPr>
          <p:cNvPr id="1536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http://i.msdn.microsoft.com/Hash/030c41d9079671d09a62d8e2c1db6973.gif"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a:off x="2285984" y="2071678"/>
            <a:ext cx="4572032" cy="2108875"/>
          </a:xfrm>
          <a:prstGeom prst="rect">
            <a:avLst/>
          </a:prstGeom>
          <a:noFill/>
          <a:ln w="9525">
            <a:solidFill>
              <a:srgbClr val="0000FF"/>
            </a:solidFill>
            <a:miter lim="800000"/>
            <a:headEnd/>
            <a:tailEnd/>
          </a:ln>
          <a:effectLst/>
          <a:scene3d>
            <a:camera prst="legacyObliqueTopLeft"/>
            <a:lightRig rig="legacyFlat3" dir="t"/>
          </a:scene3d>
          <a:sp3d extrusionH="430200" prstMaterial="legacyMatte">
            <a:bevelT w="13500" h="13500" prst="angle"/>
            <a:bevelB w="13500" h="13500" prst="angle"/>
            <a:extrusionClr>
              <a:srgbClr val="0000FF"/>
            </a:extrusionClr>
          </a:sp3d>
        </p:spPr>
        <p:txBody>
          <a:bodyPr wrap="square" lIns="0" tIns="190800" rIns="216000" bIns="190800">
            <a:spAutoFit/>
            <a:flatTx/>
          </a:bodyPr>
          <a:lstStyle/>
          <a:p>
            <a:pPr algn="ctr">
              <a:spcBef>
                <a:spcPct val="50000"/>
              </a:spcBef>
            </a:pPr>
            <a:r>
              <a:rPr lang="en-US" altLang="zh-CN" sz="2800" b="1" dirty="0" smtClean="0">
                <a:solidFill>
                  <a:srgbClr val="FF3300"/>
                </a:solidFill>
                <a:latin typeface="黑体" pitchFamily="49" charset="-122"/>
                <a:ea typeface="黑体" pitchFamily="49" charset="-122"/>
              </a:rPr>
              <a:t>7.1  </a:t>
            </a:r>
            <a:r>
              <a:rPr lang="zh-CN" altLang="en-US" sz="2800" b="1" dirty="0">
                <a:solidFill>
                  <a:srgbClr val="FF3300"/>
                </a:solidFill>
                <a:latin typeface="黑体" pitchFamily="49" charset="-122"/>
                <a:ea typeface="黑体" pitchFamily="49" charset="-122"/>
              </a:rPr>
              <a:t>泛 型</a:t>
            </a:r>
          </a:p>
          <a:p>
            <a:pPr algn="ctr">
              <a:spcBef>
                <a:spcPct val="50000"/>
              </a:spcBef>
            </a:pPr>
            <a:r>
              <a:rPr lang="en-US" altLang="zh-CN" sz="2800" b="1" dirty="0" smtClean="0">
                <a:solidFill>
                  <a:srgbClr val="FF3300"/>
                </a:solidFill>
                <a:latin typeface="黑体" pitchFamily="49" charset="-122"/>
                <a:ea typeface="黑体" pitchFamily="49" charset="-122"/>
              </a:rPr>
              <a:t>7.2  </a:t>
            </a:r>
            <a:r>
              <a:rPr lang="zh-CN" altLang="en-US" sz="2800" b="1" dirty="0">
                <a:solidFill>
                  <a:srgbClr val="FF3300"/>
                </a:solidFill>
                <a:latin typeface="黑体" pitchFamily="49" charset="-122"/>
                <a:ea typeface="黑体" pitchFamily="49" charset="-122"/>
              </a:rPr>
              <a:t>反 </a:t>
            </a:r>
            <a:r>
              <a:rPr lang="zh-CN" altLang="en-US" sz="2800" b="1" dirty="0" smtClean="0">
                <a:solidFill>
                  <a:srgbClr val="FF3300"/>
                </a:solidFill>
                <a:latin typeface="黑体" pitchFamily="49" charset="-122"/>
                <a:ea typeface="黑体" pitchFamily="49" charset="-122"/>
              </a:rPr>
              <a:t>射</a:t>
            </a:r>
            <a:endParaRPr lang="en-US" altLang="zh-CN" sz="2800" b="1" dirty="0" smtClean="0">
              <a:solidFill>
                <a:srgbClr val="FF3300"/>
              </a:solidFill>
              <a:latin typeface="黑体" pitchFamily="49" charset="-122"/>
              <a:ea typeface="黑体" pitchFamily="49" charset="-122"/>
            </a:endParaRPr>
          </a:p>
          <a:p>
            <a:pPr algn="ctr">
              <a:spcBef>
                <a:spcPct val="50000"/>
              </a:spcBef>
            </a:pPr>
            <a:endParaRPr lang="zh-CN" altLang="en-US" sz="2800" b="1" dirty="0">
              <a:solidFill>
                <a:srgbClr val="FF3300"/>
              </a:solidFill>
              <a:latin typeface="黑体" pitchFamily="49" charset="-122"/>
              <a:ea typeface="黑体" pitchFamily="49" charset="-122"/>
            </a:endParaRPr>
          </a:p>
        </p:txBody>
      </p:sp>
      <p:sp>
        <p:nvSpPr>
          <p:cNvPr id="4" name="Text Box 4"/>
          <p:cNvSpPr txBox="1">
            <a:spLocks noChangeArrowheads="1"/>
          </p:cNvSpPr>
          <p:nvPr/>
        </p:nvSpPr>
        <p:spPr bwMode="auto">
          <a:xfrm>
            <a:off x="1547813" y="908050"/>
            <a:ext cx="5329237" cy="707886"/>
          </a:xfrm>
          <a:prstGeom prst="rect">
            <a:avLst/>
          </a:prstGeom>
          <a:noFill/>
          <a:ln w="9525">
            <a:noFill/>
            <a:miter lim="800000"/>
            <a:headEnd/>
            <a:tailEnd/>
          </a:ln>
          <a:effectLst/>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spcBef>
                <a:spcPct val="50000"/>
              </a:spcBef>
            </a:pPr>
            <a:r>
              <a:rPr lang="zh-CN" altLang="en-US"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第</a:t>
            </a:r>
            <a:r>
              <a:rPr lang="en-US" altLang="zh-CN"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7</a:t>
            </a:r>
            <a:r>
              <a:rPr lang="zh-CN" altLang="en-US"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章  泛型和反射</a:t>
            </a:r>
            <a:endParaRPr lang="zh-CN" altLang="en-US" sz="4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500034" y="571480"/>
            <a:ext cx="8072494" cy="4401205"/>
          </a:xfrm>
          <a:prstGeom prst="rect">
            <a:avLst/>
          </a:prstGeom>
          <a:noFill/>
          <a:ln w="9525">
            <a:noFill/>
            <a:miter lim="800000"/>
            <a:headEnd/>
            <a:tailEnd/>
          </a:ln>
          <a:effectLst/>
        </p:spPr>
        <p:txBody>
          <a:bodyPr wrap="square" rtlCol="0">
            <a:spAutoFit/>
          </a:bodyPr>
          <a:lstStyle/>
          <a:p>
            <a:r>
              <a:rPr lang="en-US" sz="2000" b="1" dirty="0" smtClean="0">
                <a:solidFill>
                  <a:srgbClr val="006600"/>
                </a:solidFill>
                <a:latin typeface="Times New Roman" pitchFamily="18" charset="0"/>
                <a:ea typeface="楷体" pitchFamily="49" charset="-122"/>
                <a:cs typeface="Times New Roman" pitchFamily="18" charset="0"/>
              </a:rPr>
              <a:t>	class Program</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       static void Main(string[] </a:t>
            </a:r>
            <a:r>
              <a:rPr lang="en-US" sz="2000" b="1" dirty="0" err="1" smtClean="0">
                <a:solidFill>
                  <a:srgbClr val="006600"/>
                </a:solidFill>
                <a:latin typeface="Times New Roman" pitchFamily="18" charset="0"/>
                <a:ea typeface="楷体" pitchFamily="49" charset="-122"/>
                <a:cs typeface="Times New Roman" pitchFamily="18" charset="0"/>
              </a:rPr>
              <a:t>args</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smtClean="0">
                <a:solidFill>
                  <a:srgbClr val="FF00FF"/>
                </a:solidFill>
                <a:latin typeface="Times New Roman" pitchFamily="18" charset="0"/>
                <a:ea typeface="楷体" pitchFamily="49" charset="-122"/>
                <a:cs typeface="Times New Roman" pitchFamily="18" charset="0"/>
              </a:rPr>
              <a:t>//-----</a:t>
            </a:r>
            <a:r>
              <a:rPr lang="zh-CN" altLang="en-US" sz="2000" b="1" dirty="0" smtClean="0">
                <a:solidFill>
                  <a:srgbClr val="FF00FF"/>
                </a:solidFill>
                <a:latin typeface="Times New Roman" pitchFamily="18" charset="0"/>
                <a:ea typeface="楷体" pitchFamily="49" charset="-122"/>
                <a:cs typeface="Times New Roman" pitchFamily="18" charset="0"/>
              </a:rPr>
              <a:t>整数栈操作</a:t>
            </a:r>
            <a:r>
              <a:rPr lang="en-US" sz="2000" b="1" dirty="0" smtClean="0">
                <a:solidFill>
                  <a:srgbClr val="FF00FF"/>
                </a:solidFill>
                <a:latin typeface="Times New Roman" pitchFamily="18" charset="0"/>
                <a:ea typeface="楷体" pitchFamily="49" charset="-122"/>
                <a:cs typeface="Times New Roman" pitchFamily="18" charset="0"/>
              </a:rPr>
              <a:t>-----</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e = 0;</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FF3300"/>
                </a:solidFill>
                <a:latin typeface="Times New Roman" pitchFamily="18" charset="0"/>
                <a:ea typeface="楷体" pitchFamily="49" charset="-122"/>
                <a:cs typeface="Times New Roman" pitchFamily="18" charset="0"/>
              </a:rPr>
              <a:t>               Stack&lt;</a:t>
            </a:r>
            <a:r>
              <a:rPr lang="en-US" sz="2000" b="1" dirty="0" err="1" smtClean="0">
                <a:solidFill>
                  <a:srgbClr val="FF3300"/>
                </a:solidFill>
                <a:latin typeface="Times New Roman" pitchFamily="18" charset="0"/>
                <a:ea typeface="楷体" pitchFamily="49" charset="-122"/>
                <a:cs typeface="Times New Roman" pitchFamily="18" charset="0"/>
              </a:rPr>
              <a:t>int</a:t>
            </a:r>
            <a:r>
              <a:rPr lang="en-US" sz="2000" b="1" dirty="0" smtClean="0">
                <a:solidFill>
                  <a:srgbClr val="FF3300"/>
                </a:solidFill>
                <a:latin typeface="Times New Roman" pitchFamily="18" charset="0"/>
                <a:ea typeface="楷体" pitchFamily="49" charset="-122"/>
                <a:cs typeface="Times New Roman" pitchFamily="18" charset="0"/>
              </a:rPr>
              <a:t>&gt; </a:t>
            </a:r>
            <a:r>
              <a:rPr lang="en-US" sz="2000" b="1" dirty="0" err="1" smtClean="0">
                <a:solidFill>
                  <a:srgbClr val="FF3300"/>
                </a:solidFill>
                <a:latin typeface="Times New Roman" pitchFamily="18" charset="0"/>
                <a:ea typeface="楷体" pitchFamily="49" charset="-122"/>
                <a:cs typeface="Times New Roman" pitchFamily="18" charset="0"/>
              </a:rPr>
              <a:t>s1</a:t>
            </a:r>
            <a:r>
              <a:rPr lang="en-US" sz="2000" b="1" dirty="0" smtClean="0">
                <a:solidFill>
                  <a:srgbClr val="FF3300"/>
                </a:solidFill>
                <a:latin typeface="Times New Roman" pitchFamily="18" charset="0"/>
                <a:ea typeface="楷体" pitchFamily="49" charset="-122"/>
                <a:cs typeface="Times New Roman" pitchFamily="18" charset="0"/>
              </a:rPr>
              <a:t> = new Stack&lt;</a:t>
            </a:r>
            <a:r>
              <a:rPr lang="en-US" sz="2000" b="1" dirty="0" err="1" smtClean="0">
                <a:solidFill>
                  <a:srgbClr val="FF3300"/>
                </a:solidFill>
                <a:latin typeface="Times New Roman" pitchFamily="18" charset="0"/>
                <a:ea typeface="楷体" pitchFamily="49" charset="-122"/>
                <a:cs typeface="Times New Roman" pitchFamily="18" charset="0"/>
              </a:rPr>
              <a:t>int</a:t>
            </a:r>
            <a:r>
              <a:rPr lang="en-US" sz="2000" b="1" dirty="0" smtClean="0">
                <a:solidFill>
                  <a:srgbClr val="FF3300"/>
                </a:solidFill>
                <a:latin typeface="Times New Roman" pitchFamily="18" charset="0"/>
                <a:ea typeface="楷体" pitchFamily="49" charset="-122"/>
                <a:cs typeface="Times New Roman" pitchFamily="18" charset="0"/>
              </a:rPr>
              <a:t>&gt;();   //</a:t>
            </a:r>
            <a:r>
              <a:rPr lang="zh-CN" altLang="en-US" sz="2000" b="1" dirty="0" smtClean="0">
                <a:solidFill>
                  <a:srgbClr val="FF3300"/>
                </a:solidFill>
                <a:latin typeface="Times New Roman" pitchFamily="18" charset="0"/>
                <a:ea typeface="楷体" pitchFamily="49" charset="-122"/>
                <a:cs typeface="Times New Roman" pitchFamily="18" charset="0"/>
              </a:rPr>
              <a:t>定义整数栈</a:t>
            </a: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s1.Push</a:t>
            </a:r>
            <a:r>
              <a:rPr lang="en-US" sz="2000" b="1" dirty="0" smtClean="0">
                <a:solidFill>
                  <a:srgbClr val="006600"/>
                </a:solidFill>
                <a:latin typeface="Times New Roman" pitchFamily="18" charset="0"/>
                <a:ea typeface="楷体" pitchFamily="49" charset="-122"/>
                <a:cs typeface="Times New Roman" pitchFamily="18" charset="0"/>
              </a:rPr>
              <a:t>(1);			    //</a:t>
            </a:r>
            <a:r>
              <a:rPr lang="zh-CN" altLang="en-US" sz="2000" b="1" dirty="0" smtClean="0">
                <a:solidFill>
                  <a:srgbClr val="006600"/>
                </a:solidFill>
                <a:latin typeface="Times New Roman" pitchFamily="18" charset="0"/>
                <a:ea typeface="楷体" pitchFamily="49" charset="-122"/>
                <a:cs typeface="Times New Roman" pitchFamily="18" charset="0"/>
              </a:rPr>
              <a:t>进栈</a:t>
            </a:r>
            <a:r>
              <a:rPr lang="en-US" sz="2000" b="1" dirty="0" smtClean="0">
                <a:solidFill>
                  <a:srgbClr val="006600"/>
                </a:solidFill>
                <a:latin typeface="Times New Roman" pitchFamily="18" charset="0"/>
                <a:ea typeface="楷体" pitchFamily="49" charset="-122"/>
                <a:cs typeface="Times New Roman" pitchFamily="18" charset="0"/>
              </a:rPr>
              <a:t>3</a:t>
            </a:r>
            <a:r>
              <a:rPr lang="zh-CN" altLang="en-US" sz="2000" b="1" dirty="0" smtClean="0">
                <a:solidFill>
                  <a:srgbClr val="006600"/>
                </a:solidFill>
                <a:latin typeface="Times New Roman" pitchFamily="18" charset="0"/>
                <a:ea typeface="楷体" pitchFamily="49" charset="-122"/>
                <a:cs typeface="Times New Roman" pitchFamily="18" charset="0"/>
              </a:rPr>
              <a:t>个整数</a:t>
            </a: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s1.Push</a:t>
            </a:r>
            <a:r>
              <a:rPr lang="en-US" sz="2000" b="1" dirty="0" smtClean="0">
                <a:solidFill>
                  <a:srgbClr val="006600"/>
                </a:solidFill>
                <a:latin typeface="Times New Roman" pitchFamily="18" charset="0"/>
                <a:ea typeface="楷体" pitchFamily="49" charset="-122"/>
                <a:cs typeface="Times New Roman" pitchFamily="18" charset="0"/>
              </a:rPr>
              <a:t>(2);</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s1.Push</a:t>
            </a:r>
            <a:r>
              <a:rPr lang="en-US" sz="2000" b="1" dirty="0" smtClean="0">
                <a:solidFill>
                  <a:srgbClr val="006600"/>
                </a:solidFill>
                <a:latin typeface="Times New Roman" pitchFamily="18" charset="0"/>
                <a:ea typeface="楷体" pitchFamily="49" charset="-122"/>
                <a:cs typeface="Times New Roman" pitchFamily="18" charset="0"/>
              </a:rPr>
              <a:t>(3);</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Console.Write</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整数栈出栈次序：</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while (!</a:t>
            </a:r>
            <a:r>
              <a:rPr lang="en-US" sz="2000" b="1" dirty="0" err="1" smtClean="0">
                <a:solidFill>
                  <a:srgbClr val="006600"/>
                </a:solidFill>
                <a:latin typeface="Times New Roman" pitchFamily="18" charset="0"/>
                <a:ea typeface="楷体" pitchFamily="49" charset="-122"/>
                <a:cs typeface="Times New Roman" pitchFamily="18" charset="0"/>
              </a:rPr>
              <a:t>s1.StackEmpty</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栈不空时出栈元素</a:t>
            </a:r>
          </a:p>
          <a:p>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s1.Pop</a:t>
            </a:r>
            <a:r>
              <a:rPr lang="en-US" sz="2000" b="1" dirty="0" smtClean="0">
                <a:solidFill>
                  <a:srgbClr val="006600"/>
                </a:solidFill>
                <a:latin typeface="Times New Roman" pitchFamily="18" charset="0"/>
                <a:ea typeface="楷体" pitchFamily="49" charset="-122"/>
                <a:cs typeface="Times New Roman" pitchFamily="18" charset="0"/>
              </a:rPr>
              <a:t>(ref 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Console.Write</a:t>
            </a:r>
            <a:r>
              <a:rPr lang="en-US" sz="2000" b="1" dirty="0" smtClean="0">
                <a:solidFill>
                  <a:srgbClr val="006600"/>
                </a:solidFill>
                <a:latin typeface="Times New Roman" pitchFamily="18" charset="0"/>
                <a:ea typeface="楷体" pitchFamily="49" charset="-122"/>
                <a:cs typeface="Times New Roman" pitchFamily="18" charset="0"/>
              </a:rPr>
              <a:t>("{0} ", 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Console.WriteLine</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42910" y="642918"/>
            <a:ext cx="8143932" cy="3785652"/>
          </a:xfrm>
          <a:prstGeom prst="rect">
            <a:avLst/>
          </a:prstGeom>
          <a:noFill/>
          <a:ln w="9525">
            <a:noFill/>
            <a:miter lim="800000"/>
            <a:headEnd/>
            <a:tailEnd/>
          </a:ln>
          <a:effectLst/>
        </p:spPr>
        <p:txBody>
          <a:bodyPr wrap="square" rtlCol="0">
            <a:spAutoFit/>
          </a:bodyPr>
          <a:lstStyle/>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a:t>
            </a:r>
            <a:r>
              <a:rPr lang="zh-CN" altLang="en-US" sz="2000" b="1" dirty="0" smtClean="0">
                <a:solidFill>
                  <a:srgbClr val="FF00FF"/>
                </a:solidFill>
                <a:latin typeface="Times New Roman" pitchFamily="18" charset="0"/>
                <a:ea typeface="楷体" pitchFamily="49" charset="-122"/>
                <a:cs typeface="Times New Roman" pitchFamily="18" charset="0"/>
              </a:rPr>
              <a:t>实数栈操作</a:t>
            </a:r>
            <a:r>
              <a:rPr lang="en-US" sz="2000" b="1" dirty="0" smtClean="0">
                <a:solidFill>
                  <a:srgbClr val="FF00FF"/>
                </a:solidFill>
                <a:latin typeface="Times New Roman" pitchFamily="18" charset="0"/>
                <a:ea typeface="楷体" pitchFamily="49" charset="-122"/>
                <a:cs typeface="Times New Roman" pitchFamily="18" charset="0"/>
              </a:rPr>
              <a:t>-----</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double d= 0;</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FF3300"/>
                </a:solidFill>
                <a:latin typeface="Times New Roman" pitchFamily="18" charset="0"/>
                <a:ea typeface="楷体" pitchFamily="49" charset="-122"/>
                <a:cs typeface="Times New Roman" pitchFamily="18" charset="0"/>
              </a:rPr>
              <a:t>Stack&lt;double&gt; </a:t>
            </a:r>
            <a:r>
              <a:rPr lang="en-US" sz="2000" b="1" dirty="0" err="1" smtClean="0">
                <a:solidFill>
                  <a:srgbClr val="FF3300"/>
                </a:solidFill>
                <a:latin typeface="Times New Roman" pitchFamily="18" charset="0"/>
                <a:ea typeface="楷体" pitchFamily="49" charset="-122"/>
                <a:cs typeface="Times New Roman" pitchFamily="18" charset="0"/>
              </a:rPr>
              <a:t>s2</a:t>
            </a:r>
            <a:r>
              <a:rPr lang="en-US" sz="2000" b="1" dirty="0" smtClean="0">
                <a:solidFill>
                  <a:srgbClr val="FF3300"/>
                </a:solidFill>
                <a:latin typeface="Times New Roman" pitchFamily="18" charset="0"/>
                <a:ea typeface="楷体" pitchFamily="49" charset="-122"/>
                <a:cs typeface="Times New Roman" pitchFamily="18" charset="0"/>
              </a:rPr>
              <a:t> = new Stack&lt;double&gt;();	//</a:t>
            </a:r>
            <a:r>
              <a:rPr lang="zh-CN" altLang="en-US" sz="2000" b="1" dirty="0" smtClean="0">
                <a:solidFill>
                  <a:srgbClr val="FF3300"/>
                </a:solidFill>
                <a:latin typeface="Times New Roman" pitchFamily="18" charset="0"/>
                <a:ea typeface="楷体" pitchFamily="49" charset="-122"/>
                <a:cs typeface="Times New Roman" pitchFamily="18" charset="0"/>
              </a:rPr>
              <a:t>定义实数栈</a:t>
            </a: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s2.Push</a:t>
            </a:r>
            <a:r>
              <a:rPr lang="en-US" sz="2000" b="1" dirty="0" smtClean="0">
                <a:solidFill>
                  <a:srgbClr val="006600"/>
                </a:solidFill>
                <a:latin typeface="Times New Roman" pitchFamily="18" charset="0"/>
                <a:ea typeface="楷体" pitchFamily="49" charset="-122"/>
                <a:cs typeface="Times New Roman" pitchFamily="18" charset="0"/>
              </a:rPr>
              <a:t>(2.5);					//</a:t>
            </a:r>
            <a:r>
              <a:rPr lang="zh-CN" altLang="en-US" sz="2000" b="1" dirty="0" smtClean="0">
                <a:solidFill>
                  <a:srgbClr val="006600"/>
                </a:solidFill>
                <a:latin typeface="Times New Roman" pitchFamily="18" charset="0"/>
                <a:ea typeface="楷体" pitchFamily="49" charset="-122"/>
                <a:cs typeface="Times New Roman" pitchFamily="18" charset="0"/>
              </a:rPr>
              <a:t>进栈</a:t>
            </a:r>
            <a:r>
              <a:rPr lang="en-US" sz="2000" b="1" dirty="0" smtClean="0">
                <a:solidFill>
                  <a:srgbClr val="006600"/>
                </a:solidFill>
                <a:latin typeface="Times New Roman" pitchFamily="18" charset="0"/>
                <a:ea typeface="楷体" pitchFamily="49" charset="-122"/>
                <a:cs typeface="Times New Roman" pitchFamily="18" charset="0"/>
              </a:rPr>
              <a:t>3</a:t>
            </a:r>
            <a:r>
              <a:rPr lang="zh-CN" altLang="en-US" sz="2000" b="1" dirty="0" smtClean="0">
                <a:solidFill>
                  <a:srgbClr val="006600"/>
                </a:solidFill>
                <a:latin typeface="Times New Roman" pitchFamily="18" charset="0"/>
                <a:ea typeface="楷体" pitchFamily="49" charset="-122"/>
                <a:cs typeface="Times New Roman" pitchFamily="18" charset="0"/>
              </a:rPr>
              <a:t>个实数</a:t>
            </a: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s2.Push</a:t>
            </a:r>
            <a:r>
              <a:rPr lang="en-US" sz="2000" b="1" dirty="0" smtClean="0">
                <a:solidFill>
                  <a:srgbClr val="006600"/>
                </a:solidFill>
                <a:latin typeface="Times New Roman" pitchFamily="18" charset="0"/>
                <a:ea typeface="楷体" pitchFamily="49" charset="-122"/>
                <a:cs typeface="Times New Roman" pitchFamily="18" charset="0"/>
              </a:rPr>
              <a:t>(3.8);</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s2.Push</a:t>
            </a:r>
            <a:r>
              <a:rPr lang="en-US" sz="2000" b="1" dirty="0" smtClean="0">
                <a:solidFill>
                  <a:srgbClr val="006600"/>
                </a:solidFill>
                <a:latin typeface="Times New Roman" pitchFamily="18" charset="0"/>
                <a:ea typeface="楷体" pitchFamily="49" charset="-122"/>
                <a:cs typeface="Times New Roman" pitchFamily="18" charset="0"/>
              </a:rPr>
              <a:t>(5.9);</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Console.Write</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实数栈出栈次序：</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while (!</a:t>
            </a:r>
            <a:r>
              <a:rPr lang="en-US" sz="2000" b="1" dirty="0" err="1" smtClean="0">
                <a:solidFill>
                  <a:srgbClr val="006600"/>
                </a:solidFill>
                <a:latin typeface="Times New Roman" pitchFamily="18" charset="0"/>
                <a:ea typeface="楷体" pitchFamily="49" charset="-122"/>
                <a:cs typeface="Times New Roman" pitchFamily="18" charset="0"/>
              </a:rPr>
              <a:t>s2.StackEmpty</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栈不空时出栈元素</a:t>
            </a:r>
          </a:p>
          <a:p>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s2.Pop</a:t>
            </a:r>
            <a:r>
              <a:rPr lang="en-US" sz="2000" b="1" dirty="0" smtClean="0">
                <a:solidFill>
                  <a:srgbClr val="006600"/>
                </a:solidFill>
                <a:latin typeface="Times New Roman" pitchFamily="18" charset="0"/>
                <a:ea typeface="楷体" pitchFamily="49" charset="-122"/>
                <a:cs typeface="Times New Roman" pitchFamily="18" charset="0"/>
              </a:rPr>
              <a:t>(ref d);</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Console.Write</a:t>
            </a:r>
            <a:r>
              <a:rPr lang="en-US" sz="2000" b="1" dirty="0" smtClean="0">
                <a:solidFill>
                  <a:srgbClr val="006600"/>
                </a:solidFill>
                <a:latin typeface="Times New Roman" pitchFamily="18" charset="0"/>
                <a:ea typeface="楷体" pitchFamily="49" charset="-122"/>
                <a:cs typeface="Times New Roman" pitchFamily="18" charset="0"/>
              </a:rPr>
              <a:t>("{0} ", d);</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Console.WriteLine</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42910" y="500042"/>
            <a:ext cx="8001056" cy="3785652"/>
          </a:xfrm>
          <a:prstGeom prst="rect">
            <a:avLst/>
          </a:prstGeom>
          <a:noFill/>
          <a:ln w="9525">
            <a:noFill/>
            <a:miter lim="800000"/>
            <a:headEnd/>
            <a:tailEnd/>
          </a:ln>
          <a:effectLst/>
        </p:spPr>
        <p:txBody>
          <a:bodyPr wrap="square" rtlCol="0">
            <a:spAutoFit/>
          </a:bodyPr>
          <a:lstStyle/>
          <a:p>
            <a:r>
              <a:rPr lang="en-US" sz="2000" b="1" dirty="0" smtClean="0">
                <a:solidFill>
                  <a:srgbClr val="FF00FF"/>
                </a:solidFill>
                <a:latin typeface="Times New Roman" pitchFamily="18" charset="0"/>
                <a:ea typeface="楷体" pitchFamily="49" charset="-122"/>
                <a:cs typeface="Times New Roman" pitchFamily="18" charset="0"/>
              </a:rPr>
              <a:t>      //-----</a:t>
            </a:r>
            <a:r>
              <a:rPr lang="zh-CN" altLang="en-US" sz="2000" b="1" dirty="0" smtClean="0">
                <a:solidFill>
                  <a:srgbClr val="FF00FF"/>
                </a:solidFill>
                <a:latin typeface="Times New Roman" pitchFamily="18" charset="0"/>
                <a:ea typeface="楷体" pitchFamily="49" charset="-122"/>
                <a:cs typeface="Times New Roman" pitchFamily="18" charset="0"/>
              </a:rPr>
              <a:t>学生对象栈操作</a:t>
            </a:r>
            <a:r>
              <a:rPr lang="en-US" sz="2000" b="1" dirty="0" smtClean="0">
                <a:solidFill>
                  <a:srgbClr val="FF00FF"/>
                </a:solidFill>
                <a:latin typeface="Times New Roman" pitchFamily="18" charset="0"/>
                <a:ea typeface="楷体" pitchFamily="49" charset="-122"/>
                <a:cs typeface="Times New Roman" pitchFamily="18" charset="0"/>
              </a:rPr>
              <a:t>-----</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Student </a:t>
            </a:r>
            <a:r>
              <a:rPr lang="en-US" sz="2000" b="1" dirty="0" err="1" smtClean="0">
                <a:solidFill>
                  <a:srgbClr val="006600"/>
                </a:solidFill>
                <a:latin typeface="Times New Roman" pitchFamily="18" charset="0"/>
                <a:ea typeface="楷体" pitchFamily="49" charset="-122"/>
                <a:cs typeface="Times New Roman" pitchFamily="18" charset="0"/>
              </a:rPr>
              <a:t>st</a:t>
            </a:r>
            <a:r>
              <a:rPr lang="en-US" sz="2000" b="1" dirty="0" smtClean="0">
                <a:solidFill>
                  <a:srgbClr val="006600"/>
                </a:solidFill>
                <a:latin typeface="Times New Roman" pitchFamily="18" charset="0"/>
                <a:ea typeface="楷体" pitchFamily="49" charset="-122"/>
                <a:cs typeface="Times New Roman" pitchFamily="18" charset="0"/>
              </a:rPr>
              <a:t> =new Student();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FF3300"/>
                </a:solidFill>
                <a:latin typeface="Times New Roman" pitchFamily="18" charset="0"/>
                <a:ea typeface="楷体" pitchFamily="49" charset="-122"/>
                <a:cs typeface="Times New Roman" pitchFamily="18" charset="0"/>
              </a:rPr>
              <a:t>Stack&lt;Student&gt; </a:t>
            </a:r>
            <a:r>
              <a:rPr lang="en-US" sz="2000" b="1" dirty="0" err="1" smtClean="0">
                <a:solidFill>
                  <a:srgbClr val="FF3300"/>
                </a:solidFill>
                <a:latin typeface="Times New Roman" pitchFamily="18" charset="0"/>
                <a:ea typeface="楷体" pitchFamily="49" charset="-122"/>
                <a:cs typeface="Times New Roman" pitchFamily="18" charset="0"/>
              </a:rPr>
              <a:t>s3</a:t>
            </a:r>
            <a:r>
              <a:rPr lang="en-US" sz="2000" b="1" dirty="0" smtClean="0">
                <a:solidFill>
                  <a:srgbClr val="FF3300"/>
                </a:solidFill>
                <a:latin typeface="Times New Roman" pitchFamily="18" charset="0"/>
                <a:ea typeface="楷体" pitchFamily="49" charset="-122"/>
                <a:cs typeface="Times New Roman" pitchFamily="18" charset="0"/>
              </a:rPr>
              <a:t> = new Stack&lt;Student&gt;();	//</a:t>
            </a:r>
            <a:r>
              <a:rPr lang="zh-CN" altLang="en-US" sz="2000" b="1" dirty="0" smtClean="0">
                <a:solidFill>
                  <a:srgbClr val="FF3300"/>
                </a:solidFill>
                <a:latin typeface="Times New Roman" pitchFamily="18" charset="0"/>
                <a:ea typeface="楷体" pitchFamily="49" charset="-122"/>
                <a:cs typeface="Times New Roman" pitchFamily="18" charset="0"/>
              </a:rPr>
              <a:t>定义学生栈</a:t>
            </a: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s3.Push</a:t>
            </a:r>
            <a:r>
              <a:rPr lang="en-US" sz="2000" b="1" dirty="0" smtClean="0">
                <a:solidFill>
                  <a:srgbClr val="006600"/>
                </a:solidFill>
                <a:latin typeface="Times New Roman" pitchFamily="18" charset="0"/>
                <a:ea typeface="楷体" pitchFamily="49" charset="-122"/>
                <a:cs typeface="Times New Roman" pitchFamily="18" charset="0"/>
              </a:rPr>
              <a:t>(new Student(</a:t>
            </a:r>
            <a:r>
              <a:rPr lang="en-US" sz="2000" b="1" dirty="0" err="1" smtClean="0">
                <a:solidFill>
                  <a:srgbClr val="006600"/>
                </a:solidFill>
                <a:latin typeface="Times New Roman" pitchFamily="18" charset="0"/>
                <a:ea typeface="楷体" pitchFamily="49" charset="-122"/>
                <a:cs typeface="Times New Roman" pitchFamily="18" charset="0"/>
              </a:rPr>
              <a:t>1,"Student1</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进栈</a:t>
            </a:r>
            <a:r>
              <a:rPr lang="en-US" sz="2000" b="1" dirty="0" smtClean="0">
                <a:solidFill>
                  <a:srgbClr val="006600"/>
                </a:solidFill>
                <a:latin typeface="Times New Roman" pitchFamily="18" charset="0"/>
                <a:ea typeface="楷体" pitchFamily="49" charset="-122"/>
                <a:cs typeface="Times New Roman" pitchFamily="18" charset="0"/>
              </a:rPr>
              <a:t>3</a:t>
            </a:r>
            <a:r>
              <a:rPr lang="zh-CN" altLang="en-US" sz="2000" b="1" dirty="0" smtClean="0">
                <a:solidFill>
                  <a:srgbClr val="006600"/>
                </a:solidFill>
                <a:latin typeface="Times New Roman" pitchFamily="18" charset="0"/>
                <a:ea typeface="楷体" pitchFamily="49" charset="-122"/>
                <a:cs typeface="Times New Roman" pitchFamily="18" charset="0"/>
              </a:rPr>
              <a:t>个学生对象</a:t>
            </a: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s3.Push</a:t>
            </a:r>
            <a:r>
              <a:rPr lang="en-US" sz="2000" b="1" dirty="0" smtClean="0">
                <a:solidFill>
                  <a:srgbClr val="006600"/>
                </a:solidFill>
                <a:latin typeface="Times New Roman" pitchFamily="18" charset="0"/>
                <a:ea typeface="楷体" pitchFamily="49" charset="-122"/>
                <a:cs typeface="Times New Roman" pitchFamily="18" charset="0"/>
              </a:rPr>
              <a:t>(new Student(</a:t>
            </a:r>
            <a:r>
              <a:rPr lang="en-US" sz="2000" b="1" dirty="0" err="1" smtClean="0">
                <a:solidFill>
                  <a:srgbClr val="006600"/>
                </a:solidFill>
                <a:latin typeface="Times New Roman" pitchFamily="18" charset="0"/>
                <a:ea typeface="楷体" pitchFamily="49" charset="-122"/>
                <a:cs typeface="Times New Roman" pitchFamily="18" charset="0"/>
              </a:rPr>
              <a:t>2,"Student2</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s3.Push</a:t>
            </a:r>
            <a:r>
              <a:rPr lang="en-US" sz="2000" b="1" dirty="0" smtClean="0">
                <a:solidFill>
                  <a:srgbClr val="006600"/>
                </a:solidFill>
                <a:latin typeface="Times New Roman" pitchFamily="18" charset="0"/>
                <a:ea typeface="楷体" pitchFamily="49" charset="-122"/>
                <a:cs typeface="Times New Roman" pitchFamily="18" charset="0"/>
              </a:rPr>
              <a:t>(new Student(</a:t>
            </a:r>
            <a:r>
              <a:rPr lang="en-US" sz="2000" b="1" dirty="0" err="1" smtClean="0">
                <a:solidFill>
                  <a:srgbClr val="006600"/>
                </a:solidFill>
                <a:latin typeface="Times New Roman" pitchFamily="18" charset="0"/>
                <a:ea typeface="楷体" pitchFamily="49" charset="-122"/>
                <a:cs typeface="Times New Roman" pitchFamily="18" charset="0"/>
              </a:rPr>
              <a:t>3,"Student3</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Console.Write</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学生对象栈出栈次序：</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while (!</a:t>
            </a:r>
            <a:r>
              <a:rPr lang="en-US" sz="2000" b="1" dirty="0" err="1" smtClean="0">
                <a:solidFill>
                  <a:srgbClr val="006600"/>
                </a:solidFill>
                <a:latin typeface="Times New Roman" pitchFamily="18" charset="0"/>
                <a:ea typeface="楷体" pitchFamily="49" charset="-122"/>
                <a:cs typeface="Times New Roman" pitchFamily="18" charset="0"/>
              </a:rPr>
              <a:t>s3.StackEmpty</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栈不空时出栈元素</a:t>
            </a:r>
          </a:p>
          <a:p>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s3.Pop</a:t>
            </a:r>
            <a:r>
              <a:rPr lang="en-US" sz="2000" b="1" dirty="0" smtClean="0">
                <a:solidFill>
                  <a:srgbClr val="006600"/>
                </a:solidFill>
                <a:latin typeface="Times New Roman" pitchFamily="18" charset="0"/>
                <a:ea typeface="楷体" pitchFamily="49" charset="-122"/>
                <a:cs typeface="Times New Roman" pitchFamily="18" charset="0"/>
              </a:rPr>
              <a:t>(ref </a:t>
            </a:r>
            <a:r>
              <a:rPr lang="en-US" sz="2000" b="1" dirty="0" err="1" smtClean="0">
                <a:solidFill>
                  <a:srgbClr val="006600"/>
                </a:solidFill>
                <a:latin typeface="Times New Roman" pitchFamily="18" charset="0"/>
                <a:ea typeface="楷体" pitchFamily="49" charset="-122"/>
                <a:cs typeface="Times New Roman" pitchFamily="18" charset="0"/>
              </a:rPr>
              <a:t>st</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st.Dispstudent</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Console.WriteLine</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571472" y="571480"/>
            <a:ext cx="8072494" cy="5170646"/>
          </a:xfrm>
          <a:prstGeom prst="rect">
            <a:avLst/>
          </a:prstGeom>
          <a:noFill/>
          <a:ln w="9525">
            <a:noFill/>
            <a:miter lim="800000"/>
            <a:headEnd/>
            <a:tailEnd/>
          </a:ln>
          <a:effectLst/>
        </p:spPr>
        <p:txBody>
          <a:bodyPr wrap="square" rtlCol="0">
            <a:spAutoFit/>
          </a:bodyPr>
          <a:lstStyle/>
          <a:p>
            <a:r>
              <a:rPr lang="en-US" sz="2000" b="1" dirty="0" smtClean="0">
                <a:solidFill>
                  <a:srgbClr val="FF00FF"/>
                </a:solidFill>
                <a:latin typeface="Times New Roman" pitchFamily="18" charset="0"/>
                <a:ea typeface="楷体" pitchFamily="49" charset="-122"/>
                <a:cs typeface="Times New Roman" pitchFamily="18" charset="0"/>
              </a:rPr>
              <a:t>              //-----</a:t>
            </a:r>
            <a:r>
              <a:rPr lang="zh-CN" altLang="en-US" sz="2000" b="1" dirty="0" smtClean="0">
                <a:solidFill>
                  <a:srgbClr val="FF00FF"/>
                </a:solidFill>
                <a:latin typeface="Times New Roman" pitchFamily="18" charset="0"/>
                <a:ea typeface="楷体" pitchFamily="49" charset="-122"/>
                <a:cs typeface="Times New Roman" pitchFamily="18" charset="0"/>
              </a:rPr>
              <a:t>教师对象栈操作</a:t>
            </a:r>
            <a:r>
              <a:rPr lang="en-US" sz="2000" b="1" dirty="0" smtClean="0">
                <a:solidFill>
                  <a:srgbClr val="FF00FF"/>
                </a:solidFill>
                <a:latin typeface="Times New Roman" pitchFamily="18" charset="0"/>
                <a:ea typeface="楷体" pitchFamily="49" charset="-122"/>
                <a:cs typeface="Times New Roman" pitchFamily="18" charset="0"/>
              </a:rPr>
              <a:t>-----</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Teacher </a:t>
            </a:r>
            <a:r>
              <a:rPr lang="en-US" sz="2000" b="1" dirty="0" err="1" smtClean="0">
                <a:solidFill>
                  <a:srgbClr val="006600"/>
                </a:solidFill>
                <a:latin typeface="Times New Roman" pitchFamily="18" charset="0"/>
                <a:ea typeface="楷体" pitchFamily="49" charset="-122"/>
                <a:cs typeface="Times New Roman" pitchFamily="18" charset="0"/>
              </a:rPr>
              <a:t>te</a:t>
            </a:r>
            <a:r>
              <a:rPr lang="en-US" sz="2000" b="1" dirty="0" smtClean="0">
                <a:solidFill>
                  <a:srgbClr val="006600"/>
                </a:solidFill>
                <a:latin typeface="Times New Roman" pitchFamily="18" charset="0"/>
                <a:ea typeface="楷体" pitchFamily="49" charset="-122"/>
                <a:cs typeface="Times New Roman" pitchFamily="18" charset="0"/>
              </a:rPr>
              <a:t> = new Teacher();</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FF3300"/>
                </a:solidFill>
                <a:latin typeface="Times New Roman" pitchFamily="18" charset="0"/>
                <a:ea typeface="楷体" pitchFamily="49" charset="-122"/>
                <a:cs typeface="Times New Roman" pitchFamily="18" charset="0"/>
              </a:rPr>
              <a:t>Stack&lt;Teacher&gt; </a:t>
            </a:r>
            <a:r>
              <a:rPr lang="en-US" sz="2000" b="1" dirty="0" err="1" smtClean="0">
                <a:solidFill>
                  <a:srgbClr val="FF3300"/>
                </a:solidFill>
                <a:latin typeface="Times New Roman" pitchFamily="18" charset="0"/>
                <a:ea typeface="楷体" pitchFamily="49" charset="-122"/>
                <a:cs typeface="Times New Roman" pitchFamily="18" charset="0"/>
              </a:rPr>
              <a:t>s4</a:t>
            </a:r>
            <a:r>
              <a:rPr lang="en-US" sz="2000" b="1" dirty="0" smtClean="0">
                <a:solidFill>
                  <a:srgbClr val="FF3300"/>
                </a:solidFill>
                <a:latin typeface="Times New Roman" pitchFamily="18" charset="0"/>
                <a:ea typeface="楷体" pitchFamily="49" charset="-122"/>
                <a:cs typeface="Times New Roman" pitchFamily="18" charset="0"/>
              </a:rPr>
              <a:t> = new Stack&lt;Teacher&gt;();//</a:t>
            </a:r>
            <a:r>
              <a:rPr lang="zh-CN" altLang="en-US" sz="2000" b="1" dirty="0" smtClean="0">
                <a:solidFill>
                  <a:srgbClr val="FF3300"/>
                </a:solidFill>
                <a:latin typeface="Times New Roman" pitchFamily="18" charset="0"/>
                <a:ea typeface="楷体" pitchFamily="49" charset="-122"/>
                <a:cs typeface="Times New Roman" pitchFamily="18" charset="0"/>
              </a:rPr>
              <a:t>定义教师栈</a:t>
            </a: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s4.Push</a:t>
            </a:r>
            <a:r>
              <a:rPr lang="en-US" sz="2000" b="1" dirty="0" smtClean="0">
                <a:solidFill>
                  <a:srgbClr val="006600"/>
                </a:solidFill>
                <a:latin typeface="Times New Roman" pitchFamily="18" charset="0"/>
                <a:ea typeface="楷体" pitchFamily="49" charset="-122"/>
                <a:cs typeface="Times New Roman" pitchFamily="18" charset="0"/>
              </a:rPr>
              <a:t>(new Teacher(1, "</a:t>
            </a:r>
            <a:r>
              <a:rPr lang="en-US" sz="2000" b="1" dirty="0" err="1" smtClean="0">
                <a:solidFill>
                  <a:srgbClr val="006600"/>
                </a:solidFill>
                <a:latin typeface="Times New Roman" pitchFamily="18" charset="0"/>
                <a:ea typeface="楷体" pitchFamily="49" charset="-122"/>
                <a:cs typeface="Times New Roman" pitchFamily="18" charset="0"/>
              </a:rPr>
              <a:t>Teacher1</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进栈</a:t>
            </a:r>
            <a:r>
              <a:rPr lang="en-US" sz="2000" b="1" dirty="0" smtClean="0">
                <a:solidFill>
                  <a:srgbClr val="006600"/>
                </a:solidFill>
                <a:latin typeface="Times New Roman" pitchFamily="18" charset="0"/>
                <a:ea typeface="楷体" pitchFamily="49" charset="-122"/>
                <a:cs typeface="Times New Roman" pitchFamily="18" charset="0"/>
              </a:rPr>
              <a:t>3</a:t>
            </a:r>
            <a:r>
              <a:rPr lang="zh-CN" altLang="en-US" sz="2000" b="1" dirty="0" smtClean="0">
                <a:solidFill>
                  <a:srgbClr val="006600"/>
                </a:solidFill>
                <a:latin typeface="Times New Roman" pitchFamily="18" charset="0"/>
                <a:ea typeface="楷体" pitchFamily="49" charset="-122"/>
                <a:cs typeface="Times New Roman" pitchFamily="18" charset="0"/>
              </a:rPr>
              <a:t>个教师对象</a:t>
            </a: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s4.Push</a:t>
            </a:r>
            <a:r>
              <a:rPr lang="en-US" sz="2000" b="1" dirty="0" smtClean="0">
                <a:solidFill>
                  <a:srgbClr val="006600"/>
                </a:solidFill>
                <a:latin typeface="Times New Roman" pitchFamily="18" charset="0"/>
                <a:ea typeface="楷体" pitchFamily="49" charset="-122"/>
                <a:cs typeface="Times New Roman" pitchFamily="18" charset="0"/>
              </a:rPr>
              <a:t>(new Teacher(2, "</a:t>
            </a:r>
            <a:r>
              <a:rPr lang="en-US" sz="2000" b="1" dirty="0" err="1" smtClean="0">
                <a:solidFill>
                  <a:srgbClr val="006600"/>
                </a:solidFill>
                <a:latin typeface="Times New Roman" pitchFamily="18" charset="0"/>
                <a:ea typeface="楷体" pitchFamily="49" charset="-122"/>
                <a:cs typeface="Times New Roman" pitchFamily="18" charset="0"/>
              </a:rPr>
              <a:t>Teacher2</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s4.Push</a:t>
            </a:r>
            <a:r>
              <a:rPr lang="en-US" sz="2000" b="1" dirty="0" smtClean="0">
                <a:solidFill>
                  <a:srgbClr val="006600"/>
                </a:solidFill>
                <a:latin typeface="Times New Roman" pitchFamily="18" charset="0"/>
                <a:ea typeface="楷体" pitchFamily="49" charset="-122"/>
                <a:cs typeface="Times New Roman" pitchFamily="18" charset="0"/>
              </a:rPr>
              <a:t>(new Teacher(3, "</a:t>
            </a:r>
            <a:r>
              <a:rPr lang="en-US" sz="2000" b="1" dirty="0" err="1" smtClean="0">
                <a:solidFill>
                  <a:srgbClr val="006600"/>
                </a:solidFill>
                <a:latin typeface="Times New Roman" pitchFamily="18" charset="0"/>
                <a:ea typeface="楷体" pitchFamily="49" charset="-122"/>
                <a:cs typeface="Times New Roman" pitchFamily="18" charset="0"/>
              </a:rPr>
              <a:t>Teacher3</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Console.Write</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教师对象栈出栈次序：</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while (!</a:t>
            </a:r>
            <a:r>
              <a:rPr lang="en-US" sz="2000" b="1" dirty="0" err="1" smtClean="0">
                <a:solidFill>
                  <a:srgbClr val="006600"/>
                </a:solidFill>
                <a:latin typeface="Times New Roman" pitchFamily="18" charset="0"/>
                <a:ea typeface="楷体" pitchFamily="49" charset="-122"/>
                <a:cs typeface="Times New Roman" pitchFamily="18" charset="0"/>
              </a:rPr>
              <a:t>s4.StackEmpty</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栈不空时出栈元素</a:t>
            </a:r>
          </a:p>
          <a:p>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s4.Pop</a:t>
            </a:r>
            <a:r>
              <a:rPr lang="en-US" sz="2000" b="1" dirty="0" smtClean="0">
                <a:solidFill>
                  <a:srgbClr val="006600"/>
                </a:solidFill>
                <a:latin typeface="Times New Roman" pitchFamily="18" charset="0"/>
                <a:ea typeface="楷体" pitchFamily="49" charset="-122"/>
                <a:cs typeface="Times New Roman" pitchFamily="18" charset="0"/>
              </a:rPr>
              <a:t>(ref </a:t>
            </a:r>
            <a:r>
              <a:rPr lang="en-US" sz="2000" b="1" dirty="0" err="1" smtClean="0">
                <a:solidFill>
                  <a:srgbClr val="006600"/>
                </a:solidFill>
                <a:latin typeface="Times New Roman" pitchFamily="18" charset="0"/>
                <a:ea typeface="楷体" pitchFamily="49" charset="-122"/>
                <a:cs typeface="Times New Roman" pitchFamily="18" charset="0"/>
              </a:rPr>
              <a:t>te</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te.Dispteacher</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Console.WriteLine</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Text Box 3"/>
          <p:cNvSpPr txBox="1">
            <a:spLocks noChangeArrowheads="1"/>
          </p:cNvSpPr>
          <p:nvPr/>
        </p:nvSpPr>
        <p:spPr bwMode="auto">
          <a:xfrm>
            <a:off x="539750" y="476250"/>
            <a:ext cx="7993063" cy="2238241"/>
          </a:xfrm>
          <a:prstGeom prst="rect">
            <a:avLst/>
          </a:prstGeom>
          <a:noFill/>
          <a:ln w="9525">
            <a:noFill/>
            <a:miter lim="800000"/>
            <a:headEnd/>
            <a:tailEnd/>
          </a:ln>
          <a:effectLst/>
        </p:spPr>
        <p:txBody>
          <a:bodyPr>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本程序先声明</a:t>
            </a:r>
            <a:r>
              <a:rPr lang="en-US" sz="2400" b="1" dirty="0" smtClean="0">
                <a:solidFill>
                  <a:srgbClr val="0000FF"/>
                </a:solidFill>
                <a:latin typeface="Times New Roman" pitchFamily="18" charset="0"/>
                <a:ea typeface="楷体" pitchFamily="49" charset="-122"/>
                <a:cs typeface="Times New Roman" pitchFamily="18" charset="0"/>
              </a:rPr>
              <a:t>Student</a:t>
            </a:r>
            <a:r>
              <a:rPr lang="zh-CN" altLang="en-US" sz="2400" b="1" dirty="0" smtClean="0">
                <a:solidFill>
                  <a:srgbClr val="0000FF"/>
                </a:solidFill>
                <a:latin typeface="Times New Roman" pitchFamily="18" charset="0"/>
                <a:ea typeface="楷体" pitchFamily="49" charset="-122"/>
                <a:cs typeface="Times New Roman" pitchFamily="18" charset="0"/>
              </a:rPr>
              <a:t>和</a:t>
            </a:r>
            <a:r>
              <a:rPr lang="en-US" sz="2400" b="1" dirty="0" smtClean="0">
                <a:solidFill>
                  <a:srgbClr val="0000FF"/>
                </a:solidFill>
                <a:latin typeface="Times New Roman" pitchFamily="18" charset="0"/>
                <a:ea typeface="楷体" pitchFamily="49" charset="-122"/>
                <a:cs typeface="Times New Roman" pitchFamily="18" charset="0"/>
              </a:rPr>
              <a:t>Teacher</a:t>
            </a:r>
            <a:r>
              <a:rPr lang="zh-CN" altLang="en-US" sz="2400" b="1" dirty="0" smtClean="0">
                <a:solidFill>
                  <a:srgbClr val="0000FF"/>
                </a:solidFill>
                <a:latin typeface="Times New Roman" pitchFamily="18" charset="0"/>
                <a:ea typeface="楷体" pitchFamily="49" charset="-122"/>
                <a:cs typeface="Times New Roman" pitchFamily="18" charset="0"/>
              </a:rPr>
              <a:t>两个类，再声明一个泛型栈</a:t>
            </a:r>
            <a:r>
              <a:rPr lang="pt-BR" sz="2400" b="1" dirty="0" smtClean="0">
                <a:solidFill>
                  <a:srgbClr val="0000FF"/>
                </a:solidFill>
                <a:latin typeface="Times New Roman" pitchFamily="18" charset="0"/>
                <a:ea typeface="楷体" pitchFamily="49" charset="-122"/>
                <a:cs typeface="Times New Roman" pitchFamily="18" charset="0"/>
              </a:rPr>
              <a:t>Stack&lt;T&gt;</a:t>
            </a:r>
            <a:r>
              <a:rPr lang="zh-CN" altLang="en-US" sz="2400" b="1" dirty="0" smtClean="0">
                <a:solidFill>
                  <a:srgbClr val="0000FF"/>
                </a:solidFill>
                <a:latin typeface="Times New Roman" pitchFamily="18" charset="0"/>
                <a:ea typeface="楷体" pitchFamily="49" charset="-122"/>
                <a:cs typeface="Times New Roman" pitchFamily="18" charset="0"/>
              </a:rPr>
              <a:t>，然后实例化为整数栈</a:t>
            </a:r>
            <a:r>
              <a:rPr lang="pt-BR" sz="2400" b="1" dirty="0" smtClean="0">
                <a:solidFill>
                  <a:srgbClr val="0000FF"/>
                </a:solidFill>
                <a:latin typeface="Times New Roman" pitchFamily="18" charset="0"/>
                <a:ea typeface="楷体" pitchFamily="49" charset="-122"/>
                <a:cs typeface="Times New Roman" pitchFamily="18" charset="0"/>
              </a:rPr>
              <a:t>s1</a:t>
            </a:r>
            <a:r>
              <a:rPr lang="zh-CN" altLang="en-US" sz="2400" b="1" dirty="0" smtClean="0">
                <a:solidFill>
                  <a:srgbClr val="0000FF"/>
                </a:solidFill>
                <a:latin typeface="Times New Roman" pitchFamily="18" charset="0"/>
                <a:ea typeface="楷体" pitchFamily="49" charset="-122"/>
                <a:cs typeface="Times New Roman" pitchFamily="18" charset="0"/>
              </a:rPr>
              <a:t>、实数栈</a:t>
            </a:r>
            <a:r>
              <a:rPr lang="pt-BR" sz="2400" b="1" dirty="0" smtClean="0">
                <a:solidFill>
                  <a:srgbClr val="0000FF"/>
                </a:solidFill>
                <a:latin typeface="Times New Roman" pitchFamily="18" charset="0"/>
                <a:ea typeface="楷体" pitchFamily="49" charset="-122"/>
                <a:cs typeface="Times New Roman" pitchFamily="18" charset="0"/>
              </a:rPr>
              <a:t>s2</a:t>
            </a:r>
            <a:r>
              <a:rPr lang="zh-CN" altLang="en-US" sz="2400" b="1" dirty="0" smtClean="0">
                <a:solidFill>
                  <a:srgbClr val="0000FF"/>
                </a:solidFill>
                <a:latin typeface="Times New Roman" pitchFamily="18" charset="0"/>
                <a:ea typeface="楷体" pitchFamily="49" charset="-122"/>
                <a:cs typeface="Times New Roman" pitchFamily="18" charset="0"/>
              </a:rPr>
              <a:t>、学生对象栈</a:t>
            </a:r>
            <a:r>
              <a:rPr lang="en-US" sz="2400" b="1" dirty="0" err="1" smtClean="0">
                <a:solidFill>
                  <a:srgbClr val="0000FF"/>
                </a:solidFill>
                <a:latin typeface="Times New Roman" pitchFamily="18" charset="0"/>
                <a:ea typeface="楷体" pitchFamily="49" charset="-122"/>
                <a:cs typeface="Times New Roman" pitchFamily="18" charset="0"/>
              </a:rPr>
              <a:t>s3</a:t>
            </a:r>
            <a:r>
              <a:rPr lang="zh-CN" altLang="en-US" sz="2400" b="1" dirty="0" smtClean="0">
                <a:solidFill>
                  <a:srgbClr val="0000FF"/>
                </a:solidFill>
                <a:latin typeface="Times New Roman" pitchFamily="18" charset="0"/>
                <a:ea typeface="楷体" pitchFamily="49" charset="-122"/>
                <a:cs typeface="Times New Roman" pitchFamily="18" charset="0"/>
              </a:rPr>
              <a:t>和教师对象栈</a:t>
            </a:r>
            <a:r>
              <a:rPr lang="en-US" sz="2400" b="1" dirty="0" err="1" smtClean="0">
                <a:solidFill>
                  <a:srgbClr val="0000FF"/>
                </a:solidFill>
                <a:latin typeface="Times New Roman" pitchFamily="18" charset="0"/>
                <a:ea typeface="楷体" pitchFamily="49" charset="-122"/>
                <a:cs typeface="Times New Roman" pitchFamily="18" charset="0"/>
              </a:rPr>
              <a:t>s4</a:t>
            </a:r>
            <a:r>
              <a:rPr lang="zh-CN" altLang="en-US" sz="2400" b="1" dirty="0" smtClean="0">
                <a:solidFill>
                  <a:srgbClr val="0000FF"/>
                </a:solidFill>
                <a:latin typeface="Times New Roman" pitchFamily="18" charset="0"/>
                <a:ea typeface="楷体" pitchFamily="49" charset="-122"/>
                <a:cs typeface="Times New Roman" pitchFamily="18" charset="0"/>
              </a:rPr>
              <a:t>，各自进栈</a:t>
            </a:r>
            <a:r>
              <a:rPr lang="pt-BR" sz="2400" b="1" dirty="0" smtClean="0">
                <a:solidFill>
                  <a:srgbClr val="0000FF"/>
                </a:solidFill>
                <a:latin typeface="Times New Roman" pitchFamily="18" charset="0"/>
                <a:ea typeface="楷体" pitchFamily="49" charset="-122"/>
                <a:cs typeface="Times New Roman" pitchFamily="18" charset="0"/>
              </a:rPr>
              <a:t>3</a:t>
            </a:r>
            <a:r>
              <a:rPr lang="zh-CN" altLang="en-US" sz="2400" b="1" dirty="0" smtClean="0">
                <a:solidFill>
                  <a:srgbClr val="0000FF"/>
                </a:solidFill>
                <a:latin typeface="Times New Roman" pitchFamily="18" charset="0"/>
                <a:ea typeface="楷体" pitchFamily="49" charset="-122"/>
                <a:cs typeface="Times New Roman" pitchFamily="18" charset="0"/>
              </a:rPr>
              <a:t>个元素后并出栈，程序执行结果如图</a:t>
            </a:r>
            <a:r>
              <a:rPr lang="pt-BR" sz="2400" b="1" dirty="0" smtClean="0">
                <a:solidFill>
                  <a:srgbClr val="0000FF"/>
                </a:solidFill>
                <a:latin typeface="Times New Roman" pitchFamily="18" charset="0"/>
                <a:ea typeface="楷体" pitchFamily="49" charset="-122"/>
                <a:cs typeface="Times New Roman" pitchFamily="18" charset="0"/>
              </a:rPr>
              <a:t>7.2</a:t>
            </a:r>
            <a:r>
              <a:rPr lang="zh-CN" altLang="en-US" sz="2400" b="1" dirty="0" smtClean="0">
                <a:solidFill>
                  <a:srgbClr val="0000FF"/>
                </a:solidFill>
                <a:latin typeface="Times New Roman" pitchFamily="18" charset="0"/>
                <a:ea typeface="楷体" pitchFamily="49" charset="-122"/>
                <a:cs typeface="Times New Roman" pitchFamily="18" charset="0"/>
              </a:rPr>
              <a:t>所示。</a:t>
            </a:r>
            <a:endParaRPr lang="zh-CN" altLang="en-US" sz="2400" b="1" dirty="0">
              <a:solidFill>
                <a:srgbClr val="0000FF"/>
              </a:solidFill>
              <a:latin typeface="Times New Roman" pitchFamily="18" charset="0"/>
              <a:ea typeface="楷体" pitchFamily="49" charset="-122"/>
              <a:cs typeface="Times New Roman" pitchFamily="18" charset="0"/>
            </a:endParaRPr>
          </a:p>
        </p:txBody>
      </p:sp>
      <p:pic>
        <p:nvPicPr>
          <p:cNvPr id="4" name="图片 3"/>
          <p:cNvPicPr/>
          <p:nvPr/>
        </p:nvPicPr>
        <p:blipFill>
          <a:blip r:embed="rId2"/>
          <a:srcRect/>
          <a:stretch>
            <a:fillRect/>
          </a:stretch>
        </p:blipFill>
        <p:spPr bwMode="auto">
          <a:xfrm>
            <a:off x="1571604" y="3000372"/>
            <a:ext cx="5929354" cy="15001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714348" y="571480"/>
            <a:ext cx="5000660" cy="73866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en-US" sz="2800" b="1" dirty="0" smtClean="0">
                <a:solidFill>
                  <a:srgbClr val="FF3300"/>
                </a:solidFill>
                <a:latin typeface="黑体" pitchFamily="49" charset="-122"/>
                <a:ea typeface="黑体" pitchFamily="49" charset="-122"/>
              </a:rPr>
              <a:t>7.1.3  </a:t>
            </a:r>
            <a:r>
              <a:rPr lang="zh-CN" altLang="en-US" sz="2800" b="1" dirty="0" smtClean="0">
                <a:solidFill>
                  <a:srgbClr val="FF3300"/>
                </a:solidFill>
                <a:latin typeface="黑体" pitchFamily="49" charset="-122"/>
                <a:ea typeface="黑体" pitchFamily="49" charset="-122"/>
              </a:rPr>
              <a:t>泛型的</a:t>
            </a:r>
            <a:r>
              <a:rPr lang="en-US" sz="2800" b="1" dirty="0" err="1" smtClean="0">
                <a:solidFill>
                  <a:srgbClr val="FF3300"/>
                </a:solidFill>
                <a:latin typeface="黑体" pitchFamily="49" charset="-122"/>
                <a:ea typeface="黑体" pitchFamily="49" charset="-122"/>
              </a:rPr>
              <a:t>MSIL</a:t>
            </a:r>
            <a:r>
              <a:rPr lang="zh-CN" altLang="en-US" sz="2800" b="1" dirty="0" smtClean="0">
                <a:solidFill>
                  <a:srgbClr val="FF3300"/>
                </a:solidFill>
                <a:latin typeface="黑体" pitchFamily="49" charset="-122"/>
                <a:ea typeface="黑体" pitchFamily="49" charset="-122"/>
              </a:rPr>
              <a:t>代码分析</a:t>
            </a:r>
          </a:p>
        </p:txBody>
      </p:sp>
      <p:sp>
        <p:nvSpPr>
          <p:cNvPr id="5" name="TextBox 4"/>
          <p:cNvSpPr txBox="1"/>
          <p:nvPr/>
        </p:nvSpPr>
        <p:spPr bwMode="auto">
          <a:xfrm>
            <a:off x="714348" y="1428736"/>
            <a:ext cx="7858180" cy="1684244"/>
          </a:xfrm>
          <a:prstGeom prst="rect">
            <a:avLst/>
          </a:prstGeom>
          <a:noFill/>
          <a:ln w="9525">
            <a:noFill/>
            <a:miter lim="800000"/>
            <a:headEnd/>
            <a:tailEnd/>
          </a:ln>
          <a:effectLst/>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与</a:t>
            </a:r>
            <a:r>
              <a:rPr lang="en-US" sz="2400" b="1" dirty="0" smtClean="0">
                <a:solidFill>
                  <a:srgbClr val="0000FF"/>
                </a:solidFill>
                <a:latin typeface="Times New Roman" pitchFamily="18" charset="0"/>
                <a:ea typeface="楷体" pitchFamily="49" charset="-122"/>
                <a:cs typeface="Times New Roman" pitchFamily="18" charset="0"/>
              </a:rPr>
              <a:t>.NET Framework</a:t>
            </a:r>
            <a:r>
              <a:rPr lang="zh-CN" altLang="en-US" sz="2400" b="1" dirty="0" smtClean="0">
                <a:solidFill>
                  <a:srgbClr val="0000FF"/>
                </a:solidFill>
                <a:latin typeface="Times New Roman" pitchFamily="18" charset="0"/>
                <a:ea typeface="楷体" pitchFamily="49" charset="-122"/>
                <a:cs typeface="Times New Roman" pitchFamily="18" charset="0"/>
              </a:rPr>
              <a:t>同时发布的中间语言反汇编工具（</a:t>
            </a:r>
            <a:r>
              <a:rPr lang="en-US" sz="2400" b="1" dirty="0" err="1" smtClean="0">
                <a:solidFill>
                  <a:srgbClr val="0000FF"/>
                </a:solidFill>
                <a:latin typeface="Times New Roman" pitchFamily="18" charset="0"/>
                <a:ea typeface="楷体" pitchFamily="49" charset="-122"/>
                <a:cs typeface="Times New Roman" pitchFamily="18" charset="0"/>
              </a:rPr>
              <a:t>ildasm.exe</a:t>
            </a:r>
            <a:r>
              <a:rPr lang="zh-CN" altLang="en-US" sz="2400" b="1" dirty="0" smtClean="0">
                <a:solidFill>
                  <a:srgbClr val="0000FF"/>
                </a:solidFill>
                <a:latin typeface="Times New Roman" pitchFamily="18" charset="0"/>
                <a:ea typeface="楷体" pitchFamily="49" charset="-122"/>
                <a:cs typeface="Times New Roman" pitchFamily="18" charset="0"/>
              </a:rPr>
              <a:t>）可以加载任意的</a:t>
            </a:r>
            <a:r>
              <a:rPr lang="en-US" sz="2400" b="1" dirty="0" smtClean="0">
                <a:solidFill>
                  <a:srgbClr val="0000FF"/>
                </a:solidFill>
                <a:latin typeface="Times New Roman" pitchFamily="18" charset="0"/>
                <a:ea typeface="楷体" pitchFamily="49" charset="-122"/>
                <a:cs typeface="Times New Roman" pitchFamily="18" charset="0"/>
              </a:rPr>
              <a:t>.NET</a:t>
            </a:r>
            <a:r>
              <a:rPr lang="zh-CN" altLang="en-US" sz="2400" b="1" dirty="0" smtClean="0">
                <a:solidFill>
                  <a:srgbClr val="0000FF"/>
                </a:solidFill>
                <a:latin typeface="Times New Roman" pitchFamily="18" charset="0"/>
                <a:ea typeface="楷体" pitchFamily="49" charset="-122"/>
                <a:cs typeface="Times New Roman" pitchFamily="18" charset="0"/>
              </a:rPr>
              <a:t>程序集并分析它的内容，包括关联的清单、</a:t>
            </a:r>
            <a:r>
              <a:rPr lang="en-US" sz="2400" b="1" dirty="0" err="1" smtClean="0">
                <a:solidFill>
                  <a:srgbClr val="0000FF"/>
                </a:solidFill>
                <a:latin typeface="Times New Roman" pitchFamily="18" charset="0"/>
                <a:ea typeface="楷体" pitchFamily="49" charset="-122"/>
                <a:cs typeface="Times New Roman" pitchFamily="18" charset="0"/>
              </a:rPr>
              <a:t>MSIL</a:t>
            </a:r>
            <a:r>
              <a:rPr lang="zh-CN" altLang="en-US" sz="2400" b="1" dirty="0" smtClean="0">
                <a:solidFill>
                  <a:srgbClr val="0000FF"/>
                </a:solidFill>
                <a:latin typeface="Times New Roman" pitchFamily="18" charset="0"/>
                <a:ea typeface="楷体" pitchFamily="49" charset="-122"/>
                <a:cs typeface="Times New Roman" pitchFamily="18" charset="0"/>
              </a:rPr>
              <a:t>代码和类型元数据。</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714348" y="500042"/>
            <a:ext cx="8072494" cy="3416320"/>
          </a:xfrm>
          <a:prstGeom prst="rect">
            <a:avLst/>
          </a:prstGeom>
          <a:noFill/>
          <a:ln w="9525">
            <a:noFill/>
            <a:miter lim="800000"/>
            <a:headEnd/>
            <a:tailEnd/>
          </a:ln>
          <a:effectLst/>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在命令行方式下进入</a:t>
            </a:r>
            <a:r>
              <a:rPr lang="en-US" sz="2400" b="1" dirty="0" err="1" smtClean="0">
                <a:solidFill>
                  <a:srgbClr val="0000FF"/>
                </a:solidFill>
                <a:latin typeface="Times New Roman" pitchFamily="18" charset="0"/>
                <a:ea typeface="楷体" pitchFamily="49" charset="-122"/>
                <a:cs typeface="Times New Roman" pitchFamily="18" charset="0"/>
              </a:rPr>
              <a:t>ildasm.exe</a:t>
            </a:r>
            <a:r>
              <a:rPr lang="zh-CN" altLang="en-US" sz="2400" b="1" dirty="0" smtClean="0">
                <a:solidFill>
                  <a:srgbClr val="0000FF"/>
                </a:solidFill>
                <a:latin typeface="Times New Roman" pitchFamily="18" charset="0"/>
                <a:ea typeface="楷体" pitchFamily="49" charset="-122"/>
                <a:cs typeface="Times New Roman" pitchFamily="18" charset="0"/>
              </a:rPr>
              <a:t>所在的文件夹，键入</a:t>
            </a:r>
            <a:r>
              <a:rPr lang="en-US" sz="2400" b="1" dirty="0" err="1" smtClean="0">
                <a:solidFill>
                  <a:srgbClr val="0000FF"/>
                </a:solidFill>
                <a:latin typeface="Times New Roman" pitchFamily="18" charset="0"/>
                <a:ea typeface="楷体" pitchFamily="49" charset="-122"/>
                <a:cs typeface="Times New Roman" pitchFamily="18" charset="0"/>
              </a:rPr>
              <a:t>ildasm</a:t>
            </a:r>
            <a:r>
              <a:rPr lang="zh-CN" altLang="en-US" sz="2400" b="1" dirty="0" smtClean="0">
                <a:solidFill>
                  <a:srgbClr val="0000FF"/>
                </a:solidFill>
                <a:latin typeface="Times New Roman" pitchFamily="18" charset="0"/>
                <a:ea typeface="楷体" pitchFamily="49" charset="-122"/>
                <a:cs typeface="Times New Roman" pitchFamily="18" charset="0"/>
              </a:rPr>
              <a:t>命令，运行该程序，出现一个“</a:t>
            </a:r>
            <a:r>
              <a:rPr lang="en-US" sz="2400" b="1" dirty="0" smtClean="0">
                <a:solidFill>
                  <a:srgbClr val="0000FF"/>
                </a:solidFill>
                <a:latin typeface="Times New Roman" pitchFamily="18" charset="0"/>
                <a:ea typeface="楷体" pitchFamily="49" charset="-122"/>
                <a:cs typeface="Times New Roman" pitchFamily="18" charset="0"/>
              </a:rPr>
              <a:t>IL </a:t>
            </a:r>
            <a:r>
              <a:rPr lang="en-US" sz="2400" b="1" dirty="0" err="1" smtClean="0">
                <a:solidFill>
                  <a:srgbClr val="0000FF"/>
                </a:solidFill>
                <a:latin typeface="Times New Roman" pitchFamily="18" charset="0"/>
                <a:ea typeface="楷体" pitchFamily="49" charset="-122"/>
                <a:cs typeface="Times New Roman" pitchFamily="18" charset="0"/>
              </a:rPr>
              <a:t>DASM</a:t>
            </a:r>
            <a:r>
              <a:rPr lang="zh-CN" altLang="en-US" sz="2400" b="1" dirty="0" smtClean="0">
                <a:solidFill>
                  <a:srgbClr val="0000FF"/>
                </a:solidFill>
                <a:latin typeface="Times New Roman" pitchFamily="18" charset="0"/>
                <a:ea typeface="楷体" pitchFamily="49" charset="-122"/>
                <a:cs typeface="Times New Roman" pitchFamily="18" charset="0"/>
              </a:rPr>
              <a:t>”对话框，选择“</a:t>
            </a:r>
            <a:r>
              <a:rPr lang="zh-CN" altLang="en-US" sz="2400" b="1" dirty="0" smtClean="0">
                <a:solidFill>
                  <a:srgbClr val="FF3300"/>
                </a:solidFill>
                <a:latin typeface="Times New Roman" pitchFamily="18" charset="0"/>
                <a:ea typeface="楷体" pitchFamily="49" charset="-122"/>
                <a:cs typeface="Times New Roman" pitchFamily="18" charset="0"/>
              </a:rPr>
              <a:t>文件</a:t>
            </a:r>
            <a:r>
              <a:rPr lang="en-US" sz="2400" b="1" dirty="0" smtClean="0">
                <a:solidFill>
                  <a:srgbClr val="FF3300"/>
                </a:solidFill>
                <a:latin typeface="Times New Roman" pitchFamily="18" charset="0"/>
                <a:ea typeface="楷体" pitchFamily="49" charset="-122"/>
                <a:cs typeface="Times New Roman" pitchFamily="18" charset="0"/>
              </a:rPr>
              <a:t>|</a:t>
            </a:r>
            <a:r>
              <a:rPr lang="zh-CN" altLang="en-US" sz="2400" b="1" dirty="0" smtClean="0">
                <a:solidFill>
                  <a:srgbClr val="FF3300"/>
                </a:solidFill>
                <a:latin typeface="Times New Roman" pitchFamily="18" charset="0"/>
                <a:ea typeface="楷体" pitchFamily="49" charset="-122"/>
                <a:cs typeface="Times New Roman" pitchFamily="18" charset="0"/>
              </a:rPr>
              <a:t>打开</a:t>
            </a:r>
            <a:r>
              <a:rPr lang="zh-CN" altLang="en-US" sz="2400" b="1" dirty="0" smtClean="0">
                <a:solidFill>
                  <a:srgbClr val="0000FF"/>
                </a:solidFill>
                <a:latin typeface="Times New Roman" pitchFamily="18" charset="0"/>
                <a:ea typeface="楷体" pitchFamily="49" charset="-122"/>
                <a:cs typeface="Times New Roman" pitchFamily="18" charset="0"/>
              </a:rPr>
              <a:t>”命令。</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选择例</a:t>
            </a:r>
            <a:r>
              <a:rPr lang="en-US" sz="2400" b="1" dirty="0" smtClean="0">
                <a:solidFill>
                  <a:srgbClr val="0000FF"/>
                </a:solidFill>
                <a:latin typeface="Times New Roman" pitchFamily="18" charset="0"/>
                <a:ea typeface="楷体" pitchFamily="49" charset="-122"/>
                <a:cs typeface="Times New Roman" pitchFamily="18" charset="0"/>
              </a:rPr>
              <a:t>7.1</a:t>
            </a:r>
            <a:r>
              <a:rPr lang="zh-CN" altLang="en-US" sz="2400" b="1" dirty="0" smtClean="0">
                <a:solidFill>
                  <a:srgbClr val="0000FF"/>
                </a:solidFill>
                <a:latin typeface="Times New Roman" pitchFamily="18" charset="0"/>
                <a:ea typeface="楷体" pitchFamily="49" charset="-122"/>
                <a:cs typeface="Times New Roman" pitchFamily="18" charset="0"/>
              </a:rPr>
              <a:t>的程序</a:t>
            </a:r>
            <a:r>
              <a:rPr lang="en-US" sz="2400" b="1" dirty="0" err="1" smtClean="0">
                <a:solidFill>
                  <a:srgbClr val="0000FF"/>
                </a:solidFill>
                <a:latin typeface="Times New Roman" pitchFamily="18" charset="0"/>
                <a:ea typeface="楷体" pitchFamily="49" charset="-122"/>
                <a:cs typeface="Times New Roman" pitchFamily="18" charset="0"/>
              </a:rPr>
              <a:t>proj7-1.exe</a:t>
            </a:r>
            <a:r>
              <a:rPr lang="zh-CN" altLang="en-US" sz="2400" b="1" dirty="0" smtClean="0">
                <a:solidFill>
                  <a:srgbClr val="0000FF"/>
                </a:solidFill>
                <a:latin typeface="Times New Roman" pitchFamily="18" charset="0"/>
                <a:ea typeface="楷体" pitchFamily="49" charset="-122"/>
                <a:cs typeface="Times New Roman" pitchFamily="18" charset="0"/>
              </a:rPr>
              <a:t>（位于“</a:t>
            </a:r>
            <a:r>
              <a:rPr lang="en-US" sz="2400" b="1" dirty="0" err="1" smtClean="0">
                <a:solidFill>
                  <a:srgbClr val="0000FF"/>
                </a:solidFill>
                <a:latin typeface="Times New Roman" pitchFamily="18" charset="0"/>
                <a:ea typeface="楷体" pitchFamily="49" charset="-122"/>
                <a:cs typeface="Times New Roman" pitchFamily="18" charset="0"/>
              </a:rPr>
              <a:t>D:\C#</a:t>
            </a:r>
            <a:r>
              <a:rPr lang="zh-CN" altLang="en-US" sz="2400" b="1" dirty="0" smtClean="0">
                <a:solidFill>
                  <a:srgbClr val="0000FF"/>
                </a:solidFill>
                <a:latin typeface="Times New Roman" pitchFamily="18" charset="0"/>
                <a:ea typeface="楷体" pitchFamily="49" charset="-122"/>
                <a:cs typeface="Times New Roman" pitchFamily="18" charset="0"/>
              </a:rPr>
              <a:t>程序</a:t>
            </a:r>
            <a:r>
              <a:rPr lang="en-US" sz="2400" b="1" dirty="0" smtClean="0">
                <a:solidFill>
                  <a:srgbClr val="0000FF"/>
                </a:solidFill>
                <a:latin typeface="Times New Roman" pitchFamily="18" charset="0"/>
                <a:ea typeface="楷体" pitchFamily="49" charset="-122"/>
                <a:cs typeface="Times New Roman" pitchFamily="18" charset="0"/>
              </a:rPr>
              <a:t>\</a:t>
            </a:r>
            <a:r>
              <a:rPr lang="en-US" sz="2400" b="1" dirty="0" err="1" smtClean="0">
                <a:solidFill>
                  <a:srgbClr val="0000FF"/>
                </a:solidFill>
                <a:latin typeface="Times New Roman" pitchFamily="18" charset="0"/>
                <a:ea typeface="楷体" pitchFamily="49" charset="-122"/>
                <a:cs typeface="Times New Roman" pitchFamily="18" charset="0"/>
              </a:rPr>
              <a:t>ch7</a:t>
            </a:r>
            <a:r>
              <a:rPr lang="en-US" sz="2400" b="1" dirty="0" smtClean="0">
                <a:solidFill>
                  <a:srgbClr val="0000FF"/>
                </a:solidFill>
                <a:latin typeface="Times New Roman" pitchFamily="18" charset="0"/>
                <a:ea typeface="楷体" pitchFamily="49" charset="-122"/>
                <a:cs typeface="Times New Roman" pitchFamily="18" charset="0"/>
              </a:rPr>
              <a:t>\</a:t>
            </a:r>
            <a:r>
              <a:rPr lang="en-US" sz="2400" b="1" dirty="0" err="1" smtClean="0">
                <a:solidFill>
                  <a:srgbClr val="0000FF"/>
                </a:solidFill>
                <a:latin typeface="Times New Roman" pitchFamily="18" charset="0"/>
                <a:ea typeface="楷体" pitchFamily="49" charset="-122"/>
                <a:cs typeface="Times New Roman" pitchFamily="18" charset="0"/>
              </a:rPr>
              <a:t>proj7</a:t>
            </a:r>
            <a:r>
              <a:rPr lang="en-US" sz="2400" b="1" dirty="0" smtClean="0">
                <a:solidFill>
                  <a:srgbClr val="0000FF"/>
                </a:solidFill>
                <a:latin typeface="Times New Roman" pitchFamily="18" charset="0"/>
                <a:ea typeface="楷体" pitchFamily="49" charset="-122"/>
                <a:cs typeface="Times New Roman" pitchFamily="18" charset="0"/>
              </a:rPr>
              <a:t>-1\</a:t>
            </a:r>
            <a:r>
              <a:rPr lang="en-US" sz="2400" b="1" dirty="0" err="1" smtClean="0">
                <a:solidFill>
                  <a:srgbClr val="0000FF"/>
                </a:solidFill>
                <a:latin typeface="Times New Roman" pitchFamily="18" charset="0"/>
                <a:ea typeface="楷体" pitchFamily="49" charset="-122"/>
                <a:cs typeface="Times New Roman" pitchFamily="18" charset="0"/>
              </a:rPr>
              <a:t>proj7</a:t>
            </a:r>
            <a:r>
              <a:rPr lang="en-US" sz="2400" b="1" dirty="0" smtClean="0">
                <a:solidFill>
                  <a:srgbClr val="0000FF"/>
                </a:solidFill>
                <a:latin typeface="Times New Roman" pitchFamily="18" charset="0"/>
                <a:ea typeface="楷体" pitchFamily="49" charset="-122"/>
                <a:cs typeface="Times New Roman" pitchFamily="18" charset="0"/>
              </a:rPr>
              <a:t>-1\bin\Debug</a:t>
            </a:r>
            <a:r>
              <a:rPr lang="zh-CN" altLang="en-US" sz="2400" b="1" dirty="0" smtClean="0">
                <a:solidFill>
                  <a:srgbClr val="0000FF"/>
                </a:solidFill>
                <a:latin typeface="Times New Roman" pitchFamily="18" charset="0"/>
                <a:ea typeface="楷体" pitchFamily="49" charset="-122"/>
                <a:cs typeface="Times New Roman" pitchFamily="18" charset="0"/>
              </a:rPr>
              <a:t>”文件夹中），便以树状图展示该程序集的结构，展开所有项的结果如图</a:t>
            </a:r>
            <a:r>
              <a:rPr lang="en-US" sz="2400" b="1" dirty="0" smtClean="0">
                <a:solidFill>
                  <a:srgbClr val="0000FF"/>
                </a:solidFill>
                <a:latin typeface="Times New Roman" pitchFamily="18" charset="0"/>
                <a:ea typeface="楷体" pitchFamily="49" charset="-122"/>
                <a:cs typeface="Times New Roman" pitchFamily="18" charset="0"/>
              </a:rPr>
              <a:t>7.3</a:t>
            </a:r>
            <a:r>
              <a:rPr lang="zh-CN" altLang="en-US" sz="2400" b="1" dirty="0" smtClean="0">
                <a:solidFill>
                  <a:srgbClr val="0000FF"/>
                </a:solidFill>
                <a:latin typeface="Times New Roman" pitchFamily="18" charset="0"/>
                <a:ea typeface="楷体" pitchFamily="49" charset="-122"/>
                <a:cs typeface="Times New Roman" pitchFamily="18" charset="0"/>
              </a:rPr>
              <a:t>所示。</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1285852" y="428604"/>
            <a:ext cx="5214974" cy="5143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714348" y="642918"/>
            <a:ext cx="8001056" cy="5078313"/>
          </a:xfrm>
          <a:prstGeom prst="rect">
            <a:avLst/>
          </a:prstGeom>
          <a:noFill/>
          <a:ln w="9525">
            <a:noFill/>
            <a:miter lim="800000"/>
            <a:headEnd/>
            <a:tailEnd/>
          </a:ln>
          <a:effectLst/>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从</a:t>
            </a:r>
            <a:r>
              <a:rPr lang="zh-CN" altLang="en-US" sz="2400" b="1" dirty="0" smtClean="0">
                <a:solidFill>
                  <a:srgbClr val="0000FF"/>
                </a:solidFill>
                <a:latin typeface="Times New Roman" pitchFamily="18" charset="0"/>
                <a:ea typeface="楷体" pitchFamily="49" charset="-122"/>
                <a:cs typeface="Times New Roman" pitchFamily="18" charset="0"/>
              </a:rPr>
              <a:t>例</a:t>
            </a:r>
            <a:r>
              <a:rPr lang="en-US" altLang="zh-CN" sz="2400" b="1" dirty="0" smtClean="0">
                <a:solidFill>
                  <a:srgbClr val="0000FF"/>
                </a:solidFill>
                <a:latin typeface="Times New Roman" pitchFamily="18" charset="0"/>
                <a:ea typeface="楷体" pitchFamily="49" charset="-122"/>
                <a:cs typeface="Times New Roman" pitchFamily="18" charset="0"/>
              </a:rPr>
              <a:t>7.1</a:t>
            </a:r>
            <a:r>
              <a:rPr lang="zh-CN" altLang="en-US" sz="2400" b="1" dirty="0" smtClean="0">
                <a:solidFill>
                  <a:srgbClr val="0000FF"/>
                </a:solidFill>
                <a:latin typeface="Times New Roman" pitchFamily="18" charset="0"/>
                <a:ea typeface="楷体" pitchFamily="49" charset="-122"/>
                <a:cs typeface="Times New Roman" pitchFamily="18" charset="0"/>
              </a:rPr>
              <a:t>程序的中间语言</a:t>
            </a:r>
            <a:r>
              <a:rPr lang="zh-CN" altLang="en-US" sz="2400" b="1" dirty="0" smtClean="0">
                <a:solidFill>
                  <a:srgbClr val="0000FF"/>
                </a:solidFill>
                <a:latin typeface="Times New Roman" pitchFamily="18" charset="0"/>
                <a:ea typeface="楷体" pitchFamily="49" charset="-122"/>
                <a:cs typeface="Times New Roman" pitchFamily="18" charset="0"/>
              </a:rPr>
              <a:t>代码</a:t>
            </a:r>
            <a:r>
              <a:rPr lang="zh-CN" altLang="en-US" sz="2400" b="1" dirty="0" smtClean="0">
                <a:solidFill>
                  <a:srgbClr val="0000FF"/>
                </a:solidFill>
                <a:latin typeface="Times New Roman" pitchFamily="18" charset="0"/>
                <a:ea typeface="楷体" pitchFamily="49" charset="-122"/>
                <a:cs typeface="Times New Roman" pitchFamily="18" charset="0"/>
              </a:rPr>
              <a:t>中可以看到如下要点。</a:t>
            </a:r>
          </a:p>
          <a:p>
            <a:pPr>
              <a:lnSpc>
                <a:spcPct val="150000"/>
              </a:lnSpc>
            </a:pPr>
            <a:r>
              <a:rPr lang="en-US" sz="2400" b="1" dirty="0" smtClean="0">
                <a:solidFill>
                  <a:srgbClr val="FF0000"/>
                </a:solidFill>
                <a:latin typeface="Times New Roman" pitchFamily="18" charset="0"/>
                <a:ea typeface="楷体" pitchFamily="49" charset="-122"/>
                <a:cs typeface="Times New Roman" pitchFamily="18" charset="0"/>
              </a:rPr>
              <a:t>1. </a:t>
            </a:r>
            <a:r>
              <a:rPr lang="zh-CN" altLang="en-US" sz="2400" b="1" dirty="0" smtClean="0">
                <a:solidFill>
                  <a:srgbClr val="FF0000"/>
                </a:solidFill>
                <a:latin typeface="Times New Roman" pitchFamily="18" charset="0"/>
                <a:ea typeface="楷体" pitchFamily="49" charset="-122"/>
                <a:cs typeface="Times New Roman" pitchFamily="18" charset="0"/>
              </a:rPr>
              <a:t>编译方式</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第一轮编译时，编译器只为</a:t>
            </a:r>
            <a:r>
              <a:rPr lang="en-US" sz="2400" b="1" dirty="0" smtClean="0">
                <a:solidFill>
                  <a:srgbClr val="0000FF"/>
                </a:solidFill>
                <a:latin typeface="Times New Roman" pitchFamily="18" charset="0"/>
                <a:ea typeface="楷体" pitchFamily="49" charset="-122"/>
                <a:cs typeface="Times New Roman" pitchFamily="18" charset="0"/>
              </a:rPr>
              <a:t>Stack&lt;T&gt;</a:t>
            </a:r>
            <a:r>
              <a:rPr lang="zh-CN" altLang="en-US" sz="2400" b="1" dirty="0" smtClean="0">
                <a:solidFill>
                  <a:srgbClr val="0000FF"/>
                </a:solidFill>
                <a:latin typeface="Times New Roman" pitchFamily="18" charset="0"/>
                <a:ea typeface="楷体" pitchFamily="49" charset="-122"/>
                <a:cs typeface="Times New Roman" pitchFamily="18" charset="0"/>
              </a:rPr>
              <a:t>产生“泛型版”的</a:t>
            </a:r>
            <a:r>
              <a:rPr lang="en-US" sz="2400" b="1" dirty="0" smtClean="0">
                <a:solidFill>
                  <a:srgbClr val="0000FF"/>
                </a:solidFill>
                <a:latin typeface="Times New Roman" pitchFamily="18" charset="0"/>
                <a:ea typeface="楷体" pitchFamily="49" charset="-122"/>
                <a:cs typeface="Times New Roman" pitchFamily="18" charset="0"/>
              </a:rPr>
              <a:t>IL</a:t>
            </a:r>
            <a:r>
              <a:rPr lang="zh-CN" altLang="en-US" sz="2400" b="1" dirty="0" smtClean="0">
                <a:solidFill>
                  <a:srgbClr val="0000FF"/>
                </a:solidFill>
                <a:latin typeface="Times New Roman" pitchFamily="18" charset="0"/>
                <a:ea typeface="楷体" pitchFamily="49" charset="-122"/>
                <a:cs typeface="Times New Roman" pitchFamily="18" charset="0"/>
              </a:rPr>
              <a:t>代码与元数据，并不进行泛型的实例化，</a:t>
            </a:r>
            <a:r>
              <a:rPr lang="en-US" sz="2400" b="1" dirty="0" smtClean="0">
                <a:solidFill>
                  <a:srgbClr val="0000FF"/>
                </a:solidFill>
                <a:latin typeface="Times New Roman" pitchFamily="18" charset="0"/>
                <a:ea typeface="楷体" pitchFamily="49" charset="-122"/>
                <a:cs typeface="Times New Roman" pitchFamily="18" charset="0"/>
              </a:rPr>
              <a:t>T</a:t>
            </a:r>
            <a:r>
              <a:rPr lang="zh-CN" altLang="en-US" sz="2400" b="1" dirty="0" smtClean="0">
                <a:solidFill>
                  <a:srgbClr val="0000FF"/>
                </a:solidFill>
                <a:latin typeface="Times New Roman" pitchFamily="18" charset="0"/>
                <a:ea typeface="楷体" pitchFamily="49" charset="-122"/>
                <a:cs typeface="Times New Roman" pitchFamily="18" charset="0"/>
              </a:rPr>
              <a:t>在中间只充当占位符。例如，在</a:t>
            </a:r>
            <a:r>
              <a:rPr lang="en-US" sz="2400" b="1" dirty="0" smtClean="0">
                <a:solidFill>
                  <a:srgbClr val="0000FF"/>
                </a:solidFill>
                <a:latin typeface="Times New Roman" pitchFamily="18" charset="0"/>
                <a:ea typeface="楷体" pitchFamily="49" charset="-122"/>
                <a:cs typeface="Times New Roman" pitchFamily="18" charset="0"/>
              </a:rPr>
              <a:t>Stack&lt;T&gt;</a:t>
            </a:r>
            <a:r>
              <a:rPr lang="zh-CN" altLang="en-US" sz="2400" b="1" dirty="0" smtClean="0">
                <a:solidFill>
                  <a:srgbClr val="0000FF"/>
                </a:solidFill>
                <a:latin typeface="Times New Roman" pitchFamily="18" charset="0"/>
                <a:ea typeface="楷体" pitchFamily="49" charset="-122"/>
                <a:cs typeface="Times New Roman" pitchFamily="18" charset="0"/>
              </a:rPr>
              <a:t>的构造函数中占位符显示为</a:t>
            </a:r>
            <a:r>
              <a:rPr lang="en-US" sz="2400" b="1" dirty="0" smtClean="0">
                <a:solidFill>
                  <a:srgbClr val="0000FF"/>
                </a:solidFill>
                <a:latin typeface="Times New Roman" pitchFamily="18" charset="0"/>
                <a:ea typeface="楷体" pitchFamily="49" charset="-122"/>
                <a:cs typeface="Times New Roman" pitchFamily="18" charset="0"/>
              </a:rPr>
              <a:t>&lt;!T&gt;</a:t>
            </a:r>
            <a:r>
              <a:rPr lang="zh-CN" altLang="en-US" sz="2400" b="1" dirty="0" smtClean="0">
                <a:solidFill>
                  <a:srgbClr val="0000FF"/>
                </a:solidFill>
                <a:latin typeface="Times New Roman" pitchFamily="18" charset="0"/>
                <a:ea typeface="楷体" pitchFamily="49" charset="-122"/>
                <a:cs typeface="Times New Roman" pitchFamily="18" charset="0"/>
              </a:rPr>
              <a:t>。</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在</a:t>
            </a:r>
            <a:r>
              <a:rPr lang="en-US" sz="2400" b="1" dirty="0" err="1" smtClean="0">
                <a:solidFill>
                  <a:srgbClr val="0000FF"/>
                </a:solidFill>
                <a:latin typeface="Times New Roman" pitchFamily="18" charset="0"/>
                <a:ea typeface="楷体" pitchFamily="49" charset="-122"/>
                <a:cs typeface="Times New Roman" pitchFamily="18" charset="0"/>
              </a:rPr>
              <a:t>JIT</a:t>
            </a:r>
            <a:r>
              <a:rPr lang="zh-CN" altLang="en-US" sz="2400" b="1" dirty="0" smtClean="0">
                <a:solidFill>
                  <a:srgbClr val="0000FF"/>
                </a:solidFill>
                <a:latin typeface="Times New Roman" pitchFamily="18" charset="0"/>
                <a:ea typeface="楷体" pitchFamily="49" charset="-122"/>
                <a:cs typeface="Times New Roman" pitchFamily="18" charset="0"/>
              </a:rPr>
              <a:t>编译时，当</a:t>
            </a:r>
            <a:r>
              <a:rPr lang="en-US" sz="2400" b="1" dirty="0" err="1" smtClean="0">
                <a:solidFill>
                  <a:srgbClr val="0000FF"/>
                </a:solidFill>
                <a:latin typeface="Times New Roman" pitchFamily="18" charset="0"/>
                <a:ea typeface="楷体" pitchFamily="49" charset="-122"/>
                <a:cs typeface="Times New Roman" pitchFamily="18" charset="0"/>
              </a:rPr>
              <a:t>JIT</a:t>
            </a:r>
            <a:r>
              <a:rPr lang="zh-CN" altLang="en-US" sz="2400" b="1" dirty="0" smtClean="0">
                <a:solidFill>
                  <a:srgbClr val="0000FF"/>
                </a:solidFill>
                <a:latin typeface="Times New Roman" pitchFamily="18" charset="0"/>
                <a:ea typeface="楷体" pitchFamily="49" charset="-122"/>
                <a:cs typeface="Times New Roman" pitchFamily="18" charset="0"/>
              </a:rPr>
              <a:t>编译器第一次遇到</a:t>
            </a:r>
            <a:r>
              <a:rPr lang="en-US" sz="2400" b="1" dirty="0" smtClean="0">
                <a:solidFill>
                  <a:srgbClr val="0000FF"/>
                </a:solidFill>
                <a:latin typeface="Times New Roman" pitchFamily="18" charset="0"/>
                <a:ea typeface="楷体" pitchFamily="49" charset="-122"/>
                <a:cs typeface="Times New Roman" pitchFamily="18" charset="0"/>
              </a:rPr>
              <a:t>Stack&lt;</a:t>
            </a:r>
            <a:r>
              <a:rPr lang="en-US" sz="2400" b="1" dirty="0" err="1" smtClean="0">
                <a:solidFill>
                  <a:srgbClr val="0000FF"/>
                </a:solidFill>
                <a:latin typeface="Times New Roman" pitchFamily="18" charset="0"/>
                <a:ea typeface="楷体" pitchFamily="49" charset="-122"/>
                <a:cs typeface="Times New Roman" pitchFamily="18" charset="0"/>
              </a:rPr>
              <a:t>int</a:t>
            </a:r>
            <a:r>
              <a:rPr lang="en-US" sz="2400" b="1" dirty="0" smtClean="0">
                <a:solidFill>
                  <a:srgbClr val="0000FF"/>
                </a:solidFill>
                <a:latin typeface="Times New Roman" pitchFamily="18" charset="0"/>
                <a:ea typeface="楷体" pitchFamily="49" charset="-122"/>
                <a:cs typeface="Times New Roman" pitchFamily="18" charset="0"/>
              </a:rPr>
              <a:t>&gt;</a:t>
            </a:r>
            <a:r>
              <a:rPr lang="zh-CN" altLang="en-US" sz="2400" b="1" dirty="0" smtClean="0">
                <a:solidFill>
                  <a:srgbClr val="0000FF"/>
                </a:solidFill>
                <a:latin typeface="Times New Roman" pitchFamily="18" charset="0"/>
                <a:ea typeface="楷体" pitchFamily="49" charset="-122"/>
                <a:cs typeface="Times New Roman" pitchFamily="18" charset="0"/>
              </a:rPr>
              <a:t>时，将用</a:t>
            </a:r>
            <a:r>
              <a:rPr lang="en-US" sz="2400" b="1" dirty="0" err="1" smtClean="0">
                <a:solidFill>
                  <a:srgbClr val="0000FF"/>
                </a:solidFill>
                <a:latin typeface="Times New Roman" pitchFamily="18" charset="0"/>
                <a:ea typeface="楷体" pitchFamily="49" charset="-122"/>
                <a:cs typeface="Times New Roman" pitchFamily="18" charset="0"/>
              </a:rPr>
              <a:t>int</a:t>
            </a:r>
            <a:r>
              <a:rPr lang="zh-CN" altLang="en-US" sz="2400" b="1" dirty="0" smtClean="0">
                <a:solidFill>
                  <a:srgbClr val="0000FF"/>
                </a:solidFill>
                <a:latin typeface="Times New Roman" pitchFamily="18" charset="0"/>
                <a:ea typeface="楷体" pitchFamily="49" charset="-122"/>
                <a:cs typeface="Times New Roman" pitchFamily="18" charset="0"/>
              </a:rPr>
              <a:t>替换“范型版”</a:t>
            </a:r>
            <a:r>
              <a:rPr lang="en-US" sz="2400" b="1" dirty="0" smtClean="0">
                <a:solidFill>
                  <a:srgbClr val="0000FF"/>
                </a:solidFill>
                <a:latin typeface="Times New Roman" pitchFamily="18" charset="0"/>
                <a:ea typeface="楷体" pitchFamily="49" charset="-122"/>
                <a:cs typeface="Times New Roman" pitchFamily="18" charset="0"/>
              </a:rPr>
              <a:t>IL</a:t>
            </a:r>
            <a:r>
              <a:rPr lang="zh-CN" altLang="en-US" sz="2400" b="1" dirty="0" smtClean="0">
                <a:solidFill>
                  <a:srgbClr val="0000FF"/>
                </a:solidFill>
                <a:latin typeface="Times New Roman" pitchFamily="18" charset="0"/>
                <a:ea typeface="楷体" pitchFamily="49" charset="-122"/>
                <a:cs typeface="Times New Roman" pitchFamily="18" charset="0"/>
              </a:rPr>
              <a:t>代码与元数据中的</a:t>
            </a:r>
            <a:r>
              <a:rPr lang="en-US" sz="2400" b="1" dirty="0" smtClean="0">
                <a:solidFill>
                  <a:srgbClr val="0000FF"/>
                </a:solidFill>
                <a:latin typeface="Times New Roman" pitchFamily="18" charset="0"/>
                <a:ea typeface="楷体" pitchFamily="49" charset="-122"/>
                <a:cs typeface="Times New Roman" pitchFamily="18" charset="0"/>
              </a:rPr>
              <a:t>T</a:t>
            </a:r>
            <a:r>
              <a:rPr lang="zh-CN" altLang="en-US" sz="2400" b="1" dirty="0" smtClean="0">
                <a:solidFill>
                  <a:srgbClr val="0000FF"/>
                </a:solidFill>
                <a:latin typeface="Times New Roman" pitchFamily="18" charset="0"/>
                <a:ea typeface="楷体" pitchFamily="49" charset="-122"/>
                <a:cs typeface="Times New Roman" pitchFamily="18" charset="0"/>
              </a:rPr>
              <a:t>，即进行泛型类型的实例化。例如，</a:t>
            </a:r>
            <a:r>
              <a:rPr lang="en-US" sz="2400" b="1" dirty="0" smtClean="0">
                <a:solidFill>
                  <a:srgbClr val="0000FF"/>
                </a:solidFill>
                <a:latin typeface="Times New Roman" pitchFamily="18" charset="0"/>
                <a:ea typeface="楷体" pitchFamily="49" charset="-122"/>
                <a:cs typeface="Times New Roman" pitchFamily="18" charset="0"/>
              </a:rPr>
              <a:t>Main</a:t>
            </a:r>
            <a:r>
              <a:rPr lang="zh-CN" altLang="en-US" sz="2400" b="1" dirty="0" smtClean="0">
                <a:solidFill>
                  <a:srgbClr val="0000FF"/>
                </a:solidFill>
                <a:latin typeface="Times New Roman" pitchFamily="18" charset="0"/>
                <a:ea typeface="楷体" pitchFamily="49" charset="-122"/>
                <a:cs typeface="Times New Roman" pitchFamily="18" charset="0"/>
              </a:rPr>
              <a:t>函数中显示的</a:t>
            </a:r>
            <a:r>
              <a:rPr lang="en-US" sz="2400" b="1" dirty="0" smtClean="0">
                <a:solidFill>
                  <a:srgbClr val="0000FF"/>
                </a:solidFill>
                <a:latin typeface="Times New Roman" pitchFamily="18" charset="0"/>
                <a:ea typeface="楷体" pitchFamily="49" charset="-122"/>
                <a:cs typeface="Times New Roman" pitchFamily="18" charset="0"/>
              </a:rPr>
              <a:t>&lt;</a:t>
            </a:r>
            <a:r>
              <a:rPr lang="en-US" sz="2400" b="1" dirty="0" err="1" smtClean="0">
                <a:solidFill>
                  <a:srgbClr val="0000FF"/>
                </a:solidFill>
                <a:latin typeface="Times New Roman" pitchFamily="18" charset="0"/>
                <a:ea typeface="楷体" pitchFamily="49" charset="-122"/>
                <a:cs typeface="Times New Roman" pitchFamily="18" charset="0"/>
              </a:rPr>
              <a:t>int32</a:t>
            </a:r>
            <a:r>
              <a:rPr lang="en-US" sz="2400" b="1" dirty="0" smtClean="0">
                <a:solidFill>
                  <a:srgbClr val="0000FF"/>
                </a:solidFill>
                <a:latin typeface="Times New Roman" pitchFamily="18" charset="0"/>
                <a:ea typeface="楷体" pitchFamily="49" charset="-122"/>
                <a:cs typeface="Times New Roman" pitchFamily="18" charset="0"/>
              </a:rPr>
              <a:t>&gt;</a:t>
            </a:r>
            <a:r>
              <a:rPr lang="zh-CN" altLang="en-US" sz="2400" b="1" dirty="0" smtClean="0">
                <a:solidFill>
                  <a:srgbClr val="0000FF"/>
                </a:solidFill>
                <a:latin typeface="Times New Roman" pitchFamily="18" charset="0"/>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571472" y="642918"/>
            <a:ext cx="8001056" cy="5078313"/>
          </a:xfrm>
          <a:prstGeom prst="rect">
            <a:avLst/>
          </a:prstGeom>
          <a:noFill/>
          <a:ln w="9525">
            <a:noFill/>
            <a:miter lim="800000"/>
            <a:headEnd/>
            <a:tailEnd/>
          </a:ln>
          <a:effectLst/>
        </p:spPr>
        <p:txBody>
          <a:bodyPr wrap="square" rtlCol="0">
            <a:spAutoFit/>
          </a:bodyPr>
          <a:lstStyle/>
          <a:p>
            <a:pPr>
              <a:lnSpc>
                <a:spcPct val="150000"/>
              </a:lnSpc>
            </a:pPr>
            <a:r>
              <a:rPr lang="en-US" sz="2400" b="1" dirty="0" smtClean="0">
                <a:solidFill>
                  <a:srgbClr val="FF0000"/>
                </a:solidFill>
                <a:latin typeface="楷体" pitchFamily="49" charset="-122"/>
                <a:ea typeface="楷体" pitchFamily="49" charset="-122"/>
              </a:rPr>
              <a:t>2. </a:t>
            </a:r>
            <a:r>
              <a:rPr lang="zh-CN" altLang="en-US" sz="2400" b="1" dirty="0" smtClean="0">
                <a:solidFill>
                  <a:srgbClr val="FF0000"/>
                </a:solidFill>
                <a:latin typeface="楷体" pitchFamily="49" charset="-122"/>
                <a:ea typeface="楷体" pitchFamily="49" charset="-122"/>
              </a:rPr>
              <a:t>引用类型作为参数和值类型作为参数</a:t>
            </a:r>
          </a:p>
          <a:p>
            <a:pPr>
              <a:lnSpc>
                <a:spcPct val="150000"/>
              </a:lnSpc>
            </a:pPr>
            <a:r>
              <a:rPr lang="en-US" sz="2400" b="1" dirty="0" smtClean="0">
                <a:solidFill>
                  <a:srgbClr val="3333FF"/>
                </a:solidFill>
                <a:latin typeface="Times New Roman" pitchFamily="18" charset="0"/>
                <a:ea typeface="楷体" pitchFamily="49" charset="-122"/>
                <a:cs typeface="Times New Roman" pitchFamily="18" charset="0"/>
              </a:rPr>
              <a:t>         </a:t>
            </a:r>
            <a:r>
              <a:rPr lang="en-US" sz="2400" b="1" dirty="0" err="1" smtClean="0">
                <a:solidFill>
                  <a:srgbClr val="3333FF"/>
                </a:solidFill>
                <a:latin typeface="Times New Roman" pitchFamily="18" charset="0"/>
                <a:ea typeface="楷体" pitchFamily="49" charset="-122"/>
                <a:cs typeface="Times New Roman" pitchFamily="18" charset="0"/>
              </a:rPr>
              <a:t>CLR</a:t>
            </a:r>
            <a:r>
              <a:rPr lang="zh-CN" altLang="en-US" sz="2400" b="1" dirty="0" smtClean="0">
                <a:solidFill>
                  <a:srgbClr val="3333FF"/>
                </a:solidFill>
                <a:latin typeface="Times New Roman" pitchFamily="18" charset="0"/>
                <a:ea typeface="楷体" pitchFamily="49" charset="-122"/>
                <a:cs typeface="Times New Roman" pitchFamily="18" charset="0"/>
              </a:rPr>
              <a:t>为</a:t>
            </a:r>
            <a:r>
              <a:rPr lang="zh-CN" altLang="en-US" sz="2400" b="1" dirty="0" smtClean="0">
                <a:solidFill>
                  <a:srgbClr val="FF00FF"/>
                </a:solidFill>
                <a:latin typeface="Times New Roman" pitchFamily="18" charset="0"/>
                <a:ea typeface="楷体" pitchFamily="49" charset="-122"/>
                <a:cs typeface="Times New Roman" pitchFamily="18" charset="0"/>
              </a:rPr>
              <a:t>所有类型参数为“引用类型”的泛型类型产生同一份代码</a:t>
            </a:r>
            <a:r>
              <a:rPr lang="zh-CN" altLang="en-US" sz="2400" b="1" dirty="0" smtClean="0">
                <a:solidFill>
                  <a:srgbClr val="3333FF"/>
                </a:solidFill>
                <a:latin typeface="Times New Roman" pitchFamily="18" charset="0"/>
                <a:ea typeface="楷体" pitchFamily="49" charset="-122"/>
                <a:cs typeface="Times New Roman" pitchFamily="18" charset="0"/>
              </a:rPr>
              <a:t>；但是如果</a:t>
            </a:r>
            <a:r>
              <a:rPr lang="zh-CN" altLang="en-US" sz="2400" b="1" dirty="0" smtClean="0">
                <a:solidFill>
                  <a:srgbClr val="FF00FF"/>
                </a:solidFill>
                <a:latin typeface="Times New Roman" pitchFamily="18" charset="0"/>
                <a:ea typeface="楷体" pitchFamily="49" charset="-122"/>
                <a:cs typeface="Times New Roman" pitchFamily="18" charset="0"/>
              </a:rPr>
              <a:t>类型参数为“值类型”，对每一个不同的“值类型”，</a:t>
            </a:r>
            <a:r>
              <a:rPr lang="en-US" sz="2400" b="1" dirty="0" err="1" smtClean="0">
                <a:solidFill>
                  <a:srgbClr val="FF00FF"/>
                </a:solidFill>
                <a:latin typeface="Times New Roman" pitchFamily="18" charset="0"/>
                <a:ea typeface="楷体" pitchFamily="49" charset="-122"/>
                <a:cs typeface="Times New Roman" pitchFamily="18" charset="0"/>
              </a:rPr>
              <a:t>CLR</a:t>
            </a:r>
            <a:r>
              <a:rPr lang="zh-CN" altLang="en-US" sz="2400" b="1" dirty="0" smtClean="0">
                <a:solidFill>
                  <a:srgbClr val="FF00FF"/>
                </a:solidFill>
                <a:latin typeface="Times New Roman" pitchFamily="18" charset="0"/>
                <a:ea typeface="楷体" pitchFamily="49" charset="-122"/>
                <a:cs typeface="Times New Roman" pitchFamily="18" charset="0"/>
              </a:rPr>
              <a:t>将为其产生一份独立的代码</a:t>
            </a:r>
            <a:r>
              <a:rPr lang="zh-CN" altLang="en-US" sz="2400" b="1" dirty="0" smtClean="0">
                <a:solidFill>
                  <a:srgbClr val="3333FF"/>
                </a:solidFill>
                <a:latin typeface="Times New Roman" pitchFamily="18" charset="0"/>
                <a:ea typeface="楷体" pitchFamily="49" charset="-122"/>
                <a:cs typeface="Times New Roman" pitchFamily="18" charset="0"/>
              </a:rPr>
              <a:t>，这里的</a:t>
            </a:r>
            <a:r>
              <a:rPr lang="en-US" sz="2400" b="1" dirty="0" err="1" smtClean="0">
                <a:solidFill>
                  <a:srgbClr val="3333FF"/>
                </a:solidFill>
                <a:latin typeface="Times New Roman" pitchFamily="18" charset="0"/>
                <a:ea typeface="楷体" pitchFamily="49" charset="-122"/>
                <a:cs typeface="Times New Roman" pitchFamily="18" charset="0"/>
              </a:rPr>
              <a:t>s3</a:t>
            </a:r>
            <a:r>
              <a:rPr lang="zh-CN" altLang="en-US" sz="2400" b="1" dirty="0" smtClean="0">
                <a:solidFill>
                  <a:srgbClr val="3333FF"/>
                </a:solidFill>
                <a:latin typeface="Times New Roman" pitchFamily="18" charset="0"/>
                <a:ea typeface="楷体" pitchFamily="49" charset="-122"/>
                <a:cs typeface="Times New Roman" pitchFamily="18" charset="0"/>
              </a:rPr>
              <a:t>和</a:t>
            </a:r>
            <a:r>
              <a:rPr lang="en-US" sz="2400" b="1" dirty="0" err="1" smtClean="0">
                <a:solidFill>
                  <a:srgbClr val="3333FF"/>
                </a:solidFill>
                <a:latin typeface="Times New Roman" pitchFamily="18" charset="0"/>
                <a:ea typeface="楷体" pitchFamily="49" charset="-122"/>
                <a:cs typeface="Times New Roman" pitchFamily="18" charset="0"/>
              </a:rPr>
              <a:t>s4</a:t>
            </a:r>
            <a:r>
              <a:rPr lang="zh-CN" altLang="en-US" sz="2400" b="1" dirty="0" smtClean="0">
                <a:solidFill>
                  <a:srgbClr val="3333FF"/>
                </a:solidFill>
                <a:latin typeface="Times New Roman" pitchFamily="18" charset="0"/>
                <a:ea typeface="楷体" pitchFamily="49" charset="-122"/>
                <a:cs typeface="Times New Roman" pitchFamily="18" charset="0"/>
              </a:rPr>
              <a:t>的</a:t>
            </a:r>
            <a:r>
              <a:rPr lang="en-US" sz="2400" b="1" dirty="0" err="1" smtClean="0">
                <a:solidFill>
                  <a:srgbClr val="3333FF"/>
                </a:solidFill>
                <a:latin typeface="Times New Roman" pitchFamily="18" charset="0"/>
                <a:ea typeface="楷体" pitchFamily="49" charset="-122"/>
                <a:cs typeface="Times New Roman" pitchFamily="18" charset="0"/>
              </a:rPr>
              <a:t>idloc.s</a:t>
            </a:r>
            <a:r>
              <a:rPr lang="zh-CN" altLang="en-US" sz="2400" b="1" dirty="0" smtClean="0">
                <a:solidFill>
                  <a:srgbClr val="3333FF"/>
                </a:solidFill>
                <a:latin typeface="Times New Roman" pitchFamily="18" charset="0"/>
                <a:ea typeface="楷体" pitchFamily="49" charset="-122"/>
                <a:cs typeface="Times New Roman" pitchFamily="18" charset="0"/>
              </a:rPr>
              <a:t>的地址相同，都是</a:t>
            </a:r>
            <a:r>
              <a:rPr lang="en-US" sz="2400" b="1" dirty="0" err="1" smtClean="0">
                <a:solidFill>
                  <a:srgbClr val="3333FF"/>
                </a:solidFill>
                <a:latin typeface="Times New Roman" pitchFamily="18" charset="0"/>
                <a:ea typeface="楷体" pitchFamily="49" charset="-122"/>
                <a:cs typeface="Times New Roman" pitchFamily="18" charset="0"/>
              </a:rPr>
              <a:t>CS$4$0000</a:t>
            </a:r>
            <a:r>
              <a:rPr lang="zh-CN" altLang="en-US" sz="2400" b="1" dirty="0" smtClean="0">
                <a:solidFill>
                  <a:srgbClr val="3333FF"/>
                </a:solidFill>
                <a:latin typeface="Times New Roman" pitchFamily="18" charset="0"/>
                <a:ea typeface="楷体" pitchFamily="49" charset="-122"/>
                <a:cs typeface="Times New Roman" pitchFamily="18" charset="0"/>
              </a:rPr>
              <a:t>。</a:t>
            </a:r>
          </a:p>
          <a:p>
            <a:pPr>
              <a:lnSpc>
                <a:spcPct val="150000"/>
              </a:lnSpc>
            </a:pPr>
            <a:r>
              <a:rPr lang="zh-CN" altLang="en-US" sz="2400" b="1" dirty="0" smtClean="0">
                <a:solidFill>
                  <a:srgbClr val="3333FF"/>
                </a:solidFill>
                <a:latin typeface="Times New Roman" pitchFamily="18" charset="0"/>
                <a:ea typeface="楷体" pitchFamily="49" charset="-122"/>
                <a:cs typeface="Times New Roman" pitchFamily="18" charset="0"/>
              </a:rPr>
              <a:t>        因为实例化一个引用类型的泛型，它在内存中分配的大小是一样的，但是当实例化一个值类型的时候，在内存中分配的大小是不一样的。这样做的目的是尽可能减小代码量。</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Text Box 4"/>
          <p:cNvSpPr txBox="1">
            <a:spLocks noChangeArrowheads="1"/>
          </p:cNvSpPr>
          <p:nvPr/>
        </p:nvSpPr>
        <p:spPr bwMode="auto">
          <a:xfrm>
            <a:off x="1692275" y="549275"/>
            <a:ext cx="5184775" cy="5847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7.1   </a:t>
            </a:r>
            <a:r>
              <a:rPr lang="zh-CN"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泛   型</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endParaRPr>
          </a:p>
        </p:txBody>
      </p:sp>
      <p:sp>
        <p:nvSpPr>
          <p:cNvPr id="104453" name="Text Box 5"/>
          <p:cNvSpPr txBox="1">
            <a:spLocks noChangeArrowheads="1"/>
          </p:cNvSpPr>
          <p:nvPr/>
        </p:nvSpPr>
        <p:spPr bwMode="auto">
          <a:xfrm>
            <a:off x="642910" y="2143116"/>
            <a:ext cx="7993062" cy="3593869"/>
          </a:xfrm>
          <a:prstGeom prst="rect">
            <a:avLst/>
          </a:prstGeom>
          <a:noFill/>
          <a:ln w="9525">
            <a:noFill/>
            <a:miter lim="800000"/>
            <a:headEnd/>
            <a:tailEnd/>
          </a:ln>
          <a:effectLst/>
        </p:spPr>
        <p:txBody>
          <a:bodyPr>
            <a:spAutoFit/>
          </a:bodyPr>
          <a:lstStyle/>
          <a:p>
            <a:pPr>
              <a:lnSpc>
                <a:spcPct val="120000"/>
              </a:lnSpc>
            </a:pPr>
            <a:r>
              <a:rPr lang="zh-CN" altLang="en-US" sz="2400" b="1" dirty="0">
                <a:solidFill>
                  <a:srgbClr val="0000FF"/>
                </a:solidFill>
                <a:latin typeface="楷体" pitchFamily="49" charset="-122"/>
                <a:ea typeface="楷体" pitchFamily="49" charset="-122"/>
              </a:rPr>
              <a:t>　　所谓泛型，是指通过参数化类型来实现在同一份代码上操作多种数据类型，泛型编程是一种编程范式，它利用“参数化类型”将类型抽象化，从而实现更为灵活的复用。</a:t>
            </a:r>
          </a:p>
          <a:p>
            <a:pPr>
              <a:lnSpc>
                <a:spcPct val="120000"/>
              </a:lnSpc>
            </a:pPr>
            <a:r>
              <a:rPr lang="zh-CN" altLang="en-US" sz="2400" b="1" dirty="0">
                <a:solidFill>
                  <a:srgbClr val="0000FF"/>
                </a:solidFill>
                <a:latin typeface="楷体" pitchFamily="49" charset="-122"/>
                <a:ea typeface="楷体" pitchFamily="49" charset="-122"/>
              </a:rPr>
              <a:t>泛型类型和普通类型的区别在于泛型类型与一组类型参数或类型变量关联。</a:t>
            </a:r>
          </a:p>
          <a:p>
            <a:pPr>
              <a:lnSpc>
                <a:spcPct val="120000"/>
              </a:lnSpc>
            </a:pPr>
            <a:r>
              <a:rPr lang="zh-CN" altLang="en-US" sz="2400" b="1" dirty="0">
                <a:solidFill>
                  <a:srgbClr val="0000FF"/>
                </a:solidFill>
                <a:latin typeface="楷体" pitchFamily="49" charset="-122"/>
                <a:ea typeface="楷体" pitchFamily="49" charset="-122"/>
              </a:rPr>
              <a:t>　　</a:t>
            </a:r>
            <a:r>
              <a:rPr lang="en-US" altLang="zh-CN" sz="2400" b="1" dirty="0">
                <a:solidFill>
                  <a:srgbClr val="0000FF"/>
                </a:solidFill>
                <a:latin typeface="楷体" pitchFamily="49" charset="-122"/>
                <a:ea typeface="楷体" pitchFamily="49" charset="-122"/>
              </a:rPr>
              <a:t>C#</a:t>
            </a:r>
            <a:r>
              <a:rPr lang="zh-CN" altLang="en-US" sz="2400" b="1" dirty="0">
                <a:solidFill>
                  <a:srgbClr val="0000FF"/>
                </a:solidFill>
                <a:latin typeface="楷体" pitchFamily="49" charset="-122"/>
                <a:ea typeface="楷体" pitchFamily="49" charset="-122"/>
              </a:rPr>
              <a:t>泛型能力是由</a:t>
            </a:r>
            <a:r>
              <a:rPr lang="en-US" altLang="zh-CN" sz="2400" b="1" dirty="0" err="1">
                <a:solidFill>
                  <a:srgbClr val="0000FF"/>
                </a:solidFill>
                <a:latin typeface="楷体" pitchFamily="49" charset="-122"/>
                <a:ea typeface="楷体" pitchFamily="49" charset="-122"/>
              </a:rPr>
              <a:t>CLR</a:t>
            </a:r>
            <a:r>
              <a:rPr lang="zh-CN" altLang="en-US" sz="2400" b="1" dirty="0">
                <a:solidFill>
                  <a:srgbClr val="0000FF"/>
                </a:solidFill>
                <a:latin typeface="楷体" pitchFamily="49" charset="-122"/>
                <a:ea typeface="楷体" pitchFamily="49" charset="-122"/>
              </a:rPr>
              <a:t>在运行时支持，区别于</a:t>
            </a:r>
            <a:r>
              <a:rPr lang="en-US" altLang="zh-CN" sz="2400" b="1" dirty="0">
                <a:solidFill>
                  <a:srgbClr val="0000FF"/>
                </a:solidFill>
                <a:latin typeface="楷体" pitchFamily="49" charset="-122"/>
                <a:ea typeface="楷体" pitchFamily="49" charset="-122"/>
              </a:rPr>
              <a:t>C++</a:t>
            </a:r>
            <a:r>
              <a:rPr lang="zh-CN" altLang="en-US" sz="2400" b="1" dirty="0">
                <a:solidFill>
                  <a:srgbClr val="0000FF"/>
                </a:solidFill>
                <a:latin typeface="楷体" pitchFamily="49" charset="-122"/>
                <a:ea typeface="楷体" pitchFamily="49" charset="-122"/>
              </a:rPr>
              <a:t>的编译时模板机制和</a:t>
            </a:r>
            <a:r>
              <a:rPr lang="en-US" altLang="zh-CN" sz="2400" b="1" dirty="0">
                <a:solidFill>
                  <a:srgbClr val="0000FF"/>
                </a:solidFill>
                <a:latin typeface="楷体" pitchFamily="49" charset="-122"/>
                <a:ea typeface="楷体" pitchFamily="49" charset="-122"/>
              </a:rPr>
              <a:t>Java</a:t>
            </a:r>
            <a:r>
              <a:rPr lang="zh-CN" altLang="en-US" sz="2400" b="1" dirty="0">
                <a:solidFill>
                  <a:srgbClr val="0000FF"/>
                </a:solidFill>
                <a:latin typeface="楷体" pitchFamily="49" charset="-122"/>
                <a:ea typeface="楷体" pitchFamily="49" charset="-122"/>
              </a:rPr>
              <a:t>的编译时的“搽拭法”。这使得泛型能力可以在各个支持</a:t>
            </a:r>
            <a:r>
              <a:rPr lang="en-US" altLang="zh-CN" sz="2400" b="1" dirty="0" err="1">
                <a:solidFill>
                  <a:srgbClr val="0000FF"/>
                </a:solidFill>
                <a:latin typeface="楷体" pitchFamily="49" charset="-122"/>
                <a:ea typeface="楷体" pitchFamily="49" charset="-122"/>
              </a:rPr>
              <a:t>CLR</a:t>
            </a:r>
            <a:r>
              <a:rPr lang="zh-CN" altLang="en-US" sz="2400" b="1" dirty="0">
                <a:solidFill>
                  <a:srgbClr val="0000FF"/>
                </a:solidFill>
                <a:latin typeface="楷体" pitchFamily="49" charset="-122"/>
                <a:ea typeface="楷体" pitchFamily="49" charset="-122"/>
              </a:rPr>
              <a:t>的语言之间进行无缝的互操作。</a:t>
            </a:r>
          </a:p>
        </p:txBody>
      </p:sp>
      <p:sp>
        <p:nvSpPr>
          <p:cNvPr id="7" name="TextBox 6"/>
          <p:cNvSpPr txBox="1"/>
          <p:nvPr/>
        </p:nvSpPr>
        <p:spPr bwMode="auto">
          <a:xfrm>
            <a:off x="500034" y="1285860"/>
            <a:ext cx="3929090" cy="6376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en-US" altLang="zh-CN" sz="2800" b="1" dirty="0" smtClean="0">
                <a:solidFill>
                  <a:srgbClr val="FF3300"/>
                </a:solidFill>
                <a:latin typeface="黑体" pitchFamily="49" charset="-122"/>
                <a:ea typeface="黑体" pitchFamily="49" charset="-122"/>
              </a:rPr>
              <a:t>7.1.1 </a:t>
            </a:r>
            <a:r>
              <a:rPr lang="zh-CN" altLang="en-US" sz="2800" b="1" dirty="0" smtClean="0">
                <a:solidFill>
                  <a:srgbClr val="FF3300"/>
                </a:solidFill>
                <a:latin typeface="黑体" pitchFamily="49" charset="-122"/>
                <a:ea typeface="黑体" pitchFamily="49" charset="-122"/>
              </a:rPr>
              <a:t>什么是泛型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571472" y="500042"/>
            <a:ext cx="4357718"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b="1" dirty="0" smtClean="0">
                <a:solidFill>
                  <a:srgbClr val="FF0000"/>
                </a:solidFill>
                <a:latin typeface="黑体" pitchFamily="49" charset="-122"/>
                <a:ea typeface="黑体" pitchFamily="49" charset="-122"/>
              </a:rPr>
              <a:t>7.1.4  </a:t>
            </a:r>
            <a:r>
              <a:rPr lang="zh-CN" altLang="en-US" sz="2800" b="1" dirty="0" smtClean="0">
                <a:solidFill>
                  <a:srgbClr val="FF0000"/>
                </a:solidFill>
                <a:latin typeface="黑体" pitchFamily="49" charset="-122"/>
                <a:ea typeface="黑体" pitchFamily="49" charset="-122"/>
              </a:rPr>
              <a:t>类型参数的约束</a:t>
            </a:r>
          </a:p>
        </p:txBody>
      </p:sp>
      <p:sp>
        <p:nvSpPr>
          <p:cNvPr id="3" name="TextBox 2"/>
          <p:cNvSpPr txBox="1"/>
          <p:nvPr/>
        </p:nvSpPr>
        <p:spPr bwMode="auto">
          <a:xfrm>
            <a:off x="500034" y="1714488"/>
            <a:ext cx="8215370" cy="1684244"/>
          </a:xfrm>
          <a:prstGeom prst="rect">
            <a:avLst/>
          </a:prstGeom>
          <a:noFill/>
          <a:ln w="9525">
            <a:noFill/>
            <a:miter lim="800000"/>
            <a:headEnd/>
            <a:tailEnd/>
          </a:ln>
          <a:effectLst/>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在泛型类型或方法定义中，类型参数是在实例化泛型类型的变量时指定的特定类型的占位符。</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那么，类型参数是不是任何类型呢？结论是否定的。</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bwMode="auto">
          <a:xfrm>
            <a:off x="642910" y="928670"/>
            <a:ext cx="8215370" cy="4196020"/>
          </a:xfrm>
          <a:prstGeom prst="rect">
            <a:avLst/>
          </a:prstGeom>
          <a:noFill/>
          <a:ln w="9525">
            <a:noFill/>
            <a:miter lim="800000"/>
            <a:headEnd/>
            <a:tailEnd/>
          </a:ln>
          <a:effectLst/>
        </p:spPr>
        <p:txBody>
          <a:bodyPr wrap="square" rtlCol="0">
            <a:spAutoFit/>
          </a:bodyPr>
          <a:lstStyle/>
          <a:p>
            <a:pPr>
              <a:lnSpc>
                <a:spcPts val="3200"/>
              </a:lnSpc>
            </a:pPr>
            <a:r>
              <a:rPr lang="zh-CN" altLang="en-US" sz="2400" b="1" dirty="0" smtClean="0">
                <a:solidFill>
                  <a:srgbClr val="0000FF"/>
                </a:solidFill>
                <a:latin typeface="Times New Roman" pitchFamily="18" charset="0"/>
                <a:ea typeface="楷体" pitchFamily="49" charset="-122"/>
                <a:cs typeface="Times New Roman" pitchFamily="18" charset="0"/>
              </a:rPr>
              <a:t>例如，声明以下泛型类型：</a:t>
            </a:r>
          </a:p>
          <a:p>
            <a:pPr lvl="1">
              <a:lnSpc>
                <a:spcPts val="3200"/>
              </a:lnSpc>
            </a:pPr>
            <a:r>
              <a:rPr lang="en-US" sz="2000" b="1" dirty="0" smtClean="0">
                <a:solidFill>
                  <a:srgbClr val="006600"/>
                </a:solidFill>
                <a:latin typeface="Times New Roman" pitchFamily="18" charset="0"/>
                <a:ea typeface="楷体" pitchFamily="49" charset="-122"/>
                <a:cs typeface="Times New Roman" pitchFamily="18" charset="0"/>
              </a:rPr>
              <a:t>class </a:t>
            </a:r>
            <a:r>
              <a:rPr lang="en-US" sz="2000" b="1" dirty="0" err="1" smtClean="0">
                <a:solidFill>
                  <a:srgbClr val="006600"/>
                </a:solidFill>
                <a:latin typeface="Times New Roman" pitchFamily="18" charset="0"/>
                <a:ea typeface="楷体" pitchFamily="49" charset="-122"/>
                <a:cs typeface="Times New Roman" pitchFamily="18" charset="0"/>
              </a:rPr>
              <a:t>MyGType</a:t>
            </a:r>
            <a:r>
              <a:rPr lang="en-US" sz="2000" b="1" dirty="0" smtClean="0">
                <a:solidFill>
                  <a:srgbClr val="006600"/>
                </a:solidFill>
                <a:latin typeface="Times New Roman" pitchFamily="18" charset="0"/>
                <a:ea typeface="楷体" pitchFamily="49" charset="-122"/>
                <a:cs typeface="Times New Roman" pitchFamily="18" charset="0"/>
              </a:rPr>
              <a:t>&lt;</a:t>
            </a:r>
            <a:r>
              <a:rPr lang="en-US" sz="2000" b="1" dirty="0" err="1" smtClean="0">
                <a:solidFill>
                  <a:srgbClr val="006600"/>
                </a:solidFill>
                <a:latin typeface="Times New Roman" pitchFamily="18" charset="0"/>
                <a:ea typeface="楷体" pitchFamily="49" charset="-122"/>
                <a:cs typeface="Times New Roman" pitchFamily="18" charset="0"/>
              </a:rPr>
              <a:t>T1</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T2</a:t>
            </a:r>
            <a:r>
              <a:rPr lang="en-US" sz="2000" b="1" dirty="0" smtClean="0">
                <a:solidFill>
                  <a:srgbClr val="006600"/>
                </a:solidFill>
                <a:latin typeface="Times New Roman" pitchFamily="18" charset="0"/>
                <a:ea typeface="楷体" pitchFamily="49" charset="-122"/>
                <a:cs typeface="Times New Roman" pitchFamily="18" charset="0"/>
              </a:rPr>
              <a:t>&gt;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ts val="3200"/>
              </a:lnSpc>
            </a:pPr>
            <a:r>
              <a:rPr lang="en-US" sz="2000" b="1" dirty="0" smtClean="0">
                <a:solidFill>
                  <a:srgbClr val="006600"/>
                </a:solidFill>
                <a:latin typeface="Times New Roman" pitchFamily="18" charset="0"/>
                <a:ea typeface="楷体" pitchFamily="49" charset="-122"/>
                <a:cs typeface="Times New Roman" pitchFamily="18" charset="0"/>
              </a:rPr>
              <a:t>{	static public </a:t>
            </a:r>
            <a:r>
              <a:rPr lang="en-US" sz="2000" b="1" dirty="0" err="1" smtClean="0">
                <a:solidFill>
                  <a:srgbClr val="006600"/>
                </a:solidFill>
                <a:latin typeface="Times New Roman" pitchFamily="18" charset="0"/>
                <a:ea typeface="楷体" pitchFamily="49" charset="-122"/>
                <a:cs typeface="Times New Roman" pitchFamily="18" charset="0"/>
              </a:rPr>
              <a:t>bool</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LessThan</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T1</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obj1</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T2</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obj2</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ts val="3200"/>
              </a:lnSpc>
            </a:pPr>
            <a:r>
              <a:rPr lang="en-US" sz="2000" b="1" dirty="0" smtClean="0">
                <a:solidFill>
                  <a:srgbClr val="006600"/>
                </a:solidFill>
                <a:latin typeface="Times New Roman" pitchFamily="18" charset="0"/>
                <a:ea typeface="楷体" pitchFamily="49" charset="-122"/>
                <a:cs typeface="Times New Roman" pitchFamily="18" charset="0"/>
              </a:rPr>
              <a:t>       {     return </a:t>
            </a:r>
            <a:r>
              <a:rPr lang="en-US" sz="2000" b="1" dirty="0" err="1" smtClean="0">
                <a:solidFill>
                  <a:srgbClr val="FF00FF"/>
                </a:solidFill>
                <a:latin typeface="Times New Roman" pitchFamily="18" charset="0"/>
                <a:ea typeface="楷体" pitchFamily="49" charset="-122"/>
                <a:cs typeface="Times New Roman" pitchFamily="18" charset="0"/>
              </a:rPr>
              <a:t>obj1</a:t>
            </a:r>
            <a:r>
              <a:rPr lang="en-US" sz="2000" b="1" dirty="0" smtClean="0">
                <a:solidFill>
                  <a:srgbClr val="FF00FF"/>
                </a:solidFill>
                <a:latin typeface="Times New Roman" pitchFamily="18" charset="0"/>
                <a:ea typeface="楷体" pitchFamily="49" charset="-122"/>
                <a:cs typeface="Times New Roman" pitchFamily="18" charset="0"/>
              </a:rPr>
              <a:t> &lt; </a:t>
            </a:r>
            <a:r>
              <a:rPr lang="en-US" sz="2000" b="1" dirty="0" err="1" smtClean="0">
                <a:solidFill>
                  <a:srgbClr val="FF00FF"/>
                </a:solidFill>
                <a:latin typeface="Times New Roman" pitchFamily="18" charset="0"/>
                <a:ea typeface="楷体" pitchFamily="49" charset="-122"/>
                <a:cs typeface="Times New Roman" pitchFamily="18" charset="0"/>
              </a:rPr>
              <a:t>obj2</a:t>
            </a: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ts val="3200"/>
              </a:lnSpc>
            </a:pPr>
            <a:r>
              <a:rPr lang="en-US" sz="2000" b="1" dirty="0" smtClean="0">
                <a:solidFill>
                  <a:srgbClr val="006600"/>
                </a:solidFill>
                <a:latin typeface="Times New Roman" pitchFamily="18" charset="0"/>
                <a:ea typeface="楷体" pitchFamily="49" charset="-122"/>
                <a:cs typeface="Times New Roman" pitchFamily="18" charset="0"/>
              </a:rPr>
              <a:t>}</a:t>
            </a:r>
          </a:p>
          <a:p>
            <a:pPr>
              <a:lnSpc>
                <a:spcPts val="3200"/>
              </a:lnSpc>
            </a:pPr>
            <a:r>
              <a:rPr lang="zh-CN" altLang="en-US" sz="2400" b="1" dirty="0" smtClean="0">
                <a:solidFill>
                  <a:srgbClr val="0000FF"/>
                </a:solidFill>
                <a:latin typeface="Times New Roman" pitchFamily="18" charset="0"/>
                <a:ea typeface="楷体" pitchFamily="49" charset="-122"/>
                <a:cs typeface="Times New Roman" pitchFamily="18" charset="0"/>
              </a:rPr>
              <a:t>      在编译时，系统指出“运算符</a:t>
            </a:r>
            <a:r>
              <a:rPr lang="en-US" sz="2400" b="1" dirty="0" smtClean="0">
                <a:solidFill>
                  <a:srgbClr val="0000FF"/>
                </a:solidFill>
                <a:latin typeface="Times New Roman" pitchFamily="18" charset="0"/>
                <a:ea typeface="楷体" pitchFamily="49" charset="-122"/>
                <a:cs typeface="Times New Roman" pitchFamily="18" charset="0"/>
              </a:rPr>
              <a:t>&lt;</a:t>
            </a:r>
            <a:r>
              <a:rPr lang="zh-CN" altLang="en-US" sz="2400" b="1" dirty="0" smtClean="0">
                <a:solidFill>
                  <a:srgbClr val="0000FF"/>
                </a:solidFill>
                <a:latin typeface="Times New Roman" pitchFamily="18" charset="0"/>
                <a:ea typeface="楷体" pitchFamily="49" charset="-122"/>
                <a:cs typeface="Times New Roman" pitchFamily="18" charset="0"/>
              </a:rPr>
              <a:t>无法应用于</a:t>
            </a:r>
            <a:r>
              <a:rPr lang="en-US" sz="2400" b="1" dirty="0" err="1" smtClean="0">
                <a:solidFill>
                  <a:srgbClr val="0000FF"/>
                </a:solidFill>
                <a:latin typeface="Times New Roman" pitchFamily="18" charset="0"/>
                <a:ea typeface="楷体" pitchFamily="49" charset="-122"/>
                <a:cs typeface="Times New Roman" pitchFamily="18" charset="0"/>
              </a:rPr>
              <a:t>T1</a:t>
            </a:r>
            <a:r>
              <a:rPr lang="zh-CN" altLang="en-US" sz="2400" b="1" dirty="0" smtClean="0">
                <a:solidFill>
                  <a:srgbClr val="0000FF"/>
                </a:solidFill>
                <a:latin typeface="Times New Roman" pitchFamily="18" charset="0"/>
                <a:ea typeface="楷体" pitchFamily="49" charset="-122"/>
                <a:cs typeface="Times New Roman" pitchFamily="18" charset="0"/>
              </a:rPr>
              <a:t>和</a:t>
            </a:r>
            <a:r>
              <a:rPr lang="en-US" sz="2400" b="1" dirty="0" err="1" smtClean="0">
                <a:solidFill>
                  <a:srgbClr val="0000FF"/>
                </a:solidFill>
                <a:latin typeface="Times New Roman" pitchFamily="18" charset="0"/>
                <a:ea typeface="楷体" pitchFamily="49" charset="-122"/>
                <a:cs typeface="Times New Roman" pitchFamily="18" charset="0"/>
              </a:rPr>
              <a:t>T2</a:t>
            </a:r>
            <a:r>
              <a:rPr lang="zh-CN" altLang="en-US" sz="2400" b="1" dirty="0" smtClean="0">
                <a:solidFill>
                  <a:srgbClr val="0000FF"/>
                </a:solidFill>
                <a:latin typeface="Times New Roman" pitchFamily="18" charset="0"/>
                <a:ea typeface="楷体" pitchFamily="49" charset="-122"/>
                <a:cs typeface="Times New Roman" pitchFamily="18" charset="0"/>
              </a:rPr>
              <a:t>类型的操作数”的错误。如果它是正确的，在实例化为</a:t>
            </a:r>
            <a:r>
              <a:rPr lang="en-US" sz="2400" b="1" dirty="0" err="1" smtClean="0">
                <a:solidFill>
                  <a:srgbClr val="0000FF"/>
                </a:solidFill>
                <a:latin typeface="Times New Roman" pitchFamily="18" charset="0"/>
                <a:ea typeface="楷体" pitchFamily="49" charset="-122"/>
                <a:cs typeface="Times New Roman" pitchFamily="18" charset="0"/>
              </a:rPr>
              <a:t>MyGType</a:t>
            </a:r>
            <a:r>
              <a:rPr lang="en-US" sz="2400" b="1" dirty="0" smtClean="0">
                <a:solidFill>
                  <a:srgbClr val="0000FF"/>
                </a:solidFill>
                <a:latin typeface="Times New Roman" pitchFamily="18" charset="0"/>
                <a:ea typeface="楷体" pitchFamily="49" charset="-122"/>
                <a:cs typeface="Times New Roman" pitchFamily="18" charset="0"/>
              </a:rPr>
              <a:t>&lt;</a:t>
            </a:r>
            <a:r>
              <a:rPr lang="en-US" sz="2400" b="1" dirty="0" err="1" smtClean="0">
                <a:solidFill>
                  <a:srgbClr val="0000FF"/>
                </a:solidFill>
                <a:latin typeface="Times New Roman" pitchFamily="18" charset="0"/>
                <a:ea typeface="楷体" pitchFamily="49" charset="-122"/>
                <a:cs typeface="Times New Roman" pitchFamily="18" charset="0"/>
              </a:rPr>
              <a:t>int,string</a:t>
            </a:r>
            <a:r>
              <a:rPr lang="en-US" sz="2400" b="1" dirty="0" smtClean="0">
                <a:solidFill>
                  <a:srgbClr val="0000FF"/>
                </a:solidFill>
                <a:latin typeface="Times New Roman" pitchFamily="18" charset="0"/>
                <a:ea typeface="楷体" pitchFamily="49" charset="-122"/>
                <a:cs typeface="Times New Roman" pitchFamily="18" charset="0"/>
              </a:rPr>
              <a:t>&gt;</a:t>
            </a:r>
            <a:r>
              <a:rPr lang="zh-CN" altLang="en-US" sz="2400" b="1" dirty="0" smtClean="0">
                <a:solidFill>
                  <a:srgbClr val="0000FF"/>
                </a:solidFill>
                <a:latin typeface="Times New Roman" pitchFamily="18" charset="0"/>
                <a:ea typeface="楷体" pitchFamily="49" charset="-122"/>
                <a:cs typeface="Times New Roman" pitchFamily="18" charset="0"/>
              </a:rPr>
              <a:t>时，一个整数和一个字符串怎么比较呢？甚至在实例化为</a:t>
            </a:r>
            <a:r>
              <a:rPr lang="en-US" sz="2400" b="1" dirty="0" err="1" smtClean="0">
                <a:solidFill>
                  <a:srgbClr val="0000FF"/>
                </a:solidFill>
                <a:latin typeface="Times New Roman" pitchFamily="18" charset="0"/>
                <a:ea typeface="楷体" pitchFamily="49" charset="-122"/>
                <a:cs typeface="Times New Roman" pitchFamily="18" charset="0"/>
              </a:rPr>
              <a:t>MyGType</a:t>
            </a:r>
            <a:r>
              <a:rPr lang="en-US" sz="2400" b="1" dirty="0" smtClean="0">
                <a:solidFill>
                  <a:srgbClr val="0000FF"/>
                </a:solidFill>
                <a:latin typeface="Times New Roman" pitchFamily="18" charset="0"/>
                <a:ea typeface="楷体" pitchFamily="49" charset="-122"/>
                <a:cs typeface="Times New Roman" pitchFamily="18" charset="0"/>
              </a:rPr>
              <a:t>&lt;</a:t>
            </a:r>
            <a:r>
              <a:rPr lang="en-US" sz="2400" b="1" dirty="0" err="1" smtClean="0">
                <a:solidFill>
                  <a:srgbClr val="0000FF"/>
                </a:solidFill>
                <a:latin typeface="Times New Roman" pitchFamily="18" charset="0"/>
                <a:ea typeface="楷体" pitchFamily="49" charset="-122"/>
                <a:cs typeface="Times New Roman" pitchFamily="18" charset="0"/>
              </a:rPr>
              <a:t>int,MyClass</a:t>
            </a:r>
            <a:r>
              <a:rPr lang="en-US" sz="2400" b="1" dirty="0" smtClean="0">
                <a:solidFill>
                  <a:srgbClr val="0000FF"/>
                </a:solidFill>
                <a:latin typeface="Times New Roman" pitchFamily="18" charset="0"/>
                <a:ea typeface="楷体" pitchFamily="49" charset="-122"/>
                <a:cs typeface="Times New Roman" pitchFamily="18" charset="0"/>
              </a:rPr>
              <a:t>&gt;</a:t>
            </a:r>
            <a:r>
              <a:rPr lang="zh-CN" altLang="en-US" sz="2400" b="1" dirty="0" smtClean="0">
                <a:solidFill>
                  <a:srgbClr val="0000FF"/>
                </a:solidFill>
                <a:latin typeface="Times New Roman" pitchFamily="18" charset="0"/>
                <a:ea typeface="楷体" pitchFamily="49" charset="-122"/>
                <a:cs typeface="Times New Roman" pitchFamily="18" charset="0"/>
              </a:rPr>
              <a:t>时，一个整数和一个对象怎么比较呢？</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500034" y="714356"/>
            <a:ext cx="8429684" cy="4524315"/>
          </a:xfrm>
          <a:prstGeom prst="rect">
            <a:avLst/>
          </a:prstGeom>
          <a:noFill/>
          <a:ln w="9525">
            <a:noFill/>
            <a:miter lim="800000"/>
            <a:headEnd/>
            <a:tailEnd/>
          </a:ln>
          <a:effectLst/>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为了解决这个问题，</a:t>
            </a:r>
            <a:r>
              <a:rPr lang="en-US" sz="2400" b="1" dirty="0" smtClean="0">
                <a:solidFill>
                  <a:srgbClr val="0000FF"/>
                </a:solidFill>
                <a:latin typeface="Times New Roman" pitchFamily="18" charset="0"/>
                <a:ea typeface="楷体" pitchFamily="49" charset="-122"/>
                <a:cs typeface="Times New Roman" pitchFamily="18" charset="0"/>
              </a:rPr>
              <a:t>C#</a:t>
            </a:r>
            <a:r>
              <a:rPr lang="zh-CN" altLang="en-US" sz="2400" b="1" dirty="0" smtClean="0">
                <a:solidFill>
                  <a:srgbClr val="0000FF"/>
                </a:solidFill>
                <a:latin typeface="Times New Roman" pitchFamily="18" charset="0"/>
                <a:ea typeface="楷体" pitchFamily="49" charset="-122"/>
                <a:cs typeface="Times New Roman" pitchFamily="18" charset="0"/>
              </a:rPr>
              <a:t>提出了类型参数的约束的概念。通过约束检查泛型列表中的某个项以确定它是否有效。</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例如，约束告诉编译器：仅此类型的对象或从此类型派生的对象才可用作类型参数。一旦编译器有了这个保证，它就能够允许在泛型类中调用该类型的方法。</a:t>
            </a:r>
            <a:r>
              <a:rPr lang="en-US" sz="2400" b="1" dirty="0" smtClean="0">
                <a:solidFill>
                  <a:srgbClr val="0000FF"/>
                </a:solidFill>
                <a:latin typeface="Times New Roman" pitchFamily="18" charset="0"/>
                <a:ea typeface="楷体" pitchFamily="49" charset="-122"/>
                <a:cs typeface="Times New Roman" pitchFamily="18" charset="0"/>
              </a:rPr>
              <a:t> </a:t>
            </a:r>
          </a:p>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约束是使用上下文关键字</a:t>
            </a:r>
            <a:r>
              <a:rPr lang="en-US" sz="2400" b="1" dirty="0" smtClean="0">
                <a:solidFill>
                  <a:srgbClr val="0000FF"/>
                </a:solidFill>
                <a:latin typeface="Times New Roman" pitchFamily="18" charset="0"/>
                <a:ea typeface="楷体" pitchFamily="49" charset="-122"/>
                <a:cs typeface="Times New Roman" pitchFamily="18" charset="0"/>
              </a:rPr>
              <a:t> where </a:t>
            </a:r>
            <a:r>
              <a:rPr lang="zh-CN" altLang="en-US" sz="2400" b="1" dirty="0" smtClean="0">
                <a:solidFill>
                  <a:srgbClr val="0000FF"/>
                </a:solidFill>
                <a:latin typeface="Times New Roman" pitchFamily="18" charset="0"/>
                <a:ea typeface="楷体" pitchFamily="49" charset="-122"/>
                <a:cs typeface="Times New Roman" pitchFamily="18" charset="0"/>
              </a:rPr>
              <a:t>应用的。</a:t>
            </a:r>
            <a:r>
              <a:rPr lang="en-US" sz="2400" b="1" dirty="0" smtClean="0">
                <a:solidFill>
                  <a:srgbClr val="0000FF"/>
                </a:solidFill>
                <a:latin typeface="Times New Roman" pitchFamily="18" charset="0"/>
                <a:ea typeface="楷体" pitchFamily="49" charset="-122"/>
                <a:cs typeface="Times New Roman" pitchFamily="18" charset="0"/>
              </a:rPr>
              <a:t>where</a:t>
            </a:r>
            <a:r>
              <a:rPr lang="zh-CN" altLang="en-US" sz="2400" b="1" dirty="0" smtClean="0">
                <a:solidFill>
                  <a:srgbClr val="0000FF"/>
                </a:solidFill>
                <a:latin typeface="Times New Roman" pitchFamily="18" charset="0"/>
                <a:ea typeface="楷体" pitchFamily="49" charset="-122"/>
                <a:cs typeface="Times New Roman" pitchFamily="18" charset="0"/>
              </a:rPr>
              <a:t>子句的一般格式如下：</a:t>
            </a: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a:t>
            </a:r>
            <a:r>
              <a:rPr lang="en-US" sz="2000" b="1" dirty="0" smtClean="0">
                <a:solidFill>
                  <a:srgbClr val="006600"/>
                </a:solidFill>
                <a:latin typeface="Times New Roman" pitchFamily="18" charset="0"/>
                <a:ea typeface="楷体" pitchFamily="49" charset="-122"/>
                <a:cs typeface="Times New Roman" pitchFamily="18" charset="0"/>
              </a:rPr>
              <a:t>where </a:t>
            </a:r>
            <a:r>
              <a:rPr lang="zh-CN" altLang="en-US" sz="2000" b="1" dirty="0" smtClean="0">
                <a:solidFill>
                  <a:srgbClr val="006600"/>
                </a:solidFill>
                <a:latin typeface="Times New Roman" pitchFamily="18" charset="0"/>
                <a:ea typeface="楷体" pitchFamily="49" charset="-122"/>
                <a:cs typeface="Times New Roman" pitchFamily="18" charset="0"/>
              </a:rPr>
              <a:t>类型参数：约束</a:t>
            </a:r>
            <a:r>
              <a:rPr lang="en-US" sz="2000" b="1" dirty="0" smtClean="0">
                <a:solidFill>
                  <a:srgbClr val="006600"/>
                </a:solidFill>
                <a:latin typeface="Times New Roman" pitchFamily="18" charset="0"/>
                <a:ea typeface="楷体" pitchFamily="49" charset="-122"/>
                <a:cs typeface="Times New Roman" pitchFamily="18" charset="0"/>
              </a:rPr>
              <a:t>1</a:t>
            </a:r>
            <a:r>
              <a:rPr lang="zh-CN" altLang="en-US" sz="2000" b="1" dirty="0" smtClean="0">
                <a:solidFill>
                  <a:srgbClr val="006600"/>
                </a:solidFill>
                <a:latin typeface="Times New Roman" pitchFamily="18" charset="0"/>
                <a:ea typeface="楷体" pitchFamily="49" charset="-122"/>
                <a:cs typeface="Times New Roman" pitchFamily="18" charset="0"/>
              </a:rPr>
              <a:t>，约束</a:t>
            </a:r>
            <a:r>
              <a:rPr lang="en-US" sz="2000" b="1" dirty="0" smtClean="0">
                <a:solidFill>
                  <a:srgbClr val="006600"/>
                </a:solidFill>
                <a:latin typeface="Times New Roman" pitchFamily="18" charset="0"/>
                <a:ea typeface="楷体" pitchFamily="49" charset="-122"/>
                <a:cs typeface="Times New Roman" pitchFamily="18" charset="0"/>
              </a:rPr>
              <a:t>2</a:t>
            </a:r>
            <a:r>
              <a:rPr lang="zh-CN" altLang="en-US" sz="2000" b="1" dirty="0" smtClean="0">
                <a:solidFill>
                  <a:srgbClr val="006600"/>
                </a:solidFill>
                <a:latin typeface="Times New Roman" pitchFamily="18" charset="0"/>
                <a:ea typeface="楷体" pitchFamily="49" charset="-122"/>
                <a:cs typeface="Times New Roman" pitchFamily="18" charset="0"/>
              </a:rPr>
              <a:t>，</a:t>
            </a:r>
            <a:r>
              <a:rPr lang="en-US" altLang="zh-CN" sz="2000" b="1" dirty="0" smtClean="0">
                <a:solidFill>
                  <a:srgbClr val="006600"/>
                </a:solidFill>
                <a:latin typeface="Times New Roman" pitchFamily="18" charset="0"/>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42910" y="428604"/>
            <a:ext cx="8072494" cy="3693319"/>
          </a:xfrm>
          <a:prstGeom prst="rect">
            <a:avLst/>
          </a:prstGeom>
          <a:noFill/>
          <a:ln w="9525">
            <a:noFill/>
            <a:miter lim="800000"/>
            <a:headEnd/>
            <a:tailEnd/>
          </a:ln>
          <a:effectLst/>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例如，以下泛型有</a:t>
            </a:r>
            <a:r>
              <a:rPr lang="en-US" sz="2400" b="1" dirty="0" smtClean="0">
                <a:solidFill>
                  <a:srgbClr val="0000FF"/>
                </a:solidFill>
                <a:latin typeface="Times New Roman" pitchFamily="18" charset="0"/>
                <a:ea typeface="楷体" pitchFamily="49" charset="-122"/>
                <a:cs typeface="Times New Roman" pitchFamily="18" charset="0"/>
              </a:rPr>
              <a:t>3</a:t>
            </a:r>
            <a:r>
              <a:rPr lang="zh-CN" altLang="en-US" sz="2400" b="1" dirty="0" smtClean="0">
                <a:solidFill>
                  <a:srgbClr val="0000FF"/>
                </a:solidFill>
                <a:latin typeface="Times New Roman" pitchFamily="18" charset="0"/>
                <a:ea typeface="楷体" pitchFamily="49" charset="-122"/>
                <a:cs typeface="Times New Roman" pitchFamily="18" charset="0"/>
              </a:rPr>
              <a:t>个类型参数，</a:t>
            </a:r>
            <a:r>
              <a:rPr lang="en-US" sz="2400" b="1" dirty="0" err="1" smtClean="0">
                <a:solidFill>
                  <a:srgbClr val="0000FF"/>
                </a:solidFill>
                <a:latin typeface="Times New Roman" pitchFamily="18" charset="0"/>
                <a:ea typeface="楷体" pitchFamily="49" charset="-122"/>
                <a:cs typeface="Times New Roman" pitchFamily="18" charset="0"/>
              </a:rPr>
              <a:t>T1</a:t>
            </a:r>
            <a:r>
              <a:rPr lang="zh-CN" altLang="en-US" sz="2400" b="1" dirty="0" smtClean="0">
                <a:solidFill>
                  <a:srgbClr val="0000FF"/>
                </a:solidFill>
                <a:latin typeface="Times New Roman" pitchFamily="18" charset="0"/>
                <a:ea typeface="楷体" pitchFamily="49" charset="-122"/>
                <a:cs typeface="Times New Roman" pitchFamily="18" charset="0"/>
              </a:rPr>
              <a:t>是未绑定的（没有约束），</a:t>
            </a:r>
            <a:r>
              <a:rPr lang="en-US" sz="2400" b="1" dirty="0" err="1" smtClean="0">
                <a:solidFill>
                  <a:srgbClr val="0000FF"/>
                </a:solidFill>
                <a:latin typeface="Times New Roman" pitchFamily="18" charset="0"/>
                <a:ea typeface="楷体" pitchFamily="49" charset="-122"/>
                <a:cs typeface="Times New Roman" pitchFamily="18" charset="0"/>
              </a:rPr>
              <a:t>T2</a:t>
            </a:r>
            <a:r>
              <a:rPr lang="zh-CN" altLang="en-US" sz="2400" b="1" dirty="0" smtClean="0">
                <a:solidFill>
                  <a:srgbClr val="0000FF"/>
                </a:solidFill>
                <a:latin typeface="Times New Roman" pitchFamily="18" charset="0"/>
                <a:ea typeface="楷体" pitchFamily="49" charset="-122"/>
                <a:cs typeface="Times New Roman" pitchFamily="18" charset="0"/>
              </a:rPr>
              <a:t>只有</a:t>
            </a:r>
            <a:r>
              <a:rPr lang="en-US" sz="2400" b="1" dirty="0" err="1" smtClean="0">
                <a:solidFill>
                  <a:srgbClr val="0000FF"/>
                </a:solidFill>
                <a:latin typeface="Times New Roman" pitchFamily="18" charset="0"/>
                <a:ea typeface="楷体" pitchFamily="49" charset="-122"/>
                <a:cs typeface="Times New Roman" pitchFamily="18" charset="0"/>
              </a:rPr>
              <a:t>MyClass1</a:t>
            </a:r>
            <a:r>
              <a:rPr lang="zh-CN" altLang="en-US" sz="2400" b="1" dirty="0" smtClean="0">
                <a:solidFill>
                  <a:srgbClr val="0000FF"/>
                </a:solidFill>
                <a:latin typeface="Times New Roman" pitchFamily="18" charset="0"/>
                <a:ea typeface="楷体" pitchFamily="49" charset="-122"/>
                <a:cs typeface="Times New Roman" pitchFamily="18" charset="0"/>
              </a:rPr>
              <a:t>类型或从它派生的类或</a:t>
            </a:r>
            <a:r>
              <a:rPr lang="en-US" sz="2400" b="1" dirty="0" err="1" smtClean="0">
                <a:solidFill>
                  <a:srgbClr val="0000FF"/>
                </a:solidFill>
                <a:latin typeface="Times New Roman" pitchFamily="18" charset="0"/>
                <a:ea typeface="楷体" pitchFamily="49" charset="-122"/>
                <a:cs typeface="Times New Roman" pitchFamily="18" charset="0"/>
              </a:rPr>
              <a:t>MyClass2</a:t>
            </a:r>
            <a:r>
              <a:rPr lang="zh-CN" altLang="en-US" sz="2400" b="1" dirty="0" smtClean="0">
                <a:solidFill>
                  <a:srgbClr val="0000FF"/>
                </a:solidFill>
                <a:latin typeface="Times New Roman" pitchFamily="18" charset="0"/>
                <a:ea typeface="楷体" pitchFamily="49" charset="-122"/>
                <a:cs typeface="Times New Roman" pitchFamily="18" charset="0"/>
              </a:rPr>
              <a:t>类型或从它派生的类才能用作类型实参，</a:t>
            </a:r>
            <a:r>
              <a:rPr lang="en-US" sz="2400" b="1" dirty="0" err="1" smtClean="0">
                <a:solidFill>
                  <a:srgbClr val="0000FF"/>
                </a:solidFill>
                <a:latin typeface="Times New Roman" pitchFamily="18" charset="0"/>
                <a:ea typeface="楷体" pitchFamily="49" charset="-122"/>
                <a:cs typeface="Times New Roman" pitchFamily="18" charset="0"/>
              </a:rPr>
              <a:t>T3</a:t>
            </a:r>
            <a:r>
              <a:rPr lang="zh-CN" altLang="en-US" sz="2400" b="1" dirty="0" smtClean="0">
                <a:solidFill>
                  <a:srgbClr val="0000FF"/>
                </a:solidFill>
                <a:latin typeface="Times New Roman" pitchFamily="18" charset="0"/>
                <a:ea typeface="楷体" pitchFamily="49" charset="-122"/>
                <a:cs typeface="Times New Roman" pitchFamily="18" charset="0"/>
              </a:rPr>
              <a:t>只有</a:t>
            </a:r>
            <a:r>
              <a:rPr lang="en-US" sz="2400" b="1" dirty="0" err="1" smtClean="0">
                <a:solidFill>
                  <a:srgbClr val="0000FF"/>
                </a:solidFill>
                <a:latin typeface="Times New Roman" pitchFamily="18" charset="0"/>
                <a:ea typeface="楷体" pitchFamily="49" charset="-122"/>
                <a:cs typeface="Times New Roman" pitchFamily="18" charset="0"/>
              </a:rPr>
              <a:t>MyClass3</a:t>
            </a:r>
            <a:r>
              <a:rPr lang="zh-CN" altLang="en-US" sz="2400" b="1" dirty="0" smtClean="0">
                <a:solidFill>
                  <a:srgbClr val="0000FF"/>
                </a:solidFill>
                <a:latin typeface="Times New Roman" pitchFamily="18" charset="0"/>
                <a:ea typeface="楷体" pitchFamily="49" charset="-122"/>
                <a:cs typeface="Times New Roman" pitchFamily="18" charset="0"/>
              </a:rPr>
              <a:t>类型或从它派生的类才能用作类型实参：</a:t>
            </a: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class </a:t>
            </a:r>
            <a:r>
              <a:rPr lang="en-US" sz="2000" b="1" dirty="0" err="1" smtClean="0">
                <a:solidFill>
                  <a:srgbClr val="006600"/>
                </a:solidFill>
                <a:latin typeface="Times New Roman" pitchFamily="18" charset="0"/>
                <a:ea typeface="楷体" pitchFamily="49" charset="-122"/>
                <a:cs typeface="Times New Roman" pitchFamily="18" charset="0"/>
              </a:rPr>
              <a:t>MyClass</a:t>
            </a:r>
            <a:r>
              <a:rPr lang="en-US" sz="2000" b="1" dirty="0" smtClean="0">
                <a:solidFill>
                  <a:srgbClr val="006600"/>
                </a:solidFill>
                <a:latin typeface="Times New Roman" pitchFamily="18" charset="0"/>
                <a:ea typeface="楷体" pitchFamily="49" charset="-122"/>
                <a:cs typeface="Times New Roman" pitchFamily="18" charset="0"/>
              </a:rPr>
              <a:t>&lt;</a:t>
            </a:r>
            <a:r>
              <a:rPr lang="en-US" sz="2000" b="1" dirty="0" err="1" smtClean="0">
                <a:solidFill>
                  <a:srgbClr val="006600"/>
                </a:solidFill>
                <a:latin typeface="Times New Roman" pitchFamily="18" charset="0"/>
                <a:ea typeface="楷体" pitchFamily="49" charset="-122"/>
                <a:cs typeface="Times New Roman" pitchFamily="18" charset="0"/>
              </a:rPr>
              <a:t>T1</a:t>
            </a:r>
            <a:r>
              <a:rPr lang="zh-CN" alt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T2</a:t>
            </a:r>
            <a:r>
              <a:rPr lang="zh-CN" alt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T3</a:t>
            </a:r>
            <a:r>
              <a:rPr lang="en-US" sz="2000" b="1" dirty="0" smtClean="0">
                <a:solidFill>
                  <a:srgbClr val="006600"/>
                </a:solidFill>
                <a:latin typeface="Times New Roman" pitchFamily="18" charset="0"/>
                <a:ea typeface="楷体" pitchFamily="49" charset="-122"/>
                <a:cs typeface="Times New Roman" pitchFamily="18" charset="0"/>
              </a:rPr>
              <a:t>&gt; </a:t>
            </a: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where </a:t>
            </a:r>
            <a:r>
              <a:rPr lang="en-US" sz="2000" b="1" dirty="0" err="1" smtClean="0">
                <a:solidFill>
                  <a:srgbClr val="FF00FF"/>
                </a:solidFill>
                <a:latin typeface="Times New Roman" pitchFamily="18" charset="0"/>
                <a:ea typeface="楷体" pitchFamily="49" charset="-122"/>
                <a:cs typeface="Times New Roman" pitchFamily="18" charset="0"/>
              </a:rPr>
              <a:t>T2</a:t>
            </a:r>
            <a:r>
              <a:rPr lang="zh-CN" altLang="en-US" sz="2000" b="1" dirty="0" smtClean="0">
                <a:solidFill>
                  <a:srgbClr val="FF00FF"/>
                </a:solidFill>
                <a:latin typeface="Times New Roman" pitchFamily="18" charset="0"/>
                <a:ea typeface="楷体" pitchFamily="49" charset="-122"/>
                <a:cs typeface="Times New Roman" pitchFamily="18" charset="0"/>
              </a:rPr>
              <a:t>：</a:t>
            </a:r>
            <a:r>
              <a:rPr lang="en-US" sz="2000" b="1" dirty="0" err="1" smtClean="0">
                <a:solidFill>
                  <a:srgbClr val="FF00FF"/>
                </a:solidFill>
                <a:latin typeface="Times New Roman" pitchFamily="18" charset="0"/>
                <a:ea typeface="楷体" pitchFamily="49" charset="-122"/>
                <a:cs typeface="Times New Roman" pitchFamily="18" charset="0"/>
              </a:rPr>
              <a:t>MyClass1</a:t>
            </a:r>
            <a:r>
              <a:rPr lang="zh-CN" altLang="en-US" sz="2000" b="1" dirty="0" smtClean="0">
                <a:solidFill>
                  <a:srgbClr val="FF00FF"/>
                </a:solidFill>
                <a:latin typeface="Times New Roman" pitchFamily="18" charset="0"/>
                <a:ea typeface="楷体" pitchFamily="49" charset="-122"/>
                <a:cs typeface="Times New Roman" pitchFamily="18" charset="0"/>
              </a:rPr>
              <a:t>，</a:t>
            </a:r>
            <a:r>
              <a:rPr lang="en-US" sz="2000" b="1" dirty="0" err="1" smtClean="0">
                <a:solidFill>
                  <a:srgbClr val="FF00FF"/>
                </a:solidFill>
                <a:latin typeface="Times New Roman" pitchFamily="18" charset="0"/>
                <a:ea typeface="楷体" pitchFamily="49" charset="-122"/>
                <a:cs typeface="Times New Roman" pitchFamily="18" charset="0"/>
              </a:rPr>
              <a:t>MyClass2</a:t>
            </a:r>
            <a:r>
              <a:rPr lang="en-US" sz="2000" b="1" dirty="0" smtClean="0">
                <a:solidFill>
                  <a:srgbClr val="FF00FF"/>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T3</a:t>
            </a:r>
            <a:r>
              <a:rPr lang="zh-CN" altLang="en-US" sz="2000" b="1" dirty="0" smtClean="0">
                <a:solidFill>
                  <a:srgbClr val="FF00FF"/>
                </a:solidFill>
                <a:latin typeface="Times New Roman" pitchFamily="18" charset="0"/>
                <a:ea typeface="楷体" pitchFamily="49" charset="-122"/>
                <a:cs typeface="Times New Roman" pitchFamily="18" charset="0"/>
              </a:rPr>
              <a:t>：</a:t>
            </a:r>
            <a:r>
              <a:rPr lang="en-US" sz="2000" b="1" dirty="0" err="1" smtClean="0">
                <a:solidFill>
                  <a:srgbClr val="FF00FF"/>
                </a:solidFill>
                <a:latin typeface="Times New Roman" pitchFamily="18" charset="0"/>
                <a:ea typeface="楷体" pitchFamily="49" charset="-122"/>
                <a:cs typeface="Times New Roman" pitchFamily="18" charset="0"/>
              </a:rPr>
              <a:t>MyClass3</a:t>
            </a:r>
            <a:endParaRPr lang="zh-CN" altLang="en-US" sz="2000" b="1" dirty="0" smtClean="0">
              <a:solidFill>
                <a:srgbClr val="FF00FF"/>
              </a:solidFill>
              <a:latin typeface="Times New Roman" pitchFamily="18" charset="0"/>
              <a:ea typeface="楷体" pitchFamily="49" charset="-122"/>
              <a:cs typeface="Times New Roman" pitchFamily="18" charset="0"/>
            </a:endParaRP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altLang="zh-CN" sz="2000" b="1" dirty="0" smtClean="0">
                <a:solidFill>
                  <a:srgbClr val="006600"/>
                </a:solidFill>
                <a:latin typeface="Times New Roman" pitchFamily="18" charset="0"/>
                <a:ea typeface="楷体" pitchFamily="49" charset="-122"/>
                <a:cs typeface="Times New Roman" pitchFamily="18" charset="0"/>
              </a:rPr>
              <a:t>…</a:t>
            </a: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
        <p:nvSpPr>
          <p:cNvPr id="3" name="TextBox 2"/>
          <p:cNvSpPr txBox="1"/>
          <p:nvPr/>
        </p:nvSpPr>
        <p:spPr bwMode="auto">
          <a:xfrm>
            <a:off x="714348" y="4214818"/>
            <a:ext cx="8001056" cy="1754326"/>
          </a:xfrm>
          <a:prstGeom prst="rect">
            <a:avLst/>
          </a:prstGeom>
          <a:noFill/>
          <a:ln w="9525">
            <a:noFill/>
            <a:miter lim="800000"/>
            <a:headEnd/>
            <a:tailEnd/>
          </a:ln>
          <a:effectLst/>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这样在对类型参数的类型种类施加限制后，如果使用该泛型的代码尝试使用某个约束所不允许的类型来实例化类，则会产生编译时错误。</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42910" y="642918"/>
            <a:ext cx="3500462"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b="1" dirty="0" smtClean="0">
                <a:solidFill>
                  <a:srgbClr val="FF0000"/>
                </a:solidFill>
                <a:latin typeface="黑体" pitchFamily="49" charset="-122"/>
                <a:ea typeface="黑体" pitchFamily="49" charset="-122"/>
              </a:rPr>
              <a:t>7.1.5  </a:t>
            </a:r>
            <a:r>
              <a:rPr lang="zh-CN" altLang="en-US" sz="2800" b="1" dirty="0" smtClean="0">
                <a:solidFill>
                  <a:srgbClr val="FF0000"/>
                </a:solidFill>
                <a:latin typeface="黑体" pitchFamily="49" charset="-122"/>
                <a:ea typeface="黑体" pitchFamily="49" charset="-122"/>
              </a:rPr>
              <a:t>泛型的继承</a:t>
            </a:r>
          </a:p>
        </p:txBody>
      </p:sp>
      <p:sp>
        <p:nvSpPr>
          <p:cNvPr id="3" name="TextBox 2"/>
          <p:cNvSpPr txBox="1"/>
          <p:nvPr/>
        </p:nvSpPr>
        <p:spPr bwMode="auto">
          <a:xfrm>
            <a:off x="785786" y="1571612"/>
            <a:ext cx="7786742" cy="2308324"/>
          </a:xfrm>
          <a:prstGeom prst="rect">
            <a:avLst/>
          </a:prstGeom>
          <a:noFill/>
          <a:ln w="9525">
            <a:noFill/>
            <a:miter lim="800000"/>
            <a:headEnd/>
            <a:tailEnd/>
          </a:ln>
          <a:effectLst/>
        </p:spPr>
        <p:txBody>
          <a:bodyPr wrap="square" rtlCol="0">
            <a:spAutoFit/>
          </a:bodyPr>
          <a:lstStyle/>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C#</a:t>
            </a:r>
            <a:r>
              <a:rPr lang="zh-CN" altLang="en-US" sz="2400" b="1" dirty="0" smtClean="0">
                <a:solidFill>
                  <a:srgbClr val="0000FF"/>
                </a:solidFill>
                <a:latin typeface="Times New Roman" pitchFamily="18" charset="0"/>
                <a:ea typeface="楷体" pitchFamily="49" charset="-122"/>
                <a:cs typeface="Times New Roman" pitchFamily="18" charset="0"/>
              </a:rPr>
              <a:t>除了可以单独声明泛型类型外，也可以在基类中包含泛型类型的声明。</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但基类如果是泛型类，它的类型要么已实例化，要么来源于子类（同样是泛型类型）声明的类型参数。</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571472" y="366198"/>
            <a:ext cx="8072494" cy="5627181"/>
          </a:xfrm>
          <a:prstGeom prst="rect">
            <a:avLst/>
          </a:prstGeom>
          <a:noFill/>
          <a:ln w="9525">
            <a:noFill/>
            <a:miter lim="800000"/>
            <a:headEnd/>
            <a:tailEnd/>
          </a:ln>
          <a:effectLst/>
        </p:spPr>
        <p:txBody>
          <a:bodyPr wrap="square" rtlCol="0">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例如，若声明了如下泛型：</a:t>
            </a:r>
          </a:p>
          <a:p>
            <a:pPr>
              <a:lnSpc>
                <a:spcPts val="2200"/>
              </a:lnSpc>
            </a:pPr>
            <a:r>
              <a:rPr lang="en-US" sz="2000" b="1" dirty="0" smtClean="0">
                <a:solidFill>
                  <a:srgbClr val="FF0000"/>
                </a:solidFill>
                <a:latin typeface="Times New Roman" pitchFamily="18" charset="0"/>
                <a:ea typeface="楷体" pitchFamily="49" charset="-122"/>
                <a:cs typeface="Times New Roman" pitchFamily="18" charset="0"/>
              </a:rPr>
              <a:t>class C&lt;</a:t>
            </a:r>
            <a:r>
              <a:rPr lang="en-US" sz="2000" b="1" dirty="0" err="1" smtClean="0">
                <a:solidFill>
                  <a:srgbClr val="FF0000"/>
                </a:solidFill>
                <a:latin typeface="Times New Roman" pitchFamily="18" charset="0"/>
                <a:ea typeface="楷体" pitchFamily="49" charset="-122"/>
                <a:cs typeface="Times New Roman" pitchFamily="18" charset="0"/>
              </a:rPr>
              <a:t>U,V</a:t>
            </a:r>
            <a:r>
              <a:rPr lang="en-US" sz="2000" b="1" dirty="0" smtClean="0">
                <a:solidFill>
                  <a:srgbClr val="FF0000"/>
                </a:solidFill>
                <a:latin typeface="Times New Roman" pitchFamily="18" charset="0"/>
                <a:ea typeface="楷体" pitchFamily="49" charset="-122"/>
                <a:cs typeface="Times New Roman" pitchFamily="18" charset="0"/>
              </a:rPr>
              <a:t>&gt;</a:t>
            </a:r>
            <a:endParaRPr lang="zh-CN" altLang="en-US" sz="2000" b="1" dirty="0" smtClean="0">
              <a:solidFill>
                <a:srgbClr val="FF00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altLang="zh-CN" sz="2000" b="1" dirty="0" smtClean="0">
                <a:solidFill>
                  <a:srgbClr val="006600"/>
                </a:solidFill>
                <a:latin typeface="Times New Roman" pitchFamily="18" charset="0"/>
                <a:ea typeface="楷体" pitchFamily="49" charset="-122"/>
                <a:cs typeface="Times New Roman" pitchFamily="18" charset="0"/>
              </a:rPr>
              <a:t>…</a:t>
            </a:r>
          </a:p>
          <a:p>
            <a:pPr>
              <a:lnSpc>
                <a:spcPts val="2200"/>
              </a:lnSpc>
            </a:pP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zh-CN" altLang="en-US" sz="2400" b="1" dirty="0" smtClean="0">
                <a:solidFill>
                  <a:srgbClr val="0000FF"/>
                </a:solidFill>
                <a:latin typeface="Times New Roman" pitchFamily="18" charset="0"/>
                <a:ea typeface="楷体" pitchFamily="49" charset="-122"/>
                <a:cs typeface="Times New Roman" pitchFamily="18" charset="0"/>
              </a:rPr>
              <a:t>则以下声明是正确的：</a:t>
            </a:r>
          </a:p>
          <a:p>
            <a:pPr>
              <a:lnSpc>
                <a:spcPts val="2200"/>
              </a:lnSpc>
            </a:pPr>
            <a:r>
              <a:rPr lang="en-US" sz="2000" b="1" dirty="0" smtClean="0">
                <a:solidFill>
                  <a:srgbClr val="FF0000"/>
                </a:solidFill>
                <a:latin typeface="Times New Roman" pitchFamily="18" charset="0"/>
                <a:ea typeface="楷体" pitchFamily="49" charset="-122"/>
                <a:cs typeface="Times New Roman" pitchFamily="18" charset="0"/>
              </a:rPr>
              <a:t>class </a:t>
            </a:r>
            <a:r>
              <a:rPr lang="en-US" sz="2000" b="1" dirty="0" err="1" smtClean="0">
                <a:solidFill>
                  <a:srgbClr val="FF0000"/>
                </a:solidFill>
                <a:latin typeface="Times New Roman" pitchFamily="18" charset="0"/>
                <a:ea typeface="楷体" pitchFamily="49" charset="-122"/>
                <a:cs typeface="Times New Roman" pitchFamily="18" charset="0"/>
              </a:rPr>
              <a:t>D:C</a:t>
            </a:r>
            <a:r>
              <a:rPr lang="en-US" sz="2000" b="1" dirty="0" smtClean="0">
                <a:solidFill>
                  <a:srgbClr val="FF0000"/>
                </a:solidFill>
                <a:latin typeface="Times New Roman" pitchFamily="18" charset="0"/>
                <a:ea typeface="楷体" pitchFamily="49" charset="-122"/>
                <a:cs typeface="Times New Roman" pitchFamily="18" charset="0"/>
              </a:rPr>
              <a:t>&lt;</a:t>
            </a:r>
            <a:r>
              <a:rPr lang="en-US" sz="2000" b="1" dirty="0" err="1" smtClean="0">
                <a:solidFill>
                  <a:srgbClr val="FF0000"/>
                </a:solidFill>
                <a:latin typeface="Times New Roman" pitchFamily="18" charset="0"/>
                <a:ea typeface="楷体" pitchFamily="49" charset="-122"/>
                <a:cs typeface="Times New Roman" pitchFamily="18" charset="0"/>
              </a:rPr>
              <a:t>string,int</a:t>
            </a:r>
            <a:r>
              <a:rPr lang="en-US" sz="2000" b="1" dirty="0" smtClean="0">
                <a:solidFill>
                  <a:srgbClr val="FF0000"/>
                </a:solidFill>
                <a:latin typeface="Times New Roman" pitchFamily="18" charset="0"/>
                <a:ea typeface="楷体" pitchFamily="49" charset="-122"/>
                <a:cs typeface="Times New Roman" pitchFamily="18" charset="0"/>
              </a:rPr>
              <a:t>&gt;	//</a:t>
            </a:r>
            <a:r>
              <a:rPr lang="zh-CN" altLang="en-US" sz="2000" b="1" dirty="0" smtClean="0">
                <a:solidFill>
                  <a:srgbClr val="FF0000"/>
                </a:solidFill>
                <a:latin typeface="Times New Roman" pitchFamily="18" charset="0"/>
                <a:ea typeface="楷体" pitchFamily="49" charset="-122"/>
                <a:cs typeface="Times New Roman" pitchFamily="18" charset="0"/>
              </a:rPr>
              <a:t>继承的类型已实例化</a:t>
            </a:r>
          </a:p>
          <a:p>
            <a:pPr>
              <a:lnSpc>
                <a:spcPts val="2200"/>
              </a:lnSpc>
            </a:pP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altLang="zh-CN" sz="2000" b="1" dirty="0" smtClean="0">
                <a:solidFill>
                  <a:srgbClr val="006600"/>
                </a:solidFill>
                <a:latin typeface="Times New Roman" pitchFamily="18" charset="0"/>
                <a:ea typeface="楷体" pitchFamily="49" charset="-122"/>
                <a:cs typeface="Times New Roman" pitchFamily="18" charset="0"/>
              </a:rPr>
              <a:t>…</a:t>
            </a:r>
          </a:p>
          <a:p>
            <a:pPr>
              <a:lnSpc>
                <a:spcPts val="2200"/>
              </a:lnSpc>
            </a:pP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FF0000"/>
                </a:solidFill>
                <a:latin typeface="Times New Roman" pitchFamily="18" charset="0"/>
                <a:ea typeface="楷体" pitchFamily="49" charset="-122"/>
                <a:cs typeface="Times New Roman" pitchFamily="18" charset="0"/>
              </a:rPr>
              <a:t>class E&lt;</a:t>
            </a:r>
            <a:r>
              <a:rPr lang="en-US" sz="2000" b="1" dirty="0" err="1" smtClean="0">
                <a:solidFill>
                  <a:srgbClr val="FF0000"/>
                </a:solidFill>
                <a:latin typeface="Times New Roman" pitchFamily="18" charset="0"/>
                <a:ea typeface="楷体" pitchFamily="49" charset="-122"/>
                <a:cs typeface="Times New Roman" pitchFamily="18" charset="0"/>
              </a:rPr>
              <a:t>U,V</a:t>
            </a:r>
            <a:r>
              <a:rPr lang="en-US" sz="2000" b="1" dirty="0" smtClean="0">
                <a:solidFill>
                  <a:srgbClr val="FF0000"/>
                </a:solidFill>
                <a:latin typeface="Times New Roman" pitchFamily="18" charset="0"/>
                <a:ea typeface="楷体" pitchFamily="49" charset="-122"/>
                <a:cs typeface="Times New Roman" pitchFamily="18" charset="0"/>
              </a:rPr>
              <a:t>&gt;:C&lt;</a:t>
            </a:r>
            <a:r>
              <a:rPr lang="en-US" sz="2000" b="1" dirty="0" err="1" smtClean="0">
                <a:solidFill>
                  <a:srgbClr val="FF0000"/>
                </a:solidFill>
                <a:latin typeface="Times New Roman" pitchFamily="18" charset="0"/>
                <a:ea typeface="楷体" pitchFamily="49" charset="-122"/>
                <a:cs typeface="Times New Roman" pitchFamily="18" charset="0"/>
              </a:rPr>
              <a:t>U,V</a:t>
            </a:r>
            <a:r>
              <a:rPr lang="en-US" sz="2000" b="1" dirty="0" smtClean="0">
                <a:solidFill>
                  <a:srgbClr val="FF0000"/>
                </a:solidFill>
                <a:latin typeface="Times New Roman" pitchFamily="18" charset="0"/>
                <a:ea typeface="楷体" pitchFamily="49" charset="-122"/>
                <a:cs typeface="Times New Roman" pitchFamily="18" charset="0"/>
              </a:rPr>
              <a:t>&gt;	//E</a:t>
            </a:r>
            <a:r>
              <a:rPr lang="zh-CN" altLang="en-US" sz="2000" b="1" dirty="0" smtClean="0">
                <a:solidFill>
                  <a:srgbClr val="FF0000"/>
                </a:solidFill>
                <a:latin typeface="Times New Roman" pitchFamily="18" charset="0"/>
                <a:ea typeface="楷体" pitchFamily="49" charset="-122"/>
                <a:cs typeface="Times New Roman" pitchFamily="18" charset="0"/>
              </a:rPr>
              <a:t>类型为</a:t>
            </a:r>
            <a:r>
              <a:rPr lang="en-US" sz="2000" b="1" dirty="0" smtClean="0">
                <a:solidFill>
                  <a:srgbClr val="FF0000"/>
                </a:solidFill>
                <a:latin typeface="Times New Roman" pitchFamily="18" charset="0"/>
                <a:ea typeface="楷体" pitchFamily="49" charset="-122"/>
                <a:cs typeface="Times New Roman" pitchFamily="18" charset="0"/>
              </a:rPr>
              <a:t>C</a:t>
            </a:r>
            <a:r>
              <a:rPr lang="zh-CN" altLang="en-US" sz="2000" b="1" dirty="0" smtClean="0">
                <a:solidFill>
                  <a:srgbClr val="FF0000"/>
                </a:solidFill>
                <a:latin typeface="Times New Roman" pitchFamily="18" charset="0"/>
                <a:ea typeface="楷体" pitchFamily="49" charset="-122"/>
                <a:cs typeface="Times New Roman" pitchFamily="18" charset="0"/>
              </a:rPr>
              <a:t>类型提供了</a:t>
            </a:r>
            <a:r>
              <a:rPr lang="en-US" sz="2000" b="1" dirty="0" smtClean="0">
                <a:solidFill>
                  <a:srgbClr val="FF0000"/>
                </a:solidFill>
                <a:latin typeface="Times New Roman" pitchFamily="18" charset="0"/>
                <a:ea typeface="楷体" pitchFamily="49" charset="-122"/>
                <a:cs typeface="Times New Roman" pitchFamily="18" charset="0"/>
              </a:rPr>
              <a:t>U</a:t>
            </a:r>
            <a:r>
              <a:rPr lang="zh-CN" altLang="en-US" sz="2000" b="1" dirty="0" smtClean="0">
                <a:solidFill>
                  <a:srgbClr val="FF0000"/>
                </a:solidFill>
                <a:latin typeface="Times New Roman" pitchFamily="18" charset="0"/>
                <a:ea typeface="楷体" pitchFamily="49" charset="-122"/>
                <a:cs typeface="Times New Roman" pitchFamily="18" charset="0"/>
              </a:rPr>
              <a:t>、</a:t>
            </a:r>
            <a:r>
              <a:rPr lang="en-US" sz="2000" b="1" dirty="0" smtClean="0">
                <a:solidFill>
                  <a:srgbClr val="FF0000"/>
                </a:solidFill>
                <a:latin typeface="Times New Roman" pitchFamily="18" charset="0"/>
                <a:ea typeface="楷体" pitchFamily="49" charset="-122"/>
                <a:cs typeface="Times New Roman" pitchFamily="18" charset="0"/>
              </a:rPr>
              <a:t>V</a:t>
            </a:r>
            <a:r>
              <a:rPr lang="zh-CN" altLang="en-US" sz="2000" b="1" dirty="0" smtClean="0">
                <a:solidFill>
                  <a:srgbClr val="FF0000"/>
                </a:solidFill>
                <a:latin typeface="Times New Roman" pitchFamily="18" charset="0"/>
                <a:ea typeface="楷体" pitchFamily="49" charset="-122"/>
                <a:cs typeface="Times New Roman" pitchFamily="18" charset="0"/>
              </a:rPr>
              <a:t>，即来源于子类</a:t>
            </a:r>
          </a:p>
          <a:p>
            <a:pPr>
              <a:lnSpc>
                <a:spcPts val="2200"/>
              </a:lnSpc>
            </a:pP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altLang="zh-CN" sz="2000" b="1" dirty="0" smtClean="0">
                <a:solidFill>
                  <a:srgbClr val="006600"/>
                </a:solidFill>
                <a:latin typeface="Times New Roman" pitchFamily="18" charset="0"/>
                <a:ea typeface="楷体" pitchFamily="49" charset="-122"/>
                <a:cs typeface="Times New Roman" pitchFamily="18" charset="0"/>
              </a:rPr>
              <a:t>…</a:t>
            </a:r>
          </a:p>
          <a:p>
            <a:pPr>
              <a:lnSpc>
                <a:spcPts val="2200"/>
              </a:lnSpc>
            </a:pP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FF0000"/>
                </a:solidFill>
                <a:latin typeface="Times New Roman" pitchFamily="18" charset="0"/>
                <a:ea typeface="楷体" pitchFamily="49" charset="-122"/>
                <a:cs typeface="Times New Roman" pitchFamily="18" charset="0"/>
              </a:rPr>
              <a:t>class F&lt;</a:t>
            </a:r>
            <a:r>
              <a:rPr lang="en-US" sz="2000" b="1" dirty="0" err="1" smtClean="0">
                <a:solidFill>
                  <a:srgbClr val="FF0000"/>
                </a:solidFill>
                <a:latin typeface="Times New Roman" pitchFamily="18" charset="0"/>
                <a:ea typeface="楷体" pitchFamily="49" charset="-122"/>
                <a:cs typeface="Times New Roman" pitchFamily="18" charset="0"/>
              </a:rPr>
              <a:t>U,V</a:t>
            </a:r>
            <a:r>
              <a:rPr lang="en-US" sz="2000" b="1" dirty="0" smtClean="0">
                <a:solidFill>
                  <a:srgbClr val="FF0000"/>
                </a:solidFill>
                <a:latin typeface="Times New Roman" pitchFamily="18" charset="0"/>
                <a:ea typeface="楷体" pitchFamily="49" charset="-122"/>
                <a:cs typeface="Times New Roman" pitchFamily="18" charset="0"/>
              </a:rPr>
              <a:t>&gt;:C&lt;</a:t>
            </a:r>
            <a:r>
              <a:rPr lang="en-US" sz="2000" b="1" dirty="0" err="1" smtClean="0">
                <a:solidFill>
                  <a:srgbClr val="FF0000"/>
                </a:solidFill>
                <a:latin typeface="Times New Roman" pitchFamily="18" charset="0"/>
                <a:ea typeface="楷体" pitchFamily="49" charset="-122"/>
                <a:cs typeface="Times New Roman" pitchFamily="18" charset="0"/>
              </a:rPr>
              <a:t>string,int</a:t>
            </a:r>
            <a:r>
              <a:rPr lang="en-US" sz="2000" b="1" dirty="0" smtClean="0">
                <a:solidFill>
                  <a:srgbClr val="FF0000"/>
                </a:solidFill>
                <a:latin typeface="Times New Roman" pitchFamily="18" charset="0"/>
                <a:ea typeface="楷体" pitchFamily="49" charset="-122"/>
                <a:cs typeface="Times New Roman" pitchFamily="18" charset="0"/>
              </a:rPr>
              <a:t>&gt;    //F</a:t>
            </a:r>
            <a:r>
              <a:rPr lang="zh-CN" altLang="en-US" sz="2000" b="1" dirty="0" smtClean="0">
                <a:solidFill>
                  <a:srgbClr val="FF0000"/>
                </a:solidFill>
                <a:latin typeface="Times New Roman" pitchFamily="18" charset="0"/>
                <a:ea typeface="楷体" pitchFamily="49" charset="-122"/>
                <a:cs typeface="Times New Roman" pitchFamily="18" charset="0"/>
              </a:rPr>
              <a:t>类型继承于</a:t>
            </a:r>
            <a:r>
              <a:rPr lang="en-US" sz="2000" b="1" dirty="0" smtClean="0">
                <a:solidFill>
                  <a:srgbClr val="FF0000"/>
                </a:solidFill>
                <a:latin typeface="Times New Roman" pitchFamily="18" charset="0"/>
                <a:ea typeface="楷体" pitchFamily="49" charset="-122"/>
                <a:cs typeface="Times New Roman" pitchFamily="18" charset="0"/>
              </a:rPr>
              <a:t>C&lt;</a:t>
            </a:r>
            <a:r>
              <a:rPr lang="en-US" sz="2000" b="1" dirty="0" err="1" smtClean="0">
                <a:solidFill>
                  <a:srgbClr val="FF0000"/>
                </a:solidFill>
                <a:latin typeface="Times New Roman" pitchFamily="18" charset="0"/>
                <a:ea typeface="楷体" pitchFamily="49" charset="-122"/>
                <a:cs typeface="Times New Roman" pitchFamily="18" charset="0"/>
              </a:rPr>
              <a:t>string,int</a:t>
            </a:r>
            <a:r>
              <a:rPr lang="en-US" sz="2000" b="1" dirty="0" smtClean="0">
                <a:solidFill>
                  <a:srgbClr val="FF0000"/>
                </a:solidFill>
                <a:latin typeface="Times New Roman" pitchFamily="18" charset="0"/>
                <a:ea typeface="楷体" pitchFamily="49" charset="-122"/>
                <a:cs typeface="Times New Roman" pitchFamily="18" charset="0"/>
              </a:rPr>
              <a:t>&gt;</a:t>
            </a:r>
            <a:r>
              <a:rPr lang="zh-CN" altLang="en-US" sz="2000" b="1" dirty="0" smtClean="0">
                <a:solidFill>
                  <a:srgbClr val="FF0000"/>
                </a:solidFill>
                <a:latin typeface="Times New Roman" pitchFamily="18" charset="0"/>
                <a:ea typeface="楷体" pitchFamily="49" charset="-122"/>
                <a:cs typeface="Times New Roman" pitchFamily="18" charset="0"/>
              </a:rPr>
              <a:t>，可看成</a:t>
            </a:r>
            <a:r>
              <a:rPr lang="en-US" sz="2000" b="1" dirty="0" smtClean="0">
                <a:solidFill>
                  <a:srgbClr val="FF0000"/>
                </a:solidFill>
                <a:latin typeface="Times New Roman" pitchFamily="18" charset="0"/>
                <a:ea typeface="楷体" pitchFamily="49" charset="-122"/>
                <a:cs typeface="Times New Roman" pitchFamily="18" charset="0"/>
              </a:rPr>
              <a:t>F</a:t>
            </a:r>
            <a:r>
              <a:rPr lang="zh-CN" altLang="en-US" sz="2000" b="1" dirty="0" smtClean="0">
                <a:solidFill>
                  <a:srgbClr val="FF0000"/>
                </a:solidFill>
                <a:latin typeface="Times New Roman" pitchFamily="18" charset="0"/>
                <a:ea typeface="楷体" pitchFamily="49" charset="-122"/>
                <a:cs typeface="Times New Roman" pitchFamily="18" charset="0"/>
              </a:rPr>
              <a:t>继承一个非泛型的类</a:t>
            </a:r>
          </a:p>
          <a:p>
            <a:pPr>
              <a:lnSpc>
                <a:spcPts val="2200"/>
              </a:lnSpc>
            </a:pP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2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altLang="zh-CN" sz="2000" b="1" dirty="0" smtClean="0">
                <a:solidFill>
                  <a:srgbClr val="006600"/>
                </a:solidFill>
                <a:latin typeface="Times New Roman" pitchFamily="18" charset="0"/>
                <a:ea typeface="楷体" pitchFamily="49" charset="-122"/>
                <a:cs typeface="Times New Roman" pitchFamily="18" charset="0"/>
              </a:rPr>
              <a:t>…</a:t>
            </a:r>
          </a:p>
          <a:p>
            <a:pPr>
              <a:lnSpc>
                <a:spcPts val="2200"/>
              </a:lnSpc>
            </a:pP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571472" y="500042"/>
            <a:ext cx="8001056" cy="2492990"/>
          </a:xfrm>
          <a:prstGeom prst="rect">
            <a:avLst/>
          </a:prstGeom>
          <a:noFill/>
          <a:ln w="9525">
            <a:noFill/>
            <a:miter lim="800000"/>
            <a:headEnd/>
            <a:tailEnd/>
          </a:ln>
          <a:effectLst/>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而以下声明是错误的：</a:t>
            </a:r>
          </a:p>
          <a:p>
            <a:pPr>
              <a:lnSpc>
                <a:spcPct val="150000"/>
              </a:lnSpc>
            </a:pPr>
            <a:r>
              <a:rPr lang="en-US" sz="2000" b="1" dirty="0" smtClean="0">
                <a:solidFill>
                  <a:srgbClr val="FF0000"/>
                </a:solidFill>
                <a:latin typeface="Times New Roman" pitchFamily="18" charset="0"/>
                <a:ea typeface="楷体" pitchFamily="49" charset="-122"/>
                <a:cs typeface="Times New Roman" pitchFamily="18" charset="0"/>
              </a:rPr>
              <a:t>class </a:t>
            </a:r>
            <a:r>
              <a:rPr lang="en-US" sz="2000" b="1" dirty="0" err="1" smtClean="0">
                <a:solidFill>
                  <a:srgbClr val="FF0000"/>
                </a:solidFill>
                <a:latin typeface="Times New Roman" pitchFamily="18" charset="0"/>
                <a:ea typeface="楷体" pitchFamily="49" charset="-122"/>
                <a:cs typeface="Times New Roman" pitchFamily="18" charset="0"/>
              </a:rPr>
              <a:t>G:C</a:t>
            </a:r>
            <a:r>
              <a:rPr lang="en-US" sz="2000" b="1" dirty="0" smtClean="0">
                <a:solidFill>
                  <a:srgbClr val="FF0000"/>
                </a:solidFill>
                <a:latin typeface="Times New Roman" pitchFamily="18" charset="0"/>
                <a:ea typeface="楷体" pitchFamily="49" charset="-122"/>
                <a:cs typeface="Times New Roman" pitchFamily="18" charset="0"/>
              </a:rPr>
              <a:t>&lt;</a:t>
            </a:r>
            <a:r>
              <a:rPr lang="en-US" sz="2000" b="1" dirty="0" err="1" smtClean="0">
                <a:solidFill>
                  <a:srgbClr val="FF0000"/>
                </a:solidFill>
                <a:latin typeface="Times New Roman" pitchFamily="18" charset="0"/>
                <a:ea typeface="楷体" pitchFamily="49" charset="-122"/>
                <a:cs typeface="Times New Roman" pitchFamily="18" charset="0"/>
              </a:rPr>
              <a:t>U,V</a:t>
            </a:r>
            <a:r>
              <a:rPr lang="en-US" sz="2000" b="1" dirty="0" smtClean="0">
                <a:solidFill>
                  <a:srgbClr val="FF0000"/>
                </a:solidFill>
                <a:latin typeface="Times New Roman" pitchFamily="18" charset="0"/>
                <a:ea typeface="楷体" pitchFamily="49" charset="-122"/>
                <a:cs typeface="Times New Roman" pitchFamily="18" charset="0"/>
              </a:rPr>
              <a:t>&gt; //</a:t>
            </a:r>
            <a:r>
              <a:rPr lang="zh-CN" altLang="en-US" sz="2000" b="1" dirty="0" smtClean="0">
                <a:solidFill>
                  <a:srgbClr val="FF0000"/>
                </a:solidFill>
                <a:latin typeface="Times New Roman" pitchFamily="18" charset="0"/>
                <a:ea typeface="楷体" pitchFamily="49" charset="-122"/>
                <a:cs typeface="Times New Roman" pitchFamily="18" charset="0"/>
              </a:rPr>
              <a:t>因为</a:t>
            </a:r>
            <a:r>
              <a:rPr lang="en-US" sz="2000" b="1" dirty="0" smtClean="0">
                <a:solidFill>
                  <a:srgbClr val="FF0000"/>
                </a:solidFill>
                <a:latin typeface="Times New Roman" pitchFamily="18" charset="0"/>
                <a:ea typeface="楷体" pitchFamily="49" charset="-122"/>
                <a:cs typeface="Times New Roman" pitchFamily="18" charset="0"/>
              </a:rPr>
              <a:t>G</a:t>
            </a:r>
            <a:r>
              <a:rPr lang="zh-CN" altLang="en-US" sz="2000" b="1" dirty="0" smtClean="0">
                <a:solidFill>
                  <a:srgbClr val="FF0000"/>
                </a:solidFill>
                <a:latin typeface="Times New Roman" pitchFamily="18" charset="0"/>
                <a:ea typeface="楷体" pitchFamily="49" charset="-122"/>
                <a:cs typeface="Times New Roman" pitchFamily="18" charset="0"/>
              </a:rPr>
              <a:t>类型不是泛型，</a:t>
            </a:r>
            <a:r>
              <a:rPr lang="en-US" sz="2000" b="1" dirty="0" smtClean="0">
                <a:solidFill>
                  <a:srgbClr val="FF0000"/>
                </a:solidFill>
                <a:latin typeface="Times New Roman" pitchFamily="18" charset="0"/>
                <a:ea typeface="楷体" pitchFamily="49" charset="-122"/>
                <a:cs typeface="Times New Roman" pitchFamily="18" charset="0"/>
              </a:rPr>
              <a:t>C</a:t>
            </a:r>
            <a:r>
              <a:rPr lang="zh-CN" altLang="en-US" sz="2000" b="1" dirty="0" smtClean="0">
                <a:solidFill>
                  <a:srgbClr val="FF0000"/>
                </a:solidFill>
                <a:latin typeface="Times New Roman" pitchFamily="18" charset="0"/>
                <a:ea typeface="楷体" pitchFamily="49" charset="-122"/>
                <a:cs typeface="Times New Roman" pitchFamily="18" charset="0"/>
              </a:rPr>
              <a:t>是泛型，</a:t>
            </a:r>
            <a:r>
              <a:rPr lang="en-US" sz="2000" b="1" dirty="0" smtClean="0">
                <a:solidFill>
                  <a:srgbClr val="FF0000"/>
                </a:solidFill>
                <a:latin typeface="Times New Roman" pitchFamily="18" charset="0"/>
                <a:ea typeface="楷体" pitchFamily="49" charset="-122"/>
                <a:cs typeface="Times New Roman" pitchFamily="18" charset="0"/>
              </a:rPr>
              <a:t>G</a:t>
            </a:r>
            <a:r>
              <a:rPr lang="zh-CN" altLang="en-US" sz="2000" b="1" dirty="0" smtClean="0">
                <a:solidFill>
                  <a:srgbClr val="FF0000"/>
                </a:solidFill>
                <a:latin typeface="Times New Roman" pitchFamily="18" charset="0"/>
                <a:ea typeface="楷体" pitchFamily="49" charset="-122"/>
                <a:cs typeface="Times New Roman" pitchFamily="18" charset="0"/>
              </a:rPr>
              <a:t>无法给</a:t>
            </a:r>
            <a:r>
              <a:rPr lang="en-US" sz="2000" b="1" dirty="0" smtClean="0">
                <a:solidFill>
                  <a:srgbClr val="FF0000"/>
                </a:solidFill>
                <a:latin typeface="Times New Roman" pitchFamily="18" charset="0"/>
                <a:ea typeface="楷体" pitchFamily="49" charset="-122"/>
                <a:cs typeface="Times New Roman" pitchFamily="18" charset="0"/>
              </a:rPr>
              <a:t>C</a:t>
            </a:r>
            <a:r>
              <a:rPr lang="zh-CN" altLang="en-US" sz="2000" b="1" dirty="0" smtClean="0">
                <a:solidFill>
                  <a:srgbClr val="FF0000"/>
                </a:solidFill>
                <a:latin typeface="Times New Roman" pitchFamily="18" charset="0"/>
                <a:ea typeface="楷体" pitchFamily="49" charset="-122"/>
                <a:cs typeface="Times New Roman" pitchFamily="18" charset="0"/>
              </a:rPr>
              <a:t>提供泛型的实例化</a:t>
            </a:r>
          </a:p>
          <a:p>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altLang="zh-CN" sz="2000" b="1" dirty="0" smtClean="0">
                <a:solidFill>
                  <a:srgbClr val="006600"/>
                </a:solidFill>
                <a:latin typeface="Times New Roman" pitchFamily="18" charset="0"/>
                <a:ea typeface="楷体" pitchFamily="49" charset="-122"/>
                <a:cs typeface="Times New Roman" pitchFamily="18" charset="0"/>
              </a:rPr>
              <a:t>…</a:t>
            </a:r>
          </a:p>
          <a:p>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714348" y="857232"/>
            <a:ext cx="4786346"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b="1" dirty="0" smtClean="0">
                <a:solidFill>
                  <a:srgbClr val="FF0000"/>
                </a:solidFill>
                <a:latin typeface="黑体" pitchFamily="49" charset="-122"/>
                <a:ea typeface="黑体" pitchFamily="49" charset="-122"/>
              </a:rPr>
              <a:t> 7.1.6  </a:t>
            </a:r>
            <a:r>
              <a:rPr lang="zh-CN" altLang="en-US" sz="2800" b="1" dirty="0" smtClean="0">
                <a:solidFill>
                  <a:srgbClr val="FF0000"/>
                </a:solidFill>
                <a:latin typeface="黑体" pitchFamily="49" charset="-122"/>
                <a:ea typeface="黑体" pitchFamily="49" charset="-122"/>
              </a:rPr>
              <a:t>泛型接口和委托</a:t>
            </a:r>
          </a:p>
        </p:txBody>
      </p:sp>
      <p:sp>
        <p:nvSpPr>
          <p:cNvPr id="3" name="TextBox 2"/>
          <p:cNvSpPr txBox="1"/>
          <p:nvPr/>
        </p:nvSpPr>
        <p:spPr bwMode="auto">
          <a:xfrm>
            <a:off x="642910" y="1785926"/>
            <a:ext cx="7858180" cy="1754326"/>
          </a:xfrm>
          <a:prstGeom prst="rect">
            <a:avLst/>
          </a:prstGeom>
          <a:noFill/>
          <a:ln w="9525">
            <a:noFill/>
            <a:miter lim="800000"/>
            <a:headEnd/>
            <a:tailEnd/>
          </a:ln>
          <a:effectLst/>
        </p:spPr>
        <p:txBody>
          <a:bodyPr wrap="square" rtlCol="0">
            <a:spAutoFit/>
          </a:bodyPr>
          <a:lstStyle/>
          <a:p>
            <a:pPr>
              <a:lnSpc>
                <a:spcPct val="150000"/>
              </a:lnSpc>
            </a:pPr>
            <a:r>
              <a:rPr lang="en-US" sz="2400" b="1" dirty="0" smtClean="0">
                <a:solidFill>
                  <a:srgbClr val="FF3300"/>
                </a:solidFill>
                <a:latin typeface="Times New Roman" pitchFamily="18" charset="0"/>
                <a:ea typeface="楷体" pitchFamily="49" charset="-122"/>
                <a:cs typeface="Times New Roman" pitchFamily="18" charset="0"/>
              </a:rPr>
              <a:t>1. </a:t>
            </a:r>
            <a:r>
              <a:rPr lang="zh-CN" altLang="en-US" sz="2400" b="1" dirty="0" smtClean="0">
                <a:solidFill>
                  <a:srgbClr val="FF3300"/>
                </a:solidFill>
                <a:latin typeface="Times New Roman" pitchFamily="18" charset="0"/>
                <a:ea typeface="楷体" pitchFamily="49" charset="-122"/>
                <a:cs typeface="Times New Roman" pitchFamily="18" charset="0"/>
              </a:rPr>
              <a:t>泛型接口</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与泛型继承类似，泛型接口的类型参数要么已实例化，要么来源于实现类声明的类型参数。</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42910" y="714356"/>
            <a:ext cx="8001056" cy="1754326"/>
          </a:xfrm>
          <a:prstGeom prst="rect">
            <a:avLst/>
          </a:prstGeom>
          <a:noFill/>
          <a:ln w="9525">
            <a:noFill/>
            <a:miter lim="800000"/>
            <a:headEnd/>
            <a:tailEnd/>
          </a:ln>
          <a:effectLst/>
        </p:spPr>
        <p:txBody>
          <a:bodyPr wrap="square" rtlCol="0">
            <a:spAutoFit/>
          </a:bodyPr>
          <a:lstStyle/>
          <a:p>
            <a:pPr>
              <a:lnSpc>
                <a:spcPct val="150000"/>
              </a:lnSpc>
            </a:pPr>
            <a:r>
              <a:rPr lang="en-US" sz="2400" b="1" dirty="0" smtClean="0">
                <a:solidFill>
                  <a:srgbClr val="FF0000"/>
                </a:solidFill>
                <a:latin typeface="Times New Roman" pitchFamily="18" charset="0"/>
                <a:ea typeface="楷体" pitchFamily="49" charset="-122"/>
                <a:cs typeface="Times New Roman" pitchFamily="18" charset="0"/>
              </a:rPr>
              <a:t> 2. </a:t>
            </a:r>
            <a:r>
              <a:rPr lang="zh-CN" altLang="en-US" sz="2400" b="1" dirty="0" smtClean="0">
                <a:solidFill>
                  <a:srgbClr val="FF0000"/>
                </a:solidFill>
                <a:latin typeface="Times New Roman" pitchFamily="18" charset="0"/>
                <a:ea typeface="楷体" pitchFamily="49" charset="-122"/>
                <a:cs typeface="Times New Roman" pitchFamily="18" charset="0"/>
              </a:rPr>
              <a:t>泛型委托</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泛型委托支持在委托返回值和参数上应用参数类型，这些参数类型同样可以附带合法的约束。</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571472" y="642918"/>
            <a:ext cx="8001056" cy="4801314"/>
          </a:xfrm>
          <a:prstGeom prst="rect">
            <a:avLst/>
          </a:prstGeom>
          <a:noFill/>
          <a:ln w="9525">
            <a:noFill/>
            <a:miter lim="800000"/>
            <a:headEnd/>
            <a:tailEnd/>
          </a:ln>
          <a:effectLst/>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例如：</a:t>
            </a:r>
          </a:p>
          <a:p>
            <a:pPr>
              <a:lnSpc>
                <a:spcPct val="150000"/>
              </a:lnSpc>
            </a:pPr>
            <a:r>
              <a:rPr lang="en-US" sz="2000" b="1" dirty="0" smtClean="0">
                <a:solidFill>
                  <a:srgbClr val="FF0000"/>
                </a:solidFill>
                <a:latin typeface="Times New Roman" pitchFamily="18" charset="0"/>
                <a:ea typeface="楷体" pitchFamily="49" charset="-122"/>
                <a:cs typeface="Times New Roman" pitchFamily="18" charset="0"/>
              </a:rPr>
              <a:t>delegate </a:t>
            </a:r>
            <a:r>
              <a:rPr lang="en-US" sz="2000" b="1" dirty="0" err="1" smtClean="0">
                <a:solidFill>
                  <a:srgbClr val="FF0000"/>
                </a:solidFill>
                <a:latin typeface="Times New Roman" pitchFamily="18" charset="0"/>
                <a:ea typeface="楷体" pitchFamily="49" charset="-122"/>
                <a:cs typeface="Times New Roman" pitchFamily="18" charset="0"/>
              </a:rPr>
              <a:t>bool</a:t>
            </a:r>
            <a:r>
              <a:rPr lang="en-US" sz="2000" b="1" dirty="0" smtClean="0">
                <a:solidFill>
                  <a:srgbClr val="FF0000"/>
                </a:solidFill>
                <a:latin typeface="Times New Roman" pitchFamily="18" charset="0"/>
                <a:ea typeface="楷体" pitchFamily="49" charset="-122"/>
                <a:cs typeface="Times New Roman" pitchFamily="18" charset="0"/>
              </a:rPr>
              <a:t> </a:t>
            </a:r>
            <a:r>
              <a:rPr lang="en-US" sz="2000" b="1" dirty="0" err="1" smtClean="0">
                <a:solidFill>
                  <a:srgbClr val="FF0000"/>
                </a:solidFill>
                <a:latin typeface="Times New Roman" pitchFamily="18" charset="0"/>
                <a:ea typeface="楷体" pitchFamily="49" charset="-122"/>
                <a:cs typeface="Times New Roman" pitchFamily="18" charset="0"/>
              </a:rPr>
              <a:t>MyDelegate</a:t>
            </a:r>
            <a:r>
              <a:rPr lang="en-US" sz="2000" b="1" dirty="0" smtClean="0">
                <a:solidFill>
                  <a:srgbClr val="FF0000"/>
                </a:solidFill>
                <a:latin typeface="Times New Roman" pitchFamily="18" charset="0"/>
                <a:ea typeface="楷体" pitchFamily="49" charset="-122"/>
                <a:cs typeface="Times New Roman" pitchFamily="18" charset="0"/>
              </a:rPr>
              <a:t>&lt;T&gt;(T value);</a:t>
            </a:r>
            <a:endParaRPr lang="zh-CN" altLang="en-US" sz="2000" b="1" dirty="0" smtClean="0">
              <a:solidFill>
                <a:srgbClr val="FF00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class </a:t>
            </a:r>
            <a:r>
              <a:rPr lang="en-US" sz="2000" b="1" dirty="0" err="1" smtClean="0">
                <a:solidFill>
                  <a:srgbClr val="006600"/>
                </a:solidFill>
                <a:latin typeface="Times New Roman" pitchFamily="18" charset="0"/>
                <a:ea typeface="楷体" pitchFamily="49" charset="-122"/>
                <a:cs typeface="Times New Roman" pitchFamily="18" charset="0"/>
              </a:rPr>
              <a:t>MyClass</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static </a:t>
            </a:r>
            <a:r>
              <a:rPr lang="en-US" sz="2000" b="1" dirty="0" err="1" smtClean="0">
                <a:solidFill>
                  <a:srgbClr val="006600"/>
                </a:solidFill>
                <a:latin typeface="Times New Roman" pitchFamily="18" charset="0"/>
                <a:ea typeface="楷体" pitchFamily="49" charset="-122"/>
                <a:cs typeface="Times New Roman" pitchFamily="18" charset="0"/>
              </a:rPr>
              <a:t>bool</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method1</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i</a:t>
            </a:r>
            <a:r>
              <a:rPr lang="en-US" sz="2000" b="1" dirty="0" smtClean="0">
                <a:solidFill>
                  <a:srgbClr val="006600"/>
                </a:solidFill>
                <a:latin typeface="Times New Roman" pitchFamily="18" charset="0"/>
                <a:ea typeface="楷体" pitchFamily="49" charset="-122"/>
                <a:cs typeface="Times New Roman" pitchFamily="18" charset="0"/>
              </a:rPr>
              <a:t>){ </a:t>
            </a:r>
            <a:r>
              <a:rPr lang="en-US" altLang="zh-CN"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static </a:t>
            </a:r>
            <a:r>
              <a:rPr lang="en-US" sz="2000" b="1" dirty="0" err="1" smtClean="0">
                <a:solidFill>
                  <a:srgbClr val="006600"/>
                </a:solidFill>
                <a:latin typeface="Times New Roman" pitchFamily="18" charset="0"/>
                <a:ea typeface="楷体" pitchFamily="49" charset="-122"/>
                <a:cs typeface="Times New Roman" pitchFamily="18" charset="0"/>
              </a:rPr>
              <a:t>bool</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method2</a:t>
            </a:r>
            <a:r>
              <a:rPr lang="en-US" sz="2000" b="1" dirty="0" smtClean="0">
                <a:solidFill>
                  <a:srgbClr val="006600"/>
                </a:solidFill>
                <a:latin typeface="Times New Roman" pitchFamily="18" charset="0"/>
                <a:ea typeface="楷体" pitchFamily="49" charset="-122"/>
                <a:cs typeface="Times New Roman" pitchFamily="18" charset="0"/>
              </a:rPr>
              <a:t>(string s){ </a:t>
            </a:r>
            <a:r>
              <a:rPr lang="en-US" altLang="zh-CN"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static void Main()</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MyDelegate</a:t>
            </a:r>
            <a:r>
              <a:rPr lang="en-US" sz="2000" b="1" dirty="0" smtClean="0">
                <a:solidFill>
                  <a:srgbClr val="006600"/>
                </a:solidFill>
                <a:latin typeface="Times New Roman" pitchFamily="18" charset="0"/>
                <a:ea typeface="楷体" pitchFamily="49" charset="-122"/>
                <a:cs typeface="Times New Roman" pitchFamily="18" charset="0"/>
              </a:rPr>
              <a:t>&lt;string&gt; </a:t>
            </a:r>
            <a:r>
              <a:rPr lang="en-US" sz="2000" b="1" dirty="0" err="1" smtClean="0">
                <a:solidFill>
                  <a:srgbClr val="006600"/>
                </a:solidFill>
                <a:latin typeface="Times New Roman" pitchFamily="18" charset="0"/>
                <a:ea typeface="楷体" pitchFamily="49" charset="-122"/>
                <a:cs typeface="Times New Roman" pitchFamily="18" charset="0"/>
              </a:rPr>
              <a:t>p2</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method2</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MyDelegate</a:t>
            </a:r>
            <a:r>
              <a:rPr lang="en-US" sz="2000" b="1" dirty="0" smtClean="0">
                <a:solidFill>
                  <a:srgbClr val="006600"/>
                </a:solidFill>
                <a:latin typeface="Times New Roman" pitchFamily="18" charset="0"/>
                <a:ea typeface="楷体" pitchFamily="49" charset="-122"/>
                <a:cs typeface="Times New Roman" pitchFamily="18" charset="0"/>
              </a:rPr>
              <a:t>&lt;</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&gt; </a:t>
            </a:r>
            <a:r>
              <a:rPr lang="en-US" sz="2000" b="1" dirty="0" err="1" smtClean="0">
                <a:solidFill>
                  <a:srgbClr val="006600"/>
                </a:solidFill>
                <a:latin typeface="Times New Roman" pitchFamily="18" charset="0"/>
                <a:ea typeface="楷体" pitchFamily="49" charset="-122"/>
                <a:cs typeface="Times New Roman" pitchFamily="18" charset="0"/>
              </a:rPr>
              <a:t>p1</a:t>
            </a:r>
            <a:r>
              <a:rPr lang="en-US" sz="2000" b="1" dirty="0" smtClean="0">
                <a:solidFill>
                  <a:srgbClr val="006600"/>
                </a:solidFill>
                <a:latin typeface="Times New Roman" pitchFamily="18" charset="0"/>
                <a:ea typeface="楷体" pitchFamily="49" charset="-122"/>
                <a:cs typeface="Times New Roman" pitchFamily="18" charset="0"/>
              </a:rPr>
              <a:t> = new </a:t>
            </a:r>
            <a:r>
              <a:rPr lang="en-US" sz="2000" b="1" dirty="0" err="1" smtClean="0">
                <a:solidFill>
                  <a:srgbClr val="006600"/>
                </a:solidFill>
                <a:latin typeface="Times New Roman" pitchFamily="18" charset="0"/>
                <a:ea typeface="楷体" pitchFamily="49" charset="-122"/>
                <a:cs typeface="Times New Roman" pitchFamily="18" charset="0"/>
              </a:rPr>
              <a:t>MyDelegate</a:t>
            </a:r>
            <a:r>
              <a:rPr lang="en-US" sz="2000" b="1" dirty="0" smtClean="0">
                <a:solidFill>
                  <a:srgbClr val="006600"/>
                </a:solidFill>
                <a:latin typeface="Times New Roman" pitchFamily="18" charset="0"/>
                <a:ea typeface="楷体" pitchFamily="49" charset="-122"/>
                <a:cs typeface="Times New Roman" pitchFamily="18" charset="0"/>
              </a:rPr>
              <a:t>&lt;</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&gt;( </a:t>
            </a:r>
            <a:r>
              <a:rPr lang="en-US" sz="2000" b="1" dirty="0" err="1" smtClean="0">
                <a:solidFill>
                  <a:srgbClr val="006600"/>
                </a:solidFill>
                <a:latin typeface="Times New Roman" pitchFamily="18" charset="0"/>
                <a:ea typeface="楷体" pitchFamily="49" charset="-122"/>
                <a:cs typeface="Times New Roman" pitchFamily="18" charset="0"/>
              </a:rPr>
              <a:t>method1</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Text Box 4"/>
          <p:cNvSpPr txBox="1">
            <a:spLocks noChangeArrowheads="1"/>
          </p:cNvSpPr>
          <p:nvPr/>
        </p:nvSpPr>
        <p:spPr bwMode="auto">
          <a:xfrm>
            <a:off x="323850" y="1420982"/>
            <a:ext cx="4319588" cy="2215991"/>
          </a:xfrm>
          <a:prstGeom prst="rect">
            <a:avLst/>
          </a:prstGeom>
          <a:noFill/>
          <a:ln w="9525">
            <a:noFill/>
            <a:miter lim="800000"/>
            <a:headEnd/>
            <a:tailEnd/>
          </a:ln>
          <a:effectLst/>
        </p:spPr>
        <p:txBody>
          <a:bodyPr>
            <a:spAutoFit/>
          </a:bodyPr>
          <a:lstStyle/>
          <a:p>
            <a:pPr>
              <a:spcBef>
                <a:spcPct val="50000"/>
              </a:spcBef>
            </a:pPr>
            <a:r>
              <a:rPr lang="zh-CN" altLang="en-US" b="1" dirty="0">
                <a:solidFill>
                  <a:srgbClr val="FF3300"/>
                </a:solidFill>
                <a:latin typeface="楷体" pitchFamily="49" charset="-122"/>
                <a:ea typeface="楷体" pitchFamily="49" charset="-122"/>
              </a:rPr>
              <a:t>数据的抽象：</a:t>
            </a:r>
          </a:p>
          <a:p>
            <a:pPr>
              <a:spcBef>
                <a:spcPct val="50000"/>
              </a:spcBef>
            </a:pPr>
            <a:r>
              <a:rPr lang="zh-CN" altLang="en-US" dirty="0">
                <a:latin typeface="楷体" pitchFamily="49" charset="-122"/>
                <a:ea typeface="楷体" pitchFamily="49" charset="-122"/>
              </a:rPr>
              <a:t>　　</a:t>
            </a:r>
            <a:r>
              <a:rPr lang="en-US" altLang="zh-CN" sz="2000" b="1" dirty="0" err="1">
                <a:solidFill>
                  <a:srgbClr val="009900"/>
                </a:solidFill>
                <a:latin typeface="Times New Roman" pitchFamily="18" charset="0"/>
                <a:ea typeface="楷体" pitchFamily="49" charset="-122"/>
                <a:cs typeface="Times New Roman" pitchFamily="18" charset="0"/>
              </a:rPr>
              <a:t>int</a:t>
            </a:r>
            <a:r>
              <a:rPr lang="en-US" altLang="zh-CN" sz="2000" b="1" dirty="0">
                <a:solidFill>
                  <a:srgbClr val="009900"/>
                </a:solidFill>
                <a:latin typeface="Times New Roman" pitchFamily="18" charset="0"/>
                <a:ea typeface="楷体" pitchFamily="49" charset="-122"/>
                <a:cs typeface="Times New Roman" pitchFamily="18" charset="0"/>
              </a:rPr>
              <a:t> MAX(</a:t>
            </a:r>
            <a:r>
              <a:rPr lang="en-US" altLang="zh-CN" sz="2000" b="1" dirty="0" err="1">
                <a:solidFill>
                  <a:srgbClr val="009900"/>
                </a:solidFill>
                <a:latin typeface="Times New Roman" pitchFamily="18" charset="0"/>
                <a:ea typeface="楷体" pitchFamily="49" charset="-122"/>
                <a:cs typeface="Times New Roman" pitchFamily="18" charset="0"/>
              </a:rPr>
              <a:t>int</a:t>
            </a:r>
            <a:r>
              <a:rPr lang="en-US" altLang="zh-CN" sz="2000" b="1" dirty="0">
                <a:solidFill>
                  <a:srgbClr val="009900"/>
                </a:solidFill>
                <a:latin typeface="Times New Roman" pitchFamily="18" charset="0"/>
                <a:ea typeface="楷体" pitchFamily="49" charset="-122"/>
                <a:cs typeface="Times New Roman" pitchFamily="18" charset="0"/>
              </a:rPr>
              <a:t> </a:t>
            </a:r>
            <a:r>
              <a:rPr lang="en-US" altLang="zh-CN" sz="2000" b="1" dirty="0" err="1">
                <a:solidFill>
                  <a:srgbClr val="009900"/>
                </a:solidFill>
                <a:latin typeface="Times New Roman" pitchFamily="18" charset="0"/>
                <a:ea typeface="楷体" pitchFamily="49" charset="-122"/>
                <a:cs typeface="Times New Roman" pitchFamily="18" charset="0"/>
              </a:rPr>
              <a:t>a,int</a:t>
            </a:r>
            <a:r>
              <a:rPr lang="en-US" altLang="zh-CN" sz="2000" b="1" dirty="0">
                <a:solidFill>
                  <a:srgbClr val="009900"/>
                </a:solidFill>
                <a:latin typeface="Times New Roman" pitchFamily="18" charset="0"/>
                <a:ea typeface="楷体" pitchFamily="49" charset="-122"/>
                <a:cs typeface="Times New Roman" pitchFamily="18" charset="0"/>
              </a:rPr>
              <a:t> b)</a:t>
            </a:r>
          </a:p>
          <a:p>
            <a:pPr>
              <a:spcBef>
                <a:spcPct val="50000"/>
              </a:spcBef>
            </a:pPr>
            <a:r>
              <a:rPr lang="en-US" altLang="zh-CN" sz="2000" b="1" dirty="0">
                <a:solidFill>
                  <a:srgbClr val="3333FF"/>
                </a:solidFill>
                <a:latin typeface="Times New Roman" pitchFamily="18" charset="0"/>
                <a:ea typeface="楷体" pitchFamily="49" charset="-122"/>
                <a:cs typeface="Times New Roman" pitchFamily="18" charset="0"/>
              </a:rPr>
              <a:t>        {   return a&gt;</a:t>
            </a:r>
            <a:r>
              <a:rPr lang="en-US" altLang="zh-CN" sz="2000" b="1" dirty="0" err="1">
                <a:solidFill>
                  <a:srgbClr val="3333FF"/>
                </a:solidFill>
                <a:latin typeface="Times New Roman" pitchFamily="18" charset="0"/>
                <a:ea typeface="楷体" pitchFamily="49" charset="-122"/>
                <a:cs typeface="Times New Roman" pitchFamily="18" charset="0"/>
              </a:rPr>
              <a:t>b?a:b</a:t>
            </a:r>
            <a:r>
              <a:rPr lang="en-US" altLang="zh-CN" sz="2000" b="1" dirty="0">
                <a:solidFill>
                  <a:srgbClr val="3333FF"/>
                </a:solidFill>
                <a:latin typeface="Times New Roman" pitchFamily="18" charset="0"/>
                <a:ea typeface="楷体" pitchFamily="49" charset="-122"/>
                <a:cs typeface="Times New Roman" pitchFamily="18" charset="0"/>
              </a:rPr>
              <a:t>; }</a:t>
            </a:r>
          </a:p>
          <a:p>
            <a:pPr>
              <a:spcBef>
                <a:spcPct val="50000"/>
              </a:spcBef>
            </a:pPr>
            <a:r>
              <a:rPr lang="zh-CN" altLang="en-US" sz="2000" b="1" dirty="0">
                <a:solidFill>
                  <a:srgbClr val="3333FF"/>
                </a:solidFill>
                <a:latin typeface="Times New Roman" pitchFamily="18" charset="0"/>
                <a:ea typeface="楷体" pitchFamily="49" charset="-122"/>
                <a:cs typeface="Times New Roman" pitchFamily="18" charset="0"/>
              </a:rPr>
              <a:t>　　</a:t>
            </a:r>
            <a:r>
              <a:rPr lang="en-US" altLang="zh-CN" sz="2000" b="1" dirty="0">
                <a:solidFill>
                  <a:srgbClr val="009900"/>
                </a:solidFill>
                <a:latin typeface="Times New Roman" pitchFamily="18" charset="0"/>
                <a:ea typeface="楷体" pitchFamily="49" charset="-122"/>
                <a:cs typeface="Times New Roman" pitchFamily="18" charset="0"/>
              </a:rPr>
              <a:t>double </a:t>
            </a:r>
            <a:r>
              <a:rPr lang="en-US" altLang="zh-CN" sz="2000" b="1" dirty="0" err="1">
                <a:solidFill>
                  <a:srgbClr val="009900"/>
                </a:solidFill>
                <a:latin typeface="Times New Roman" pitchFamily="18" charset="0"/>
                <a:ea typeface="楷体" pitchFamily="49" charset="-122"/>
                <a:cs typeface="Times New Roman" pitchFamily="18" charset="0"/>
              </a:rPr>
              <a:t>MAX1</a:t>
            </a:r>
            <a:r>
              <a:rPr lang="en-US" altLang="zh-CN" sz="2000" b="1" dirty="0">
                <a:solidFill>
                  <a:srgbClr val="009900"/>
                </a:solidFill>
                <a:latin typeface="Times New Roman" pitchFamily="18" charset="0"/>
                <a:ea typeface="楷体" pitchFamily="49" charset="-122"/>
                <a:cs typeface="Times New Roman" pitchFamily="18" charset="0"/>
              </a:rPr>
              <a:t>(double </a:t>
            </a:r>
            <a:r>
              <a:rPr lang="en-US" altLang="zh-CN" sz="2000" b="1" dirty="0" err="1">
                <a:solidFill>
                  <a:srgbClr val="009900"/>
                </a:solidFill>
                <a:latin typeface="Times New Roman" pitchFamily="18" charset="0"/>
                <a:ea typeface="楷体" pitchFamily="49" charset="-122"/>
                <a:cs typeface="Times New Roman" pitchFamily="18" charset="0"/>
              </a:rPr>
              <a:t>a,double</a:t>
            </a:r>
            <a:r>
              <a:rPr lang="en-US" altLang="zh-CN" sz="2000" b="1" dirty="0">
                <a:solidFill>
                  <a:srgbClr val="009900"/>
                </a:solidFill>
                <a:latin typeface="Times New Roman" pitchFamily="18" charset="0"/>
                <a:ea typeface="楷体" pitchFamily="49" charset="-122"/>
                <a:cs typeface="Times New Roman" pitchFamily="18" charset="0"/>
              </a:rPr>
              <a:t> b)</a:t>
            </a:r>
          </a:p>
          <a:p>
            <a:pPr>
              <a:spcBef>
                <a:spcPct val="50000"/>
              </a:spcBef>
            </a:pPr>
            <a:r>
              <a:rPr lang="en-US" altLang="zh-CN" sz="2000" b="1" dirty="0">
                <a:solidFill>
                  <a:srgbClr val="3333FF"/>
                </a:solidFill>
                <a:latin typeface="Times New Roman" pitchFamily="18" charset="0"/>
                <a:ea typeface="楷体" pitchFamily="49" charset="-122"/>
                <a:cs typeface="Times New Roman" pitchFamily="18" charset="0"/>
              </a:rPr>
              <a:t>        {   return a&gt;</a:t>
            </a:r>
            <a:r>
              <a:rPr lang="en-US" altLang="zh-CN" sz="2000" b="1" dirty="0" err="1">
                <a:solidFill>
                  <a:srgbClr val="3333FF"/>
                </a:solidFill>
                <a:latin typeface="Times New Roman" pitchFamily="18" charset="0"/>
                <a:ea typeface="楷体" pitchFamily="49" charset="-122"/>
                <a:cs typeface="Times New Roman" pitchFamily="18" charset="0"/>
              </a:rPr>
              <a:t>b?a:b</a:t>
            </a:r>
            <a:r>
              <a:rPr lang="en-US" altLang="zh-CN" sz="2000" b="1" dirty="0">
                <a:solidFill>
                  <a:srgbClr val="3333FF"/>
                </a:solidFill>
                <a:latin typeface="Times New Roman" pitchFamily="18" charset="0"/>
                <a:ea typeface="楷体" pitchFamily="49" charset="-122"/>
                <a:cs typeface="Times New Roman" pitchFamily="18" charset="0"/>
              </a:rPr>
              <a:t>; }</a:t>
            </a:r>
          </a:p>
        </p:txBody>
      </p:sp>
      <p:sp>
        <p:nvSpPr>
          <p:cNvPr id="167941" name="AutoShape 5"/>
          <p:cNvSpPr>
            <a:spLocks noChangeArrowheads="1"/>
          </p:cNvSpPr>
          <p:nvPr/>
        </p:nvSpPr>
        <p:spPr bwMode="auto">
          <a:xfrm>
            <a:off x="3857620" y="2211382"/>
            <a:ext cx="1081088" cy="431800"/>
          </a:xfrm>
          <a:prstGeom prst="rightArrow">
            <a:avLst>
              <a:gd name="adj1" fmla="val 50000"/>
              <a:gd name="adj2" fmla="val 62592"/>
            </a:avLst>
          </a:prstGeom>
          <a:solidFill>
            <a:schemeClr val="accent1"/>
          </a:solidFill>
          <a:ln w="9525">
            <a:solidFill>
              <a:schemeClr val="tx1"/>
            </a:solidFill>
            <a:miter lim="800000"/>
            <a:headEnd/>
            <a:tailEnd/>
          </a:ln>
          <a:effectLst/>
        </p:spPr>
        <p:txBody>
          <a:bodyPr wrap="none" anchor="ctr"/>
          <a:lstStyle/>
          <a:p>
            <a:endParaRPr lang="zh-CN" altLang="en-US">
              <a:latin typeface="楷体" pitchFamily="49" charset="-122"/>
              <a:ea typeface="楷体" pitchFamily="49" charset="-122"/>
            </a:endParaRPr>
          </a:p>
        </p:txBody>
      </p:sp>
      <p:sp>
        <p:nvSpPr>
          <p:cNvPr id="167942" name="Text Box 6"/>
          <p:cNvSpPr txBox="1">
            <a:spLocks noChangeArrowheads="1"/>
          </p:cNvSpPr>
          <p:nvPr/>
        </p:nvSpPr>
        <p:spPr bwMode="auto">
          <a:xfrm>
            <a:off x="5154608" y="1674809"/>
            <a:ext cx="3744913" cy="1784350"/>
          </a:xfrm>
          <a:prstGeom prst="rect">
            <a:avLst/>
          </a:prstGeom>
          <a:noFill/>
          <a:ln w="9525">
            <a:noFill/>
            <a:miter lim="800000"/>
            <a:headEnd/>
            <a:tailEnd/>
          </a:ln>
          <a:effectLst/>
        </p:spPr>
        <p:txBody>
          <a:bodyPr>
            <a:spAutoFit/>
          </a:bodyPr>
          <a:lstStyle/>
          <a:p>
            <a:pPr>
              <a:spcBef>
                <a:spcPct val="50000"/>
              </a:spcBef>
            </a:pPr>
            <a:r>
              <a:rPr lang="en-US" altLang="zh-CN" sz="2000" b="1" dirty="0" err="1">
                <a:solidFill>
                  <a:srgbClr val="009900"/>
                </a:solidFill>
                <a:latin typeface="Times New Roman" pitchFamily="18" charset="0"/>
                <a:ea typeface="楷体" pitchFamily="49" charset="-122"/>
                <a:cs typeface="Times New Roman" pitchFamily="18" charset="0"/>
              </a:rPr>
              <a:t>int</a:t>
            </a:r>
            <a:r>
              <a:rPr lang="en-US" altLang="zh-CN" sz="2000" b="1" dirty="0">
                <a:solidFill>
                  <a:srgbClr val="009900"/>
                </a:solidFill>
                <a:latin typeface="Times New Roman" pitchFamily="18" charset="0"/>
                <a:ea typeface="楷体" pitchFamily="49" charset="-122"/>
                <a:cs typeface="Times New Roman" pitchFamily="18" charset="0"/>
              </a:rPr>
              <a:t> MAX(</a:t>
            </a:r>
            <a:r>
              <a:rPr lang="en-US" altLang="zh-CN" sz="2000" b="1" dirty="0" err="1">
                <a:solidFill>
                  <a:srgbClr val="009900"/>
                </a:solidFill>
                <a:latin typeface="Times New Roman" pitchFamily="18" charset="0"/>
                <a:ea typeface="楷体" pitchFamily="49" charset="-122"/>
                <a:cs typeface="Times New Roman" pitchFamily="18" charset="0"/>
              </a:rPr>
              <a:t>int</a:t>
            </a:r>
            <a:r>
              <a:rPr lang="en-US" altLang="zh-CN" sz="2000" b="1" dirty="0">
                <a:solidFill>
                  <a:srgbClr val="009900"/>
                </a:solidFill>
                <a:latin typeface="Times New Roman" pitchFamily="18" charset="0"/>
                <a:ea typeface="楷体" pitchFamily="49" charset="-122"/>
                <a:cs typeface="Times New Roman" pitchFamily="18" charset="0"/>
              </a:rPr>
              <a:t> </a:t>
            </a:r>
            <a:r>
              <a:rPr lang="en-US" altLang="zh-CN" sz="2000" b="1" dirty="0" err="1">
                <a:solidFill>
                  <a:srgbClr val="009900"/>
                </a:solidFill>
                <a:latin typeface="Times New Roman" pitchFamily="18" charset="0"/>
                <a:ea typeface="楷体" pitchFamily="49" charset="-122"/>
                <a:cs typeface="Times New Roman" pitchFamily="18" charset="0"/>
              </a:rPr>
              <a:t>a,int</a:t>
            </a:r>
            <a:r>
              <a:rPr lang="en-US" altLang="zh-CN" sz="2000" b="1" dirty="0">
                <a:solidFill>
                  <a:srgbClr val="009900"/>
                </a:solidFill>
                <a:latin typeface="Times New Roman" pitchFamily="18" charset="0"/>
                <a:ea typeface="楷体" pitchFamily="49" charset="-122"/>
                <a:cs typeface="Times New Roman" pitchFamily="18" charset="0"/>
              </a:rPr>
              <a:t> b)</a:t>
            </a:r>
          </a:p>
          <a:p>
            <a:pPr>
              <a:spcBef>
                <a:spcPct val="50000"/>
              </a:spcBef>
            </a:pPr>
            <a:r>
              <a:rPr lang="en-US" altLang="zh-CN" sz="2000" b="1" dirty="0">
                <a:solidFill>
                  <a:srgbClr val="3333FF"/>
                </a:solidFill>
                <a:latin typeface="Times New Roman" pitchFamily="18" charset="0"/>
                <a:ea typeface="楷体" pitchFamily="49" charset="-122"/>
                <a:cs typeface="Times New Roman" pitchFamily="18" charset="0"/>
              </a:rPr>
              <a:t>{   return a&gt;</a:t>
            </a:r>
            <a:r>
              <a:rPr lang="en-US" altLang="zh-CN" sz="2000" b="1" dirty="0" err="1">
                <a:solidFill>
                  <a:srgbClr val="3333FF"/>
                </a:solidFill>
                <a:latin typeface="Times New Roman" pitchFamily="18" charset="0"/>
                <a:ea typeface="楷体" pitchFamily="49" charset="-122"/>
                <a:cs typeface="Times New Roman" pitchFamily="18" charset="0"/>
              </a:rPr>
              <a:t>b?a:b</a:t>
            </a:r>
            <a:r>
              <a:rPr lang="en-US" altLang="zh-CN" sz="2000" b="1" dirty="0">
                <a:solidFill>
                  <a:srgbClr val="3333FF"/>
                </a:solidFill>
                <a:latin typeface="Times New Roman" pitchFamily="18" charset="0"/>
                <a:ea typeface="楷体" pitchFamily="49" charset="-122"/>
                <a:cs typeface="Times New Roman" pitchFamily="18" charset="0"/>
              </a:rPr>
              <a:t>; }</a:t>
            </a:r>
          </a:p>
          <a:p>
            <a:pPr>
              <a:spcBef>
                <a:spcPct val="50000"/>
              </a:spcBef>
            </a:pPr>
            <a:r>
              <a:rPr lang="en-US" altLang="zh-CN" sz="2000" b="1" dirty="0">
                <a:solidFill>
                  <a:srgbClr val="009900"/>
                </a:solidFill>
                <a:latin typeface="Times New Roman" pitchFamily="18" charset="0"/>
                <a:ea typeface="楷体" pitchFamily="49" charset="-122"/>
                <a:cs typeface="Times New Roman" pitchFamily="18" charset="0"/>
              </a:rPr>
              <a:t>double MAX(double </a:t>
            </a:r>
            <a:r>
              <a:rPr lang="en-US" altLang="zh-CN" sz="2000" b="1" dirty="0" err="1">
                <a:solidFill>
                  <a:srgbClr val="009900"/>
                </a:solidFill>
                <a:latin typeface="Times New Roman" pitchFamily="18" charset="0"/>
                <a:ea typeface="楷体" pitchFamily="49" charset="-122"/>
                <a:cs typeface="Times New Roman" pitchFamily="18" charset="0"/>
              </a:rPr>
              <a:t>a,double</a:t>
            </a:r>
            <a:r>
              <a:rPr lang="en-US" altLang="zh-CN" sz="2000" b="1" dirty="0">
                <a:solidFill>
                  <a:srgbClr val="009900"/>
                </a:solidFill>
                <a:latin typeface="Times New Roman" pitchFamily="18" charset="0"/>
                <a:ea typeface="楷体" pitchFamily="49" charset="-122"/>
                <a:cs typeface="Times New Roman" pitchFamily="18" charset="0"/>
              </a:rPr>
              <a:t> b)</a:t>
            </a:r>
          </a:p>
          <a:p>
            <a:pPr>
              <a:spcBef>
                <a:spcPct val="50000"/>
              </a:spcBef>
            </a:pPr>
            <a:r>
              <a:rPr lang="en-US" altLang="zh-CN" sz="2000" b="1" dirty="0">
                <a:solidFill>
                  <a:srgbClr val="3333FF"/>
                </a:solidFill>
                <a:latin typeface="Times New Roman" pitchFamily="18" charset="0"/>
                <a:ea typeface="楷体" pitchFamily="49" charset="-122"/>
                <a:cs typeface="Times New Roman" pitchFamily="18" charset="0"/>
              </a:rPr>
              <a:t> {   return a&gt;</a:t>
            </a:r>
            <a:r>
              <a:rPr lang="en-US" altLang="zh-CN" sz="2000" b="1" dirty="0" err="1">
                <a:solidFill>
                  <a:srgbClr val="3333FF"/>
                </a:solidFill>
                <a:latin typeface="Times New Roman" pitchFamily="18" charset="0"/>
                <a:ea typeface="楷体" pitchFamily="49" charset="-122"/>
                <a:cs typeface="Times New Roman" pitchFamily="18" charset="0"/>
              </a:rPr>
              <a:t>b?a:b</a:t>
            </a:r>
            <a:r>
              <a:rPr lang="en-US" altLang="zh-CN" sz="2000" b="1" dirty="0">
                <a:solidFill>
                  <a:srgbClr val="3333FF"/>
                </a:solidFill>
                <a:latin typeface="Times New Roman" pitchFamily="18" charset="0"/>
                <a:ea typeface="楷体" pitchFamily="49" charset="-122"/>
                <a:cs typeface="Times New Roman" pitchFamily="18" charset="0"/>
              </a:rPr>
              <a:t>; }</a:t>
            </a:r>
          </a:p>
        </p:txBody>
      </p:sp>
      <p:sp>
        <p:nvSpPr>
          <p:cNvPr id="167943" name="Text Box 7"/>
          <p:cNvSpPr txBox="1">
            <a:spLocks noChangeArrowheads="1"/>
          </p:cNvSpPr>
          <p:nvPr/>
        </p:nvSpPr>
        <p:spPr bwMode="auto">
          <a:xfrm>
            <a:off x="3930645" y="1854192"/>
            <a:ext cx="792163" cy="3968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CC00CC"/>
                </a:solidFill>
                <a:latin typeface="楷体" pitchFamily="49" charset="-122"/>
                <a:ea typeface="楷体" pitchFamily="49" charset="-122"/>
              </a:rPr>
              <a:t>重载</a:t>
            </a:r>
          </a:p>
        </p:txBody>
      </p:sp>
      <p:sp>
        <p:nvSpPr>
          <p:cNvPr id="167944" name="Text Box 8"/>
          <p:cNvSpPr txBox="1">
            <a:spLocks noChangeArrowheads="1"/>
          </p:cNvSpPr>
          <p:nvPr/>
        </p:nvSpPr>
        <p:spPr bwMode="auto">
          <a:xfrm>
            <a:off x="4824412" y="4708543"/>
            <a:ext cx="3176612" cy="1292225"/>
          </a:xfrm>
          <a:prstGeom prst="rect">
            <a:avLst/>
          </a:prstGeom>
          <a:noFill/>
          <a:ln w="9525">
            <a:noFill/>
            <a:miter lim="800000"/>
            <a:headEnd/>
            <a:tailEnd/>
          </a:ln>
          <a:effectLst/>
        </p:spPr>
        <p:txBody>
          <a:bodyPr wrap="square">
            <a:spAutoFit/>
          </a:bodyPr>
          <a:lstStyle/>
          <a:p>
            <a:pPr>
              <a:spcBef>
                <a:spcPct val="50000"/>
              </a:spcBef>
            </a:pPr>
            <a:r>
              <a:rPr lang="zh-CN" altLang="en-US" b="1" dirty="0">
                <a:solidFill>
                  <a:srgbClr val="FF3300"/>
                </a:solidFill>
                <a:latin typeface="楷体" pitchFamily="49" charset="-122"/>
                <a:ea typeface="楷体" pitchFamily="49" charset="-122"/>
              </a:rPr>
              <a:t>数据类型的抽象：</a:t>
            </a:r>
          </a:p>
          <a:p>
            <a:pPr>
              <a:spcBef>
                <a:spcPct val="50000"/>
              </a:spcBef>
            </a:pPr>
            <a:r>
              <a:rPr lang="zh-CN" altLang="en-US" b="1" dirty="0">
                <a:solidFill>
                  <a:srgbClr val="009900"/>
                </a:solidFill>
                <a:latin typeface="楷体" pitchFamily="49" charset="-122"/>
                <a:ea typeface="楷体" pitchFamily="49" charset="-122"/>
                <a:cs typeface="Times New Roman" pitchFamily="18" charset="0"/>
              </a:rPr>
              <a:t> </a:t>
            </a:r>
            <a:r>
              <a:rPr lang="zh-CN" altLang="en-US" b="1" dirty="0" smtClean="0">
                <a:solidFill>
                  <a:srgbClr val="009900"/>
                </a:solidFill>
                <a:latin typeface="Times New Roman" pitchFamily="18" charset="0"/>
                <a:ea typeface="楷体" pitchFamily="49" charset="-122"/>
                <a:cs typeface="Times New Roman" pitchFamily="18" charset="0"/>
              </a:rPr>
              <a:t> </a:t>
            </a:r>
            <a:r>
              <a:rPr lang="en-US" altLang="zh-CN" b="1" dirty="0">
                <a:solidFill>
                  <a:srgbClr val="009900"/>
                </a:solidFill>
                <a:latin typeface="Times New Roman" pitchFamily="18" charset="0"/>
                <a:ea typeface="楷体" pitchFamily="49" charset="-122"/>
                <a:cs typeface="Times New Roman" pitchFamily="18" charset="0"/>
              </a:rPr>
              <a:t>T</a:t>
            </a:r>
            <a:r>
              <a:rPr lang="en-US" altLang="zh-CN" sz="2000" b="1" dirty="0">
                <a:solidFill>
                  <a:srgbClr val="009900"/>
                </a:solidFill>
                <a:latin typeface="Times New Roman" pitchFamily="18" charset="0"/>
                <a:ea typeface="楷体" pitchFamily="49" charset="-122"/>
                <a:cs typeface="Times New Roman" pitchFamily="18" charset="0"/>
              </a:rPr>
              <a:t> MAX&lt;T&gt;(T </a:t>
            </a:r>
            <a:r>
              <a:rPr lang="en-US" altLang="zh-CN" sz="2000" b="1" dirty="0" err="1">
                <a:solidFill>
                  <a:srgbClr val="009900"/>
                </a:solidFill>
                <a:latin typeface="Times New Roman" pitchFamily="18" charset="0"/>
                <a:ea typeface="楷体" pitchFamily="49" charset="-122"/>
                <a:cs typeface="Times New Roman" pitchFamily="18" charset="0"/>
              </a:rPr>
              <a:t>a,T</a:t>
            </a:r>
            <a:r>
              <a:rPr lang="en-US" altLang="zh-CN" sz="2000" b="1" dirty="0">
                <a:solidFill>
                  <a:srgbClr val="009900"/>
                </a:solidFill>
                <a:latin typeface="Times New Roman" pitchFamily="18" charset="0"/>
                <a:ea typeface="楷体" pitchFamily="49" charset="-122"/>
                <a:cs typeface="Times New Roman" pitchFamily="18" charset="0"/>
              </a:rPr>
              <a:t> b)</a:t>
            </a:r>
          </a:p>
          <a:p>
            <a:pPr>
              <a:spcBef>
                <a:spcPct val="50000"/>
              </a:spcBef>
            </a:pPr>
            <a:r>
              <a:rPr lang="en-US" altLang="zh-CN" sz="2000" b="1" dirty="0">
                <a:solidFill>
                  <a:srgbClr val="3333FF"/>
                </a:solidFill>
                <a:latin typeface="Times New Roman" pitchFamily="18" charset="0"/>
                <a:ea typeface="楷体" pitchFamily="49" charset="-122"/>
                <a:cs typeface="Times New Roman" pitchFamily="18" charset="0"/>
              </a:rPr>
              <a:t>   </a:t>
            </a:r>
            <a:r>
              <a:rPr lang="en-US" altLang="zh-CN" sz="2000" b="1" dirty="0" smtClean="0">
                <a:solidFill>
                  <a:srgbClr val="3333FF"/>
                </a:solidFill>
                <a:latin typeface="Times New Roman" pitchFamily="18" charset="0"/>
                <a:ea typeface="楷体" pitchFamily="49" charset="-122"/>
                <a:cs typeface="Times New Roman" pitchFamily="18" charset="0"/>
              </a:rPr>
              <a:t>{   </a:t>
            </a:r>
            <a:r>
              <a:rPr lang="en-US" altLang="zh-CN" sz="2000" b="1" dirty="0">
                <a:solidFill>
                  <a:srgbClr val="3333FF"/>
                </a:solidFill>
                <a:latin typeface="Times New Roman" pitchFamily="18" charset="0"/>
                <a:ea typeface="楷体" pitchFamily="49" charset="-122"/>
                <a:cs typeface="Times New Roman" pitchFamily="18" charset="0"/>
              </a:rPr>
              <a:t>return a&gt;</a:t>
            </a:r>
            <a:r>
              <a:rPr lang="en-US" altLang="zh-CN" sz="2000" b="1" dirty="0" err="1">
                <a:solidFill>
                  <a:srgbClr val="3333FF"/>
                </a:solidFill>
                <a:latin typeface="Times New Roman" pitchFamily="18" charset="0"/>
                <a:ea typeface="楷体" pitchFamily="49" charset="-122"/>
                <a:cs typeface="Times New Roman" pitchFamily="18" charset="0"/>
              </a:rPr>
              <a:t>b?a:b</a:t>
            </a:r>
            <a:r>
              <a:rPr lang="en-US" altLang="zh-CN" sz="2000" b="1" dirty="0">
                <a:solidFill>
                  <a:srgbClr val="3333FF"/>
                </a:solidFill>
                <a:latin typeface="Times New Roman" pitchFamily="18" charset="0"/>
                <a:ea typeface="楷体" pitchFamily="49" charset="-122"/>
                <a:cs typeface="Times New Roman" pitchFamily="18" charset="0"/>
              </a:rPr>
              <a:t>; }</a:t>
            </a:r>
          </a:p>
        </p:txBody>
      </p:sp>
      <p:sp>
        <p:nvSpPr>
          <p:cNvPr id="167945" name="AutoShape 9"/>
          <p:cNvSpPr>
            <a:spLocks noChangeArrowheads="1"/>
          </p:cNvSpPr>
          <p:nvPr/>
        </p:nvSpPr>
        <p:spPr bwMode="auto">
          <a:xfrm>
            <a:off x="5632466" y="3702066"/>
            <a:ext cx="360363" cy="792163"/>
          </a:xfrm>
          <a:prstGeom prst="downArrow">
            <a:avLst>
              <a:gd name="adj1" fmla="val 50000"/>
              <a:gd name="adj2" fmla="val 54956"/>
            </a:avLst>
          </a:prstGeom>
          <a:solidFill>
            <a:schemeClr val="accent1"/>
          </a:solidFill>
          <a:ln w="9525">
            <a:solidFill>
              <a:schemeClr val="tx1"/>
            </a:solidFill>
            <a:miter lim="800000"/>
            <a:headEnd/>
            <a:tailEnd/>
          </a:ln>
          <a:effectLst/>
        </p:spPr>
        <p:txBody>
          <a:bodyPr wrap="none" anchor="ctr"/>
          <a:lstStyle/>
          <a:p>
            <a:endParaRPr lang="zh-CN" altLang="en-US">
              <a:latin typeface="楷体" pitchFamily="49" charset="-122"/>
              <a:ea typeface="楷体" pitchFamily="49" charset="-122"/>
            </a:endParaRPr>
          </a:p>
        </p:txBody>
      </p:sp>
      <p:sp>
        <p:nvSpPr>
          <p:cNvPr id="167946" name="Text Box 10"/>
          <p:cNvSpPr txBox="1">
            <a:spLocks noChangeArrowheads="1"/>
          </p:cNvSpPr>
          <p:nvPr/>
        </p:nvSpPr>
        <p:spPr bwMode="auto">
          <a:xfrm>
            <a:off x="6137291" y="3846529"/>
            <a:ext cx="792163" cy="3968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CC00CC"/>
                </a:solidFill>
                <a:latin typeface="楷体" pitchFamily="49" charset="-122"/>
                <a:ea typeface="楷体" pitchFamily="49" charset="-122"/>
              </a:rPr>
              <a:t>泛型</a:t>
            </a:r>
          </a:p>
        </p:txBody>
      </p:sp>
      <p:sp>
        <p:nvSpPr>
          <p:cNvPr id="11" name="下箭头 10"/>
          <p:cNvSpPr/>
          <p:nvPr/>
        </p:nvSpPr>
        <p:spPr>
          <a:xfrm>
            <a:off x="1928794" y="1279519"/>
            <a:ext cx="285752"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bwMode="auto">
          <a:xfrm>
            <a:off x="928662" y="671436"/>
            <a:ext cx="2071702" cy="400110"/>
          </a:xfrm>
          <a:prstGeom prst="rect">
            <a:avLst/>
          </a:prstGeom>
          <a:noFill/>
          <a:ln w="9525">
            <a:noFill/>
            <a:miter lim="800000"/>
            <a:headEnd/>
            <a:tailEnd/>
          </a:ln>
          <a:effectLst/>
        </p:spPr>
        <p:txBody>
          <a:bodyPr wrap="square" rtlCol="0">
            <a:spAutoFit/>
          </a:bodyPr>
          <a:lstStyle/>
          <a:p>
            <a:r>
              <a:rPr lang="en-US" altLang="zh-CN" sz="2000" b="1" dirty="0" err="1" smtClean="0">
                <a:solidFill>
                  <a:srgbClr val="0000FF"/>
                </a:solidFill>
                <a:latin typeface="Times New Roman" pitchFamily="18" charset="0"/>
                <a:ea typeface="楷体" pitchFamily="49" charset="-122"/>
                <a:cs typeface="Times New Roman" pitchFamily="18" charset="0"/>
              </a:rPr>
              <a:t>int</a:t>
            </a:r>
            <a:r>
              <a:rPr lang="zh-CN" altLang="en-US" sz="2000" b="1" dirty="0" smtClean="0">
                <a:solidFill>
                  <a:srgbClr val="0000FF"/>
                </a:solidFill>
                <a:latin typeface="Times New Roman" pitchFamily="18" charset="0"/>
                <a:ea typeface="楷体" pitchFamily="49" charset="-122"/>
                <a:cs typeface="Times New Roman" pitchFamily="18" charset="0"/>
              </a:rPr>
              <a:t>、</a:t>
            </a:r>
            <a:r>
              <a:rPr lang="en-US" altLang="zh-CN" sz="2000" b="1" dirty="0" smtClean="0">
                <a:solidFill>
                  <a:srgbClr val="0000FF"/>
                </a:solidFill>
                <a:latin typeface="Times New Roman" pitchFamily="18" charset="0"/>
                <a:ea typeface="楷体" pitchFamily="49" charset="-122"/>
                <a:cs typeface="Times New Roman" pitchFamily="18" charset="0"/>
              </a:rPr>
              <a:t>double</a:t>
            </a:r>
            <a:r>
              <a:rPr lang="zh-CN" altLang="en-US" sz="2000" b="1" dirty="0" smtClean="0">
                <a:solidFill>
                  <a:srgbClr val="0000FF"/>
                </a:solidFill>
                <a:latin typeface="Times New Roman" pitchFamily="18" charset="0"/>
                <a:ea typeface="楷体" pitchFamily="49" charset="-122"/>
                <a:cs typeface="Times New Roman" pitchFamily="18" charset="0"/>
              </a:rPr>
              <a:t>数据</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1692275" y="476250"/>
            <a:ext cx="5472113" cy="584775"/>
          </a:xfrm>
          <a:prstGeom prst="rect">
            <a:avLst/>
          </a:prstGeom>
          <a:noFill/>
          <a:ln w="9525">
            <a:noFill/>
            <a:miter lim="800000"/>
            <a:headEnd/>
            <a:tailEnd/>
          </a:ln>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7.2    </a:t>
            </a:r>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反 </a:t>
            </a:r>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射</a:t>
            </a:r>
          </a:p>
        </p:txBody>
      </p:sp>
      <p:sp>
        <p:nvSpPr>
          <p:cNvPr id="136195" name="Text Box 3"/>
          <p:cNvSpPr txBox="1">
            <a:spLocks noChangeArrowheads="1"/>
          </p:cNvSpPr>
          <p:nvPr/>
        </p:nvSpPr>
        <p:spPr bwMode="auto">
          <a:xfrm>
            <a:off x="642910" y="1928802"/>
            <a:ext cx="8137525" cy="3342453"/>
          </a:xfrm>
          <a:prstGeom prst="rect">
            <a:avLst/>
          </a:prstGeom>
          <a:noFill/>
          <a:ln w="9525">
            <a:noFill/>
            <a:miter lim="800000"/>
            <a:headEnd/>
            <a:tailEnd/>
          </a:ln>
          <a:effectLst/>
        </p:spPr>
        <p:txBody>
          <a:bodyPr>
            <a:spAutoFit/>
          </a:bodyPr>
          <a:lstStyle/>
          <a:p>
            <a:pPr>
              <a:lnSpc>
                <a:spcPct val="110000"/>
              </a:lnSpc>
            </a:pPr>
            <a:r>
              <a:rPr lang="zh-CN" altLang="en-US" sz="2400" b="1" dirty="0">
                <a:solidFill>
                  <a:srgbClr val="0000FF"/>
                </a:solidFill>
                <a:latin typeface="楷体" pitchFamily="49" charset="-122"/>
                <a:ea typeface="楷体" pitchFamily="49" charset="-122"/>
              </a:rPr>
              <a:t>　　反射是一种机制，通过这种机制可以知道一个未知类型的类型信息。</a:t>
            </a:r>
          </a:p>
          <a:p>
            <a:pPr>
              <a:lnSpc>
                <a:spcPct val="110000"/>
              </a:lnSpc>
            </a:pPr>
            <a:r>
              <a:rPr lang="zh-CN" altLang="en-US" sz="2400" b="1" dirty="0">
                <a:solidFill>
                  <a:srgbClr val="0000FF"/>
                </a:solidFill>
                <a:latin typeface="楷体" pitchFamily="49" charset="-122"/>
                <a:ea typeface="楷体" pitchFamily="49" charset="-122"/>
              </a:rPr>
              <a:t>　　例如有一个对象，它</a:t>
            </a:r>
            <a:r>
              <a:rPr lang="zh-CN" altLang="en-US" sz="2400" b="1" dirty="0">
                <a:solidFill>
                  <a:srgbClr val="FF00FF"/>
                </a:solidFill>
                <a:latin typeface="楷体" pitchFamily="49" charset="-122"/>
                <a:ea typeface="楷体" pitchFamily="49" charset="-122"/>
              </a:rPr>
              <a:t>不是我们定义的</a:t>
            </a:r>
            <a:r>
              <a:rPr lang="zh-CN" altLang="en-US" sz="2400" b="1" dirty="0">
                <a:solidFill>
                  <a:srgbClr val="0000FF"/>
                </a:solidFill>
                <a:latin typeface="楷体" pitchFamily="49" charset="-122"/>
                <a:ea typeface="楷体" pitchFamily="49" charset="-122"/>
              </a:rPr>
              <a:t>，既可能是通过网络捕捉到的，也可能是使用泛型定义的，但我们</a:t>
            </a:r>
            <a:r>
              <a:rPr lang="zh-CN" altLang="en-US" sz="2400" b="1" dirty="0">
                <a:solidFill>
                  <a:srgbClr val="FF00FF"/>
                </a:solidFill>
                <a:latin typeface="楷体" pitchFamily="49" charset="-122"/>
                <a:ea typeface="楷体" pitchFamily="49" charset="-122"/>
              </a:rPr>
              <a:t>想知道这个对象的类型信息，想知道这个对象有哪些方法或者属性什么</a:t>
            </a:r>
            <a:r>
              <a:rPr lang="zh-CN" altLang="en-US" sz="2400" b="1" dirty="0">
                <a:solidFill>
                  <a:srgbClr val="0000FF"/>
                </a:solidFill>
                <a:latin typeface="楷体" pitchFamily="49" charset="-122"/>
                <a:ea typeface="楷体" pitchFamily="49" charset="-122"/>
              </a:rPr>
              <a:t>的，甚至</a:t>
            </a:r>
            <a:r>
              <a:rPr lang="zh-CN" altLang="en-US" sz="2400" b="1" dirty="0">
                <a:solidFill>
                  <a:srgbClr val="FF00FF"/>
                </a:solidFill>
                <a:latin typeface="楷体" pitchFamily="49" charset="-122"/>
                <a:ea typeface="楷体" pitchFamily="49" charset="-122"/>
              </a:rPr>
              <a:t>想进一步调用这个对象的方法</a:t>
            </a:r>
            <a:r>
              <a:rPr lang="zh-CN" altLang="en-US" sz="2400" b="1" dirty="0">
                <a:solidFill>
                  <a:srgbClr val="0000FF"/>
                </a:solidFill>
                <a:latin typeface="楷体" pitchFamily="49" charset="-122"/>
                <a:ea typeface="楷体" pitchFamily="49" charset="-122"/>
              </a:rPr>
              <a:t>。关键是现在只知道它是一个对象，不知道它的类型，自然不会知道它有哪些方法等信息，这时该怎么办呢</a:t>
            </a:r>
            <a:r>
              <a:rPr lang="zh-CN" altLang="en-US" sz="2400" b="1" dirty="0" smtClean="0">
                <a:solidFill>
                  <a:srgbClr val="0000FF"/>
                </a:solidFill>
                <a:latin typeface="楷体" pitchFamily="49" charset="-122"/>
                <a:ea typeface="楷体" pitchFamily="49" charset="-122"/>
              </a:rPr>
              <a:t>？</a:t>
            </a:r>
            <a:r>
              <a:rPr lang="zh-CN" altLang="en-US" sz="2400" b="1" dirty="0">
                <a:solidFill>
                  <a:srgbClr val="0000FF"/>
                </a:solidFill>
                <a:latin typeface="楷体" pitchFamily="49" charset="-122"/>
                <a:ea typeface="楷体" pitchFamily="49" charset="-122"/>
              </a:rPr>
              <a:t>　</a:t>
            </a:r>
          </a:p>
        </p:txBody>
      </p:sp>
      <p:sp>
        <p:nvSpPr>
          <p:cNvPr id="4" name="TextBox 3"/>
          <p:cNvSpPr txBox="1"/>
          <p:nvPr/>
        </p:nvSpPr>
        <p:spPr bwMode="auto">
          <a:xfrm>
            <a:off x="571472" y="1214422"/>
            <a:ext cx="3143272"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7.2.1 </a:t>
            </a:r>
            <a:r>
              <a:rPr lang="zh-CN" altLang="en-US" sz="2800" b="1" dirty="0" smtClean="0">
                <a:solidFill>
                  <a:srgbClr val="FF3300"/>
                </a:solidFill>
                <a:latin typeface="黑体" pitchFamily="49" charset="-122"/>
                <a:ea typeface="黑体" pitchFamily="49" charset="-122"/>
              </a:rPr>
              <a:t>反射概述</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Text Box 3"/>
          <p:cNvSpPr txBox="1">
            <a:spLocks noChangeArrowheads="1"/>
          </p:cNvSpPr>
          <p:nvPr/>
        </p:nvSpPr>
        <p:spPr bwMode="auto">
          <a:xfrm>
            <a:off x="714348" y="1428736"/>
            <a:ext cx="8137525" cy="1113766"/>
          </a:xfrm>
          <a:prstGeom prst="rect">
            <a:avLst/>
          </a:prstGeom>
          <a:noFill/>
          <a:ln w="9525">
            <a:noFill/>
            <a:miter lim="800000"/>
            <a:headEnd/>
            <a:tailEnd/>
          </a:ln>
          <a:effectLst/>
        </p:spPr>
        <p:txBody>
          <a:bodyPr>
            <a:spAutoFit/>
          </a:bodyPr>
          <a:lstStyle/>
          <a:p>
            <a:pPr>
              <a:lnSpc>
                <a:spcPct val="150000"/>
              </a:lnSpc>
            </a:pPr>
            <a:r>
              <a:rPr lang="zh-CN" altLang="en-US" sz="2400" b="1" dirty="0">
                <a:solidFill>
                  <a:srgbClr val="0000FF"/>
                </a:solidFill>
                <a:latin typeface="楷体" pitchFamily="49" charset="-122"/>
                <a:ea typeface="楷体" pitchFamily="49" charset="-122"/>
              </a:rPr>
              <a:t>　　反射机制就是解决这么一个问题的，通过</a:t>
            </a:r>
            <a:r>
              <a:rPr lang="zh-CN" altLang="en-US" sz="2400" b="1" dirty="0">
                <a:solidFill>
                  <a:srgbClr val="FF00FF"/>
                </a:solidFill>
                <a:latin typeface="楷体" pitchFamily="49" charset="-122"/>
                <a:ea typeface="楷体" pitchFamily="49" charset="-122"/>
              </a:rPr>
              <a:t>反射机制就可以知道未知类型对象的类型信息</a:t>
            </a:r>
            <a:r>
              <a:rPr lang="zh-CN" altLang="en-US" sz="2400" b="1" dirty="0">
                <a:solidFill>
                  <a:srgbClr val="0000FF"/>
                </a:solidFill>
                <a:latin typeface="楷体" pitchFamily="49" charset="-122"/>
                <a:ea typeface="楷体" pitchFamily="49" charset="-122"/>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611188" y="549275"/>
            <a:ext cx="7921625" cy="461665"/>
          </a:xfrm>
          <a:prstGeom prst="rect">
            <a:avLst/>
          </a:prstGeom>
          <a:noFill/>
          <a:ln w="9525">
            <a:noFill/>
            <a:miter lim="800000"/>
            <a:headEnd/>
            <a:tailEnd/>
          </a:ln>
          <a:effectLst/>
        </p:spPr>
        <p:txBody>
          <a:bodyPr wrap="square">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归纳</a:t>
            </a:r>
            <a:r>
              <a:rPr lang="zh-CN" altLang="en-US" sz="2400" b="1" dirty="0">
                <a:solidFill>
                  <a:srgbClr val="0000FF"/>
                </a:solidFill>
                <a:latin typeface="Times New Roman" pitchFamily="18" charset="0"/>
                <a:ea typeface="楷体" pitchFamily="49" charset="-122"/>
                <a:cs typeface="Times New Roman" pitchFamily="18" charset="0"/>
              </a:rPr>
              <a:t>起来，反射在下列情况下很有用：</a:t>
            </a:r>
          </a:p>
        </p:txBody>
      </p:sp>
      <p:sp>
        <p:nvSpPr>
          <p:cNvPr id="135171" name="Text Box 3"/>
          <p:cNvSpPr txBox="1">
            <a:spLocks noChangeArrowheads="1"/>
          </p:cNvSpPr>
          <p:nvPr/>
        </p:nvSpPr>
        <p:spPr bwMode="auto">
          <a:xfrm>
            <a:off x="857224" y="1214422"/>
            <a:ext cx="6985000" cy="2238241"/>
          </a:xfrm>
          <a:prstGeom prst="rect">
            <a:avLst/>
          </a:prstGeom>
          <a:noFill/>
          <a:ln w="9525">
            <a:noFill/>
            <a:miter lim="800000"/>
            <a:headEnd/>
            <a:tailEnd/>
          </a:ln>
          <a:effectLst/>
        </p:spPr>
        <p:txBody>
          <a:bodyPr>
            <a:spAutoFit/>
          </a:bodyPr>
          <a:lstStyle/>
          <a:p>
            <a:pPr marL="342900" indent="-342900">
              <a:lnSpc>
                <a:spcPct val="150000"/>
              </a:lnSpc>
              <a:buFont typeface="Wingdings" pitchFamily="2" charset="2"/>
              <a:buChar char="l"/>
            </a:pPr>
            <a:r>
              <a:rPr lang="zh-CN" altLang="en-US" sz="2400" b="1" dirty="0">
                <a:solidFill>
                  <a:srgbClr val="0000FF"/>
                </a:solidFill>
                <a:latin typeface="Times New Roman" pitchFamily="18" charset="0"/>
                <a:ea typeface="楷体" pitchFamily="49" charset="-122"/>
                <a:cs typeface="Times New Roman" pitchFamily="18" charset="0"/>
              </a:rPr>
              <a:t>需要访问程序元数据的属性。</a:t>
            </a:r>
          </a:p>
          <a:p>
            <a:pPr marL="342900" indent="-342900">
              <a:lnSpc>
                <a:spcPct val="150000"/>
              </a:lnSpc>
              <a:buFont typeface="Wingdings" pitchFamily="2" charset="2"/>
              <a:buChar char="l"/>
            </a:pPr>
            <a:r>
              <a:rPr lang="zh-CN" altLang="en-US" sz="2400" b="1" dirty="0">
                <a:solidFill>
                  <a:srgbClr val="0000FF"/>
                </a:solidFill>
                <a:latin typeface="Times New Roman" pitchFamily="18" charset="0"/>
                <a:ea typeface="楷体" pitchFamily="49" charset="-122"/>
                <a:cs typeface="Times New Roman" pitchFamily="18" charset="0"/>
              </a:rPr>
              <a:t>检查和实例化程序集中的类型。</a:t>
            </a:r>
          </a:p>
          <a:p>
            <a:pPr marL="342900" indent="-342900">
              <a:lnSpc>
                <a:spcPct val="150000"/>
              </a:lnSpc>
              <a:buFont typeface="Wingdings" pitchFamily="2" charset="2"/>
              <a:buChar char="l"/>
            </a:pPr>
            <a:r>
              <a:rPr lang="zh-CN" altLang="en-US" sz="2400" b="1" dirty="0">
                <a:solidFill>
                  <a:srgbClr val="0000FF"/>
                </a:solidFill>
                <a:latin typeface="Times New Roman" pitchFamily="18" charset="0"/>
                <a:ea typeface="楷体" pitchFamily="49" charset="-122"/>
                <a:cs typeface="Times New Roman" pitchFamily="18" charset="0"/>
              </a:rPr>
              <a:t>在运行时构建新类型。</a:t>
            </a:r>
          </a:p>
          <a:p>
            <a:pPr marL="342900" indent="-342900">
              <a:lnSpc>
                <a:spcPct val="150000"/>
              </a:lnSpc>
              <a:buFont typeface="Wingdings" pitchFamily="2" charset="2"/>
              <a:buChar char="l"/>
            </a:pPr>
            <a:r>
              <a:rPr lang="zh-CN" altLang="en-US" sz="2400" b="1" dirty="0">
                <a:solidFill>
                  <a:srgbClr val="0000FF"/>
                </a:solidFill>
                <a:latin typeface="Times New Roman" pitchFamily="18" charset="0"/>
                <a:ea typeface="楷体" pitchFamily="49" charset="-122"/>
                <a:cs typeface="Times New Roman" pitchFamily="18" charset="0"/>
              </a:rPr>
              <a:t>执行后期绑定，访问在运行时创建的类型的方法。</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642910" y="1500174"/>
            <a:ext cx="7993062" cy="2746073"/>
          </a:xfrm>
          <a:prstGeom prst="rect">
            <a:avLst/>
          </a:prstGeom>
          <a:noFill/>
          <a:ln w="9525">
            <a:noFill/>
            <a:miter lim="800000"/>
            <a:headEnd/>
            <a:tailEnd/>
          </a:ln>
          <a:effectLst/>
        </p:spPr>
        <p:txBody>
          <a:bodyPr>
            <a:spAutoFit/>
          </a:bodyPr>
          <a:lstStyle/>
          <a:p>
            <a:pPr>
              <a:lnSpc>
                <a:spcPct val="130000"/>
              </a:lnSpc>
            </a:pPr>
            <a:r>
              <a:rPr lang="en-US" altLang="zh-CN" sz="2400" b="1" dirty="0" smtClean="0">
                <a:solidFill>
                  <a:srgbClr val="FF0000"/>
                </a:solidFill>
                <a:latin typeface="Times New Roman" pitchFamily="18" charset="0"/>
                <a:ea typeface="楷体" pitchFamily="49" charset="-122"/>
                <a:cs typeface="Times New Roman" pitchFamily="18" charset="0"/>
              </a:rPr>
              <a:t>1</a:t>
            </a:r>
            <a:r>
              <a:rPr lang="en-US" altLang="zh-CN" sz="2400" b="1" dirty="0">
                <a:solidFill>
                  <a:srgbClr val="FF0000"/>
                </a:solidFill>
                <a:latin typeface="Times New Roman" pitchFamily="18" charset="0"/>
                <a:ea typeface="楷体" pitchFamily="49" charset="-122"/>
                <a:cs typeface="Times New Roman" pitchFamily="18" charset="0"/>
              </a:rPr>
              <a:t>. Type</a:t>
            </a:r>
            <a:r>
              <a:rPr lang="zh-CN" altLang="en-US" sz="2400" b="1" dirty="0">
                <a:solidFill>
                  <a:srgbClr val="FF0000"/>
                </a:solidFill>
                <a:latin typeface="Times New Roman" pitchFamily="18" charset="0"/>
                <a:ea typeface="楷体" pitchFamily="49" charset="-122"/>
                <a:cs typeface="Times New Roman" pitchFamily="18" charset="0"/>
              </a:rPr>
              <a:t>类</a:t>
            </a:r>
          </a:p>
          <a:p>
            <a:pPr>
              <a:lnSpc>
                <a:spcPct val="1200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400" b="1" dirty="0" err="1">
                <a:solidFill>
                  <a:srgbClr val="0000FF"/>
                </a:solidFill>
                <a:latin typeface="Times New Roman" pitchFamily="18" charset="0"/>
                <a:ea typeface="楷体" pitchFamily="49" charset="-122"/>
                <a:cs typeface="Times New Roman" pitchFamily="18" charset="0"/>
              </a:rPr>
              <a:t>System.Reflection</a:t>
            </a:r>
            <a:r>
              <a:rPr lang="zh-CN" altLang="en-US" sz="2400" b="1" dirty="0">
                <a:solidFill>
                  <a:srgbClr val="0000FF"/>
                </a:solidFill>
                <a:latin typeface="Times New Roman" pitchFamily="18" charset="0"/>
                <a:ea typeface="楷体" pitchFamily="49" charset="-122"/>
                <a:cs typeface="Times New Roman" pitchFamily="18" charset="0"/>
              </a:rPr>
              <a:t>是反射的命名空间，而</a:t>
            </a:r>
            <a:r>
              <a:rPr lang="en-US" altLang="zh-CN" sz="2400" b="1" dirty="0">
                <a:solidFill>
                  <a:srgbClr val="0000FF"/>
                </a:solidFill>
                <a:latin typeface="Times New Roman" pitchFamily="18" charset="0"/>
                <a:ea typeface="楷体" pitchFamily="49" charset="-122"/>
                <a:cs typeface="Times New Roman" pitchFamily="18" charset="0"/>
              </a:rPr>
              <a:t>Type</a:t>
            </a:r>
            <a:r>
              <a:rPr lang="zh-CN" altLang="en-US" sz="2400" b="1" dirty="0">
                <a:solidFill>
                  <a:srgbClr val="0000FF"/>
                </a:solidFill>
                <a:latin typeface="Times New Roman" pitchFamily="18" charset="0"/>
                <a:ea typeface="楷体" pitchFamily="49" charset="-122"/>
                <a:cs typeface="Times New Roman" pitchFamily="18" charset="0"/>
              </a:rPr>
              <a:t>类为</a:t>
            </a:r>
            <a:r>
              <a:rPr lang="en-US" altLang="zh-CN" sz="2400" b="1" dirty="0" err="1">
                <a:solidFill>
                  <a:srgbClr val="0000FF"/>
                </a:solidFill>
                <a:latin typeface="Times New Roman" pitchFamily="18" charset="0"/>
                <a:ea typeface="楷体" pitchFamily="49" charset="-122"/>
                <a:cs typeface="Times New Roman" pitchFamily="18" charset="0"/>
              </a:rPr>
              <a:t>System.Reflection</a:t>
            </a:r>
            <a:r>
              <a:rPr lang="zh-CN" altLang="en-US" sz="2400" b="1" dirty="0">
                <a:solidFill>
                  <a:srgbClr val="0000FF"/>
                </a:solidFill>
                <a:latin typeface="Times New Roman" pitchFamily="18" charset="0"/>
                <a:ea typeface="楷体" pitchFamily="49" charset="-122"/>
                <a:cs typeface="Times New Roman" pitchFamily="18" charset="0"/>
              </a:rPr>
              <a:t>功能的根，也是访问元数据的主要方式。</a:t>
            </a:r>
          </a:p>
          <a:p>
            <a:pPr>
              <a:lnSpc>
                <a:spcPct val="1200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400" b="1" dirty="0">
                <a:solidFill>
                  <a:srgbClr val="0000FF"/>
                </a:solidFill>
                <a:latin typeface="Times New Roman" pitchFamily="18" charset="0"/>
                <a:ea typeface="楷体" pitchFamily="49" charset="-122"/>
                <a:cs typeface="Times New Roman" pitchFamily="18" charset="0"/>
              </a:rPr>
              <a:t>Type</a:t>
            </a:r>
            <a:r>
              <a:rPr lang="zh-CN" altLang="en-US" sz="2400" b="1" dirty="0">
                <a:solidFill>
                  <a:srgbClr val="0000FF"/>
                </a:solidFill>
                <a:latin typeface="Times New Roman" pitchFamily="18" charset="0"/>
                <a:ea typeface="楷体" pitchFamily="49" charset="-122"/>
                <a:cs typeface="Times New Roman" pitchFamily="18" charset="0"/>
              </a:rPr>
              <a:t>类表示类型声明，包括类类型、接口类型、数组类型、值类型、枚举类型、类型参数、泛型类型定义，以及开放或封闭构造的泛型类型。</a:t>
            </a:r>
          </a:p>
        </p:txBody>
      </p:sp>
      <p:sp>
        <p:nvSpPr>
          <p:cNvPr id="3" name="TextBox 2"/>
          <p:cNvSpPr txBox="1"/>
          <p:nvPr/>
        </p:nvSpPr>
        <p:spPr bwMode="auto">
          <a:xfrm>
            <a:off x="642910" y="714356"/>
            <a:ext cx="4214842"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7.2.2 </a:t>
            </a:r>
            <a:r>
              <a:rPr lang="zh-CN" altLang="en-US" sz="2800" b="1" dirty="0" smtClean="0">
                <a:solidFill>
                  <a:srgbClr val="FF3300"/>
                </a:solidFill>
                <a:latin typeface="黑体" pitchFamily="49" charset="-122"/>
                <a:ea typeface="黑体" pitchFamily="49" charset="-122"/>
              </a:rPr>
              <a:t>反射中常用的类</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274" name="Group 154"/>
          <p:cNvGraphicFramePr>
            <a:graphicFrameLocks noGrp="1"/>
          </p:cNvGraphicFramePr>
          <p:nvPr/>
        </p:nvGraphicFramePr>
        <p:xfrm>
          <a:off x="539750" y="908050"/>
          <a:ext cx="8247092" cy="4023360"/>
        </p:xfrm>
        <a:graphic>
          <a:graphicData uri="http://schemas.openxmlformats.org/drawingml/2006/table">
            <a:tbl>
              <a:tblPr/>
              <a:tblGrid>
                <a:gridCol w="1743956"/>
                <a:gridCol w="6503136"/>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公共属性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IsAbstract</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获取一个值，通过该值指示</a:t>
                      </a: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是否为抽象的并且必须被重写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IsArray</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获取一个值，通过该值指示</a:t>
                      </a: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是否为数组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IsByRef</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获取一个值，通过该值指示</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是否由引用传递</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IsClass</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获取一个值，通过该值指示</a:t>
                      </a: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是否是一个类，即不是值类型或接口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IsInterface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获取一个值，通过该值指示</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是否为接口，即不是类或值类型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IsSubclassOf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确定当前</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表示的类是否是从指定的</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表示的类派生的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MakeArrayType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返回一个表示当前类型的一维数组（下限为零）的</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对象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Module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获取在其中定义当前</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的模块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获取当前成员的名称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Namespace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的命名空间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ReflectedType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获取用于获取该成员的类对象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3275" name="Text Box 155"/>
          <p:cNvSpPr txBox="1">
            <a:spLocks noChangeArrowheads="1"/>
          </p:cNvSpPr>
          <p:nvPr/>
        </p:nvSpPr>
        <p:spPr bwMode="auto">
          <a:xfrm>
            <a:off x="571472" y="285728"/>
            <a:ext cx="3168650" cy="457200"/>
          </a:xfrm>
          <a:prstGeom prst="rect">
            <a:avLst/>
          </a:prstGeom>
          <a:noFill/>
          <a:ln w="9525">
            <a:noFill/>
            <a:miter lim="800000"/>
            <a:headEnd/>
            <a:tailEnd/>
          </a:ln>
          <a:effectLst/>
        </p:spPr>
        <p:txBody>
          <a:bodyPr>
            <a:spAutoFit/>
          </a:bodyPr>
          <a:lstStyle/>
          <a:p>
            <a:pPr>
              <a:spcBef>
                <a:spcPct val="50000"/>
              </a:spcBef>
            </a:pPr>
            <a:r>
              <a:rPr lang="en-US" altLang="zh-CN" sz="2400" b="1" dirty="0">
                <a:solidFill>
                  <a:srgbClr val="0000FF"/>
                </a:solidFill>
                <a:latin typeface="Times New Roman" pitchFamily="18" charset="0"/>
                <a:ea typeface="楷体" pitchFamily="49" charset="-122"/>
                <a:cs typeface="Times New Roman" pitchFamily="18" charset="0"/>
              </a:rPr>
              <a:t>Type</a:t>
            </a:r>
            <a:r>
              <a:rPr lang="zh-CN" altLang="en-US" sz="2400" b="1" dirty="0">
                <a:solidFill>
                  <a:srgbClr val="0000FF"/>
                </a:solidFill>
                <a:latin typeface="Times New Roman" pitchFamily="18" charset="0"/>
                <a:ea typeface="楷体" pitchFamily="49" charset="-122"/>
                <a:cs typeface="Times New Roman" pitchFamily="18" charset="0"/>
              </a:rPr>
              <a:t>类的属性</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101" name="Picture 5" descr="Supported by the .NET Compact Framework"/>
          <p:cNvPicPr>
            <a:picLocks noChangeAspect="1" noChangeArrowheads="1"/>
          </p:cNvPicPr>
          <p:nvPr/>
        </p:nvPicPr>
        <p:blipFill>
          <a:blip r:embed="rId2" r:link="rId3"/>
          <a:srcRect/>
          <a:stretch>
            <a:fillRect/>
          </a:stretch>
        </p:blipFill>
        <p:spPr bwMode="auto">
          <a:xfrm>
            <a:off x="947738" y="1444625"/>
            <a:ext cx="9525" cy="9525"/>
          </a:xfrm>
          <a:prstGeom prst="rect">
            <a:avLst/>
          </a:prstGeom>
          <a:noFill/>
        </p:spPr>
      </p:pic>
      <p:pic>
        <p:nvPicPr>
          <p:cNvPr id="132100" name="Picture 4" descr="Public method"/>
          <p:cNvPicPr>
            <a:picLocks noChangeAspect="1" noChangeArrowheads="1"/>
          </p:cNvPicPr>
          <p:nvPr/>
        </p:nvPicPr>
        <p:blipFill>
          <a:blip r:embed="rId2" r:link="rId3"/>
          <a:srcRect/>
          <a:stretch>
            <a:fillRect/>
          </a:stretch>
        </p:blipFill>
        <p:spPr bwMode="auto">
          <a:xfrm>
            <a:off x="947738" y="1444625"/>
            <a:ext cx="9525" cy="9525"/>
          </a:xfrm>
          <a:prstGeom prst="rect">
            <a:avLst/>
          </a:prstGeom>
          <a:noFill/>
        </p:spPr>
      </p:pic>
      <p:pic>
        <p:nvPicPr>
          <p:cNvPr id="132099" name="Picture 3" descr="Supported by the .NET Compact Framework"/>
          <p:cNvPicPr>
            <a:picLocks noChangeAspect="1" noChangeArrowheads="1"/>
          </p:cNvPicPr>
          <p:nvPr/>
        </p:nvPicPr>
        <p:blipFill>
          <a:blip r:embed="rId2" r:link="rId3"/>
          <a:srcRect/>
          <a:stretch>
            <a:fillRect/>
          </a:stretch>
        </p:blipFill>
        <p:spPr bwMode="auto">
          <a:xfrm>
            <a:off x="947738" y="1444625"/>
            <a:ext cx="9525" cy="9525"/>
          </a:xfrm>
          <a:prstGeom prst="rect">
            <a:avLst/>
          </a:prstGeom>
          <a:noFill/>
        </p:spPr>
      </p:pic>
      <p:pic>
        <p:nvPicPr>
          <p:cNvPr id="132098" name="Picture 2" descr="Supported by the .NET Compact Framework"/>
          <p:cNvPicPr>
            <a:picLocks noChangeAspect="1" noChangeArrowheads="1"/>
          </p:cNvPicPr>
          <p:nvPr/>
        </p:nvPicPr>
        <p:blipFill>
          <a:blip r:embed="rId2" r:link="rId3"/>
          <a:srcRect/>
          <a:stretch>
            <a:fillRect/>
          </a:stretch>
        </p:blipFill>
        <p:spPr bwMode="auto">
          <a:xfrm>
            <a:off x="947738" y="1444625"/>
            <a:ext cx="9525" cy="9525"/>
          </a:xfrm>
          <a:prstGeom prst="rect">
            <a:avLst/>
          </a:prstGeom>
          <a:noFill/>
        </p:spPr>
      </p:pic>
      <p:sp>
        <p:nvSpPr>
          <p:cNvPr id="132106" name="Rectangle 10"/>
          <p:cNvSpPr>
            <a:spLocks noChangeArrowheads="1"/>
          </p:cNvSpPr>
          <p:nvPr/>
        </p:nvSpPr>
        <p:spPr bwMode="auto">
          <a:xfrm>
            <a:off x="947738" y="1444625"/>
            <a:ext cx="1068387" cy="0"/>
          </a:xfrm>
          <a:prstGeom prst="rect">
            <a:avLst/>
          </a:prstGeom>
          <a:noFill/>
          <a:ln w="9525">
            <a:noFill/>
            <a:miter lim="800000"/>
            <a:headEnd/>
            <a:tailEnd/>
          </a:ln>
          <a:effectLst/>
        </p:spPr>
        <p:txBody>
          <a:bodyPr wrap="none">
            <a:spAutoFit/>
          </a:bodyPr>
          <a:lstStyle/>
          <a:p>
            <a:endParaRPr lang="zh-CN" altLang="en-US"/>
          </a:p>
        </p:txBody>
      </p:sp>
      <p:sp>
        <p:nvSpPr>
          <p:cNvPr id="132109" name="Rectangle 13"/>
          <p:cNvSpPr>
            <a:spLocks noChangeArrowheads="1"/>
          </p:cNvSpPr>
          <p:nvPr/>
        </p:nvSpPr>
        <p:spPr bwMode="auto">
          <a:xfrm>
            <a:off x="947738" y="1444625"/>
            <a:ext cx="1068387" cy="0"/>
          </a:xfrm>
          <a:prstGeom prst="rect">
            <a:avLst/>
          </a:prstGeom>
          <a:noFill/>
          <a:ln w="9525">
            <a:noFill/>
            <a:miter lim="800000"/>
            <a:headEnd/>
            <a:tailEnd/>
          </a:ln>
          <a:effectLst/>
        </p:spPr>
        <p:txBody>
          <a:bodyPr wrap="none">
            <a:spAutoFit/>
          </a:bodyPr>
          <a:lstStyle/>
          <a:p>
            <a:endParaRPr lang="zh-CN" altLang="en-US"/>
          </a:p>
        </p:txBody>
      </p:sp>
      <p:sp>
        <p:nvSpPr>
          <p:cNvPr id="132122" name="Rectangle 26"/>
          <p:cNvSpPr>
            <a:spLocks noChangeArrowheads="1"/>
          </p:cNvSpPr>
          <p:nvPr/>
        </p:nvSpPr>
        <p:spPr bwMode="auto">
          <a:xfrm>
            <a:off x="947738" y="1444625"/>
            <a:ext cx="1068387" cy="0"/>
          </a:xfrm>
          <a:prstGeom prst="rect">
            <a:avLst/>
          </a:prstGeom>
          <a:noFill/>
          <a:ln w="9525">
            <a:noFill/>
            <a:miter lim="800000"/>
            <a:headEnd/>
            <a:tailEnd/>
          </a:ln>
          <a:effectLst/>
        </p:spPr>
        <p:txBody>
          <a:bodyPr wrap="none">
            <a:spAutoFit/>
          </a:bodyPr>
          <a:lstStyle/>
          <a:p>
            <a:endParaRPr lang="zh-CN" altLang="en-US"/>
          </a:p>
        </p:txBody>
      </p:sp>
      <p:graphicFrame>
        <p:nvGraphicFramePr>
          <p:cNvPr id="132294" name="Group 198"/>
          <p:cNvGraphicFramePr>
            <a:graphicFrameLocks noGrp="1"/>
          </p:cNvGraphicFramePr>
          <p:nvPr/>
        </p:nvGraphicFramePr>
        <p:xfrm>
          <a:off x="468313" y="968375"/>
          <a:ext cx="8207375" cy="5273040"/>
        </p:xfrm>
        <a:graphic>
          <a:graphicData uri="http://schemas.openxmlformats.org/drawingml/2006/table">
            <a:tbl>
              <a:tblPr/>
              <a:tblGrid>
                <a:gridCol w="1889109"/>
                <a:gridCol w="6318266"/>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方法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GetElementType</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当在派生类中重写时，返回当前数组、指针或引用类型包含的或引用的对象的</a:t>
                      </a: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GetEvent</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获取由当前</a:t>
                      </a: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声明或继承的特定事件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GetEvents</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获取由当前</a:t>
                      </a: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声明或继承的事件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GetField</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获取当前</a:t>
                      </a: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的特定字段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GetFields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获取当前</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的字段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GetInterface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获取由当前</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实现或继承的特定接口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GetInterfaces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当在派生类中重写时，获取由当前</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实现或继承的所有接口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GetMember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获取当前</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的指定成员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GetMembers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获取当前</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的成员（包括属性、方法、字段、事件等）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获取当前</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的特定方法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GetMethods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获取当前</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的方法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GetProperties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获取当前</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GetProperty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获取当前</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的特定属性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InvokeMember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使用指定的绑定约束并匹配指定的参数列表，调用指定成员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2295" name="Text Box 199"/>
          <p:cNvSpPr txBox="1">
            <a:spLocks noChangeArrowheads="1"/>
          </p:cNvSpPr>
          <p:nvPr/>
        </p:nvSpPr>
        <p:spPr bwMode="auto">
          <a:xfrm>
            <a:off x="642910" y="357166"/>
            <a:ext cx="3168650" cy="461665"/>
          </a:xfrm>
          <a:prstGeom prst="rect">
            <a:avLst/>
          </a:prstGeom>
          <a:noFill/>
          <a:ln w="9525">
            <a:noFill/>
            <a:miter lim="800000"/>
            <a:headEnd/>
            <a:tailEnd/>
          </a:ln>
          <a:effectLst/>
        </p:spPr>
        <p:txBody>
          <a:bodyPr>
            <a:spAutoFit/>
          </a:bodyPr>
          <a:lstStyle/>
          <a:p>
            <a:pPr>
              <a:spcBef>
                <a:spcPct val="50000"/>
              </a:spcBef>
            </a:pPr>
            <a:r>
              <a:rPr lang="en-US" altLang="zh-CN" sz="2400" b="1" dirty="0">
                <a:solidFill>
                  <a:srgbClr val="0000FF"/>
                </a:solidFill>
                <a:latin typeface="Times New Roman" pitchFamily="18" charset="0"/>
                <a:ea typeface="楷体" pitchFamily="49" charset="-122"/>
                <a:cs typeface="Times New Roman" pitchFamily="18" charset="0"/>
              </a:rPr>
              <a:t>Type</a:t>
            </a:r>
            <a:r>
              <a:rPr lang="zh-CN" altLang="en-US" sz="2400" b="1" dirty="0">
                <a:solidFill>
                  <a:srgbClr val="0000FF"/>
                </a:solidFill>
                <a:latin typeface="Times New Roman" pitchFamily="18" charset="0"/>
                <a:ea typeface="楷体" pitchFamily="49" charset="-122"/>
                <a:cs typeface="Times New Roman" pitchFamily="18" charset="0"/>
              </a:rPr>
              <a:t>类的方法</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611188" y="476250"/>
            <a:ext cx="7848600" cy="4536948"/>
          </a:xfrm>
          <a:prstGeom prst="rect">
            <a:avLst/>
          </a:prstGeom>
          <a:noFill/>
          <a:ln w="9525">
            <a:noFill/>
            <a:miter lim="800000"/>
            <a:headEnd/>
            <a:tailEnd/>
          </a:ln>
          <a:effectLst/>
        </p:spPr>
        <p:txBody>
          <a:bodyPr>
            <a:spAutoFit/>
          </a:bodyPr>
          <a:lstStyle/>
          <a:p>
            <a:pPr>
              <a:lnSpc>
                <a:spcPts val="3500"/>
              </a:lnSpc>
            </a:pPr>
            <a:r>
              <a:rPr lang="zh-CN" altLang="en-US" sz="2400" b="1" dirty="0">
                <a:solidFill>
                  <a:srgbClr val="0000FF"/>
                </a:solidFill>
                <a:latin typeface="Times New Roman" pitchFamily="18" charset="0"/>
                <a:ea typeface="楷体" pitchFamily="49" charset="-122"/>
                <a:cs typeface="Times New Roman" pitchFamily="18" charset="0"/>
              </a:rPr>
              <a:t>　　归纳起来，得到一个</a:t>
            </a:r>
            <a:r>
              <a:rPr lang="en-US" altLang="zh-CN" sz="2400" b="1" dirty="0">
                <a:solidFill>
                  <a:srgbClr val="0000FF"/>
                </a:solidFill>
                <a:latin typeface="Times New Roman" pitchFamily="18" charset="0"/>
                <a:ea typeface="楷体" pitchFamily="49" charset="-122"/>
                <a:cs typeface="Times New Roman" pitchFamily="18" charset="0"/>
              </a:rPr>
              <a:t>Type</a:t>
            </a:r>
            <a:r>
              <a:rPr lang="zh-CN" altLang="en-US" sz="2400" b="1" dirty="0">
                <a:solidFill>
                  <a:srgbClr val="0000FF"/>
                </a:solidFill>
                <a:latin typeface="Times New Roman" pitchFamily="18" charset="0"/>
                <a:ea typeface="楷体" pitchFamily="49" charset="-122"/>
                <a:cs typeface="Times New Roman" pitchFamily="18" charset="0"/>
              </a:rPr>
              <a:t>实例的三种方法如下：</a:t>
            </a:r>
          </a:p>
          <a:p>
            <a:pPr>
              <a:lnSpc>
                <a:spcPts val="3500"/>
              </a:lnSpc>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FF0000"/>
                </a:solidFill>
                <a:latin typeface="Times New Roman" pitchFamily="18" charset="0"/>
                <a:ea typeface="楷体" pitchFamily="49" charset="-122"/>
                <a:cs typeface="Times New Roman" pitchFamily="18" charset="0"/>
              </a:rPr>
              <a:t>（</a:t>
            </a:r>
            <a:r>
              <a:rPr lang="en-US" altLang="zh-CN" sz="2400" b="1" dirty="0">
                <a:solidFill>
                  <a:srgbClr val="FF0000"/>
                </a:solidFill>
                <a:latin typeface="Times New Roman" pitchFamily="18" charset="0"/>
                <a:ea typeface="楷体" pitchFamily="49" charset="-122"/>
                <a:cs typeface="Times New Roman" pitchFamily="18" charset="0"/>
              </a:rPr>
              <a:t>1</a:t>
            </a:r>
            <a:r>
              <a:rPr lang="zh-CN" altLang="en-US" sz="2400" b="1" dirty="0">
                <a:solidFill>
                  <a:srgbClr val="FF0000"/>
                </a:solidFill>
                <a:latin typeface="Times New Roman" pitchFamily="18" charset="0"/>
                <a:ea typeface="楷体" pitchFamily="49" charset="-122"/>
                <a:cs typeface="Times New Roman" pitchFamily="18" charset="0"/>
              </a:rPr>
              <a:t>）使用</a:t>
            </a:r>
            <a:r>
              <a:rPr lang="en-US" altLang="zh-CN" sz="2400" b="1" dirty="0" err="1">
                <a:solidFill>
                  <a:srgbClr val="FF0000"/>
                </a:solidFill>
                <a:latin typeface="Times New Roman" pitchFamily="18" charset="0"/>
                <a:ea typeface="楷体" pitchFamily="49" charset="-122"/>
                <a:cs typeface="Times New Roman" pitchFamily="18" charset="0"/>
              </a:rPr>
              <a:t>System.Object.GetType</a:t>
            </a:r>
            <a:r>
              <a:rPr lang="en-US" altLang="zh-CN" sz="2400" b="1" dirty="0">
                <a:solidFill>
                  <a:srgbClr val="FF0000"/>
                </a:solidFill>
                <a:latin typeface="Times New Roman" pitchFamily="18" charset="0"/>
                <a:ea typeface="楷体" pitchFamily="49" charset="-122"/>
                <a:cs typeface="Times New Roman" pitchFamily="18" charset="0"/>
              </a:rPr>
              <a:t>()</a:t>
            </a:r>
            <a:r>
              <a:rPr lang="zh-CN" altLang="en-US" sz="2400" b="1" dirty="0">
                <a:solidFill>
                  <a:srgbClr val="FF0000"/>
                </a:solidFill>
                <a:latin typeface="Times New Roman" pitchFamily="18" charset="0"/>
                <a:ea typeface="楷体" pitchFamily="49" charset="-122"/>
                <a:cs typeface="Times New Roman" pitchFamily="18" charset="0"/>
              </a:rPr>
              <a:t>，</a:t>
            </a:r>
            <a:r>
              <a:rPr lang="zh-CN" altLang="en-US" sz="2400" b="1" dirty="0">
                <a:solidFill>
                  <a:srgbClr val="0000FF"/>
                </a:solidFill>
                <a:latin typeface="Times New Roman" pitchFamily="18" charset="0"/>
                <a:ea typeface="楷体" pitchFamily="49" charset="-122"/>
                <a:cs typeface="Times New Roman" pitchFamily="18" charset="0"/>
              </a:rPr>
              <a:t>例如：</a:t>
            </a:r>
          </a:p>
          <a:p>
            <a:pPr>
              <a:lnSpc>
                <a:spcPts val="3500"/>
              </a:lnSpc>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rPr>
              <a:t>Person </a:t>
            </a:r>
            <a:r>
              <a:rPr lang="en-US" altLang="zh-CN" sz="2000" b="1" dirty="0" err="1">
                <a:solidFill>
                  <a:srgbClr val="006600"/>
                </a:solidFill>
                <a:latin typeface="Times New Roman" pitchFamily="18" charset="0"/>
                <a:ea typeface="楷体" pitchFamily="49" charset="-122"/>
                <a:cs typeface="Times New Roman" pitchFamily="18" charset="0"/>
              </a:rPr>
              <a:t>pe</a:t>
            </a:r>
            <a:r>
              <a:rPr lang="en-US" altLang="zh-CN" sz="2000" b="1" dirty="0">
                <a:solidFill>
                  <a:srgbClr val="006600"/>
                </a:solidFill>
                <a:latin typeface="Times New Roman" pitchFamily="18" charset="0"/>
                <a:ea typeface="楷体" pitchFamily="49" charset="-122"/>
                <a:cs typeface="Times New Roman" pitchFamily="18" charset="0"/>
              </a:rPr>
              <a:t>=new Person();	//</a:t>
            </a:r>
            <a:r>
              <a:rPr lang="zh-CN" altLang="en-US" sz="2000" b="1" dirty="0">
                <a:solidFill>
                  <a:srgbClr val="006600"/>
                </a:solidFill>
                <a:latin typeface="Times New Roman" pitchFamily="18" charset="0"/>
                <a:ea typeface="楷体" pitchFamily="49" charset="-122"/>
                <a:cs typeface="Times New Roman" pitchFamily="18" charset="0"/>
              </a:rPr>
              <a:t>定义</a:t>
            </a:r>
            <a:r>
              <a:rPr lang="en-US" altLang="zh-CN" sz="2000" b="1" dirty="0" err="1">
                <a:solidFill>
                  <a:srgbClr val="006600"/>
                </a:solidFill>
                <a:latin typeface="Times New Roman" pitchFamily="18" charset="0"/>
                <a:ea typeface="楷体" pitchFamily="49" charset="-122"/>
                <a:cs typeface="Times New Roman" pitchFamily="18" charset="0"/>
              </a:rPr>
              <a:t>pe</a:t>
            </a:r>
            <a:r>
              <a:rPr lang="zh-CN" altLang="en-US" sz="2000" b="1" dirty="0">
                <a:solidFill>
                  <a:srgbClr val="006600"/>
                </a:solidFill>
                <a:latin typeface="Times New Roman" pitchFamily="18" charset="0"/>
                <a:ea typeface="楷体" pitchFamily="49" charset="-122"/>
                <a:cs typeface="Times New Roman" pitchFamily="18" charset="0"/>
              </a:rPr>
              <a:t>为</a:t>
            </a:r>
            <a:r>
              <a:rPr lang="en-US" altLang="zh-CN" sz="2000" b="1" dirty="0">
                <a:solidFill>
                  <a:srgbClr val="006600"/>
                </a:solidFill>
                <a:latin typeface="Times New Roman" pitchFamily="18" charset="0"/>
                <a:ea typeface="楷体" pitchFamily="49" charset="-122"/>
                <a:cs typeface="Times New Roman" pitchFamily="18" charset="0"/>
              </a:rPr>
              <a:t>person</a:t>
            </a:r>
            <a:r>
              <a:rPr lang="zh-CN" altLang="en-US" sz="2000" b="1" dirty="0">
                <a:solidFill>
                  <a:srgbClr val="006600"/>
                </a:solidFill>
                <a:latin typeface="Times New Roman" pitchFamily="18" charset="0"/>
                <a:ea typeface="楷体" pitchFamily="49" charset="-122"/>
                <a:cs typeface="Times New Roman" pitchFamily="18" charset="0"/>
              </a:rPr>
              <a:t>类的一个对象</a:t>
            </a:r>
          </a:p>
          <a:p>
            <a:pPr>
              <a:lnSpc>
                <a:spcPts val="3500"/>
              </a:lnSpc>
            </a:pPr>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rPr>
              <a:t>Type t=</a:t>
            </a:r>
            <a:r>
              <a:rPr lang="en-US" altLang="zh-CN" sz="2000" b="1" dirty="0" err="1">
                <a:solidFill>
                  <a:srgbClr val="006600"/>
                </a:solidFill>
                <a:latin typeface="Times New Roman" pitchFamily="18" charset="0"/>
                <a:ea typeface="楷体" pitchFamily="49" charset="-122"/>
                <a:cs typeface="Times New Roman" pitchFamily="18" charset="0"/>
              </a:rPr>
              <a:t>pe.GetType</a:t>
            </a:r>
            <a:r>
              <a:rPr lang="en-US" altLang="zh-CN" sz="2000" b="1" dirty="0">
                <a:solidFill>
                  <a:srgbClr val="006600"/>
                </a:solidFill>
                <a:latin typeface="Times New Roman" pitchFamily="18" charset="0"/>
                <a:ea typeface="楷体" pitchFamily="49" charset="-122"/>
                <a:cs typeface="Times New Roman" pitchFamily="18" charset="0"/>
              </a:rPr>
              <a:t>();</a:t>
            </a:r>
          </a:p>
          <a:p>
            <a:pPr>
              <a:lnSpc>
                <a:spcPts val="3500"/>
              </a:lnSpc>
            </a:pPr>
            <a:r>
              <a:rPr lang="zh-CN" altLang="en-US" sz="2400" b="1" dirty="0">
                <a:solidFill>
                  <a:srgbClr val="0000FF"/>
                </a:solidFill>
                <a:latin typeface="Times New Roman" pitchFamily="18" charset="0"/>
                <a:ea typeface="楷体" pitchFamily="49" charset="-122"/>
                <a:cs typeface="Times New Roman" pitchFamily="18" charset="0"/>
              </a:rPr>
              <a:t>　　这样</a:t>
            </a:r>
            <a:r>
              <a:rPr lang="en-US" altLang="zh-CN" sz="2400" b="1" dirty="0">
                <a:solidFill>
                  <a:srgbClr val="0000FF"/>
                </a:solidFill>
                <a:latin typeface="Times New Roman" pitchFamily="18" charset="0"/>
                <a:ea typeface="楷体" pitchFamily="49" charset="-122"/>
                <a:cs typeface="Times New Roman" pitchFamily="18" charset="0"/>
              </a:rPr>
              <a:t>t</a:t>
            </a:r>
            <a:r>
              <a:rPr lang="zh-CN" altLang="en-US" sz="2400" b="1" dirty="0">
                <a:solidFill>
                  <a:srgbClr val="0000FF"/>
                </a:solidFill>
                <a:latin typeface="Times New Roman" pitchFamily="18" charset="0"/>
                <a:ea typeface="楷体" pitchFamily="49" charset="-122"/>
                <a:cs typeface="Times New Roman" pitchFamily="18" charset="0"/>
              </a:rPr>
              <a:t>为</a:t>
            </a:r>
            <a:r>
              <a:rPr lang="en-US" altLang="zh-CN" sz="2400" b="1" dirty="0" err="1">
                <a:solidFill>
                  <a:srgbClr val="0000FF"/>
                </a:solidFill>
                <a:latin typeface="Times New Roman" pitchFamily="18" charset="0"/>
                <a:ea typeface="楷体" pitchFamily="49" charset="-122"/>
                <a:cs typeface="Times New Roman" pitchFamily="18" charset="0"/>
              </a:rPr>
              <a:t>pe</a:t>
            </a:r>
            <a:r>
              <a:rPr lang="zh-CN" altLang="en-US" sz="2400" b="1" dirty="0">
                <a:solidFill>
                  <a:srgbClr val="0000FF"/>
                </a:solidFill>
                <a:latin typeface="Times New Roman" pitchFamily="18" charset="0"/>
                <a:ea typeface="楷体" pitchFamily="49" charset="-122"/>
                <a:cs typeface="Times New Roman" pitchFamily="18" charset="0"/>
              </a:rPr>
              <a:t>的</a:t>
            </a:r>
            <a:r>
              <a:rPr lang="en-US" altLang="zh-CN" sz="2400" b="1" dirty="0">
                <a:solidFill>
                  <a:srgbClr val="0000FF"/>
                </a:solidFill>
                <a:latin typeface="Times New Roman" pitchFamily="18" charset="0"/>
                <a:ea typeface="楷体" pitchFamily="49" charset="-122"/>
                <a:cs typeface="Times New Roman" pitchFamily="18" charset="0"/>
              </a:rPr>
              <a:t>Type</a:t>
            </a:r>
            <a:r>
              <a:rPr lang="zh-CN" altLang="en-US" sz="2400" b="1" dirty="0">
                <a:solidFill>
                  <a:srgbClr val="0000FF"/>
                </a:solidFill>
                <a:latin typeface="Times New Roman" pitchFamily="18" charset="0"/>
                <a:ea typeface="楷体" pitchFamily="49" charset="-122"/>
                <a:cs typeface="Times New Roman" pitchFamily="18" charset="0"/>
              </a:rPr>
              <a:t>对象。</a:t>
            </a:r>
          </a:p>
          <a:p>
            <a:pPr>
              <a:lnSpc>
                <a:spcPts val="3500"/>
              </a:lnSpc>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FF0000"/>
                </a:solidFill>
                <a:latin typeface="Times New Roman" pitchFamily="18" charset="0"/>
                <a:ea typeface="楷体" pitchFamily="49" charset="-122"/>
                <a:cs typeface="Times New Roman" pitchFamily="18" charset="0"/>
              </a:rPr>
              <a:t>（</a:t>
            </a:r>
            <a:r>
              <a:rPr lang="en-US" altLang="zh-CN" sz="2400" b="1" dirty="0">
                <a:solidFill>
                  <a:srgbClr val="FF0000"/>
                </a:solidFill>
                <a:latin typeface="Times New Roman" pitchFamily="18" charset="0"/>
                <a:ea typeface="楷体" pitchFamily="49" charset="-122"/>
                <a:cs typeface="Times New Roman" pitchFamily="18" charset="0"/>
              </a:rPr>
              <a:t>2</a:t>
            </a:r>
            <a:r>
              <a:rPr lang="zh-CN" altLang="en-US" sz="2400" b="1" dirty="0">
                <a:solidFill>
                  <a:srgbClr val="FF0000"/>
                </a:solidFill>
                <a:latin typeface="Times New Roman" pitchFamily="18" charset="0"/>
                <a:ea typeface="楷体" pitchFamily="49" charset="-122"/>
                <a:cs typeface="Times New Roman" pitchFamily="18" charset="0"/>
              </a:rPr>
              <a:t>）使用</a:t>
            </a:r>
            <a:r>
              <a:rPr lang="en-US" altLang="zh-CN" sz="2400" b="1" dirty="0" err="1">
                <a:solidFill>
                  <a:srgbClr val="FF0000"/>
                </a:solidFill>
                <a:latin typeface="Times New Roman" pitchFamily="18" charset="0"/>
                <a:ea typeface="楷体" pitchFamily="49" charset="-122"/>
                <a:cs typeface="Times New Roman" pitchFamily="18" charset="0"/>
              </a:rPr>
              <a:t>System.Type.GetType</a:t>
            </a:r>
            <a:r>
              <a:rPr lang="en-US" altLang="zh-CN" sz="2400" b="1" dirty="0">
                <a:solidFill>
                  <a:srgbClr val="FF0000"/>
                </a:solidFill>
                <a:latin typeface="Times New Roman" pitchFamily="18" charset="0"/>
                <a:ea typeface="楷体" pitchFamily="49" charset="-122"/>
                <a:cs typeface="Times New Roman" pitchFamily="18" charset="0"/>
              </a:rPr>
              <a:t>()</a:t>
            </a:r>
            <a:r>
              <a:rPr lang="zh-CN" altLang="en-US" sz="2400" b="1" dirty="0">
                <a:solidFill>
                  <a:srgbClr val="FF0000"/>
                </a:solidFill>
                <a:latin typeface="Times New Roman" pitchFamily="18" charset="0"/>
                <a:ea typeface="楷体" pitchFamily="49" charset="-122"/>
                <a:cs typeface="Times New Roman" pitchFamily="18" charset="0"/>
              </a:rPr>
              <a:t>静态方法，</a:t>
            </a:r>
            <a:r>
              <a:rPr lang="zh-CN" altLang="en-US" sz="2400" b="1" dirty="0">
                <a:solidFill>
                  <a:srgbClr val="0000FF"/>
                </a:solidFill>
                <a:latin typeface="Times New Roman" pitchFamily="18" charset="0"/>
                <a:ea typeface="楷体" pitchFamily="49" charset="-122"/>
                <a:cs typeface="Times New Roman" pitchFamily="18" charset="0"/>
              </a:rPr>
              <a:t>参数为类型的完全限定名。例如：</a:t>
            </a:r>
          </a:p>
          <a:p>
            <a:pPr>
              <a:lnSpc>
                <a:spcPts val="3500"/>
              </a:lnSpc>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rPr>
              <a:t>Type t=</a:t>
            </a:r>
            <a:r>
              <a:rPr lang="en-US" altLang="zh-CN" sz="2000" b="1" dirty="0" err="1">
                <a:solidFill>
                  <a:srgbClr val="006600"/>
                </a:solidFill>
                <a:latin typeface="Times New Roman" pitchFamily="18" charset="0"/>
                <a:ea typeface="楷体" pitchFamily="49" charset="-122"/>
                <a:cs typeface="Times New Roman" pitchFamily="18" charset="0"/>
              </a:rPr>
              <a:t>Type.GetType</a:t>
            </a:r>
            <a:r>
              <a:rPr lang="en-US" altLang="zh-CN" sz="2000" b="1" dirty="0">
                <a:solidFill>
                  <a:srgbClr val="006600"/>
                </a:solidFill>
                <a:latin typeface="Times New Roman" pitchFamily="18" charset="0"/>
                <a:ea typeface="楷体" pitchFamily="49" charset="-122"/>
                <a:cs typeface="Times New Roman" pitchFamily="18" charset="0"/>
              </a:rPr>
              <a:t>("</a:t>
            </a:r>
            <a:r>
              <a:rPr lang="en-US" altLang="zh-CN" sz="2000" b="1" dirty="0" err="1">
                <a:solidFill>
                  <a:srgbClr val="006600"/>
                </a:solidFill>
                <a:latin typeface="Times New Roman" pitchFamily="18" charset="0"/>
                <a:ea typeface="楷体" pitchFamily="49" charset="-122"/>
                <a:cs typeface="Times New Roman" pitchFamily="18" charset="0"/>
              </a:rPr>
              <a:t>MyNs.Person</a:t>
            </a:r>
            <a:r>
              <a:rPr lang="en-US" altLang="zh-CN" sz="2000" b="1" dirty="0">
                <a:solidFill>
                  <a:srgbClr val="006600"/>
                </a:solidFill>
                <a:latin typeface="Times New Roman" pitchFamily="18" charset="0"/>
                <a:ea typeface="楷体" pitchFamily="49" charset="-122"/>
                <a:cs typeface="Times New Roman" pitchFamily="18" charset="0"/>
              </a:rPr>
              <a:t>");</a:t>
            </a:r>
          </a:p>
          <a:p>
            <a:pPr>
              <a:lnSpc>
                <a:spcPts val="3500"/>
              </a:lnSpc>
            </a:pPr>
            <a:r>
              <a:rPr lang="zh-CN" altLang="en-US" sz="2400" b="1" dirty="0">
                <a:solidFill>
                  <a:srgbClr val="0000FF"/>
                </a:solidFill>
                <a:latin typeface="Times New Roman" pitchFamily="18" charset="0"/>
                <a:ea typeface="楷体" pitchFamily="49" charset="-122"/>
                <a:cs typeface="Times New Roman" pitchFamily="18" charset="0"/>
              </a:rPr>
              <a:t>　　其中，</a:t>
            </a:r>
            <a:r>
              <a:rPr lang="en-US" altLang="zh-CN" sz="2400" b="1" dirty="0" err="1">
                <a:solidFill>
                  <a:srgbClr val="0000FF"/>
                </a:solidFill>
                <a:latin typeface="Times New Roman" pitchFamily="18" charset="0"/>
                <a:ea typeface="楷体" pitchFamily="49" charset="-122"/>
                <a:cs typeface="Times New Roman" pitchFamily="18" charset="0"/>
              </a:rPr>
              <a:t>MyNs.Person</a:t>
            </a:r>
            <a:r>
              <a:rPr lang="zh-CN" altLang="en-US" sz="2400" b="1" dirty="0">
                <a:solidFill>
                  <a:srgbClr val="0000FF"/>
                </a:solidFill>
                <a:latin typeface="Times New Roman" pitchFamily="18" charset="0"/>
                <a:ea typeface="楷体" pitchFamily="49" charset="-122"/>
                <a:cs typeface="Times New Roman" pitchFamily="18" charset="0"/>
              </a:rPr>
              <a:t>为</a:t>
            </a:r>
            <a:r>
              <a:rPr lang="en-US" altLang="zh-CN" sz="2400" b="1" dirty="0" err="1">
                <a:solidFill>
                  <a:srgbClr val="0000FF"/>
                </a:solidFill>
                <a:latin typeface="Times New Roman" pitchFamily="18" charset="0"/>
                <a:ea typeface="楷体" pitchFamily="49" charset="-122"/>
                <a:cs typeface="Times New Roman" pitchFamily="18" charset="0"/>
              </a:rPr>
              <a:t>MyNs</a:t>
            </a:r>
            <a:r>
              <a:rPr lang="zh-CN" altLang="en-US" sz="2400" b="1" dirty="0">
                <a:solidFill>
                  <a:srgbClr val="0000FF"/>
                </a:solidFill>
                <a:latin typeface="Times New Roman" pitchFamily="18" charset="0"/>
                <a:ea typeface="楷体" pitchFamily="49" charset="-122"/>
                <a:cs typeface="Times New Roman" pitchFamily="18" charset="0"/>
              </a:rPr>
              <a:t>命名空间中的</a:t>
            </a:r>
            <a:r>
              <a:rPr lang="en-US" altLang="zh-CN" sz="2400" b="1" dirty="0">
                <a:solidFill>
                  <a:srgbClr val="0000FF"/>
                </a:solidFill>
                <a:latin typeface="Times New Roman" pitchFamily="18" charset="0"/>
                <a:ea typeface="楷体" pitchFamily="49" charset="-122"/>
                <a:cs typeface="Times New Roman" pitchFamily="18" charset="0"/>
              </a:rPr>
              <a:t>Person</a:t>
            </a:r>
            <a:r>
              <a:rPr lang="zh-CN" altLang="en-US" sz="2400" b="1" dirty="0">
                <a:solidFill>
                  <a:srgbClr val="0000FF"/>
                </a:solidFill>
                <a:latin typeface="Times New Roman" pitchFamily="18" charset="0"/>
                <a:ea typeface="楷体" pitchFamily="49" charset="-122"/>
                <a:cs typeface="Times New Roman" pitchFamily="18" charset="0"/>
              </a:rPr>
              <a:t>类，这样</a:t>
            </a:r>
            <a:r>
              <a:rPr lang="en-US" altLang="zh-CN" sz="2400" b="1" dirty="0">
                <a:solidFill>
                  <a:srgbClr val="0000FF"/>
                </a:solidFill>
                <a:latin typeface="Times New Roman" pitchFamily="18" charset="0"/>
                <a:ea typeface="楷体" pitchFamily="49" charset="-122"/>
                <a:cs typeface="Times New Roman" pitchFamily="18" charset="0"/>
              </a:rPr>
              <a:t>t</a:t>
            </a:r>
            <a:r>
              <a:rPr lang="zh-CN" altLang="en-US" sz="2400" b="1" dirty="0">
                <a:solidFill>
                  <a:srgbClr val="0000FF"/>
                </a:solidFill>
                <a:latin typeface="Times New Roman" pitchFamily="18" charset="0"/>
                <a:ea typeface="楷体" pitchFamily="49" charset="-122"/>
                <a:cs typeface="Times New Roman" pitchFamily="18" charset="0"/>
              </a:rPr>
              <a:t>为该类的</a:t>
            </a:r>
            <a:r>
              <a:rPr lang="en-US" altLang="zh-CN" sz="2400" b="1" dirty="0">
                <a:solidFill>
                  <a:srgbClr val="0000FF"/>
                </a:solidFill>
                <a:latin typeface="Times New Roman" pitchFamily="18" charset="0"/>
                <a:ea typeface="楷体" pitchFamily="49" charset="-122"/>
                <a:cs typeface="Times New Roman" pitchFamily="18" charset="0"/>
              </a:rPr>
              <a:t>Type</a:t>
            </a:r>
            <a:r>
              <a:rPr lang="zh-CN" altLang="en-US" sz="2400" b="1" dirty="0">
                <a:solidFill>
                  <a:srgbClr val="0000FF"/>
                </a:solidFill>
                <a:latin typeface="Times New Roman" pitchFamily="18" charset="0"/>
                <a:ea typeface="楷体" pitchFamily="49" charset="-122"/>
                <a:cs typeface="Times New Roman" pitchFamily="18" charset="0"/>
              </a:rPr>
              <a:t>对象。</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539750" y="549275"/>
            <a:ext cx="7993063" cy="1754326"/>
          </a:xfrm>
          <a:prstGeom prst="rect">
            <a:avLst/>
          </a:prstGeom>
          <a:noFill/>
          <a:ln w="9525">
            <a:noFill/>
            <a:miter lim="800000"/>
            <a:headEnd/>
            <a:tailEnd/>
          </a:ln>
          <a:effectLst/>
        </p:spPr>
        <p:txBody>
          <a:bodyPr>
            <a:spAutoFit/>
          </a:bodyPr>
          <a:lstStyle/>
          <a:p>
            <a:pPr>
              <a:lnSpc>
                <a:spcPct val="150000"/>
              </a:lnSpc>
            </a:pPr>
            <a:r>
              <a:rPr lang="zh-CN" altLang="en-US" sz="2400" b="1" dirty="0">
                <a:solidFill>
                  <a:srgbClr val="FF3300"/>
                </a:solidFill>
                <a:latin typeface="Times New Roman" pitchFamily="18" charset="0"/>
                <a:ea typeface="楷体" pitchFamily="49" charset="-122"/>
                <a:cs typeface="Times New Roman" pitchFamily="18" charset="0"/>
              </a:rPr>
              <a:t>（</a:t>
            </a:r>
            <a:r>
              <a:rPr lang="en-US" altLang="zh-CN" sz="2400" b="1" dirty="0">
                <a:solidFill>
                  <a:srgbClr val="FF3300"/>
                </a:solidFill>
                <a:latin typeface="Times New Roman" pitchFamily="18" charset="0"/>
                <a:ea typeface="楷体" pitchFamily="49" charset="-122"/>
                <a:cs typeface="Times New Roman" pitchFamily="18" charset="0"/>
              </a:rPr>
              <a:t>3</a:t>
            </a:r>
            <a:r>
              <a:rPr lang="zh-CN" altLang="en-US" sz="2400" b="1" dirty="0">
                <a:solidFill>
                  <a:srgbClr val="FF3300"/>
                </a:solidFill>
                <a:latin typeface="Times New Roman" pitchFamily="18" charset="0"/>
                <a:ea typeface="楷体" pitchFamily="49" charset="-122"/>
                <a:cs typeface="Times New Roman" pitchFamily="18" charset="0"/>
              </a:rPr>
              <a:t>）使用</a:t>
            </a:r>
            <a:r>
              <a:rPr lang="en-US" altLang="zh-CN" sz="2400" b="1" dirty="0" err="1">
                <a:solidFill>
                  <a:srgbClr val="FF3300"/>
                </a:solidFill>
                <a:latin typeface="Times New Roman" pitchFamily="18" charset="0"/>
                <a:ea typeface="楷体" pitchFamily="49" charset="-122"/>
                <a:cs typeface="Times New Roman" pitchFamily="18" charset="0"/>
              </a:rPr>
              <a:t>typeof</a:t>
            </a:r>
            <a:r>
              <a:rPr lang="zh-CN" altLang="en-US" sz="2400" b="1" dirty="0">
                <a:solidFill>
                  <a:srgbClr val="FF3300"/>
                </a:solidFill>
                <a:latin typeface="Times New Roman" pitchFamily="18" charset="0"/>
                <a:ea typeface="楷体" pitchFamily="49" charset="-122"/>
                <a:cs typeface="Times New Roman" pitchFamily="18" charset="0"/>
              </a:rPr>
              <a:t>运算符</a:t>
            </a:r>
            <a:r>
              <a:rPr lang="zh-CN" altLang="en-US" sz="2400" b="1" dirty="0">
                <a:solidFill>
                  <a:srgbClr val="0000FF"/>
                </a:solidFill>
                <a:latin typeface="Times New Roman" pitchFamily="18" charset="0"/>
                <a:ea typeface="楷体" pitchFamily="49" charset="-122"/>
                <a:cs typeface="Times New Roman" pitchFamily="18" charset="0"/>
              </a:rPr>
              <a:t>，例如：</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rPr>
              <a:t>Type t=</a:t>
            </a:r>
            <a:r>
              <a:rPr lang="en-US" altLang="zh-CN" sz="2000" b="1" dirty="0" err="1">
                <a:solidFill>
                  <a:srgbClr val="006600"/>
                </a:solidFill>
                <a:latin typeface="Times New Roman" pitchFamily="18" charset="0"/>
                <a:ea typeface="楷体" pitchFamily="49" charset="-122"/>
                <a:cs typeface="Times New Roman" pitchFamily="18" charset="0"/>
              </a:rPr>
              <a:t>typeof</a:t>
            </a:r>
            <a:r>
              <a:rPr lang="en-US" altLang="zh-CN" sz="2000" b="1" dirty="0">
                <a:solidFill>
                  <a:srgbClr val="006600"/>
                </a:solidFill>
                <a:latin typeface="Times New Roman" pitchFamily="18" charset="0"/>
                <a:ea typeface="楷体" pitchFamily="49" charset="-122"/>
                <a:cs typeface="Times New Roman" pitchFamily="18" charset="0"/>
              </a:rPr>
              <a:t>(Person);</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其中</a:t>
            </a:r>
            <a:r>
              <a:rPr lang="en-US" altLang="zh-CN" sz="2400" b="1" dirty="0">
                <a:solidFill>
                  <a:srgbClr val="0000FF"/>
                </a:solidFill>
                <a:latin typeface="Times New Roman" pitchFamily="18" charset="0"/>
                <a:ea typeface="楷体" pitchFamily="49" charset="-122"/>
                <a:cs typeface="Times New Roman" pitchFamily="18" charset="0"/>
              </a:rPr>
              <a:t>Person</a:t>
            </a:r>
            <a:r>
              <a:rPr lang="zh-CN" altLang="en-US" sz="2400" b="1" dirty="0">
                <a:solidFill>
                  <a:srgbClr val="0000FF"/>
                </a:solidFill>
                <a:latin typeface="Times New Roman" pitchFamily="18" charset="0"/>
                <a:ea typeface="楷体" pitchFamily="49" charset="-122"/>
                <a:cs typeface="Times New Roman" pitchFamily="18" charset="0"/>
              </a:rPr>
              <a:t>为一个类，这样</a:t>
            </a:r>
            <a:r>
              <a:rPr lang="en-US" altLang="zh-CN" sz="2400" b="1" dirty="0">
                <a:solidFill>
                  <a:srgbClr val="0000FF"/>
                </a:solidFill>
                <a:latin typeface="Times New Roman" pitchFamily="18" charset="0"/>
                <a:ea typeface="楷体" pitchFamily="49" charset="-122"/>
                <a:cs typeface="Times New Roman" pitchFamily="18" charset="0"/>
              </a:rPr>
              <a:t>t</a:t>
            </a:r>
            <a:r>
              <a:rPr lang="zh-CN" altLang="en-US" sz="2400" b="1" dirty="0">
                <a:solidFill>
                  <a:srgbClr val="0000FF"/>
                </a:solidFill>
                <a:latin typeface="Times New Roman" pitchFamily="18" charset="0"/>
                <a:ea typeface="楷体" pitchFamily="49" charset="-122"/>
                <a:cs typeface="Times New Roman" pitchFamily="18" charset="0"/>
              </a:rPr>
              <a:t>为该类的</a:t>
            </a:r>
            <a:r>
              <a:rPr lang="en-US" altLang="zh-CN" sz="2400" b="1" dirty="0">
                <a:solidFill>
                  <a:srgbClr val="0000FF"/>
                </a:solidFill>
                <a:latin typeface="Times New Roman" pitchFamily="18" charset="0"/>
                <a:ea typeface="楷体" pitchFamily="49" charset="-122"/>
                <a:cs typeface="Times New Roman" pitchFamily="18" charset="0"/>
              </a:rPr>
              <a:t>Type</a:t>
            </a:r>
            <a:r>
              <a:rPr lang="zh-CN" altLang="en-US" sz="2400" b="1" dirty="0">
                <a:solidFill>
                  <a:srgbClr val="0000FF"/>
                </a:solidFill>
                <a:latin typeface="Times New Roman" pitchFamily="18" charset="0"/>
                <a:ea typeface="楷体" pitchFamily="49" charset="-122"/>
                <a:cs typeface="Times New Roman" pitchFamily="18" charset="0"/>
              </a:rPr>
              <a:t>对象。</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611188" y="260350"/>
            <a:ext cx="8104216" cy="1865126"/>
          </a:xfrm>
          <a:prstGeom prst="rect">
            <a:avLst/>
          </a:prstGeom>
          <a:noFill/>
          <a:ln w="9525">
            <a:noFill/>
            <a:miter lim="800000"/>
            <a:headEnd/>
            <a:tailEnd/>
          </a:ln>
          <a:effectLst/>
        </p:spPr>
        <p:txBody>
          <a:bodyPr wrap="square">
            <a:spAutoFit/>
          </a:bodyPr>
          <a:lstStyle/>
          <a:p>
            <a:pPr>
              <a:lnSpc>
                <a:spcPct val="120000"/>
              </a:lnSpc>
            </a:pPr>
            <a:r>
              <a:rPr lang="en-US" altLang="zh-CN" sz="2400" b="1" dirty="0">
                <a:solidFill>
                  <a:srgbClr val="FF0000"/>
                </a:solidFill>
                <a:latin typeface="Times New Roman" pitchFamily="18" charset="0"/>
                <a:ea typeface="楷体" pitchFamily="49" charset="-122"/>
                <a:cs typeface="Times New Roman" pitchFamily="18" charset="0"/>
              </a:rPr>
              <a:t>2. </a:t>
            </a:r>
            <a:r>
              <a:rPr lang="en-US" altLang="zh-CN" sz="2400" b="1" dirty="0" err="1">
                <a:solidFill>
                  <a:srgbClr val="FF0000"/>
                </a:solidFill>
                <a:latin typeface="Times New Roman" pitchFamily="18" charset="0"/>
                <a:ea typeface="楷体" pitchFamily="49" charset="-122"/>
                <a:cs typeface="Times New Roman" pitchFamily="18" charset="0"/>
              </a:rPr>
              <a:t>System.Reflection</a:t>
            </a:r>
            <a:r>
              <a:rPr lang="zh-CN" altLang="en-US" sz="2400" b="1" dirty="0">
                <a:solidFill>
                  <a:srgbClr val="FF0000"/>
                </a:solidFill>
                <a:latin typeface="Times New Roman" pitchFamily="18" charset="0"/>
                <a:ea typeface="楷体" pitchFamily="49" charset="-122"/>
                <a:cs typeface="Times New Roman" pitchFamily="18" charset="0"/>
              </a:rPr>
              <a:t>反射命名空间</a:t>
            </a:r>
          </a:p>
          <a:p>
            <a:pPr>
              <a:lnSpc>
                <a:spcPct val="1200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400" b="1" dirty="0" err="1">
                <a:solidFill>
                  <a:srgbClr val="0000FF"/>
                </a:solidFill>
                <a:latin typeface="Times New Roman" pitchFamily="18" charset="0"/>
                <a:ea typeface="楷体" pitchFamily="49" charset="-122"/>
                <a:cs typeface="Times New Roman" pitchFamily="18" charset="0"/>
              </a:rPr>
              <a:t>System.Reflection</a:t>
            </a:r>
            <a:r>
              <a:rPr lang="zh-CN" altLang="en-US" sz="2400" b="1" dirty="0">
                <a:solidFill>
                  <a:srgbClr val="0000FF"/>
                </a:solidFill>
                <a:latin typeface="Times New Roman" pitchFamily="18" charset="0"/>
                <a:ea typeface="楷体" pitchFamily="49" charset="-122"/>
                <a:cs typeface="Times New Roman" pitchFamily="18" charset="0"/>
              </a:rPr>
              <a:t>反射命名空间包含提供加载类型、方法和字段的有组织的视图的类和接口，具有动态创建和调用类型的功能。其中主要的类及其功能如下：</a:t>
            </a:r>
          </a:p>
        </p:txBody>
      </p:sp>
      <p:sp>
        <p:nvSpPr>
          <p:cNvPr id="129027" name="Text Box 3"/>
          <p:cNvSpPr txBox="1">
            <a:spLocks noChangeArrowheads="1"/>
          </p:cNvSpPr>
          <p:nvPr/>
        </p:nvSpPr>
        <p:spPr bwMode="auto">
          <a:xfrm>
            <a:off x="1071538" y="2071678"/>
            <a:ext cx="7345362" cy="3785652"/>
          </a:xfrm>
          <a:prstGeom prst="rect">
            <a:avLst/>
          </a:prstGeom>
          <a:noFill/>
          <a:ln w="9525">
            <a:noFill/>
            <a:miter lim="800000"/>
            <a:headEnd/>
            <a:tailEnd/>
          </a:ln>
          <a:effectLst/>
        </p:spPr>
        <p:txBody>
          <a:bodyPr>
            <a:spAutoFit/>
          </a:bodyPr>
          <a:lstStyle/>
          <a:p>
            <a:pPr marL="342900" indent="-342900">
              <a:lnSpc>
                <a:spcPct val="150000"/>
              </a:lnSpc>
              <a:buFont typeface="Wingdings" pitchFamily="2" charset="2"/>
              <a:buChar char="l"/>
            </a:pPr>
            <a:r>
              <a:rPr lang="en-US" altLang="zh-CN" sz="2000" b="1" dirty="0">
                <a:solidFill>
                  <a:srgbClr val="FF00FF"/>
                </a:solidFill>
                <a:latin typeface="Times New Roman" pitchFamily="18" charset="0"/>
                <a:ea typeface="楷体" pitchFamily="49" charset="-122"/>
                <a:cs typeface="Times New Roman" pitchFamily="18" charset="0"/>
              </a:rPr>
              <a:t>Assembly</a:t>
            </a:r>
            <a:r>
              <a:rPr lang="zh-CN" altLang="en-US" sz="2000" b="1" dirty="0">
                <a:solidFill>
                  <a:srgbClr val="FF00FF"/>
                </a:solidFill>
                <a:latin typeface="Times New Roman" pitchFamily="18" charset="0"/>
                <a:ea typeface="楷体" pitchFamily="49" charset="-122"/>
                <a:cs typeface="Times New Roman" pitchFamily="18" charset="0"/>
              </a:rPr>
              <a:t>类：</a:t>
            </a:r>
            <a:r>
              <a:rPr lang="zh-CN" altLang="en-US" sz="2000" b="1" dirty="0">
                <a:solidFill>
                  <a:srgbClr val="0000FF"/>
                </a:solidFill>
                <a:latin typeface="Times New Roman" pitchFamily="18" charset="0"/>
                <a:ea typeface="楷体" pitchFamily="49" charset="-122"/>
                <a:cs typeface="Times New Roman" pitchFamily="18" charset="0"/>
              </a:rPr>
              <a:t>通过它可以加载、了解和操作一个程序集。</a:t>
            </a:r>
          </a:p>
          <a:p>
            <a:pPr marL="342900" indent="-342900">
              <a:lnSpc>
                <a:spcPct val="150000"/>
              </a:lnSpc>
              <a:buFont typeface="Wingdings" pitchFamily="2" charset="2"/>
              <a:buChar char="l"/>
            </a:pPr>
            <a:r>
              <a:rPr lang="en-US" altLang="zh-CN" sz="2000" b="1" dirty="0" err="1">
                <a:solidFill>
                  <a:srgbClr val="FF00FF"/>
                </a:solidFill>
                <a:latin typeface="Times New Roman" pitchFamily="18" charset="0"/>
                <a:ea typeface="楷体" pitchFamily="49" charset="-122"/>
                <a:cs typeface="Times New Roman" pitchFamily="18" charset="0"/>
              </a:rPr>
              <a:t>AssemblyName</a:t>
            </a:r>
            <a:r>
              <a:rPr lang="zh-CN" altLang="en-US" sz="2000" b="1" dirty="0">
                <a:solidFill>
                  <a:srgbClr val="FF00FF"/>
                </a:solidFill>
                <a:latin typeface="Times New Roman" pitchFamily="18" charset="0"/>
                <a:ea typeface="楷体" pitchFamily="49" charset="-122"/>
                <a:cs typeface="Times New Roman" pitchFamily="18" charset="0"/>
              </a:rPr>
              <a:t>类：</a:t>
            </a:r>
            <a:r>
              <a:rPr lang="zh-CN" altLang="en-US" sz="2000" b="1" dirty="0">
                <a:solidFill>
                  <a:srgbClr val="0000FF"/>
                </a:solidFill>
                <a:latin typeface="Times New Roman" pitchFamily="18" charset="0"/>
                <a:ea typeface="楷体" pitchFamily="49" charset="-122"/>
                <a:cs typeface="Times New Roman" pitchFamily="18" charset="0"/>
              </a:rPr>
              <a:t>通过它可以找到大量隐藏在程序集的身份中的信息，如版本信息、区域信息等。</a:t>
            </a:r>
          </a:p>
          <a:p>
            <a:pPr marL="342900" indent="-342900">
              <a:lnSpc>
                <a:spcPct val="150000"/>
              </a:lnSpc>
              <a:buFont typeface="Wingdings" pitchFamily="2" charset="2"/>
              <a:buChar char="l"/>
            </a:pPr>
            <a:r>
              <a:rPr lang="en-US" altLang="zh-CN" sz="2000" b="1" dirty="0" err="1">
                <a:solidFill>
                  <a:srgbClr val="FF00FF"/>
                </a:solidFill>
                <a:latin typeface="Times New Roman" pitchFamily="18" charset="0"/>
                <a:ea typeface="楷体" pitchFamily="49" charset="-122"/>
                <a:cs typeface="Times New Roman" pitchFamily="18" charset="0"/>
              </a:rPr>
              <a:t>ConstructorInfo</a:t>
            </a:r>
            <a:r>
              <a:rPr lang="zh-CN" altLang="en-US" sz="2000" b="1" dirty="0">
                <a:solidFill>
                  <a:srgbClr val="FF00FF"/>
                </a:solidFill>
                <a:latin typeface="Times New Roman" pitchFamily="18" charset="0"/>
                <a:ea typeface="楷体" pitchFamily="49" charset="-122"/>
                <a:cs typeface="Times New Roman" pitchFamily="18" charset="0"/>
              </a:rPr>
              <a:t>类：</a:t>
            </a:r>
            <a:r>
              <a:rPr lang="zh-CN" altLang="en-US" sz="2000" b="1" dirty="0">
                <a:solidFill>
                  <a:srgbClr val="0000FF"/>
                </a:solidFill>
                <a:latin typeface="Times New Roman" pitchFamily="18" charset="0"/>
                <a:ea typeface="楷体" pitchFamily="49" charset="-122"/>
                <a:cs typeface="Times New Roman" pitchFamily="18" charset="0"/>
              </a:rPr>
              <a:t>用于发现构造函数及调用构造函数。通过对</a:t>
            </a:r>
            <a:r>
              <a:rPr lang="en-US" altLang="zh-CN" sz="2000" b="1" dirty="0" err="1">
                <a:solidFill>
                  <a:srgbClr val="0000FF"/>
                </a:solidFill>
                <a:latin typeface="Times New Roman" pitchFamily="18" charset="0"/>
                <a:ea typeface="楷体" pitchFamily="49" charset="-122"/>
                <a:cs typeface="Times New Roman" pitchFamily="18" charset="0"/>
              </a:rPr>
              <a:t>ConstructorInfo</a:t>
            </a:r>
            <a:r>
              <a:rPr lang="zh-CN" altLang="en-US" sz="2000" b="1" dirty="0">
                <a:solidFill>
                  <a:srgbClr val="0000FF"/>
                </a:solidFill>
                <a:latin typeface="Times New Roman" pitchFamily="18" charset="0"/>
                <a:ea typeface="楷体" pitchFamily="49" charset="-122"/>
                <a:cs typeface="Times New Roman" pitchFamily="18" charset="0"/>
              </a:rPr>
              <a:t>调用</a:t>
            </a:r>
            <a:r>
              <a:rPr lang="en-US" altLang="zh-CN" sz="2000" b="1" dirty="0">
                <a:solidFill>
                  <a:srgbClr val="0000FF"/>
                </a:solidFill>
                <a:latin typeface="Times New Roman" pitchFamily="18" charset="0"/>
                <a:ea typeface="楷体" pitchFamily="49" charset="-122"/>
                <a:cs typeface="Times New Roman" pitchFamily="18" charset="0"/>
              </a:rPr>
              <a:t>Invoke</a:t>
            </a:r>
            <a:r>
              <a:rPr lang="zh-CN" altLang="en-US" sz="2000" b="1" dirty="0">
                <a:solidFill>
                  <a:srgbClr val="0000FF"/>
                </a:solidFill>
                <a:latin typeface="Times New Roman" pitchFamily="18" charset="0"/>
                <a:ea typeface="楷体" pitchFamily="49" charset="-122"/>
                <a:cs typeface="Times New Roman" pitchFamily="18" charset="0"/>
              </a:rPr>
              <a:t>来创建对象，其中</a:t>
            </a:r>
            <a:r>
              <a:rPr lang="en-US" altLang="zh-CN" sz="2000" b="1" dirty="0" err="1">
                <a:solidFill>
                  <a:srgbClr val="0000FF"/>
                </a:solidFill>
                <a:latin typeface="Times New Roman" pitchFamily="18" charset="0"/>
                <a:ea typeface="楷体" pitchFamily="49" charset="-122"/>
                <a:cs typeface="Times New Roman" pitchFamily="18" charset="0"/>
              </a:rPr>
              <a:t>ConstructorInfo</a:t>
            </a:r>
            <a:r>
              <a:rPr lang="zh-CN" altLang="en-US" sz="2000" b="1" dirty="0">
                <a:solidFill>
                  <a:srgbClr val="0000FF"/>
                </a:solidFill>
                <a:latin typeface="Times New Roman" pitchFamily="18" charset="0"/>
                <a:ea typeface="楷体" pitchFamily="49" charset="-122"/>
                <a:cs typeface="Times New Roman" pitchFamily="18" charset="0"/>
              </a:rPr>
              <a:t>是由</a:t>
            </a:r>
            <a:r>
              <a:rPr lang="en-US" altLang="zh-CN" sz="2000" b="1" dirty="0">
                <a:solidFill>
                  <a:srgbClr val="0000FF"/>
                </a:solidFill>
                <a:latin typeface="Times New Roman" pitchFamily="18" charset="0"/>
                <a:ea typeface="楷体" pitchFamily="49" charset="-122"/>
                <a:cs typeface="Times New Roman" pitchFamily="18" charset="0"/>
              </a:rPr>
              <a:t>Type</a:t>
            </a:r>
            <a:r>
              <a:rPr lang="zh-CN" altLang="en-US" sz="2000" b="1" dirty="0">
                <a:solidFill>
                  <a:srgbClr val="0000FF"/>
                </a:solidFill>
                <a:latin typeface="Times New Roman" pitchFamily="18" charset="0"/>
                <a:ea typeface="楷体" pitchFamily="49" charset="-122"/>
                <a:cs typeface="Times New Roman" pitchFamily="18" charset="0"/>
              </a:rPr>
              <a:t>对象的</a:t>
            </a:r>
            <a:r>
              <a:rPr lang="en-US" altLang="zh-CN" sz="2000" b="1" dirty="0" err="1">
                <a:solidFill>
                  <a:srgbClr val="0000FF"/>
                </a:solidFill>
                <a:latin typeface="Times New Roman" pitchFamily="18" charset="0"/>
                <a:ea typeface="楷体" pitchFamily="49" charset="-122"/>
                <a:cs typeface="Times New Roman" pitchFamily="18" charset="0"/>
              </a:rPr>
              <a:t>GetConstructors</a:t>
            </a:r>
            <a:r>
              <a:rPr lang="zh-CN" altLang="en-US" sz="2000" b="1" dirty="0">
                <a:solidFill>
                  <a:srgbClr val="0000FF"/>
                </a:solidFill>
                <a:latin typeface="Times New Roman" pitchFamily="18" charset="0"/>
                <a:ea typeface="楷体" pitchFamily="49" charset="-122"/>
                <a:cs typeface="Times New Roman" pitchFamily="18" charset="0"/>
              </a:rPr>
              <a:t>或</a:t>
            </a:r>
            <a:r>
              <a:rPr lang="en-US" altLang="zh-CN" sz="2000" b="1" dirty="0" err="1">
                <a:solidFill>
                  <a:srgbClr val="0000FF"/>
                </a:solidFill>
                <a:latin typeface="Times New Roman" pitchFamily="18" charset="0"/>
                <a:ea typeface="楷体" pitchFamily="49" charset="-122"/>
                <a:cs typeface="Times New Roman" pitchFamily="18" charset="0"/>
              </a:rPr>
              <a:t>GetConstructor</a:t>
            </a:r>
            <a:r>
              <a:rPr lang="zh-CN" altLang="en-US" sz="2000" b="1" dirty="0">
                <a:solidFill>
                  <a:srgbClr val="0000FF"/>
                </a:solidFill>
                <a:latin typeface="Times New Roman" pitchFamily="18" charset="0"/>
                <a:ea typeface="楷体" pitchFamily="49" charset="-122"/>
                <a:cs typeface="Times New Roman" pitchFamily="18" charset="0"/>
              </a:rPr>
              <a:t>方法返回的。</a:t>
            </a:r>
          </a:p>
          <a:p>
            <a:pPr marL="342900" indent="-342900">
              <a:lnSpc>
                <a:spcPct val="150000"/>
              </a:lnSpc>
              <a:buFont typeface="Wingdings" pitchFamily="2" charset="2"/>
              <a:buChar char="l"/>
            </a:pPr>
            <a:r>
              <a:rPr lang="en-US" altLang="zh-CN" sz="2000" b="1" dirty="0" err="1">
                <a:solidFill>
                  <a:srgbClr val="FF00FF"/>
                </a:solidFill>
                <a:latin typeface="Times New Roman" pitchFamily="18" charset="0"/>
                <a:ea typeface="楷体" pitchFamily="49" charset="-122"/>
                <a:cs typeface="Times New Roman" pitchFamily="18" charset="0"/>
              </a:rPr>
              <a:t>EventInfo</a:t>
            </a:r>
            <a:r>
              <a:rPr lang="zh-CN" altLang="en-US" sz="2000" b="1" dirty="0">
                <a:solidFill>
                  <a:srgbClr val="FF00FF"/>
                </a:solidFill>
                <a:latin typeface="Times New Roman" pitchFamily="18" charset="0"/>
                <a:ea typeface="楷体" pitchFamily="49" charset="-122"/>
                <a:cs typeface="Times New Roman" pitchFamily="18" charset="0"/>
              </a:rPr>
              <a:t>类：</a:t>
            </a:r>
            <a:r>
              <a:rPr lang="zh-CN" altLang="en-US" sz="2000" b="1" dirty="0">
                <a:solidFill>
                  <a:srgbClr val="0000FF"/>
                </a:solidFill>
                <a:latin typeface="Times New Roman" pitchFamily="18" charset="0"/>
                <a:ea typeface="楷体" pitchFamily="49" charset="-122"/>
                <a:cs typeface="Times New Roman" pitchFamily="18" charset="0"/>
              </a:rPr>
              <a:t>通过它可以找到事件的信息。</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827088" y="404813"/>
            <a:ext cx="7561262" cy="4247317"/>
          </a:xfrm>
          <a:prstGeom prst="rect">
            <a:avLst/>
          </a:prstGeom>
          <a:noFill/>
          <a:ln w="9525">
            <a:noFill/>
            <a:miter lim="800000"/>
            <a:headEnd/>
            <a:tailEnd/>
          </a:ln>
          <a:effectLst/>
        </p:spPr>
        <p:txBody>
          <a:bodyPr>
            <a:spAutoFit/>
          </a:bodyPr>
          <a:lstStyle/>
          <a:p>
            <a:pPr marL="342900" indent="-342900">
              <a:lnSpc>
                <a:spcPct val="150000"/>
              </a:lnSpc>
              <a:buFont typeface="Wingdings" pitchFamily="2" charset="2"/>
              <a:buChar char="l"/>
            </a:pPr>
            <a:r>
              <a:rPr lang="en-US" altLang="zh-CN" sz="2000" b="1" dirty="0" err="1">
                <a:solidFill>
                  <a:srgbClr val="FF00FF"/>
                </a:solidFill>
                <a:latin typeface="Times New Roman" pitchFamily="18" charset="0"/>
                <a:ea typeface="楷体" pitchFamily="49" charset="-122"/>
                <a:cs typeface="Times New Roman" pitchFamily="18" charset="0"/>
              </a:rPr>
              <a:t>FieldInfo</a:t>
            </a:r>
            <a:r>
              <a:rPr lang="zh-CN" altLang="en-US" sz="2000" b="1" dirty="0">
                <a:solidFill>
                  <a:srgbClr val="FF00FF"/>
                </a:solidFill>
                <a:latin typeface="Times New Roman" pitchFamily="18" charset="0"/>
                <a:ea typeface="楷体" pitchFamily="49" charset="-122"/>
                <a:cs typeface="Times New Roman" pitchFamily="18" charset="0"/>
              </a:rPr>
              <a:t>类：</a:t>
            </a:r>
            <a:r>
              <a:rPr lang="zh-CN" altLang="en-US" sz="2000" b="1" dirty="0">
                <a:solidFill>
                  <a:srgbClr val="0000FF"/>
                </a:solidFill>
                <a:latin typeface="Times New Roman" pitchFamily="18" charset="0"/>
                <a:ea typeface="楷体" pitchFamily="49" charset="-122"/>
                <a:cs typeface="Times New Roman" pitchFamily="18" charset="0"/>
              </a:rPr>
              <a:t>通过它可以找到字段的信息。</a:t>
            </a:r>
          </a:p>
          <a:p>
            <a:pPr marL="342900" indent="-342900">
              <a:lnSpc>
                <a:spcPct val="150000"/>
              </a:lnSpc>
              <a:buFont typeface="Wingdings" pitchFamily="2" charset="2"/>
              <a:buChar char="l"/>
            </a:pPr>
            <a:r>
              <a:rPr lang="en-US" altLang="zh-CN" sz="2000" b="1" dirty="0" err="1">
                <a:solidFill>
                  <a:srgbClr val="FF00FF"/>
                </a:solidFill>
                <a:latin typeface="Times New Roman" pitchFamily="18" charset="0"/>
                <a:ea typeface="楷体" pitchFamily="49" charset="-122"/>
                <a:cs typeface="Times New Roman" pitchFamily="18" charset="0"/>
              </a:rPr>
              <a:t>MethodInfo</a:t>
            </a:r>
            <a:r>
              <a:rPr lang="zh-CN" altLang="en-US" sz="2000" b="1" dirty="0">
                <a:solidFill>
                  <a:srgbClr val="FF00FF"/>
                </a:solidFill>
                <a:latin typeface="Times New Roman" pitchFamily="18" charset="0"/>
                <a:ea typeface="楷体" pitchFamily="49" charset="-122"/>
                <a:cs typeface="Times New Roman" pitchFamily="18" charset="0"/>
              </a:rPr>
              <a:t>类：</a:t>
            </a:r>
            <a:r>
              <a:rPr lang="zh-CN" altLang="en-US" sz="2000" b="1" dirty="0">
                <a:solidFill>
                  <a:srgbClr val="0000FF"/>
                </a:solidFill>
                <a:latin typeface="Times New Roman" pitchFamily="18" charset="0"/>
                <a:ea typeface="楷体" pitchFamily="49" charset="-122"/>
                <a:cs typeface="Times New Roman" pitchFamily="18" charset="0"/>
              </a:rPr>
              <a:t>通过它可以找到方法的信息。</a:t>
            </a:r>
          </a:p>
          <a:p>
            <a:pPr marL="342900" indent="-342900">
              <a:lnSpc>
                <a:spcPct val="150000"/>
              </a:lnSpc>
              <a:buFont typeface="Wingdings" pitchFamily="2" charset="2"/>
              <a:buChar char="l"/>
            </a:pPr>
            <a:r>
              <a:rPr lang="en-US" altLang="zh-CN" sz="2000" b="1" dirty="0" err="1">
                <a:solidFill>
                  <a:srgbClr val="FF00FF"/>
                </a:solidFill>
                <a:latin typeface="Times New Roman" pitchFamily="18" charset="0"/>
                <a:ea typeface="楷体" pitchFamily="49" charset="-122"/>
                <a:cs typeface="Times New Roman" pitchFamily="18" charset="0"/>
              </a:rPr>
              <a:t>ParameterInfo</a:t>
            </a:r>
            <a:r>
              <a:rPr lang="zh-CN" altLang="en-US" sz="2000" b="1" dirty="0">
                <a:solidFill>
                  <a:srgbClr val="FF00FF"/>
                </a:solidFill>
                <a:latin typeface="Times New Roman" pitchFamily="18" charset="0"/>
                <a:ea typeface="楷体" pitchFamily="49" charset="-122"/>
                <a:cs typeface="Times New Roman" pitchFamily="18" charset="0"/>
              </a:rPr>
              <a:t>类：</a:t>
            </a:r>
            <a:r>
              <a:rPr lang="zh-CN" altLang="en-US" sz="2000" b="1" dirty="0">
                <a:solidFill>
                  <a:srgbClr val="0000FF"/>
                </a:solidFill>
                <a:latin typeface="Times New Roman" pitchFamily="18" charset="0"/>
                <a:ea typeface="楷体" pitchFamily="49" charset="-122"/>
                <a:cs typeface="Times New Roman" pitchFamily="18" charset="0"/>
              </a:rPr>
              <a:t>通过它可以找到参数的信息。</a:t>
            </a:r>
          </a:p>
          <a:p>
            <a:pPr marL="342900" indent="-342900">
              <a:lnSpc>
                <a:spcPct val="150000"/>
              </a:lnSpc>
              <a:buFont typeface="Wingdings" pitchFamily="2" charset="2"/>
              <a:buChar char="l"/>
            </a:pPr>
            <a:r>
              <a:rPr lang="en-US" altLang="zh-CN" sz="2000" b="1" dirty="0" err="1">
                <a:solidFill>
                  <a:srgbClr val="FF00FF"/>
                </a:solidFill>
                <a:latin typeface="Times New Roman" pitchFamily="18" charset="0"/>
                <a:ea typeface="楷体" pitchFamily="49" charset="-122"/>
                <a:cs typeface="Times New Roman" pitchFamily="18" charset="0"/>
              </a:rPr>
              <a:t>PropertyInfo</a:t>
            </a:r>
            <a:r>
              <a:rPr lang="zh-CN" altLang="en-US" sz="2000" b="1" dirty="0">
                <a:solidFill>
                  <a:srgbClr val="FF00FF"/>
                </a:solidFill>
                <a:latin typeface="Times New Roman" pitchFamily="18" charset="0"/>
                <a:ea typeface="楷体" pitchFamily="49" charset="-122"/>
                <a:cs typeface="Times New Roman" pitchFamily="18" charset="0"/>
              </a:rPr>
              <a:t>类：</a:t>
            </a:r>
            <a:r>
              <a:rPr lang="zh-CN" altLang="en-US" sz="2000" b="1" dirty="0">
                <a:solidFill>
                  <a:srgbClr val="0000FF"/>
                </a:solidFill>
                <a:latin typeface="Times New Roman" pitchFamily="18" charset="0"/>
                <a:ea typeface="楷体" pitchFamily="49" charset="-122"/>
                <a:cs typeface="Times New Roman" pitchFamily="18" charset="0"/>
              </a:rPr>
              <a:t>通过它可以找到属性的信息。</a:t>
            </a:r>
          </a:p>
          <a:p>
            <a:pPr marL="342900" indent="-342900">
              <a:lnSpc>
                <a:spcPct val="150000"/>
              </a:lnSpc>
              <a:buFont typeface="Wingdings" pitchFamily="2" charset="2"/>
              <a:buChar char="l"/>
            </a:pPr>
            <a:r>
              <a:rPr lang="en-US" altLang="zh-CN" sz="2000" b="1" dirty="0" err="1">
                <a:solidFill>
                  <a:srgbClr val="FF00FF"/>
                </a:solidFill>
                <a:latin typeface="Times New Roman" pitchFamily="18" charset="0"/>
                <a:ea typeface="楷体" pitchFamily="49" charset="-122"/>
                <a:cs typeface="Times New Roman" pitchFamily="18" charset="0"/>
              </a:rPr>
              <a:t>MemberInfo</a:t>
            </a:r>
            <a:r>
              <a:rPr lang="zh-CN" altLang="en-US" sz="2000" b="1" dirty="0">
                <a:solidFill>
                  <a:srgbClr val="FF00FF"/>
                </a:solidFill>
                <a:latin typeface="Times New Roman" pitchFamily="18" charset="0"/>
                <a:ea typeface="楷体" pitchFamily="49" charset="-122"/>
                <a:cs typeface="Times New Roman" pitchFamily="18" charset="0"/>
              </a:rPr>
              <a:t>类：</a:t>
            </a:r>
            <a:r>
              <a:rPr lang="zh-CN" altLang="en-US" sz="2000" b="1" dirty="0">
                <a:solidFill>
                  <a:srgbClr val="0000FF"/>
                </a:solidFill>
                <a:latin typeface="Times New Roman" pitchFamily="18" charset="0"/>
                <a:ea typeface="楷体" pitchFamily="49" charset="-122"/>
                <a:cs typeface="Times New Roman" pitchFamily="18" charset="0"/>
              </a:rPr>
              <a:t>它是一个抽象基类，为</a:t>
            </a:r>
            <a:r>
              <a:rPr lang="en-US" altLang="zh-CN" sz="2000" b="1" dirty="0" err="1">
                <a:solidFill>
                  <a:srgbClr val="0000FF"/>
                </a:solidFill>
                <a:latin typeface="Times New Roman" pitchFamily="18" charset="0"/>
                <a:ea typeface="楷体" pitchFamily="49" charset="-122"/>
                <a:cs typeface="Times New Roman" pitchFamily="18" charset="0"/>
              </a:rPr>
              <a:t>EventInfo</a:t>
            </a:r>
            <a:r>
              <a:rPr lang="zh-CN" altLang="en-US" sz="2000" b="1" dirty="0">
                <a:solidFill>
                  <a:srgbClr val="0000FF"/>
                </a:solidFill>
                <a:latin typeface="Times New Roman" pitchFamily="18" charset="0"/>
                <a:ea typeface="楷体" pitchFamily="49" charset="-122"/>
                <a:cs typeface="Times New Roman" pitchFamily="18" charset="0"/>
              </a:rPr>
              <a:t>、</a:t>
            </a:r>
            <a:r>
              <a:rPr lang="en-US" altLang="zh-CN" sz="2000" b="1" dirty="0" err="1">
                <a:solidFill>
                  <a:srgbClr val="0000FF"/>
                </a:solidFill>
                <a:latin typeface="Times New Roman" pitchFamily="18" charset="0"/>
                <a:ea typeface="楷体" pitchFamily="49" charset="-122"/>
                <a:cs typeface="Times New Roman" pitchFamily="18" charset="0"/>
              </a:rPr>
              <a:t>FieldInfo</a:t>
            </a:r>
            <a:r>
              <a:rPr lang="zh-CN" altLang="en-US" sz="2000" b="1" dirty="0">
                <a:solidFill>
                  <a:srgbClr val="0000FF"/>
                </a:solidFill>
                <a:latin typeface="Times New Roman" pitchFamily="18" charset="0"/>
                <a:ea typeface="楷体" pitchFamily="49" charset="-122"/>
                <a:cs typeface="Times New Roman" pitchFamily="18" charset="0"/>
              </a:rPr>
              <a:t>、</a:t>
            </a:r>
            <a:r>
              <a:rPr lang="en-US" altLang="zh-CN" sz="2000" b="1" dirty="0" err="1">
                <a:solidFill>
                  <a:srgbClr val="0000FF"/>
                </a:solidFill>
                <a:latin typeface="Times New Roman" pitchFamily="18" charset="0"/>
                <a:ea typeface="楷体" pitchFamily="49" charset="-122"/>
                <a:cs typeface="Times New Roman" pitchFamily="18" charset="0"/>
              </a:rPr>
              <a:t>MethodInfo</a:t>
            </a:r>
            <a:r>
              <a:rPr lang="zh-CN" altLang="en-US" sz="2000" b="1" dirty="0">
                <a:solidFill>
                  <a:srgbClr val="0000FF"/>
                </a:solidFill>
                <a:latin typeface="Times New Roman" pitchFamily="18" charset="0"/>
                <a:ea typeface="楷体" pitchFamily="49" charset="-122"/>
                <a:cs typeface="Times New Roman" pitchFamily="18" charset="0"/>
              </a:rPr>
              <a:t>、</a:t>
            </a:r>
            <a:r>
              <a:rPr lang="en-US" altLang="zh-CN" sz="2000" b="1" dirty="0" err="1">
                <a:solidFill>
                  <a:srgbClr val="0000FF"/>
                </a:solidFill>
                <a:latin typeface="Times New Roman" pitchFamily="18" charset="0"/>
                <a:ea typeface="楷体" pitchFamily="49" charset="-122"/>
                <a:cs typeface="Times New Roman" pitchFamily="18" charset="0"/>
              </a:rPr>
              <a:t>PropertyInfo</a:t>
            </a:r>
            <a:r>
              <a:rPr lang="zh-CN" altLang="en-US" sz="2000" b="1" dirty="0">
                <a:solidFill>
                  <a:srgbClr val="0000FF"/>
                </a:solidFill>
                <a:latin typeface="Times New Roman" pitchFamily="18" charset="0"/>
                <a:ea typeface="楷体" pitchFamily="49" charset="-122"/>
                <a:cs typeface="Times New Roman" pitchFamily="18" charset="0"/>
              </a:rPr>
              <a:t>等类型定义了公共的行为。</a:t>
            </a:r>
          </a:p>
          <a:p>
            <a:pPr marL="342900" indent="-342900">
              <a:lnSpc>
                <a:spcPct val="150000"/>
              </a:lnSpc>
              <a:buFont typeface="Wingdings" pitchFamily="2" charset="2"/>
              <a:buChar char="l"/>
            </a:pPr>
            <a:r>
              <a:rPr lang="en-US" altLang="zh-CN" sz="2000" b="1" dirty="0">
                <a:solidFill>
                  <a:srgbClr val="FF00FF"/>
                </a:solidFill>
                <a:latin typeface="Times New Roman" pitchFamily="18" charset="0"/>
                <a:ea typeface="楷体" pitchFamily="49" charset="-122"/>
                <a:cs typeface="Times New Roman" pitchFamily="18" charset="0"/>
              </a:rPr>
              <a:t>Module</a:t>
            </a:r>
            <a:r>
              <a:rPr lang="zh-CN" altLang="en-US" sz="2000" b="1" dirty="0">
                <a:solidFill>
                  <a:srgbClr val="FF00FF"/>
                </a:solidFill>
                <a:latin typeface="Times New Roman" pitchFamily="18" charset="0"/>
                <a:ea typeface="楷体" pitchFamily="49" charset="-122"/>
                <a:cs typeface="Times New Roman" pitchFamily="18" charset="0"/>
              </a:rPr>
              <a:t>类：</a:t>
            </a:r>
            <a:r>
              <a:rPr lang="zh-CN" altLang="en-US" sz="2000" b="1" dirty="0">
                <a:solidFill>
                  <a:srgbClr val="0000FF"/>
                </a:solidFill>
                <a:latin typeface="Times New Roman" pitchFamily="18" charset="0"/>
                <a:ea typeface="楷体" pitchFamily="49" charset="-122"/>
                <a:cs typeface="Times New Roman" pitchFamily="18" charset="0"/>
              </a:rPr>
              <a:t>用来访问带有多文件程序集的给定模块。</a:t>
            </a:r>
          </a:p>
          <a:p>
            <a:pPr marL="342900" indent="-342900">
              <a:lnSpc>
                <a:spcPct val="150000"/>
              </a:lnSpc>
              <a:buFont typeface="Wingdings" pitchFamily="2" charset="2"/>
              <a:buChar char="l"/>
            </a:pPr>
            <a:r>
              <a:rPr lang="en-US" altLang="zh-CN" sz="2000" b="1" dirty="0" err="1">
                <a:solidFill>
                  <a:srgbClr val="FF00FF"/>
                </a:solidFill>
                <a:latin typeface="Times New Roman" pitchFamily="18" charset="0"/>
                <a:ea typeface="楷体" pitchFamily="49" charset="-122"/>
                <a:cs typeface="Times New Roman" pitchFamily="18" charset="0"/>
              </a:rPr>
              <a:t>DefaultMemberAttribute</a:t>
            </a:r>
            <a:r>
              <a:rPr lang="zh-CN" altLang="en-US" sz="2000" b="1" dirty="0">
                <a:solidFill>
                  <a:srgbClr val="FF00FF"/>
                </a:solidFill>
                <a:latin typeface="Times New Roman" pitchFamily="18" charset="0"/>
                <a:ea typeface="楷体" pitchFamily="49" charset="-122"/>
                <a:cs typeface="Times New Roman" pitchFamily="18" charset="0"/>
              </a:rPr>
              <a:t>类：</a:t>
            </a:r>
            <a:r>
              <a:rPr lang="zh-CN" altLang="en-US" sz="2000" b="1" dirty="0">
                <a:solidFill>
                  <a:srgbClr val="0000FF"/>
                </a:solidFill>
                <a:latin typeface="Times New Roman" pitchFamily="18" charset="0"/>
                <a:ea typeface="楷体" pitchFamily="49" charset="-122"/>
                <a:cs typeface="Times New Roman" pitchFamily="18" charset="0"/>
              </a:rPr>
              <a:t>定义某类型的成员，该成员是</a:t>
            </a:r>
            <a:r>
              <a:rPr lang="en-US" altLang="zh-CN" sz="2000" b="1" dirty="0" err="1">
                <a:solidFill>
                  <a:srgbClr val="0000FF"/>
                </a:solidFill>
                <a:latin typeface="Times New Roman" pitchFamily="18" charset="0"/>
                <a:ea typeface="楷体" pitchFamily="49" charset="-122"/>
                <a:cs typeface="Times New Roman" pitchFamily="18" charset="0"/>
              </a:rPr>
              <a:t>InvokeMember</a:t>
            </a:r>
            <a:r>
              <a:rPr lang="zh-CN" altLang="en-US" sz="2000" b="1" dirty="0">
                <a:solidFill>
                  <a:srgbClr val="0000FF"/>
                </a:solidFill>
                <a:latin typeface="Times New Roman" pitchFamily="18" charset="0"/>
                <a:ea typeface="楷体" pitchFamily="49" charset="-122"/>
                <a:cs typeface="Times New Roman" pitchFamily="18" charset="0"/>
              </a:rPr>
              <a:t>使用的默认成员。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714348" y="1571612"/>
            <a:ext cx="7559675" cy="3194721"/>
          </a:xfrm>
          <a:prstGeom prst="rect">
            <a:avLst/>
          </a:prstGeom>
          <a:noFill/>
          <a:ln w="9525">
            <a:noFill/>
            <a:miter lim="800000"/>
            <a:headEnd/>
            <a:tailEnd/>
          </a:ln>
          <a:effectLst/>
        </p:spPr>
        <p:txBody>
          <a:bodyPr>
            <a:spAutoFit/>
          </a:bodyPr>
          <a:lstStyle/>
          <a:p>
            <a:pPr>
              <a:lnSpc>
                <a:spcPct val="140000"/>
              </a:lnSpc>
            </a:pPr>
            <a:r>
              <a:rPr lang="zh-CN" altLang="en-US" sz="2400" b="1" dirty="0">
                <a:solidFill>
                  <a:srgbClr val="0000FF"/>
                </a:solidFill>
                <a:latin typeface="Times New Roman" pitchFamily="18" charset="0"/>
                <a:ea typeface="楷体" pitchFamily="49" charset="-122"/>
                <a:cs typeface="Times New Roman" pitchFamily="18" charset="0"/>
              </a:rPr>
              <a:t>　　通常先声明泛型，然后通过类型实例化来使用泛型。定义泛型的语法格式如下：</a:t>
            </a:r>
          </a:p>
          <a:p>
            <a:pPr>
              <a:lnSpc>
                <a:spcPct val="140000"/>
              </a:lnSpc>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rPr>
              <a:t>[</a:t>
            </a:r>
            <a:r>
              <a:rPr lang="zh-CN" altLang="en-US" sz="2000" b="1" dirty="0">
                <a:solidFill>
                  <a:srgbClr val="006600"/>
                </a:solidFill>
                <a:latin typeface="Times New Roman" pitchFamily="18" charset="0"/>
                <a:ea typeface="楷体" pitchFamily="49" charset="-122"/>
                <a:cs typeface="Times New Roman" pitchFamily="18" charset="0"/>
              </a:rPr>
              <a:t>访问修饰符</a:t>
            </a:r>
            <a:r>
              <a:rPr lang="en-US" altLang="zh-CN" sz="2000" b="1" dirty="0">
                <a:solidFill>
                  <a:srgbClr val="006600"/>
                </a:solidFill>
                <a:latin typeface="Times New Roman" pitchFamily="18" charset="0"/>
                <a:ea typeface="楷体" pitchFamily="49" charset="-122"/>
                <a:cs typeface="Times New Roman" pitchFamily="18" charset="0"/>
              </a:rPr>
              <a:t>][</a:t>
            </a:r>
            <a:r>
              <a:rPr lang="zh-CN" altLang="en-US" sz="2000" b="1" dirty="0">
                <a:solidFill>
                  <a:srgbClr val="006600"/>
                </a:solidFill>
                <a:latin typeface="Times New Roman" pitchFamily="18" charset="0"/>
                <a:ea typeface="楷体" pitchFamily="49" charset="-122"/>
                <a:cs typeface="Times New Roman" pitchFamily="18" charset="0"/>
              </a:rPr>
              <a:t>返回类型</a:t>
            </a:r>
            <a:r>
              <a:rPr lang="en-US" altLang="zh-CN" sz="2000" b="1" dirty="0">
                <a:solidFill>
                  <a:srgbClr val="006600"/>
                </a:solidFill>
                <a:latin typeface="Times New Roman" pitchFamily="18" charset="0"/>
                <a:ea typeface="楷体" pitchFamily="49" charset="-122"/>
                <a:cs typeface="Times New Roman" pitchFamily="18" charset="0"/>
              </a:rPr>
              <a:t>] </a:t>
            </a:r>
            <a:r>
              <a:rPr lang="zh-CN" altLang="en-US" sz="2000" b="1" dirty="0">
                <a:solidFill>
                  <a:srgbClr val="006600"/>
                </a:solidFill>
                <a:latin typeface="Times New Roman" pitchFamily="18" charset="0"/>
                <a:ea typeface="楷体" pitchFamily="49" charset="-122"/>
                <a:cs typeface="Times New Roman" pitchFamily="18" charset="0"/>
              </a:rPr>
              <a:t>泛型名称</a:t>
            </a:r>
            <a:r>
              <a:rPr lang="en-US" altLang="zh-CN" sz="2000" b="1" dirty="0">
                <a:solidFill>
                  <a:srgbClr val="006600"/>
                </a:solidFill>
                <a:latin typeface="Times New Roman" pitchFamily="18" charset="0"/>
                <a:ea typeface="楷体" pitchFamily="49" charset="-122"/>
                <a:cs typeface="Times New Roman" pitchFamily="18" charset="0"/>
              </a:rPr>
              <a:t>&lt;</a:t>
            </a:r>
            <a:r>
              <a:rPr lang="zh-CN" altLang="en-US" sz="2000" b="1" dirty="0">
                <a:solidFill>
                  <a:srgbClr val="006600"/>
                </a:solidFill>
                <a:latin typeface="Times New Roman" pitchFamily="18" charset="0"/>
                <a:ea typeface="楷体" pitchFamily="49" charset="-122"/>
                <a:cs typeface="Times New Roman" pitchFamily="18" charset="0"/>
              </a:rPr>
              <a:t>类型参数列表</a:t>
            </a:r>
            <a:r>
              <a:rPr lang="en-US" altLang="zh-CN" sz="2000" b="1" dirty="0">
                <a:solidFill>
                  <a:srgbClr val="006600"/>
                </a:solidFill>
                <a:latin typeface="Times New Roman" pitchFamily="18" charset="0"/>
                <a:ea typeface="楷体" pitchFamily="49" charset="-122"/>
                <a:cs typeface="Times New Roman" pitchFamily="18" charset="0"/>
              </a:rPr>
              <a:t>&gt;</a:t>
            </a:r>
          </a:p>
          <a:p>
            <a:pPr>
              <a:lnSpc>
                <a:spcPct val="140000"/>
              </a:lnSpc>
            </a:pPr>
            <a:r>
              <a:rPr lang="zh-CN" altLang="en-US" sz="2400" b="1" dirty="0">
                <a:solidFill>
                  <a:srgbClr val="0000FF"/>
                </a:solidFill>
                <a:latin typeface="Times New Roman" pitchFamily="18" charset="0"/>
                <a:ea typeface="楷体" pitchFamily="49" charset="-122"/>
                <a:cs typeface="Times New Roman" pitchFamily="18" charset="0"/>
              </a:rPr>
              <a:t>　　其中，“泛型名称”要符合标识符的定义。尖括号表示类型参数列表，可以包含一个或多个类型参数，如</a:t>
            </a:r>
            <a:r>
              <a:rPr lang="en-US" altLang="zh-CN" sz="2400" b="1" dirty="0">
                <a:solidFill>
                  <a:srgbClr val="0000FF"/>
                </a:solidFill>
                <a:latin typeface="Times New Roman" pitchFamily="18" charset="0"/>
                <a:ea typeface="楷体" pitchFamily="49" charset="-122"/>
                <a:cs typeface="Times New Roman" pitchFamily="18" charset="0"/>
              </a:rPr>
              <a:t>&lt;</a:t>
            </a:r>
            <a:r>
              <a:rPr lang="en-US" altLang="zh-CN" sz="2400" b="1" dirty="0" err="1">
                <a:solidFill>
                  <a:srgbClr val="0000FF"/>
                </a:solidFill>
                <a:latin typeface="Times New Roman" pitchFamily="18" charset="0"/>
                <a:ea typeface="楷体" pitchFamily="49" charset="-122"/>
                <a:cs typeface="Times New Roman" pitchFamily="18" charset="0"/>
              </a:rPr>
              <a:t>T,U</a:t>
            </a:r>
            <a:r>
              <a:rPr lang="en-US" altLang="zh-CN" sz="2400" b="1" dirty="0">
                <a:solidFill>
                  <a:srgbClr val="0000FF"/>
                </a:solidFill>
                <a:latin typeface="Times New Roman" pitchFamily="18" charset="0"/>
                <a:ea typeface="楷体" pitchFamily="49" charset="-122"/>
                <a:cs typeface="Times New Roman" pitchFamily="18" charset="0"/>
              </a:rPr>
              <a:t>,</a:t>
            </a:r>
            <a:r>
              <a:rPr lang="en-US" altLang="zh-CN" sz="2400" b="1" dirty="0">
                <a:solidFill>
                  <a:srgbClr val="0000FF"/>
                </a:solidFill>
                <a:latin typeface="Times New Roman" pitchFamily="18" charset="0"/>
                <a:ea typeface="楷体" pitchFamily="49" charset="-122"/>
                <a:cs typeface="Times New Roman" pitchFamily="18" charset="0"/>
                <a:sym typeface="Symbol" pitchFamily="18" charset="2"/>
              </a:rPr>
              <a:t></a:t>
            </a:r>
            <a:r>
              <a:rPr lang="en-US" altLang="zh-CN" sz="2400" b="1" dirty="0">
                <a:solidFill>
                  <a:srgbClr val="0000FF"/>
                </a:solidFill>
                <a:latin typeface="Times New Roman" pitchFamily="18" charset="0"/>
                <a:ea typeface="楷体" pitchFamily="49" charset="-122"/>
                <a:cs typeface="Times New Roman" pitchFamily="18" charset="0"/>
              </a:rPr>
              <a:t>&gt;</a:t>
            </a:r>
            <a:r>
              <a:rPr lang="zh-CN" altLang="en-US" sz="2400" b="1" dirty="0">
                <a:solidFill>
                  <a:srgbClr val="0000FF"/>
                </a:solidFill>
                <a:latin typeface="Times New Roman" pitchFamily="18" charset="0"/>
                <a:ea typeface="楷体" pitchFamily="49" charset="-122"/>
                <a:cs typeface="Times New Roman" pitchFamily="18" charset="0"/>
              </a:rPr>
              <a:t>。</a:t>
            </a:r>
          </a:p>
        </p:txBody>
      </p:sp>
      <p:sp>
        <p:nvSpPr>
          <p:cNvPr id="3" name="TextBox 2"/>
          <p:cNvSpPr txBox="1"/>
          <p:nvPr/>
        </p:nvSpPr>
        <p:spPr bwMode="auto">
          <a:xfrm>
            <a:off x="642910" y="571480"/>
            <a:ext cx="4572032" cy="6376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en-US" altLang="zh-CN" sz="2800" b="1" dirty="0" smtClean="0">
                <a:solidFill>
                  <a:srgbClr val="FF3300"/>
                </a:solidFill>
                <a:latin typeface="黑体" pitchFamily="49" charset="-122"/>
                <a:ea typeface="黑体" pitchFamily="49" charset="-122"/>
              </a:rPr>
              <a:t>7.1.2 </a:t>
            </a:r>
            <a:r>
              <a:rPr lang="zh-CN" altLang="en-US" sz="2800" b="1" dirty="0" smtClean="0">
                <a:solidFill>
                  <a:srgbClr val="FF3300"/>
                </a:solidFill>
                <a:latin typeface="黑体" pitchFamily="49" charset="-122"/>
                <a:ea typeface="黑体" pitchFamily="49" charset="-122"/>
              </a:rPr>
              <a:t>泛型的声明和使用</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7046" name="Group 70"/>
          <p:cNvGraphicFramePr>
            <a:graphicFrameLocks noGrp="1"/>
          </p:cNvGraphicFramePr>
          <p:nvPr/>
        </p:nvGraphicFramePr>
        <p:xfrm>
          <a:off x="539750" y="2133600"/>
          <a:ext cx="7704138" cy="1676400"/>
        </p:xfrm>
        <a:graphic>
          <a:graphicData uri="http://schemas.openxmlformats.org/drawingml/2006/table">
            <a:tbl>
              <a:tblPr/>
              <a:tblGrid>
                <a:gridCol w="2016125"/>
                <a:gridCol w="5688013"/>
              </a:tblGrid>
              <a:tr h="238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公共属性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EntryPoint</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获取此程序集的入口点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FullName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获取程序集的显示名称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Location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获取包含清单的已加载文件的路径或位置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ManifestModule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获取包含当前程序集清单的模块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7047" name="Text Box 71"/>
          <p:cNvSpPr txBox="1">
            <a:spLocks noChangeArrowheads="1"/>
          </p:cNvSpPr>
          <p:nvPr/>
        </p:nvSpPr>
        <p:spPr bwMode="auto">
          <a:xfrm>
            <a:off x="500034" y="642918"/>
            <a:ext cx="8358246" cy="461665"/>
          </a:xfrm>
          <a:prstGeom prst="rect">
            <a:avLst/>
          </a:prstGeom>
          <a:noFill/>
          <a:ln w="9525">
            <a:noFill/>
            <a:miter lim="800000"/>
            <a:headEnd/>
            <a:tailEnd/>
          </a:ln>
          <a:effectLst/>
        </p:spPr>
        <p:txBody>
          <a:bodyPr wrap="square">
            <a:spAutoFit/>
          </a:bodyPr>
          <a:lstStyle/>
          <a:p>
            <a:pPr>
              <a:spcBef>
                <a:spcPct val="50000"/>
              </a:spcBef>
            </a:pPr>
            <a:r>
              <a:rPr lang="zh-CN" altLang="en-US" sz="2400" b="1" dirty="0" smtClean="0">
                <a:solidFill>
                  <a:srgbClr val="0000FF"/>
                </a:solidFill>
                <a:latin typeface="Times New Roman" pitchFamily="18" charset="0"/>
                <a:ea typeface="楷体" pitchFamily="49" charset="-122"/>
                <a:cs typeface="Times New Roman" pitchFamily="18" charset="0"/>
              </a:rPr>
              <a:t>其中</a:t>
            </a:r>
            <a:r>
              <a:rPr lang="zh-CN" altLang="en-US" sz="2400" b="1" dirty="0">
                <a:solidFill>
                  <a:srgbClr val="0000FF"/>
                </a:solidFill>
                <a:latin typeface="Times New Roman" pitchFamily="18" charset="0"/>
                <a:ea typeface="楷体" pitchFamily="49" charset="-122"/>
                <a:cs typeface="Times New Roman" pitchFamily="18" charset="0"/>
              </a:rPr>
              <a:t>重要的</a:t>
            </a:r>
            <a:r>
              <a:rPr lang="en-US" altLang="zh-CN" sz="2400" b="1" dirty="0">
                <a:solidFill>
                  <a:srgbClr val="0000FF"/>
                </a:solidFill>
                <a:latin typeface="Times New Roman" pitchFamily="18" charset="0"/>
                <a:ea typeface="楷体" pitchFamily="49" charset="-122"/>
                <a:cs typeface="Times New Roman" pitchFamily="18" charset="0"/>
              </a:rPr>
              <a:t>Assembly</a:t>
            </a:r>
            <a:r>
              <a:rPr lang="zh-CN" altLang="en-US" sz="2400" b="1" dirty="0">
                <a:solidFill>
                  <a:srgbClr val="0000FF"/>
                </a:solidFill>
                <a:latin typeface="Times New Roman" pitchFamily="18" charset="0"/>
                <a:ea typeface="楷体" pitchFamily="49" charset="-122"/>
                <a:cs typeface="Times New Roman" pitchFamily="18" charset="0"/>
              </a:rPr>
              <a:t>类，它的常用属性和常用方法如下。</a:t>
            </a:r>
          </a:p>
        </p:txBody>
      </p:sp>
      <p:sp>
        <p:nvSpPr>
          <p:cNvPr id="127048" name="Text Box 72"/>
          <p:cNvSpPr txBox="1">
            <a:spLocks noChangeArrowheads="1"/>
          </p:cNvSpPr>
          <p:nvPr/>
        </p:nvSpPr>
        <p:spPr bwMode="auto">
          <a:xfrm>
            <a:off x="500034" y="1500174"/>
            <a:ext cx="4319588" cy="461665"/>
          </a:xfrm>
          <a:prstGeom prst="rect">
            <a:avLst/>
          </a:prstGeom>
          <a:noFill/>
          <a:ln w="9525">
            <a:noFill/>
            <a:miter lim="800000"/>
            <a:headEnd/>
            <a:tailEnd/>
          </a:ln>
          <a:effectLst/>
        </p:spPr>
        <p:txBody>
          <a:bodyPr>
            <a:spAutoFit/>
          </a:bodyPr>
          <a:lstStyle/>
          <a:p>
            <a:pPr>
              <a:spcBef>
                <a:spcPct val="50000"/>
              </a:spcBef>
            </a:pPr>
            <a:r>
              <a:rPr lang="en-US" altLang="zh-CN" sz="2400" b="1" dirty="0">
                <a:solidFill>
                  <a:srgbClr val="0000FF"/>
                </a:solidFill>
                <a:latin typeface="Times New Roman" pitchFamily="18" charset="0"/>
                <a:ea typeface="楷体" pitchFamily="49" charset="-122"/>
                <a:cs typeface="Times New Roman" pitchFamily="18" charset="0"/>
              </a:rPr>
              <a:t>Assembly</a:t>
            </a:r>
            <a:r>
              <a:rPr lang="zh-CN" altLang="en-US" sz="2400" b="1" dirty="0">
                <a:solidFill>
                  <a:srgbClr val="0000FF"/>
                </a:solidFill>
                <a:latin typeface="Times New Roman" pitchFamily="18" charset="0"/>
                <a:ea typeface="楷体" pitchFamily="49" charset="-122"/>
                <a:cs typeface="Times New Roman" pitchFamily="18" charset="0"/>
              </a:rPr>
              <a:t>类的常用属性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071" name="Group 119"/>
          <p:cNvGraphicFramePr>
            <a:graphicFrameLocks noGrp="1"/>
          </p:cNvGraphicFramePr>
          <p:nvPr/>
        </p:nvGraphicFramePr>
        <p:xfrm>
          <a:off x="468313" y="1196975"/>
          <a:ext cx="8351837" cy="3017520"/>
        </p:xfrm>
        <a:graphic>
          <a:graphicData uri="http://schemas.openxmlformats.org/drawingml/2006/table">
            <a:tbl>
              <a:tblPr/>
              <a:tblGrid>
                <a:gridCol w="2016125"/>
                <a:gridCol w="6335712"/>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方法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GetFiles</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获取程序集清单文件表中的文件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GetModule</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获取此程序集中的指定模块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GetModules</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获取作为此程序集的一部分的所有模块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获取表示指定类型的</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对象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GetTypes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获取此程序集中定义的类型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LoadFile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加载程序集文件的内容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LoadFrom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在已知程序集的文件名或路径等信息时加载程序集</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LoadModule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加载此程序集的内部模块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6072" name="Text Box 120"/>
          <p:cNvSpPr txBox="1">
            <a:spLocks noChangeArrowheads="1"/>
          </p:cNvSpPr>
          <p:nvPr/>
        </p:nvSpPr>
        <p:spPr bwMode="auto">
          <a:xfrm>
            <a:off x="500034" y="571480"/>
            <a:ext cx="3816350" cy="457200"/>
          </a:xfrm>
          <a:prstGeom prst="rect">
            <a:avLst/>
          </a:prstGeom>
          <a:noFill/>
          <a:ln w="9525">
            <a:noFill/>
            <a:miter lim="800000"/>
            <a:headEnd/>
            <a:tailEnd/>
          </a:ln>
          <a:effectLst/>
        </p:spPr>
        <p:txBody>
          <a:bodyPr>
            <a:spAutoFit/>
          </a:bodyPr>
          <a:lstStyle/>
          <a:p>
            <a:pPr>
              <a:spcBef>
                <a:spcPct val="50000"/>
              </a:spcBef>
            </a:pPr>
            <a:r>
              <a:rPr lang="en-US" altLang="zh-CN" sz="2400" b="1" dirty="0">
                <a:solidFill>
                  <a:srgbClr val="0000FF"/>
                </a:solidFill>
                <a:latin typeface="Times New Roman" pitchFamily="18" charset="0"/>
                <a:ea typeface="楷体" pitchFamily="49" charset="-122"/>
                <a:cs typeface="Times New Roman" pitchFamily="18" charset="0"/>
              </a:rPr>
              <a:t>Assembly</a:t>
            </a:r>
            <a:r>
              <a:rPr lang="zh-CN" altLang="en-US" sz="2400" b="1" dirty="0">
                <a:solidFill>
                  <a:srgbClr val="0000FF"/>
                </a:solidFill>
                <a:latin typeface="Times New Roman" pitchFamily="18" charset="0"/>
                <a:ea typeface="楷体" pitchFamily="49" charset="-122"/>
                <a:cs typeface="Times New Roman" pitchFamily="18" charset="0"/>
              </a:rPr>
              <a:t>类的常用方法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571472" y="1214422"/>
            <a:ext cx="8064500" cy="2792239"/>
          </a:xfrm>
          <a:prstGeom prst="rect">
            <a:avLst/>
          </a:prstGeom>
          <a:noFill/>
          <a:ln w="9525">
            <a:noFill/>
            <a:miter lim="800000"/>
            <a:headEnd/>
            <a:tailEnd/>
          </a:ln>
          <a:effectLst/>
        </p:spPr>
        <p:txBody>
          <a:bodyPr>
            <a:spAutoFit/>
          </a:bodyPr>
          <a:lstStyle/>
          <a:p>
            <a:pPr>
              <a:lnSpc>
                <a:spcPct val="150000"/>
              </a:lnSpc>
            </a:pPr>
            <a:r>
              <a:rPr lang="en-US" altLang="zh-CN" sz="2400" b="1" dirty="0" smtClean="0">
                <a:solidFill>
                  <a:srgbClr val="FF0000"/>
                </a:solidFill>
                <a:latin typeface="Times New Roman" pitchFamily="18" charset="0"/>
                <a:ea typeface="楷体" pitchFamily="49" charset="-122"/>
                <a:cs typeface="Times New Roman" pitchFamily="18" charset="0"/>
              </a:rPr>
              <a:t>1</a:t>
            </a:r>
            <a:r>
              <a:rPr lang="en-US" altLang="zh-CN" sz="2400" b="1" dirty="0">
                <a:solidFill>
                  <a:srgbClr val="FF0000"/>
                </a:solidFill>
                <a:latin typeface="Times New Roman" pitchFamily="18" charset="0"/>
                <a:ea typeface="楷体" pitchFamily="49" charset="-122"/>
                <a:cs typeface="Times New Roman" pitchFamily="18" charset="0"/>
              </a:rPr>
              <a:t>. </a:t>
            </a:r>
            <a:r>
              <a:rPr lang="zh-CN" altLang="en-US" sz="2400" b="1" dirty="0">
                <a:solidFill>
                  <a:srgbClr val="FF0000"/>
                </a:solidFill>
                <a:latin typeface="Times New Roman" pitchFamily="18" charset="0"/>
                <a:ea typeface="楷体" pitchFamily="49" charset="-122"/>
                <a:cs typeface="Times New Roman" pitchFamily="18" charset="0"/>
              </a:rPr>
              <a:t>通过反射查看类型的成员信息</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查看类型信息的过程如下：</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400" b="1" dirty="0">
                <a:solidFill>
                  <a:srgbClr val="0000FF"/>
                </a:solidFill>
                <a:latin typeface="Times New Roman" pitchFamily="18" charset="0"/>
                <a:ea typeface="楷体" pitchFamily="49" charset="-122"/>
                <a:cs typeface="Times New Roman" pitchFamily="18" charset="0"/>
              </a:rPr>
              <a:t>1</a:t>
            </a:r>
            <a:r>
              <a:rPr lang="zh-CN" altLang="en-US" sz="2400" b="1" dirty="0">
                <a:solidFill>
                  <a:srgbClr val="0000FF"/>
                </a:solidFill>
                <a:latin typeface="Times New Roman" pitchFamily="18" charset="0"/>
                <a:ea typeface="楷体" pitchFamily="49" charset="-122"/>
                <a:cs typeface="Times New Roman" pitchFamily="18" charset="0"/>
              </a:rPr>
              <a:t>）获取指定类型的一个</a:t>
            </a:r>
            <a:r>
              <a:rPr lang="en-US" altLang="zh-CN" sz="2400" b="1" dirty="0">
                <a:solidFill>
                  <a:srgbClr val="0000FF"/>
                </a:solidFill>
                <a:latin typeface="Times New Roman" pitchFamily="18" charset="0"/>
                <a:ea typeface="楷体" pitchFamily="49" charset="-122"/>
                <a:cs typeface="Times New Roman" pitchFamily="18" charset="0"/>
              </a:rPr>
              <a:t>Type</a:t>
            </a:r>
            <a:r>
              <a:rPr lang="zh-CN" altLang="en-US" sz="2400" b="1" dirty="0">
                <a:solidFill>
                  <a:srgbClr val="0000FF"/>
                </a:solidFill>
                <a:latin typeface="Times New Roman" pitchFamily="18" charset="0"/>
                <a:ea typeface="楷体" pitchFamily="49" charset="-122"/>
                <a:cs typeface="Times New Roman" pitchFamily="18" charset="0"/>
              </a:rPr>
              <a:t>对象或</a:t>
            </a:r>
            <a:r>
              <a:rPr lang="en-US" altLang="zh-CN" sz="2400" b="1" dirty="0">
                <a:solidFill>
                  <a:srgbClr val="0000FF"/>
                </a:solidFill>
                <a:latin typeface="Times New Roman" pitchFamily="18" charset="0"/>
                <a:ea typeface="楷体" pitchFamily="49" charset="-122"/>
                <a:cs typeface="Times New Roman" pitchFamily="18" charset="0"/>
              </a:rPr>
              <a:t>Type</a:t>
            </a:r>
            <a:r>
              <a:rPr lang="zh-CN" altLang="en-US" sz="2400" b="1" dirty="0">
                <a:solidFill>
                  <a:srgbClr val="0000FF"/>
                </a:solidFill>
                <a:latin typeface="Times New Roman" pitchFamily="18" charset="0"/>
                <a:ea typeface="楷体" pitchFamily="49" charset="-122"/>
                <a:cs typeface="Times New Roman" pitchFamily="18" charset="0"/>
              </a:rPr>
              <a:t>对象数组。</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400" b="1" dirty="0">
                <a:solidFill>
                  <a:srgbClr val="0000FF"/>
                </a:solidFill>
                <a:latin typeface="Times New Roman" pitchFamily="18" charset="0"/>
                <a:ea typeface="楷体" pitchFamily="49" charset="-122"/>
                <a:cs typeface="Times New Roman" pitchFamily="18" charset="0"/>
              </a:rPr>
              <a:t>2</a:t>
            </a:r>
            <a:r>
              <a:rPr lang="zh-CN" altLang="en-US" sz="2400" b="1" dirty="0">
                <a:solidFill>
                  <a:srgbClr val="0000FF"/>
                </a:solidFill>
                <a:latin typeface="Times New Roman" pitchFamily="18" charset="0"/>
                <a:ea typeface="楷体" pitchFamily="49" charset="-122"/>
                <a:cs typeface="Times New Roman" pitchFamily="18" charset="0"/>
              </a:rPr>
              <a:t>）通过</a:t>
            </a:r>
            <a:r>
              <a:rPr lang="en-US" altLang="zh-CN" sz="2400" b="1" dirty="0">
                <a:solidFill>
                  <a:srgbClr val="0000FF"/>
                </a:solidFill>
                <a:latin typeface="Times New Roman" pitchFamily="18" charset="0"/>
                <a:ea typeface="楷体" pitchFamily="49" charset="-122"/>
                <a:cs typeface="Times New Roman" pitchFamily="18" charset="0"/>
              </a:rPr>
              <a:t>Type</a:t>
            </a:r>
            <a:r>
              <a:rPr lang="zh-CN" altLang="en-US" sz="2400" b="1" dirty="0">
                <a:solidFill>
                  <a:srgbClr val="0000FF"/>
                </a:solidFill>
                <a:latin typeface="Times New Roman" pitchFamily="18" charset="0"/>
                <a:ea typeface="楷体" pitchFamily="49" charset="-122"/>
                <a:cs typeface="Times New Roman" pitchFamily="18" charset="0"/>
              </a:rPr>
              <a:t>类的许多方法来发现与该类型的成员有关的信息。</a:t>
            </a:r>
          </a:p>
        </p:txBody>
      </p:sp>
      <p:sp>
        <p:nvSpPr>
          <p:cNvPr id="3" name="TextBox 2"/>
          <p:cNvSpPr txBox="1"/>
          <p:nvPr/>
        </p:nvSpPr>
        <p:spPr bwMode="auto">
          <a:xfrm>
            <a:off x="642910" y="500042"/>
            <a:ext cx="4643470"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7.2.3 </a:t>
            </a:r>
            <a:r>
              <a:rPr lang="zh-CN" altLang="en-US" sz="2800" b="1" dirty="0" smtClean="0">
                <a:solidFill>
                  <a:srgbClr val="FF3300"/>
                </a:solidFill>
                <a:latin typeface="黑体" pitchFamily="49" charset="-122"/>
                <a:ea typeface="黑体" pitchFamily="49" charset="-122"/>
              </a:rPr>
              <a:t>反射的应用示例</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611188" y="333375"/>
            <a:ext cx="8208962" cy="3416320"/>
          </a:xfrm>
          <a:prstGeom prst="rect">
            <a:avLst/>
          </a:prstGeom>
          <a:noFill/>
          <a:ln w="9525">
            <a:noFill/>
            <a:miter lim="800000"/>
            <a:headEnd/>
            <a:tailEnd/>
          </a:ln>
          <a:effectLst/>
        </p:spPr>
        <p:txBody>
          <a:bodyPr>
            <a:spAutoFit/>
          </a:bodyPr>
          <a:lstStyle/>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FF0000"/>
                </a:solidFill>
                <a:latin typeface="Times New Roman" pitchFamily="18" charset="0"/>
                <a:ea typeface="楷体" pitchFamily="49" charset="-122"/>
                <a:cs typeface="Times New Roman" pitchFamily="18" charset="0"/>
              </a:rPr>
              <a:t>　</a:t>
            </a:r>
            <a:r>
              <a:rPr lang="en-US" altLang="zh-CN" sz="2400" b="1" dirty="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altLang="zh-CN" sz="2400" b="1" dirty="0" smtClean="0">
                <a:solidFill>
                  <a:srgbClr val="FF0000"/>
                </a:solidFill>
                <a:latin typeface="Times New Roman" pitchFamily="18" charset="0"/>
                <a:ea typeface="楷体" pitchFamily="49" charset="-122"/>
                <a:cs typeface="Times New Roman" pitchFamily="18" charset="0"/>
              </a:rPr>
              <a:t>7.3】 </a:t>
            </a:r>
            <a:r>
              <a:rPr lang="zh-CN" altLang="en-US" sz="2400" b="1" dirty="0">
                <a:solidFill>
                  <a:srgbClr val="0000FF"/>
                </a:solidFill>
                <a:latin typeface="Times New Roman" pitchFamily="18" charset="0"/>
                <a:ea typeface="楷体" pitchFamily="49" charset="-122"/>
                <a:cs typeface="Times New Roman" pitchFamily="18" charset="0"/>
              </a:rPr>
              <a:t>编写一个程序，通过反射输出</a:t>
            </a:r>
            <a:r>
              <a:rPr lang="en-US" altLang="zh-CN" sz="2400" b="1" dirty="0" err="1">
                <a:solidFill>
                  <a:srgbClr val="0000FF"/>
                </a:solidFill>
                <a:latin typeface="Times New Roman" pitchFamily="18" charset="0"/>
                <a:ea typeface="楷体" pitchFamily="49" charset="-122"/>
                <a:cs typeface="Times New Roman" pitchFamily="18" charset="0"/>
              </a:rPr>
              <a:t>System.Object</a:t>
            </a:r>
            <a:r>
              <a:rPr lang="zh-CN" altLang="en-US" sz="2400" b="1" dirty="0">
                <a:solidFill>
                  <a:srgbClr val="0000FF"/>
                </a:solidFill>
                <a:latin typeface="Times New Roman" pitchFamily="18" charset="0"/>
                <a:ea typeface="楷体" pitchFamily="49" charset="-122"/>
                <a:cs typeface="Times New Roman" pitchFamily="18" charset="0"/>
              </a:rPr>
              <a:t>类的方法、字段和构造函数的信息。</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FF0000"/>
                </a:solidFill>
                <a:latin typeface="Times New Roman" pitchFamily="18" charset="0"/>
                <a:ea typeface="楷体" pitchFamily="49" charset="-122"/>
                <a:cs typeface="Times New Roman" pitchFamily="18" charset="0"/>
              </a:rPr>
              <a:t>解：</a:t>
            </a:r>
            <a:r>
              <a:rPr lang="zh-CN" altLang="en-US" sz="2400" b="1" dirty="0">
                <a:solidFill>
                  <a:srgbClr val="0000FF"/>
                </a:solidFill>
                <a:latin typeface="Times New Roman" pitchFamily="18" charset="0"/>
                <a:ea typeface="楷体" pitchFamily="49" charset="-122"/>
                <a:cs typeface="Times New Roman" pitchFamily="18" charset="0"/>
              </a:rPr>
              <a:t>先通过</a:t>
            </a:r>
            <a:r>
              <a:rPr lang="en-US" altLang="zh-CN" sz="2400" b="1" dirty="0">
                <a:solidFill>
                  <a:srgbClr val="0000FF"/>
                </a:solidFill>
                <a:latin typeface="Times New Roman" pitchFamily="18" charset="0"/>
                <a:ea typeface="楷体" pitchFamily="49" charset="-122"/>
                <a:cs typeface="Times New Roman" pitchFamily="18" charset="0"/>
              </a:rPr>
              <a:t>Type</a:t>
            </a:r>
            <a:r>
              <a:rPr lang="zh-CN" altLang="en-US" sz="2400" b="1" dirty="0">
                <a:solidFill>
                  <a:srgbClr val="0000FF"/>
                </a:solidFill>
                <a:latin typeface="Times New Roman" pitchFamily="18" charset="0"/>
                <a:ea typeface="楷体" pitchFamily="49" charset="-122"/>
                <a:cs typeface="Times New Roman" pitchFamily="18" charset="0"/>
              </a:rPr>
              <a:t>的</a:t>
            </a:r>
            <a:r>
              <a:rPr lang="en-US" altLang="zh-CN" sz="2400" b="1" dirty="0" err="1">
                <a:solidFill>
                  <a:srgbClr val="0000FF"/>
                </a:solidFill>
                <a:latin typeface="Times New Roman" pitchFamily="18" charset="0"/>
                <a:ea typeface="楷体" pitchFamily="49" charset="-122"/>
                <a:cs typeface="Times New Roman" pitchFamily="18" charset="0"/>
              </a:rPr>
              <a:t>GetTypes</a:t>
            </a:r>
            <a:r>
              <a:rPr lang="en-US" altLang="zh-CN" sz="2400" b="1" dirty="0">
                <a:solidFill>
                  <a:srgbClr val="0000FF"/>
                </a:solidFill>
                <a:latin typeface="Times New Roman" pitchFamily="18" charset="0"/>
                <a:ea typeface="楷体" pitchFamily="49" charset="-122"/>
                <a:cs typeface="Times New Roman" pitchFamily="18" charset="0"/>
              </a:rPr>
              <a:t>()</a:t>
            </a:r>
            <a:r>
              <a:rPr lang="zh-CN" altLang="en-US" sz="2400" b="1" dirty="0">
                <a:solidFill>
                  <a:srgbClr val="0000FF"/>
                </a:solidFill>
                <a:latin typeface="Times New Roman" pitchFamily="18" charset="0"/>
                <a:ea typeface="楷体" pitchFamily="49" charset="-122"/>
                <a:cs typeface="Times New Roman" pitchFamily="18" charset="0"/>
              </a:rPr>
              <a:t>方法获取</a:t>
            </a:r>
            <a:r>
              <a:rPr lang="en-US" altLang="zh-CN" sz="2400" b="1" dirty="0" err="1">
                <a:solidFill>
                  <a:srgbClr val="0000FF"/>
                </a:solidFill>
                <a:latin typeface="Times New Roman" pitchFamily="18" charset="0"/>
                <a:ea typeface="楷体" pitchFamily="49" charset="-122"/>
                <a:cs typeface="Times New Roman" pitchFamily="18" charset="0"/>
              </a:rPr>
              <a:t>System.Object</a:t>
            </a:r>
            <a:r>
              <a:rPr lang="zh-CN" altLang="en-US" sz="2400" b="1" dirty="0">
                <a:solidFill>
                  <a:srgbClr val="0000FF"/>
                </a:solidFill>
                <a:latin typeface="Times New Roman" pitchFamily="18" charset="0"/>
                <a:ea typeface="楷体" pitchFamily="49" charset="-122"/>
                <a:cs typeface="Times New Roman" pitchFamily="18" charset="0"/>
              </a:rPr>
              <a:t>类的</a:t>
            </a:r>
            <a:r>
              <a:rPr lang="en-US" altLang="zh-CN" sz="2400" b="1" dirty="0">
                <a:solidFill>
                  <a:srgbClr val="0000FF"/>
                </a:solidFill>
                <a:latin typeface="Times New Roman" pitchFamily="18" charset="0"/>
                <a:ea typeface="楷体" pitchFamily="49" charset="-122"/>
                <a:cs typeface="Times New Roman" pitchFamily="18" charset="0"/>
              </a:rPr>
              <a:t>Type</a:t>
            </a:r>
            <a:r>
              <a:rPr lang="zh-CN" altLang="en-US" sz="2400" b="1" dirty="0">
                <a:solidFill>
                  <a:srgbClr val="0000FF"/>
                </a:solidFill>
                <a:latin typeface="Times New Roman" pitchFamily="18" charset="0"/>
                <a:ea typeface="楷体" pitchFamily="49" charset="-122"/>
                <a:cs typeface="Times New Roman" pitchFamily="18" charset="0"/>
              </a:rPr>
              <a:t>对象</a:t>
            </a:r>
            <a:r>
              <a:rPr lang="en-US" altLang="zh-CN" sz="2400" b="1" dirty="0">
                <a:solidFill>
                  <a:srgbClr val="0000FF"/>
                </a:solidFill>
                <a:latin typeface="Times New Roman" pitchFamily="18" charset="0"/>
                <a:ea typeface="楷体" pitchFamily="49" charset="-122"/>
                <a:cs typeface="Times New Roman" pitchFamily="18" charset="0"/>
              </a:rPr>
              <a:t>t</a:t>
            </a:r>
            <a:r>
              <a:rPr lang="zh-CN" altLang="en-US" sz="2400" b="1" dirty="0">
                <a:solidFill>
                  <a:srgbClr val="0000FF"/>
                </a:solidFill>
                <a:latin typeface="Times New Roman" pitchFamily="18" charset="0"/>
                <a:ea typeface="楷体" pitchFamily="49" charset="-122"/>
                <a:cs typeface="Times New Roman" pitchFamily="18" charset="0"/>
              </a:rPr>
              <a:t>，然后用</a:t>
            </a:r>
            <a:r>
              <a:rPr lang="en-US" altLang="zh-CN" sz="2400" b="1" dirty="0">
                <a:solidFill>
                  <a:srgbClr val="0000FF"/>
                </a:solidFill>
                <a:latin typeface="Times New Roman" pitchFamily="18" charset="0"/>
                <a:ea typeface="楷体" pitchFamily="49" charset="-122"/>
                <a:cs typeface="Times New Roman" pitchFamily="18" charset="0"/>
              </a:rPr>
              <a:t>Type</a:t>
            </a:r>
            <a:r>
              <a:rPr lang="zh-CN" altLang="en-US" sz="2400" b="1" dirty="0">
                <a:solidFill>
                  <a:srgbClr val="0000FF"/>
                </a:solidFill>
                <a:latin typeface="Times New Roman" pitchFamily="18" charset="0"/>
                <a:ea typeface="楷体" pitchFamily="49" charset="-122"/>
                <a:cs typeface="Times New Roman" pitchFamily="18" charset="0"/>
              </a:rPr>
              <a:t>类的</a:t>
            </a:r>
            <a:r>
              <a:rPr lang="en-US" altLang="zh-CN" sz="2400" b="1" dirty="0" err="1">
                <a:solidFill>
                  <a:srgbClr val="0000FF"/>
                </a:solidFill>
                <a:latin typeface="Times New Roman" pitchFamily="18" charset="0"/>
                <a:ea typeface="楷体" pitchFamily="49" charset="-122"/>
                <a:cs typeface="Times New Roman" pitchFamily="18" charset="0"/>
              </a:rPr>
              <a:t>GetMethods</a:t>
            </a:r>
            <a:r>
              <a:rPr lang="en-US" altLang="zh-CN" sz="2400" b="1" dirty="0">
                <a:solidFill>
                  <a:srgbClr val="0000FF"/>
                </a:solidFill>
                <a:latin typeface="Times New Roman" pitchFamily="18" charset="0"/>
                <a:ea typeface="楷体" pitchFamily="49" charset="-122"/>
                <a:cs typeface="Times New Roman" pitchFamily="18" charset="0"/>
              </a:rPr>
              <a:t>()</a:t>
            </a:r>
            <a:r>
              <a:rPr lang="zh-CN" altLang="en-US" sz="2400" b="1" dirty="0">
                <a:solidFill>
                  <a:srgbClr val="0000FF"/>
                </a:solidFill>
                <a:latin typeface="Times New Roman" pitchFamily="18" charset="0"/>
                <a:ea typeface="楷体" pitchFamily="49" charset="-122"/>
                <a:cs typeface="Times New Roman" pitchFamily="18" charset="0"/>
              </a:rPr>
              <a:t>、</a:t>
            </a:r>
            <a:r>
              <a:rPr lang="en-US" altLang="zh-CN" sz="2400" b="1" dirty="0" err="1">
                <a:solidFill>
                  <a:srgbClr val="0000FF"/>
                </a:solidFill>
                <a:latin typeface="Times New Roman" pitchFamily="18" charset="0"/>
                <a:ea typeface="楷体" pitchFamily="49" charset="-122"/>
                <a:cs typeface="Times New Roman" pitchFamily="18" charset="0"/>
              </a:rPr>
              <a:t>GetFields</a:t>
            </a:r>
            <a:r>
              <a:rPr lang="en-US" altLang="zh-CN" sz="2400" b="1" dirty="0">
                <a:solidFill>
                  <a:srgbClr val="0000FF"/>
                </a:solidFill>
                <a:latin typeface="Times New Roman" pitchFamily="18" charset="0"/>
                <a:ea typeface="楷体" pitchFamily="49" charset="-122"/>
                <a:cs typeface="Times New Roman" pitchFamily="18" charset="0"/>
              </a:rPr>
              <a:t>()</a:t>
            </a:r>
            <a:r>
              <a:rPr lang="zh-CN" altLang="en-US" sz="2400" b="1" dirty="0">
                <a:solidFill>
                  <a:srgbClr val="0000FF"/>
                </a:solidFill>
                <a:latin typeface="Times New Roman" pitchFamily="18" charset="0"/>
                <a:ea typeface="楷体" pitchFamily="49" charset="-122"/>
                <a:cs typeface="Times New Roman" pitchFamily="18" charset="0"/>
              </a:rPr>
              <a:t>、</a:t>
            </a:r>
            <a:r>
              <a:rPr lang="en-US" altLang="zh-CN" sz="2400" b="1" dirty="0" err="1">
                <a:solidFill>
                  <a:srgbClr val="0000FF"/>
                </a:solidFill>
                <a:latin typeface="Times New Roman" pitchFamily="18" charset="0"/>
                <a:ea typeface="楷体" pitchFamily="49" charset="-122"/>
                <a:cs typeface="Times New Roman" pitchFamily="18" charset="0"/>
              </a:rPr>
              <a:t>GetConstructors</a:t>
            </a:r>
            <a:r>
              <a:rPr lang="en-US" altLang="zh-CN" sz="2400" b="1" dirty="0">
                <a:solidFill>
                  <a:srgbClr val="0000FF"/>
                </a:solidFill>
                <a:latin typeface="Times New Roman" pitchFamily="18" charset="0"/>
                <a:ea typeface="楷体" pitchFamily="49" charset="-122"/>
                <a:cs typeface="Times New Roman" pitchFamily="18" charset="0"/>
              </a:rPr>
              <a:t>()</a:t>
            </a:r>
            <a:r>
              <a:rPr lang="zh-CN" altLang="en-US" sz="2400" b="1" dirty="0">
                <a:solidFill>
                  <a:srgbClr val="0000FF"/>
                </a:solidFill>
                <a:latin typeface="Times New Roman" pitchFamily="18" charset="0"/>
                <a:ea typeface="楷体" pitchFamily="49" charset="-122"/>
                <a:cs typeface="Times New Roman" pitchFamily="18" charset="0"/>
              </a:rPr>
              <a:t>分别获取</a:t>
            </a:r>
            <a:r>
              <a:rPr lang="en-US" altLang="zh-CN" sz="2400" b="1" dirty="0">
                <a:solidFill>
                  <a:srgbClr val="0000FF"/>
                </a:solidFill>
                <a:latin typeface="Times New Roman" pitchFamily="18" charset="0"/>
                <a:ea typeface="楷体" pitchFamily="49" charset="-122"/>
                <a:cs typeface="Times New Roman" pitchFamily="18" charset="0"/>
              </a:rPr>
              <a:t>t</a:t>
            </a:r>
            <a:r>
              <a:rPr lang="zh-CN" altLang="en-US" sz="2400" b="1" dirty="0">
                <a:solidFill>
                  <a:srgbClr val="0000FF"/>
                </a:solidFill>
                <a:latin typeface="Times New Roman" pitchFamily="18" charset="0"/>
                <a:ea typeface="楷体" pitchFamily="49" charset="-122"/>
                <a:cs typeface="Times New Roman" pitchFamily="18" charset="0"/>
              </a:rPr>
              <a:t>对象的方法、字段和构造函数信息并输出。程序如下：</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Text Box 3"/>
          <p:cNvSpPr txBox="1">
            <a:spLocks noChangeArrowheads="1"/>
          </p:cNvSpPr>
          <p:nvPr/>
        </p:nvSpPr>
        <p:spPr bwMode="auto">
          <a:xfrm>
            <a:off x="642910" y="857232"/>
            <a:ext cx="7632700" cy="3785652"/>
          </a:xfrm>
          <a:prstGeom prst="rect">
            <a:avLst/>
          </a:prstGeom>
          <a:noFill/>
          <a:ln w="9525">
            <a:noFill/>
            <a:miter lim="800000"/>
            <a:headEnd/>
            <a:tailEnd/>
          </a:ln>
          <a:effectLst/>
        </p:spPr>
        <p:txBody>
          <a:bodyPr>
            <a:spAutoFit/>
          </a:bodyPr>
          <a:lstStyle/>
          <a:p>
            <a:r>
              <a:rPr lang="en-US" altLang="zh-CN" sz="2000" b="1" dirty="0">
                <a:solidFill>
                  <a:srgbClr val="006600"/>
                </a:solidFill>
                <a:latin typeface="Times New Roman" pitchFamily="18" charset="0"/>
                <a:ea typeface="楷体" pitchFamily="49" charset="-122"/>
                <a:cs typeface="Times New Roman" pitchFamily="18" charset="0"/>
              </a:rPr>
              <a:t>using System;</a:t>
            </a:r>
          </a:p>
          <a:p>
            <a:r>
              <a:rPr lang="en-US" altLang="zh-CN" sz="2000" b="1" dirty="0">
                <a:solidFill>
                  <a:srgbClr val="006600"/>
                </a:solidFill>
                <a:latin typeface="Times New Roman" pitchFamily="18" charset="0"/>
                <a:ea typeface="楷体" pitchFamily="49" charset="-122"/>
                <a:cs typeface="Times New Roman" pitchFamily="18" charset="0"/>
              </a:rPr>
              <a:t>using </a:t>
            </a:r>
            <a:r>
              <a:rPr lang="en-US" altLang="zh-CN" sz="2000" b="1" dirty="0" err="1">
                <a:solidFill>
                  <a:srgbClr val="006600"/>
                </a:solidFill>
                <a:latin typeface="Times New Roman" pitchFamily="18" charset="0"/>
                <a:ea typeface="楷体" pitchFamily="49" charset="-122"/>
                <a:cs typeface="Times New Roman" pitchFamily="18" charset="0"/>
              </a:rPr>
              <a:t>System.Reflection</a:t>
            </a:r>
            <a:r>
              <a:rPr lang="en-US" altLang="zh-CN" sz="2000" b="1" dirty="0">
                <a:solidFill>
                  <a:srgbClr val="006600"/>
                </a:solidFill>
                <a:latin typeface="Times New Roman" pitchFamily="18" charset="0"/>
                <a:ea typeface="楷体" pitchFamily="49" charset="-122"/>
                <a:cs typeface="Times New Roman" pitchFamily="18" charset="0"/>
              </a:rPr>
              <a:t>;</a:t>
            </a:r>
          </a:p>
          <a:p>
            <a:r>
              <a:rPr lang="en-US" altLang="zh-CN" sz="2000" b="1" dirty="0">
                <a:solidFill>
                  <a:srgbClr val="006600"/>
                </a:solidFill>
                <a:latin typeface="Times New Roman" pitchFamily="18" charset="0"/>
                <a:ea typeface="楷体" pitchFamily="49" charset="-122"/>
                <a:cs typeface="Times New Roman" pitchFamily="18" charset="0"/>
              </a:rPr>
              <a:t>namespace </a:t>
            </a:r>
            <a:r>
              <a:rPr lang="en-US" altLang="zh-CN" sz="2000" b="1" dirty="0" err="1" smtClean="0">
                <a:solidFill>
                  <a:srgbClr val="006600"/>
                </a:solidFill>
                <a:latin typeface="Times New Roman" pitchFamily="18" charset="0"/>
                <a:ea typeface="楷体" pitchFamily="49" charset="-122"/>
                <a:cs typeface="Times New Roman" pitchFamily="18" charset="0"/>
              </a:rPr>
              <a:t>proj7_3</a:t>
            </a:r>
            <a:endParaRPr lang="en-US" altLang="zh-CN" sz="2000" b="1" dirty="0">
              <a:solidFill>
                <a:srgbClr val="006600"/>
              </a:solidFill>
              <a:latin typeface="Times New Roman" pitchFamily="18" charset="0"/>
              <a:ea typeface="楷体" pitchFamily="49" charset="-122"/>
              <a:cs typeface="Times New Roman" pitchFamily="18" charset="0"/>
            </a:endParaRPr>
          </a:p>
          <a:p>
            <a:r>
              <a:rPr lang="en-US" altLang="zh-CN" sz="2000" b="1" dirty="0">
                <a:solidFill>
                  <a:srgbClr val="006600"/>
                </a:solidFill>
                <a:latin typeface="Times New Roman" pitchFamily="18" charset="0"/>
                <a:ea typeface="楷体" pitchFamily="49" charset="-122"/>
                <a:cs typeface="Times New Roman" pitchFamily="18" charset="0"/>
              </a:rPr>
              <a:t>{</a:t>
            </a:r>
          </a:p>
          <a:p>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rPr>
              <a:t>class Program</a:t>
            </a:r>
          </a:p>
          <a:p>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rPr>
              <a:t>{	static void Main(string[] </a:t>
            </a:r>
            <a:r>
              <a:rPr lang="en-US" altLang="zh-CN" sz="2000" b="1" dirty="0" err="1">
                <a:solidFill>
                  <a:srgbClr val="006600"/>
                </a:solidFill>
                <a:latin typeface="Times New Roman" pitchFamily="18" charset="0"/>
                <a:ea typeface="楷体" pitchFamily="49" charset="-122"/>
                <a:cs typeface="Times New Roman" pitchFamily="18" charset="0"/>
              </a:rPr>
              <a:t>args</a:t>
            </a:r>
            <a:r>
              <a:rPr lang="en-US" altLang="zh-CN" sz="2000" b="1" dirty="0">
                <a:solidFill>
                  <a:srgbClr val="006600"/>
                </a:solidFill>
                <a:latin typeface="Times New Roman" pitchFamily="18" charset="0"/>
                <a:ea typeface="楷体" pitchFamily="49" charset="-122"/>
                <a:cs typeface="Times New Roman" pitchFamily="18" charset="0"/>
              </a:rPr>
              <a:t>)</a:t>
            </a:r>
          </a:p>
          <a:p>
            <a:r>
              <a:rPr lang="en-US" altLang="zh-CN" sz="2000" b="1" dirty="0">
                <a:solidFill>
                  <a:srgbClr val="006600"/>
                </a:solidFill>
                <a:latin typeface="Times New Roman" pitchFamily="18" charset="0"/>
                <a:ea typeface="楷体" pitchFamily="49" charset="-122"/>
                <a:cs typeface="Times New Roman" pitchFamily="18" charset="0"/>
              </a:rPr>
              <a:t>	{</a:t>
            </a:r>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rPr>
              <a:t>string </a:t>
            </a:r>
            <a:r>
              <a:rPr lang="en-US" altLang="zh-CN" sz="2000" b="1" dirty="0" err="1">
                <a:solidFill>
                  <a:srgbClr val="006600"/>
                </a:solidFill>
                <a:latin typeface="Times New Roman" pitchFamily="18" charset="0"/>
                <a:ea typeface="楷体" pitchFamily="49" charset="-122"/>
                <a:cs typeface="Times New Roman" pitchFamily="18" charset="0"/>
              </a:rPr>
              <a:t>classname</a:t>
            </a:r>
            <a:r>
              <a:rPr lang="en-US" altLang="zh-CN" sz="2000" b="1" dirty="0">
                <a:solidFill>
                  <a:srgbClr val="006600"/>
                </a:solidFill>
                <a:latin typeface="Times New Roman" pitchFamily="18" charset="0"/>
                <a:ea typeface="楷体" pitchFamily="49" charset="-122"/>
                <a:cs typeface="Times New Roman" pitchFamily="18" charset="0"/>
              </a:rPr>
              <a:t> = "</a:t>
            </a:r>
            <a:r>
              <a:rPr lang="en-US" altLang="zh-CN" sz="2000" b="1" dirty="0" err="1">
                <a:solidFill>
                  <a:srgbClr val="006600"/>
                </a:solidFill>
                <a:latin typeface="Times New Roman" pitchFamily="18" charset="0"/>
                <a:ea typeface="楷体" pitchFamily="49" charset="-122"/>
                <a:cs typeface="Times New Roman" pitchFamily="18" charset="0"/>
              </a:rPr>
              <a:t>System.Object</a:t>
            </a:r>
            <a:r>
              <a:rPr lang="en-US" altLang="zh-CN" sz="2000" b="1" dirty="0">
                <a:solidFill>
                  <a:srgbClr val="006600"/>
                </a:solidFill>
                <a:latin typeface="Times New Roman" pitchFamily="18" charset="0"/>
                <a:ea typeface="楷体" pitchFamily="49" charset="-122"/>
                <a:cs typeface="Times New Roman" pitchFamily="18" charset="0"/>
              </a:rPr>
              <a:t>";</a:t>
            </a:r>
          </a:p>
          <a:p>
            <a:r>
              <a:rPr lang="en-US" altLang="zh-CN" sz="2000" b="1" dirty="0">
                <a:solidFill>
                  <a:srgbClr val="006600"/>
                </a:solidFill>
                <a:latin typeface="Times New Roman" pitchFamily="18" charset="0"/>
                <a:ea typeface="楷体" pitchFamily="49" charset="-122"/>
                <a:cs typeface="Times New Roman" pitchFamily="18" charset="0"/>
              </a:rPr>
              <a:t>	</a:t>
            </a:r>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err="1">
                <a:solidFill>
                  <a:srgbClr val="006600"/>
                </a:solidFill>
                <a:latin typeface="Times New Roman" pitchFamily="18" charset="0"/>
                <a:ea typeface="楷体" pitchFamily="49" charset="-122"/>
                <a:cs typeface="Times New Roman" pitchFamily="18" charset="0"/>
              </a:rPr>
              <a:t>Console.WriteLine</a:t>
            </a:r>
            <a:r>
              <a:rPr lang="en-US" altLang="zh-CN" sz="2000" b="1" dirty="0">
                <a:solidFill>
                  <a:srgbClr val="006600"/>
                </a:solidFill>
                <a:latin typeface="Times New Roman" pitchFamily="18" charset="0"/>
                <a:ea typeface="楷体" pitchFamily="49" charset="-122"/>
                <a:cs typeface="Times New Roman" pitchFamily="18" charset="0"/>
              </a:rPr>
              <a:t>("{0}</a:t>
            </a:r>
            <a:r>
              <a:rPr lang="zh-CN" altLang="en-US" sz="2000" b="1" dirty="0">
                <a:solidFill>
                  <a:srgbClr val="006600"/>
                </a:solidFill>
                <a:latin typeface="Times New Roman" pitchFamily="18" charset="0"/>
                <a:ea typeface="楷体" pitchFamily="49" charset="-122"/>
                <a:cs typeface="Times New Roman" pitchFamily="18" charset="0"/>
              </a:rPr>
              <a:t>类</a:t>
            </a:r>
            <a:r>
              <a:rPr lang="en-US" altLang="zh-CN" sz="2000" b="1" dirty="0">
                <a:solidFill>
                  <a:srgbClr val="006600"/>
                </a:solidFill>
                <a:latin typeface="Times New Roman" pitchFamily="18" charset="0"/>
                <a:ea typeface="楷体" pitchFamily="49" charset="-122"/>
                <a:cs typeface="Times New Roman" pitchFamily="18" charset="0"/>
              </a:rPr>
              <a:t>",</a:t>
            </a:r>
            <a:r>
              <a:rPr lang="en-US" altLang="zh-CN" sz="2000" b="1" dirty="0" err="1">
                <a:solidFill>
                  <a:srgbClr val="006600"/>
                </a:solidFill>
                <a:latin typeface="Times New Roman" pitchFamily="18" charset="0"/>
                <a:ea typeface="楷体" pitchFamily="49" charset="-122"/>
                <a:cs typeface="Times New Roman" pitchFamily="18" charset="0"/>
              </a:rPr>
              <a:t>classname</a:t>
            </a:r>
            <a:r>
              <a:rPr lang="en-US" altLang="zh-CN" sz="2000" b="1" dirty="0">
                <a:solidFill>
                  <a:srgbClr val="006600"/>
                </a:solidFill>
                <a:latin typeface="Times New Roman" pitchFamily="18" charset="0"/>
                <a:ea typeface="楷体" pitchFamily="49" charset="-122"/>
                <a:cs typeface="Times New Roman" pitchFamily="18" charset="0"/>
              </a:rPr>
              <a:t>);</a:t>
            </a:r>
          </a:p>
          <a:p>
            <a:r>
              <a:rPr lang="en-US" altLang="zh-CN" sz="2000" b="1" dirty="0">
                <a:solidFill>
                  <a:srgbClr val="006600"/>
                </a:solidFill>
                <a:latin typeface="Times New Roman" pitchFamily="18" charset="0"/>
                <a:ea typeface="楷体" pitchFamily="49" charset="-122"/>
                <a:cs typeface="Times New Roman" pitchFamily="18" charset="0"/>
              </a:rPr>
              <a:t>	</a:t>
            </a:r>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Type t = </a:t>
            </a:r>
            <a:r>
              <a:rPr lang="en-US" altLang="zh-CN" sz="2000" b="1" dirty="0" err="1">
                <a:solidFill>
                  <a:srgbClr val="FF00FF"/>
                </a:solidFill>
                <a:latin typeface="Times New Roman" pitchFamily="18" charset="0"/>
                <a:ea typeface="楷体" pitchFamily="49" charset="-122"/>
                <a:cs typeface="Times New Roman" pitchFamily="18" charset="0"/>
              </a:rPr>
              <a:t>Type.GetType</a:t>
            </a:r>
            <a:r>
              <a:rPr lang="en-US" altLang="zh-CN" sz="2000" b="1" dirty="0">
                <a:solidFill>
                  <a:srgbClr val="FF00FF"/>
                </a:solidFill>
                <a:latin typeface="Times New Roman" pitchFamily="18" charset="0"/>
                <a:ea typeface="楷体" pitchFamily="49" charset="-122"/>
                <a:cs typeface="Times New Roman" pitchFamily="18" charset="0"/>
              </a:rPr>
              <a:t>(</a:t>
            </a:r>
            <a:r>
              <a:rPr lang="en-US" altLang="zh-CN" sz="2000" b="1" dirty="0" err="1">
                <a:solidFill>
                  <a:srgbClr val="FF00FF"/>
                </a:solidFill>
                <a:latin typeface="Times New Roman" pitchFamily="18" charset="0"/>
                <a:ea typeface="楷体" pitchFamily="49" charset="-122"/>
                <a:cs typeface="Times New Roman" pitchFamily="18" charset="0"/>
              </a:rPr>
              <a:t>classname</a:t>
            </a:r>
            <a:r>
              <a:rPr lang="en-US" altLang="zh-CN" sz="2000" b="1" dirty="0">
                <a:solidFill>
                  <a:srgbClr val="FF00FF"/>
                </a:solidFill>
                <a:latin typeface="Times New Roman" pitchFamily="18" charset="0"/>
                <a:ea typeface="楷体" pitchFamily="49" charset="-122"/>
                <a:cs typeface="Times New Roman" pitchFamily="18" charset="0"/>
              </a:rPr>
              <a:t>);</a:t>
            </a:r>
          </a:p>
          <a:p>
            <a:r>
              <a:rPr lang="en-US" altLang="zh-CN" sz="2000" b="1" dirty="0">
                <a:solidFill>
                  <a:srgbClr val="006600"/>
                </a:solidFill>
                <a:latin typeface="Times New Roman" pitchFamily="18" charset="0"/>
                <a:ea typeface="楷体" pitchFamily="49" charset="-122"/>
                <a:cs typeface="Times New Roman" pitchFamily="18" charset="0"/>
              </a:rPr>
              <a:t>	</a:t>
            </a:r>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MethodInfo</a:t>
            </a:r>
            <a:r>
              <a:rPr lang="en-US" altLang="zh-CN" sz="2000" b="1" dirty="0">
                <a:solidFill>
                  <a:srgbClr val="FF00FF"/>
                </a:solidFill>
                <a:latin typeface="Times New Roman" pitchFamily="18" charset="0"/>
                <a:ea typeface="楷体" pitchFamily="49" charset="-122"/>
                <a:cs typeface="Times New Roman" pitchFamily="18" charset="0"/>
              </a:rPr>
              <a:t>[] m = </a:t>
            </a:r>
            <a:r>
              <a:rPr lang="en-US" altLang="zh-CN" sz="2000" b="1" dirty="0" err="1">
                <a:solidFill>
                  <a:srgbClr val="FF00FF"/>
                </a:solidFill>
                <a:latin typeface="Times New Roman" pitchFamily="18" charset="0"/>
                <a:ea typeface="楷体" pitchFamily="49" charset="-122"/>
                <a:cs typeface="Times New Roman" pitchFamily="18" charset="0"/>
              </a:rPr>
              <a:t>t.GetMethods</a:t>
            </a:r>
            <a:r>
              <a:rPr lang="en-US" altLang="zh-CN" sz="2000" b="1" dirty="0">
                <a:solidFill>
                  <a:srgbClr val="FF00FF"/>
                </a:solidFill>
                <a:latin typeface="Times New Roman" pitchFamily="18" charset="0"/>
                <a:ea typeface="楷体" pitchFamily="49" charset="-122"/>
                <a:cs typeface="Times New Roman" pitchFamily="18" charset="0"/>
              </a:rPr>
              <a:t>();</a:t>
            </a:r>
          </a:p>
          <a:p>
            <a:r>
              <a:rPr lang="en-US" altLang="zh-CN" sz="2000" b="1" dirty="0">
                <a:solidFill>
                  <a:srgbClr val="006600"/>
                </a:solidFill>
                <a:latin typeface="Times New Roman" pitchFamily="18" charset="0"/>
                <a:ea typeface="楷体" pitchFamily="49" charset="-122"/>
                <a:cs typeface="Times New Roman" pitchFamily="18" charset="0"/>
              </a:rPr>
              <a:t>	</a:t>
            </a:r>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err="1">
                <a:solidFill>
                  <a:srgbClr val="006600"/>
                </a:solidFill>
                <a:latin typeface="Times New Roman" pitchFamily="18" charset="0"/>
                <a:ea typeface="楷体" pitchFamily="49" charset="-122"/>
                <a:cs typeface="Times New Roman" pitchFamily="18" charset="0"/>
              </a:rPr>
              <a:t>Console.WriteLine</a:t>
            </a:r>
            <a:r>
              <a:rPr lang="en-US" altLang="zh-CN" sz="2000" b="1" dirty="0">
                <a:solidFill>
                  <a:srgbClr val="006600"/>
                </a:solidFill>
                <a:latin typeface="Times New Roman" pitchFamily="18" charset="0"/>
                <a:ea typeface="楷体" pitchFamily="49" charset="-122"/>
                <a:cs typeface="Times New Roman" pitchFamily="18" charset="0"/>
              </a:rPr>
              <a:t>("  {0}</a:t>
            </a:r>
            <a:r>
              <a:rPr lang="zh-CN" altLang="en-US" sz="2000" b="1" dirty="0">
                <a:solidFill>
                  <a:srgbClr val="006600"/>
                </a:solidFill>
                <a:latin typeface="Times New Roman" pitchFamily="18" charset="0"/>
                <a:ea typeface="楷体" pitchFamily="49" charset="-122"/>
                <a:cs typeface="Times New Roman" pitchFamily="18" charset="0"/>
              </a:rPr>
              <a:t>的方法个数</a:t>
            </a:r>
            <a:r>
              <a:rPr lang="en-US" altLang="zh-CN" sz="2000" b="1" dirty="0">
                <a:solidFill>
                  <a:srgbClr val="006600"/>
                </a:solidFill>
                <a:latin typeface="Times New Roman" pitchFamily="18" charset="0"/>
                <a:ea typeface="楷体" pitchFamily="49" charset="-122"/>
                <a:cs typeface="Times New Roman" pitchFamily="18" charset="0"/>
              </a:rPr>
              <a:t>:{1}", </a:t>
            </a:r>
          </a:p>
          <a:p>
            <a:r>
              <a:rPr lang="en-US" altLang="zh-CN" sz="2000" b="1" dirty="0">
                <a:solidFill>
                  <a:srgbClr val="006600"/>
                </a:solidFill>
                <a:latin typeface="Times New Roman" pitchFamily="18" charset="0"/>
                <a:ea typeface="楷体" pitchFamily="49" charset="-122"/>
                <a:cs typeface="Times New Roman" pitchFamily="18" charset="0"/>
              </a:rPr>
              <a:t>                                          </a:t>
            </a:r>
            <a:r>
              <a:rPr lang="en-US" altLang="zh-CN" sz="2000" b="1" dirty="0" err="1">
                <a:solidFill>
                  <a:srgbClr val="006600"/>
                </a:solidFill>
                <a:latin typeface="Times New Roman" pitchFamily="18" charset="0"/>
                <a:ea typeface="楷体" pitchFamily="49" charset="-122"/>
                <a:cs typeface="Times New Roman" pitchFamily="18" charset="0"/>
              </a:rPr>
              <a:t>t.FullName</a:t>
            </a:r>
            <a:r>
              <a:rPr lang="en-US" altLang="zh-CN" sz="2000" b="1" dirty="0">
                <a:solidFill>
                  <a:srgbClr val="006600"/>
                </a:solidFill>
                <a:latin typeface="Times New Roman" pitchFamily="18" charset="0"/>
                <a:ea typeface="楷体" pitchFamily="49" charset="-122"/>
                <a:cs typeface="Times New Roman" pitchFamily="18" charset="0"/>
              </a:rPr>
              <a:t>, </a:t>
            </a:r>
            <a:r>
              <a:rPr lang="en-US" altLang="zh-CN" sz="2000" b="1" dirty="0" err="1">
                <a:solidFill>
                  <a:srgbClr val="006600"/>
                </a:solidFill>
                <a:latin typeface="Times New Roman" pitchFamily="18" charset="0"/>
                <a:ea typeface="楷体" pitchFamily="49" charset="-122"/>
                <a:cs typeface="Times New Roman" pitchFamily="18" charset="0"/>
              </a:rPr>
              <a:t>m.Length</a:t>
            </a:r>
            <a:r>
              <a:rPr lang="en-US" altLang="zh-CN" sz="2000" b="1" dirty="0">
                <a:solidFill>
                  <a:srgbClr val="006600"/>
                </a:solidFill>
                <a:latin typeface="Times New Roman" pitchFamily="18" charset="0"/>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395288" y="476250"/>
            <a:ext cx="8353425" cy="4401205"/>
          </a:xfrm>
          <a:prstGeom prst="rect">
            <a:avLst/>
          </a:prstGeom>
          <a:noFill/>
          <a:ln w="9525">
            <a:noFill/>
            <a:miter lim="800000"/>
            <a:headEnd/>
            <a:tailEnd/>
          </a:ln>
          <a:effectLst/>
        </p:spPr>
        <p:txBody>
          <a:bodyPr>
            <a:spAutoFit/>
          </a:bodyPr>
          <a:lstStyle/>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foreach</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MethodInfo</a:t>
            </a:r>
            <a:r>
              <a:rPr lang="en-US" altLang="zh-CN" sz="2000" b="1" dirty="0">
                <a:solidFill>
                  <a:srgbClr val="336600"/>
                </a:solidFill>
                <a:latin typeface="Times New Roman" pitchFamily="18" charset="0"/>
                <a:ea typeface="楷体" pitchFamily="49" charset="-122"/>
                <a:cs typeface="Times New Roman" pitchFamily="18" charset="0"/>
              </a:rPr>
              <a:t> item in m)</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("\t{0} ",</a:t>
            </a:r>
            <a:r>
              <a:rPr lang="en-US" altLang="zh-CN" sz="2000" b="1" dirty="0" err="1">
                <a:solidFill>
                  <a:srgbClr val="336600"/>
                </a:solidFill>
                <a:latin typeface="Times New Roman" pitchFamily="18" charset="0"/>
                <a:ea typeface="楷体" pitchFamily="49" charset="-122"/>
                <a:cs typeface="Times New Roman" pitchFamily="18" charset="0"/>
              </a:rPr>
              <a:t>item.Name</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FieldInfo</a:t>
            </a:r>
            <a:r>
              <a:rPr lang="en-US" altLang="zh-CN" sz="2000" b="1" dirty="0">
                <a:solidFill>
                  <a:srgbClr val="FF00FF"/>
                </a:solidFill>
                <a:latin typeface="Times New Roman" pitchFamily="18" charset="0"/>
                <a:ea typeface="楷体" pitchFamily="49" charset="-122"/>
                <a:cs typeface="Times New Roman" pitchFamily="18" charset="0"/>
              </a:rPr>
              <a:t>[] f = </a:t>
            </a:r>
            <a:r>
              <a:rPr lang="en-US" altLang="zh-CN" sz="2000" b="1" dirty="0" err="1">
                <a:solidFill>
                  <a:srgbClr val="FF00FF"/>
                </a:solidFill>
                <a:latin typeface="Times New Roman" pitchFamily="18" charset="0"/>
                <a:ea typeface="楷体" pitchFamily="49" charset="-122"/>
                <a:cs typeface="Times New Roman" pitchFamily="18" charset="0"/>
              </a:rPr>
              <a:t>t.GetFields</a:t>
            </a:r>
            <a:r>
              <a:rPr lang="en-US" altLang="zh-CN" sz="2000" b="1" dirty="0">
                <a:solidFill>
                  <a:srgbClr val="FF00FF"/>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  {0}</a:t>
            </a:r>
            <a:r>
              <a:rPr lang="zh-CN" altLang="en-US" sz="2000" b="1" dirty="0">
                <a:solidFill>
                  <a:srgbClr val="336600"/>
                </a:solidFill>
                <a:latin typeface="Times New Roman" pitchFamily="18" charset="0"/>
                <a:ea typeface="楷体" pitchFamily="49" charset="-122"/>
                <a:cs typeface="Times New Roman" pitchFamily="18" charset="0"/>
              </a:rPr>
              <a:t>的字段个数</a:t>
            </a:r>
            <a:r>
              <a:rPr lang="en-US" altLang="zh-CN" sz="2000" b="1" dirty="0">
                <a:solidFill>
                  <a:srgbClr val="336600"/>
                </a:solidFill>
                <a:latin typeface="Times New Roman" pitchFamily="18" charset="0"/>
                <a:ea typeface="楷体" pitchFamily="49" charset="-122"/>
                <a:cs typeface="Times New Roman" pitchFamily="18" charset="0"/>
              </a:rPr>
              <a:t>:{1}", </a:t>
            </a:r>
            <a:r>
              <a:rPr lang="en-US" altLang="zh-CN" sz="2000" b="1" dirty="0" err="1">
                <a:solidFill>
                  <a:srgbClr val="336600"/>
                </a:solidFill>
                <a:latin typeface="Times New Roman" pitchFamily="18" charset="0"/>
                <a:ea typeface="楷体" pitchFamily="49" charset="-122"/>
                <a:cs typeface="Times New Roman" pitchFamily="18" charset="0"/>
              </a:rPr>
              <a:t>t.FullName</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f.Length</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foreach</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FieldInfo</a:t>
            </a:r>
            <a:r>
              <a:rPr lang="en-US" altLang="zh-CN" sz="2000" b="1" dirty="0">
                <a:solidFill>
                  <a:srgbClr val="336600"/>
                </a:solidFill>
                <a:latin typeface="Times New Roman" pitchFamily="18" charset="0"/>
                <a:ea typeface="楷体" pitchFamily="49" charset="-122"/>
                <a:cs typeface="Times New Roman" pitchFamily="18" charset="0"/>
              </a:rPr>
              <a:t> item in f)</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("\t{0} ", </a:t>
            </a:r>
            <a:r>
              <a:rPr lang="en-US" altLang="zh-CN" sz="2000" b="1" dirty="0" err="1">
                <a:solidFill>
                  <a:srgbClr val="336600"/>
                </a:solidFill>
                <a:latin typeface="Times New Roman" pitchFamily="18" charset="0"/>
                <a:ea typeface="楷体" pitchFamily="49" charset="-122"/>
                <a:cs typeface="Times New Roman" pitchFamily="18" charset="0"/>
              </a:rPr>
              <a:t>item.Name</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ConstructorInfo</a:t>
            </a:r>
            <a:r>
              <a:rPr lang="en-US" altLang="zh-CN" sz="2000" b="1" dirty="0">
                <a:solidFill>
                  <a:srgbClr val="FF00FF"/>
                </a:solidFill>
                <a:latin typeface="Times New Roman" pitchFamily="18" charset="0"/>
                <a:ea typeface="楷体" pitchFamily="49" charset="-122"/>
                <a:cs typeface="Times New Roman" pitchFamily="18" charset="0"/>
              </a:rPr>
              <a:t>[] c = </a:t>
            </a:r>
            <a:r>
              <a:rPr lang="en-US" altLang="zh-CN" sz="2000" b="1" dirty="0" err="1">
                <a:solidFill>
                  <a:srgbClr val="FF00FF"/>
                </a:solidFill>
                <a:latin typeface="Times New Roman" pitchFamily="18" charset="0"/>
                <a:ea typeface="楷体" pitchFamily="49" charset="-122"/>
                <a:cs typeface="Times New Roman" pitchFamily="18" charset="0"/>
              </a:rPr>
              <a:t>t.GetConstructors</a:t>
            </a:r>
            <a:r>
              <a:rPr lang="en-US" altLang="zh-CN" sz="2000" b="1" dirty="0">
                <a:solidFill>
                  <a:srgbClr val="FF00FF"/>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  {0}</a:t>
            </a:r>
            <a:r>
              <a:rPr lang="zh-CN" altLang="en-US" sz="2000" b="1" dirty="0">
                <a:solidFill>
                  <a:srgbClr val="336600"/>
                </a:solidFill>
                <a:latin typeface="Times New Roman" pitchFamily="18" charset="0"/>
                <a:ea typeface="楷体" pitchFamily="49" charset="-122"/>
                <a:cs typeface="Times New Roman" pitchFamily="18" charset="0"/>
              </a:rPr>
              <a:t>的构造函数个数</a:t>
            </a:r>
            <a:r>
              <a:rPr lang="en-US" altLang="zh-CN" sz="2000" b="1" dirty="0">
                <a:solidFill>
                  <a:srgbClr val="336600"/>
                </a:solidFill>
                <a:latin typeface="Times New Roman" pitchFamily="18" charset="0"/>
                <a:ea typeface="楷体" pitchFamily="49" charset="-122"/>
                <a:cs typeface="Times New Roman" pitchFamily="18" charset="0"/>
              </a:rPr>
              <a:t>:{1}", </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t.FullName</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c.Length</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foreach</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ConstructorInfo</a:t>
            </a:r>
            <a:r>
              <a:rPr lang="en-US" altLang="zh-CN" sz="2000" b="1" dirty="0">
                <a:solidFill>
                  <a:srgbClr val="336600"/>
                </a:solidFill>
                <a:latin typeface="Times New Roman" pitchFamily="18" charset="0"/>
                <a:ea typeface="楷体" pitchFamily="49" charset="-122"/>
                <a:cs typeface="Times New Roman" pitchFamily="18" charset="0"/>
              </a:rPr>
              <a:t> item in c)</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("\t{0} ", </a:t>
            </a:r>
            <a:r>
              <a:rPr lang="en-US" altLang="zh-CN" sz="2000" b="1" dirty="0" err="1">
                <a:solidFill>
                  <a:srgbClr val="336600"/>
                </a:solidFill>
                <a:latin typeface="Times New Roman" pitchFamily="18" charset="0"/>
                <a:ea typeface="楷体" pitchFamily="49" charset="-122"/>
                <a:cs typeface="Times New Roman" pitchFamily="18" charset="0"/>
              </a:rPr>
              <a:t>item.Name</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a:t>
            </a:r>
          </a:p>
        </p:txBody>
      </p:sp>
      <p:sp>
        <p:nvSpPr>
          <p:cNvPr id="122884" name="Text Box 4"/>
          <p:cNvSpPr txBox="1">
            <a:spLocks noChangeArrowheads="1"/>
          </p:cNvSpPr>
          <p:nvPr/>
        </p:nvSpPr>
        <p:spPr bwMode="auto">
          <a:xfrm>
            <a:off x="5508625" y="4581525"/>
            <a:ext cx="3311525" cy="3968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0000FF"/>
                </a:solidFill>
                <a:latin typeface="楷体" pitchFamily="49" charset="-122"/>
                <a:ea typeface="楷体" pitchFamily="49" charset="-122"/>
              </a:rPr>
              <a:t>程序执行结果</a:t>
            </a:r>
          </a:p>
        </p:txBody>
      </p:sp>
      <p:sp>
        <p:nvSpPr>
          <p:cNvPr id="122885" name="Line 5"/>
          <p:cNvSpPr>
            <a:spLocks noChangeShapeType="1"/>
          </p:cNvSpPr>
          <p:nvPr/>
        </p:nvSpPr>
        <p:spPr bwMode="auto">
          <a:xfrm flipH="1">
            <a:off x="4932363" y="4797425"/>
            <a:ext cx="647700" cy="0"/>
          </a:xfrm>
          <a:prstGeom prst="line">
            <a:avLst/>
          </a:prstGeom>
          <a:noFill/>
          <a:ln w="28575">
            <a:solidFill>
              <a:srgbClr val="FF3300"/>
            </a:solidFill>
            <a:round/>
            <a:headEnd/>
            <a:tailEnd type="triangle" w="med" len="med"/>
          </a:ln>
          <a:effectLst/>
        </p:spPr>
        <p:txBody>
          <a:bodyPr/>
          <a:lstStyle/>
          <a:p>
            <a:endParaRPr lang="zh-CN" altLang="en-US"/>
          </a:p>
        </p:txBody>
      </p:sp>
      <p:pic>
        <p:nvPicPr>
          <p:cNvPr id="6" name="图片 5"/>
          <p:cNvPicPr/>
          <p:nvPr/>
        </p:nvPicPr>
        <p:blipFill>
          <a:blip r:embed="rId2"/>
          <a:srcRect/>
          <a:stretch>
            <a:fillRect/>
          </a:stretch>
        </p:blipFill>
        <p:spPr bwMode="auto">
          <a:xfrm>
            <a:off x="1714480" y="4000504"/>
            <a:ext cx="3143272" cy="2000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684213" y="549275"/>
            <a:ext cx="7848600" cy="4565352"/>
          </a:xfrm>
          <a:prstGeom prst="rect">
            <a:avLst/>
          </a:prstGeom>
          <a:noFill/>
          <a:ln w="9525">
            <a:noFill/>
            <a:miter lim="800000"/>
            <a:headEnd/>
            <a:tailEnd/>
          </a:ln>
          <a:effectLst/>
        </p:spPr>
        <p:txBody>
          <a:bodyPr>
            <a:spAutoFit/>
          </a:bodyPr>
          <a:lstStyle/>
          <a:p>
            <a:r>
              <a:rPr lang="en-US" altLang="zh-CN" sz="2400" b="1" dirty="0">
                <a:solidFill>
                  <a:srgbClr val="FF0000"/>
                </a:solidFill>
                <a:latin typeface="Times New Roman" pitchFamily="18" charset="0"/>
                <a:ea typeface="楷体" pitchFamily="49" charset="-122"/>
                <a:cs typeface="Times New Roman" pitchFamily="18" charset="0"/>
              </a:rPr>
              <a:t>2. </a:t>
            </a:r>
            <a:r>
              <a:rPr lang="zh-CN" altLang="en-US" sz="2400" b="1" dirty="0">
                <a:solidFill>
                  <a:srgbClr val="FF0000"/>
                </a:solidFill>
                <a:latin typeface="Times New Roman" pitchFamily="18" charset="0"/>
                <a:ea typeface="楷体" pitchFamily="49" charset="-122"/>
                <a:cs typeface="Times New Roman" pitchFamily="18" charset="0"/>
              </a:rPr>
              <a:t>通过反射调用未知类的某方法</a:t>
            </a:r>
          </a:p>
          <a:p>
            <a:pPr>
              <a:lnSpc>
                <a:spcPts val="3200"/>
              </a:lnSpc>
            </a:pPr>
            <a:r>
              <a:rPr lang="zh-CN" altLang="en-US" sz="2400" b="1" dirty="0">
                <a:solidFill>
                  <a:srgbClr val="0000FF"/>
                </a:solidFill>
                <a:latin typeface="Times New Roman" pitchFamily="18" charset="0"/>
                <a:ea typeface="楷体" pitchFamily="49" charset="-122"/>
                <a:cs typeface="Times New Roman" pitchFamily="18" charset="0"/>
              </a:rPr>
              <a:t>　　调用未知类的某方法的过程如下：</a:t>
            </a:r>
          </a:p>
          <a:p>
            <a:pPr>
              <a:lnSpc>
                <a:spcPts val="32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400" b="1" dirty="0">
                <a:solidFill>
                  <a:srgbClr val="0000FF"/>
                </a:solidFill>
                <a:latin typeface="Times New Roman" pitchFamily="18" charset="0"/>
                <a:ea typeface="楷体" pitchFamily="49" charset="-122"/>
                <a:cs typeface="Times New Roman" pitchFamily="18" charset="0"/>
              </a:rPr>
              <a:t>1</a:t>
            </a:r>
            <a:r>
              <a:rPr lang="zh-CN" altLang="en-US" sz="2400" b="1" dirty="0">
                <a:solidFill>
                  <a:srgbClr val="0000FF"/>
                </a:solidFill>
                <a:latin typeface="Times New Roman" pitchFamily="18" charset="0"/>
                <a:ea typeface="楷体" pitchFamily="49" charset="-122"/>
                <a:cs typeface="Times New Roman" pitchFamily="18" charset="0"/>
              </a:rPr>
              <a:t>）假设一个未知类</a:t>
            </a:r>
            <a:r>
              <a:rPr lang="en-US" altLang="zh-CN" sz="2400" b="1" i="1" dirty="0">
                <a:solidFill>
                  <a:srgbClr val="0000FF"/>
                </a:solidFill>
                <a:latin typeface="Times New Roman" pitchFamily="18" charset="0"/>
                <a:ea typeface="楷体" pitchFamily="49" charset="-122"/>
                <a:cs typeface="Times New Roman" pitchFamily="18" charset="0"/>
              </a:rPr>
              <a:t>c</a:t>
            </a:r>
            <a:r>
              <a:rPr lang="zh-CN" altLang="en-US" sz="2400" b="1" dirty="0">
                <a:solidFill>
                  <a:srgbClr val="0000FF"/>
                </a:solidFill>
                <a:latin typeface="Times New Roman" pitchFamily="18" charset="0"/>
                <a:ea typeface="楷体" pitchFamily="49" charset="-122"/>
                <a:cs typeface="Times New Roman" pitchFamily="18" charset="0"/>
              </a:rPr>
              <a:t>属于某个</a:t>
            </a:r>
            <a:r>
              <a:rPr lang="en-US" altLang="zh-CN" sz="2400" b="1" dirty="0">
                <a:solidFill>
                  <a:srgbClr val="0000FF"/>
                </a:solidFill>
                <a:latin typeface="Times New Roman" pitchFamily="18" charset="0"/>
                <a:ea typeface="楷体" pitchFamily="49" charset="-122"/>
                <a:cs typeface="Times New Roman" pitchFamily="18" charset="0"/>
              </a:rPr>
              <a:t>DLL</a:t>
            </a:r>
            <a:r>
              <a:rPr lang="zh-CN" altLang="en-US" sz="2400" b="1" dirty="0">
                <a:solidFill>
                  <a:srgbClr val="0000FF"/>
                </a:solidFill>
                <a:latin typeface="Times New Roman" pitchFamily="18" charset="0"/>
                <a:ea typeface="楷体" pitchFamily="49" charset="-122"/>
                <a:cs typeface="Times New Roman" pitchFamily="18" charset="0"/>
              </a:rPr>
              <a:t>文件</a:t>
            </a:r>
            <a:r>
              <a:rPr lang="en-US" altLang="zh-CN" sz="2400" b="1" dirty="0" err="1">
                <a:solidFill>
                  <a:srgbClr val="0000FF"/>
                </a:solidFill>
                <a:latin typeface="Times New Roman" pitchFamily="18" charset="0"/>
                <a:ea typeface="楷体" pitchFamily="49" charset="-122"/>
                <a:cs typeface="Times New Roman" pitchFamily="18" charset="0"/>
              </a:rPr>
              <a:t>xyz.dll</a:t>
            </a:r>
            <a:r>
              <a:rPr lang="zh-CN" altLang="en-US" sz="2400" b="1" dirty="0">
                <a:solidFill>
                  <a:srgbClr val="0000FF"/>
                </a:solidFill>
                <a:latin typeface="Times New Roman" pitchFamily="18" charset="0"/>
                <a:ea typeface="楷体" pitchFamily="49" charset="-122"/>
                <a:cs typeface="Times New Roman" pitchFamily="18" charset="0"/>
              </a:rPr>
              <a:t>，采用</a:t>
            </a:r>
            <a:r>
              <a:rPr lang="en-US" altLang="zh-CN" sz="2400" b="1" dirty="0" err="1">
                <a:solidFill>
                  <a:srgbClr val="0000FF"/>
                </a:solidFill>
                <a:latin typeface="Times New Roman" pitchFamily="18" charset="0"/>
                <a:ea typeface="楷体" pitchFamily="49" charset="-122"/>
                <a:cs typeface="Times New Roman" pitchFamily="18" charset="0"/>
              </a:rPr>
              <a:t>Assembly.LoadFrom</a:t>
            </a:r>
            <a:r>
              <a:rPr lang="en-US" altLang="zh-CN" sz="2400" b="1" dirty="0">
                <a:solidFill>
                  <a:srgbClr val="0000FF"/>
                </a:solidFill>
                <a:latin typeface="Times New Roman" pitchFamily="18" charset="0"/>
                <a:ea typeface="楷体" pitchFamily="49" charset="-122"/>
                <a:cs typeface="Times New Roman" pitchFamily="18" charset="0"/>
              </a:rPr>
              <a:t>("</a:t>
            </a:r>
            <a:r>
              <a:rPr lang="en-US" altLang="zh-CN" sz="2400" b="1" dirty="0" err="1">
                <a:solidFill>
                  <a:srgbClr val="0000FF"/>
                </a:solidFill>
                <a:latin typeface="Times New Roman" pitchFamily="18" charset="0"/>
                <a:ea typeface="楷体" pitchFamily="49" charset="-122"/>
                <a:cs typeface="Times New Roman" pitchFamily="18" charset="0"/>
              </a:rPr>
              <a:t>xyz.dll</a:t>
            </a:r>
            <a:r>
              <a:rPr lang="en-US" altLang="zh-CN" sz="2400" b="1" dirty="0">
                <a:solidFill>
                  <a:srgbClr val="0000FF"/>
                </a:solidFill>
                <a:latin typeface="Times New Roman" pitchFamily="18" charset="0"/>
                <a:ea typeface="楷体" pitchFamily="49" charset="-122"/>
                <a:cs typeface="Times New Roman" pitchFamily="18" charset="0"/>
              </a:rPr>
              <a:t>")</a:t>
            </a:r>
            <a:r>
              <a:rPr lang="zh-CN" altLang="en-US" sz="2400" b="1" dirty="0">
                <a:solidFill>
                  <a:srgbClr val="0000FF"/>
                </a:solidFill>
                <a:latin typeface="Times New Roman" pitchFamily="18" charset="0"/>
                <a:ea typeface="楷体" pitchFamily="49" charset="-122"/>
                <a:cs typeface="Times New Roman" pitchFamily="18" charset="0"/>
              </a:rPr>
              <a:t>加载该程序集。</a:t>
            </a:r>
          </a:p>
          <a:p>
            <a:pPr>
              <a:lnSpc>
                <a:spcPts val="32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400" b="1" dirty="0">
                <a:solidFill>
                  <a:srgbClr val="0000FF"/>
                </a:solidFill>
                <a:latin typeface="Times New Roman" pitchFamily="18" charset="0"/>
                <a:ea typeface="楷体" pitchFamily="49" charset="-122"/>
                <a:cs typeface="Times New Roman" pitchFamily="18" charset="0"/>
              </a:rPr>
              <a:t>2</a:t>
            </a:r>
            <a:r>
              <a:rPr lang="zh-CN" altLang="en-US" sz="2400" b="1" dirty="0">
                <a:solidFill>
                  <a:srgbClr val="0000FF"/>
                </a:solidFill>
                <a:latin typeface="Times New Roman" pitchFamily="18" charset="0"/>
                <a:ea typeface="楷体" pitchFamily="49" charset="-122"/>
                <a:cs typeface="Times New Roman" pitchFamily="18" charset="0"/>
              </a:rPr>
              <a:t>）调用</a:t>
            </a:r>
            <a:r>
              <a:rPr lang="en-US" altLang="zh-CN" sz="2400" b="1" dirty="0" err="1">
                <a:solidFill>
                  <a:srgbClr val="0000FF"/>
                </a:solidFill>
                <a:latin typeface="Times New Roman" pitchFamily="18" charset="0"/>
                <a:ea typeface="楷体" pitchFamily="49" charset="-122"/>
                <a:cs typeface="Times New Roman" pitchFamily="18" charset="0"/>
              </a:rPr>
              <a:t>assembly.GetTypes</a:t>
            </a:r>
            <a:r>
              <a:rPr lang="en-US" altLang="zh-CN" sz="2400" b="1" dirty="0">
                <a:solidFill>
                  <a:srgbClr val="0000FF"/>
                </a:solidFill>
                <a:latin typeface="Times New Roman" pitchFamily="18" charset="0"/>
                <a:ea typeface="楷体" pitchFamily="49" charset="-122"/>
                <a:cs typeface="Times New Roman" pitchFamily="18" charset="0"/>
              </a:rPr>
              <a:t>()</a:t>
            </a:r>
            <a:r>
              <a:rPr lang="zh-CN" altLang="en-US" sz="2400" b="1" dirty="0">
                <a:solidFill>
                  <a:srgbClr val="0000FF"/>
                </a:solidFill>
                <a:latin typeface="Times New Roman" pitchFamily="18" charset="0"/>
                <a:ea typeface="楷体" pitchFamily="49" charset="-122"/>
                <a:cs typeface="Times New Roman" pitchFamily="18" charset="0"/>
              </a:rPr>
              <a:t>方法得到一个</a:t>
            </a:r>
            <a:r>
              <a:rPr lang="en-US" altLang="zh-CN" sz="2400" b="1" dirty="0">
                <a:solidFill>
                  <a:srgbClr val="0000FF"/>
                </a:solidFill>
                <a:latin typeface="Times New Roman" pitchFamily="18" charset="0"/>
                <a:ea typeface="楷体" pitchFamily="49" charset="-122"/>
                <a:cs typeface="Times New Roman" pitchFamily="18" charset="0"/>
              </a:rPr>
              <a:t>Type</a:t>
            </a:r>
            <a:r>
              <a:rPr lang="zh-CN" altLang="en-US" sz="2400" b="1" dirty="0">
                <a:solidFill>
                  <a:srgbClr val="0000FF"/>
                </a:solidFill>
                <a:latin typeface="Times New Roman" pitchFamily="18" charset="0"/>
                <a:ea typeface="楷体" pitchFamily="49" charset="-122"/>
                <a:cs typeface="Times New Roman" pitchFamily="18" charset="0"/>
              </a:rPr>
              <a:t>对象数组</a:t>
            </a:r>
            <a:r>
              <a:rPr lang="en-US" altLang="zh-CN" sz="2400" b="1" i="1" dirty="0">
                <a:solidFill>
                  <a:srgbClr val="0000FF"/>
                </a:solidFill>
                <a:latin typeface="Times New Roman" pitchFamily="18" charset="0"/>
                <a:ea typeface="楷体" pitchFamily="49" charset="-122"/>
                <a:cs typeface="Times New Roman" pitchFamily="18" charset="0"/>
              </a:rPr>
              <a:t>t</a:t>
            </a:r>
            <a:r>
              <a:rPr lang="zh-CN" altLang="en-US" sz="2400" b="1" dirty="0">
                <a:solidFill>
                  <a:srgbClr val="0000FF"/>
                </a:solidFill>
                <a:latin typeface="Times New Roman" pitchFamily="18" charset="0"/>
                <a:ea typeface="楷体" pitchFamily="49" charset="-122"/>
                <a:cs typeface="Times New Roman" pitchFamily="18" charset="0"/>
              </a:rPr>
              <a:t>。</a:t>
            </a:r>
          </a:p>
          <a:p>
            <a:pPr>
              <a:lnSpc>
                <a:spcPts val="32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400" b="1" dirty="0">
                <a:solidFill>
                  <a:srgbClr val="0000FF"/>
                </a:solidFill>
                <a:latin typeface="Times New Roman" pitchFamily="18" charset="0"/>
                <a:ea typeface="楷体" pitchFamily="49" charset="-122"/>
                <a:cs typeface="Times New Roman" pitchFamily="18" charset="0"/>
              </a:rPr>
              <a:t>3</a:t>
            </a:r>
            <a:r>
              <a:rPr lang="zh-CN" altLang="en-US" sz="2400" b="1" dirty="0">
                <a:solidFill>
                  <a:srgbClr val="0000FF"/>
                </a:solidFill>
                <a:latin typeface="Times New Roman" pitchFamily="18" charset="0"/>
                <a:ea typeface="楷体" pitchFamily="49" charset="-122"/>
                <a:cs typeface="Times New Roman" pitchFamily="18" charset="0"/>
              </a:rPr>
              <a:t>）通过</a:t>
            </a:r>
            <a:r>
              <a:rPr lang="en-US" altLang="zh-CN" sz="2400" b="1" dirty="0" err="1">
                <a:solidFill>
                  <a:srgbClr val="0000FF"/>
                </a:solidFill>
                <a:latin typeface="Times New Roman" pitchFamily="18" charset="0"/>
                <a:ea typeface="楷体" pitchFamily="49" charset="-122"/>
                <a:cs typeface="Times New Roman" pitchFamily="18" charset="0"/>
              </a:rPr>
              <a:t>Type.GetConstructor</a:t>
            </a:r>
            <a:r>
              <a:rPr lang="en-US" altLang="zh-CN" sz="2400" b="1" dirty="0">
                <a:solidFill>
                  <a:srgbClr val="0000FF"/>
                </a:solidFill>
                <a:latin typeface="Times New Roman" pitchFamily="18" charset="0"/>
                <a:ea typeface="楷体" pitchFamily="49" charset="-122"/>
                <a:cs typeface="Times New Roman" pitchFamily="18" charset="0"/>
              </a:rPr>
              <a:t>()</a:t>
            </a:r>
            <a:r>
              <a:rPr lang="zh-CN" altLang="en-US" sz="2400" b="1" dirty="0">
                <a:solidFill>
                  <a:srgbClr val="0000FF"/>
                </a:solidFill>
                <a:latin typeface="Times New Roman" pitchFamily="18" charset="0"/>
                <a:ea typeface="楷体" pitchFamily="49" charset="-122"/>
                <a:cs typeface="Times New Roman" pitchFamily="18" charset="0"/>
              </a:rPr>
              <a:t>方法得到某个对象的构造函数。</a:t>
            </a:r>
          </a:p>
          <a:p>
            <a:pPr>
              <a:lnSpc>
                <a:spcPts val="32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400" b="1" dirty="0">
                <a:solidFill>
                  <a:srgbClr val="0000FF"/>
                </a:solidFill>
                <a:latin typeface="Times New Roman" pitchFamily="18" charset="0"/>
                <a:ea typeface="楷体" pitchFamily="49" charset="-122"/>
                <a:cs typeface="Times New Roman" pitchFamily="18" charset="0"/>
              </a:rPr>
              <a:t>4</a:t>
            </a:r>
            <a:r>
              <a:rPr lang="zh-CN" altLang="en-US" sz="2400" b="1" dirty="0">
                <a:solidFill>
                  <a:srgbClr val="0000FF"/>
                </a:solidFill>
                <a:latin typeface="Times New Roman" pitchFamily="18" charset="0"/>
                <a:ea typeface="楷体" pitchFamily="49" charset="-122"/>
                <a:cs typeface="Times New Roman" pitchFamily="18" charset="0"/>
              </a:rPr>
              <a:t>）通过</a:t>
            </a:r>
            <a:r>
              <a:rPr lang="en-US" altLang="zh-CN" sz="2400" b="1" dirty="0" err="1">
                <a:solidFill>
                  <a:srgbClr val="0000FF"/>
                </a:solidFill>
                <a:latin typeface="Times New Roman" pitchFamily="18" charset="0"/>
                <a:ea typeface="楷体" pitchFamily="49" charset="-122"/>
                <a:cs typeface="Times New Roman" pitchFamily="18" charset="0"/>
              </a:rPr>
              <a:t>ConstructorInfo.Invoke</a:t>
            </a:r>
            <a:r>
              <a:rPr lang="en-US" altLang="zh-CN" sz="2400" b="1" dirty="0">
                <a:solidFill>
                  <a:srgbClr val="0000FF"/>
                </a:solidFill>
                <a:latin typeface="Times New Roman" pitchFamily="18" charset="0"/>
                <a:ea typeface="楷体" pitchFamily="49" charset="-122"/>
                <a:cs typeface="Times New Roman" pitchFamily="18" charset="0"/>
              </a:rPr>
              <a:t>()</a:t>
            </a:r>
            <a:r>
              <a:rPr lang="zh-CN" altLang="en-US" sz="2400" b="1" dirty="0">
                <a:solidFill>
                  <a:srgbClr val="0000FF"/>
                </a:solidFill>
                <a:latin typeface="Times New Roman" pitchFamily="18" charset="0"/>
                <a:ea typeface="楷体" pitchFamily="49" charset="-122"/>
                <a:cs typeface="Times New Roman" pitchFamily="18" charset="0"/>
              </a:rPr>
              <a:t>方法调用构造函数创建未知类的对象</a:t>
            </a:r>
            <a:r>
              <a:rPr lang="en-US" altLang="zh-CN" sz="2400" b="1" i="1" dirty="0">
                <a:solidFill>
                  <a:srgbClr val="0000FF"/>
                </a:solidFill>
                <a:latin typeface="Times New Roman" pitchFamily="18" charset="0"/>
                <a:ea typeface="楷体" pitchFamily="49" charset="-122"/>
                <a:cs typeface="Times New Roman" pitchFamily="18" charset="0"/>
              </a:rPr>
              <a:t>s</a:t>
            </a:r>
            <a:r>
              <a:rPr lang="zh-CN" altLang="en-US" sz="2400" b="1" dirty="0">
                <a:solidFill>
                  <a:srgbClr val="0000FF"/>
                </a:solidFill>
                <a:latin typeface="Times New Roman" pitchFamily="18" charset="0"/>
                <a:ea typeface="楷体" pitchFamily="49" charset="-122"/>
                <a:cs typeface="Times New Roman" pitchFamily="18" charset="0"/>
              </a:rPr>
              <a:t>。</a:t>
            </a:r>
          </a:p>
          <a:p>
            <a:pPr>
              <a:lnSpc>
                <a:spcPts val="32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400" b="1" dirty="0">
                <a:solidFill>
                  <a:srgbClr val="0000FF"/>
                </a:solidFill>
                <a:latin typeface="Times New Roman" pitchFamily="18" charset="0"/>
                <a:ea typeface="楷体" pitchFamily="49" charset="-122"/>
                <a:cs typeface="Times New Roman" pitchFamily="18" charset="0"/>
              </a:rPr>
              <a:t>5</a:t>
            </a:r>
            <a:r>
              <a:rPr lang="zh-CN" altLang="en-US" sz="2400" b="1" dirty="0">
                <a:solidFill>
                  <a:srgbClr val="0000FF"/>
                </a:solidFill>
                <a:latin typeface="Times New Roman" pitchFamily="18" charset="0"/>
                <a:ea typeface="楷体" pitchFamily="49" charset="-122"/>
                <a:cs typeface="Times New Roman" pitchFamily="18" charset="0"/>
              </a:rPr>
              <a:t>）通过对象</a:t>
            </a:r>
            <a:r>
              <a:rPr lang="en-US" altLang="zh-CN" sz="2400" b="1" i="1" dirty="0">
                <a:solidFill>
                  <a:srgbClr val="0000FF"/>
                </a:solidFill>
                <a:latin typeface="Times New Roman" pitchFamily="18" charset="0"/>
                <a:ea typeface="楷体" pitchFamily="49" charset="-122"/>
                <a:cs typeface="Times New Roman" pitchFamily="18" charset="0"/>
              </a:rPr>
              <a:t>s</a:t>
            </a:r>
            <a:r>
              <a:rPr lang="zh-CN" altLang="en-US" sz="2400" b="1" dirty="0">
                <a:solidFill>
                  <a:srgbClr val="0000FF"/>
                </a:solidFill>
                <a:latin typeface="Times New Roman" pitchFamily="18" charset="0"/>
                <a:ea typeface="楷体" pitchFamily="49" charset="-122"/>
                <a:cs typeface="Times New Roman" pitchFamily="18" charset="0"/>
              </a:rPr>
              <a:t>调用某方法。</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395288" y="333375"/>
            <a:ext cx="8208962" cy="4062651"/>
          </a:xfrm>
          <a:prstGeom prst="rect">
            <a:avLst/>
          </a:prstGeom>
          <a:noFill/>
          <a:ln w="9525">
            <a:noFill/>
            <a:miter lim="800000"/>
            <a:headEnd/>
            <a:tailEnd/>
          </a:ln>
          <a:effectLst/>
        </p:spPr>
        <p:txBody>
          <a:bodyPr>
            <a:spAutoFit/>
          </a:bodyPr>
          <a:lstStyle/>
          <a:p>
            <a:pPr>
              <a:lnSpc>
                <a:spcPct val="150000"/>
              </a:lnSpc>
            </a:pPr>
            <a:r>
              <a:rPr lang="zh-CN" altLang="en-US" sz="2400" b="1" dirty="0">
                <a:latin typeface="Times New Roman" pitchFamily="18" charset="0"/>
                <a:ea typeface="楷体" pitchFamily="49" charset="-122"/>
                <a:cs typeface="Times New Roman" pitchFamily="18" charset="0"/>
              </a:rPr>
              <a:t>　　</a:t>
            </a:r>
            <a:r>
              <a:rPr lang="en-US" altLang="zh-CN" sz="2400" b="1" dirty="0">
                <a:solidFill>
                  <a:srgbClr val="FF3300"/>
                </a:solidFill>
                <a:latin typeface="Times New Roman" pitchFamily="18" charset="0"/>
                <a:ea typeface="楷体" pitchFamily="49" charset="-122"/>
                <a:cs typeface="Times New Roman" pitchFamily="18" charset="0"/>
              </a:rPr>
              <a:t>【</a:t>
            </a:r>
            <a:r>
              <a:rPr lang="zh-CN" altLang="en-US" sz="2400" b="1" dirty="0" smtClean="0">
                <a:solidFill>
                  <a:srgbClr val="FF3300"/>
                </a:solidFill>
                <a:latin typeface="Times New Roman" pitchFamily="18" charset="0"/>
                <a:ea typeface="楷体" pitchFamily="49" charset="-122"/>
                <a:cs typeface="Times New Roman" pitchFamily="18" charset="0"/>
              </a:rPr>
              <a:t>例</a:t>
            </a:r>
            <a:r>
              <a:rPr lang="en-US" altLang="zh-CN" sz="2400" b="1" dirty="0" smtClean="0">
                <a:solidFill>
                  <a:srgbClr val="FF3300"/>
                </a:solidFill>
                <a:latin typeface="Times New Roman" pitchFamily="18" charset="0"/>
                <a:ea typeface="楷体" pitchFamily="49" charset="-122"/>
                <a:cs typeface="Times New Roman" pitchFamily="18" charset="0"/>
              </a:rPr>
              <a:t>7.4】</a:t>
            </a:r>
            <a:r>
              <a:rPr lang="en-US" altLang="zh-CN" sz="2400" b="1" dirty="0" smtClean="0">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有一个项目</a:t>
            </a:r>
            <a:r>
              <a:rPr lang="en-US" altLang="zh-CN" sz="2400" b="1" dirty="0" err="1" smtClean="0">
                <a:solidFill>
                  <a:srgbClr val="0000FF"/>
                </a:solidFill>
                <a:latin typeface="Times New Roman" pitchFamily="18" charset="0"/>
                <a:ea typeface="楷体" pitchFamily="49" charset="-122"/>
                <a:cs typeface="Times New Roman" pitchFamily="18" charset="0"/>
              </a:rPr>
              <a:t>proj7_4</a:t>
            </a:r>
            <a:r>
              <a:rPr lang="zh-CN" altLang="en-US" sz="2400" b="1" dirty="0" smtClean="0">
                <a:solidFill>
                  <a:srgbClr val="0000FF"/>
                </a:solidFill>
                <a:latin typeface="Times New Roman" pitchFamily="18" charset="0"/>
                <a:ea typeface="楷体" pitchFamily="49" charset="-122"/>
                <a:cs typeface="Times New Roman" pitchFamily="18" charset="0"/>
              </a:rPr>
              <a:t>，通过添加代码文件模板向其中添加一个</a:t>
            </a:r>
            <a:r>
              <a:rPr lang="en-US" altLang="zh-CN" sz="2400" b="1" dirty="0" err="1" smtClean="0">
                <a:solidFill>
                  <a:srgbClr val="0000FF"/>
                </a:solidFill>
                <a:latin typeface="Times New Roman" pitchFamily="18" charset="0"/>
                <a:ea typeface="楷体" pitchFamily="49" charset="-122"/>
                <a:cs typeface="Times New Roman" pitchFamily="18" charset="0"/>
              </a:rPr>
              <a:t>Sport.cs</a:t>
            </a:r>
            <a:r>
              <a:rPr lang="zh-CN" altLang="en-US" sz="2400" b="1" dirty="0" smtClean="0">
                <a:solidFill>
                  <a:srgbClr val="0000FF"/>
                </a:solidFill>
                <a:latin typeface="Times New Roman" pitchFamily="18" charset="0"/>
                <a:ea typeface="楷体" pitchFamily="49" charset="-122"/>
                <a:cs typeface="Times New Roman" pitchFamily="18" charset="0"/>
              </a:rPr>
              <a:t>文件，该文件的内容如下：</a:t>
            </a:r>
            <a:endParaRPr lang="zh-CN" altLang="en-US" sz="2400" b="1" dirty="0">
              <a:solidFill>
                <a:srgbClr val="0000FF"/>
              </a:solidFill>
              <a:latin typeface="Times New Roman" pitchFamily="18" charset="0"/>
              <a:ea typeface="楷体" pitchFamily="49" charset="-122"/>
              <a:cs typeface="Times New Roman" pitchFamily="18" charset="0"/>
            </a:endParaRPr>
          </a:p>
          <a:p>
            <a:pPr>
              <a:lnSpc>
                <a:spcPct val="150000"/>
              </a:lnSpc>
            </a:pPr>
            <a:r>
              <a:rPr lang="zh-CN" altLang="en-US" sz="2400" b="1" dirty="0">
                <a:solidFill>
                  <a:srgbClr val="336600"/>
                </a:solidFill>
                <a:latin typeface="Times New Roman" pitchFamily="18" charset="0"/>
                <a:ea typeface="楷体" pitchFamily="49" charset="-122"/>
                <a:cs typeface="Times New Roman" pitchFamily="18" charset="0"/>
              </a:rPr>
              <a:t>　</a:t>
            </a:r>
            <a:r>
              <a:rPr lang="zh-CN" altLang="en-US" sz="2400" b="1" dirty="0" smtClean="0">
                <a:solidFill>
                  <a:srgbClr val="336600"/>
                </a:solidFill>
                <a:latin typeface="Times New Roman" pitchFamily="18" charset="0"/>
                <a:ea typeface="楷体" pitchFamily="49" charset="-122"/>
                <a:cs typeface="Times New Roman" pitchFamily="18" charset="0"/>
              </a:rPr>
              <a:t>  </a:t>
            </a:r>
            <a:r>
              <a:rPr lang="en-US" altLang="zh-CN" sz="2000" b="1" dirty="0" smtClean="0">
                <a:solidFill>
                  <a:srgbClr val="336600"/>
                </a:solidFill>
                <a:latin typeface="Times New Roman" pitchFamily="18" charset="0"/>
                <a:ea typeface="楷体" pitchFamily="49" charset="-122"/>
                <a:cs typeface="Times New Roman" pitchFamily="18" charset="0"/>
              </a:rPr>
              <a:t>using </a:t>
            </a:r>
            <a:r>
              <a:rPr lang="en-US" altLang="zh-CN" sz="2000" b="1" dirty="0">
                <a:solidFill>
                  <a:srgbClr val="336600"/>
                </a:solidFill>
                <a:latin typeface="Times New Roman" pitchFamily="18" charset="0"/>
                <a:ea typeface="楷体" pitchFamily="49" charset="-122"/>
                <a:cs typeface="Times New Roman" pitchFamily="18" charset="0"/>
              </a:rPr>
              <a:t>System</a:t>
            </a:r>
            <a:r>
              <a:rPr lang="en-US" altLang="zh-CN" sz="2000" b="1" dirty="0" smtClean="0">
                <a:solidFill>
                  <a:srgbClr val="336600"/>
                </a:solidFill>
                <a:latin typeface="Times New Roman" pitchFamily="18" charset="0"/>
                <a:ea typeface="楷体" pitchFamily="49" charset="-122"/>
                <a:cs typeface="Times New Roman" pitchFamily="18" charset="0"/>
              </a:rPr>
              <a:t>;</a:t>
            </a:r>
            <a:endParaRPr lang="en-US" altLang="zh-CN" sz="2000" b="1" dirty="0">
              <a:solidFill>
                <a:srgbClr val="336600"/>
              </a:solidFill>
              <a:latin typeface="Times New Roman" pitchFamily="18" charset="0"/>
              <a:ea typeface="楷体" pitchFamily="49" charset="-122"/>
              <a:cs typeface="Times New Roman" pitchFamily="18" charset="0"/>
            </a:endParaRPr>
          </a:p>
          <a:p>
            <a:pPr>
              <a:lnSpc>
                <a:spcPct val="15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public abstract class Sport		</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体育运动类</a:t>
            </a:r>
          </a:p>
          <a:p>
            <a:pPr>
              <a:lnSpc>
                <a:spcPct val="15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protected string name;		</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项目名</a:t>
            </a:r>
          </a:p>
          <a:p>
            <a:pPr>
              <a:lnSpc>
                <a:spcPct val="15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public abstract string </a:t>
            </a:r>
            <a:r>
              <a:rPr lang="en-US" altLang="zh-CN" sz="2000" b="1" dirty="0" err="1">
                <a:solidFill>
                  <a:srgbClr val="336600"/>
                </a:solidFill>
                <a:latin typeface="Times New Roman" pitchFamily="18" charset="0"/>
                <a:ea typeface="楷体" pitchFamily="49" charset="-122"/>
                <a:cs typeface="Times New Roman" pitchFamily="18" charset="0"/>
              </a:rPr>
              <a:t>GetDuration</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获取比赛时间</a:t>
            </a:r>
          </a:p>
          <a:p>
            <a:pPr>
              <a:lnSpc>
                <a:spcPct val="15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public abstract string </a:t>
            </a:r>
            <a:r>
              <a:rPr lang="en-US" altLang="zh-CN" sz="2000" b="1" dirty="0" err="1">
                <a:solidFill>
                  <a:srgbClr val="336600"/>
                </a:solidFill>
                <a:latin typeface="Times New Roman" pitchFamily="18" charset="0"/>
                <a:ea typeface="楷体" pitchFamily="49" charset="-122"/>
                <a:cs typeface="Times New Roman" pitchFamily="18" charset="0"/>
              </a:rPr>
              <a:t>GetName</a:t>
            </a: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获取项目名</a:t>
            </a:r>
          </a:p>
          <a:p>
            <a:pPr>
              <a:lnSpc>
                <a:spcPct val="150000"/>
              </a:lnSpc>
            </a:pPr>
            <a:r>
              <a:rPr lang="en-US" altLang="zh-CN" sz="2000" b="1" dirty="0" smtClean="0">
                <a:solidFill>
                  <a:srgbClr val="336600"/>
                </a:solidFill>
                <a:latin typeface="Times New Roman" pitchFamily="18" charset="0"/>
                <a:ea typeface="楷体" pitchFamily="49" charset="-122"/>
                <a:cs typeface="Times New Roman" pitchFamily="18" charset="0"/>
              </a:rPr>
              <a:t>       }</a:t>
            </a:r>
            <a:endParaRPr lang="en-US" altLang="zh-CN" sz="2000" b="1" dirty="0">
              <a:solidFill>
                <a:srgbClr val="33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611188" y="404813"/>
            <a:ext cx="7993062" cy="1131848"/>
          </a:xfrm>
          <a:prstGeom prst="rect">
            <a:avLst/>
          </a:prstGeom>
          <a:noFill/>
          <a:ln w="9525">
            <a:noFill/>
            <a:miter lim="800000"/>
            <a:headEnd/>
            <a:tailEnd/>
          </a:ln>
          <a:effectLst/>
        </p:spPr>
        <p:txBody>
          <a:bodyPr>
            <a:spAutoFit/>
          </a:bodyPr>
          <a:lstStyle/>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在命令行方式下使用以下命令生成</a:t>
            </a:r>
            <a:r>
              <a:rPr lang="en-US" altLang="zh-CN" sz="2400" b="1" dirty="0" err="1">
                <a:solidFill>
                  <a:srgbClr val="0000FF"/>
                </a:solidFill>
                <a:latin typeface="Times New Roman" pitchFamily="18" charset="0"/>
                <a:ea typeface="楷体" pitchFamily="49" charset="-122"/>
                <a:cs typeface="Times New Roman" pitchFamily="18" charset="0"/>
              </a:rPr>
              <a:t>Sport.dll</a:t>
            </a:r>
            <a:r>
              <a:rPr lang="zh-CN" altLang="en-US" sz="2400" b="1" dirty="0">
                <a:solidFill>
                  <a:srgbClr val="0000FF"/>
                </a:solidFill>
                <a:latin typeface="Times New Roman" pitchFamily="18" charset="0"/>
                <a:ea typeface="楷体" pitchFamily="49" charset="-122"/>
                <a:cs typeface="Times New Roman" pitchFamily="18" charset="0"/>
              </a:rPr>
              <a:t>文件：</a:t>
            </a:r>
          </a:p>
          <a:p>
            <a:pPr>
              <a:lnSpc>
                <a:spcPct val="150000"/>
              </a:lnSpc>
            </a:pPr>
            <a:r>
              <a:rPr lang="en-US" altLang="zh-CN" sz="2400" b="1" dirty="0" err="1">
                <a:solidFill>
                  <a:srgbClr val="006600"/>
                </a:solidFill>
                <a:latin typeface="Times New Roman" pitchFamily="18" charset="0"/>
                <a:ea typeface="楷体" pitchFamily="49" charset="-122"/>
                <a:cs typeface="Times New Roman" pitchFamily="18" charset="0"/>
              </a:rPr>
              <a:t>csc</a:t>
            </a:r>
            <a:r>
              <a:rPr lang="en-US" altLang="zh-CN" sz="2400" b="1" dirty="0">
                <a:solidFill>
                  <a:srgbClr val="006600"/>
                </a:solidFill>
                <a:latin typeface="Times New Roman" pitchFamily="18" charset="0"/>
                <a:ea typeface="楷体" pitchFamily="49" charset="-122"/>
                <a:cs typeface="Times New Roman" pitchFamily="18" charset="0"/>
              </a:rPr>
              <a:t>/</a:t>
            </a:r>
            <a:r>
              <a:rPr lang="en-US" altLang="zh-CN" sz="2400" b="1" dirty="0" err="1">
                <a:solidFill>
                  <a:srgbClr val="006600"/>
                </a:solidFill>
                <a:latin typeface="Times New Roman" pitchFamily="18" charset="0"/>
                <a:ea typeface="楷体" pitchFamily="49" charset="-122"/>
                <a:cs typeface="Times New Roman" pitchFamily="18" charset="0"/>
              </a:rPr>
              <a:t>target:library</a:t>
            </a:r>
            <a:r>
              <a:rPr lang="en-US" altLang="zh-CN" sz="2400" b="1" dirty="0">
                <a:solidFill>
                  <a:srgbClr val="006600"/>
                </a:solidFill>
                <a:latin typeface="Times New Roman" pitchFamily="18" charset="0"/>
                <a:ea typeface="楷体" pitchFamily="49" charset="-122"/>
                <a:cs typeface="Times New Roman" pitchFamily="18" charset="0"/>
              </a:rPr>
              <a:t> </a:t>
            </a:r>
            <a:r>
              <a:rPr lang="en-US" altLang="zh-CN" sz="2400" b="1" dirty="0" err="1">
                <a:solidFill>
                  <a:srgbClr val="006600"/>
                </a:solidFill>
                <a:latin typeface="Times New Roman" pitchFamily="18" charset="0"/>
                <a:ea typeface="楷体" pitchFamily="49" charset="-122"/>
                <a:cs typeface="Times New Roman" pitchFamily="18" charset="0"/>
              </a:rPr>
              <a:t>Sport.cs</a:t>
            </a:r>
            <a:endParaRPr lang="en-US" altLang="zh-CN" sz="2400" b="1" dirty="0">
              <a:solidFill>
                <a:srgbClr val="00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430213" y="428604"/>
            <a:ext cx="8713787" cy="830997"/>
          </a:xfrm>
          <a:prstGeom prst="rect">
            <a:avLst/>
          </a:prstGeom>
          <a:noFill/>
          <a:ln w="9525">
            <a:noFill/>
            <a:miter lim="800000"/>
            <a:headEnd/>
            <a:tailEnd/>
          </a:ln>
          <a:effectLst/>
        </p:spPr>
        <p:txBody>
          <a:bodyPr>
            <a:spAutoFit/>
          </a:bodyPr>
          <a:lstStyle/>
          <a:p>
            <a:r>
              <a:rPr lang="zh-CN" altLang="en-US" sz="2400" b="1" dirty="0">
                <a:solidFill>
                  <a:srgbClr val="0000FF"/>
                </a:solidFill>
                <a:latin typeface="Times New Roman" pitchFamily="18" charset="0"/>
                <a:ea typeface="楷体" pitchFamily="49" charset="-122"/>
                <a:cs typeface="Times New Roman" pitchFamily="18" charset="0"/>
              </a:rPr>
              <a:t>　　同样通过添加代码文件模板向其中添加一个</a:t>
            </a:r>
            <a:r>
              <a:rPr lang="en-US" altLang="zh-CN" sz="2400" b="1" dirty="0" err="1">
                <a:solidFill>
                  <a:srgbClr val="0000FF"/>
                </a:solidFill>
                <a:latin typeface="Times New Roman" pitchFamily="18" charset="0"/>
                <a:ea typeface="楷体" pitchFamily="49" charset="-122"/>
                <a:cs typeface="Times New Roman" pitchFamily="18" charset="0"/>
              </a:rPr>
              <a:t>SomeSports.cs</a:t>
            </a:r>
            <a:r>
              <a:rPr lang="zh-CN" altLang="en-US" sz="2400" b="1" dirty="0">
                <a:solidFill>
                  <a:srgbClr val="0000FF"/>
                </a:solidFill>
                <a:latin typeface="Times New Roman" pitchFamily="18" charset="0"/>
                <a:ea typeface="楷体" pitchFamily="49" charset="-122"/>
                <a:cs typeface="Times New Roman" pitchFamily="18" charset="0"/>
              </a:rPr>
              <a:t>文件，该文件的内容如下：</a:t>
            </a:r>
          </a:p>
        </p:txBody>
      </p:sp>
      <p:sp>
        <p:nvSpPr>
          <p:cNvPr id="118787" name="Text Box 3"/>
          <p:cNvSpPr txBox="1">
            <a:spLocks noChangeArrowheads="1"/>
          </p:cNvSpPr>
          <p:nvPr/>
        </p:nvSpPr>
        <p:spPr bwMode="auto">
          <a:xfrm>
            <a:off x="827088" y="1341438"/>
            <a:ext cx="7993062" cy="3597275"/>
          </a:xfrm>
          <a:prstGeom prst="rect">
            <a:avLst/>
          </a:prstGeom>
          <a:noFill/>
          <a:ln w="9525">
            <a:noFill/>
            <a:miter lim="800000"/>
            <a:headEnd/>
            <a:tailEnd/>
          </a:ln>
          <a:effectLst/>
        </p:spPr>
        <p:txBody>
          <a:bodyPr>
            <a:spAutoFit/>
          </a:bodyPr>
          <a:lstStyle/>
          <a:p>
            <a:r>
              <a:rPr lang="en-US" altLang="zh-CN" sz="2000" b="1" dirty="0">
                <a:solidFill>
                  <a:srgbClr val="336600"/>
                </a:solidFill>
                <a:latin typeface="Times New Roman" pitchFamily="18" charset="0"/>
                <a:ea typeface="楷体" pitchFamily="49" charset="-122"/>
                <a:cs typeface="Times New Roman" pitchFamily="18" charset="0"/>
              </a:rPr>
              <a:t>using System;</a:t>
            </a:r>
          </a:p>
          <a:p>
            <a:r>
              <a:rPr lang="en-US" altLang="zh-CN" sz="2000" b="1" dirty="0">
                <a:solidFill>
                  <a:srgbClr val="FF00FF"/>
                </a:solidFill>
                <a:latin typeface="Times New Roman" pitchFamily="18" charset="0"/>
                <a:ea typeface="楷体" pitchFamily="49" charset="-122"/>
                <a:cs typeface="Times New Roman" pitchFamily="18" charset="0"/>
              </a:rPr>
              <a:t>public class Basketball : Sport</a:t>
            </a:r>
          </a:p>
          <a:p>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smtClean="0">
                <a:solidFill>
                  <a:srgbClr val="336600"/>
                </a:solidFill>
                <a:latin typeface="Times New Roman" pitchFamily="18" charset="0"/>
                <a:ea typeface="楷体" pitchFamily="49" charset="-122"/>
                <a:cs typeface="Times New Roman" pitchFamily="18" charset="0"/>
              </a:rPr>
              <a:t>      public </a:t>
            </a:r>
            <a:r>
              <a:rPr lang="en-US" altLang="zh-CN" sz="2000" b="1" dirty="0">
                <a:solidFill>
                  <a:srgbClr val="336600"/>
                </a:solidFill>
                <a:latin typeface="Times New Roman" pitchFamily="18" charset="0"/>
                <a:ea typeface="楷体" pitchFamily="49" charset="-122"/>
                <a:cs typeface="Times New Roman" pitchFamily="18" charset="0"/>
              </a:rPr>
              <a:t>Basketball()			//</a:t>
            </a:r>
            <a:r>
              <a:rPr lang="zh-CN" altLang="en-US" sz="2000" b="1" dirty="0">
                <a:solidFill>
                  <a:srgbClr val="336600"/>
                </a:solidFill>
                <a:latin typeface="Times New Roman" pitchFamily="18" charset="0"/>
                <a:ea typeface="楷体" pitchFamily="49" charset="-122"/>
                <a:cs typeface="Times New Roman" pitchFamily="18" charset="0"/>
              </a:rPr>
              <a:t>篮球类</a:t>
            </a:r>
          </a:p>
          <a:p>
            <a:r>
              <a:rPr lang="en-US" altLang="zh-CN" sz="2000" b="1" dirty="0" smtClean="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name = "</a:t>
            </a:r>
            <a:r>
              <a:rPr lang="zh-CN" altLang="en-US" sz="2000" b="1" dirty="0">
                <a:solidFill>
                  <a:srgbClr val="336600"/>
                </a:solidFill>
                <a:latin typeface="Times New Roman" pitchFamily="18" charset="0"/>
                <a:ea typeface="楷体" pitchFamily="49" charset="-122"/>
                <a:cs typeface="Times New Roman" pitchFamily="18" charset="0"/>
              </a:rPr>
              <a:t>篮球</a:t>
            </a:r>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smtClean="0">
                <a:solidFill>
                  <a:srgbClr val="336600"/>
                </a:solidFill>
                <a:latin typeface="Times New Roman" pitchFamily="18" charset="0"/>
                <a:ea typeface="楷体" pitchFamily="49" charset="-122"/>
                <a:cs typeface="Times New Roman" pitchFamily="18" charset="0"/>
              </a:rPr>
              <a:t>      public </a:t>
            </a:r>
            <a:r>
              <a:rPr lang="en-US" altLang="zh-CN" sz="2000" b="1" dirty="0">
                <a:solidFill>
                  <a:srgbClr val="336600"/>
                </a:solidFill>
                <a:latin typeface="Times New Roman" pitchFamily="18" charset="0"/>
                <a:ea typeface="楷体" pitchFamily="49" charset="-122"/>
                <a:cs typeface="Times New Roman" pitchFamily="18" charset="0"/>
              </a:rPr>
              <a:t>override string </a:t>
            </a:r>
            <a:r>
              <a:rPr lang="en-US" altLang="zh-CN" sz="2000" b="1" dirty="0" err="1">
                <a:solidFill>
                  <a:srgbClr val="336600"/>
                </a:solidFill>
                <a:latin typeface="Times New Roman" pitchFamily="18" charset="0"/>
                <a:ea typeface="楷体" pitchFamily="49" charset="-122"/>
                <a:cs typeface="Times New Roman" pitchFamily="18" charset="0"/>
              </a:rPr>
              <a:t>GetDuration</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smtClean="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return "</a:t>
            </a:r>
            <a:r>
              <a:rPr lang="zh-CN" altLang="en-US" sz="2000" b="1" dirty="0" smtClean="0">
                <a:solidFill>
                  <a:srgbClr val="336600"/>
                </a:solidFill>
                <a:latin typeface="Times New Roman" pitchFamily="18" charset="0"/>
                <a:ea typeface="楷体" pitchFamily="49" charset="-122"/>
                <a:cs typeface="Times New Roman" pitchFamily="18" charset="0"/>
              </a:rPr>
              <a:t>共</a:t>
            </a:r>
            <a:r>
              <a:rPr lang="en-US" altLang="zh-CN" sz="2000" b="1" dirty="0" smtClean="0">
                <a:solidFill>
                  <a:srgbClr val="336600"/>
                </a:solidFill>
                <a:latin typeface="Times New Roman" pitchFamily="18" charset="0"/>
                <a:ea typeface="楷体" pitchFamily="49" charset="-122"/>
                <a:cs typeface="Times New Roman" pitchFamily="18" charset="0"/>
              </a:rPr>
              <a:t>4</a:t>
            </a:r>
            <a:r>
              <a:rPr lang="zh-CN" altLang="en-US" sz="2000" b="1" dirty="0" smtClean="0">
                <a:solidFill>
                  <a:srgbClr val="336600"/>
                </a:solidFill>
                <a:latin typeface="Times New Roman" pitchFamily="18" charset="0"/>
                <a:ea typeface="楷体" pitchFamily="49" charset="-122"/>
                <a:cs typeface="Times New Roman" pitchFamily="18" charset="0"/>
              </a:rPr>
              <a:t>节</a:t>
            </a:r>
            <a:r>
              <a:rPr lang="zh-CN" altLang="en-US" sz="2000" b="1" dirty="0">
                <a:solidFill>
                  <a:srgbClr val="336600"/>
                </a:solidFill>
                <a:latin typeface="Times New Roman" pitchFamily="18" charset="0"/>
                <a:ea typeface="楷体" pitchFamily="49" charset="-122"/>
                <a:cs typeface="Times New Roman" pitchFamily="18" charset="0"/>
              </a:rPr>
              <a:t>，每</a:t>
            </a:r>
            <a:r>
              <a:rPr lang="zh-CN" altLang="en-US" sz="2000" b="1" dirty="0" smtClean="0">
                <a:solidFill>
                  <a:srgbClr val="336600"/>
                </a:solidFill>
                <a:latin typeface="Times New Roman" pitchFamily="18" charset="0"/>
                <a:ea typeface="楷体" pitchFamily="49" charset="-122"/>
                <a:cs typeface="Times New Roman" pitchFamily="18" charset="0"/>
              </a:rPr>
              <a:t>节</a:t>
            </a:r>
            <a:r>
              <a:rPr lang="en-US" altLang="zh-CN" sz="2000" b="1" dirty="0" smtClean="0">
                <a:solidFill>
                  <a:srgbClr val="336600"/>
                </a:solidFill>
                <a:latin typeface="Times New Roman" pitchFamily="18" charset="0"/>
                <a:ea typeface="楷体" pitchFamily="49" charset="-122"/>
                <a:cs typeface="Times New Roman" pitchFamily="18" charset="0"/>
              </a:rPr>
              <a:t>15</a:t>
            </a:r>
            <a:r>
              <a:rPr lang="zh-CN" altLang="en-US" sz="2000" b="1" dirty="0" smtClean="0">
                <a:solidFill>
                  <a:srgbClr val="336600"/>
                </a:solidFill>
                <a:latin typeface="Times New Roman" pitchFamily="18" charset="0"/>
                <a:ea typeface="楷体" pitchFamily="49" charset="-122"/>
                <a:cs typeface="Times New Roman" pitchFamily="18" charset="0"/>
              </a:rPr>
              <a:t>分钟</a:t>
            </a:r>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smtClean="0">
                <a:solidFill>
                  <a:srgbClr val="336600"/>
                </a:solidFill>
                <a:latin typeface="Times New Roman" pitchFamily="18" charset="0"/>
                <a:ea typeface="楷体" pitchFamily="49" charset="-122"/>
                <a:cs typeface="Times New Roman" pitchFamily="18" charset="0"/>
              </a:rPr>
              <a:t>      public </a:t>
            </a:r>
            <a:r>
              <a:rPr lang="en-US" altLang="zh-CN" sz="2000" b="1" dirty="0">
                <a:solidFill>
                  <a:srgbClr val="336600"/>
                </a:solidFill>
                <a:latin typeface="Times New Roman" pitchFamily="18" charset="0"/>
                <a:ea typeface="楷体" pitchFamily="49" charset="-122"/>
                <a:cs typeface="Times New Roman" pitchFamily="18" charset="0"/>
              </a:rPr>
              <a:t>override string </a:t>
            </a:r>
            <a:r>
              <a:rPr lang="en-US" altLang="zh-CN" sz="2000" b="1" dirty="0" err="1">
                <a:solidFill>
                  <a:srgbClr val="336600"/>
                </a:solidFill>
                <a:latin typeface="Times New Roman" pitchFamily="18" charset="0"/>
                <a:ea typeface="楷体" pitchFamily="49" charset="-122"/>
                <a:cs typeface="Times New Roman" pitchFamily="18" charset="0"/>
              </a:rPr>
              <a:t>GetName</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smtClean="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return name;  }</a:t>
            </a:r>
          </a:p>
          <a:p>
            <a:r>
              <a:rPr lang="en-US" altLang="zh-CN" sz="2000" b="1" dirty="0">
                <a:solidFill>
                  <a:srgbClr val="336600"/>
                </a:solidFill>
                <a:latin typeface="Times New Roman" pitchFamily="18" charset="0"/>
                <a:ea typeface="楷体" pitchFamily="49" charset="-122"/>
                <a:cs typeface="Times New Roman" pitchFamily="18" charset="0"/>
              </a:rPr>
              <a:t>}</a:t>
            </a:r>
          </a:p>
          <a:p>
            <a:pPr>
              <a:spcBef>
                <a:spcPct val="50000"/>
              </a:spcBef>
            </a:pPr>
            <a:endParaRPr lang="en-US" altLang="zh-CN" sz="2000" b="1" dirty="0">
              <a:solidFill>
                <a:srgbClr val="33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539750" y="549275"/>
            <a:ext cx="8064500" cy="3693319"/>
          </a:xfrm>
          <a:prstGeom prst="rect">
            <a:avLst/>
          </a:prstGeom>
          <a:noFill/>
          <a:ln w="9525">
            <a:noFill/>
            <a:miter lim="800000"/>
            <a:headEnd/>
            <a:tailEnd/>
          </a:ln>
          <a:effectLst/>
        </p:spPr>
        <p:txBody>
          <a:bodyPr>
            <a:spAutoFit/>
          </a:bodyPr>
          <a:lstStyle/>
          <a:p>
            <a:r>
              <a:rPr lang="en-US" altLang="zh-CN" sz="2400" b="1" dirty="0">
                <a:solidFill>
                  <a:srgbClr val="0000FF"/>
                </a:solidFill>
                <a:latin typeface="Times New Roman" pitchFamily="18" charset="0"/>
                <a:ea typeface="楷体" pitchFamily="49" charset="-122"/>
                <a:cs typeface="Times New Roman" pitchFamily="18" charset="0"/>
              </a:rPr>
              <a:t>C#</a:t>
            </a:r>
            <a:r>
              <a:rPr lang="zh-CN" altLang="en-US" sz="2400" b="1" dirty="0">
                <a:solidFill>
                  <a:srgbClr val="0000FF"/>
                </a:solidFill>
                <a:latin typeface="Times New Roman" pitchFamily="18" charset="0"/>
                <a:ea typeface="楷体" pitchFamily="49" charset="-122"/>
                <a:cs typeface="Times New Roman" pitchFamily="18" charset="0"/>
              </a:rPr>
              <a:t>中常用的泛型有泛型类和泛型方法，例如：</a:t>
            </a:r>
          </a:p>
          <a:p>
            <a:pPr>
              <a:lnSpc>
                <a:spcPct val="150000"/>
              </a:lnSpc>
            </a:pPr>
            <a:r>
              <a:rPr lang="en-US" altLang="zh-CN" sz="2000" b="1" dirty="0">
                <a:solidFill>
                  <a:srgbClr val="006600"/>
                </a:solidFill>
                <a:latin typeface="Times New Roman" pitchFamily="18" charset="0"/>
                <a:ea typeface="楷体" pitchFamily="49" charset="-122"/>
                <a:cs typeface="Times New Roman" pitchFamily="18" charset="0"/>
              </a:rPr>
              <a:t>class Stack&lt;T&gt;			//</a:t>
            </a:r>
            <a:r>
              <a:rPr lang="zh-CN" altLang="en-US" sz="2000" b="1" dirty="0">
                <a:solidFill>
                  <a:srgbClr val="006600"/>
                </a:solidFill>
                <a:latin typeface="Times New Roman" pitchFamily="18" charset="0"/>
                <a:ea typeface="楷体" pitchFamily="49" charset="-122"/>
                <a:cs typeface="Times New Roman" pitchFamily="18" charset="0"/>
              </a:rPr>
              <a:t>声明泛型类</a:t>
            </a:r>
          </a:p>
          <a:p>
            <a:r>
              <a:rPr lang="en-US" altLang="zh-CN" sz="2000" b="1" dirty="0">
                <a:solidFill>
                  <a:srgbClr val="006600"/>
                </a:solidFill>
                <a:latin typeface="Times New Roman" pitchFamily="18" charset="0"/>
                <a:ea typeface="楷体" pitchFamily="49" charset="-122"/>
                <a:cs typeface="Times New Roman" pitchFamily="18" charset="0"/>
              </a:rPr>
              <a:t>{</a:t>
            </a:r>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rPr>
              <a:t>T data[</a:t>
            </a:r>
            <a:r>
              <a:rPr lang="en-US" altLang="zh-CN" sz="2000" b="1" dirty="0" err="1">
                <a:solidFill>
                  <a:srgbClr val="006600"/>
                </a:solidFill>
                <a:latin typeface="Times New Roman" pitchFamily="18" charset="0"/>
                <a:ea typeface="楷体" pitchFamily="49" charset="-122"/>
                <a:cs typeface="Times New Roman" pitchFamily="18" charset="0"/>
              </a:rPr>
              <a:t>MaxSize</a:t>
            </a:r>
            <a:r>
              <a:rPr lang="en-US" altLang="zh-CN" sz="2000" b="1" dirty="0">
                <a:solidFill>
                  <a:srgbClr val="006600"/>
                </a:solidFill>
                <a:latin typeface="Times New Roman" pitchFamily="18" charset="0"/>
                <a:ea typeface="楷体" pitchFamily="49" charset="-122"/>
                <a:cs typeface="Times New Roman" pitchFamily="18" charset="0"/>
              </a:rPr>
              <a:t>];</a:t>
            </a:r>
          </a:p>
          <a:p>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err="1">
                <a:solidFill>
                  <a:srgbClr val="006600"/>
                </a:solidFill>
                <a:latin typeface="Times New Roman" pitchFamily="18" charset="0"/>
                <a:ea typeface="楷体" pitchFamily="49" charset="-122"/>
                <a:cs typeface="Times New Roman" pitchFamily="18" charset="0"/>
              </a:rPr>
              <a:t>int</a:t>
            </a:r>
            <a:r>
              <a:rPr lang="en-US" altLang="zh-CN" sz="2000" b="1" dirty="0">
                <a:solidFill>
                  <a:srgbClr val="006600"/>
                </a:solidFill>
                <a:latin typeface="Times New Roman" pitchFamily="18" charset="0"/>
                <a:ea typeface="楷体" pitchFamily="49" charset="-122"/>
                <a:cs typeface="Times New Roman" pitchFamily="18" charset="0"/>
              </a:rPr>
              <a:t> top;</a:t>
            </a:r>
          </a:p>
          <a:p>
            <a:r>
              <a:rPr lang="en-US" altLang="zh-CN"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sym typeface="Symbol" pitchFamily="18" charset="2"/>
              </a:rPr>
              <a:t></a:t>
            </a:r>
            <a:endParaRPr lang="en-US" altLang="zh-CN" sz="2000" b="1" dirty="0">
              <a:solidFill>
                <a:srgbClr val="006600"/>
              </a:solidFill>
              <a:latin typeface="Times New Roman" pitchFamily="18" charset="0"/>
              <a:ea typeface="楷体" pitchFamily="49" charset="-122"/>
              <a:cs typeface="Times New Roman" pitchFamily="18" charset="0"/>
            </a:endParaRPr>
          </a:p>
          <a:p>
            <a:r>
              <a:rPr lang="en-US" altLang="zh-CN" sz="2000" b="1" dirty="0">
                <a:solidFill>
                  <a:srgbClr val="006600"/>
                </a:solidFill>
                <a:latin typeface="Times New Roman" pitchFamily="18" charset="0"/>
                <a:ea typeface="楷体" pitchFamily="49" charset="-122"/>
                <a:cs typeface="Times New Roman" pitchFamily="18" charset="0"/>
              </a:rPr>
              <a:t>}</a:t>
            </a:r>
          </a:p>
          <a:p>
            <a:r>
              <a:rPr lang="en-US" altLang="zh-CN" sz="2000" b="1" dirty="0">
                <a:solidFill>
                  <a:srgbClr val="006600"/>
                </a:solidFill>
                <a:latin typeface="Times New Roman" pitchFamily="18" charset="0"/>
                <a:ea typeface="楷体" pitchFamily="49" charset="-122"/>
                <a:cs typeface="Times New Roman" pitchFamily="18" charset="0"/>
              </a:rPr>
              <a:t>void swap&lt;T&gt;(ref T </a:t>
            </a:r>
            <a:r>
              <a:rPr lang="en-US" altLang="zh-CN" sz="2000" b="1" dirty="0" err="1">
                <a:solidFill>
                  <a:srgbClr val="006600"/>
                </a:solidFill>
                <a:latin typeface="Times New Roman" pitchFamily="18" charset="0"/>
                <a:ea typeface="楷体" pitchFamily="49" charset="-122"/>
                <a:cs typeface="Times New Roman" pitchFamily="18" charset="0"/>
              </a:rPr>
              <a:t>a,ref</a:t>
            </a:r>
            <a:r>
              <a:rPr lang="en-US" altLang="zh-CN" sz="2000" b="1" dirty="0">
                <a:solidFill>
                  <a:srgbClr val="006600"/>
                </a:solidFill>
                <a:latin typeface="Times New Roman" pitchFamily="18" charset="0"/>
                <a:ea typeface="楷体" pitchFamily="49" charset="-122"/>
                <a:cs typeface="Times New Roman" pitchFamily="18" charset="0"/>
              </a:rPr>
              <a:t> T b)	//</a:t>
            </a:r>
            <a:r>
              <a:rPr lang="zh-CN" altLang="en-US" sz="2000" b="1" dirty="0">
                <a:solidFill>
                  <a:srgbClr val="006600"/>
                </a:solidFill>
                <a:latin typeface="Times New Roman" pitchFamily="18" charset="0"/>
                <a:ea typeface="楷体" pitchFamily="49" charset="-122"/>
                <a:cs typeface="Times New Roman" pitchFamily="18" charset="0"/>
              </a:rPr>
              <a:t>定义泛型方法</a:t>
            </a:r>
          </a:p>
          <a:p>
            <a:r>
              <a:rPr lang="en-US" altLang="zh-CN" sz="2000" b="1" dirty="0">
                <a:solidFill>
                  <a:srgbClr val="006600"/>
                </a:solidFill>
                <a:latin typeface="Times New Roman" pitchFamily="18" charset="0"/>
                <a:ea typeface="楷体" pitchFamily="49" charset="-122"/>
                <a:cs typeface="Times New Roman" pitchFamily="18" charset="0"/>
              </a:rPr>
              <a:t>{</a:t>
            </a:r>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rPr>
              <a:t>T </a:t>
            </a:r>
            <a:r>
              <a:rPr lang="en-US" altLang="zh-CN" sz="2000" b="1" dirty="0" err="1">
                <a:solidFill>
                  <a:srgbClr val="006600"/>
                </a:solidFill>
                <a:latin typeface="Times New Roman" pitchFamily="18" charset="0"/>
                <a:ea typeface="楷体" pitchFamily="49" charset="-122"/>
                <a:cs typeface="Times New Roman" pitchFamily="18" charset="0"/>
              </a:rPr>
              <a:t>tmp</a:t>
            </a:r>
            <a:r>
              <a:rPr lang="en-US" altLang="zh-CN" sz="2000" b="1" dirty="0">
                <a:solidFill>
                  <a:srgbClr val="006600"/>
                </a:solidFill>
                <a:latin typeface="Times New Roman" pitchFamily="18" charset="0"/>
                <a:ea typeface="楷体" pitchFamily="49" charset="-122"/>
                <a:cs typeface="Times New Roman" pitchFamily="18" charset="0"/>
              </a:rPr>
              <a:t> = a;</a:t>
            </a:r>
          </a:p>
          <a:p>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rPr>
              <a:t>a = b;</a:t>
            </a:r>
          </a:p>
          <a:p>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rPr>
              <a:t>b = </a:t>
            </a:r>
            <a:r>
              <a:rPr lang="en-US" altLang="zh-CN" sz="2000" b="1" dirty="0" err="1">
                <a:solidFill>
                  <a:srgbClr val="006600"/>
                </a:solidFill>
                <a:latin typeface="Times New Roman" pitchFamily="18" charset="0"/>
                <a:ea typeface="楷体" pitchFamily="49" charset="-122"/>
                <a:cs typeface="Times New Roman" pitchFamily="18" charset="0"/>
              </a:rPr>
              <a:t>tmp</a:t>
            </a:r>
            <a:r>
              <a:rPr lang="en-US" altLang="zh-CN" sz="2000" b="1" dirty="0">
                <a:solidFill>
                  <a:srgbClr val="006600"/>
                </a:solidFill>
                <a:latin typeface="Times New Roman" pitchFamily="18" charset="0"/>
                <a:ea typeface="楷体" pitchFamily="49" charset="-122"/>
                <a:cs typeface="Times New Roman" pitchFamily="18" charset="0"/>
              </a:rPr>
              <a:t>;</a:t>
            </a:r>
          </a:p>
          <a:p>
            <a:r>
              <a:rPr lang="en-US" altLang="zh-CN" sz="2000" b="1" dirty="0">
                <a:solidFill>
                  <a:srgbClr val="006600"/>
                </a:solidFill>
                <a:latin typeface="Times New Roman" pitchFamily="18" charset="0"/>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539750" y="476250"/>
            <a:ext cx="8135938" cy="5632311"/>
          </a:xfrm>
          <a:prstGeom prst="rect">
            <a:avLst/>
          </a:prstGeom>
          <a:noFill/>
          <a:ln w="9525">
            <a:noFill/>
            <a:miter lim="800000"/>
            <a:headEnd/>
            <a:tailEnd/>
          </a:ln>
          <a:effectLst/>
        </p:spPr>
        <p:txBody>
          <a:bodyPr>
            <a:spAutoFit/>
          </a:bodyPr>
          <a:lstStyle/>
          <a:p>
            <a:r>
              <a:rPr lang="en-US" altLang="zh-CN" sz="2000" b="1" dirty="0">
                <a:solidFill>
                  <a:srgbClr val="FF00FF"/>
                </a:solidFill>
                <a:latin typeface="Times New Roman" pitchFamily="18" charset="0"/>
                <a:ea typeface="楷体" pitchFamily="49" charset="-122"/>
                <a:cs typeface="Times New Roman" pitchFamily="18" charset="0"/>
              </a:rPr>
              <a:t>public class Hockey : Sport		//</a:t>
            </a:r>
            <a:r>
              <a:rPr lang="zh-CN" altLang="en-US" sz="2000" b="1" dirty="0">
                <a:solidFill>
                  <a:srgbClr val="FF00FF"/>
                </a:solidFill>
                <a:latin typeface="Times New Roman" pitchFamily="18" charset="0"/>
                <a:ea typeface="楷体" pitchFamily="49" charset="-122"/>
                <a:cs typeface="Times New Roman" pitchFamily="18" charset="0"/>
              </a:rPr>
              <a:t>曲棍球类</a:t>
            </a:r>
          </a:p>
          <a:p>
            <a:r>
              <a:rPr lang="en-US" altLang="zh-CN" sz="2000" b="1" dirty="0">
                <a:solidFill>
                  <a:srgbClr val="336600"/>
                </a:solidFill>
                <a:latin typeface="Times New Roman" pitchFamily="18" charset="0"/>
                <a:ea typeface="楷体" pitchFamily="49" charset="-122"/>
                <a:cs typeface="Times New Roman" pitchFamily="18" charset="0"/>
              </a:rPr>
              <a:t>{</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public Hockey()</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name = "</a:t>
            </a:r>
            <a:r>
              <a:rPr lang="zh-CN" altLang="en-US" sz="2000" b="1" dirty="0">
                <a:solidFill>
                  <a:srgbClr val="336600"/>
                </a:solidFill>
                <a:latin typeface="Times New Roman" pitchFamily="18" charset="0"/>
                <a:ea typeface="楷体" pitchFamily="49" charset="-122"/>
                <a:cs typeface="Times New Roman" pitchFamily="18" charset="0"/>
              </a:rPr>
              <a:t>曲棍球</a:t>
            </a:r>
            <a:r>
              <a:rPr lang="en-US" altLang="zh-CN" sz="2000" b="1" dirty="0">
                <a:solidFill>
                  <a:srgbClr val="336600"/>
                </a:solidFill>
                <a:latin typeface="Times New Roman" pitchFamily="18" charset="0"/>
                <a:ea typeface="楷体" pitchFamily="49" charset="-122"/>
                <a:cs typeface="Times New Roman" pitchFamily="18" charset="0"/>
              </a:rPr>
              <a:t>";  }</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public override string </a:t>
            </a:r>
            <a:r>
              <a:rPr lang="en-US" altLang="zh-CN" sz="2000" b="1" dirty="0" err="1">
                <a:solidFill>
                  <a:srgbClr val="336600"/>
                </a:solidFill>
                <a:latin typeface="Times New Roman" pitchFamily="18" charset="0"/>
                <a:ea typeface="楷体" pitchFamily="49" charset="-122"/>
                <a:cs typeface="Times New Roman" pitchFamily="18" charset="0"/>
              </a:rPr>
              <a:t>GetDuration</a:t>
            </a:r>
            <a:r>
              <a:rPr lang="en-US" altLang="zh-CN" sz="2000" b="1" dirty="0">
                <a:solidFill>
                  <a:srgbClr val="336600"/>
                </a:solidFill>
                <a:latin typeface="Times New Roman" pitchFamily="18" charset="0"/>
                <a:ea typeface="楷体" pitchFamily="49" charset="-122"/>
                <a:cs typeface="Times New Roman" pitchFamily="18" charset="0"/>
              </a:rPr>
              <a:t>()</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return "</a:t>
            </a:r>
            <a:r>
              <a:rPr lang="zh-CN" altLang="en-US" sz="2000" b="1" dirty="0">
                <a:solidFill>
                  <a:srgbClr val="336600"/>
                </a:solidFill>
                <a:latin typeface="Times New Roman" pitchFamily="18" charset="0"/>
                <a:ea typeface="楷体" pitchFamily="49" charset="-122"/>
                <a:cs typeface="Times New Roman" pitchFamily="18" charset="0"/>
              </a:rPr>
              <a:t>两个半场，</a:t>
            </a:r>
            <a:r>
              <a:rPr lang="zh-CN" altLang="en-US" sz="2000" b="1" dirty="0" smtClean="0">
                <a:solidFill>
                  <a:srgbClr val="336600"/>
                </a:solidFill>
                <a:latin typeface="Times New Roman" pitchFamily="18" charset="0"/>
                <a:ea typeface="楷体" pitchFamily="49" charset="-122"/>
                <a:cs typeface="Times New Roman" pitchFamily="18" charset="0"/>
              </a:rPr>
              <a:t>各</a:t>
            </a:r>
            <a:r>
              <a:rPr lang="en-US" altLang="zh-CN" sz="2000" b="1" dirty="0" smtClean="0">
                <a:solidFill>
                  <a:srgbClr val="336600"/>
                </a:solidFill>
                <a:latin typeface="Times New Roman" pitchFamily="18" charset="0"/>
                <a:ea typeface="楷体" pitchFamily="49" charset="-122"/>
                <a:cs typeface="Times New Roman" pitchFamily="18" charset="0"/>
              </a:rPr>
              <a:t>35</a:t>
            </a:r>
            <a:r>
              <a:rPr lang="zh-CN" altLang="en-US" sz="2000" b="1" dirty="0" smtClean="0">
                <a:solidFill>
                  <a:srgbClr val="336600"/>
                </a:solidFill>
                <a:latin typeface="Times New Roman" pitchFamily="18" charset="0"/>
                <a:ea typeface="楷体" pitchFamily="49" charset="-122"/>
                <a:cs typeface="Times New Roman" pitchFamily="18" charset="0"/>
              </a:rPr>
              <a:t>分钟</a:t>
            </a:r>
            <a:r>
              <a:rPr lang="en-US" altLang="zh-CN" sz="2000" b="1" dirty="0">
                <a:solidFill>
                  <a:srgbClr val="336600"/>
                </a:solidFill>
                <a:latin typeface="Times New Roman" pitchFamily="18" charset="0"/>
                <a:ea typeface="楷体" pitchFamily="49" charset="-122"/>
                <a:cs typeface="Times New Roman" pitchFamily="18" charset="0"/>
              </a:rPr>
              <a:t>";  }</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public override string </a:t>
            </a:r>
            <a:r>
              <a:rPr lang="en-US" altLang="zh-CN" sz="2000" b="1" dirty="0" err="1">
                <a:solidFill>
                  <a:srgbClr val="336600"/>
                </a:solidFill>
                <a:latin typeface="Times New Roman" pitchFamily="18" charset="0"/>
                <a:ea typeface="楷体" pitchFamily="49" charset="-122"/>
                <a:cs typeface="Times New Roman" pitchFamily="18" charset="0"/>
              </a:rPr>
              <a:t>GetName</a:t>
            </a:r>
            <a:r>
              <a:rPr lang="en-US" altLang="zh-CN" sz="2000" b="1" dirty="0">
                <a:solidFill>
                  <a:srgbClr val="336600"/>
                </a:solidFill>
                <a:latin typeface="Times New Roman" pitchFamily="18" charset="0"/>
                <a:ea typeface="楷体" pitchFamily="49" charset="-122"/>
                <a:cs typeface="Times New Roman" pitchFamily="18" charset="0"/>
              </a:rPr>
              <a:t>()</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return name;  }</a:t>
            </a:r>
          </a:p>
          <a:p>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smtClean="0">
                <a:solidFill>
                  <a:srgbClr val="FF00FF"/>
                </a:solidFill>
                <a:latin typeface="Times New Roman" pitchFamily="18" charset="0"/>
                <a:ea typeface="楷体" pitchFamily="49" charset="-122"/>
                <a:cs typeface="Times New Roman" pitchFamily="18" charset="0"/>
              </a:rPr>
              <a:t>public class Football : Sport		//</a:t>
            </a:r>
            <a:r>
              <a:rPr lang="zh-CN" altLang="en-US" sz="2000" b="1" dirty="0" smtClean="0">
                <a:solidFill>
                  <a:srgbClr val="FF00FF"/>
                </a:solidFill>
                <a:latin typeface="Times New Roman" pitchFamily="18" charset="0"/>
                <a:ea typeface="楷体" pitchFamily="49" charset="-122"/>
                <a:cs typeface="Times New Roman" pitchFamily="18" charset="0"/>
              </a:rPr>
              <a:t>足球类</a:t>
            </a:r>
          </a:p>
          <a:p>
            <a:r>
              <a:rPr lang="en-US" altLang="zh-CN" sz="2000" b="1" dirty="0" smtClean="0">
                <a:solidFill>
                  <a:srgbClr val="336600"/>
                </a:solidFill>
                <a:latin typeface="Times New Roman" pitchFamily="18" charset="0"/>
                <a:ea typeface="楷体" pitchFamily="49" charset="-122"/>
                <a:cs typeface="Times New Roman" pitchFamily="18" charset="0"/>
              </a:rPr>
              <a:t>{</a:t>
            </a:r>
            <a:endParaRPr lang="en-US" altLang="zh-CN" sz="2000" b="1" dirty="0">
              <a:solidFill>
                <a:srgbClr val="336600"/>
              </a:solidFill>
              <a:latin typeface="Times New Roman" pitchFamily="18" charset="0"/>
              <a:ea typeface="楷体" pitchFamily="49" charset="-122"/>
              <a:cs typeface="Times New Roman" pitchFamily="18" charset="0"/>
            </a:endParaRP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public Football()</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name = "</a:t>
            </a:r>
            <a:r>
              <a:rPr lang="zh-CN" altLang="en-US" sz="2000" b="1" dirty="0">
                <a:solidFill>
                  <a:srgbClr val="336600"/>
                </a:solidFill>
                <a:latin typeface="Times New Roman" pitchFamily="18" charset="0"/>
                <a:ea typeface="楷体" pitchFamily="49" charset="-122"/>
                <a:cs typeface="Times New Roman" pitchFamily="18" charset="0"/>
              </a:rPr>
              <a:t>足球</a:t>
            </a:r>
            <a:r>
              <a:rPr lang="en-US" altLang="zh-CN" sz="2000" b="1" dirty="0">
                <a:solidFill>
                  <a:srgbClr val="336600"/>
                </a:solidFill>
                <a:latin typeface="Times New Roman" pitchFamily="18" charset="0"/>
                <a:ea typeface="楷体" pitchFamily="49" charset="-122"/>
                <a:cs typeface="Times New Roman" pitchFamily="18" charset="0"/>
              </a:rPr>
              <a:t>";  }</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public override string </a:t>
            </a:r>
            <a:r>
              <a:rPr lang="en-US" altLang="zh-CN" sz="2000" b="1" dirty="0" err="1">
                <a:solidFill>
                  <a:srgbClr val="336600"/>
                </a:solidFill>
                <a:latin typeface="Times New Roman" pitchFamily="18" charset="0"/>
                <a:ea typeface="楷体" pitchFamily="49" charset="-122"/>
                <a:cs typeface="Times New Roman" pitchFamily="18" charset="0"/>
              </a:rPr>
              <a:t>GetDuration</a:t>
            </a:r>
            <a:r>
              <a:rPr lang="en-US" altLang="zh-CN" sz="2000" b="1" dirty="0">
                <a:solidFill>
                  <a:srgbClr val="336600"/>
                </a:solidFill>
                <a:latin typeface="Times New Roman" pitchFamily="18" charset="0"/>
                <a:ea typeface="楷体" pitchFamily="49" charset="-122"/>
                <a:cs typeface="Times New Roman" pitchFamily="18" charset="0"/>
              </a:rPr>
              <a:t>()</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return "</a:t>
            </a:r>
            <a:r>
              <a:rPr lang="zh-CN" altLang="en-US" sz="2000" b="1" dirty="0">
                <a:solidFill>
                  <a:srgbClr val="336600"/>
                </a:solidFill>
                <a:latin typeface="Times New Roman" pitchFamily="18" charset="0"/>
                <a:ea typeface="楷体" pitchFamily="49" charset="-122"/>
                <a:cs typeface="Times New Roman" pitchFamily="18" charset="0"/>
              </a:rPr>
              <a:t>两个半场，</a:t>
            </a:r>
            <a:r>
              <a:rPr lang="zh-CN" altLang="en-US" sz="2000" b="1" dirty="0" smtClean="0">
                <a:solidFill>
                  <a:srgbClr val="336600"/>
                </a:solidFill>
                <a:latin typeface="Times New Roman" pitchFamily="18" charset="0"/>
                <a:ea typeface="楷体" pitchFamily="49" charset="-122"/>
                <a:cs typeface="Times New Roman" pitchFamily="18" charset="0"/>
              </a:rPr>
              <a:t>各</a:t>
            </a:r>
            <a:r>
              <a:rPr lang="en-US" altLang="zh-CN" sz="2000" b="1" dirty="0" smtClean="0">
                <a:solidFill>
                  <a:srgbClr val="336600"/>
                </a:solidFill>
                <a:latin typeface="Times New Roman" pitchFamily="18" charset="0"/>
                <a:ea typeface="楷体" pitchFamily="49" charset="-122"/>
                <a:cs typeface="Times New Roman" pitchFamily="18" charset="0"/>
              </a:rPr>
              <a:t>45</a:t>
            </a:r>
            <a:r>
              <a:rPr lang="zh-CN" altLang="en-US" sz="2000" b="1" dirty="0" smtClean="0">
                <a:solidFill>
                  <a:srgbClr val="336600"/>
                </a:solidFill>
                <a:latin typeface="Times New Roman" pitchFamily="18" charset="0"/>
                <a:ea typeface="楷体" pitchFamily="49" charset="-122"/>
                <a:cs typeface="Times New Roman" pitchFamily="18" charset="0"/>
              </a:rPr>
              <a:t>分钟</a:t>
            </a:r>
            <a:r>
              <a:rPr lang="en-US" altLang="zh-CN" sz="2000" b="1" dirty="0">
                <a:solidFill>
                  <a:srgbClr val="336600"/>
                </a:solidFill>
                <a:latin typeface="Times New Roman" pitchFamily="18" charset="0"/>
                <a:ea typeface="楷体" pitchFamily="49" charset="-122"/>
                <a:cs typeface="Times New Roman" pitchFamily="18" charset="0"/>
              </a:rPr>
              <a:t>";  }</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public override string </a:t>
            </a:r>
            <a:r>
              <a:rPr lang="en-US" altLang="zh-CN" sz="2000" b="1" dirty="0" err="1">
                <a:solidFill>
                  <a:srgbClr val="336600"/>
                </a:solidFill>
                <a:latin typeface="Times New Roman" pitchFamily="18" charset="0"/>
                <a:ea typeface="楷体" pitchFamily="49" charset="-122"/>
                <a:cs typeface="Times New Roman" pitchFamily="18" charset="0"/>
              </a:rPr>
              <a:t>GetName</a:t>
            </a:r>
            <a:r>
              <a:rPr lang="en-US" altLang="zh-CN" sz="2000" b="1" dirty="0">
                <a:solidFill>
                  <a:srgbClr val="336600"/>
                </a:solidFill>
                <a:latin typeface="Times New Roman" pitchFamily="18" charset="0"/>
                <a:ea typeface="楷体" pitchFamily="49" charset="-122"/>
                <a:cs typeface="Times New Roman" pitchFamily="18" charset="0"/>
              </a:rPr>
              <a:t>()</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return name; }</a:t>
            </a:r>
          </a:p>
          <a:p>
            <a:r>
              <a:rPr lang="en-US" altLang="zh-CN" sz="2000" b="1" dirty="0">
                <a:solidFill>
                  <a:srgbClr val="336600"/>
                </a:solidFill>
                <a:latin typeface="Times New Roman" pitchFamily="18" charset="0"/>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395288" y="476250"/>
            <a:ext cx="8569325" cy="2792239"/>
          </a:xfrm>
          <a:prstGeom prst="rect">
            <a:avLst/>
          </a:prstGeom>
          <a:noFill/>
          <a:ln w="9525">
            <a:noFill/>
            <a:miter lim="800000"/>
            <a:headEnd/>
            <a:tailEnd/>
          </a:ln>
          <a:effectLst/>
        </p:spPr>
        <p:txBody>
          <a:bodyPr>
            <a:spAutoFit/>
          </a:bodyPr>
          <a:lstStyle/>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在命令行方式下使用以下命令生成</a:t>
            </a:r>
            <a:r>
              <a:rPr lang="en-US" altLang="zh-CN" sz="2400" b="1" dirty="0" err="1">
                <a:solidFill>
                  <a:srgbClr val="0000FF"/>
                </a:solidFill>
                <a:latin typeface="Times New Roman" pitchFamily="18" charset="0"/>
                <a:ea typeface="楷体" pitchFamily="49" charset="-122"/>
                <a:cs typeface="Times New Roman" pitchFamily="18" charset="0"/>
              </a:rPr>
              <a:t>SomeSports.dll</a:t>
            </a:r>
            <a:r>
              <a:rPr lang="zh-CN" altLang="en-US" sz="2400" b="1" dirty="0">
                <a:solidFill>
                  <a:srgbClr val="0000FF"/>
                </a:solidFill>
                <a:latin typeface="Times New Roman" pitchFamily="18" charset="0"/>
                <a:ea typeface="楷体" pitchFamily="49" charset="-122"/>
                <a:cs typeface="Times New Roman" pitchFamily="18" charset="0"/>
              </a:rPr>
              <a:t>文件：</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400" b="1" dirty="0" err="1">
                <a:solidFill>
                  <a:srgbClr val="006600"/>
                </a:solidFill>
                <a:latin typeface="Times New Roman" pitchFamily="18" charset="0"/>
                <a:ea typeface="楷体" pitchFamily="49" charset="-122"/>
                <a:cs typeface="Times New Roman" pitchFamily="18" charset="0"/>
              </a:rPr>
              <a:t>csc</a:t>
            </a:r>
            <a:r>
              <a:rPr lang="en-US" altLang="zh-CN" sz="2400" b="1" dirty="0">
                <a:solidFill>
                  <a:srgbClr val="006600"/>
                </a:solidFill>
                <a:latin typeface="Times New Roman" pitchFamily="18" charset="0"/>
                <a:ea typeface="楷体" pitchFamily="49" charset="-122"/>
                <a:cs typeface="Times New Roman" pitchFamily="18" charset="0"/>
              </a:rPr>
              <a:t>/</a:t>
            </a:r>
            <a:r>
              <a:rPr lang="en-US" altLang="zh-CN" sz="2400" b="1" dirty="0" err="1">
                <a:solidFill>
                  <a:srgbClr val="006600"/>
                </a:solidFill>
                <a:latin typeface="Times New Roman" pitchFamily="18" charset="0"/>
                <a:ea typeface="楷体" pitchFamily="49" charset="-122"/>
                <a:cs typeface="Times New Roman" pitchFamily="18" charset="0"/>
              </a:rPr>
              <a:t>target:library</a:t>
            </a:r>
            <a:r>
              <a:rPr lang="en-US" altLang="zh-CN" sz="2400" b="1" dirty="0">
                <a:solidFill>
                  <a:srgbClr val="006600"/>
                </a:solidFill>
                <a:latin typeface="Times New Roman" pitchFamily="18" charset="0"/>
                <a:ea typeface="楷体" pitchFamily="49" charset="-122"/>
                <a:cs typeface="Times New Roman" pitchFamily="18" charset="0"/>
              </a:rPr>
              <a:t> /</a:t>
            </a:r>
            <a:r>
              <a:rPr lang="en-US" altLang="zh-CN" sz="2400" b="1" dirty="0" err="1">
                <a:solidFill>
                  <a:srgbClr val="006600"/>
                </a:solidFill>
                <a:latin typeface="Times New Roman" pitchFamily="18" charset="0"/>
                <a:ea typeface="楷体" pitchFamily="49" charset="-122"/>
                <a:cs typeface="Times New Roman" pitchFamily="18" charset="0"/>
              </a:rPr>
              <a:t>reference:Sport.dll</a:t>
            </a:r>
            <a:r>
              <a:rPr lang="en-US" altLang="zh-CN" sz="2400" b="1" dirty="0">
                <a:solidFill>
                  <a:srgbClr val="006600"/>
                </a:solidFill>
                <a:latin typeface="Times New Roman" pitchFamily="18" charset="0"/>
                <a:ea typeface="楷体" pitchFamily="49" charset="-122"/>
                <a:cs typeface="Times New Roman" pitchFamily="18" charset="0"/>
              </a:rPr>
              <a:t> </a:t>
            </a:r>
            <a:r>
              <a:rPr lang="en-US" altLang="zh-CN" sz="2400" b="1" dirty="0" err="1">
                <a:solidFill>
                  <a:srgbClr val="006600"/>
                </a:solidFill>
                <a:latin typeface="Times New Roman" pitchFamily="18" charset="0"/>
                <a:ea typeface="楷体" pitchFamily="49" charset="-122"/>
                <a:cs typeface="Times New Roman" pitchFamily="18" charset="0"/>
              </a:rPr>
              <a:t>SomeSports.cs</a:t>
            </a:r>
            <a:endParaRPr lang="en-US" altLang="zh-CN" sz="2400" b="1" dirty="0">
              <a:solidFill>
                <a:srgbClr val="006600"/>
              </a:solidFill>
              <a:latin typeface="Times New Roman" pitchFamily="18" charset="0"/>
              <a:ea typeface="楷体" pitchFamily="49" charset="-122"/>
              <a:cs typeface="Times New Roman" pitchFamily="18" charset="0"/>
            </a:endParaRP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这样就生成两个动态链接库文件</a:t>
            </a:r>
            <a:r>
              <a:rPr lang="en-US" altLang="zh-CN" sz="2400" b="1" dirty="0" err="1">
                <a:solidFill>
                  <a:srgbClr val="0000FF"/>
                </a:solidFill>
                <a:latin typeface="Times New Roman" pitchFamily="18" charset="0"/>
                <a:ea typeface="楷体" pitchFamily="49" charset="-122"/>
                <a:cs typeface="Times New Roman" pitchFamily="18" charset="0"/>
              </a:rPr>
              <a:t>Sport.dll</a:t>
            </a:r>
            <a:r>
              <a:rPr lang="zh-CN" altLang="en-US" sz="2400" b="1" dirty="0">
                <a:solidFill>
                  <a:srgbClr val="0000FF"/>
                </a:solidFill>
                <a:latin typeface="Times New Roman" pitchFamily="18" charset="0"/>
                <a:ea typeface="楷体" pitchFamily="49" charset="-122"/>
                <a:cs typeface="Times New Roman" pitchFamily="18" charset="0"/>
              </a:rPr>
              <a:t>和</a:t>
            </a:r>
            <a:r>
              <a:rPr lang="en-US" altLang="zh-CN" sz="2400" b="1" dirty="0" err="1">
                <a:solidFill>
                  <a:srgbClr val="0000FF"/>
                </a:solidFill>
                <a:latin typeface="Times New Roman" pitchFamily="18" charset="0"/>
                <a:ea typeface="楷体" pitchFamily="49" charset="-122"/>
                <a:cs typeface="Times New Roman" pitchFamily="18" charset="0"/>
              </a:rPr>
              <a:t>SomeSports.dll</a:t>
            </a:r>
            <a:r>
              <a:rPr lang="zh-CN" altLang="en-US" sz="2400" b="1" dirty="0">
                <a:solidFill>
                  <a:srgbClr val="0000FF"/>
                </a:solidFill>
                <a:latin typeface="Times New Roman" pitchFamily="18" charset="0"/>
                <a:ea typeface="楷体" pitchFamily="49" charset="-122"/>
                <a:cs typeface="Times New Roman" pitchFamily="18" charset="0"/>
              </a:rPr>
              <a:t>。现要在</a:t>
            </a:r>
            <a:r>
              <a:rPr lang="en-US" altLang="zh-CN" sz="2400" b="1" dirty="0">
                <a:solidFill>
                  <a:srgbClr val="0000FF"/>
                </a:solidFill>
                <a:latin typeface="Times New Roman" pitchFamily="18" charset="0"/>
                <a:ea typeface="楷体" pitchFamily="49" charset="-122"/>
                <a:cs typeface="Times New Roman" pitchFamily="18" charset="0"/>
              </a:rPr>
              <a:t>Program</a:t>
            </a:r>
            <a:r>
              <a:rPr lang="zh-CN" altLang="en-US" sz="2400" b="1" dirty="0">
                <a:solidFill>
                  <a:srgbClr val="0000FF"/>
                </a:solidFill>
                <a:latin typeface="Times New Roman" pitchFamily="18" charset="0"/>
                <a:ea typeface="楷体" pitchFamily="49" charset="-122"/>
                <a:cs typeface="Times New Roman" pitchFamily="18" charset="0"/>
              </a:rPr>
              <a:t>类</a:t>
            </a:r>
            <a:r>
              <a:rPr lang="en-US" altLang="zh-CN" sz="2400" b="1" dirty="0">
                <a:solidFill>
                  <a:srgbClr val="0000FF"/>
                </a:solidFill>
                <a:latin typeface="Times New Roman" pitchFamily="18" charset="0"/>
                <a:ea typeface="楷体" pitchFamily="49" charset="-122"/>
                <a:cs typeface="Times New Roman" pitchFamily="18" charset="0"/>
              </a:rPr>
              <a:t>Main</a:t>
            </a:r>
            <a:r>
              <a:rPr lang="zh-CN" altLang="en-US" sz="2400" b="1" dirty="0">
                <a:solidFill>
                  <a:srgbClr val="0000FF"/>
                </a:solidFill>
                <a:latin typeface="Times New Roman" pitchFamily="18" charset="0"/>
                <a:ea typeface="楷体" pitchFamily="49" charset="-122"/>
                <a:cs typeface="Times New Roman" pitchFamily="18" charset="0"/>
              </a:rPr>
              <a:t>中设计相应代码，根据用户选择的体育项目输出相应的比赛时间。</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500034" y="785794"/>
            <a:ext cx="7786742" cy="2308324"/>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FF0000"/>
                </a:solidFill>
                <a:latin typeface="Times New Roman" pitchFamily="18" charset="0"/>
                <a:ea typeface="楷体" pitchFamily="49" charset="-122"/>
                <a:cs typeface="Times New Roman" pitchFamily="18" charset="0"/>
              </a:rPr>
              <a:t>解：</a:t>
            </a:r>
            <a:r>
              <a:rPr lang="zh-CN" altLang="en-US" sz="2400" b="1" dirty="0">
                <a:solidFill>
                  <a:srgbClr val="0000FF"/>
                </a:solidFill>
                <a:latin typeface="Times New Roman" pitchFamily="18" charset="0"/>
                <a:ea typeface="楷体" pitchFamily="49" charset="-122"/>
                <a:cs typeface="Times New Roman" pitchFamily="18" charset="0"/>
              </a:rPr>
              <a:t>由于在设计</a:t>
            </a:r>
            <a:r>
              <a:rPr lang="en-US" altLang="zh-CN" sz="2400" b="1" dirty="0" err="1">
                <a:solidFill>
                  <a:srgbClr val="0000FF"/>
                </a:solidFill>
                <a:latin typeface="Times New Roman" pitchFamily="18" charset="0"/>
                <a:ea typeface="楷体" pitchFamily="49" charset="-122"/>
                <a:cs typeface="Times New Roman" pitchFamily="18" charset="0"/>
              </a:rPr>
              <a:t>Program.cs</a:t>
            </a:r>
            <a:r>
              <a:rPr lang="zh-CN" altLang="en-US" sz="2400" b="1" dirty="0">
                <a:solidFill>
                  <a:srgbClr val="0000FF"/>
                </a:solidFill>
                <a:latin typeface="Times New Roman" pitchFamily="18" charset="0"/>
                <a:ea typeface="楷体" pitchFamily="49" charset="-122"/>
                <a:cs typeface="Times New Roman" pitchFamily="18" charset="0"/>
              </a:rPr>
              <a:t>程序时，</a:t>
            </a:r>
            <a:r>
              <a:rPr lang="zh-CN" altLang="en-US" sz="2400" b="1" dirty="0">
                <a:solidFill>
                  <a:srgbClr val="FF00FF"/>
                </a:solidFill>
                <a:latin typeface="Times New Roman" pitchFamily="18" charset="0"/>
                <a:ea typeface="楷体" pitchFamily="49" charset="-122"/>
                <a:cs typeface="Times New Roman" pitchFamily="18" charset="0"/>
              </a:rPr>
              <a:t>提供的</a:t>
            </a:r>
            <a:r>
              <a:rPr lang="en-US" altLang="zh-CN" sz="2400" b="1" dirty="0" err="1">
                <a:solidFill>
                  <a:srgbClr val="FF00FF"/>
                </a:solidFill>
                <a:latin typeface="Times New Roman" pitchFamily="18" charset="0"/>
                <a:ea typeface="楷体" pitchFamily="49" charset="-122"/>
                <a:cs typeface="Times New Roman" pitchFamily="18" charset="0"/>
              </a:rPr>
              <a:t>Sport.dll</a:t>
            </a:r>
            <a:r>
              <a:rPr lang="zh-CN" altLang="en-US" sz="2400" b="1" dirty="0">
                <a:solidFill>
                  <a:srgbClr val="FF00FF"/>
                </a:solidFill>
                <a:latin typeface="Times New Roman" pitchFamily="18" charset="0"/>
                <a:ea typeface="楷体" pitchFamily="49" charset="-122"/>
                <a:cs typeface="Times New Roman" pitchFamily="18" charset="0"/>
              </a:rPr>
              <a:t>和</a:t>
            </a:r>
            <a:r>
              <a:rPr lang="en-US" altLang="zh-CN" sz="2400" b="1" dirty="0" err="1">
                <a:solidFill>
                  <a:srgbClr val="FF00FF"/>
                </a:solidFill>
                <a:latin typeface="Times New Roman" pitchFamily="18" charset="0"/>
                <a:ea typeface="楷体" pitchFamily="49" charset="-122"/>
                <a:cs typeface="Times New Roman" pitchFamily="18" charset="0"/>
              </a:rPr>
              <a:t>SomeSports.dll</a:t>
            </a:r>
            <a:r>
              <a:rPr lang="zh-CN" altLang="en-US" sz="2400" b="1" dirty="0">
                <a:solidFill>
                  <a:srgbClr val="FF00FF"/>
                </a:solidFill>
                <a:latin typeface="Times New Roman" pitchFamily="18" charset="0"/>
                <a:ea typeface="楷体" pitchFamily="49" charset="-122"/>
                <a:cs typeface="Times New Roman" pitchFamily="18" charset="0"/>
              </a:rPr>
              <a:t>都是动态链接库，不知道其中每个类是如何声明的，只知道</a:t>
            </a:r>
            <a:r>
              <a:rPr lang="en-US" altLang="zh-CN" sz="2400" b="1" dirty="0" err="1">
                <a:solidFill>
                  <a:srgbClr val="FF00FF"/>
                </a:solidFill>
                <a:latin typeface="Times New Roman" pitchFamily="18" charset="0"/>
                <a:ea typeface="楷体" pitchFamily="49" charset="-122"/>
                <a:cs typeface="Times New Roman" pitchFamily="18" charset="0"/>
              </a:rPr>
              <a:t>GetName</a:t>
            </a:r>
            <a:r>
              <a:rPr lang="en-US" altLang="zh-CN" sz="2400" b="1" dirty="0">
                <a:solidFill>
                  <a:srgbClr val="FF00FF"/>
                </a:solidFill>
                <a:latin typeface="Times New Roman" pitchFamily="18" charset="0"/>
                <a:ea typeface="楷体" pitchFamily="49" charset="-122"/>
                <a:cs typeface="Times New Roman" pitchFamily="18" charset="0"/>
              </a:rPr>
              <a:t>()</a:t>
            </a:r>
            <a:r>
              <a:rPr lang="zh-CN" altLang="en-US" sz="2400" b="1" dirty="0">
                <a:solidFill>
                  <a:srgbClr val="FF00FF"/>
                </a:solidFill>
                <a:latin typeface="Times New Roman" pitchFamily="18" charset="0"/>
                <a:ea typeface="楷体" pitchFamily="49" charset="-122"/>
                <a:cs typeface="Times New Roman" pitchFamily="18" charset="0"/>
              </a:rPr>
              <a:t>和</a:t>
            </a:r>
            <a:r>
              <a:rPr lang="en-US" altLang="zh-CN" sz="2400" b="1" dirty="0" err="1">
                <a:solidFill>
                  <a:srgbClr val="FF00FF"/>
                </a:solidFill>
                <a:latin typeface="Times New Roman" pitchFamily="18" charset="0"/>
                <a:ea typeface="楷体" pitchFamily="49" charset="-122"/>
                <a:cs typeface="Times New Roman" pitchFamily="18" charset="0"/>
              </a:rPr>
              <a:t>GetDuration</a:t>
            </a:r>
            <a:r>
              <a:rPr lang="en-US" altLang="zh-CN" sz="2400" b="1" dirty="0">
                <a:solidFill>
                  <a:srgbClr val="FF00FF"/>
                </a:solidFill>
                <a:latin typeface="Times New Roman" pitchFamily="18" charset="0"/>
                <a:ea typeface="楷体" pitchFamily="49" charset="-122"/>
                <a:cs typeface="Times New Roman" pitchFamily="18" charset="0"/>
              </a:rPr>
              <a:t>()</a:t>
            </a:r>
            <a:r>
              <a:rPr lang="zh-CN" altLang="en-US" sz="2400" b="1" dirty="0">
                <a:solidFill>
                  <a:srgbClr val="FF00FF"/>
                </a:solidFill>
                <a:latin typeface="Times New Roman" pitchFamily="18" charset="0"/>
                <a:ea typeface="楷体" pitchFamily="49" charset="-122"/>
                <a:cs typeface="Times New Roman" pitchFamily="18" charset="0"/>
              </a:rPr>
              <a:t>两个方法的功能</a:t>
            </a:r>
            <a:r>
              <a:rPr lang="zh-CN" altLang="en-US" sz="2400" b="1" dirty="0">
                <a:solidFill>
                  <a:srgbClr val="0000FF"/>
                </a:solidFill>
                <a:latin typeface="Times New Roman" pitchFamily="18" charset="0"/>
                <a:ea typeface="楷体" pitchFamily="49" charset="-122"/>
                <a:cs typeface="Times New Roman" pitchFamily="18" charset="0"/>
              </a:rPr>
              <a:t>，为此采用反射技术</a:t>
            </a:r>
            <a:r>
              <a:rPr lang="zh-CN" altLang="en-US" sz="2400" b="1" dirty="0" smtClean="0">
                <a:solidFill>
                  <a:srgbClr val="0000FF"/>
                </a:solidFill>
                <a:latin typeface="Times New Roman" pitchFamily="18" charset="0"/>
                <a:ea typeface="楷体" pitchFamily="49" charset="-122"/>
                <a:cs typeface="Times New Roman" pitchFamily="18" charset="0"/>
              </a:rPr>
              <a:t>。</a:t>
            </a:r>
            <a:endParaRPr lang="zh-CN" altLang="en-US" sz="2400" b="1" dirty="0">
              <a:solidFill>
                <a:srgbClr val="0000FF"/>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611188" y="220663"/>
            <a:ext cx="8208962" cy="461665"/>
          </a:xfrm>
          <a:prstGeom prst="rect">
            <a:avLst/>
          </a:prstGeom>
          <a:noFill/>
          <a:ln w="9525">
            <a:noFill/>
            <a:miter lim="800000"/>
            <a:headEnd/>
            <a:tailEnd/>
          </a:ln>
          <a:effectLst/>
        </p:spPr>
        <p:txBody>
          <a:bodyPr>
            <a:spAutoFit/>
          </a:bodyPr>
          <a:lstStyle/>
          <a:p>
            <a:pPr>
              <a:spcBef>
                <a:spcPct val="50000"/>
              </a:spcBef>
            </a:pPr>
            <a:r>
              <a:rPr lang="zh-CN" altLang="en-US" sz="2400" b="1" dirty="0" smtClean="0">
                <a:solidFill>
                  <a:srgbClr val="0000FF"/>
                </a:solidFill>
                <a:latin typeface="Times New Roman" pitchFamily="18" charset="0"/>
                <a:ea typeface="楷体" pitchFamily="49" charset="-122"/>
                <a:cs typeface="Times New Roman" pitchFamily="18" charset="0"/>
              </a:rPr>
              <a:t>设计</a:t>
            </a:r>
            <a:r>
              <a:rPr lang="en-US" altLang="zh-CN" sz="2400" b="1" dirty="0" err="1">
                <a:solidFill>
                  <a:srgbClr val="0000FF"/>
                </a:solidFill>
                <a:latin typeface="Times New Roman" pitchFamily="18" charset="0"/>
                <a:ea typeface="楷体" pitchFamily="49" charset="-122"/>
                <a:cs typeface="Times New Roman" pitchFamily="18" charset="0"/>
              </a:rPr>
              <a:t>Program.cs</a:t>
            </a:r>
            <a:r>
              <a:rPr lang="zh-CN" altLang="en-US" sz="2400" b="1" dirty="0">
                <a:solidFill>
                  <a:srgbClr val="0000FF"/>
                </a:solidFill>
                <a:latin typeface="Times New Roman" pitchFamily="18" charset="0"/>
                <a:ea typeface="楷体" pitchFamily="49" charset="-122"/>
                <a:cs typeface="Times New Roman" pitchFamily="18" charset="0"/>
              </a:rPr>
              <a:t>程序如下：</a:t>
            </a:r>
          </a:p>
        </p:txBody>
      </p:sp>
      <p:sp>
        <p:nvSpPr>
          <p:cNvPr id="115715" name="Text Box 3"/>
          <p:cNvSpPr txBox="1">
            <a:spLocks noChangeArrowheads="1"/>
          </p:cNvSpPr>
          <p:nvPr/>
        </p:nvSpPr>
        <p:spPr bwMode="auto">
          <a:xfrm>
            <a:off x="574675" y="857232"/>
            <a:ext cx="7926415" cy="4801314"/>
          </a:xfrm>
          <a:prstGeom prst="rect">
            <a:avLst/>
          </a:prstGeom>
          <a:noFill/>
          <a:ln w="9525">
            <a:noFill/>
            <a:miter lim="800000"/>
            <a:headEnd/>
            <a:tailEnd/>
          </a:ln>
          <a:effectLst/>
        </p:spPr>
        <p:txBody>
          <a:bodyPr wrap="square">
            <a:spAutoFit/>
          </a:bodyPr>
          <a:lstStyle/>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using System;</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using </a:t>
            </a:r>
            <a:r>
              <a:rPr lang="en-US" altLang="zh-CN" sz="2000" b="1" dirty="0" err="1">
                <a:solidFill>
                  <a:srgbClr val="336600"/>
                </a:solidFill>
                <a:latin typeface="Times New Roman" pitchFamily="18" charset="0"/>
                <a:ea typeface="楷体" pitchFamily="49" charset="-122"/>
                <a:cs typeface="Times New Roman" pitchFamily="18" charset="0"/>
              </a:rPr>
              <a:t>System.Reflection</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namespace </a:t>
            </a:r>
            <a:r>
              <a:rPr lang="en-US" altLang="zh-CN" sz="2000" b="1" dirty="0" err="1" smtClean="0">
                <a:solidFill>
                  <a:srgbClr val="336600"/>
                </a:solidFill>
                <a:latin typeface="Times New Roman" pitchFamily="18" charset="0"/>
                <a:ea typeface="楷体" pitchFamily="49" charset="-122"/>
                <a:cs typeface="Times New Roman" pitchFamily="18" charset="0"/>
              </a:rPr>
              <a:t>proj4_3</a:t>
            </a:r>
            <a:endParaRPr lang="en-US" altLang="zh-CN" sz="2000" b="1" dirty="0">
              <a:solidFill>
                <a:srgbClr val="336600"/>
              </a:solidFill>
              <a:latin typeface="Times New Roman" pitchFamily="18" charset="0"/>
              <a:ea typeface="楷体" pitchFamily="49" charset="-122"/>
              <a:cs typeface="Times New Roman" pitchFamily="18" charset="0"/>
            </a:endParaRP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class Program</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static void Main(string[] </a:t>
            </a:r>
            <a:r>
              <a:rPr lang="en-US" altLang="zh-CN" sz="2000" b="1" dirty="0" err="1">
                <a:solidFill>
                  <a:srgbClr val="336600"/>
                </a:solidFill>
                <a:latin typeface="Times New Roman" pitchFamily="18" charset="0"/>
                <a:ea typeface="楷体" pitchFamily="49" charset="-122"/>
                <a:cs typeface="Times New Roman" pitchFamily="18" charset="0"/>
              </a:rPr>
              <a:t>args</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int</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i</a:t>
            </a:r>
            <a:r>
              <a:rPr lang="en-US" altLang="zh-CN" sz="2000" b="1" dirty="0">
                <a:solidFill>
                  <a:srgbClr val="336600"/>
                </a:solidFill>
                <a:latin typeface="Times New Roman" pitchFamily="18" charset="0"/>
                <a:ea typeface="楷体" pitchFamily="49" charset="-122"/>
                <a:cs typeface="Times New Roman" pitchFamily="18" charset="0"/>
              </a:rPr>
              <a:t>, j;</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if (</a:t>
            </a:r>
            <a:r>
              <a:rPr lang="en-US" altLang="zh-CN" sz="2000" b="1" dirty="0" err="1">
                <a:solidFill>
                  <a:srgbClr val="336600"/>
                </a:solidFill>
                <a:latin typeface="Times New Roman" pitchFamily="18" charset="0"/>
                <a:ea typeface="楷体" pitchFamily="49" charset="-122"/>
                <a:cs typeface="Times New Roman" pitchFamily="18" charset="0"/>
              </a:rPr>
              <a:t>args.GetLength</a:t>
            </a:r>
            <a:r>
              <a:rPr lang="en-US" altLang="zh-CN" sz="2000" b="1" dirty="0">
                <a:solidFill>
                  <a:srgbClr val="336600"/>
                </a:solidFill>
                <a:latin typeface="Times New Roman" pitchFamily="18" charset="0"/>
                <a:ea typeface="楷体" pitchFamily="49" charset="-122"/>
                <a:cs typeface="Times New Roman" pitchFamily="18" charset="0"/>
              </a:rPr>
              <a:t>(0) &lt; 1)  //</a:t>
            </a:r>
            <a:r>
              <a:rPr lang="zh-CN" altLang="en-US" sz="2000" b="1" dirty="0">
                <a:solidFill>
                  <a:srgbClr val="336600"/>
                </a:solidFill>
                <a:latin typeface="Times New Roman" pitchFamily="18" charset="0"/>
                <a:ea typeface="楷体" pitchFamily="49" charset="-122"/>
                <a:cs typeface="Times New Roman" pitchFamily="18" charset="0"/>
              </a:rPr>
              <a:t>命令行输入的参数不正确</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用法</a:t>
            </a:r>
            <a:r>
              <a:rPr lang="en-US" altLang="zh-CN" sz="2000" b="1" dirty="0">
                <a:solidFill>
                  <a:srgbClr val="336600"/>
                </a:solidFill>
                <a:latin typeface="Times New Roman" pitchFamily="18" charset="0"/>
                <a:ea typeface="楷体" pitchFamily="49" charset="-122"/>
                <a:cs typeface="Times New Roman" pitchFamily="18" charset="0"/>
              </a:rPr>
              <a:t>:Program </a:t>
            </a:r>
            <a:r>
              <a:rPr lang="en-US" altLang="zh-CN" sz="2000" b="1" dirty="0" err="1">
                <a:solidFill>
                  <a:srgbClr val="336600"/>
                </a:solidFill>
                <a:latin typeface="Times New Roman" pitchFamily="18" charset="0"/>
                <a:ea typeface="楷体" pitchFamily="49" charset="-122"/>
                <a:cs typeface="Times New Roman" pitchFamily="18" charset="0"/>
              </a:rPr>
              <a:t>dll</a:t>
            </a:r>
            <a:r>
              <a:rPr lang="zh-CN" altLang="en-US" sz="2000" b="1" dirty="0">
                <a:solidFill>
                  <a:srgbClr val="336600"/>
                </a:solidFill>
                <a:latin typeface="Times New Roman" pitchFamily="18" charset="0"/>
                <a:ea typeface="楷体" pitchFamily="49" charset="-122"/>
                <a:cs typeface="Times New Roman" pitchFamily="18" charset="0"/>
              </a:rPr>
              <a:t>库名</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else</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      Assembly assembly=</a:t>
            </a:r>
            <a:r>
              <a:rPr lang="en-US" altLang="zh-CN" sz="2000" b="1" dirty="0" err="1">
                <a:solidFill>
                  <a:srgbClr val="336600"/>
                </a:solidFill>
                <a:latin typeface="Times New Roman" pitchFamily="18" charset="0"/>
                <a:ea typeface="楷体" pitchFamily="49" charset="-122"/>
                <a:cs typeface="Times New Roman" pitchFamily="18" charset="0"/>
              </a:rPr>
              <a:t>Assembly.LoadFrom</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args</a:t>
            </a:r>
            <a:r>
              <a:rPr lang="en-US" altLang="zh-CN" sz="2000" b="1" dirty="0">
                <a:solidFill>
                  <a:srgbClr val="336600"/>
                </a:solidFill>
                <a:latin typeface="Times New Roman" pitchFamily="18" charset="0"/>
                <a:ea typeface="楷体" pitchFamily="49" charset="-122"/>
                <a:cs typeface="Times New Roman" pitchFamily="18" charset="0"/>
              </a:rPr>
              <a:t>[0]);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获取程序集对象</a:t>
            </a:r>
          </a:p>
          <a:p>
            <a:pPr>
              <a:lnSpc>
                <a:spcPct val="90000"/>
              </a:lnSpc>
            </a:pPr>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Type[] types = </a:t>
            </a:r>
            <a:r>
              <a:rPr lang="en-US" altLang="zh-CN" sz="2000" b="1" dirty="0" err="1">
                <a:solidFill>
                  <a:srgbClr val="FF00FF"/>
                </a:solidFill>
                <a:latin typeface="Times New Roman" pitchFamily="18" charset="0"/>
                <a:ea typeface="楷体" pitchFamily="49" charset="-122"/>
                <a:cs typeface="Times New Roman" pitchFamily="18" charset="0"/>
              </a:rPr>
              <a:t>assembly.GetTypes</a:t>
            </a:r>
            <a:r>
              <a:rPr lang="en-US" altLang="zh-CN" sz="2000" b="1" dirty="0">
                <a:solidFill>
                  <a:srgbClr val="FF00FF"/>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assembly.GetName</a:t>
            </a:r>
            <a:r>
              <a:rPr lang="en-US" altLang="zh-CN" sz="2000" b="1" dirty="0">
                <a:solidFill>
                  <a:srgbClr val="336600"/>
                </a:solidFill>
                <a:latin typeface="Times New Roman" pitchFamily="18" charset="0"/>
                <a:ea typeface="楷体" pitchFamily="49" charset="-122"/>
                <a:cs typeface="Times New Roman" pitchFamily="18" charset="0"/>
              </a:rPr>
              <a:t>().Name +</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包含的项目名如下</a:t>
            </a:r>
            <a:r>
              <a:rPr lang="en-US" altLang="zh-CN" sz="2000" b="1" dirty="0">
                <a:solidFill>
                  <a:srgbClr val="3366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336600"/>
                </a:solidFill>
                <a:latin typeface="Times New Roman" pitchFamily="18" charset="0"/>
                <a:ea typeface="楷体" pitchFamily="49" charset="-122"/>
                <a:cs typeface="Times New Roman" pitchFamily="18" charset="0"/>
              </a:rPr>
              <a:t>		</a:t>
            </a:r>
            <a:r>
              <a:rPr lang="nb-NO" altLang="zh-CN" sz="2000" b="1" dirty="0">
                <a:solidFill>
                  <a:srgbClr val="336600"/>
                </a:solidFill>
                <a:latin typeface="Times New Roman" pitchFamily="18" charset="0"/>
                <a:ea typeface="楷体" pitchFamily="49" charset="-122"/>
                <a:cs typeface="Times New Roman" pitchFamily="18" charset="0"/>
              </a:rPr>
              <a:t>for (i = 0; i &lt; types.GetLength(0); ++i)</a:t>
            </a:r>
          </a:p>
          <a:p>
            <a:pPr>
              <a:lnSpc>
                <a:spcPct val="90000"/>
              </a:lnSpc>
            </a:pPr>
            <a:r>
              <a:rPr lang="nb-NO" altLang="zh-CN" sz="2000" b="1" dirty="0">
                <a:solidFill>
                  <a:srgbClr val="336600"/>
                </a:solidFill>
                <a:latin typeface="Times New Roman" pitchFamily="18" charset="0"/>
                <a:ea typeface="楷体" pitchFamily="49" charset="-122"/>
                <a:cs typeface="Times New Roman" pitchFamily="18" charset="0"/>
              </a:rPr>
              <a:t>		Console.WriteLine("\r" + i + ": " + types[i].Name);</a:t>
            </a:r>
          </a:p>
          <a:p>
            <a:pPr>
              <a:lnSpc>
                <a:spcPct val="90000"/>
              </a:lnSpc>
            </a:pPr>
            <a:r>
              <a:rPr lang="nb-NO" altLang="zh-CN" sz="2000" b="1" dirty="0">
                <a:solidFill>
                  <a:srgbClr val="336600"/>
                </a:solidFill>
                <a:latin typeface="Times New Roman" pitchFamily="18" charset="0"/>
                <a:ea typeface="楷体" pitchFamily="49" charset="-122"/>
                <a:cs typeface="Times New Roman" pitchFamily="18" charset="0"/>
              </a:rPr>
              <a:t>		i = types.Length - 1;</a:t>
            </a:r>
            <a:endParaRPr lang="en-US" altLang="zh-CN" sz="2000" b="1" dirty="0">
              <a:solidFill>
                <a:srgbClr val="33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250825" y="476250"/>
            <a:ext cx="8713788" cy="5324535"/>
          </a:xfrm>
          <a:prstGeom prst="rect">
            <a:avLst/>
          </a:prstGeom>
          <a:noFill/>
          <a:ln w="9525">
            <a:noFill/>
            <a:miter lim="800000"/>
            <a:headEnd/>
            <a:tailEnd/>
          </a:ln>
          <a:effectLst/>
        </p:spPr>
        <p:txBody>
          <a:bodyPr>
            <a:spAutoFit/>
          </a:bodyPr>
          <a:lstStyle/>
          <a:p>
            <a:r>
              <a:rPr lang="zh-CN" altLang="nb-NO" sz="2000" b="1" dirty="0">
                <a:solidFill>
                  <a:srgbClr val="336600"/>
                </a:solidFill>
                <a:latin typeface="Times New Roman" pitchFamily="18" charset="0"/>
                <a:ea typeface="楷体" pitchFamily="49" charset="-122"/>
                <a:cs typeface="Times New Roman" pitchFamily="18" charset="0"/>
              </a:rPr>
              <a:t>	  </a:t>
            </a:r>
            <a:r>
              <a:rPr lang="nb-NO" altLang="zh-CN" sz="2000" b="1" dirty="0">
                <a:solidFill>
                  <a:srgbClr val="336600"/>
                </a:solidFill>
                <a:latin typeface="Times New Roman" pitchFamily="18" charset="0"/>
                <a:ea typeface="楷体" pitchFamily="49" charset="-122"/>
                <a:cs typeface="Times New Roman" pitchFamily="18" charset="0"/>
              </a:rPr>
              <a:t>Console.Write("</a:t>
            </a:r>
            <a:r>
              <a:rPr lang="zh-CN" altLang="nb-NO" sz="2000" b="1" dirty="0">
                <a:solidFill>
                  <a:srgbClr val="336600"/>
                </a:solidFill>
                <a:latin typeface="Times New Roman" pitchFamily="18" charset="0"/>
                <a:ea typeface="楷体" pitchFamily="49" charset="-122"/>
                <a:cs typeface="Times New Roman" pitchFamily="18" charset="0"/>
              </a:rPr>
              <a:t>请选择</a:t>
            </a:r>
            <a:r>
              <a:rPr lang="nb-NO" altLang="zh-CN" sz="2000" b="1" dirty="0">
                <a:solidFill>
                  <a:srgbClr val="336600"/>
                </a:solidFill>
                <a:latin typeface="Times New Roman" pitchFamily="18" charset="0"/>
                <a:ea typeface="楷体" pitchFamily="49" charset="-122"/>
                <a:cs typeface="Times New Roman" pitchFamily="18" charset="0"/>
              </a:rPr>
              <a:t>(0-" + i + "):");</a:t>
            </a:r>
          </a:p>
          <a:p>
            <a:r>
              <a:rPr lang="nb-NO"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j = </a:t>
            </a:r>
            <a:r>
              <a:rPr lang="en-US" altLang="zh-CN" sz="2000" b="1" dirty="0" err="1">
                <a:solidFill>
                  <a:srgbClr val="336600"/>
                </a:solidFill>
                <a:latin typeface="Times New Roman" pitchFamily="18" charset="0"/>
                <a:ea typeface="楷体" pitchFamily="49" charset="-122"/>
                <a:cs typeface="Times New Roman" pitchFamily="18" charset="0"/>
              </a:rPr>
              <a:t>Convert.ToInt32</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Console.ReadLine</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if (types[j].</a:t>
            </a:r>
            <a:r>
              <a:rPr lang="en-US" altLang="zh-CN" sz="2000" b="1" dirty="0" err="1">
                <a:solidFill>
                  <a:srgbClr val="336600"/>
                </a:solidFill>
                <a:latin typeface="Times New Roman" pitchFamily="18" charset="0"/>
                <a:ea typeface="楷体" pitchFamily="49" charset="-122"/>
                <a:cs typeface="Times New Roman" pitchFamily="18" charset="0"/>
              </a:rPr>
              <a:t>IsSubclassOf</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typeof</a:t>
            </a:r>
            <a:r>
              <a:rPr lang="en-US" altLang="zh-CN" sz="2000" b="1" dirty="0">
                <a:solidFill>
                  <a:srgbClr val="336600"/>
                </a:solidFill>
                <a:latin typeface="Times New Roman" pitchFamily="18" charset="0"/>
                <a:ea typeface="楷体" pitchFamily="49" charset="-122"/>
                <a:cs typeface="Times New Roman" pitchFamily="18" charset="0"/>
              </a:rPr>
              <a:t>(Sport)))	</a:t>
            </a:r>
          </a:p>
          <a:p>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若</a:t>
            </a:r>
            <a:r>
              <a:rPr lang="en-US" altLang="zh-CN" sz="2000" b="1" dirty="0">
                <a:solidFill>
                  <a:srgbClr val="336600"/>
                </a:solidFill>
                <a:latin typeface="Times New Roman" pitchFamily="18" charset="0"/>
                <a:ea typeface="楷体" pitchFamily="49" charset="-122"/>
                <a:cs typeface="Times New Roman" pitchFamily="18" charset="0"/>
              </a:rPr>
              <a:t>types[j]</a:t>
            </a:r>
            <a:r>
              <a:rPr lang="zh-CN" altLang="en-US" sz="2000" b="1" dirty="0">
                <a:solidFill>
                  <a:srgbClr val="336600"/>
                </a:solidFill>
                <a:latin typeface="Times New Roman" pitchFamily="18" charset="0"/>
                <a:ea typeface="楷体" pitchFamily="49" charset="-122"/>
                <a:cs typeface="Times New Roman" pitchFamily="18" charset="0"/>
              </a:rPr>
              <a:t>是</a:t>
            </a:r>
            <a:r>
              <a:rPr lang="en-US" altLang="zh-CN" sz="2000" b="1" dirty="0">
                <a:solidFill>
                  <a:srgbClr val="336600"/>
                </a:solidFill>
                <a:latin typeface="Times New Roman" pitchFamily="18" charset="0"/>
                <a:ea typeface="楷体" pitchFamily="49" charset="-122"/>
                <a:cs typeface="Times New Roman" pitchFamily="18" charset="0"/>
              </a:rPr>
              <a:t>Sport</a:t>
            </a:r>
            <a:r>
              <a:rPr lang="zh-CN" altLang="en-US" sz="2000" b="1" dirty="0">
                <a:solidFill>
                  <a:srgbClr val="336600"/>
                </a:solidFill>
                <a:latin typeface="Times New Roman" pitchFamily="18" charset="0"/>
                <a:ea typeface="楷体" pitchFamily="49" charset="-122"/>
                <a:cs typeface="Times New Roman" pitchFamily="18" charset="0"/>
              </a:rPr>
              <a:t>的子类</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ConstructorInfo</a:t>
            </a:r>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ci</a:t>
            </a:r>
            <a:r>
              <a:rPr lang="en-US" altLang="zh-CN" sz="2000" b="1" dirty="0">
                <a:solidFill>
                  <a:srgbClr val="336600"/>
                </a:solidFill>
                <a:latin typeface="Times New Roman" pitchFamily="18" charset="0"/>
                <a:ea typeface="楷体" pitchFamily="49" charset="-122"/>
                <a:cs typeface="Times New Roman" pitchFamily="18" charset="0"/>
              </a:rPr>
              <a:t> = types[j].</a:t>
            </a:r>
            <a:r>
              <a:rPr lang="en-US" altLang="zh-CN" sz="2000" b="1" dirty="0" err="1">
                <a:solidFill>
                  <a:srgbClr val="336600"/>
                </a:solidFill>
                <a:latin typeface="Times New Roman" pitchFamily="18" charset="0"/>
                <a:ea typeface="楷体" pitchFamily="49" charset="-122"/>
                <a:cs typeface="Times New Roman" pitchFamily="18" charset="0"/>
              </a:rPr>
              <a:t>GetConstructor</a:t>
            </a:r>
            <a:r>
              <a:rPr lang="en-US" altLang="zh-CN" sz="2000" b="1" dirty="0">
                <a:solidFill>
                  <a:srgbClr val="336600"/>
                </a:solidFill>
                <a:latin typeface="Times New Roman" pitchFamily="18" charset="0"/>
                <a:ea typeface="楷体" pitchFamily="49" charset="-122"/>
                <a:cs typeface="Times New Roman" pitchFamily="18" charset="0"/>
              </a:rPr>
              <a:t>(new Type[0]);</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a:solidFill>
                  <a:srgbClr val="CC00CC"/>
                </a:solidFill>
                <a:latin typeface="Times New Roman" pitchFamily="18" charset="0"/>
                <a:ea typeface="楷体" pitchFamily="49" charset="-122"/>
                <a:cs typeface="Times New Roman" pitchFamily="18" charset="0"/>
              </a:rPr>
              <a:t>Sport sport = (Sport)</a:t>
            </a:r>
            <a:r>
              <a:rPr lang="en-US" altLang="zh-CN" sz="2000" b="1" dirty="0" err="1">
                <a:solidFill>
                  <a:srgbClr val="CC00CC"/>
                </a:solidFill>
                <a:latin typeface="Times New Roman" pitchFamily="18" charset="0"/>
                <a:ea typeface="楷体" pitchFamily="49" charset="-122"/>
                <a:cs typeface="Times New Roman" pitchFamily="18" charset="0"/>
              </a:rPr>
              <a:t>ci.Invoke</a:t>
            </a:r>
            <a:r>
              <a:rPr lang="en-US" altLang="zh-CN" sz="2000" b="1" dirty="0">
                <a:solidFill>
                  <a:srgbClr val="CC00CC"/>
                </a:solidFill>
                <a:latin typeface="Times New Roman" pitchFamily="18" charset="0"/>
                <a:ea typeface="楷体" pitchFamily="49" charset="-122"/>
                <a:cs typeface="Times New Roman" pitchFamily="18" charset="0"/>
              </a:rPr>
              <a:t>(new Object[0]);</a:t>
            </a:r>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r>
              <a:rPr lang="zh-CN" altLang="en-US" sz="2000" b="1" dirty="0">
                <a:solidFill>
                  <a:srgbClr val="336600"/>
                </a:solidFill>
                <a:latin typeface="Times New Roman" pitchFamily="18" charset="0"/>
                <a:ea typeface="楷体" pitchFamily="49" charset="-122"/>
                <a:cs typeface="Times New Roman" pitchFamily="18" charset="0"/>
              </a:rPr>
              <a:t>创建</a:t>
            </a:r>
            <a:r>
              <a:rPr lang="en-US" altLang="zh-CN" sz="2000" b="1" dirty="0">
                <a:solidFill>
                  <a:srgbClr val="336600"/>
                </a:solidFill>
                <a:latin typeface="Times New Roman" pitchFamily="18" charset="0"/>
                <a:ea typeface="楷体" pitchFamily="49" charset="-122"/>
                <a:cs typeface="Times New Roman" pitchFamily="18" charset="0"/>
              </a:rPr>
              <a:t>sport</a:t>
            </a:r>
            <a:r>
              <a:rPr lang="zh-CN" altLang="en-US" sz="2000" b="1" dirty="0">
                <a:solidFill>
                  <a:srgbClr val="336600"/>
                </a:solidFill>
                <a:latin typeface="Times New Roman" pitchFamily="18" charset="0"/>
                <a:ea typeface="楷体" pitchFamily="49" charset="-122"/>
                <a:cs typeface="Times New Roman" pitchFamily="18" charset="0"/>
              </a:rPr>
              <a:t>对象</a:t>
            </a:r>
          </a:p>
          <a:p>
            <a:r>
              <a:rPr lang="zh-CN" altLang="en-US"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a:t>
            </a:r>
            <a:r>
              <a:rPr lang="en-US" altLang="zh-CN" sz="2000" b="1" dirty="0" err="1">
                <a:solidFill>
                  <a:srgbClr val="336600"/>
                </a:solidFill>
                <a:latin typeface="Times New Roman" pitchFamily="18" charset="0"/>
                <a:ea typeface="楷体" pitchFamily="49" charset="-122"/>
                <a:cs typeface="Times New Roman" pitchFamily="18" charset="0"/>
              </a:rPr>
              <a:t>sport.GetName</a:t>
            </a:r>
            <a:r>
              <a:rPr lang="en-US" altLang="zh-CN" sz="2000" b="1" dirty="0">
                <a:solidFill>
                  <a:srgbClr val="336600"/>
                </a:solidFill>
                <a:latin typeface="Times New Roman" pitchFamily="18" charset="0"/>
                <a:ea typeface="楷体" pitchFamily="49" charset="-122"/>
                <a:cs typeface="Times New Roman" pitchFamily="18" charset="0"/>
              </a:rPr>
              <a:t>()+"</a:t>
            </a:r>
            <a:r>
              <a:rPr lang="zh-CN" altLang="en-US" sz="2000" b="1" dirty="0">
                <a:solidFill>
                  <a:srgbClr val="336600"/>
                </a:solidFill>
                <a:latin typeface="Times New Roman" pitchFamily="18" charset="0"/>
                <a:ea typeface="楷体" pitchFamily="49" charset="-122"/>
                <a:cs typeface="Times New Roman" pitchFamily="18" charset="0"/>
              </a:rPr>
              <a:t>比赛时间</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sport.GetDuration</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else</a:t>
            </a:r>
          </a:p>
          <a:p>
            <a:r>
              <a:rPr lang="en-US" altLang="zh-CN" sz="2000" b="1" dirty="0">
                <a:solidFill>
                  <a:srgbClr val="336600"/>
                </a:solidFill>
                <a:latin typeface="Times New Roman" pitchFamily="18" charset="0"/>
                <a:ea typeface="楷体" pitchFamily="49" charset="-122"/>
                <a:cs typeface="Times New Roman" pitchFamily="18" charset="0"/>
              </a:rPr>
              <a:t>	         </a:t>
            </a:r>
            <a:r>
              <a:rPr lang="en-US" altLang="zh-CN" sz="2000" b="1" dirty="0" err="1">
                <a:solidFill>
                  <a:srgbClr val="336600"/>
                </a:solidFill>
                <a:latin typeface="Times New Roman" pitchFamily="18" charset="0"/>
                <a:ea typeface="楷体" pitchFamily="49" charset="-122"/>
                <a:cs typeface="Times New Roman" pitchFamily="18" charset="0"/>
              </a:rPr>
              <a:t>Console.WriteLine</a:t>
            </a:r>
            <a:r>
              <a:rPr lang="en-US" altLang="zh-CN" sz="2000" b="1" dirty="0">
                <a:solidFill>
                  <a:srgbClr val="336600"/>
                </a:solidFill>
                <a:latin typeface="Times New Roman" pitchFamily="18" charset="0"/>
                <a:ea typeface="楷体" pitchFamily="49" charset="-122"/>
                <a:cs typeface="Times New Roman" pitchFamily="18" charset="0"/>
              </a:rPr>
              <a:t>(types[j].Name + "</a:t>
            </a:r>
            <a:r>
              <a:rPr lang="zh-CN" altLang="en-US" sz="2000" b="1" dirty="0">
                <a:solidFill>
                  <a:srgbClr val="336600"/>
                </a:solidFill>
                <a:latin typeface="Times New Roman" pitchFamily="18" charset="0"/>
                <a:ea typeface="楷体" pitchFamily="49" charset="-122"/>
                <a:cs typeface="Times New Roman" pitchFamily="18" charset="0"/>
              </a:rPr>
              <a:t>不属于指定的体育项目</a:t>
            </a:r>
            <a:r>
              <a:rPr lang="en-US" altLang="zh-CN" sz="2000" b="1" dirty="0">
                <a:solidFill>
                  <a:srgbClr val="336600"/>
                </a:solidFill>
                <a:latin typeface="Times New Roman" pitchFamily="18" charset="0"/>
                <a:ea typeface="楷体" pitchFamily="49" charset="-122"/>
                <a:cs typeface="Times New Roman" pitchFamily="18" charset="0"/>
              </a:rPr>
              <a:t>");</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     }</a:t>
            </a:r>
          </a:p>
          <a:p>
            <a:r>
              <a:rPr lang="en-US" altLang="zh-CN" sz="2000" b="1" dirty="0">
                <a:solidFill>
                  <a:srgbClr val="336600"/>
                </a:solidFill>
                <a:latin typeface="Times New Roman" pitchFamily="18" charset="0"/>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611188" y="333375"/>
            <a:ext cx="7921625" cy="3346237"/>
          </a:xfrm>
          <a:prstGeom prst="rect">
            <a:avLst/>
          </a:prstGeom>
          <a:noFill/>
          <a:ln w="9525">
            <a:noFill/>
            <a:miter lim="800000"/>
            <a:headEnd/>
            <a:tailEnd/>
          </a:ln>
          <a:effectLst/>
        </p:spPr>
        <p:txBody>
          <a:bodyPr>
            <a:spAutoFit/>
          </a:bodyPr>
          <a:lstStyle/>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在命令行中输入以下命令</a:t>
            </a:r>
            <a:r>
              <a:rPr lang="en-US" altLang="zh-CN" sz="2400" b="1" dirty="0" err="1">
                <a:solidFill>
                  <a:srgbClr val="0000FF"/>
                </a:solidFill>
                <a:latin typeface="Times New Roman" pitchFamily="18" charset="0"/>
                <a:ea typeface="楷体" pitchFamily="49" charset="-122"/>
                <a:cs typeface="Times New Roman" pitchFamily="18" charset="0"/>
              </a:rPr>
              <a:t>Program.exe</a:t>
            </a:r>
            <a:r>
              <a:rPr lang="zh-CN" altLang="en-US" sz="2400" b="1" dirty="0">
                <a:solidFill>
                  <a:srgbClr val="0000FF"/>
                </a:solidFill>
                <a:latin typeface="Times New Roman" pitchFamily="18" charset="0"/>
                <a:ea typeface="楷体" pitchFamily="49" charset="-122"/>
                <a:cs typeface="Times New Roman" pitchFamily="18" charset="0"/>
              </a:rPr>
              <a:t>文件：</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6600"/>
                </a:solidFill>
                <a:latin typeface="Times New Roman" pitchFamily="18" charset="0"/>
                <a:ea typeface="楷体" pitchFamily="49" charset="-122"/>
                <a:cs typeface="Times New Roman" pitchFamily="18" charset="0"/>
              </a:rPr>
              <a:t>csc</a:t>
            </a:r>
            <a:r>
              <a:rPr lang="en-US" altLang="zh-CN" sz="2000" b="1" dirty="0">
                <a:solidFill>
                  <a:srgbClr val="006600"/>
                </a:solidFill>
                <a:latin typeface="Times New Roman" pitchFamily="18" charset="0"/>
                <a:ea typeface="楷体" pitchFamily="49" charset="-122"/>
                <a:cs typeface="Times New Roman" pitchFamily="18" charset="0"/>
              </a:rPr>
              <a:t>/</a:t>
            </a:r>
            <a:r>
              <a:rPr lang="en-US" altLang="zh-CN" sz="2000" b="1" dirty="0" err="1">
                <a:solidFill>
                  <a:srgbClr val="006600"/>
                </a:solidFill>
                <a:latin typeface="Times New Roman" pitchFamily="18" charset="0"/>
                <a:ea typeface="楷体" pitchFamily="49" charset="-122"/>
                <a:cs typeface="Times New Roman" pitchFamily="18" charset="0"/>
              </a:rPr>
              <a:t>reference:Sport.dll</a:t>
            </a:r>
            <a:r>
              <a:rPr lang="en-US" altLang="zh-CN" sz="2000" b="1" dirty="0">
                <a:solidFill>
                  <a:srgbClr val="006600"/>
                </a:solidFill>
                <a:latin typeface="Times New Roman" pitchFamily="18" charset="0"/>
                <a:ea typeface="楷体" pitchFamily="49" charset="-122"/>
                <a:cs typeface="Times New Roman" pitchFamily="18" charset="0"/>
              </a:rPr>
              <a:t> </a:t>
            </a:r>
            <a:r>
              <a:rPr lang="en-US" altLang="zh-CN" sz="2000" b="1" dirty="0" err="1">
                <a:solidFill>
                  <a:srgbClr val="006600"/>
                </a:solidFill>
                <a:latin typeface="Times New Roman" pitchFamily="18" charset="0"/>
                <a:ea typeface="楷体" pitchFamily="49" charset="-122"/>
                <a:cs typeface="Times New Roman" pitchFamily="18" charset="0"/>
              </a:rPr>
              <a:t>Program.cs</a:t>
            </a:r>
            <a:endParaRPr lang="en-US" altLang="zh-CN" sz="2000" b="1" dirty="0">
              <a:solidFill>
                <a:srgbClr val="006600"/>
              </a:solidFill>
              <a:latin typeface="Times New Roman" pitchFamily="18" charset="0"/>
              <a:ea typeface="楷体" pitchFamily="49" charset="-122"/>
              <a:cs typeface="Times New Roman" pitchFamily="18" charset="0"/>
            </a:endParaRP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在命令行中输入以下命令执行</a:t>
            </a:r>
            <a:r>
              <a:rPr lang="en-US" altLang="zh-CN" sz="2400" b="1" dirty="0" err="1">
                <a:solidFill>
                  <a:srgbClr val="0000FF"/>
                </a:solidFill>
                <a:latin typeface="Times New Roman" pitchFamily="18" charset="0"/>
                <a:ea typeface="楷体" pitchFamily="49" charset="-122"/>
                <a:cs typeface="Times New Roman" pitchFamily="18" charset="0"/>
              </a:rPr>
              <a:t>Program.exe</a:t>
            </a:r>
            <a:r>
              <a:rPr lang="zh-CN" altLang="en-US" sz="2400" b="1" dirty="0">
                <a:solidFill>
                  <a:srgbClr val="0000FF"/>
                </a:solidFill>
                <a:latin typeface="Times New Roman" pitchFamily="18" charset="0"/>
                <a:ea typeface="楷体" pitchFamily="49" charset="-122"/>
                <a:cs typeface="Times New Roman" pitchFamily="18" charset="0"/>
              </a:rPr>
              <a:t>：</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rPr>
              <a:t>Program </a:t>
            </a:r>
            <a:r>
              <a:rPr lang="en-US" altLang="zh-CN" sz="2000" b="1" dirty="0" err="1">
                <a:solidFill>
                  <a:srgbClr val="006600"/>
                </a:solidFill>
                <a:latin typeface="Times New Roman" pitchFamily="18" charset="0"/>
                <a:ea typeface="楷体" pitchFamily="49" charset="-122"/>
                <a:cs typeface="Times New Roman" pitchFamily="18" charset="0"/>
              </a:rPr>
              <a:t>SomeSports.dll</a:t>
            </a:r>
            <a:endParaRPr lang="en-US" altLang="zh-CN" sz="2000" b="1" dirty="0">
              <a:solidFill>
                <a:srgbClr val="006600"/>
              </a:solidFill>
              <a:latin typeface="Times New Roman" pitchFamily="18" charset="0"/>
              <a:ea typeface="楷体" pitchFamily="49" charset="-122"/>
              <a:cs typeface="Times New Roman" pitchFamily="18" charset="0"/>
            </a:endParaRP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程序的一次执行结果如</a:t>
            </a:r>
            <a:r>
              <a:rPr lang="zh-CN" altLang="en-US" sz="2400" b="1" dirty="0" smtClean="0">
                <a:solidFill>
                  <a:srgbClr val="0000FF"/>
                </a:solidFill>
                <a:latin typeface="Times New Roman" pitchFamily="18" charset="0"/>
                <a:ea typeface="楷体" pitchFamily="49" charset="-122"/>
                <a:cs typeface="Times New Roman" pitchFamily="18" charset="0"/>
              </a:rPr>
              <a:t>图</a:t>
            </a:r>
            <a:r>
              <a:rPr lang="en-US" altLang="zh-CN" sz="2400" b="1" dirty="0" smtClean="0">
                <a:solidFill>
                  <a:srgbClr val="0000FF"/>
                </a:solidFill>
                <a:latin typeface="Times New Roman" pitchFamily="18" charset="0"/>
                <a:ea typeface="楷体" pitchFamily="49" charset="-122"/>
                <a:cs typeface="Times New Roman" pitchFamily="18" charset="0"/>
              </a:rPr>
              <a:t>7.3</a:t>
            </a:r>
            <a:r>
              <a:rPr lang="zh-CN" altLang="en-US" sz="2400" b="1" dirty="0">
                <a:solidFill>
                  <a:srgbClr val="0000FF"/>
                </a:solidFill>
                <a:latin typeface="Times New Roman" pitchFamily="18" charset="0"/>
                <a:ea typeface="楷体" pitchFamily="49" charset="-122"/>
                <a:cs typeface="Times New Roman" pitchFamily="18" charset="0"/>
              </a:rPr>
              <a:t>所示，在出现各种提示后输入</a:t>
            </a:r>
            <a:r>
              <a:rPr lang="en-US" altLang="zh-CN" sz="2400" b="1" dirty="0">
                <a:solidFill>
                  <a:srgbClr val="0000FF"/>
                </a:solidFill>
                <a:latin typeface="Times New Roman" pitchFamily="18" charset="0"/>
                <a:ea typeface="楷体" pitchFamily="49" charset="-122"/>
                <a:cs typeface="Times New Roman" pitchFamily="18" charset="0"/>
              </a:rPr>
              <a:t>2</a:t>
            </a:r>
            <a:r>
              <a:rPr lang="zh-CN" altLang="en-US" sz="2400" b="1" dirty="0">
                <a:solidFill>
                  <a:srgbClr val="0000FF"/>
                </a:solidFill>
                <a:latin typeface="Times New Roman" pitchFamily="18" charset="0"/>
                <a:ea typeface="楷体" pitchFamily="49" charset="-122"/>
                <a:cs typeface="Times New Roman" pitchFamily="18" charset="0"/>
              </a:rPr>
              <a:t>，输出足球的比赛时间。</a:t>
            </a:r>
          </a:p>
        </p:txBody>
      </p:sp>
      <p:pic>
        <p:nvPicPr>
          <p:cNvPr id="4" name="图片 3"/>
          <p:cNvPicPr/>
          <p:nvPr/>
        </p:nvPicPr>
        <p:blipFill>
          <a:blip r:embed="rId2"/>
          <a:srcRect/>
          <a:stretch>
            <a:fillRect/>
          </a:stretch>
        </p:blipFill>
        <p:spPr bwMode="auto">
          <a:xfrm>
            <a:off x="1857356" y="3714752"/>
            <a:ext cx="4786346" cy="22145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AutoShape 4"/>
          <p:cNvSpPr>
            <a:spLocks noChangeArrowheads="1"/>
          </p:cNvSpPr>
          <p:nvPr/>
        </p:nvSpPr>
        <p:spPr bwMode="auto">
          <a:xfrm>
            <a:off x="2339975" y="3213100"/>
            <a:ext cx="2376488" cy="1008063"/>
          </a:xfrm>
          <a:prstGeom prst="can">
            <a:avLst>
              <a:gd name="adj" fmla="val 25000"/>
            </a:avLst>
          </a:prstGeom>
          <a:solidFill>
            <a:schemeClr val="accent1"/>
          </a:solidFill>
          <a:ln w="9525">
            <a:solidFill>
              <a:schemeClr val="tx1"/>
            </a:solidFill>
            <a:round/>
            <a:headEnd/>
            <a:tailEnd/>
          </a:ln>
          <a:effectLst/>
        </p:spPr>
        <p:txBody>
          <a:bodyPr wrap="none" anchor="ctr"/>
          <a:lstStyle/>
          <a:p>
            <a:pPr algn="ctr"/>
            <a:r>
              <a:rPr lang="en-US" altLang="zh-CN" sz="2400" dirty="0">
                <a:solidFill>
                  <a:srgbClr val="0000FF"/>
                </a:solidFill>
              </a:rPr>
              <a:t>.</a:t>
            </a:r>
            <a:r>
              <a:rPr lang="en-US" altLang="zh-CN" sz="2400" dirty="0" err="1">
                <a:solidFill>
                  <a:srgbClr val="0000FF"/>
                </a:solidFill>
              </a:rPr>
              <a:t>dll</a:t>
            </a:r>
            <a:endParaRPr lang="en-US" altLang="zh-CN" sz="2400" dirty="0">
              <a:solidFill>
                <a:srgbClr val="0000FF"/>
              </a:solidFill>
            </a:endParaRPr>
          </a:p>
        </p:txBody>
      </p:sp>
      <p:sp>
        <p:nvSpPr>
          <p:cNvPr id="166917" name="Line 5"/>
          <p:cNvSpPr>
            <a:spLocks noChangeShapeType="1"/>
          </p:cNvSpPr>
          <p:nvPr/>
        </p:nvSpPr>
        <p:spPr bwMode="auto">
          <a:xfrm>
            <a:off x="3492500" y="1773238"/>
            <a:ext cx="0" cy="1512887"/>
          </a:xfrm>
          <a:prstGeom prst="line">
            <a:avLst/>
          </a:prstGeom>
          <a:noFill/>
          <a:ln w="38100">
            <a:solidFill>
              <a:schemeClr val="tx1"/>
            </a:solidFill>
            <a:round/>
            <a:headEnd/>
            <a:tailEnd type="triangle" w="med" len="med"/>
          </a:ln>
          <a:effectLst/>
        </p:spPr>
        <p:txBody>
          <a:bodyPr/>
          <a:lstStyle/>
          <a:p>
            <a:endParaRPr lang="zh-CN" altLang="en-US"/>
          </a:p>
        </p:txBody>
      </p:sp>
      <p:sp>
        <p:nvSpPr>
          <p:cNvPr id="166918" name="Text Box 6"/>
          <p:cNvSpPr txBox="1">
            <a:spLocks noChangeArrowheads="1"/>
          </p:cNvSpPr>
          <p:nvPr/>
        </p:nvSpPr>
        <p:spPr bwMode="auto">
          <a:xfrm>
            <a:off x="3563938" y="2103438"/>
            <a:ext cx="3455987" cy="707886"/>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0000FF"/>
                </a:solidFill>
                <a:latin typeface="Times New Roman" pitchFamily="18" charset="0"/>
                <a:ea typeface="楷体" pitchFamily="49" charset="-122"/>
                <a:cs typeface="Times New Roman" pitchFamily="18" charset="0"/>
              </a:rPr>
              <a:t>只需知道类和方法，可以通过反射技术使用它。</a:t>
            </a:r>
          </a:p>
        </p:txBody>
      </p:sp>
      <p:sp>
        <p:nvSpPr>
          <p:cNvPr id="166919" name="Text Box 7"/>
          <p:cNvSpPr txBox="1">
            <a:spLocks noChangeArrowheads="1"/>
          </p:cNvSpPr>
          <p:nvPr/>
        </p:nvSpPr>
        <p:spPr bwMode="auto">
          <a:xfrm>
            <a:off x="611188" y="476250"/>
            <a:ext cx="7777162" cy="1384995"/>
          </a:xfrm>
          <a:prstGeom prst="rect">
            <a:avLst/>
          </a:prstGeom>
          <a:noFill/>
          <a:ln w="9525">
            <a:noFill/>
            <a:miter lim="800000"/>
            <a:headEnd/>
            <a:tailEnd/>
          </a:ln>
          <a:effectLst/>
        </p:spPr>
        <p:txBody>
          <a:bodyPr>
            <a:spAutoFit/>
          </a:bodyPr>
          <a:lstStyle/>
          <a:p>
            <a:pPr>
              <a:spcBef>
                <a:spcPct val="50000"/>
              </a:spcBef>
            </a:pPr>
            <a:r>
              <a:rPr lang="zh-CN" altLang="en-US" sz="2400" b="1" dirty="0">
                <a:solidFill>
                  <a:srgbClr val="0000FF"/>
                </a:solidFill>
                <a:latin typeface="Times New Roman" pitchFamily="18" charset="0"/>
                <a:ea typeface="楷体" pitchFamily="49" charset="-122"/>
                <a:cs typeface="Times New Roman" pitchFamily="18" charset="0"/>
              </a:rPr>
              <a:t>　　以前我们必须知道一个类的完整定义，才可以使用这个类。</a:t>
            </a:r>
          </a:p>
          <a:p>
            <a:pPr>
              <a:spcBef>
                <a:spcPct val="50000"/>
              </a:spcBef>
            </a:pPr>
            <a:r>
              <a:rPr lang="zh-CN" altLang="en-US" sz="2400" b="1" dirty="0">
                <a:solidFill>
                  <a:srgbClr val="0000FF"/>
                </a:solidFill>
                <a:latin typeface="Times New Roman" pitchFamily="18" charset="0"/>
                <a:ea typeface="楷体" pitchFamily="49" charset="-122"/>
                <a:cs typeface="Times New Roman" pitchFamily="18" charset="0"/>
              </a:rPr>
              <a:t>　　采用反射技术：</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123282" y="3048000"/>
            <a:ext cx="4897437" cy="762000"/>
          </a:xfrm>
          <a:prstGeom prst="rect">
            <a:avLst/>
          </a:prstGeom>
          <a:solidFill>
            <a:schemeClr val="hlink"/>
          </a:solidFill>
          <a:ln w="9525">
            <a:noFill/>
            <a:miter lim="800000"/>
            <a:headEnd/>
            <a:tailEnd/>
          </a:ln>
          <a:effectLst/>
        </p:spPr>
        <p:txBody>
          <a:bodyPr>
            <a:spAutoFit/>
          </a:bodyPr>
          <a:lstStyle>
            <a:defPPr>
              <a:defRPr lang="zh-CN"/>
            </a:defPPr>
            <a:lvl1pPr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buFontTx/>
              <a:buNone/>
            </a:pPr>
            <a:r>
              <a:rPr kumimoji="0" lang="en-US" altLang="zh-CN" dirty="0">
                <a:solidFill>
                  <a:srgbClr val="FF00FF"/>
                </a:solidFill>
              </a:rPr>
              <a:t> </a:t>
            </a:r>
            <a:r>
              <a:rPr kumimoji="0" lang="en-US" altLang="zh-CN" sz="4000" dirty="0">
                <a:solidFill>
                  <a:srgbClr val="FF3300"/>
                </a:solidFill>
                <a:effectLst>
                  <a:outerShdw blurRad="38100" dist="38100" dir="2700000" algn="tl">
                    <a:srgbClr val="000000"/>
                  </a:outerShdw>
                </a:effectLst>
              </a:rPr>
              <a:t>━━</a:t>
            </a:r>
            <a:r>
              <a:rPr kumimoji="0" lang="zh-CN" altLang="en-US" sz="4400" dirty="0">
                <a:solidFill>
                  <a:srgbClr val="FF3300"/>
                </a:solidFill>
                <a:effectLst>
                  <a:outerShdw blurRad="38100" dist="38100" dir="2700000" algn="tl">
                    <a:srgbClr val="000000"/>
                  </a:outerShdw>
                </a:effectLst>
                <a:ea typeface="Arial Unicode MS" pitchFamily="34" charset="-122"/>
                <a:cs typeface="Arial Unicode MS" pitchFamily="34" charset="-122"/>
              </a:rPr>
              <a:t>本章完</a:t>
            </a:r>
            <a:r>
              <a:rPr kumimoji="0" lang="zh-CN" altLang="en-US" sz="4000" dirty="0">
                <a:solidFill>
                  <a:srgbClr val="FF3300"/>
                </a:solidFill>
                <a:effectLst>
                  <a:outerShdw blurRad="38100" dist="38100" dir="2700000" algn="tl">
                    <a:srgbClr val="000000"/>
                  </a:outerShdw>
                </a:effectLst>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684213" y="333375"/>
            <a:ext cx="7920037" cy="461665"/>
          </a:xfrm>
          <a:prstGeom prst="rect">
            <a:avLst/>
          </a:prstGeom>
          <a:noFill/>
          <a:ln w="9525">
            <a:noFill/>
            <a:miter lim="800000"/>
            <a:headEnd/>
            <a:tailEnd/>
          </a:ln>
          <a:effectLst/>
        </p:spPr>
        <p:txBody>
          <a:bodyPr>
            <a:spAutoFit/>
          </a:bodyPr>
          <a:lstStyle/>
          <a:p>
            <a:pPr>
              <a:spcBef>
                <a:spcPct val="50000"/>
              </a:spcBef>
            </a:pP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altLang="zh-CN" sz="2400" b="1" dirty="0" smtClean="0">
                <a:solidFill>
                  <a:srgbClr val="FF0000"/>
                </a:solidFill>
                <a:latin typeface="Times New Roman" pitchFamily="18" charset="0"/>
                <a:ea typeface="楷体" pitchFamily="49" charset="-122"/>
                <a:cs typeface="Times New Roman" pitchFamily="18" charset="0"/>
              </a:rPr>
              <a:t>7.1</a:t>
            </a:r>
            <a:r>
              <a:rPr lang="en-US" altLang="zh-CN" sz="2400" b="1" dirty="0">
                <a:solidFill>
                  <a:srgbClr val="FF0000"/>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分析以下程序的执行结果。</a:t>
            </a:r>
          </a:p>
        </p:txBody>
      </p:sp>
      <p:sp>
        <p:nvSpPr>
          <p:cNvPr id="141315" name="Text Box 3"/>
          <p:cNvSpPr txBox="1">
            <a:spLocks noChangeArrowheads="1"/>
          </p:cNvSpPr>
          <p:nvPr/>
        </p:nvSpPr>
        <p:spPr bwMode="auto">
          <a:xfrm>
            <a:off x="900113" y="981075"/>
            <a:ext cx="7704137" cy="4093428"/>
          </a:xfrm>
          <a:prstGeom prst="rect">
            <a:avLst/>
          </a:prstGeom>
          <a:noFill/>
          <a:ln w="9525">
            <a:noFill/>
            <a:miter lim="800000"/>
            <a:headEnd/>
            <a:tailEnd/>
          </a:ln>
          <a:effectLst/>
        </p:spPr>
        <p:txBody>
          <a:bodyPr>
            <a:spAutoFit/>
          </a:bodyPr>
          <a:lstStyle/>
          <a:p>
            <a:r>
              <a:rPr lang="en-US" sz="2000" b="1" dirty="0" smtClean="0">
                <a:solidFill>
                  <a:srgbClr val="006600"/>
                </a:solidFill>
                <a:latin typeface="Times New Roman" pitchFamily="18" charset="0"/>
                <a:ea typeface="楷体" pitchFamily="49" charset="-122"/>
                <a:cs typeface="Times New Roman" pitchFamily="18" charset="0"/>
              </a:rPr>
              <a:t>using System;</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namespace </a:t>
            </a:r>
            <a:r>
              <a:rPr lang="en-US" sz="2000" b="1" dirty="0" err="1" smtClean="0">
                <a:solidFill>
                  <a:srgbClr val="006600"/>
                </a:solidFill>
                <a:latin typeface="Times New Roman" pitchFamily="18" charset="0"/>
                <a:ea typeface="楷体" pitchFamily="49" charset="-122"/>
                <a:cs typeface="Times New Roman" pitchFamily="18" charset="0"/>
              </a:rPr>
              <a:t>proj7_1</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class Student       			//</a:t>
            </a:r>
            <a:r>
              <a:rPr lang="zh-CN" altLang="en-US" sz="2000" b="1" dirty="0" smtClean="0">
                <a:solidFill>
                  <a:srgbClr val="FF00FF"/>
                </a:solidFill>
                <a:latin typeface="Times New Roman" pitchFamily="18" charset="0"/>
                <a:ea typeface="楷体" pitchFamily="49" charset="-122"/>
                <a:cs typeface="Times New Roman" pitchFamily="18" charset="0"/>
              </a:rPr>
              <a:t>学生类</a:t>
            </a:r>
          </a:p>
          <a:p>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sno</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学号</a:t>
            </a:r>
          </a:p>
          <a:p>
            <a:r>
              <a:rPr lang="en-US" sz="2000" b="1" dirty="0" smtClean="0">
                <a:solidFill>
                  <a:srgbClr val="006600"/>
                </a:solidFill>
                <a:latin typeface="Times New Roman" pitchFamily="18" charset="0"/>
                <a:ea typeface="楷体" pitchFamily="49" charset="-122"/>
                <a:cs typeface="Times New Roman" pitchFamily="18" charset="0"/>
              </a:rPr>
              <a:t>        	string </a:t>
            </a:r>
            <a:r>
              <a:rPr lang="en-US" sz="2000" b="1" dirty="0" err="1" smtClean="0">
                <a:solidFill>
                  <a:srgbClr val="006600"/>
                </a:solidFill>
                <a:latin typeface="Times New Roman" pitchFamily="18" charset="0"/>
                <a:ea typeface="楷体" pitchFamily="49" charset="-122"/>
                <a:cs typeface="Times New Roman" pitchFamily="18" charset="0"/>
              </a:rPr>
              <a:t>sname</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姓名</a:t>
            </a:r>
          </a:p>
          <a:p>
            <a:r>
              <a:rPr lang="en-US" sz="2000" b="1" dirty="0" smtClean="0">
                <a:solidFill>
                  <a:srgbClr val="006600"/>
                </a:solidFill>
                <a:latin typeface="Times New Roman" pitchFamily="18" charset="0"/>
                <a:ea typeface="楷体" pitchFamily="49" charset="-122"/>
                <a:cs typeface="Times New Roman" pitchFamily="18" charset="0"/>
              </a:rPr>
              <a:t>        	public Student() {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public Student(</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no, string name)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sno</a:t>
            </a:r>
            <a:r>
              <a:rPr lang="en-US" sz="2000" b="1" dirty="0" smtClean="0">
                <a:solidFill>
                  <a:srgbClr val="006600"/>
                </a:solidFill>
                <a:latin typeface="Times New Roman" pitchFamily="18" charset="0"/>
                <a:ea typeface="楷体" pitchFamily="49" charset="-122"/>
                <a:cs typeface="Times New Roman" pitchFamily="18" charset="0"/>
              </a:rPr>
              <a:t> = no;</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sname</a:t>
            </a:r>
            <a:r>
              <a:rPr lang="en-US" sz="2000" b="1" dirty="0" smtClean="0">
                <a:solidFill>
                  <a:srgbClr val="006600"/>
                </a:solidFill>
                <a:latin typeface="Times New Roman" pitchFamily="18" charset="0"/>
                <a:ea typeface="楷体" pitchFamily="49" charset="-122"/>
                <a:cs typeface="Times New Roman" pitchFamily="18" charset="0"/>
              </a:rPr>
              <a:t> = name;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public void </a:t>
            </a:r>
            <a:r>
              <a:rPr lang="en-US" sz="2000" b="1" dirty="0" err="1" smtClean="0">
                <a:solidFill>
                  <a:srgbClr val="006600"/>
                </a:solidFill>
                <a:latin typeface="Times New Roman" pitchFamily="18" charset="0"/>
                <a:ea typeface="楷体" pitchFamily="49" charset="-122"/>
                <a:cs typeface="Times New Roman" pitchFamily="18" charset="0"/>
              </a:rPr>
              <a:t>Dispstudent</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输出学生对象</a:t>
            </a:r>
          </a:p>
          <a:p>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Console.Write</a:t>
            </a:r>
            <a:r>
              <a:rPr lang="en-US" sz="2000" b="1" dirty="0" smtClean="0">
                <a:solidFill>
                  <a:srgbClr val="006600"/>
                </a:solidFill>
                <a:latin typeface="Times New Roman" pitchFamily="18" charset="0"/>
                <a:ea typeface="楷体" pitchFamily="49" charset="-122"/>
                <a:cs typeface="Times New Roman" pitchFamily="18" charset="0"/>
              </a:rPr>
              <a:t>("[{0}:{1}] ",</a:t>
            </a:r>
            <a:r>
              <a:rPr lang="en-US" sz="2000" b="1" dirty="0" err="1" smtClean="0">
                <a:solidFill>
                  <a:srgbClr val="006600"/>
                </a:solidFill>
                <a:latin typeface="Times New Roman" pitchFamily="18" charset="0"/>
                <a:ea typeface="楷体" pitchFamily="49" charset="-122"/>
                <a:cs typeface="Times New Roman" pitchFamily="18" charset="0"/>
              </a:rPr>
              <a:t>sno,sname</a:t>
            </a: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a:solidFill>
                <a:srgbClr val="00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468313" y="476250"/>
            <a:ext cx="8207375" cy="3477875"/>
          </a:xfrm>
          <a:prstGeom prst="rect">
            <a:avLst/>
          </a:prstGeom>
          <a:noFill/>
          <a:ln w="9525">
            <a:noFill/>
            <a:miter lim="800000"/>
            <a:headEnd/>
            <a:tailEnd/>
          </a:ln>
          <a:effectLst/>
        </p:spPr>
        <p:txBody>
          <a:bodyPr>
            <a:spAutoFit/>
          </a:bodyPr>
          <a:lstStyle/>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class Teacher       			//</a:t>
            </a:r>
            <a:r>
              <a:rPr lang="zh-CN" altLang="en-US" sz="2000" b="1" dirty="0" smtClean="0">
                <a:solidFill>
                  <a:srgbClr val="FF00FF"/>
                </a:solidFill>
                <a:latin typeface="Times New Roman" pitchFamily="18" charset="0"/>
                <a:ea typeface="楷体" pitchFamily="49" charset="-122"/>
                <a:cs typeface="Times New Roman" pitchFamily="18" charset="0"/>
              </a:rPr>
              <a:t>教师类</a:t>
            </a:r>
          </a:p>
          <a:p>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tno</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编号</a:t>
            </a:r>
          </a:p>
          <a:p>
            <a:r>
              <a:rPr lang="en-US" sz="2000" b="1" dirty="0" smtClean="0">
                <a:solidFill>
                  <a:srgbClr val="006600"/>
                </a:solidFill>
                <a:latin typeface="Times New Roman" pitchFamily="18" charset="0"/>
                <a:ea typeface="楷体" pitchFamily="49" charset="-122"/>
                <a:cs typeface="Times New Roman" pitchFamily="18" charset="0"/>
              </a:rPr>
              <a:t>        	         string </a:t>
            </a:r>
            <a:r>
              <a:rPr lang="en-US" sz="2000" b="1" dirty="0" err="1" smtClean="0">
                <a:solidFill>
                  <a:srgbClr val="006600"/>
                </a:solidFill>
                <a:latin typeface="Times New Roman" pitchFamily="18" charset="0"/>
                <a:ea typeface="楷体" pitchFamily="49" charset="-122"/>
                <a:cs typeface="Times New Roman" pitchFamily="18" charset="0"/>
              </a:rPr>
              <a:t>tname</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姓名</a:t>
            </a:r>
          </a:p>
          <a:p>
            <a:r>
              <a:rPr lang="en-US" sz="2000" b="1" dirty="0" smtClean="0">
                <a:solidFill>
                  <a:srgbClr val="006600"/>
                </a:solidFill>
                <a:latin typeface="Times New Roman" pitchFamily="18" charset="0"/>
                <a:ea typeface="楷体" pitchFamily="49" charset="-122"/>
                <a:cs typeface="Times New Roman" pitchFamily="18" charset="0"/>
              </a:rPr>
              <a:t>        	         public Teacher() {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public Teacher(</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no, string name)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tno</a:t>
            </a:r>
            <a:r>
              <a:rPr lang="en-US" sz="2000" b="1" dirty="0" smtClean="0">
                <a:solidFill>
                  <a:srgbClr val="006600"/>
                </a:solidFill>
                <a:latin typeface="Times New Roman" pitchFamily="18" charset="0"/>
                <a:ea typeface="楷体" pitchFamily="49" charset="-122"/>
                <a:cs typeface="Times New Roman" pitchFamily="18" charset="0"/>
              </a:rPr>
              <a:t> = no;</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tname</a:t>
            </a:r>
            <a:r>
              <a:rPr lang="en-US" sz="2000" b="1" dirty="0" smtClean="0">
                <a:solidFill>
                  <a:srgbClr val="006600"/>
                </a:solidFill>
                <a:latin typeface="Times New Roman" pitchFamily="18" charset="0"/>
                <a:ea typeface="楷体" pitchFamily="49" charset="-122"/>
                <a:cs typeface="Times New Roman" pitchFamily="18" charset="0"/>
              </a:rPr>
              <a:t> = name;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public void </a:t>
            </a:r>
            <a:r>
              <a:rPr lang="en-US" sz="2000" b="1" dirty="0" err="1" smtClean="0">
                <a:solidFill>
                  <a:srgbClr val="006600"/>
                </a:solidFill>
                <a:latin typeface="Times New Roman" pitchFamily="18" charset="0"/>
                <a:ea typeface="楷体" pitchFamily="49" charset="-122"/>
                <a:cs typeface="Times New Roman" pitchFamily="18" charset="0"/>
              </a:rPr>
              <a:t>Dispteacher</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输出教师对象</a:t>
            </a:r>
          </a:p>
          <a:p>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Console.Write</a:t>
            </a:r>
            <a:r>
              <a:rPr lang="en-US" sz="2000" b="1" dirty="0" smtClean="0">
                <a:solidFill>
                  <a:srgbClr val="006600"/>
                </a:solidFill>
                <a:latin typeface="Times New Roman" pitchFamily="18" charset="0"/>
                <a:ea typeface="楷体" pitchFamily="49" charset="-122"/>
                <a:cs typeface="Times New Roman" pitchFamily="18" charset="0"/>
              </a:rPr>
              <a:t>("[{0}:{1}] ", </a:t>
            </a:r>
            <a:r>
              <a:rPr lang="en-US" sz="2000" b="1" dirty="0" err="1" smtClean="0">
                <a:solidFill>
                  <a:srgbClr val="006600"/>
                </a:solidFill>
                <a:latin typeface="Times New Roman" pitchFamily="18" charset="0"/>
                <a:ea typeface="楷体" pitchFamily="49" charset="-122"/>
                <a:cs typeface="Times New Roman" pitchFamily="18" charset="0"/>
              </a:rPr>
              <a:t>tno</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tname</a:t>
            </a: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a:solidFill>
                <a:srgbClr val="00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539750" y="333375"/>
            <a:ext cx="8064500" cy="5632311"/>
          </a:xfrm>
          <a:prstGeom prst="rect">
            <a:avLst/>
          </a:prstGeom>
          <a:noFill/>
          <a:ln w="9525">
            <a:noFill/>
            <a:miter lim="800000"/>
            <a:headEnd/>
            <a:tailEnd/>
          </a:ln>
          <a:effectLst/>
        </p:spPr>
        <p:txBody>
          <a:bodyPr>
            <a:spAutoFit/>
          </a:bodyPr>
          <a:lstStyle/>
          <a:p>
            <a:r>
              <a:rPr lang="zh-CN" alt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class Stack&lt;T&gt;			//</a:t>
            </a:r>
            <a:r>
              <a:rPr lang="zh-CN" altLang="en-US" sz="2000" b="1" dirty="0" smtClean="0">
                <a:solidFill>
                  <a:srgbClr val="FF00FF"/>
                </a:solidFill>
                <a:latin typeface="Times New Roman" pitchFamily="18" charset="0"/>
                <a:ea typeface="楷体" pitchFamily="49" charset="-122"/>
                <a:cs typeface="Times New Roman" pitchFamily="18" charset="0"/>
              </a:rPr>
              <a:t>声明栈泛型类</a:t>
            </a:r>
          </a:p>
          <a:p>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maxsize</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栈中元素最多个数</a:t>
            </a: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FF3300"/>
                </a:solidFill>
                <a:latin typeface="Times New Roman" pitchFamily="18" charset="0"/>
                <a:ea typeface="楷体" pitchFamily="49" charset="-122"/>
                <a:cs typeface="Times New Roman" pitchFamily="18" charset="0"/>
              </a:rPr>
              <a:t>T</a:t>
            </a:r>
            <a:r>
              <a:rPr lang="en-US" sz="2000" b="1" dirty="0" smtClean="0">
                <a:solidFill>
                  <a:srgbClr val="006600"/>
                </a:solidFill>
                <a:latin typeface="Times New Roman" pitchFamily="18" charset="0"/>
                <a:ea typeface="楷体" pitchFamily="49" charset="-122"/>
                <a:cs typeface="Times New Roman" pitchFamily="18" charset="0"/>
              </a:rPr>
              <a:t>[] data;			//</a:t>
            </a:r>
            <a:r>
              <a:rPr lang="zh-CN" altLang="en-US" sz="2000" b="1" dirty="0" smtClean="0">
                <a:solidFill>
                  <a:srgbClr val="006600"/>
                </a:solidFill>
                <a:latin typeface="Times New Roman" pitchFamily="18" charset="0"/>
                <a:ea typeface="楷体" pitchFamily="49" charset="-122"/>
                <a:cs typeface="Times New Roman" pitchFamily="18" charset="0"/>
              </a:rPr>
              <a:t>存放栈中</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类型的元素</a:t>
            </a: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top;			//</a:t>
            </a:r>
            <a:r>
              <a:rPr lang="zh-CN" altLang="en-US" sz="2000" b="1" dirty="0" smtClean="0">
                <a:solidFill>
                  <a:srgbClr val="006600"/>
                </a:solidFill>
                <a:latin typeface="Times New Roman" pitchFamily="18" charset="0"/>
                <a:ea typeface="楷体" pitchFamily="49" charset="-122"/>
                <a:cs typeface="Times New Roman" pitchFamily="18" charset="0"/>
              </a:rPr>
              <a:t>栈顶指针</a:t>
            </a:r>
          </a:p>
          <a:p>
            <a:r>
              <a:rPr lang="en-US" sz="2000" b="1" dirty="0" smtClean="0">
                <a:solidFill>
                  <a:srgbClr val="006600"/>
                </a:solidFill>
                <a:latin typeface="Times New Roman" pitchFamily="18" charset="0"/>
                <a:ea typeface="楷体" pitchFamily="49" charset="-122"/>
                <a:cs typeface="Times New Roman" pitchFamily="18" charset="0"/>
              </a:rPr>
              <a:t>        	        public Stack()		//</a:t>
            </a:r>
            <a:r>
              <a:rPr lang="zh-CN" altLang="en-US" sz="2000" b="1" dirty="0" smtClean="0">
                <a:solidFill>
                  <a:srgbClr val="006600"/>
                </a:solidFill>
                <a:latin typeface="Times New Roman" pitchFamily="18" charset="0"/>
                <a:ea typeface="楷体" pitchFamily="49" charset="-122"/>
                <a:cs typeface="Times New Roman" pitchFamily="18" charset="0"/>
              </a:rPr>
              <a:t>构造函数</a:t>
            </a:r>
          </a:p>
          <a:p>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maxsize</a:t>
            </a:r>
            <a:r>
              <a:rPr lang="en-US" sz="2000" b="1" dirty="0" smtClean="0">
                <a:solidFill>
                  <a:srgbClr val="006600"/>
                </a:solidFill>
                <a:latin typeface="Times New Roman" pitchFamily="18" charset="0"/>
                <a:ea typeface="楷体" pitchFamily="49" charset="-122"/>
                <a:cs typeface="Times New Roman" pitchFamily="18" charset="0"/>
              </a:rPr>
              <a:t> = 10;</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data = new </a:t>
            </a:r>
            <a:r>
              <a:rPr lang="en-US" sz="2000" b="1" dirty="0" smtClean="0">
                <a:solidFill>
                  <a:srgbClr val="FF3300"/>
                </a:solidFill>
                <a:latin typeface="Times New Roman" pitchFamily="18" charset="0"/>
                <a:ea typeface="楷体" pitchFamily="49" charset="-122"/>
                <a:cs typeface="Times New Roman" pitchFamily="18" charset="0"/>
              </a:rPr>
              <a:t>T</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maxsize</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top = -1;</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public </a:t>
            </a:r>
            <a:r>
              <a:rPr lang="en-US" sz="2000" b="1" dirty="0" err="1" smtClean="0">
                <a:solidFill>
                  <a:srgbClr val="006600"/>
                </a:solidFill>
                <a:latin typeface="Times New Roman" pitchFamily="18" charset="0"/>
                <a:ea typeface="楷体" pitchFamily="49" charset="-122"/>
                <a:cs typeface="Times New Roman" pitchFamily="18" charset="0"/>
              </a:rPr>
              <a:t>bool</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StackEmpty</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判断栈空方法</a:t>
            </a:r>
          </a:p>
          <a:p>
            <a:r>
              <a:rPr lang="en-US" sz="2000" b="1" dirty="0" smtClean="0">
                <a:solidFill>
                  <a:srgbClr val="006600"/>
                </a:solidFill>
                <a:latin typeface="Times New Roman" pitchFamily="18" charset="0"/>
                <a:ea typeface="楷体" pitchFamily="49" charset="-122"/>
                <a:cs typeface="Times New Roman" pitchFamily="18" charset="0"/>
              </a:rPr>
              <a:t>        	        {     return top == -1;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public </a:t>
            </a:r>
            <a:r>
              <a:rPr lang="en-US" sz="2000" b="1" dirty="0" err="1" smtClean="0">
                <a:solidFill>
                  <a:srgbClr val="006600"/>
                </a:solidFill>
                <a:latin typeface="Times New Roman" pitchFamily="18" charset="0"/>
                <a:ea typeface="楷体" pitchFamily="49" charset="-122"/>
                <a:cs typeface="Times New Roman" pitchFamily="18" charset="0"/>
              </a:rPr>
              <a:t>bool</a:t>
            </a:r>
            <a:r>
              <a:rPr lang="en-US" sz="2000" b="1" dirty="0" smtClean="0">
                <a:solidFill>
                  <a:srgbClr val="006600"/>
                </a:solidFill>
                <a:latin typeface="Times New Roman" pitchFamily="18" charset="0"/>
                <a:ea typeface="楷体" pitchFamily="49" charset="-122"/>
                <a:cs typeface="Times New Roman" pitchFamily="18" charset="0"/>
              </a:rPr>
              <a:t> Push(</a:t>
            </a:r>
            <a:r>
              <a:rPr lang="en-US" sz="2000" b="1" dirty="0" smtClean="0">
                <a:solidFill>
                  <a:srgbClr val="FF3300"/>
                </a:solidFill>
                <a:latin typeface="Times New Roman" pitchFamily="18" charset="0"/>
                <a:ea typeface="楷体" pitchFamily="49" charset="-122"/>
                <a:cs typeface="Times New Roman" pitchFamily="18" charset="0"/>
              </a:rPr>
              <a:t>T</a:t>
            </a:r>
            <a:r>
              <a:rPr lang="en-US" sz="2000" b="1" dirty="0" smtClean="0">
                <a:solidFill>
                  <a:srgbClr val="006600"/>
                </a:solidFill>
                <a:latin typeface="Times New Roman" pitchFamily="18" charset="0"/>
                <a:ea typeface="楷体" pitchFamily="49" charset="-122"/>
                <a:cs typeface="Times New Roman" pitchFamily="18" charset="0"/>
              </a:rPr>
              <a:t> e)	//</a:t>
            </a:r>
            <a:r>
              <a:rPr lang="zh-CN" altLang="en-US" sz="2000" b="1" dirty="0" smtClean="0">
                <a:solidFill>
                  <a:srgbClr val="006600"/>
                </a:solidFill>
                <a:latin typeface="Times New Roman" pitchFamily="18" charset="0"/>
                <a:ea typeface="楷体" pitchFamily="49" charset="-122"/>
                <a:cs typeface="Times New Roman" pitchFamily="18" charset="0"/>
              </a:rPr>
              <a:t>元素</a:t>
            </a:r>
            <a:r>
              <a:rPr lang="en-US" sz="2000" b="1" dirty="0" smtClean="0">
                <a:solidFill>
                  <a:srgbClr val="006600"/>
                </a:solidFill>
                <a:latin typeface="Times New Roman" pitchFamily="18" charset="0"/>
                <a:ea typeface="楷体" pitchFamily="49" charset="-122"/>
                <a:cs typeface="Times New Roman" pitchFamily="18" charset="0"/>
              </a:rPr>
              <a:t>e</a:t>
            </a:r>
            <a:r>
              <a:rPr lang="zh-CN" altLang="en-US" sz="2000" b="1" dirty="0" smtClean="0">
                <a:solidFill>
                  <a:srgbClr val="006600"/>
                </a:solidFill>
                <a:latin typeface="Times New Roman" pitchFamily="18" charset="0"/>
                <a:ea typeface="楷体" pitchFamily="49" charset="-122"/>
                <a:cs typeface="Times New Roman" pitchFamily="18" charset="0"/>
              </a:rPr>
              <a:t>进栈方法</a:t>
            </a:r>
          </a:p>
          <a:p>
            <a:r>
              <a:rPr lang="en-US" sz="2000" b="1" dirty="0" smtClean="0">
                <a:solidFill>
                  <a:srgbClr val="006600"/>
                </a:solidFill>
                <a:latin typeface="Times New Roman" pitchFamily="18" charset="0"/>
                <a:ea typeface="楷体" pitchFamily="49" charset="-122"/>
                <a:cs typeface="Times New Roman" pitchFamily="18" charset="0"/>
              </a:rPr>
              <a:t>        	        {      if (top == </a:t>
            </a:r>
            <a:r>
              <a:rPr lang="en-US" sz="2000" b="1" dirty="0" err="1" smtClean="0">
                <a:solidFill>
                  <a:srgbClr val="006600"/>
                </a:solidFill>
                <a:latin typeface="Times New Roman" pitchFamily="18" charset="0"/>
                <a:ea typeface="楷体" pitchFamily="49" charset="-122"/>
                <a:cs typeface="Times New Roman" pitchFamily="18" charset="0"/>
              </a:rPr>
              <a:t>maxsize</a:t>
            </a:r>
            <a:r>
              <a:rPr lang="en-US" sz="2000" b="1" dirty="0" smtClean="0">
                <a:solidFill>
                  <a:srgbClr val="006600"/>
                </a:solidFill>
                <a:latin typeface="Times New Roman" pitchFamily="18" charset="0"/>
                <a:ea typeface="楷体" pitchFamily="49" charset="-122"/>
                <a:cs typeface="Times New Roman" pitchFamily="18" charset="0"/>
              </a:rPr>
              <a:t> - 1)	//</a:t>
            </a:r>
            <a:r>
              <a:rPr lang="zh-CN" altLang="en-US" sz="2000" b="1" dirty="0" smtClean="0">
                <a:solidFill>
                  <a:srgbClr val="006600"/>
                </a:solidFill>
                <a:latin typeface="Times New Roman" pitchFamily="18" charset="0"/>
                <a:ea typeface="楷体" pitchFamily="49" charset="-122"/>
                <a:cs typeface="Times New Roman" pitchFamily="18" charset="0"/>
              </a:rPr>
              <a:t>栈满返回</a:t>
            </a:r>
            <a:r>
              <a:rPr lang="en-US" sz="2000" b="1" dirty="0" smtClean="0">
                <a:solidFill>
                  <a:srgbClr val="006600"/>
                </a:solidFill>
                <a:latin typeface="Times New Roman" pitchFamily="18" charset="0"/>
                <a:ea typeface="楷体" pitchFamily="49" charset="-122"/>
                <a:cs typeface="Times New Roman" pitchFamily="18" charset="0"/>
              </a:rPr>
              <a:t>false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return false;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top++;</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data[top] = 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return true;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a:solidFill>
                <a:srgbClr val="00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611188" y="549275"/>
            <a:ext cx="7993062" cy="2554545"/>
          </a:xfrm>
          <a:prstGeom prst="rect">
            <a:avLst/>
          </a:prstGeom>
          <a:noFill/>
          <a:ln w="9525">
            <a:noFill/>
            <a:miter lim="800000"/>
            <a:headEnd/>
            <a:tailEnd/>
          </a:ln>
          <a:effectLst/>
        </p:spPr>
        <p:txBody>
          <a:bodyPr>
            <a:spAutoFit/>
          </a:bodyPr>
          <a:lstStyle/>
          <a:p>
            <a:r>
              <a:rPr lang="zh-CN" alt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006600"/>
                </a:solidFill>
                <a:latin typeface="Times New Roman" pitchFamily="18" charset="0"/>
                <a:ea typeface="楷体" pitchFamily="49" charset="-122"/>
                <a:cs typeface="Times New Roman" pitchFamily="18" charset="0"/>
              </a:rPr>
              <a:t>	public </a:t>
            </a:r>
            <a:r>
              <a:rPr lang="en-US" sz="2000" b="1" dirty="0" err="1" smtClean="0">
                <a:solidFill>
                  <a:srgbClr val="006600"/>
                </a:solidFill>
                <a:latin typeface="Times New Roman" pitchFamily="18" charset="0"/>
                <a:ea typeface="楷体" pitchFamily="49" charset="-122"/>
                <a:cs typeface="Times New Roman" pitchFamily="18" charset="0"/>
              </a:rPr>
              <a:t>bool</a:t>
            </a:r>
            <a:r>
              <a:rPr lang="en-US" sz="2000" b="1" dirty="0" smtClean="0">
                <a:solidFill>
                  <a:srgbClr val="006600"/>
                </a:solidFill>
                <a:latin typeface="Times New Roman" pitchFamily="18" charset="0"/>
                <a:ea typeface="楷体" pitchFamily="49" charset="-122"/>
                <a:cs typeface="Times New Roman" pitchFamily="18" charset="0"/>
              </a:rPr>
              <a:t> Pop(ref </a:t>
            </a:r>
            <a:r>
              <a:rPr lang="en-US" sz="2000" b="1" dirty="0" smtClean="0">
                <a:solidFill>
                  <a:srgbClr val="FF3300"/>
                </a:solidFill>
                <a:latin typeface="Times New Roman" pitchFamily="18" charset="0"/>
                <a:ea typeface="楷体" pitchFamily="49" charset="-122"/>
                <a:cs typeface="Times New Roman" pitchFamily="18" charset="0"/>
              </a:rPr>
              <a:t>T</a:t>
            </a:r>
            <a:r>
              <a:rPr lang="en-US" sz="2000" b="1" dirty="0" smtClean="0">
                <a:solidFill>
                  <a:srgbClr val="006600"/>
                </a:solidFill>
                <a:latin typeface="Times New Roman" pitchFamily="18" charset="0"/>
                <a:ea typeface="楷体" pitchFamily="49" charset="-122"/>
                <a:cs typeface="Times New Roman" pitchFamily="18" charset="0"/>
              </a:rPr>
              <a:t> e)		//</a:t>
            </a:r>
            <a:r>
              <a:rPr lang="zh-CN" altLang="en-US" sz="2000" b="1" dirty="0" smtClean="0">
                <a:solidFill>
                  <a:srgbClr val="006600"/>
                </a:solidFill>
                <a:latin typeface="Times New Roman" pitchFamily="18" charset="0"/>
                <a:ea typeface="楷体" pitchFamily="49" charset="-122"/>
                <a:cs typeface="Times New Roman" pitchFamily="18" charset="0"/>
              </a:rPr>
              <a:t>元素出栈方法</a:t>
            </a:r>
          </a:p>
          <a:p>
            <a:r>
              <a:rPr lang="en-US" sz="2000" b="1" dirty="0" smtClean="0">
                <a:solidFill>
                  <a:srgbClr val="006600"/>
                </a:solidFill>
                <a:latin typeface="Times New Roman" pitchFamily="18" charset="0"/>
                <a:ea typeface="楷体" pitchFamily="49" charset="-122"/>
                <a:cs typeface="Times New Roman" pitchFamily="18" charset="0"/>
              </a:rPr>
              <a:t>        	{       if (top == -1)		//</a:t>
            </a:r>
            <a:r>
              <a:rPr lang="zh-CN" altLang="en-US" sz="2000" b="1" dirty="0" smtClean="0">
                <a:solidFill>
                  <a:srgbClr val="006600"/>
                </a:solidFill>
                <a:latin typeface="Times New Roman" pitchFamily="18" charset="0"/>
                <a:ea typeface="楷体" pitchFamily="49" charset="-122"/>
                <a:cs typeface="Times New Roman" pitchFamily="18" charset="0"/>
              </a:rPr>
              <a:t>栈空返回</a:t>
            </a:r>
            <a:r>
              <a:rPr lang="en-US" sz="2000" b="1" dirty="0" smtClean="0">
                <a:solidFill>
                  <a:srgbClr val="006600"/>
                </a:solidFill>
                <a:latin typeface="Times New Roman" pitchFamily="18" charset="0"/>
                <a:ea typeface="楷体" pitchFamily="49" charset="-122"/>
                <a:cs typeface="Times New Roman" pitchFamily="18" charset="0"/>
              </a:rPr>
              <a:t>false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return false;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e = data[top];</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top--;</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return true;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a:solidFill>
                <a:srgbClr val="00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spPr>
      <a:bodyPr wrap="square" rtlCol="0">
        <a:spAutoFit/>
      </a:bodyPr>
      <a:lstStyle>
        <a:defPPr>
          <a:defRPr sz="2400" b="1" dirty="0" smtClean="0">
            <a:solidFill>
              <a:srgbClr val="0000FF"/>
            </a:solidFill>
            <a:latin typeface="Times New Roman" pitchFamily="18" charset="0"/>
            <a:ea typeface="楷体" pitchFamily="49" charset="-122"/>
            <a:cs typeface="Times New Roman" pitchFamily="18" charset="0"/>
          </a:defRPr>
        </a:defPPr>
      </a:lstStyle>
    </a:tx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Edge</Template>
  <TotalTime>198</TotalTime>
  <Words>1826</Words>
  <Application>Microsoft Office PowerPoint</Application>
  <PresentationFormat>全屏显示(4:3)</PresentationFormat>
  <Paragraphs>466</Paragraphs>
  <Slides>57</Slides>
  <Notes>0</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Edge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112</cp:revision>
  <dcterms:created xsi:type="dcterms:W3CDTF">2009-07-07T03:19:41Z</dcterms:created>
  <dcterms:modified xsi:type="dcterms:W3CDTF">2015-05-31T03:12:34Z</dcterms:modified>
</cp:coreProperties>
</file>