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0000"/>
    <a:srgbClr val="0000FF"/>
    <a:srgbClr val="FF3300"/>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824" y="-2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2A4C1177-8AF4-4384-948D-F4D369027810}" type="slidenum">
              <a:rPr lang="en-US" altLang="zh-CN"/>
              <a:pPr/>
              <a:t>‹#›</a:t>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5CC08F1-E45F-48ED-ABDC-49EEF181959F}"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765ED91-9083-4823-8F07-5E9935E47EAD}"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4A045-883B-4F02-913F-2A3A7773C163}"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F8A8F3E-85E8-4C60-B35E-98545DB79995}"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53AB9B3-237B-4265-A046-30527A6C909D}"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DA5ACD-F812-485E-B2EE-16AD165ECA99}"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F1AE1A2-F32E-4A81-918C-8E009EDCA011}"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E63412B-406D-48F4-B527-D1BE083F417D}"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6036B9A-002B-4F3C-9FBF-63A51A7FA76B}"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D71FF34-5DE2-49F2-BAC4-7679AEC8B0DD}"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D107F7C5-5AF4-4B81-895C-64463AD0477F}" type="slidenum">
              <a:rPr lang="en-US" altLang="zh-CN"/>
              <a:pPr/>
              <a:t>‹#›</a:t>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1547813" y="908050"/>
            <a:ext cx="5329237" cy="707886"/>
          </a:xfrm>
          <a:prstGeom prst="rect">
            <a:avLst/>
          </a:prstGeom>
          <a:noFill/>
          <a:ln w="9525">
            <a:noFill/>
            <a:miter lim="800000"/>
            <a:headEnd/>
            <a:tailEnd/>
          </a:ln>
          <a:effectLst/>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spcBef>
                <a:spcPct val="50000"/>
              </a:spcBef>
            </a:pP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第</a:t>
            </a:r>
            <a:r>
              <a:rPr lang="en-US" altLang="zh-CN"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8</a:t>
            </a: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章  枚举器和迭代器</a:t>
            </a:r>
            <a:endParaRPr lang="zh-CN" altLang="en-US"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endParaRPr>
          </a:p>
        </p:txBody>
      </p:sp>
      <p:sp>
        <p:nvSpPr>
          <p:cNvPr id="88069" name="Text Box 5"/>
          <p:cNvSpPr txBox="1">
            <a:spLocks noChangeArrowheads="1"/>
          </p:cNvSpPr>
          <p:nvPr/>
        </p:nvSpPr>
        <p:spPr bwMode="auto">
          <a:xfrm>
            <a:off x="2214546" y="2071678"/>
            <a:ext cx="4857784" cy="2323713"/>
          </a:xfrm>
          <a:prstGeom prst="rect">
            <a:avLst/>
          </a:prstGeom>
          <a:noFill/>
          <a:ln w="9525">
            <a:solidFill>
              <a:srgbClr val="0000FF"/>
            </a:solidFill>
            <a:miter lim="800000"/>
            <a:headEnd/>
            <a:tailEnd/>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wrap="square" lIns="0" tIns="0">
            <a:spAutoFit/>
            <a:flatTx/>
          </a:bodyPr>
          <a:lstStyle/>
          <a:p>
            <a:pPr algn="ctr">
              <a:spcBef>
                <a:spcPct val="50000"/>
              </a:spcBef>
            </a:pPr>
            <a:endParaRPr lang="en-US" altLang="zh-CN" sz="2800" b="1" dirty="0" smtClean="0">
              <a:solidFill>
                <a:srgbClr val="FF0000"/>
              </a:solidFill>
              <a:latin typeface="黑体" pitchFamily="49" charset="-122"/>
              <a:ea typeface="黑体" pitchFamily="49" charset="-122"/>
            </a:endParaRPr>
          </a:p>
          <a:p>
            <a:pPr algn="ctr">
              <a:lnSpc>
                <a:spcPts val="3000"/>
              </a:lnSpc>
              <a:spcBef>
                <a:spcPct val="50000"/>
              </a:spcBef>
            </a:pPr>
            <a:r>
              <a:rPr lang="en-US" altLang="zh-CN" sz="2800" b="1" dirty="0" smtClean="0">
                <a:solidFill>
                  <a:srgbClr val="FF0000"/>
                </a:solidFill>
                <a:latin typeface="黑体" pitchFamily="49" charset="-122"/>
                <a:ea typeface="黑体" pitchFamily="49" charset="-122"/>
              </a:rPr>
              <a:t>8.1  </a:t>
            </a:r>
            <a:r>
              <a:rPr lang="zh-CN" altLang="en-US" sz="2800" b="1" dirty="0" smtClean="0">
                <a:solidFill>
                  <a:srgbClr val="FF0000"/>
                </a:solidFill>
                <a:latin typeface="黑体" pitchFamily="49" charset="-122"/>
                <a:ea typeface="黑体" pitchFamily="49" charset="-122"/>
              </a:rPr>
              <a:t>枚举器</a:t>
            </a:r>
            <a:endParaRPr lang="en-US" altLang="zh-CN" sz="2800" b="1" dirty="0" smtClean="0">
              <a:solidFill>
                <a:srgbClr val="FF0000"/>
              </a:solidFill>
              <a:latin typeface="黑体" pitchFamily="49" charset="-122"/>
              <a:ea typeface="黑体" pitchFamily="49" charset="-122"/>
            </a:endParaRPr>
          </a:p>
          <a:p>
            <a:pPr algn="ctr">
              <a:lnSpc>
                <a:spcPts val="3000"/>
              </a:lnSpc>
              <a:spcBef>
                <a:spcPct val="50000"/>
              </a:spcBef>
            </a:pPr>
            <a:r>
              <a:rPr lang="en-US" altLang="zh-CN" sz="2800" b="1" dirty="0" smtClean="0">
                <a:solidFill>
                  <a:srgbClr val="FF0000"/>
                </a:solidFill>
                <a:latin typeface="黑体" pitchFamily="49" charset="-122"/>
                <a:ea typeface="黑体" pitchFamily="49" charset="-122"/>
              </a:rPr>
              <a:t>8.2  </a:t>
            </a:r>
            <a:r>
              <a:rPr lang="zh-CN" altLang="en-US" sz="2800" b="1" dirty="0" smtClean="0">
                <a:solidFill>
                  <a:srgbClr val="FF0000"/>
                </a:solidFill>
                <a:latin typeface="黑体" pitchFamily="49" charset="-122"/>
                <a:ea typeface="黑体" pitchFamily="49" charset="-122"/>
              </a:rPr>
              <a:t>迭代器</a:t>
            </a:r>
            <a:endParaRPr lang="en-US" altLang="zh-CN" sz="2800" b="1" dirty="0" smtClean="0">
              <a:solidFill>
                <a:srgbClr val="FF0000"/>
              </a:solidFill>
              <a:latin typeface="黑体" pitchFamily="49" charset="-122"/>
              <a:ea typeface="黑体" pitchFamily="49" charset="-122"/>
            </a:endParaRPr>
          </a:p>
          <a:p>
            <a:pPr algn="ctr">
              <a:spcBef>
                <a:spcPct val="50000"/>
              </a:spcBef>
            </a:pPr>
            <a:endParaRPr lang="en-US" altLang="zh-CN" sz="2800" b="1"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7572428" cy="3477875"/>
          </a:xfrm>
          <a:prstGeom prst="rect">
            <a:avLst/>
          </a:prstGeom>
          <a:noFill/>
        </p:spPr>
        <p:txBody>
          <a:bodyPr wrap="square" rtlCol="0">
            <a:spAutoFit/>
          </a:bodyPr>
          <a:lstStyle/>
          <a:p>
            <a:r>
              <a:rPr lang="en-US" sz="2000" b="1" dirty="0" smtClean="0">
                <a:solidFill>
                  <a:srgbClr val="008000"/>
                </a:solidFill>
                <a:latin typeface="Times New Roman" pitchFamily="18" charset="0"/>
                <a:ea typeface="楷体" pitchFamily="49" charset="-122"/>
                <a:cs typeface="Times New Roman" pitchFamily="18" charset="0"/>
              </a:rPr>
              <a:t>using System;</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using </a:t>
            </a:r>
            <a:r>
              <a:rPr lang="en-US" sz="2000" b="1" dirty="0" err="1" smtClean="0">
                <a:solidFill>
                  <a:srgbClr val="008000"/>
                </a:solidFill>
                <a:latin typeface="Times New Roman" pitchFamily="18" charset="0"/>
                <a:ea typeface="楷体" pitchFamily="49" charset="-122"/>
                <a:cs typeface="Times New Roman" pitchFamily="18" charset="0"/>
              </a:rPr>
              <a:t>System.Collections</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namespace </a:t>
            </a:r>
            <a:r>
              <a:rPr lang="en-US" sz="2000" b="1" dirty="0" err="1" smtClean="0">
                <a:solidFill>
                  <a:srgbClr val="008000"/>
                </a:solidFill>
                <a:latin typeface="Times New Roman" pitchFamily="18" charset="0"/>
                <a:ea typeface="楷体" pitchFamily="49" charset="-122"/>
                <a:cs typeface="Times New Roman" pitchFamily="18" charset="0"/>
              </a:rPr>
              <a:t>proj8_1</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FF3300"/>
                </a:solidFill>
                <a:latin typeface="Times New Roman" pitchFamily="18" charset="0"/>
                <a:ea typeface="楷体" pitchFamily="49" charset="-122"/>
                <a:cs typeface="Times New Roman" pitchFamily="18" charset="0"/>
              </a:rPr>
              <a:t>{       public class Student    			//</a:t>
            </a:r>
            <a:r>
              <a:rPr lang="zh-CN" altLang="en-US" sz="2000" b="1" dirty="0" smtClean="0">
                <a:solidFill>
                  <a:srgbClr val="FF3300"/>
                </a:solidFill>
                <a:latin typeface="Times New Roman" pitchFamily="18" charset="0"/>
                <a:ea typeface="楷体" pitchFamily="49" charset="-122"/>
                <a:cs typeface="Times New Roman" pitchFamily="18" charset="0"/>
              </a:rPr>
              <a:t>声明</a:t>
            </a:r>
            <a:r>
              <a:rPr lang="en-US" sz="2000" b="1" dirty="0" smtClean="0">
                <a:solidFill>
                  <a:srgbClr val="FF3300"/>
                </a:solidFill>
                <a:latin typeface="Times New Roman" pitchFamily="18" charset="0"/>
                <a:ea typeface="楷体" pitchFamily="49" charset="-122"/>
                <a:cs typeface="Times New Roman" pitchFamily="18" charset="0"/>
              </a:rPr>
              <a:t>Student</a:t>
            </a:r>
            <a:r>
              <a:rPr lang="zh-CN" altLang="en-US" sz="2000" b="1" dirty="0" smtClean="0">
                <a:solidFill>
                  <a:srgbClr val="FF3300"/>
                </a:solidFill>
                <a:latin typeface="Times New Roman" pitchFamily="18" charset="0"/>
                <a:ea typeface="楷体" pitchFamily="49" charset="-122"/>
                <a:cs typeface="Times New Roman" pitchFamily="18" charset="0"/>
              </a:rPr>
              <a:t>类</a:t>
            </a:r>
          </a:p>
          <a:p>
            <a:r>
              <a:rPr lang="en-US" sz="2000" b="1" dirty="0" smtClean="0">
                <a:solidFill>
                  <a:srgbClr val="008000"/>
                </a:solidFill>
                <a:latin typeface="Times New Roman" pitchFamily="18" charset="0"/>
                <a:ea typeface="楷体" pitchFamily="49" charset="-122"/>
                <a:cs typeface="Times New Roman" pitchFamily="18" charset="0"/>
              </a:rPr>
              <a:t>        {	public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id;          			//</a:t>
            </a:r>
            <a:r>
              <a:rPr lang="zh-CN" altLang="en-US" sz="2000" b="1" dirty="0" smtClean="0">
                <a:solidFill>
                  <a:srgbClr val="008000"/>
                </a:solidFill>
                <a:latin typeface="Times New Roman" pitchFamily="18" charset="0"/>
                <a:ea typeface="楷体" pitchFamily="49" charset="-122"/>
                <a:cs typeface="Times New Roman" pitchFamily="18" charset="0"/>
              </a:rPr>
              <a:t>学号</a:t>
            </a:r>
          </a:p>
          <a:p>
            <a:r>
              <a:rPr lang="en-US" sz="2000" b="1" dirty="0" smtClean="0">
                <a:solidFill>
                  <a:srgbClr val="008000"/>
                </a:solidFill>
                <a:latin typeface="Times New Roman" pitchFamily="18" charset="0"/>
                <a:ea typeface="楷体" pitchFamily="49" charset="-122"/>
                <a:cs typeface="Times New Roman" pitchFamily="18" charset="0"/>
              </a:rPr>
              <a:t>        	public string name;     			//</a:t>
            </a:r>
            <a:r>
              <a:rPr lang="zh-CN" altLang="en-US" sz="2000" b="1" dirty="0" smtClean="0">
                <a:solidFill>
                  <a:srgbClr val="008000"/>
                </a:solidFill>
                <a:latin typeface="Times New Roman" pitchFamily="18" charset="0"/>
                <a:ea typeface="楷体" pitchFamily="49" charset="-122"/>
                <a:cs typeface="Times New Roman" pitchFamily="18" charset="0"/>
              </a:rPr>
              <a:t>姓名</a:t>
            </a:r>
          </a:p>
          <a:p>
            <a:r>
              <a:rPr lang="en-US" sz="2000" b="1" dirty="0" smtClean="0">
                <a:solidFill>
                  <a:srgbClr val="008000"/>
                </a:solidFill>
                <a:latin typeface="Times New Roman" pitchFamily="18" charset="0"/>
                <a:ea typeface="楷体" pitchFamily="49" charset="-122"/>
                <a:cs typeface="Times New Roman" pitchFamily="18" charset="0"/>
              </a:rPr>
              <a:t>        	public Student(</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id,string</a:t>
            </a:r>
            <a:r>
              <a:rPr lang="en-US" sz="2000" b="1" dirty="0" smtClean="0">
                <a:solidFill>
                  <a:srgbClr val="008000"/>
                </a:solidFill>
                <a:latin typeface="Times New Roman" pitchFamily="18" charset="0"/>
                <a:ea typeface="楷体" pitchFamily="49" charset="-122"/>
                <a:cs typeface="Times New Roman" pitchFamily="18" charset="0"/>
              </a:rPr>
              <a:t> name) 	//</a:t>
            </a:r>
            <a:r>
              <a:rPr lang="zh-CN" altLang="en-US" sz="2000" b="1" dirty="0" smtClean="0">
                <a:solidFill>
                  <a:srgbClr val="008000"/>
                </a:solidFill>
                <a:latin typeface="Times New Roman" pitchFamily="18" charset="0"/>
                <a:ea typeface="楷体" pitchFamily="49" charset="-122"/>
                <a:cs typeface="Times New Roman" pitchFamily="18" charset="0"/>
              </a:rPr>
              <a:t>构造函数</a:t>
            </a:r>
          </a:p>
          <a:p>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this.id</a:t>
            </a:r>
            <a:r>
              <a:rPr lang="en-US" sz="2000" b="1" dirty="0" smtClean="0">
                <a:solidFill>
                  <a:srgbClr val="008000"/>
                </a:solidFill>
                <a:latin typeface="Times New Roman" pitchFamily="18" charset="0"/>
                <a:ea typeface="楷体" pitchFamily="49" charset="-122"/>
                <a:cs typeface="Times New Roman" pitchFamily="18" charset="0"/>
              </a:rPr>
              <a:t> = id;</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this.name</a:t>
            </a:r>
            <a:r>
              <a:rPr lang="en-US" sz="2000" b="1" dirty="0" smtClean="0">
                <a:solidFill>
                  <a:srgbClr val="008000"/>
                </a:solidFill>
                <a:latin typeface="Times New Roman" pitchFamily="18" charset="0"/>
                <a:ea typeface="楷体" pitchFamily="49" charset="-122"/>
                <a:cs typeface="Times New Roman" pitchFamily="18" charset="0"/>
              </a:rPr>
              <a:t> = name;</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642918"/>
            <a:ext cx="8572560" cy="5016758"/>
          </a:xfrm>
          <a:prstGeom prst="rect">
            <a:avLst/>
          </a:prstGeom>
          <a:noFill/>
        </p:spPr>
        <p:txBody>
          <a:bodyPr wrap="square" rtlCol="0">
            <a:spAutoFit/>
          </a:bodyPr>
          <a:lstStyle/>
          <a:p>
            <a:r>
              <a:rPr lang="en-US" sz="2000" b="1" dirty="0" smtClean="0">
                <a:solidFill>
                  <a:srgbClr val="FF3300"/>
                </a:solidFill>
                <a:latin typeface="Times New Roman" pitchFamily="18" charset="0"/>
                <a:ea typeface="楷体" pitchFamily="49" charset="-122"/>
                <a:cs typeface="Times New Roman" pitchFamily="18" charset="0"/>
              </a:rPr>
              <a:t>public class People : </a:t>
            </a:r>
            <a:r>
              <a:rPr lang="en-US" sz="2000" b="1" dirty="0" err="1" smtClean="0">
                <a:solidFill>
                  <a:srgbClr val="FF3300"/>
                </a:solidFill>
                <a:latin typeface="Times New Roman" pitchFamily="18" charset="0"/>
                <a:ea typeface="楷体" pitchFamily="49" charset="-122"/>
                <a:cs typeface="Times New Roman" pitchFamily="18" charset="0"/>
              </a:rPr>
              <a:t>IEnumerable</a:t>
            </a:r>
            <a:r>
              <a:rPr lang="en-US" sz="2000" b="1" dirty="0" smtClean="0">
                <a:solidFill>
                  <a:srgbClr val="FF3300"/>
                </a:solidFill>
                <a:latin typeface="Times New Roman" pitchFamily="18" charset="0"/>
                <a:ea typeface="楷体" pitchFamily="49" charset="-122"/>
                <a:cs typeface="Times New Roman" pitchFamily="18" charset="0"/>
              </a:rPr>
              <a:t>       	//</a:t>
            </a:r>
            <a:r>
              <a:rPr lang="zh-CN" altLang="en-US" sz="2000" b="1" dirty="0" smtClean="0">
                <a:solidFill>
                  <a:srgbClr val="FF3300"/>
                </a:solidFill>
                <a:latin typeface="Times New Roman" pitchFamily="18" charset="0"/>
                <a:ea typeface="楷体" pitchFamily="49" charset="-122"/>
                <a:cs typeface="Times New Roman" pitchFamily="18" charset="0"/>
              </a:rPr>
              <a:t>声明可枚举类</a:t>
            </a:r>
          </a:p>
          <a:p>
            <a:r>
              <a:rPr lang="en-US" sz="2000" b="1" dirty="0" smtClean="0">
                <a:solidFill>
                  <a:srgbClr val="008000"/>
                </a:solidFill>
                <a:latin typeface="Times New Roman" pitchFamily="18" charset="0"/>
                <a:ea typeface="楷体" pitchFamily="49" charset="-122"/>
                <a:cs typeface="Times New Roman" pitchFamily="18" charset="0"/>
              </a:rPr>
              <a:t>{       private Student[] </a:t>
            </a:r>
            <a:r>
              <a:rPr lang="en-US" sz="2000" b="1" dirty="0" err="1" smtClean="0">
                <a:solidFill>
                  <a:srgbClr val="008000"/>
                </a:solidFill>
                <a:latin typeface="Times New Roman" pitchFamily="18" charset="0"/>
                <a:ea typeface="楷体" pitchFamily="49" charset="-122"/>
                <a:cs typeface="Times New Roman" pitchFamily="18" charset="0"/>
              </a:rPr>
              <a:t>sts</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sts</a:t>
            </a:r>
            <a:r>
              <a:rPr lang="zh-CN" altLang="en-US" sz="2000" b="1" dirty="0" smtClean="0">
                <a:solidFill>
                  <a:srgbClr val="008000"/>
                </a:solidFill>
                <a:latin typeface="Times New Roman" pitchFamily="18" charset="0"/>
                <a:ea typeface="楷体" pitchFamily="49" charset="-122"/>
                <a:cs typeface="Times New Roman" pitchFamily="18" charset="0"/>
              </a:rPr>
              <a:t>为</a:t>
            </a:r>
            <a:r>
              <a:rPr lang="en-US" sz="2000" b="1" dirty="0" smtClean="0">
                <a:solidFill>
                  <a:srgbClr val="008000"/>
                </a:solidFill>
                <a:latin typeface="Times New Roman" pitchFamily="18" charset="0"/>
                <a:ea typeface="楷体" pitchFamily="49" charset="-122"/>
                <a:cs typeface="Times New Roman" pitchFamily="18" charset="0"/>
              </a:rPr>
              <a:t>Student</a:t>
            </a:r>
            <a:r>
              <a:rPr lang="zh-CN" altLang="en-US" sz="2000" b="1" dirty="0" smtClean="0">
                <a:solidFill>
                  <a:srgbClr val="008000"/>
                </a:solidFill>
                <a:latin typeface="Times New Roman" pitchFamily="18" charset="0"/>
                <a:ea typeface="楷体" pitchFamily="49" charset="-122"/>
                <a:cs typeface="Times New Roman" pitchFamily="18" charset="0"/>
              </a:rPr>
              <a:t>对象数组</a:t>
            </a:r>
          </a:p>
          <a:p>
            <a:r>
              <a:rPr lang="en-US" sz="2000" b="1" dirty="0" smtClean="0">
                <a:solidFill>
                  <a:srgbClr val="008000"/>
                </a:solidFill>
                <a:latin typeface="Times New Roman" pitchFamily="18" charset="0"/>
                <a:ea typeface="楷体" pitchFamily="49" charset="-122"/>
                <a:cs typeface="Times New Roman" pitchFamily="18" charset="0"/>
              </a:rPr>
              <a:t>         public People(Student[] </a:t>
            </a:r>
            <a:r>
              <a:rPr lang="en-US" sz="2000" b="1" dirty="0" err="1" smtClean="0">
                <a:solidFill>
                  <a:srgbClr val="008000"/>
                </a:solidFill>
                <a:latin typeface="Times New Roman" pitchFamily="18" charset="0"/>
                <a:ea typeface="楷体" pitchFamily="49" charset="-122"/>
                <a:cs typeface="Times New Roman" pitchFamily="18" charset="0"/>
              </a:rPr>
              <a:t>pArray</a:t>
            </a:r>
            <a:r>
              <a:rPr lang="en-US" sz="2000" b="1" dirty="0" smtClean="0">
                <a:solidFill>
                  <a:srgbClr val="008000"/>
                </a:solidFill>
                <a:latin typeface="Times New Roman" pitchFamily="18" charset="0"/>
                <a:ea typeface="楷体" pitchFamily="49" charset="-122"/>
                <a:cs typeface="Times New Roman" pitchFamily="18" charset="0"/>
              </a:rPr>
              <a:t>)     	//People</a:t>
            </a:r>
            <a:r>
              <a:rPr lang="zh-CN" altLang="en-US" sz="2000" b="1" dirty="0" smtClean="0">
                <a:solidFill>
                  <a:srgbClr val="008000"/>
                </a:solidFill>
                <a:latin typeface="Times New Roman" pitchFamily="18" charset="0"/>
                <a:ea typeface="楷体" pitchFamily="49" charset="-122"/>
                <a:cs typeface="Times New Roman" pitchFamily="18" charset="0"/>
              </a:rPr>
              <a:t>类的构造函数</a:t>
            </a:r>
            <a:r>
              <a:rPr lang="en-US" sz="2000" b="1" dirty="0" smtClean="0">
                <a:solidFill>
                  <a:srgbClr val="008000"/>
                </a:solidFill>
                <a:latin typeface="Times New Roman" pitchFamily="18" charset="0"/>
                <a:ea typeface="楷体" pitchFamily="49" charset="-122"/>
                <a:cs typeface="Times New Roman" pitchFamily="18" charset="0"/>
              </a:rPr>
              <a:t>,</a:t>
            </a:r>
            <a:r>
              <a:rPr lang="zh-CN" altLang="en-US" sz="2000" b="1" dirty="0" smtClean="0">
                <a:solidFill>
                  <a:srgbClr val="008000"/>
                </a:solidFill>
                <a:latin typeface="Times New Roman" pitchFamily="18" charset="0"/>
                <a:ea typeface="楷体" pitchFamily="49" charset="-122"/>
                <a:cs typeface="Times New Roman" pitchFamily="18" charset="0"/>
              </a:rPr>
              <a:t>创建</a:t>
            </a:r>
            <a:r>
              <a:rPr lang="en-US" sz="2000" b="1" dirty="0" err="1" smtClean="0">
                <a:solidFill>
                  <a:srgbClr val="008000"/>
                </a:solidFill>
                <a:latin typeface="Times New Roman" pitchFamily="18" charset="0"/>
                <a:ea typeface="楷体" pitchFamily="49" charset="-122"/>
                <a:cs typeface="Times New Roman" pitchFamily="18" charset="0"/>
              </a:rPr>
              <a:t>sts</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sts</a:t>
            </a:r>
            <a:r>
              <a:rPr lang="en-US" sz="2000" b="1" dirty="0" smtClean="0">
                <a:solidFill>
                  <a:srgbClr val="008000"/>
                </a:solidFill>
                <a:latin typeface="Times New Roman" pitchFamily="18" charset="0"/>
                <a:ea typeface="楷体" pitchFamily="49" charset="-122"/>
                <a:cs typeface="Times New Roman" pitchFamily="18" charset="0"/>
              </a:rPr>
              <a:t> = new Student[</a:t>
            </a:r>
            <a:r>
              <a:rPr lang="en-US" sz="2000" b="1" dirty="0" err="1" smtClean="0">
                <a:solidFill>
                  <a:srgbClr val="008000"/>
                </a:solidFill>
                <a:latin typeface="Times New Roman" pitchFamily="18" charset="0"/>
                <a:ea typeface="楷体" pitchFamily="49" charset="-122"/>
                <a:cs typeface="Times New Roman" pitchFamily="18" charset="0"/>
              </a:rPr>
              <a:t>pArray.Length</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for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 0;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&lt; </a:t>
            </a:r>
            <a:r>
              <a:rPr lang="en-US" sz="2000" b="1" dirty="0" err="1" smtClean="0">
                <a:solidFill>
                  <a:srgbClr val="008000"/>
                </a:solidFill>
                <a:latin typeface="Times New Roman" pitchFamily="18" charset="0"/>
                <a:ea typeface="楷体" pitchFamily="49" charset="-122"/>
                <a:cs typeface="Times New Roman" pitchFamily="18" charset="0"/>
              </a:rPr>
              <a:t>pArray.Length</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sts</a:t>
            </a:r>
            <a:r>
              <a:rPr lang="en-US" sz="2000" b="1" dirty="0" smtClean="0">
                <a:solidFill>
                  <a:srgbClr val="008000"/>
                </a:solidFill>
                <a:latin typeface="Times New Roman" pitchFamily="18" charset="0"/>
                <a:ea typeface="楷体" pitchFamily="49" charset="-122"/>
                <a:cs typeface="Times New Roman" pitchFamily="18" charset="0"/>
              </a:rPr>
              <a:t>[</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pArray</a:t>
            </a:r>
            <a:r>
              <a:rPr lang="en-US" sz="2000" b="1" dirty="0" smtClean="0">
                <a:solidFill>
                  <a:srgbClr val="008000"/>
                </a:solidFill>
                <a:latin typeface="Times New Roman" pitchFamily="18" charset="0"/>
                <a:ea typeface="楷体" pitchFamily="49" charset="-122"/>
                <a:cs typeface="Times New Roman" pitchFamily="18" charset="0"/>
              </a:rPr>
              <a:t>[</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IEnumerator</a:t>
            </a:r>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IEnumerable.GetEnumerator</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实现</a:t>
            </a:r>
            <a:r>
              <a:rPr lang="en-US" sz="2000" b="1" dirty="0" err="1" smtClean="0">
                <a:solidFill>
                  <a:srgbClr val="FF00FF"/>
                </a:solidFill>
                <a:latin typeface="Times New Roman" pitchFamily="18" charset="0"/>
                <a:ea typeface="楷体" pitchFamily="49" charset="-122"/>
                <a:cs typeface="Times New Roman" pitchFamily="18" charset="0"/>
              </a:rPr>
              <a:t>IEnumerable</a:t>
            </a:r>
            <a:r>
              <a:rPr lang="zh-CN" altLang="en-US" sz="2000" b="1" dirty="0" smtClean="0">
                <a:solidFill>
                  <a:srgbClr val="FF00FF"/>
                </a:solidFill>
                <a:latin typeface="Times New Roman" pitchFamily="18" charset="0"/>
                <a:ea typeface="楷体" pitchFamily="49" charset="-122"/>
                <a:cs typeface="Times New Roman" pitchFamily="18" charset="0"/>
              </a:rPr>
              <a:t>的</a:t>
            </a:r>
            <a:r>
              <a:rPr lang="en-US" sz="2000" b="1" dirty="0" err="1" smtClean="0">
                <a:solidFill>
                  <a:srgbClr val="FF00FF"/>
                </a:solidFill>
                <a:latin typeface="Times New Roman" pitchFamily="18" charset="0"/>
                <a:ea typeface="楷体" pitchFamily="49" charset="-122"/>
                <a:cs typeface="Times New Roman" pitchFamily="18" charset="0"/>
              </a:rPr>
              <a:t>GetEnumerator</a:t>
            </a:r>
            <a:r>
              <a:rPr lang="zh-CN" altLang="en-US" sz="2000" b="1" dirty="0" smtClean="0">
                <a:solidFill>
                  <a:srgbClr val="FF00FF"/>
                </a:solidFill>
                <a:latin typeface="Times New Roman" pitchFamily="18" charset="0"/>
                <a:ea typeface="楷体" pitchFamily="49" charset="-122"/>
                <a:cs typeface="Times New Roman" pitchFamily="18" charset="0"/>
              </a:rPr>
              <a:t>方法</a:t>
            </a:r>
          </a:p>
          <a:p>
            <a:r>
              <a:rPr lang="en-US" sz="2000" b="1" dirty="0" smtClean="0">
                <a:solidFill>
                  <a:srgbClr val="FF00FF"/>
                </a:solidFill>
                <a:latin typeface="Times New Roman" pitchFamily="18" charset="0"/>
                <a:ea typeface="楷体" pitchFamily="49" charset="-122"/>
                <a:cs typeface="Times New Roman" pitchFamily="18" charset="0"/>
              </a:rPr>
              <a:t>        {	return (</a:t>
            </a:r>
            <a:r>
              <a:rPr lang="en-US" sz="2000" b="1" dirty="0" err="1" smtClean="0">
                <a:solidFill>
                  <a:srgbClr val="FF00FF"/>
                </a:solidFill>
                <a:latin typeface="Times New Roman" pitchFamily="18" charset="0"/>
                <a:ea typeface="楷体" pitchFamily="49" charset="-122"/>
                <a:cs typeface="Times New Roman" pitchFamily="18" charset="0"/>
              </a:rPr>
              <a:t>IEnumerator</a:t>
            </a:r>
            <a:r>
              <a:rPr 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GetEnumerator</a:t>
            </a:r>
            <a:r>
              <a:rPr lang="en-US" sz="2000" b="1" dirty="0" smtClean="0">
                <a:solidFill>
                  <a:srgbClr val="FF00FF"/>
                </a:solidFill>
                <a:latin typeface="Times New Roman" pitchFamily="18" charset="0"/>
                <a:ea typeface="楷体" pitchFamily="49" charset="-122"/>
                <a:cs typeface="Times New Roman" pitchFamily="18" charset="0"/>
              </a:rPr>
              <a:t>(); </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a:t>
            </a:r>
            <a:r>
              <a:rPr lang="zh-CN" altLang="en-US" sz="2000" b="1" dirty="0" smtClean="0">
                <a:solidFill>
                  <a:srgbClr val="FF00FF"/>
                </a:solidFill>
                <a:latin typeface="Times New Roman" pitchFamily="18" charset="0"/>
                <a:ea typeface="楷体" pitchFamily="49" charset="-122"/>
                <a:cs typeface="Times New Roman" pitchFamily="18" charset="0"/>
              </a:rPr>
              <a:t>调用</a:t>
            </a:r>
            <a:r>
              <a:rPr lang="en-US" sz="2000" b="1" dirty="0" smtClean="0">
                <a:solidFill>
                  <a:srgbClr val="FF00FF"/>
                </a:solidFill>
                <a:latin typeface="Times New Roman" pitchFamily="18" charset="0"/>
                <a:ea typeface="楷体" pitchFamily="49" charset="-122"/>
                <a:cs typeface="Times New Roman" pitchFamily="18" charset="0"/>
              </a:rPr>
              <a:t>People</a:t>
            </a:r>
            <a:r>
              <a:rPr lang="zh-CN" altLang="en-US" sz="2000" b="1" dirty="0" smtClean="0">
                <a:solidFill>
                  <a:srgbClr val="FF00FF"/>
                </a:solidFill>
                <a:latin typeface="Times New Roman" pitchFamily="18" charset="0"/>
                <a:ea typeface="楷体" pitchFamily="49" charset="-122"/>
                <a:cs typeface="Times New Roman" pitchFamily="18" charset="0"/>
              </a:rPr>
              <a:t>类的</a:t>
            </a:r>
            <a:r>
              <a:rPr lang="en-US" sz="2000" b="1" dirty="0" err="1" smtClean="0">
                <a:solidFill>
                  <a:srgbClr val="FF00FF"/>
                </a:solidFill>
                <a:latin typeface="Times New Roman" pitchFamily="18" charset="0"/>
                <a:ea typeface="楷体" pitchFamily="49" charset="-122"/>
                <a:cs typeface="Times New Roman" pitchFamily="18" charset="0"/>
              </a:rPr>
              <a:t>GetEnumerator</a:t>
            </a:r>
            <a:r>
              <a:rPr lang="zh-CN" altLang="en-US" sz="2000" b="1" dirty="0" smtClean="0">
                <a:solidFill>
                  <a:srgbClr val="FF00FF"/>
                </a:solidFill>
                <a:latin typeface="Times New Roman" pitchFamily="18" charset="0"/>
                <a:ea typeface="楷体" pitchFamily="49" charset="-122"/>
                <a:cs typeface="Times New Roman" pitchFamily="18" charset="0"/>
              </a:rPr>
              <a:t>方法，并将结果转换为枚举器对象</a:t>
            </a:r>
          </a:p>
          <a:p>
            <a:r>
              <a:rPr lang="en-US" sz="2000" b="1" dirty="0" smtClean="0">
                <a:solidFill>
                  <a:srgbClr val="FF00FF"/>
                </a:solidFill>
                <a:latin typeface="Times New Roman" pitchFamily="18" charset="0"/>
                <a:ea typeface="楷体" pitchFamily="49" charset="-122"/>
                <a:cs typeface="Times New Roman" pitchFamily="18" charset="0"/>
              </a:rPr>
              <a:t>        }</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public </a:t>
            </a:r>
            <a:r>
              <a:rPr lang="en-US" sz="2000" b="1" dirty="0" err="1" smtClean="0">
                <a:solidFill>
                  <a:srgbClr val="FF00FF"/>
                </a:solidFill>
                <a:latin typeface="Times New Roman" pitchFamily="18" charset="0"/>
                <a:ea typeface="楷体" pitchFamily="49" charset="-122"/>
                <a:cs typeface="Times New Roman" pitchFamily="18" charset="0"/>
              </a:rPr>
              <a:t>PeopleEnum</a:t>
            </a:r>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GetEnumerator</a:t>
            </a:r>
            <a:r>
              <a:rPr lang="en-US" sz="2000" b="1" dirty="0" smtClean="0">
                <a:solidFill>
                  <a:srgbClr val="FF00FF"/>
                </a:solidFill>
                <a:latin typeface="Times New Roman" pitchFamily="18" charset="0"/>
                <a:ea typeface="楷体" pitchFamily="49" charset="-122"/>
                <a:cs typeface="Times New Roman" pitchFamily="18" charset="0"/>
              </a:rPr>
              <a:t>()      //</a:t>
            </a:r>
            <a:r>
              <a:rPr lang="zh-CN" altLang="en-US" sz="2000" b="1" dirty="0" smtClean="0">
                <a:solidFill>
                  <a:srgbClr val="FF00FF"/>
                </a:solidFill>
                <a:latin typeface="Times New Roman" pitchFamily="18" charset="0"/>
                <a:ea typeface="楷体" pitchFamily="49" charset="-122"/>
                <a:cs typeface="Times New Roman" pitchFamily="18" charset="0"/>
              </a:rPr>
              <a:t>定义</a:t>
            </a:r>
            <a:r>
              <a:rPr lang="en-US" sz="2000" b="1" dirty="0" smtClean="0">
                <a:solidFill>
                  <a:srgbClr val="FF00FF"/>
                </a:solidFill>
                <a:latin typeface="Times New Roman" pitchFamily="18" charset="0"/>
                <a:ea typeface="楷体" pitchFamily="49" charset="-122"/>
                <a:cs typeface="Times New Roman" pitchFamily="18" charset="0"/>
              </a:rPr>
              <a:t>People</a:t>
            </a:r>
            <a:r>
              <a:rPr lang="zh-CN" altLang="en-US" sz="2000" b="1" dirty="0" smtClean="0">
                <a:solidFill>
                  <a:srgbClr val="FF00FF"/>
                </a:solidFill>
                <a:latin typeface="Times New Roman" pitchFamily="18" charset="0"/>
                <a:ea typeface="楷体" pitchFamily="49" charset="-122"/>
                <a:cs typeface="Times New Roman" pitchFamily="18" charset="0"/>
              </a:rPr>
              <a:t>类的</a:t>
            </a:r>
            <a:r>
              <a:rPr lang="en-US" sz="2000" b="1" dirty="0" err="1" smtClean="0">
                <a:solidFill>
                  <a:srgbClr val="FF00FF"/>
                </a:solidFill>
                <a:latin typeface="Times New Roman" pitchFamily="18" charset="0"/>
                <a:ea typeface="楷体" pitchFamily="49" charset="-122"/>
                <a:cs typeface="Times New Roman" pitchFamily="18" charset="0"/>
              </a:rPr>
              <a:t>GetEnumerator</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	return new </a:t>
            </a:r>
            <a:r>
              <a:rPr lang="en-US" sz="2000" b="1" dirty="0" err="1" smtClean="0">
                <a:solidFill>
                  <a:srgbClr val="FF00FF"/>
                </a:solidFill>
                <a:latin typeface="Times New Roman" pitchFamily="18" charset="0"/>
                <a:ea typeface="楷体" pitchFamily="49" charset="-122"/>
                <a:cs typeface="Times New Roman" pitchFamily="18" charset="0"/>
              </a:rPr>
              <a:t>PeopleEnum</a:t>
            </a:r>
            <a:r>
              <a:rPr 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sts</a:t>
            </a:r>
            <a:r>
              <a:rPr lang="en-US" sz="2000" b="1" dirty="0" smtClean="0">
                <a:solidFill>
                  <a:srgbClr val="FF00FF"/>
                </a:solidFill>
                <a:latin typeface="Times New Roman" pitchFamily="18" charset="0"/>
                <a:ea typeface="楷体" pitchFamily="49" charset="-122"/>
                <a:cs typeface="Times New Roman" pitchFamily="18" charset="0"/>
              </a:rPr>
              <a:t>);   }</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a:solidFill>
                <a:srgbClr val="0080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357166"/>
            <a:ext cx="8643966" cy="5734903"/>
          </a:xfrm>
          <a:prstGeom prst="rect">
            <a:avLst/>
          </a:prstGeom>
          <a:noFill/>
        </p:spPr>
        <p:txBody>
          <a:bodyPr wrap="square" rtlCol="0">
            <a:spAutoFit/>
          </a:bodyPr>
          <a:lstStyle/>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public class </a:t>
            </a:r>
            <a:r>
              <a:rPr lang="en-US" sz="2000" b="1" dirty="0" err="1" smtClean="0">
                <a:solidFill>
                  <a:srgbClr val="008000"/>
                </a:solidFill>
                <a:latin typeface="Times New Roman" pitchFamily="18" charset="0"/>
                <a:ea typeface="楷体" pitchFamily="49" charset="-122"/>
                <a:cs typeface="Times New Roman" pitchFamily="18" charset="0"/>
              </a:rPr>
              <a:t>PeopleEnum</a:t>
            </a:r>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IEnumerator</a:t>
            </a:r>
            <a:r>
              <a:rPr lang="en-US" sz="2000" b="1" dirty="0" smtClean="0">
                <a:solidFill>
                  <a:srgbClr val="008000"/>
                </a:solidFill>
                <a:latin typeface="Times New Roman" pitchFamily="18" charset="0"/>
                <a:ea typeface="楷体" pitchFamily="49" charset="-122"/>
                <a:cs typeface="Times New Roman" pitchFamily="18" charset="0"/>
              </a:rPr>
              <a:t>   	//</a:t>
            </a:r>
            <a:r>
              <a:rPr lang="zh-CN" altLang="en-US" sz="2000" b="1" dirty="0" smtClean="0">
                <a:solidFill>
                  <a:srgbClr val="008000"/>
                </a:solidFill>
                <a:latin typeface="Times New Roman" pitchFamily="18" charset="0"/>
                <a:ea typeface="楷体" pitchFamily="49" charset="-122"/>
                <a:cs typeface="Times New Roman" pitchFamily="18" charset="0"/>
              </a:rPr>
              <a:t>声明枚举器类</a:t>
            </a: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public Student[] </a:t>
            </a:r>
            <a:r>
              <a:rPr lang="en-US" sz="2000" b="1" dirty="0" err="1" smtClean="0">
                <a:solidFill>
                  <a:srgbClr val="008000"/>
                </a:solidFill>
                <a:latin typeface="Times New Roman" pitchFamily="18" charset="0"/>
                <a:ea typeface="楷体" pitchFamily="49" charset="-122"/>
                <a:cs typeface="Times New Roman" pitchFamily="18" charset="0"/>
              </a:rPr>
              <a:t>sts</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position = -1;                  		//</a:t>
            </a:r>
            <a:r>
              <a:rPr lang="zh-CN" altLang="en-US" sz="2000" b="1" dirty="0" smtClean="0">
                <a:solidFill>
                  <a:srgbClr val="008000"/>
                </a:solidFill>
                <a:latin typeface="Times New Roman" pitchFamily="18" charset="0"/>
                <a:ea typeface="楷体" pitchFamily="49" charset="-122"/>
                <a:cs typeface="Times New Roman" pitchFamily="18" charset="0"/>
              </a:rPr>
              <a:t>位置字段，初始为</a:t>
            </a:r>
            <a:r>
              <a:rPr lang="en-US" sz="2000" b="1" dirty="0" smtClean="0">
                <a:solidFill>
                  <a:srgbClr val="008000"/>
                </a:solidFill>
                <a:latin typeface="Times New Roman" pitchFamily="18" charset="0"/>
                <a:ea typeface="楷体" pitchFamily="49" charset="-122"/>
                <a:cs typeface="Times New Roman" pitchFamily="18" charset="0"/>
              </a:rPr>
              <a:t>-1</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public </a:t>
            </a:r>
            <a:r>
              <a:rPr lang="en-US" sz="2000" b="1" dirty="0" err="1" smtClean="0">
                <a:solidFill>
                  <a:srgbClr val="008000"/>
                </a:solidFill>
                <a:latin typeface="Times New Roman" pitchFamily="18" charset="0"/>
                <a:ea typeface="楷体" pitchFamily="49" charset="-122"/>
                <a:cs typeface="Times New Roman" pitchFamily="18" charset="0"/>
              </a:rPr>
              <a:t>PeopleEnum</a:t>
            </a:r>
            <a:r>
              <a:rPr lang="en-US" sz="2000" b="1" dirty="0" smtClean="0">
                <a:solidFill>
                  <a:srgbClr val="008000"/>
                </a:solidFill>
                <a:latin typeface="Times New Roman" pitchFamily="18" charset="0"/>
                <a:ea typeface="楷体" pitchFamily="49" charset="-122"/>
                <a:cs typeface="Times New Roman" pitchFamily="18" charset="0"/>
              </a:rPr>
              <a:t>(Student[] list)   	//</a:t>
            </a:r>
            <a:r>
              <a:rPr lang="zh-CN" altLang="en-US" sz="2000" b="1" dirty="0" smtClean="0">
                <a:solidFill>
                  <a:srgbClr val="008000"/>
                </a:solidFill>
                <a:latin typeface="Times New Roman" pitchFamily="18" charset="0"/>
                <a:ea typeface="楷体" pitchFamily="49" charset="-122"/>
                <a:cs typeface="Times New Roman" pitchFamily="18" charset="0"/>
              </a:rPr>
              <a:t>构造函数</a:t>
            </a: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sts</a:t>
            </a:r>
            <a:r>
              <a:rPr lang="en-US" sz="2000" b="1" dirty="0" smtClean="0">
                <a:solidFill>
                  <a:srgbClr val="008000"/>
                </a:solidFill>
                <a:latin typeface="Times New Roman" pitchFamily="18" charset="0"/>
                <a:ea typeface="楷体" pitchFamily="49" charset="-122"/>
                <a:cs typeface="Times New Roman" pitchFamily="18" charset="0"/>
              </a:rPr>
              <a:t> = list;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FF00FF"/>
                </a:solidFill>
                <a:latin typeface="Times New Roman" pitchFamily="18" charset="0"/>
                <a:ea typeface="楷体" pitchFamily="49" charset="-122"/>
                <a:cs typeface="Times New Roman" pitchFamily="18" charset="0"/>
              </a:rPr>
              <a:t>       public </a:t>
            </a:r>
            <a:r>
              <a:rPr lang="en-US" sz="2000" b="1" dirty="0" err="1" smtClean="0">
                <a:solidFill>
                  <a:srgbClr val="FF00FF"/>
                </a:solidFill>
                <a:latin typeface="Times New Roman" pitchFamily="18" charset="0"/>
                <a:ea typeface="楷体" pitchFamily="49" charset="-122"/>
                <a:cs typeface="Times New Roman" pitchFamily="18" charset="0"/>
              </a:rPr>
              <a:t>bool</a:t>
            </a:r>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MoveNext</a:t>
            </a:r>
            <a:r>
              <a:rPr lang="en-US" sz="2000" b="1" dirty="0" smtClean="0">
                <a:solidFill>
                  <a:srgbClr val="FF00FF"/>
                </a:solidFill>
                <a:latin typeface="Times New Roman" pitchFamily="18" charset="0"/>
                <a:ea typeface="楷体" pitchFamily="49" charset="-122"/>
                <a:cs typeface="Times New Roman" pitchFamily="18" charset="0"/>
              </a:rPr>
              <a:t>()    //</a:t>
            </a:r>
            <a:r>
              <a:rPr lang="zh-CN" altLang="en-US" sz="2000" b="1" dirty="0" smtClean="0">
                <a:solidFill>
                  <a:srgbClr val="FF00FF"/>
                </a:solidFill>
                <a:latin typeface="Times New Roman" pitchFamily="18" charset="0"/>
                <a:ea typeface="楷体" pitchFamily="49" charset="-122"/>
                <a:cs typeface="Times New Roman" pitchFamily="18" charset="0"/>
              </a:rPr>
              <a:t>定义</a:t>
            </a:r>
            <a:r>
              <a:rPr lang="en-US" sz="2000" b="1" dirty="0" err="1" smtClean="0">
                <a:solidFill>
                  <a:srgbClr val="FF00FF"/>
                </a:solidFill>
                <a:latin typeface="Times New Roman" pitchFamily="18" charset="0"/>
                <a:ea typeface="楷体" pitchFamily="49" charset="-122"/>
                <a:cs typeface="Times New Roman" pitchFamily="18" charset="0"/>
              </a:rPr>
              <a:t>PeopleEnum</a:t>
            </a:r>
            <a:r>
              <a:rPr lang="zh-CN" altLang="en-US" sz="2000" b="1" dirty="0" smtClean="0">
                <a:solidFill>
                  <a:srgbClr val="FF00FF"/>
                </a:solidFill>
                <a:latin typeface="Times New Roman" pitchFamily="18" charset="0"/>
                <a:ea typeface="楷体" pitchFamily="49" charset="-122"/>
                <a:cs typeface="Times New Roman" pitchFamily="18" charset="0"/>
              </a:rPr>
              <a:t>的</a:t>
            </a:r>
            <a:r>
              <a:rPr lang="en-US" sz="2000" b="1" dirty="0" err="1" smtClean="0">
                <a:solidFill>
                  <a:srgbClr val="FF00FF"/>
                </a:solidFill>
                <a:latin typeface="Times New Roman" pitchFamily="18" charset="0"/>
                <a:ea typeface="楷体" pitchFamily="49" charset="-122"/>
                <a:cs typeface="Times New Roman" pitchFamily="18" charset="0"/>
              </a:rPr>
              <a:t>MoveNext</a:t>
            </a:r>
            <a:r>
              <a:rPr lang="zh-CN" altLang="en-US" sz="2000" b="1" dirty="0" smtClean="0">
                <a:solidFill>
                  <a:srgbClr val="FF00FF"/>
                </a:solidFill>
                <a:latin typeface="Times New Roman" pitchFamily="18" charset="0"/>
                <a:ea typeface="楷体" pitchFamily="49" charset="-122"/>
                <a:cs typeface="Times New Roman" pitchFamily="18" charset="0"/>
              </a:rPr>
              <a:t>方法</a:t>
            </a: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      position++;</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return (position &lt; </a:t>
            </a:r>
            <a:r>
              <a:rPr lang="en-US" sz="2000" b="1" dirty="0" err="1" smtClean="0">
                <a:solidFill>
                  <a:srgbClr val="008000"/>
                </a:solidFill>
                <a:latin typeface="Times New Roman" pitchFamily="18" charset="0"/>
                <a:ea typeface="楷体" pitchFamily="49" charset="-122"/>
                <a:cs typeface="Times New Roman" pitchFamily="18" charset="0"/>
              </a:rPr>
              <a:t>sts.Length</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FF00FF"/>
                </a:solidFill>
                <a:latin typeface="Times New Roman" pitchFamily="18" charset="0"/>
                <a:ea typeface="楷体" pitchFamily="49" charset="-122"/>
                <a:cs typeface="Times New Roman" pitchFamily="18" charset="0"/>
              </a:rPr>
              <a:t>       public void Reset()                	//</a:t>
            </a:r>
            <a:r>
              <a:rPr lang="zh-CN" altLang="en-US" sz="2000" b="1" dirty="0" smtClean="0">
                <a:solidFill>
                  <a:srgbClr val="FF00FF"/>
                </a:solidFill>
                <a:latin typeface="Times New Roman" pitchFamily="18" charset="0"/>
                <a:ea typeface="楷体" pitchFamily="49" charset="-122"/>
                <a:cs typeface="Times New Roman" pitchFamily="18" charset="0"/>
              </a:rPr>
              <a:t>定义</a:t>
            </a:r>
            <a:r>
              <a:rPr lang="en-US" sz="2000" b="1" dirty="0" err="1" smtClean="0">
                <a:solidFill>
                  <a:srgbClr val="FF00FF"/>
                </a:solidFill>
                <a:latin typeface="Times New Roman" pitchFamily="18" charset="0"/>
                <a:ea typeface="楷体" pitchFamily="49" charset="-122"/>
                <a:cs typeface="Times New Roman" pitchFamily="18" charset="0"/>
              </a:rPr>
              <a:t>PeopleEnum</a:t>
            </a:r>
            <a:r>
              <a:rPr lang="zh-CN" altLang="en-US" sz="2000" b="1" dirty="0" smtClean="0">
                <a:solidFill>
                  <a:srgbClr val="FF00FF"/>
                </a:solidFill>
                <a:latin typeface="Times New Roman" pitchFamily="18" charset="0"/>
                <a:ea typeface="楷体" pitchFamily="49" charset="-122"/>
                <a:cs typeface="Times New Roman" pitchFamily="18" charset="0"/>
              </a:rPr>
              <a:t>的</a:t>
            </a:r>
            <a:r>
              <a:rPr lang="en-US" sz="2000" b="1" dirty="0" smtClean="0">
                <a:solidFill>
                  <a:srgbClr val="FF00FF"/>
                </a:solidFill>
                <a:latin typeface="Times New Roman" pitchFamily="18" charset="0"/>
                <a:ea typeface="楷体" pitchFamily="49" charset="-122"/>
                <a:cs typeface="Times New Roman" pitchFamily="18" charset="0"/>
              </a:rPr>
              <a:t>Reset</a:t>
            </a:r>
            <a:r>
              <a:rPr lang="zh-CN" altLang="en-US" sz="2000" b="1" dirty="0" smtClean="0">
                <a:solidFill>
                  <a:srgbClr val="FF00FF"/>
                </a:solidFill>
                <a:latin typeface="Times New Roman" pitchFamily="18" charset="0"/>
                <a:ea typeface="楷体" pitchFamily="49" charset="-122"/>
                <a:cs typeface="Times New Roman" pitchFamily="18" charset="0"/>
              </a:rPr>
              <a:t>方法</a:t>
            </a: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       position = -1;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object </a:t>
            </a:r>
            <a:r>
              <a:rPr lang="en-US" sz="2000" b="1" dirty="0" err="1" smtClean="0">
                <a:solidFill>
                  <a:srgbClr val="FF00FF"/>
                </a:solidFill>
                <a:latin typeface="Times New Roman" pitchFamily="18" charset="0"/>
                <a:ea typeface="楷体" pitchFamily="49" charset="-122"/>
                <a:cs typeface="Times New Roman" pitchFamily="18" charset="0"/>
              </a:rPr>
              <a:t>IEnumerator.Current</a:t>
            </a:r>
            <a:r>
              <a:rPr lang="en-US" sz="2000" b="1" dirty="0" smtClean="0">
                <a:solidFill>
                  <a:srgbClr val="FF00FF"/>
                </a:solidFill>
                <a:latin typeface="Times New Roman" pitchFamily="18" charset="0"/>
                <a:ea typeface="楷体" pitchFamily="49" charset="-122"/>
                <a:cs typeface="Times New Roman" pitchFamily="18" charset="0"/>
              </a:rPr>
              <a:t>   //</a:t>
            </a:r>
            <a:r>
              <a:rPr lang="zh-CN" altLang="en-US" sz="2000" b="1" dirty="0" smtClean="0">
                <a:solidFill>
                  <a:srgbClr val="FF00FF"/>
                </a:solidFill>
                <a:latin typeface="Times New Roman" pitchFamily="18" charset="0"/>
                <a:ea typeface="楷体" pitchFamily="49" charset="-122"/>
                <a:cs typeface="Times New Roman" pitchFamily="18" charset="0"/>
              </a:rPr>
              <a:t>实现</a:t>
            </a:r>
            <a:r>
              <a:rPr lang="en-US" sz="2000" b="1" dirty="0" err="1" smtClean="0">
                <a:solidFill>
                  <a:srgbClr val="FF00FF"/>
                </a:solidFill>
                <a:latin typeface="Times New Roman" pitchFamily="18" charset="0"/>
                <a:ea typeface="楷体" pitchFamily="49" charset="-122"/>
                <a:cs typeface="Times New Roman" pitchFamily="18" charset="0"/>
              </a:rPr>
              <a:t>IEnumerator</a:t>
            </a:r>
            <a:r>
              <a:rPr lang="zh-CN" altLang="en-US" sz="2000" b="1" dirty="0" smtClean="0">
                <a:solidFill>
                  <a:srgbClr val="FF00FF"/>
                </a:solidFill>
                <a:latin typeface="Times New Roman" pitchFamily="18" charset="0"/>
                <a:ea typeface="楷体" pitchFamily="49" charset="-122"/>
                <a:cs typeface="Times New Roman" pitchFamily="18" charset="0"/>
              </a:rPr>
              <a:t>的</a:t>
            </a:r>
            <a:r>
              <a:rPr lang="en-US" sz="2000" b="1" dirty="0" smtClean="0">
                <a:solidFill>
                  <a:srgbClr val="FF00FF"/>
                </a:solidFill>
                <a:latin typeface="Times New Roman" pitchFamily="18" charset="0"/>
                <a:ea typeface="楷体" pitchFamily="49" charset="-122"/>
                <a:cs typeface="Times New Roman" pitchFamily="18" charset="0"/>
              </a:rPr>
              <a:t>Current</a:t>
            </a:r>
            <a:r>
              <a:rPr lang="zh-CN" altLang="en-US" sz="2000" b="1" dirty="0" smtClean="0">
                <a:solidFill>
                  <a:srgbClr val="FF00FF"/>
                </a:solidFill>
                <a:latin typeface="Times New Roman" pitchFamily="18" charset="0"/>
                <a:ea typeface="楷体" pitchFamily="49" charset="-122"/>
                <a:cs typeface="Times New Roman" pitchFamily="18" charset="0"/>
              </a:rPr>
              <a:t>属性</a:t>
            </a: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       get</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     return Current; }      //</a:t>
            </a:r>
            <a:r>
              <a:rPr lang="zh-CN" altLang="en-US" sz="2000" b="1" dirty="0" smtClean="0">
                <a:solidFill>
                  <a:srgbClr val="008000"/>
                </a:solidFill>
                <a:latin typeface="Times New Roman" pitchFamily="18" charset="0"/>
                <a:ea typeface="楷体" pitchFamily="49" charset="-122"/>
                <a:cs typeface="Times New Roman" pitchFamily="18" charset="0"/>
              </a:rPr>
              <a:t>返回</a:t>
            </a:r>
            <a:r>
              <a:rPr lang="en-US" sz="2000" b="1" dirty="0" err="1" smtClean="0">
                <a:solidFill>
                  <a:srgbClr val="008000"/>
                </a:solidFill>
                <a:latin typeface="Times New Roman" pitchFamily="18" charset="0"/>
                <a:ea typeface="楷体" pitchFamily="49" charset="-122"/>
                <a:cs typeface="Times New Roman" pitchFamily="18" charset="0"/>
              </a:rPr>
              <a:t>PeopleEnum</a:t>
            </a:r>
            <a:r>
              <a:rPr lang="zh-CN" altLang="en-US" sz="2000" b="1" dirty="0" smtClean="0">
                <a:solidFill>
                  <a:srgbClr val="008000"/>
                </a:solidFill>
                <a:latin typeface="Times New Roman" pitchFamily="18" charset="0"/>
                <a:ea typeface="楷体" pitchFamily="49" charset="-122"/>
                <a:cs typeface="Times New Roman" pitchFamily="18" charset="0"/>
              </a:rPr>
              <a:t>的</a:t>
            </a:r>
            <a:r>
              <a:rPr lang="en-US" sz="2000" b="1" dirty="0" smtClean="0">
                <a:solidFill>
                  <a:srgbClr val="008000"/>
                </a:solidFill>
                <a:latin typeface="Times New Roman" pitchFamily="18" charset="0"/>
                <a:ea typeface="楷体" pitchFamily="49" charset="-122"/>
                <a:cs typeface="Times New Roman" pitchFamily="18" charset="0"/>
              </a:rPr>
              <a:t>Current</a:t>
            </a:r>
            <a:r>
              <a:rPr lang="zh-CN" altLang="en-US" sz="2000" b="1" dirty="0" smtClean="0">
                <a:solidFill>
                  <a:srgbClr val="008000"/>
                </a:solidFill>
                <a:latin typeface="Times New Roman" pitchFamily="18" charset="0"/>
                <a:ea typeface="楷体" pitchFamily="49" charset="-122"/>
                <a:cs typeface="Times New Roman" pitchFamily="18" charset="0"/>
              </a:rPr>
              <a:t>属性</a:t>
            </a: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FF00FF"/>
                </a:solidFill>
                <a:latin typeface="Times New Roman" pitchFamily="18" charset="0"/>
                <a:ea typeface="楷体" pitchFamily="49" charset="-122"/>
                <a:cs typeface="Times New Roman" pitchFamily="18" charset="0"/>
              </a:rPr>
              <a:t>       public Student Current          	 //</a:t>
            </a:r>
            <a:r>
              <a:rPr lang="zh-CN" altLang="en-US" sz="2000" b="1" dirty="0" smtClean="0">
                <a:solidFill>
                  <a:srgbClr val="FF00FF"/>
                </a:solidFill>
                <a:latin typeface="Times New Roman" pitchFamily="18" charset="0"/>
                <a:ea typeface="楷体" pitchFamily="49" charset="-122"/>
                <a:cs typeface="Times New Roman" pitchFamily="18" charset="0"/>
              </a:rPr>
              <a:t>定义</a:t>
            </a:r>
            <a:r>
              <a:rPr lang="en-US" sz="2000" b="1" dirty="0" err="1" smtClean="0">
                <a:solidFill>
                  <a:srgbClr val="FF00FF"/>
                </a:solidFill>
                <a:latin typeface="Times New Roman" pitchFamily="18" charset="0"/>
                <a:ea typeface="楷体" pitchFamily="49" charset="-122"/>
                <a:cs typeface="Times New Roman" pitchFamily="18" charset="0"/>
              </a:rPr>
              <a:t>PeopleEnum</a:t>
            </a:r>
            <a:r>
              <a:rPr lang="zh-CN" altLang="en-US" sz="2000" b="1" dirty="0" smtClean="0">
                <a:solidFill>
                  <a:srgbClr val="FF00FF"/>
                </a:solidFill>
                <a:latin typeface="Times New Roman" pitchFamily="18" charset="0"/>
                <a:ea typeface="楷体" pitchFamily="49" charset="-122"/>
                <a:cs typeface="Times New Roman" pitchFamily="18" charset="0"/>
              </a:rPr>
              <a:t>的</a:t>
            </a:r>
            <a:r>
              <a:rPr lang="en-US" sz="2000" b="1" dirty="0" smtClean="0">
                <a:solidFill>
                  <a:srgbClr val="FF00FF"/>
                </a:solidFill>
                <a:latin typeface="Times New Roman" pitchFamily="18" charset="0"/>
                <a:ea typeface="楷体" pitchFamily="49" charset="-122"/>
                <a:cs typeface="Times New Roman" pitchFamily="18" charset="0"/>
              </a:rPr>
              <a:t>Current</a:t>
            </a:r>
            <a:r>
              <a:rPr lang="zh-CN" altLang="en-US" sz="2000" b="1" dirty="0" smtClean="0">
                <a:solidFill>
                  <a:srgbClr val="FF00FF"/>
                </a:solidFill>
                <a:latin typeface="Times New Roman" pitchFamily="18" charset="0"/>
                <a:ea typeface="楷体" pitchFamily="49" charset="-122"/>
                <a:cs typeface="Times New Roman" pitchFamily="18" charset="0"/>
              </a:rPr>
              <a:t>属性</a:t>
            </a: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      get</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     return </a:t>
            </a:r>
            <a:r>
              <a:rPr lang="en-US" sz="2000" b="1" dirty="0" err="1" smtClean="0">
                <a:solidFill>
                  <a:srgbClr val="008000"/>
                </a:solidFill>
                <a:latin typeface="Times New Roman" pitchFamily="18" charset="0"/>
                <a:ea typeface="楷体" pitchFamily="49" charset="-122"/>
                <a:cs typeface="Times New Roman" pitchFamily="18" charset="0"/>
              </a:rPr>
              <a:t>sts</a:t>
            </a:r>
            <a:r>
              <a:rPr lang="en-US" sz="2000" b="1" dirty="0" smtClean="0">
                <a:solidFill>
                  <a:srgbClr val="008000"/>
                </a:solidFill>
                <a:latin typeface="Times New Roman" pitchFamily="18" charset="0"/>
                <a:ea typeface="楷体" pitchFamily="49" charset="-122"/>
                <a:cs typeface="Times New Roman" pitchFamily="18" charset="0"/>
              </a:rPr>
              <a:t>[position];  }  //</a:t>
            </a:r>
            <a:r>
              <a:rPr lang="zh-CN" altLang="en-US" sz="2000" b="1" dirty="0" smtClean="0">
                <a:solidFill>
                  <a:srgbClr val="008000"/>
                </a:solidFill>
                <a:latin typeface="Times New Roman" pitchFamily="18" charset="0"/>
                <a:ea typeface="楷体" pitchFamily="49" charset="-122"/>
                <a:cs typeface="Times New Roman" pitchFamily="18" charset="0"/>
              </a:rPr>
              <a:t>返回</a:t>
            </a:r>
            <a:r>
              <a:rPr lang="en-US" sz="2000" b="1" dirty="0" err="1" smtClean="0">
                <a:solidFill>
                  <a:srgbClr val="008000"/>
                </a:solidFill>
                <a:latin typeface="Times New Roman" pitchFamily="18" charset="0"/>
                <a:ea typeface="楷体" pitchFamily="49" charset="-122"/>
                <a:cs typeface="Times New Roman" pitchFamily="18" charset="0"/>
              </a:rPr>
              <a:t>sts</a:t>
            </a:r>
            <a:r>
              <a:rPr lang="zh-CN" altLang="en-US" sz="2000" b="1" dirty="0" smtClean="0">
                <a:solidFill>
                  <a:srgbClr val="008000"/>
                </a:solidFill>
                <a:latin typeface="Times New Roman" pitchFamily="18" charset="0"/>
                <a:ea typeface="楷体" pitchFamily="49" charset="-122"/>
                <a:cs typeface="Times New Roman" pitchFamily="18" charset="0"/>
              </a:rPr>
              <a:t>中</a:t>
            </a:r>
            <a:r>
              <a:rPr lang="en-US" sz="2000" b="1" dirty="0" smtClean="0">
                <a:solidFill>
                  <a:srgbClr val="008000"/>
                </a:solidFill>
                <a:latin typeface="Times New Roman" pitchFamily="18" charset="0"/>
                <a:ea typeface="楷体" pitchFamily="49" charset="-122"/>
                <a:cs typeface="Times New Roman" pitchFamily="18" charset="0"/>
              </a:rPr>
              <a:t>position</a:t>
            </a:r>
            <a:r>
              <a:rPr lang="zh-CN" altLang="en-US" sz="2000" b="1" dirty="0" smtClean="0">
                <a:solidFill>
                  <a:srgbClr val="008000"/>
                </a:solidFill>
                <a:latin typeface="Times New Roman" pitchFamily="18" charset="0"/>
                <a:ea typeface="楷体" pitchFamily="49" charset="-122"/>
                <a:cs typeface="Times New Roman" pitchFamily="18" charset="0"/>
              </a:rPr>
              <a:t>位置的</a:t>
            </a:r>
            <a:r>
              <a:rPr lang="en-US" sz="2000" b="1" dirty="0" smtClean="0">
                <a:solidFill>
                  <a:srgbClr val="008000"/>
                </a:solidFill>
                <a:latin typeface="Times New Roman" pitchFamily="18" charset="0"/>
                <a:ea typeface="楷体" pitchFamily="49" charset="-122"/>
                <a:cs typeface="Times New Roman" pitchFamily="18" charset="0"/>
              </a:rPr>
              <a:t>Student</a:t>
            </a:r>
            <a:r>
              <a:rPr lang="zh-CN" altLang="en-US" sz="2000" b="1" dirty="0" smtClean="0">
                <a:solidFill>
                  <a:srgbClr val="008000"/>
                </a:solidFill>
                <a:latin typeface="Times New Roman" pitchFamily="18" charset="0"/>
                <a:ea typeface="楷体" pitchFamily="49" charset="-122"/>
                <a:cs typeface="Times New Roman" pitchFamily="18" charset="0"/>
              </a:rPr>
              <a:t>对象</a:t>
            </a: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a:solidFill>
                <a:srgbClr val="0080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8072494" cy="3477875"/>
          </a:xfrm>
          <a:prstGeom prst="rect">
            <a:avLst/>
          </a:prstGeom>
          <a:noFill/>
        </p:spPr>
        <p:txBody>
          <a:bodyPr wrap="square" rtlCol="0">
            <a:spAutoFit/>
          </a:bodyPr>
          <a:lstStyle/>
          <a:p>
            <a:r>
              <a:rPr lang="en-US" sz="2000" b="1" dirty="0" smtClean="0">
                <a:solidFill>
                  <a:srgbClr val="008000"/>
                </a:solidFill>
                <a:latin typeface="Times New Roman" pitchFamily="18" charset="0"/>
                <a:ea typeface="楷体" pitchFamily="49" charset="-122"/>
                <a:cs typeface="Times New Roman" pitchFamily="18" charset="0"/>
              </a:rPr>
              <a:t>       class Program</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static void Main()</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Student[] starry = new Student[4]</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new Student(1, "Smith"),new Student(2, "Johnson"),</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new Student(</a:t>
            </a:r>
            <a:r>
              <a:rPr lang="en-US" sz="2000" b="1" dirty="0" err="1" smtClean="0">
                <a:solidFill>
                  <a:srgbClr val="008000"/>
                </a:solidFill>
                <a:latin typeface="Times New Roman" pitchFamily="18" charset="0"/>
                <a:ea typeface="楷体" pitchFamily="49" charset="-122"/>
                <a:cs typeface="Times New Roman" pitchFamily="18" charset="0"/>
              </a:rPr>
              <a:t>3,"Mary</a:t>
            </a:r>
            <a:r>
              <a:rPr lang="en-US" sz="2000" b="1" dirty="0" smtClean="0">
                <a:solidFill>
                  <a:srgbClr val="008000"/>
                </a:solidFill>
                <a:latin typeface="Times New Roman" pitchFamily="18" charset="0"/>
                <a:ea typeface="楷体" pitchFamily="49" charset="-122"/>
                <a:cs typeface="Times New Roman" pitchFamily="18" charset="0"/>
              </a:rPr>
              <a:t>"),new Student(</a:t>
            </a:r>
            <a:r>
              <a:rPr lang="en-US" sz="2000" b="1" dirty="0" err="1" smtClean="0">
                <a:solidFill>
                  <a:srgbClr val="008000"/>
                </a:solidFill>
                <a:latin typeface="Times New Roman" pitchFamily="18" charset="0"/>
                <a:ea typeface="楷体" pitchFamily="49" charset="-122"/>
                <a:cs typeface="Times New Roman" pitchFamily="18" charset="0"/>
              </a:rPr>
              <a:t>4,"Hammer</a:t>
            </a: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People </a:t>
            </a:r>
            <a:r>
              <a:rPr lang="en-US" sz="2000" b="1" dirty="0" err="1" smtClean="0">
                <a:solidFill>
                  <a:srgbClr val="008000"/>
                </a:solidFill>
                <a:latin typeface="Times New Roman" pitchFamily="18" charset="0"/>
                <a:ea typeface="楷体" pitchFamily="49" charset="-122"/>
                <a:cs typeface="Times New Roman" pitchFamily="18" charset="0"/>
              </a:rPr>
              <a:t>peopleList</a:t>
            </a:r>
            <a:r>
              <a:rPr lang="en-US" sz="2000" b="1" dirty="0" smtClean="0">
                <a:solidFill>
                  <a:srgbClr val="008000"/>
                </a:solidFill>
                <a:latin typeface="Times New Roman" pitchFamily="18" charset="0"/>
                <a:ea typeface="楷体" pitchFamily="49" charset="-122"/>
                <a:cs typeface="Times New Roman" pitchFamily="18" charset="0"/>
              </a:rPr>
              <a:t> = new People(starry);</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foreach</a:t>
            </a:r>
            <a:r>
              <a:rPr lang="en-US" sz="2000" b="1" dirty="0" smtClean="0">
                <a:solidFill>
                  <a:srgbClr val="FF00FF"/>
                </a:solidFill>
                <a:latin typeface="Times New Roman" pitchFamily="18" charset="0"/>
                <a:ea typeface="楷体" pitchFamily="49" charset="-122"/>
                <a:cs typeface="Times New Roman" pitchFamily="18" charset="0"/>
              </a:rPr>
              <a:t> (Student p in </a:t>
            </a:r>
            <a:r>
              <a:rPr lang="en-US" sz="2000" b="1" dirty="0" err="1" smtClean="0">
                <a:solidFill>
                  <a:srgbClr val="FF00FF"/>
                </a:solidFill>
                <a:latin typeface="Times New Roman" pitchFamily="18" charset="0"/>
                <a:ea typeface="楷体" pitchFamily="49" charset="-122"/>
                <a:cs typeface="Times New Roman" pitchFamily="18" charset="0"/>
              </a:rPr>
              <a:t>peopleList</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Console.WriteLine</a:t>
            </a:r>
            <a:r>
              <a:rPr lang="en-US" sz="2000" b="1" dirty="0" smtClean="0">
                <a:solidFill>
                  <a:srgbClr val="008000"/>
                </a:solidFill>
                <a:latin typeface="Times New Roman" pitchFamily="18" charset="0"/>
                <a:ea typeface="楷体" pitchFamily="49" charset="-122"/>
                <a:cs typeface="Times New Roman" pitchFamily="18" charset="0"/>
              </a:rPr>
              <a:t>(</a:t>
            </a:r>
            <a:r>
              <a:rPr lang="en-US" sz="2000" b="1" dirty="0" err="1" smtClean="0">
                <a:solidFill>
                  <a:srgbClr val="008000"/>
                </a:solidFill>
                <a:latin typeface="Times New Roman" pitchFamily="18" charset="0"/>
                <a:ea typeface="楷体" pitchFamily="49" charset="-122"/>
                <a:cs typeface="Times New Roman" pitchFamily="18" charset="0"/>
              </a:rPr>
              <a:t>p.id.ToString</a:t>
            </a:r>
            <a:r>
              <a:rPr lang="en-US" sz="2000" b="1" dirty="0" smtClean="0">
                <a:solidFill>
                  <a:srgbClr val="008000"/>
                </a:solidFill>
                <a:latin typeface="Times New Roman" pitchFamily="18" charset="0"/>
                <a:ea typeface="楷体" pitchFamily="49" charset="-122"/>
                <a:cs typeface="Times New Roman" pitchFamily="18" charset="0"/>
              </a:rPr>
              <a:t>() + " " + </a:t>
            </a:r>
            <a:r>
              <a:rPr lang="en-US" sz="2000" b="1" dirty="0" err="1" smtClean="0">
                <a:solidFill>
                  <a:srgbClr val="008000"/>
                </a:solidFill>
                <a:latin typeface="Times New Roman" pitchFamily="18" charset="0"/>
                <a:ea typeface="楷体" pitchFamily="49" charset="-122"/>
                <a:cs typeface="Times New Roman" pitchFamily="18" charset="0"/>
              </a:rPr>
              <a:t>p.name</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a:solidFill>
                <a:srgbClr val="008000"/>
              </a:solidFill>
              <a:latin typeface="Times New Roman" pitchFamily="18" charset="0"/>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1643042" y="3857628"/>
            <a:ext cx="4000528" cy="17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85728"/>
            <a:ext cx="392909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0000"/>
                </a:solidFill>
                <a:latin typeface="黑体" pitchFamily="49" charset="-122"/>
                <a:ea typeface="黑体" pitchFamily="49" charset="-122"/>
              </a:rPr>
              <a:t>8.1.4  </a:t>
            </a:r>
            <a:r>
              <a:rPr lang="zh-CN" altLang="en-US" sz="2800" b="1" dirty="0" smtClean="0">
                <a:solidFill>
                  <a:srgbClr val="FF0000"/>
                </a:solidFill>
                <a:latin typeface="黑体" pitchFamily="49" charset="-122"/>
                <a:ea typeface="黑体" pitchFamily="49" charset="-122"/>
              </a:rPr>
              <a:t>泛型枚举接口</a:t>
            </a:r>
            <a:endParaRPr lang="zh-CN" altLang="en-US" sz="2800" b="1" dirty="0">
              <a:solidFill>
                <a:srgbClr val="FF0000"/>
              </a:solidFill>
              <a:latin typeface="黑体" pitchFamily="49" charset="-122"/>
              <a:ea typeface="黑体" pitchFamily="49" charset="-122"/>
            </a:endParaRPr>
          </a:p>
        </p:txBody>
      </p:sp>
      <p:sp>
        <p:nvSpPr>
          <p:cNvPr id="3" name="TextBox 2"/>
          <p:cNvSpPr txBox="1"/>
          <p:nvPr/>
        </p:nvSpPr>
        <p:spPr>
          <a:xfrm>
            <a:off x="571472" y="1071546"/>
            <a:ext cx="7929618" cy="4971169"/>
          </a:xfrm>
          <a:prstGeom prst="rect">
            <a:avLst/>
          </a:prstGeom>
          <a:noFill/>
        </p:spPr>
        <p:txBody>
          <a:bodyPr wrap="square" rtlCol="0">
            <a:spAutoFit/>
          </a:bodyPr>
          <a:lstStyle/>
          <a:p>
            <a:pPr>
              <a:lnSpc>
                <a:spcPts val="3200"/>
              </a:lnSpc>
            </a:pPr>
            <a:r>
              <a:rPr lang="zh-CN" altLang="en-US" sz="2400" b="1" dirty="0" smtClean="0">
                <a:solidFill>
                  <a:srgbClr val="0000FF"/>
                </a:solidFill>
                <a:latin typeface="Times New Roman" pitchFamily="18" charset="0"/>
                <a:ea typeface="楷体" pitchFamily="49" charset="-122"/>
                <a:cs typeface="Times New Roman" pitchFamily="18" charset="0"/>
              </a:rPr>
              <a:t>对于</a:t>
            </a:r>
            <a:r>
              <a:rPr lang="zh-CN" altLang="en-US" sz="2400" b="1" dirty="0" smtClean="0">
                <a:solidFill>
                  <a:srgbClr val="FF0000"/>
                </a:solidFill>
                <a:latin typeface="Times New Roman" pitchFamily="18" charset="0"/>
                <a:ea typeface="楷体" pitchFamily="49" charset="-122"/>
                <a:cs typeface="Times New Roman" pitchFamily="18" charset="0"/>
              </a:rPr>
              <a:t>非泛型接口版本</a:t>
            </a:r>
            <a:r>
              <a:rPr lang="zh-CN" altLang="en-US" sz="2400" b="1" dirty="0" smtClean="0">
                <a:solidFill>
                  <a:srgbClr val="0000FF"/>
                </a:solidFill>
                <a:latin typeface="Times New Roman" pitchFamily="18" charset="0"/>
                <a:ea typeface="楷体" pitchFamily="49" charset="-122"/>
                <a:cs typeface="Times New Roman" pitchFamily="18" charset="0"/>
              </a:rPr>
              <a:t>：</a:t>
            </a:r>
          </a:p>
          <a:p>
            <a:pPr marL="457200" indent="-457200">
              <a:lnSpc>
                <a:spcPts val="3200"/>
              </a:lnSpc>
              <a:buFont typeface="Wingdings" pitchFamily="2" charset="2"/>
              <a:buChar char="l"/>
            </a:pPr>
            <a:r>
              <a:rPr lang="en-US" sz="2000" b="1" dirty="0" err="1" smtClean="0">
                <a:solidFill>
                  <a:srgbClr val="0000FF"/>
                </a:solidFill>
                <a:latin typeface="Times New Roman" pitchFamily="18" charset="0"/>
                <a:ea typeface="楷体" pitchFamily="49" charset="-122"/>
                <a:cs typeface="Times New Roman" pitchFamily="18" charset="0"/>
              </a:rPr>
              <a:t>IEnumerable</a:t>
            </a:r>
            <a:r>
              <a:rPr lang="zh-CN" altLang="en-US" sz="2000" b="1" dirty="0" smtClean="0">
                <a:solidFill>
                  <a:srgbClr val="0000FF"/>
                </a:solidFill>
                <a:latin typeface="Times New Roman" pitchFamily="18" charset="0"/>
                <a:ea typeface="楷体" pitchFamily="49" charset="-122"/>
                <a:cs typeface="Times New Roman" pitchFamily="18" charset="0"/>
              </a:rPr>
              <a:t>接口的</a:t>
            </a:r>
            <a:r>
              <a:rPr lang="en-US" sz="2000" b="1" dirty="0" err="1" smtClean="0">
                <a:solidFill>
                  <a:srgbClr val="0000FF"/>
                </a:solidFill>
                <a:latin typeface="Times New Roman" pitchFamily="18" charset="0"/>
                <a:ea typeface="楷体" pitchFamily="49" charset="-122"/>
                <a:cs typeface="Times New Roman" pitchFamily="18" charset="0"/>
              </a:rPr>
              <a:t>GetEnumerator</a:t>
            </a:r>
            <a:r>
              <a:rPr lang="zh-CN" altLang="en-US" sz="2000" b="1" dirty="0" smtClean="0">
                <a:solidFill>
                  <a:srgbClr val="0000FF"/>
                </a:solidFill>
                <a:latin typeface="Times New Roman" pitchFamily="18" charset="0"/>
                <a:ea typeface="楷体" pitchFamily="49" charset="-122"/>
                <a:cs typeface="Times New Roman" pitchFamily="18" charset="0"/>
              </a:rPr>
              <a:t>方法返回实现</a:t>
            </a:r>
            <a:r>
              <a:rPr lang="en-US" sz="2000" b="1" dirty="0" err="1" smtClean="0">
                <a:solidFill>
                  <a:srgbClr val="0000FF"/>
                </a:solidFill>
                <a:latin typeface="Times New Roman" pitchFamily="18" charset="0"/>
                <a:ea typeface="楷体" pitchFamily="49" charset="-122"/>
                <a:cs typeface="Times New Roman" pitchFamily="18" charset="0"/>
              </a:rPr>
              <a:t>IEnumerator</a:t>
            </a:r>
            <a:r>
              <a:rPr lang="zh-CN" altLang="en-US" sz="2000" b="1" dirty="0" smtClean="0">
                <a:solidFill>
                  <a:srgbClr val="0000FF"/>
                </a:solidFill>
                <a:latin typeface="Times New Roman" pitchFamily="18" charset="0"/>
                <a:ea typeface="楷体" pitchFamily="49" charset="-122"/>
                <a:cs typeface="Times New Roman" pitchFamily="18" charset="0"/>
              </a:rPr>
              <a:t>枚举器类的实例。</a:t>
            </a:r>
          </a:p>
          <a:p>
            <a:pPr marL="457200" indent="-457200">
              <a:lnSpc>
                <a:spcPts val="3200"/>
              </a:lnSpc>
              <a:buFont typeface="Wingdings" pitchFamily="2" charset="2"/>
              <a:buChar char="l"/>
            </a:pPr>
            <a:r>
              <a:rPr lang="zh-CN" altLang="en-US" sz="2000" b="1" dirty="0" smtClean="0">
                <a:solidFill>
                  <a:srgbClr val="0000FF"/>
                </a:solidFill>
                <a:latin typeface="Times New Roman" pitchFamily="18" charset="0"/>
                <a:ea typeface="楷体" pitchFamily="49" charset="-122"/>
                <a:cs typeface="Times New Roman" pitchFamily="18" charset="0"/>
              </a:rPr>
              <a:t>实现</a:t>
            </a:r>
            <a:r>
              <a:rPr lang="en-US" sz="2000" b="1" dirty="0" err="1" smtClean="0">
                <a:solidFill>
                  <a:srgbClr val="0000FF"/>
                </a:solidFill>
                <a:latin typeface="Times New Roman" pitchFamily="18" charset="0"/>
                <a:ea typeface="楷体" pitchFamily="49" charset="-122"/>
                <a:cs typeface="Times New Roman" pitchFamily="18" charset="0"/>
              </a:rPr>
              <a:t>IEnumerator</a:t>
            </a:r>
            <a:r>
              <a:rPr lang="zh-CN" altLang="en-US" sz="2000" b="1" dirty="0" smtClean="0">
                <a:solidFill>
                  <a:srgbClr val="0000FF"/>
                </a:solidFill>
                <a:latin typeface="Times New Roman" pitchFamily="18" charset="0"/>
                <a:ea typeface="楷体" pitchFamily="49" charset="-122"/>
                <a:cs typeface="Times New Roman" pitchFamily="18" charset="0"/>
              </a:rPr>
              <a:t>枚举器的类实现了</a:t>
            </a:r>
            <a:r>
              <a:rPr lang="en-US" sz="2000" b="1" dirty="0" smtClean="0">
                <a:solidFill>
                  <a:srgbClr val="0000FF"/>
                </a:solidFill>
                <a:latin typeface="Times New Roman" pitchFamily="18" charset="0"/>
                <a:ea typeface="楷体" pitchFamily="49" charset="-122"/>
                <a:cs typeface="Times New Roman" pitchFamily="18" charset="0"/>
              </a:rPr>
              <a:t>Current</a:t>
            </a:r>
            <a:r>
              <a:rPr lang="zh-CN" altLang="en-US" sz="2000" b="1" dirty="0" smtClean="0">
                <a:solidFill>
                  <a:srgbClr val="0000FF"/>
                </a:solidFill>
                <a:latin typeface="Times New Roman" pitchFamily="18" charset="0"/>
                <a:ea typeface="楷体" pitchFamily="49" charset="-122"/>
                <a:cs typeface="Times New Roman" pitchFamily="18" charset="0"/>
              </a:rPr>
              <a:t>属性，它返回</a:t>
            </a:r>
            <a:r>
              <a:rPr lang="en-US" sz="2000" b="1" dirty="0" smtClean="0">
                <a:solidFill>
                  <a:srgbClr val="0000FF"/>
                </a:solidFill>
                <a:latin typeface="Times New Roman" pitchFamily="18" charset="0"/>
                <a:ea typeface="楷体" pitchFamily="49" charset="-122"/>
                <a:cs typeface="Times New Roman" pitchFamily="18" charset="0"/>
              </a:rPr>
              <a:t>object</a:t>
            </a:r>
            <a:r>
              <a:rPr lang="zh-CN" altLang="en-US" sz="2000" b="1" dirty="0" smtClean="0">
                <a:solidFill>
                  <a:srgbClr val="0000FF"/>
                </a:solidFill>
                <a:latin typeface="Times New Roman" pitchFamily="18" charset="0"/>
                <a:ea typeface="楷体" pitchFamily="49" charset="-122"/>
                <a:cs typeface="Times New Roman" pitchFamily="18" charset="0"/>
              </a:rPr>
              <a:t>的引用，然后需要把它转换为实际类型的对象。</a:t>
            </a:r>
          </a:p>
          <a:p>
            <a:pPr>
              <a:lnSpc>
                <a:spcPts val="3200"/>
              </a:lnSpc>
            </a:pPr>
            <a:r>
              <a:rPr lang="zh-CN" altLang="en-US" sz="2400" b="1" dirty="0" smtClean="0">
                <a:solidFill>
                  <a:srgbClr val="0000FF"/>
                </a:solidFill>
                <a:latin typeface="Times New Roman" pitchFamily="18" charset="0"/>
                <a:ea typeface="楷体" pitchFamily="49" charset="-122"/>
                <a:cs typeface="Times New Roman" pitchFamily="18" charset="0"/>
              </a:rPr>
              <a:t>对于</a:t>
            </a:r>
            <a:r>
              <a:rPr lang="zh-CN" altLang="en-US" sz="2400" b="1" dirty="0" smtClean="0">
                <a:solidFill>
                  <a:srgbClr val="FF0000"/>
                </a:solidFill>
                <a:latin typeface="Times New Roman" pitchFamily="18" charset="0"/>
                <a:ea typeface="楷体" pitchFamily="49" charset="-122"/>
                <a:cs typeface="Times New Roman" pitchFamily="18" charset="0"/>
              </a:rPr>
              <a:t>泛型接口版本</a:t>
            </a:r>
            <a:r>
              <a:rPr lang="zh-CN" altLang="en-US" sz="2400" b="1" dirty="0" smtClean="0">
                <a:solidFill>
                  <a:srgbClr val="0000FF"/>
                </a:solidFill>
                <a:latin typeface="Times New Roman" pitchFamily="18" charset="0"/>
                <a:ea typeface="楷体" pitchFamily="49" charset="-122"/>
                <a:cs typeface="Times New Roman" pitchFamily="18" charset="0"/>
              </a:rPr>
              <a:t>：</a:t>
            </a:r>
          </a:p>
          <a:p>
            <a:pPr marL="457200" indent="-457200">
              <a:lnSpc>
                <a:spcPts val="3200"/>
              </a:lnSpc>
              <a:buFont typeface="Wingdings" pitchFamily="2" charset="2"/>
              <a:buChar char="l"/>
            </a:pPr>
            <a:r>
              <a:rPr lang="en-US" sz="2000" b="1" dirty="0" err="1" smtClean="0">
                <a:solidFill>
                  <a:srgbClr val="0000FF"/>
                </a:solidFill>
                <a:latin typeface="Times New Roman" pitchFamily="18" charset="0"/>
                <a:ea typeface="楷体" pitchFamily="49" charset="-122"/>
                <a:cs typeface="Times New Roman" pitchFamily="18" charset="0"/>
              </a:rPr>
              <a:t>IEnumerable</a:t>
            </a:r>
            <a:r>
              <a:rPr lang="en-US" sz="2000" b="1" dirty="0" smtClean="0">
                <a:solidFill>
                  <a:srgbClr val="0000FF"/>
                </a:solidFill>
                <a:latin typeface="Times New Roman" pitchFamily="18" charset="0"/>
                <a:ea typeface="楷体" pitchFamily="49" charset="-122"/>
                <a:cs typeface="Times New Roman" pitchFamily="18" charset="0"/>
              </a:rPr>
              <a:t>&lt;T&gt;</a:t>
            </a:r>
            <a:r>
              <a:rPr lang="zh-CN" altLang="en-US" sz="2000" b="1" dirty="0" smtClean="0">
                <a:solidFill>
                  <a:srgbClr val="0000FF"/>
                </a:solidFill>
                <a:latin typeface="Times New Roman" pitchFamily="18" charset="0"/>
                <a:ea typeface="楷体" pitchFamily="49" charset="-122"/>
                <a:cs typeface="Times New Roman" pitchFamily="18" charset="0"/>
              </a:rPr>
              <a:t>接口的</a:t>
            </a:r>
            <a:r>
              <a:rPr lang="en-US" sz="2000" b="1" dirty="0" err="1" smtClean="0">
                <a:solidFill>
                  <a:srgbClr val="0000FF"/>
                </a:solidFill>
                <a:latin typeface="Times New Roman" pitchFamily="18" charset="0"/>
                <a:ea typeface="楷体" pitchFamily="49" charset="-122"/>
                <a:cs typeface="Times New Roman" pitchFamily="18" charset="0"/>
              </a:rPr>
              <a:t>GetEnumerator</a:t>
            </a:r>
            <a:r>
              <a:rPr lang="zh-CN" altLang="en-US" sz="2000" b="1" dirty="0" smtClean="0">
                <a:solidFill>
                  <a:srgbClr val="0000FF"/>
                </a:solidFill>
                <a:latin typeface="Times New Roman" pitchFamily="18" charset="0"/>
                <a:ea typeface="楷体" pitchFamily="49" charset="-122"/>
                <a:cs typeface="Times New Roman" pitchFamily="18" charset="0"/>
              </a:rPr>
              <a:t>方法返回实现</a:t>
            </a:r>
            <a:r>
              <a:rPr lang="en-US" sz="2000" b="1" dirty="0" err="1" smtClean="0">
                <a:solidFill>
                  <a:srgbClr val="0000FF"/>
                </a:solidFill>
                <a:latin typeface="Times New Roman" pitchFamily="18" charset="0"/>
                <a:ea typeface="楷体" pitchFamily="49" charset="-122"/>
                <a:cs typeface="Times New Roman" pitchFamily="18" charset="0"/>
              </a:rPr>
              <a:t>IEnumerator</a:t>
            </a:r>
            <a:r>
              <a:rPr lang="en-US" sz="2000" b="1" dirty="0" smtClean="0">
                <a:solidFill>
                  <a:srgbClr val="0000FF"/>
                </a:solidFill>
                <a:latin typeface="Times New Roman" pitchFamily="18" charset="0"/>
                <a:ea typeface="楷体" pitchFamily="49" charset="-122"/>
                <a:cs typeface="Times New Roman" pitchFamily="18" charset="0"/>
              </a:rPr>
              <a:t>&lt;T&gt;</a:t>
            </a:r>
            <a:r>
              <a:rPr lang="zh-CN" altLang="en-US" sz="2000" b="1" dirty="0" smtClean="0">
                <a:solidFill>
                  <a:srgbClr val="0000FF"/>
                </a:solidFill>
                <a:latin typeface="Times New Roman" pitchFamily="18" charset="0"/>
                <a:ea typeface="楷体" pitchFamily="49" charset="-122"/>
                <a:cs typeface="Times New Roman" pitchFamily="18" charset="0"/>
              </a:rPr>
              <a:t>枚举器类的实例。</a:t>
            </a:r>
            <a:r>
              <a:rPr lang="en-US" sz="2000" b="1" dirty="0" err="1" smtClean="0">
                <a:solidFill>
                  <a:srgbClr val="0000FF"/>
                </a:solidFill>
                <a:latin typeface="Times New Roman" pitchFamily="18" charset="0"/>
                <a:ea typeface="楷体" pitchFamily="49" charset="-122"/>
                <a:cs typeface="Times New Roman" pitchFamily="18" charset="0"/>
              </a:rPr>
              <a:t>IEnumerable</a:t>
            </a:r>
            <a:r>
              <a:rPr lang="en-US" sz="2000" b="1" dirty="0" smtClean="0">
                <a:solidFill>
                  <a:srgbClr val="0000FF"/>
                </a:solidFill>
                <a:latin typeface="Times New Roman" pitchFamily="18" charset="0"/>
                <a:ea typeface="楷体" pitchFamily="49" charset="-122"/>
                <a:cs typeface="Times New Roman" pitchFamily="18" charset="0"/>
              </a:rPr>
              <a:t>&lt;T&gt; </a:t>
            </a:r>
            <a:r>
              <a:rPr lang="zh-CN" altLang="en-US" sz="2000" b="1" dirty="0" smtClean="0">
                <a:solidFill>
                  <a:srgbClr val="0000FF"/>
                </a:solidFill>
                <a:latin typeface="Times New Roman" pitchFamily="18" charset="0"/>
                <a:ea typeface="楷体" pitchFamily="49" charset="-122"/>
                <a:cs typeface="Times New Roman" pitchFamily="18" charset="0"/>
              </a:rPr>
              <a:t>是从</a:t>
            </a:r>
            <a:r>
              <a:rPr lang="en-US" sz="2000" b="1" dirty="0" smtClean="0">
                <a:solidFill>
                  <a:srgbClr val="0000FF"/>
                </a:solidFill>
                <a:latin typeface="Times New Roman" pitchFamily="18" charset="0"/>
                <a:ea typeface="楷体" pitchFamily="49" charset="-122"/>
                <a:cs typeface="Times New Roman" pitchFamily="18" charset="0"/>
              </a:rPr>
              <a:t> </a:t>
            </a:r>
            <a:r>
              <a:rPr lang="en-US" sz="2000" b="1" dirty="0" err="1" smtClean="0">
                <a:solidFill>
                  <a:srgbClr val="0000FF"/>
                </a:solidFill>
                <a:latin typeface="Times New Roman" pitchFamily="18" charset="0"/>
                <a:ea typeface="楷体" pitchFamily="49" charset="-122"/>
                <a:cs typeface="Times New Roman" pitchFamily="18" charset="0"/>
              </a:rPr>
              <a:t>IEnumerable</a:t>
            </a:r>
            <a:r>
              <a:rPr lang="zh-CN" altLang="en-US" sz="2000" b="1" dirty="0" smtClean="0">
                <a:solidFill>
                  <a:srgbClr val="0000FF"/>
                </a:solidFill>
                <a:latin typeface="Times New Roman" pitchFamily="18" charset="0"/>
                <a:ea typeface="楷体" pitchFamily="49" charset="-122"/>
                <a:cs typeface="Times New Roman" pitchFamily="18" charset="0"/>
              </a:rPr>
              <a:t>继承的。</a:t>
            </a:r>
          </a:p>
          <a:p>
            <a:pPr marL="457200" indent="-457200">
              <a:lnSpc>
                <a:spcPts val="3200"/>
              </a:lnSpc>
              <a:buFont typeface="Wingdings" pitchFamily="2" charset="2"/>
              <a:buChar char="l"/>
            </a:pPr>
            <a:r>
              <a:rPr lang="zh-CN" altLang="en-US" sz="2000" b="1" dirty="0" smtClean="0">
                <a:solidFill>
                  <a:srgbClr val="0000FF"/>
                </a:solidFill>
                <a:latin typeface="Times New Roman" pitchFamily="18" charset="0"/>
                <a:ea typeface="楷体" pitchFamily="49" charset="-122"/>
                <a:cs typeface="Times New Roman" pitchFamily="18" charset="0"/>
              </a:rPr>
              <a:t>实现</a:t>
            </a:r>
            <a:r>
              <a:rPr lang="en-US" sz="2000" b="1" dirty="0" err="1" smtClean="0">
                <a:solidFill>
                  <a:srgbClr val="0000FF"/>
                </a:solidFill>
                <a:latin typeface="Times New Roman" pitchFamily="18" charset="0"/>
                <a:ea typeface="楷体" pitchFamily="49" charset="-122"/>
                <a:cs typeface="Times New Roman" pitchFamily="18" charset="0"/>
              </a:rPr>
              <a:t>IEnumerator</a:t>
            </a:r>
            <a:r>
              <a:rPr lang="en-US" sz="2000" b="1" dirty="0" smtClean="0">
                <a:solidFill>
                  <a:srgbClr val="0000FF"/>
                </a:solidFill>
                <a:latin typeface="Times New Roman" pitchFamily="18" charset="0"/>
                <a:ea typeface="楷体" pitchFamily="49" charset="-122"/>
                <a:cs typeface="Times New Roman" pitchFamily="18" charset="0"/>
              </a:rPr>
              <a:t>&lt;T&gt;</a:t>
            </a:r>
            <a:r>
              <a:rPr lang="zh-CN" altLang="en-US" sz="2000" b="1" dirty="0" smtClean="0">
                <a:solidFill>
                  <a:srgbClr val="0000FF"/>
                </a:solidFill>
                <a:latin typeface="Times New Roman" pitchFamily="18" charset="0"/>
                <a:ea typeface="楷体" pitchFamily="49" charset="-122"/>
                <a:cs typeface="Times New Roman" pitchFamily="18" charset="0"/>
              </a:rPr>
              <a:t>枚举器的类实现了</a:t>
            </a:r>
            <a:r>
              <a:rPr lang="en-US" sz="2000" b="1" dirty="0" smtClean="0">
                <a:solidFill>
                  <a:srgbClr val="0000FF"/>
                </a:solidFill>
                <a:latin typeface="Times New Roman" pitchFamily="18" charset="0"/>
                <a:ea typeface="楷体" pitchFamily="49" charset="-122"/>
                <a:cs typeface="Times New Roman" pitchFamily="18" charset="0"/>
              </a:rPr>
              <a:t>Current</a:t>
            </a:r>
            <a:r>
              <a:rPr lang="zh-CN" altLang="en-US" sz="2000" b="1" dirty="0" smtClean="0">
                <a:solidFill>
                  <a:srgbClr val="0000FF"/>
                </a:solidFill>
                <a:latin typeface="Times New Roman" pitchFamily="18" charset="0"/>
                <a:ea typeface="楷体" pitchFamily="49" charset="-122"/>
                <a:cs typeface="Times New Roman" pitchFamily="18" charset="0"/>
              </a:rPr>
              <a:t>属性，它返回实际类型的对象引用，不需要进行转换操作。</a:t>
            </a:r>
            <a:r>
              <a:rPr lang="en-US" sz="2000" b="1" dirty="0" err="1" smtClean="0">
                <a:solidFill>
                  <a:srgbClr val="0000FF"/>
                </a:solidFill>
                <a:latin typeface="Times New Roman" pitchFamily="18" charset="0"/>
                <a:ea typeface="楷体" pitchFamily="49" charset="-122"/>
                <a:cs typeface="Times New Roman" pitchFamily="18" charset="0"/>
              </a:rPr>
              <a:t>IEnumerator</a:t>
            </a:r>
            <a:r>
              <a:rPr lang="en-US" sz="2000" b="1" dirty="0" smtClean="0">
                <a:solidFill>
                  <a:srgbClr val="0000FF"/>
                </a:solidFill>
                <a:latin typeface="Times New Roman" pitchFamily="18" charset="0"/>
                <a:ea typeface="楷体" pitchFamily="49" charset="-122"/>
                <a:cs typeface="Times New Roman" pitchFamily="18" charset="0"/>
              </a:rPr>
              <a:t>&lt;T&gt;</a:t>
            </a:r>
            <a:r>
              <a:rPr lang="zh-CN" altLang="en-US" sz="2000" b="1" dirty="0" smtClean="0">
                <a:solidFill>
                  <a:srgbClr val="0000FF"/>
                </a:solidFill>
                <a:latin typeface="Times New Roman" pitchFamily="18" charset="0"/>
                <a:ea typeface="楷体" pitchFamily="49" charset="-122"/>
                <a:cs typeface="Times New Roman" pitchFamily="18" charset="0"/>
              </a:rPr>
              <a:t>是从</a:t>
            </a:r>
            <a:r>
              <a:rPr lang="en-US" sz="2000" b="1" dirty="0" smtClean="0">
                <a:solidFill>
                  <a:srgbClr val="0000FF"/>
                </a:solidFill>
                <a:latin typeface="Times New Roman" pitchFamily="18" charset="0"/>
                <a:ea typeface="楷体" pitchFamily="49" charset="-122"/>
                <a:cs typeface="Times New Roman" pitchFamily="18" charset="0"/>
              </a:rPr>
              <a:t>Enumerator</a:t>
            </a:r>
            <a:r>
              <a:rPr lang="zh-CN" altLang="en-US" sz="2000" b="1" dirty="0" smtClean="0">
                <a:solidFill>
                  <a:srgbClr val="0000FF"/>
                </a:solidFill>
                <a:latin typeface="Times New Roman" pitchFamily="18" charset="0"/>
                <a:ea typeface="楷体" pitchFamily="49" charset="-122"/>
                <a:cs typeface="Times New Roman" pitchFamily="18" charset="0"/>
              </a:rPr>
              <a:t>继承的。</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28"/>
            <a:ext cx="7572428"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楷体" pitchFamily="49" charset="-122"/>
                <a:ea typeface="楷体" pitchFamily="49" charset="-122"/>
              </a:rPr>
              <a:t>8.2 </a:t>
            </a:r>
            <a:r>
              <a:rPr lang="zh-CN"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楷体" pitchFamily="49" charset="-122"/>
                <a:ea typeface="楷体" pitchFamily="49" charset="-122"/>
              </a:rPr>
              <a:t>迭代器</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楷体" pitchFamily="49" charset="-122"/>
              <a:ea typeface="楷体" pitchFamily="49" charset="-122"/>
            </a:endParaRPr>
          </a:p>
        </p:txBody>
      </p:sp>
      <p:sp>
        <p:nvSpPr>
          <p:cNvPr id="3" name="TextBox 2"/>
          <p:cNvSpPr txBox="1"/>
          <p:nvPr/>
        </p:nvSpPr>
        <p:spPr>
          <a:xfrm>
            <a:off x="500034" y="1285860"/>
            <a:ext cx="350046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3300"/>
                </a:solidFill>
                <a:latin typeface="黑体" pitchFamily="49" charset="-122"/>
                <a:ea typeface="黑体" pitchFamily="49" charset="-122"/>
              </a:rPr>
              <a:t>8.2.1  </a:t>
            </a:r>
            <a:r>
              <a:rPr lang="zh-CN" altLang="en-US" sz="2800" b="1" dirty="0" smtClean="0">
                <a:solidFill>
                  <a:srgbClr val="FF3300"/>
                </a:solidFill>
                <a:latin typeface="黑体" pitchFamily="49" charset="-122"/>
                <a:ea typeface="黑体" pitchFamily="49" charset="-122"/>
              </a:rPr>
              <a:t>迭代器概述</a:t>
            </a:r>
          </a:p>
        </p:txBody>
      </p:sp>
      <p:sp>
        <p:nvSpPr>
          <p:cNvPr id="5" name="TextBox 4"/>
          <p:cNvSpPr txBox="1"/>
          <p:nvPr/>
        </p:nvSpPr>
        <p:spPr>
          <a:xfrm>
            <a:off x="642910" y="2000240"/>
            <a:ext cx="7858180" cy="3970318"/>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FF0000"/>
                </a:solidFill>
                <a:latin typeface="Times New Roman" pitchFamily="18" charset="0"/>
                <a:ea typeface="楷体" pitchFamily="49" charset="-122"/>
                <a:cs typeface="Times New Roman" pitchFamily="18" charset="0"/>
              </a:rPr>
              <a:t>迭代器</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err="1" smtClean="0">
                <a:solidFill>
                  <a:srgbClr val="0000FF"/>
                </a:solidFill>
                <a:latin typeface="Times New Roman" pitchFamily="18" charset="0"/>
                <a:ea typeface="楷体" pitchFamily="49" charset="-122"/>
                <a:cs typeface="Times New Roman" pitchFamily="18" charset="0"/>
              </a:rPr>
              <a:t>iterator</a:t>
            </a:r>
            <a:r>
              <a:rPr lang="zh-CN" altLang="en-US" sz="2400" b="1" dirty="0" smtClean="0">
                <a:solidFill>
                  <a:srgbClr val="0000FF"/>
                </a:solidFill>
                <a:latin typeface="Times New Roman" pitchFamily="18" charset="0"/>
                <a:ea typeface="楷体" pitchFamily="49" charset="-122"/>
                <a:cs typeface="Times New Roman" pitchFamily="18" charset="0"/>
              </a:rPr>
              <a:t>）也是用于对集合如列表和数组等进行迭代，它是一个代码块，按顺序提供要在</a:t>
            </a:r>
            <a:r>
              <a:rPr lang="en-US" sz="2400" b="1" dirty="0" err="1" smtClean="0">
                <a:solidFill>
                  <a:srgbClr val="0000FF"/>
                </a:solidFill>
                <a:latin typeface="Times New Roman" pitchFamily="18" charset="0"/>
                <a:ea typeface="楷体" pitchFamily="49" charset="-122"/>
                <a:cs typeface="Times New Roman" pitchFamily="18" charset="0"/>
              </a:rPr>
              <a:t>foreach</a:t>
            </a:r>
            <a:r>
              <a:rPr lang="zh-CN" altLang="en-US" sz="2400" b="1" dirty="0" smtClean="0">
                <a:solidFill>
                  <a:srgbClr val="0000FF"/>
                </a:solidFill>
                <a:latin typeface="Times New Roman" pitchFamily="18" charset="0"/>
                <a:ea typeface="楷体" pitchFamily="49" charset="-122"/>
                <a:cs typeface="Times New Roman" pitchFamily="18" charset="0"/>
              </a:rPr>
              <a:t>循环中使用的所有值。</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一般情况下，这个代码块是一个方法，称为迭代器方法，也可以使用含</a:t>
            </a:r>
            <a:r>
              <a:rPr lang="en-US" sz="2400" b="1" dirty="0" smtClean="0">
                <a:solidFill>
                  <a:srgbClr val="0000FF"/>
                </a:solidFill>
                <a:latin typeface="Times New Roman" pitchFamily="18" charset="0"/>
                <a:ea typeface="楷体" pitchFamily="49" charset="-122"/>
                <a:cs typeface="Times New Roman" pitchFamily="18" charset="0"/>
              </a:rPr>
              <a:t> get</a:t>
            </a:r>
            <a:r>
              <a:rPr lang="zh-CN" altLang="en-US" sz="2400" b="1" dirty="0" smtClean="0">
                <a:solidFill>
                  <a:srgbClr val="0000FF"/>
                </a:solidFill>
                <a:latin typeface="Times New Roman" pitchFamily="18" charset="0"/>
                <a:ea typeface="楷体" pitchFamily="49" charset="-122"/>
                <a:cs typeface="Times New Roman" pitchFamily="18" charset="0"/>
              </a:rPr>
              <a:t>访问器的属性来实现。这里的迭代器方法或</a:t>
            </a:r>
            <a:r>
              <a:rPr lang="en-US" sz="2400" b="1" dirty="0" smtClean="0">
                <a:solidFill>
                  <a:srgbClr val="0000FF"/>
                </a:solidFill>
                <a:latin typeface="Times New Roman" pitchFamily="18" charset="0"/>
                <a:ea typeface="楷体" pitchFamily="49" charset="-122"/>
                <a:cs typeface="Times New Roman" pitchFamily="18" charset="0"/>
              </a:rPr>
              <a:t> get </a:t>
            </a:r>
            <a:r>
              <a:rPr lang="zh-CN" altLang="en-US" sz="2400" b="1" dirty="0" smtClean="0">
                <a:solidFill>
                  <a:srgbClr val="0000FF"/>
                </a:solidFill>
                <a:latin typeface="Times New Roman" pitchFamily="18" charset="0"/>
                <a:ea typeface="楷体" pitchFamily="49" charset="-122"/>
                <a:cs typeface="Times New Roman" pitchFamily="18" charset="0"/>
              </a:rPr>
              <a:t>访问器使用</a:t>
            </a:r>
            <a:r>
              <a:rPr lang="en-US" sz="2400" b="1" dirty="0" smtClean="0">
                <a:solidFill>
                  <a:srgbClr val="0000FF"/>
                </a:solidFill>
                <a:latin typeface="Times New Roman" pitchFamily="18" charset="0"/>
                <a:ea typeface="楷体" pitchFamily="49" charset="-122"/>
                <a:cs typeface="Times New Roman" pitchFamily="18" charset="0"/>
              </a:rPr>
              <a:t>yield</a:t>
            </a:r>
            <a:r>
              <a:rPr lang="zh-CN" altLang="en-US" sz="2400" b="1" dirty="0" smtClean="0">
                <a:solidFill>
                  <a:srgbClr val="0000FF"/>
                </a:solidFill>
                <a:latin typeface="Times New Roman" pitchFamily="18" charset="0"/>
                <a:ea typeface="楷体" pitchFamily="49" charset="-122"/>
                <a:cs typeface="Times New Roman" pitchFamily="18" charset="0"/>
              </a:rPr>
              <a:t>语句产生在</a:t>
            </a:r>
            <a:r>
              <a:rPr lang="en-US" sz="2400" b="1" dirty="0" err="1" smtClean="0">
                <a:solidFill>
                  <a:srgbClr val="0000FF"/>
                </a:solidFill>
                <a:latin typeface="Times New Roman" pitchFamily="18" charset="0"/>
                <a:ea typeface="楷体" pitchFamily="49" charset="-122"/>
                <a:cs typeface="Times New Roman" pitchFamily="18" charset="0"/>
              </a:rPr>
              <a:t>foreach</a:t>
            </a:r>
            <a:r>
              <a:rPr lang="zh-CN" altLang="en-US" sz="2400" b="1" dirty="0" smtClean="0">
                <a:solidFill>
                  <a:srgbClr val="0000FF"/>
                </a:solidFill>
                <a:latin typeface="Times New Roman" pitchFamily="18" charset="0"/>
                <a:ea typeface="楷体" pitchFamily="49" charset="-122"/>
                <a:cs typeface="Times New Roman" pitchFamily="18" charset="0"/>
              </a:rPr>
              <a:t>循环中使用的值。</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7572428" cy="4524315"/>
          </a:xfrm>
          <a:prstGeom prst="rect">
            <a:avLst/>
          </a:prstGeom>
          <a:noFill/>
        </p:spPr>
        <p:txBody>
          <a:bodyPr wrap="square" rtlCol="0">
            <a:spAutoFit/>
          </a:bodyPr>
          <a:lstStyle/>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yield </a:t>
            </a:r>
            <a:r>
              <a:rPr lang="zh-CN" altLang="en-US" sz="2400" b="1" dirty="0" smtClean="0">
                <a:solidFill>
                  <a:srgbClr val="0000FF"/>
                </a:solidFill>
                <a:latin typeface="Times New Roman" pitchFamily="18" charset="0"/>
                <a:ea typeface="楷体" pitchFamily="49" charset="-122"/>
                <a:cs typeface="Times New Roman" pitchFamily="18" charset="0"/>
              </a:rPr>
              <a:t>语句的如下两种形式：</a:t>
            </a:r>
          </a:p>
          <a:p>
            <a:pPr marL="457200" indent="-457200">
              <a:lnSpc>
                <a:spcPct val="150000"/>
              </a:lnSpc>
              <a:buFont typeface="Wingdings" pitchFamily="2" charset="2"/>
              <a:buChar char="l"/>
            </a:pPr>
            <a:r>
              <a:rPr lang="en-US" sz="2400" b="1" dirty="0" smtClean="0">
                <a:solidFill>
                  <a:srgbClr val="FF00FF"/>
                </a:solidFill>
                <a:latin typeface="Times New Roman" pitchFamily="18" charset="0"/>
                <a:ea typeface="楷体" pitchFamily="49" charset="-122"/>
                <a:cs typeface="Times New Roman" pitchFamily="18" charset="0"/>
              </a:rPr>
              <a:t>yield return </a:t>
            </a:r>
            <a:r>
              <a:rPr lang="zh-CN" altLang="en-US" sz="2400" b="1" dirty="0" smtClean="0">
                <a:solidFill>
                  <a:srgbClr val="FF00FF"/>
                </a:solidFill>
                <a:latin typeface="Times New Roman" pitchFamily="18" charset="0"/>
                <a:ea typeface="楷体" pitchFamily="49" charset="-122"/>
                <a:cs typeface="Times New Roman" pitchFamily="18" charset="0"/>
              </a:rPr>
              <a:t>表达式</a:t>
            </a:r>
            <a:r>
              <a:rPr lang="zh-CN" altLang="en-US" sz="2400" b="1" dirty="0" smtClean="0">
                <a:solidFill>
                  <a:srgbClr val="0000FF"/>
                </a:solidFill>
                <a:latin typeface="Times New Roman" pitchFamily="18" charset="0"/>
                <a:ea typeface="楷体" pitchFamily="49" charset="-122"/>
                <a:cs typeface="Times New Roman" pitchFamily="18" charset="0"/>
              </a:rPr>
              <a:t>：使用一个</a:t>
            </a:r>
            <a:r>
              <a:rPr lang="en-US" sz="2400" b="1" dirty="0" smtClean="0">
                <a:solidFill>
                  <a:srgbClr val="0000FF"/>
                </a:solidFill>
                <a:latin typeface="Times New Roman" pitchFamily="18" charset="0"/>
                <a:ea typeface="楷体" pitchFamily="49" charset="-122"/>
                <a:cs typeface="Times New Roman" pitchFamily="18" charset="0"/>
              </a:rPr>
              <a:t> yield return </a:t>
            </a:r>
            <a:r>
              <a:rPr lang="zh-CN" altLang="en-US" sz="2400" b="1" dirty="0" smtClean="0">
                <a:solidFill>
                  <a:srgbClr val="0000FF"/>
                </a:solidFill>
                <a:latin typeface="Times New Roman" pitchFamily="18" charset="0"/>
                <a:ea typeface="楷体" pitchFamily="49" charset="-122"/>
                <a:cs typeface="Times New Roman" pitchFamily="18" charset="0"/>
              </a:rPr>
              <a:t>语句一次返回一个元素。</a:t>
            </a:r>
            <a:r>
              <a:rPr lang="en-US" sz="2400" b="1" dirty="0" err="1" smtClean="0">
                <a:solidFill>
                  <a:srgbClr val="0000FF"/>
                </a:solidFill>
                <a:latin typeface="Times New Roman" pitchFamily="18" charset="0"/>
                <a:ea typeface="楷体" pitchFamily="49" charset="-122"/>
                <a:cs typeface="Times New Roman" pitchFamily="18" charset="0"/>
              </a:rPr>
              <a:t>foreach</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循环的每次迭代都调用迭代器方法。</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当</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遇到迭代器方法中的一个</a:t>
            </a:r>
            <a:r>
              <a:rPr lang="en-US" sz="2400" b="1" dirty="0" smtClean="0">
                <a:solidFill>
                  <a:srgbClr val="0000FF"/>
                </a:solidFill>
                <a:latin typeface="Times New Roman" pitchFamily="18" charset="0"/>
                <a:ea typeface="楷体" pitchFamily="49" charset="-122"/>
                <a:cs typeface="Times New Roman" pitchFamily="18" charset="0"/>
              </a:rPr>
              <a:t>yield return </a:t>
            </a:r>
            <a:r>
              <a:rPr lang="zh-CN" altLang="en-US" sz="2400" b="1" dirty="0" smtClean="0">
                <a:solidFill>
                  <a:srgbClr val="0000FF"/>
                </a:solidFill>
                <a:latin typeface="Times New Roman" pitchFamily="18" charset="0"/>
                <a:ea typeface="楷体" pitchFamily="49" charset="-122"/>
                <a:cs typeface="Times New Roman" pitchFamily="18" charset="0"/>
              </a:rPr>
              <a:t>语句时，返回“表达式”的值，并且保留代码的当前位置。当下次调用迭代器方法时从该位置重新启动。</a:t>
            </a:r>
          </a:p>
          <a:p>
            <a:pPr marL="457200" indent="-457200">
              <a:lnSpc>
                <a:spcPct val="150000"/>
              </a:lnSpc>
              <a:buFont typeface="Wingdings" pitchFamily="2" charset="2"/>
              <a:buChar char="l"/>
            </a:pPr>
            <a:r>
              <a:rPr lang="en-US" sz="2400" b="1" dirty="0" smtClean="0">
                <a:solidFill>
                  <a:srgbClr val="FF00FF"/>
                </a:solidFill>
                <a:latin typeface="Times New Roman" pitchFamily="18" charset="0"/>
                <a:ea typeface="楷体" pitchFamily="49" charset="-122"/>
                <a:cs typeface="Times New Roman" pitchFamily="18" charset="0"/>
              </a:rPr>
              <a:t>yield break</a:t>
            </a:r>
            <a:r>
              <a:rPr lang="zh-CN" altLang="en-US" sz="2400" b="1" dirty="0" smtClean="0">
                <a:solidFill>
                  <a:srgbClr val="FF00FF"/>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使用</a:t>
            </a:r>
            <a:r>
              <a:rPr lang="en-US" sz="2400" b="1" dirty="0" smtClean="0">
                <a:solidFill>
                  <a:srgbClr val="0000FF"/>
                </a:solidFill>
                <a:latin typeface="Times New Roman" pitchFamily="18" charset="0"/>
                <a:ea typeface="楷体" pitchFamily="49" charset="-122"/>
                <a:cs typeface="Times New Roman" pitchFamily="18" charset="0"/>
              </a:rPr>
              <a:t> yield break </a:t>
            </a:r>
            <a:r>
              <a:rPr lang="zh-CN" altLang="en-US" sz="2400" b="1" dirty="0" smtClean="0">
                <a:solidFill>
                  <a:srgbClr val="0000FF"/>
                </a:solidFill>
                <a:latin typeface="Times New Roman" pitchFamily="18" charset="0"/>
                <a:ea typeface="楷体" pitchFamily="49" charset="-122"/>
                <a:cs typeface="Times New Roman" pitchFamily="18" charset="0"/>
              </a:rPr>
              <a:t>语句结束迭代。</a:t>
            </a:r>
            <a:endParaRPr lang="zh-CN" altLang="en-US" sz="2400" b="1" dirty="0">
              <a:solidFill>
                <a:srgbClr val="0000FF"/>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642918"/>
            <a:ext cx="8286808" cy="3416320"/>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在迭代器的迭代器方法或</a:t>
            </a:r>
            <a:r>
              <a:rPr lang="en-US" sz="2400" b="1" dirty="0" smtClean="0">
                <a:solidFill>
                  <a:srgbClr val="0000FF"/>
                </a:solidFill>
                <a:latin typeface="Times New Roman" pitchFamily="18" charset="0"/>
                <a:ea typeface="楷体" pitchFamily="49" charset="-122"/>
                <a:cs typeface="Times New Roman" pitchFamily="18" charset="0"/>
              </a:rPr>
              <a:t> get</a:t>
            </a:r>
            <a:r>
              <a:rPr lang="zh-CN" altLang="en-US" sz="2400" b="1" dirty="0" smtClean="0">
                <a:solidFill>
                  <a:srgbClr val="0000FF"/>
                </a:solidFill>
                <a:latin typeface="Times New Roman" pitchFamily="18" charset="0"/>
                <a:ea typeface="楷体" pitchFamily="49" charset="-122"/>
                <a:cs typeface="Times New Roman" pitchFamily="18" charset="0"/>
              </a:rPr>
              <a:t>访问器中，</a:t>
            </a:r>
            <a:r>
              <a:rPr lang="en-US" sz="2400" b="1" dirty="0" smtClean="0">
                <a:solidFill>
                  <a:srgbClr val="0000FF"/>
                </a:solidFill>
                <a:latin typeface="Times New Roman" pitchFamily="18" charset="0"/>
                <a:ea typeface="楷体" pitchFamily="49" charset="-122"/>
                <a:cs typeface="Times New Roman" pitchFamily="18" charset="0"/>
              </a:rPr>
              <a:t>yield return </a:t>
            </a:r>
            <a:r>
              <a:rPr lang="zh-CN" altLang="en-US" sz="2400" b="1" dirty="0" smtClean="0">
                <a:solidFill>
                  <a:srgbClr val="0000FF"/>
                </a:solidFill>
                <a:latin typeface="Times New Roman" pitchFamily="18" charset="0"/>
                <a:ea typeface="楷体" pitchFamily="49" charset="-122"/>
                <a:cs typeface="Times New Roman" pitchFamily="18" charset="0"/>
              </a:rPr>
              <a:t>语句的“表达式”类型必须能够隐式转换到迭代器返回类型。迭代器方法或</a:t>
            </a:r>
            <a:r>
              <a:rPr lang="en-US" sz="2400" b="1" dirty="0" smtClean="0">
                <a:solidFill>
                  <a:srgbClr val="0000FF"/>
                </a:solidFill>
                <a:latin typeface="Times New Roman" pitchFamily="18" charset="0"/>
                <a:ea typeface="楷体" pitchFamily="49" charset="-122"/>
                <a:cs typeface="Times New Roman" pitchFamily="18" charset="0"/>
              </a:rPr>
              <a:t> get </a:t>
            </a:r>
            <a:r>
              <a:rPr lang="zh-CN" altLang="en-US" sz="2400" b="1" dirty="0" smtClean="0">
                <a:solidFill>
                  <a:srgbClr val="0000FF"/>
                </a:solidFill>
                <a:latin typeface="Times New Roman" pitchFamily="18" charset="0"/>
                <a:ea typeface="楷体" pitchFamily="49" charset="-122"/>
                <a:cs typeface="Times New Roman" pitchFamily="18" charset="0"/>
              </a:rPr>
              <a:t>访问器的声明必须满足以下要求：</a:t>
            </a:r>
          </a:p>
          <a:p>
            <a:pPr marL="914400" lvl="1" indent="-457200">
              <a:lnSpc>
                <a:spcPct val="150000"/>
              </a:lnSpc>
              <a:buFont typeface="Wingdings" pitchFamily="2" charset="2"/>
              <a:buChar char="l"/>
            </a:pPr>
            <a:r>
              <a:rPr lang="zh-CN" altLang="en-US" sz="2400" b="1" dirty="0" smtClean="0">
                <a:solidFill>
                  <a:srgbClr val="0000FF"/>
                </a:solidFill>
                <a:latin typeface="Times New Roman" pitchFamily="18" charset="0"/>
                <a:ea typeface="楷体" pitchFamily="49" charset="-122"/>
                <a:cs typeface="Times New Roman" pitchFamily="18" charset="0"/>
              </a:rPr>
              <a:t>返回类型必须是</a:t>
            </a: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IEnumerable</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err="1" smtClean="0">
                <a:solidFill>
                  <a:srgbClr val="0000FF"/>
                </a:solidFill>
                <a:latin typeface="Times New Roman" pitchFamily="18" charset="0"/>
                <a:ea typeface="楷体" pitchFamily="49" charset="-122"/>
                <a:cs typeface="Times New Roman" pitchFamily="18" charset="0"/>
              </a:rPr>
              <a:t>IEnumerable</a:t>
            </a:r>
            <a:r>
              <a:rPr lang="en-US" sz="2400" b="1" dirty="0" smtClean="0">
                <a:solidFill>
                  <a:srgbClr val="0000FF"/>
                </a:solidFill>
                <a:latin typeface="Times New Roman" pitchFamily="18" charset="0"/>
                <a:ea typeface="楷体" pitchFamily="49" charset="-122"/>
                <a:cs typeface="Times New Roman" pitchFamily="18" charset="0"/>
              </a:rPr>
              <a:t>&lt;T&gt;</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zh-CN" altLang="en-US" sz="2400" b="1" dirty="0" smtClean="0">
                <a:solidFill>
                  <a:srgbClr val="0000FF"/>
                </a:solidFill>
                <a:latin typeface="Times New Roman" pitchFamily="18" charset="0"/>
                <a:ea typeface="楷体" pitchFamily="49" charset="-122"/>
                <a:cs typeface="Times New Roman" pitchFamily="18" charset="0"/>
              </a:rPr>
              <a:t>或</a:t>
            </a: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en-US" sz="2400" b="1" dirty="0" smtClean="0">
                <a:solidFill>
                  <a:srgbClr val="0000FF"/>
                </a:solidFill>
                <a:latin typeface="Times New Roman" pitchFamily="18" charset="0"/>
                <a:ea typeface="楷体" pitchFamily="49" charset="-122"/>
                <a:cs typeface="Times New Roman" pitchFamily="18" charset="0"/>
              </a:rPr>
              <a:t>&lt;T&gt;</a:t>
            </a:r>
            <a:r>
              <a:rPr lang="zh-CN" altLang="en-US" sz="2400" b="1" dirty="0" smtClean="0">
                <a:solidFill>
                  <a:srgbClr val="0000FF"/>
                </a:solidFill>
                <a:latin typeface="Times New Roman" pitchFamily="18" charset="0"/>
                <a:ea typeface="楷体" pitchFamily="49" charset="-122"/>
                <a:cs typeface="Times New Roman" pitchFamily="18" charset="0"/>
              </a:rPr>
              <a:t>。</a:t>
            </a:r>
          </a:p>
          <a:p>
            <a:pPr marL="914400" lvl="1" indent="-457200">
              <a:lnSpc>
                <a:spcPct val="150000"/>
              </a:lnSpc>
              <a:buFont typeface="Wingdings" pitchFamily="2" charset="2"/>
              <a:buChar char="l"/>
            </a:pPr>
            <a:r>
              <a:rPr lang="zh-CN" altLang="en-US" sz="2400" b="1" dirty="0" smtClean="0">
                <a:solidFill>
                  <a:srgbClr val="0000FF"/>
                </a:solidFill>
                <a:latin typeface="Times New Roman" pitchFamily="18" charset="0"/>
                <a:ea typeface="楷体" pitchFamily="49" charset="-122"/>
                <a:cs typeface="Times New Roman" pitchFamily="18" charset="0"/>
              </a:rPr>
              <a:t>该声明不能有任何</a:t>
            </a:r>
            <a:r>
              <a:rPr lang="en-US" sz="2400" b="1" dirty="0" smtClean="0">
                <a:solidFill>
                  <a:srgbClr val="0000FF"/>
                </a:solidFill>
                <a:latin typeface="Times New Roman" pitchFamily="18" charset="0"/>
                <a:ea typeface="楷体" pitchFamily="49" charset="-122"/>
                <a:cs typeface="Times New Roman" pitchFamily="18" charset="0"/>
              </a:rPr>
              <a:t> ref </a:t>
            </a:r>
            <a:r>
              <a:rPr lang="zh-CN" altLang="en-US" sz="2400" b="1" dirty="0" smtClean="0">
                <a:solidFill>
                  <a:srgbClr val="0000FF"/>
                </a:solidFill>
                <a:latin typeface="Times New Roman" pitchFamily="18" charset="0"/>
                <a:ea typeface="楷体" pitchFamily="49" charset="-122"/>
                <a:cs typeface="Times New Roman" pitchFamily="18" charset="0"/>
              </a:rPr>
              <a:t>或</a:t>
            </a:r>
            <a:r>
              <a:rPr lang="en-US" sz="2400" b="1" dirty="0" smtClean="0">
                <a:solidFill>
                  <a:srgbClr val="0000FF"/>
                </a:solidFill>
                <a:latin typeface="Times New Roman" pitchFamily="18" charset="0"/>
                <a:ea typeface="楷体" pitchFamily="49" charset="-122"/>
                <a:cs typeface="Times New Roman" pitchFamily="18" charset="0"/>
              </a:rPr>
              <a:t>out </a:t>
            </a:r>
            <a:r>
              <a:rPr lang="zh-CN" altLang="en-US" sz="2400" b="1" dirty="0" smtClean="0">
                <a:solidFill>
                  <a:srgbClr val="0000FF"/>
                </a:solidFill>
                <a:latin typeface="Times New Roman" pitchFamily="18" charset="0"/>
                <a:ea typeface="楷体" pitchFamily="49" charset="-122"/>
                <a:cs typeface="Times New Roman" pitchFamily="18" charset="0"/>
              </a:rPr>
              <a:t>参数。</a:t>
            </a:r>
            <a:endParaRPr lang="zh-CN" altLang="en-US" sz="2400" b="1" dirty="0">
              <a:solidFill>
                <a:srgbClr val="0000FF"/>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364333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3300"/>
                </a:solidFill>
                <a:latin typeface="黑体" pitchFamily="49" charset="-122"/>
                <a:ea typeface="黑体" pitchFamily="49" charset="-122"/>
              </a:rPr>
              <a:t>8.2.2  </a:t>
            </a:r>
            <a:r>
              <a:rPr lang="zh-CN" altLang="en-US" sz="2800" b="1" dirty="0" smtClean="0">
                <a:solidFill>
                  <a:srgbClr val="FF3300"/>
                </a:solidFill>
                <a:latin typeface="黑体" pitchFamily="49" charset="-122"/>
                <a:ea typeface="黑体" pitchFamily="49" charset="-122"/>
              </a:rPr>
              <a:t>迭代器方法</a:t>
            </a:r>
            <a:endParaRPr lang="zh-CN" altLang="en-US" sz="2800" b="1" dirty="0">
              <a:solidFill>
                <a:srgbClr val="FF3300"/>
              </a:solidFill>
              <a:latin typeface="黑体" pitchFamily="49" charset="-122"/>
              <a:ea typeface="黑体" pitchFamily="49" charset="-122"/>
            </a:endParaRPr>
          </a:p>
        </p:txBody>
      </p:sp>
      <p:sp>
        <p:nvSpPr>
          <p:cNvPr id="3" name="TextBox 2"/>
          <p:cNvSpPr txBox="1"/>
          <p:nvPr/>
        </p:nvSpPr>
        <p:spPr>
          <a:xfrm>
            <a:off x="785786" y="1714488"/>
            <a:ext cx="7572428" cy="1754326"/>
          </a:xfrm>
          <a:prstGeom prst="rect">
            <a:avLst/>
          </a:prstGeom>
          <a:noFill/>
        </p:spPr>
        <p:txBody>
          <a:bodyPr wrap="square" rtlCol="0">
            <a:spAutoFit/>
          </a:bodyPr>
          <a:lstStyle/>
          <a:p>
            <a:pPr>
              <a:lnSpc>
                <a:spcPct val="150000"/>
              </a:lnSpc>
            </a:pPr>
            <a:r>
              <a:rPr lang="zh-CN" altLang="en-US" sz="2400" b="1" dirty="0" smtClean="0">
                <a:solidFill>
                  <a:srgbClr val="0000FF"/>
                </a:solidFill>
                <a:latin typeface="楷体" pitchFamily="49" charset="-122"/>
                <a:ea typeface="楷体" pitchFamily="49" charset="-122"/>
              </a:rPr>
              <a:t>     迭代器方法不是在同一时间执行所有语句，它只是描述了希望编译器创建的枚举器的行为，也就是说，迭代器方法的代码描述了如何迭代元素。</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214290"/>
            <a:ext cx="8215370" cy="1754326"/>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1. </a:t>
            </a:r>
            <a:r>
              <a:rPr lang="zh-CN" altLang="en-US" sz="2400" b="1" dirty="0" smtClean="0">
                <a:solidFill>
                  <a:srgbClr val="FF0000"/>
                </a:solidFill>
                <a:latin typeface="Times New Roman" pitchFamily="18" charset="0"/>
                <a:ea typeface="楷体" pitchFamily="49" charset="-122"/>
                <a:cs typeface="Times New Roman" pitchFamily="18" charset="0"/>
              </a:rPr>
              <a:t>用迭代器方法实现可枚举类型</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通过以下项目</a:t>
            </a:r>
            <a:r>
              <a:rPr lang="en-US" sz="2400" b="1" dirty="0" err="1" smtClean="0">
                <a:solidFill>
                  <a:srgbClr val="0000FF"/>
                </a:solidFill>
                <a:latin typeface="Times New Roman" pitchFamily="18" charset="0"/>
                <a:ea typeface="楷体" pitchFamily="49" charset="-122"/>
                <a:cs typeface="Times New Roman" pitchFamily="18" charset="0"/>
              </a:rPr>
              <a:t>tmp</a:t>
            </a:r>
            <a:r>
              <a:rPr lang="zh-CN" altLang="en-US" sz="2400" b="1" dirty="0" smtClean="0">
                <a:solidFill>
                  <a:srgbClr val="0000FF"/>
                </a:solidFill>
                <a:latin typeface="Times New Roman" pitchFamily="18" charset="0"/>
                <a:ea typeface="楷体" pitchFamily="49" charset="-122"/>
                <a:cs typeface="Times New Roman" pitchFamily="18" charset="0"/>
              </a:rPr>
              <a:t>来说明采用迭代器方法实现可枚举类型的原理：</a:t>
            </a:r>
          </a:p>
        </p:txBody>
      </p:sp>
      <p:sp>
        <p:nvSpPr>
          <p:cNvPr id="3" name="TextBox 2"/>
          <p:cNvSpPr txBox="1"/>
          <p:nvPr/>
        </p:nvSpPr>
        <p:spPr>
          <a:xfrm>
            <a:off x="785786" y="2000240"/>
            <a:ext cx="8358214" cy="4131900"/>
          </a:xfrm>
          <a:prstGeom prst="rect">
            <a:avLst/>
          </a:prstGeom>
          <a:noFill/>
        </p:spPr>
        <p:txBody>
          <a:bodyPr wrap="square" rtlCol="0">
            <a:spAutoFit/>
          </a:bodyPr>
          <a:lstStyle/>
          <a:p>
            <a:pPr>
              <a:lnSpc>
                <a:spcPts val="2100"/>
              </a:lnSpc>
            </a:pPr>
            <a:r>
              <a:rPr lang="en-US" sz="2000" b="1" dirty="0" smtClean="0">
                <a:solidFill>
                  <a:srgbClr val="008000"/>
                </a:solidFill>
                <a:latin typeface="Times New Roman" pitchFamily="18" charset="0"/>
                <a:ea typeface="楷体" pitchFamily="49" charset="-122"/>
                <a:cs typeface="Times New Roman" pitchFamily="18" charset="0"/>
              </a:rPr>
              <a:t>using System;</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100"/>
              </a:lnSpc>
            </a:pPr>
            <a:r>
              <a:rPr lang="en-US" sz="2000" b="1" dirty="0" smtClean="0">
                <a:solidFill>
                  <a:srgbClr val="008000"/>
                </a:solidFill>
                <a:latin typeface="Times New Roman" pitchFamily="18" charset="0"/>
                <a:ea typeface="楷体" pitchFamily="49" charset="-122"/>
                <a:cs typeface="Times New Roman" pitchFamily="18" charset="0"/>
              </a:rPr>
              <a:t>using </a:t>
            </a:r>
            <a:r>
              <a:rPr lang="en-US" sz="2000" b="1" dirty="0" err="1" smtClean="0">
                <a:solidFill>
                  <a:srgbClr val="008000"/>
                </a:solidFill>
                <a:latin typeface="Times New Roman" pitchFamily="18" charset="0"/>
                <a:ea typeface="楷体" pitchFamily="49" charset="-122"/>
                <a:cs typeface="Times New Roman" pitchFamily="18" charset="0"/>
              </a:rPr>
              <a:t>System.Collections.Generic</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100"/>
              </a:lnSpc>
            </a:pPr>
            <a:r>
              <a:rPr lang="en-US" sz="2000" b="1" dirty="0" smtClean="0">
                <a:solidFill>
                  <a:srgbClr val="008000"/>
                </a:solidFill>
                <a:latin typeface="Times New Roman" pitchFamily="18" charset="0"/>
                <a:ea typeface="楷体" pitchFamily="49" charset="-122"/>
                <a:cs typeface="Times New Roman" pitchFamily="18" charset="0"/>
              </a:rPr>
              <a:t>namespace </a:t>
            </a:r>
            <a:r>
              <a:rPr lang="en-US" sz="2000" b="1" dirty="0" err="1" smtClean="0">
                <a:solidFill>
                  <a:srgbClr val="008000"/>
                </a:solidFill>
                <a:latin typeface="Times New Roman" pitchFamily="18" charset="0"/>
                <a:ea typeface="楷体" pitchFamily="49" charset="-122"/>
                <a:cs typeface="Times New Roman" pitchFamily="18" charset="0"/>
              </a:rPr>
              <a:t>tmp</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100"/>
              </a:lnSpc>
            </a:pPr>
            <a:r>
              <a:rPr lang="en-US" sz="2000" b="1" dirty="0" smtClean="0">
                <a:solidFill>
                  <a:srgbClr val="008000"/>
                </a:solidFill>
                <a:latin typeface="Times New Roman" pitchFamily="18" charset="0"/>
                <a:ea typeface="楷体" pitchFamily="49" charset="-122"/>
                <a:cs typeface="Times New Roman" pitchFamily="18" charset="0"/>
              </a:rPr>
              <a:t>{      class Program</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100"/>
              </a:lnSpc>
            </a:pPr>
            <a:r>
              <a:rPr lang="en-US" sz="2000" b="1" dirty="0" smtClean="0">
                <a:solidFill>
                  <a:srgbClr val="008000"/>
                </a:solidFill>
                <a:latin typeface="Times New Roman" pitchFamily="18" charset="0"/>
                <a:ea typeface="楷体" pitchFamily="49" charset="-122"/>
                <a:cs typeface="Times New Roman" pitchFamily="18" charset="0"/>
              </a:rPr>
              <a:t>        {	static void Main()</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100"/>
              </a:lnSpc>
            </a:pPr>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foreach</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number in </a:t>
            </a:r>
            <a:r>
              <a:rPr lang="en-US" sz="2000" b="1" dirty="0" err="1" smtClean="0">
                <a:solidFill>
                  <a:srgbClr val="008000"/>
                </a:solidFill>
                <a:latin typeface="Times New Roman" pitchFamily="18" charset="0"/>
                <a:ea typeface="楷体" pitchFamily="49" charset="-122"/>
                <a:cs typeface="Times New Roman" pitchFamily="18" charset="0"/>
              </a:rPr>
              <a:t>SomeNumbers</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100"/>
              </a:lnSpc>
            </a:pP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Console.Write</a:t>
            </a:r>
            <a:r>
              <a:rPr lang="en-US" sz="2000" b="1" dirty="0" smtClean="0">
                <a:solidFill>
                  <a:srgbClr val="008000"/>
                </a:solidFill>
                <a:latin typeface="Times New Roman" pitchFamily="18" charset="0"/>
                <a:ea typeface="楷体" pitchFamily="49" charset="-122"/>
                <a:cs typeface="Times New Roman" pitchFamily="18" charset="0"/>
              </a:rPr>
              <a:t>(</a:t>
            </a:r>
            <a:r>
              <a:rPr lang="en-US" sz="2000" b="1" dirty="0" err="1" smtClean="0">
                <a:solidFill>
                  <a:srgbClr val="008000"/>
                </a:solidFill>
                <a:latin typeface="Times New Roman" pitchFamily="18" charset="0"/>
                <a:ea typeface="楷体" pitchFamily="49" charset="-122"/>
                <a:cs typeface="Times New Roman" pitchFamily="18" charset="0"/>
              </a:rPr>
              <a:t>number.ToString</a:t>
            </a:r>
            <a:r>
              <a:rPr lang="en-US" sz="2000" b="1" dirty="0" smtClean="0">
                <a:solidFill>
                  <a:srgbClr val="008000"/>
                </a:solidFill>
                <a:latin typeface="Times New Roman" pitchFamily="18" charset="0"/>
                <a:ea typeface="楷体" pitchFamily="49" charset="-122"/>
                <a:cs typeface="Times New Roman" pitchFamily="18" charset="0"/>
              </a:rPr>
              <a:t>() + "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100"/>
              </a:lnSpc>
            </a:pP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100"/>
              </a:lnSpc>
            </a:pPr>
            <a:r>
              <a:rPr lang="en-US" sz="2000" b="1" dirty="0" smtClean="0">
                <a:solidFill>
                  <a:srgbClr val="008000"/>
                </a:solidFill>
                <a:latin typeface="Times New Roman" pitchFamily="18" charset="0"/>
                <a:ea typeface="楷体" pitchFamily="49" charset="-122"/>
                <a:cs typeface="Times New Roman" pitchFamily="18" charset="0"/>
              </a:rPr>
              <a:t>              public static </a:t>
            </a:r>
            <a:r>
              <a:rPr lang="en-US" sz="2000" b="1" dirty="0" err="1" smtClean="0">
                <a:solidFill>
                  <a:srgbClr val="008000"/>
                </a:solidFill>
                <a:latin typeface="Times New Roman" pitchFamily="18" charset="0"/>
                <a:ea typeface="楷体" pitchFamily="49" charset="-122"/>
                <a:cs typeface="Times New Roman" pitchFamily="18" charset="0"/>
              </a:rPr>
              <a:t>IEnumerable</a:t>
            </a:r>
            <a:r>
              <a:rPr lang="en-US" sz="2000" b="1" dirty="0" smtClean="0">
                <a:solidFill>
                  <a:srgbClr val="008000"/>
                </a:solidFill>
                <a:latin typeface="Times New Roman" pitchFamily="18" charset="0"/>
                <a:ea typeface="楷体" pitchFamily="49" charset="-122"/>
                <a:cs typeface="Times New Roman" pitchFamily="18" charset="0"/>
              </a:rPr>
              <a:t>&lt;</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&gt; </a:t>
            </a:r>
            <a:r>
              <a:rPr lang="en-US" sz="2000" b="1" dirty="0" err="1" smtClean="0">
                <a:solidFill>
                  <a:srgbClr val="008000"/>
                </a:solidFill>
                <a:latin typeface="Times New Roman" pitchFamily="18" charset="0"/>
                <a:ea typeface="楷体" pitchFamily="49" charset="-122"/>
                <a:cs typeface="Times New Roman" pitchFamily="18" charset="0"/>
              </a:rPr>
              <a:t>SomeNumbers</a:t>
            </a:r>
            <a:r>
              <a:rPr lang="en-US" sz="2000" b="1" dirty="0" smtClean="0">
                <a:solidFill>
                  <a:srgbClr val="008000"/>
                </a:solidFill>
                <a:latin typeface="Times New Roman" pitchFamily="18" charset="0"/>
                <a:ea typeface="楷体" pitchFamily="49" charset="-122"/>
                <a:cs typeface="Times New Roman" pitchFamily="18" charset="0"/>
              </a:rPr>
              <a:t>()	//</a:t>
            </a:r>
            <a:r>
              <a:rPr lang="zh-CN" altLang="en-US" sz="2000" b="1" dirty="0" smtClean="0">
                <a:solidFill>
                  <a:srgbClr val="008000"/>
                </a:solidFill>
                <a:latin typeface="Times New Roman" pitchFamily="18" charset="0"/>
                <a:ea typeface="楷体" pitchFamily="49" charset="-122"/>
                <a:cs typeface="Times New Roman" pitchFamily="18" charset="0"/>
              </a:rPr>
              <a:t>迭代器方法</a:t>
            </a:r>
          </a:p>
          <a:p>
            <a:pPr>
              <a:lnSpc>
                <a:spcPts val="2100"/>
              </a:lnSpc>
            </a:pPr>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     yield return 3;</a:t>
            </a:r>
            <a:endParaRPr lang="zh-CN" altLang="en-US" sz="2000" b="1" dirty="0" smtClean="0">
              <a:solidFill>
                <a:srgbClr val="FF00FF"/>
              </a:solidFill>
              <a:latin typeface="Times New Roman" pitchFamily="18" charset="0"/>
              <a:ea typeface="楷体" pitchFamily="49" charset="-122"/>
              <a:cs typeface="Times New Roman" pitchFamily="18" charset="0"/>
            </a:endParaRPr>
          </a:p>
          <a:p>
            <a:pPr>
              <a:lnSpc>
                <a:spcPts val="2100"/>
              </a:lnSpc>
            </a:pPr>
            <a:r>
              <a:rPr lang="en-US" sz="2000" b="1" dirty="0" smtClean="0">
                <a:solidFill>
                  <a:srgbClr val="FF00FF"/>
                </a:solidFill>
                <a:latin typeface="Times New Roman" pitchFamily="18" charset="0"/>
                <a:ea typeface="楷体" pitchFamily="49" charset="-122"/>
                <a:cs typeface="Times New Roman" pitchFamily="18" charset="0"/>
              </a:rPr>
              <a:t>            	        yield return 5;</a:t>
            </a:r>
            <a:endParaRPr lang="zh-CN" altLang="en-US" sz="2000" b="1" dirty="0" smtClean="0">
              <a:solidFill>
                <a:srgbClr val="FF00FF"/>
              </a:solidFill>
              <a:latin typeface="Times New Roman" pitchFamily="18" charset="0"/>
              <a:ea typeface="楷体" pitchFamily="49" charset="-122"/>
              <a:cs typeface="Times New Roman" pitchFamily="18" charset="0"/>
            </a:endParaRPr>
          </a:p>
          <a:p>
            <a:pPr>
              <a:lnSpc>
                <a:spcPts val="2100"/>
              </a:lnSpc>
            </a:pPr>
            <a:r>
              <a:rPr lang="en-US" sz="2000" b="1" dirty="0" smtClean="0">
                <a:solidFill>
                  <a:srgbClr val="FF00FF"/>
                </a:solidFill>
                <a:latin typeface="Times New Roman" pitchFamily="18" charset="0"/>
                <a:ea typeface="楷体" pitchFamily="49" charset="-122"/>
                <a:cs typeface="Times New Roman" pitchFamily="18" charset="0"/>
              </a:rPr>
              <a:t>            	        yield return 8;</a:t>
            </a:r>
            <a:endParaRPr lang="zh-CN" altLang="en-US" sz="2000" b="1" dirty="0" smtClean="0">
              <a:solidFill>
                <a:srgbClr val="FF00FF"/>
              </a:solidFill>
              <a:latin typeface="Times New Roman" pitchFamily="18" charset="0"/>
              <a:ea typeface="楷体" pitchFamily="49" charset="-122"/>
              <a:cs typeface="Times New Roman" pitchFamily="18" charset="0"/>
            </a:endParaRPr>
          </a:p>
          <a:p>
            <a:pPr>
              <a:lnSpc>
                <a:spcPts val="2100"/>
              </a:lnSpc>
            </a:pP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100"/>
              </a:lnSpc>
            </a:pP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100"/>
              </a:lnSpc>
            </a:pP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7572428" cy="584775"/>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隶书" pitchFamily="49" charset="-122"/>
                <a:ea typeface="隶书" pitchFamily="49" charset="-122"/>
              </a:rPr>
              <a:t>8.1  </a:t>
            </a: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隶书" pitchFamily="49" charset="-122"/>
                <a:ea typeface="隶书" pitchFamily="49" charset="-122"/>
              </a:rPr>
              <a:t>枚举器</a:t>
            </a:r>
            <a:endParaRPr lang="zh-CN" alt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隶书" pitchFamily="49" charset="-122"/>
              <a:ea typeface="隶书" pitchFamily="49" charset="-122"/>
            </a:endParaRPr>
          </a:p>
        </p:txBody>
      </p:sp>
      <p:sp>
        <p:nvSpPr>
          <p:cNvPr id="5" name="TextBox 4"/>
          <p:cNvSpPr txBox="1"/>
          <p:nvPr/>
        </p:nvSpPr>
        <p:spPr>
          <a:xfrm>
            <a:off x="714348" y="1643050"/>
            <a:ext cx="385765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0000"/>
                </a:solidFill>
                <a:latin typeface="黑体" pitchFamily="49" charset="-122"/>
                <a:ea typeface="黑体" pitchFamily="49" charset="-122"/>
              </a:rPr>
              <a:t>8.1.1  </a:t>
            </a:r>
            <a:r>
              <a:rPr lang="zh-CN" altLang="en-US" sz="2800" b="1" dirty="0" smtClean="0">
                <a:solidFill>
                  <a:srgbClr val="FF0000"/>
                </a:solidFill>
                <a:latin typeface="黑体" pitchFamily="49" charset="-122"/>
                <a:ea typeface="黑体" pitchFamily="49" charset="-122"/>
              </a:rPr>
              <a:t>枚举器概述</a:t>
            </a:r>
          </a:p>
        </p:txBody>
      </p:sp>
      <p:sp>
        <p:nvSpPr>
          <p:cNvPr id="6" name="TextBox 5"/>
          <p:cNvSpPr txBox="1"/>
          <p:nvPr/>
        </p:nvSpPr>
        <p:spPr>
          <a:xfrm>
            <a:off x="785786" y="2357430"/>
            <a:ext cx="7929618" cy="2976905"/>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例如，有以下代码：</a:t>
            </a:r>
          </a:p>
          <a:p>
            <a:pPr>
              <a:lnSpc>
                <a:spcPct val="150000"/>
              </a:lnSpc>
            </a:pP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myarr</a:t>
            </a:r>
            <a:r>
              <a:rPr lang="en-US" sz="2000" b="1" dirty="0" smtClean="0">
                <a:solidFill>
                  <a:srgbClr val="008000"/>
                </a:solidFill>
                <a:latin typeface="Times New Roman" pitchFamily="18" charset="0"/>
                <a:ea typeface="楷体" pitchFamily="49" charset="-122"/>
                <a:cs typeface="Times New Roman" pitchFamily="18" charset="0"/>
              </a:rPr>
              <a:t> = { 1, 2, 3, 4, 5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ct val="150000"/>
              </a:lnSpc>
            </a:pPr>
            <a:r>
              <a:rPr lang="en-US" sz="2000" b="1" dirty="0" err="1" smtClean="0">
                <a:solidFill>
                  <a:srgbClr val="008000"/>
                </a:solidFill>
                <a:latin typeface="Times New Roman" pitchFamily="18" charset="0"/>
                <a:ea typeface="楷体" pitchFamily="49" charset="-122"/>
                <a:cs typeface="Times New Roman" pitchFamily="18" charset="0"/>
              </a:rPr>
              <a:t>foreach</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item in </a:t>
            </a:r>
            <a:r>
              <a:rPr lang="en-US" sz="2000" b="1" dirty="0" err="1" smtClean="0">
                <a:solidFill>
                  <a:srgbClr val="008000"/>
                </a:solidFill>
                <a:latin typeface="Times New Roman" pitchFamily="18" charset="0"/>
                <a:ea typeface="楷体" pitchFamily="49" charset="-122"/>
                <a:cs typeface="Times New Roman" pitchFamily="18" charset="0"/>
              </a:rPr>
              <a:t>myarr</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Console.Write</a:t>
            </a:r>
            <a:r>
              <a:rPr lang="en-US" sz="2000" b="1" dirty="0" smtClean="0">
                <a:solidFill>
                  <a:srgbClr val="008000"/>
                </a:solidFill>
                <a:latin typeface="Times New Roman" pitchFamily="18" charset="0"/>
                <a:ea typeface="楷体" pitchFamily="49" charset="-122"/>
                <a:cs typeface="Times New Roman" pitchFamily="18" charset="0"/>
              </a:rPr>
              <a:t>("{0} ", item);</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ct val="150000"/>
              </a:lnSpc>
            </a:pPr>
            <a:r>
              <a:rPr lang="en-US" sz="2000" b="1" dirty="0" err="1" smtClean="0">
                <a:solidFill>
                  <a:srgbClr val="008000"/>
                </a:solidFill>
                <a:latin typeface="Times New Roman" pitchFamily="18" charset="0"/>
                <a:ea typeface="楷体" pitchFamily="49" charset="-122"/>
                <a:cs typeface="Times New Roman" pitchFamily="18" charset="0"/>
              </a:rPr>
              <a:t>Console.WriteLine</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其输出是：</a:t>
            </a:r>
            <a:r>
              <a:rPr lang="en-US" sz="2400" b="1" dirty="0" smtClean="0">
                <a:solidFill>
                  <a:srgbClr val="0000FF"/>
                </a:solidFill>
                <a:latin typeface="Times New Roman" pitchFamily="18" charset="0"/>
                <a:ea typeface="楷体" pitchFamily="49" charset="-122"/>
                <a:cs typeface="Times New Roman" pitchFamily="18" charset="0"/>
              </a:rPr>
              <a:t>1</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2</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3</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4</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5</a:t>
            </a:r>
            <a:r>
              <a:rPr lang="zh-CN" altLang="en-US" sz="2400" b="1" dirty="0" smtClean="0">
                <a:solidFill>
                  <a:srgbClr val="0000FF"/>
                </a:solidFill>
                <a:latin typeface="Times New Roman" pitchFamily="18" charset="0"/>
                <a:ea typeface="楷体" pitchFamily="49" charset="-122"/>
                <a:cs typeface="Times New Roman" pitchFamily="18" charset="0"/>
              </a:rPr>
              <a:t>。为什么会这样呢？</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8001056" cy="1453411"/>
          </a:xfrm>
          <a:prstGeom prst="rect">
            <a:avLst/>
          </a:prstGeom>
          <a:noFill/>
        </p:spPr>
        <p:txBody>
          <a:bodyPr wrap="square" rtlCol="0">
            <a:spAutoFit/>
          </a:bodyPr>
          <a:lstStyle/>
          <a:p>
            <a:pPr>
              <a:lnSpc>
                <a:spcPct val="200000"/>
              </a:lnSpc>
            </a:pPr>
            <a:r>
              <a:rPr lang="en-US" altLang="zh-CN" sz="2400" b="1" dirty="0" smtClean="0">
                <a:solidFill>
                  <a:srgbClr val="FF3300"/>
                </a:solidFill>
                <a:latin typeface="Times New Roman" pitchFamily="18" charset="0"/>
                <a:ea typeface="楷体" pitchFamily="49" charset="-122"/>
                <a:cs typeface="Times New Roman" pitchFamily="18" charset="0"/>
              </a:rPr>
              <a:t>      【</a:t>
            </a:r>
            <a:r>
              <a:rPr lang="zh-CN" altLang="en-US" sz="2400" b="1" dirty="0" smtClean="0">
                <a:solidFill>
                  <a:srgbClr val="FF3300"/>
                </a:solidFill>
                <a:latin typeface="Times New Roman" pitchFamily="18" charset="0"/>
                <a:ea typeface="楷体" pitchFamily="49" charset="-122"/>
                <a:cs typeface="Times New Roman" pitchFamily="18" charset="0"/>
              </a:rPr>
              <a:t>例</a:t>
            </a:r>
            <a:r>
              <a:rPr lang="en-US" sz="2400" b="1" dirty="0" smtClean="0">
                <a:solidFill>
                  <a:srgbClr val="FF3300"/>
                </a:solidFill>
                <a:latin typeface="Times New Roman" pitchFamily="18" charset="0"/>
                <a:ea typeface="楷体" pitchFamily="49" charset="-122"/>
                <a:cs typeface="Times New Roman" pitchFamily="18" charset="0"/>
              </a:rPr>
              <a:t>8.2</a:t>
            </a:r>
            <a:r>
              <a:rPr lang="en-US" altLang="zh-CN" sz="2400" b="1" dirty="0" smtClean="0">
                <a:solidFill>
                  <a:srgbClr val="FF3300"/>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设计一个程序，采用迭代器方法实现可枚举类型的方式，输出</a:t>
            </a:r>
            <a:r>
              <a:rPr lang="en-US" sz="2400" b="1" dirty="0" smtClean="0">
                <a:solidFill>
                  <a:srgbClr val="0000FF"/>
                </a:solidFill>
                <a:latin typeface="Times New Roman" pitchFamily="18" charset="0"/>
                <a:ea typeface="楷体" pitchFamily="49" charset="-122"/>
                <a:cs typeface="Times New Roman" pitchFamily="18" charset="0"/>
              </a:rPr>
              <a:t>5</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18</a:t>
            </a:r>
            <a:r>
              <a:rPr lang="zh-CN" altLang="en-US" sz="2400" b="1" dirty="0" smtClean="0">
                <a:solidFill>
                  <a:srgbClr val="0000FF"/>
                </a:solidFill>
                <a:latin typeface="Times New Roman" pitchFamily="18" charset="0"/>
                <a:ea typeface="楷体" pitchFamily="49" charset="-122"/>
                <a:cs typeface="Times New Roman" pitchFamily="18" charset="0"/>
              </a:rPr>
              <a:t>之间的所有偶数。</a:t>
            </a:r>
            <a:endParaRPr lang="zh-CN" altLang="en-US" sz="2400" b="1" dirty="0">
              <a:solidFill>
                <a:srgbClr val="0000FF"/>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357166"/>
            <a:ext cx="8858280" cy="5632311"/>
          </a:xfrm>
          <a:prstGeom prst="rect">
            <a:avLst/>
          </a:prstGeom>
          <a:noFill/>
        </p:spPr>
        <p:txBody>
          <a:bodyPr wrap="square" rtlCol="0">
            <a:spAutoFit/>
          </a:bodyPr>
          <a:lstStyle/>
          <a:p>
            <a:r>
              <a:rPr lang="en-US" sz="2000" b="1" dirty="0" smtClean="0">
                <a:solidFill>
                  <a:srgbClr val="008000"/>
                </a:solidFill>
                <a:latin typeface="Times New Roman" pitchFamily="18" charset="0"/>
                <a:ea typeface="楷体" pitchFamily="49" charset="-122"/>
                <a:cs typeface="Times New Roman" pitchFamily="18" charset="0"/>
              </a:rPr>
              <a:t>using System;</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using </a:t>
            </a:r>
            <a:r>
              <a:rPr lang="en-US" sz="2000" b="1" dirty="0" err="1" smtClean="0">
                <a:solidFill>
                  <a:srgbClr val="008000"/>
                </a:solidFill>
                <a:latin typeface="Times New Roman" pitchFamily="18" charset="0"/>
                <a:ea typeface="楷体" pitchFamily="49" charset="-122"/>
                <a:cs typeface="Times New Roman" pitchFamily="18" charset="0"/>
              </a:rPr>
              <a:t>System.Collections</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using </a:t>
            </a:r>
            <a:r>
              <a:rPr lang="en-US" sz="2000" b="1" dirty="0" err="1" smtClean="0">
                <a:solidFill>
                  <a:srgbClr val="008000"/>
                </a:solidFill>
                <a:latin typeface="Times New Roman" pitchFamily="18" charset="0"/>
                <a:ea typeface="楷体" pitchFamily="49" charset="-122"/>
                <a:cs typeface="Times New Roman" pitchFamily="18" charset="0"/>
              </a:rPr>
              <a:t>System.Collections.Generic</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namespace </a:t>
            </a:r>
            <a:r>
              <a:rPr lang="en-US" sz="2000" b="1" dirty="0" err="1" smtClean="0">
                <a:solidFill>
                  <a:srgbClr val="008000"/>
                </a:solidFill>
                <a:latin typeface="Times New Roman" pitchFamily="18" charset="0"/>
                <a:ea typeface="楷体" pitchFamily="49" charset="-122"/>
                <a:cs typeface="Times New Roman" pitchFamily="18" charset="0"/>
              </a:rPr>
              <a:t>Proj8_2</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class Program</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public static </a:t>
            </a:r>
            <a:r>
              <a:rPr lang="en-US" sz="2000" b="1" dirty="0" err="1" smtClean="0">
                <a:solidFill>
                  <a:srgbClr val="FF00FF"/>
                </a:solidFill>
                <a:latin typeface="Times New Roman" pitchFamily="18" charset="0"/>
                <a:ea typeface="楷体" pitchFamily="49" charset="-122"/>
                <a:cs typeface="Times New Roman" pitchFamily="18" charset="0"/>
              </a:rPr>
              <a:t>IEnumerable</a:t>
            </a:r>
            <a:r>
              <a:rPr lang="en-US" sz="2000" b="1" dirty="0" smtClean="0">
                <a:solidFill>
                  <a:srgbClr val="FF00FF"/>
                </a:solidFill>
                <a:latin typeface="Times New Roman" pitchFamily="18" charset="0"/>
                <a:ea typeface="楷体" pitchFamily="49" charset="-122"/>
                <a:cs typeface="Times New Roman" pitchFamily="18" charset="0"/>
              </a:rPr>
              <a:t>&lt;</a:t>
            </a:r>
            <a:r>
              <a:rPr lang="en-US" sz="2000" b="1" dirty="0" err="1" smtClean="0">
                <a:solidFill>
                  <a:srgbClr val="FF00FF"/>
                </a:solidFill>
                <a:latin typeface="Times New Roman" pitchFamily="18" charset="0"/>
                <a:ea typeface="楷体" pitchFamily="49" charset="-122"/>
                <a:cs typeface="Times New Roman" pitchFamily="18" charset="0"/>
              </a:rPr>
              <a:t>int</a:t>
            </a:r>
            <a:r>
              <a:rPr lang="en-US" sz="2000" b="1" dirty="0" smtClean="0">
                <a:solidFill>
                  <a:srgbClr val="FF00FF"/>
                </a:solidFill>
                <a:latin typeface="Times New Roman" pitchFamily="18" charset="0"/>
                <a:ea typeface="楷体" pitchFamily="49" charset="-122"/>
                <a:cs typeface="Times New Roman" pitchFamily="18" charset="0"/>
              </a:rPr>
              <a:t>&gt; </a:t>
            </a:r>
            <a:r>
              <a:rPr lang="en-US" sz="2000" b="1" dirty="0" err="1" smtClean="0">
                <a:solidFill>
                  <a:srgbClr val="FF00FF"/>
                </a:solidFill>
                <a:latin typeface="Times New Roman" pitchFamily="18" charset="0"/>
                <a:ea typeface="楷体" pitchFamily="49" charset="-122"/>
                <a:cs typeface="Times New Roman" pitchFamily="18" charset="0"/>
              </a:rPr>
              <a:t>EvenSequence</a:t>
            </a:r>
            <a:r>
              <a:rPr 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int</a:t>
            </a:r>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i</a:t>
            </a:r>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int</a:t>
            </a:r>
            <a:r>
              <a:rPr lang="en-US" sz="2000" b="1" dirty="0" smtClean="0">
                <a:solidFill>
                  <a:srgbClr val="FF00FF"/>
                </a:solidFill>
                <a:latin typeface="Times New Roman" pitchFamily="18" charset="0"/>
                <a:ea typeface="楷体" pitchFamily="49" charset="-122"/>
                <a:cs typeface="Times New Roman" pitchFamily="18" charset="0"/>
              </a:rPr>
              <a:t> j) //</a:t>
            </a:r>
            <a:r>
              <a:rPr lang="zh-CN" altLang="en-US" sz="2000" b="1" dirty="0" smtClean="0">
                <a:solidFill>
                  <a:srgbClr val="FF00FF"/>
                </a:solidFill>
                <a:latin typeface="Times New Roman" pitchFamily="18" charset="0"/>
                <a:ea typeface="楷体" pitchFamily="49" charset="-122"/>
                <a:cs typeface="Times New Roman" pitchFamily="18" charset="0"/>
              </a:rPr>
              <a:t>迭代器方法</a:t>
            </a:r>
          </a:p>
          <a:p>
            <a:r>
              <a:rPr lang="en-US" sz="2000" b="1" dirty="0" smtClean="0">
                <a:solidFill>
                  <a:srgbClr val="008000"/>
                </a:solidFill>
                <a:latin typeface="Times New Roman" pitchFamily="18" charset="0"/>
                <a:ea typeface="楷体" pitchFamily="49" charset="-122"/>
                <a:cs typeface="Times New Roman" pitchFamily="18" charset="0"/>
              </a:rPr>
              <a:t>        	{      for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number =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number &lt;= j; number++)</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if (number % 2 == 0)</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yield return number</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static void Main()</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foreach</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number in </a:t>
            </a:r>
            <a:r>
              <a:rPr lang="en-US" sz="2000" b="1" dirty="0" err="1" smtClean="0">
                <a:solidFill>
                  <a:srgbClr val="008000"/>
                </a:solidFill>
                <a:latin typeface="Times New Roman" pitchFamily="18" charset="0"/>
                <a:ea typeface="楷体" pitchFamily="49" charset="-122"/>
                <a:cs typeface="Times New Roman" pitchFamily="18" charset="0"/>
              </a:rPr>
              <a:t>EvenSequence</a:t>
            </a:r>
            <a:r>
              <a:rPr lang="en-US" sz="2000" b="1" dirty="0" smtClean="0">
                <a:solidFill>
                  <a:srgbClr val="008000"/>
                </a:solidFill>
                <a:latin typeface="Times New Roman" pitchFamily="18" charset="0"/>
                <a:ea typeface="楷体" pitchFamily="49" charset="-122"/>
                <a:cs typeface="Times New Roman" pitchFamily="18" charset="0"/>
              </a:rPr>
              <a:t>(5, 18))</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Console.Write</a:t>
            </a:r>
            <a:r>
              <a:rPr lang="en-US" sz="2000" b="1" dirty="0" smtClean="0">
                <a:solidFill>
                  <a:srgbClr val="008000"/>
                </a:solidFill>
                <a:latin typeface="Times New Roman" pitchFamily="18" charset="0"/>
                <a:ea typeface="楷体" pitchFamily="49" charset="-122"/>
                <a:cs typeface="Times New Roman" pitchFamily="18" charset="0"/>
              </a:rPr>
              <a:t>("{0} ",number);</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Console.WriteLine</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a:solidFill>
                <a:srgbClr val="008000"/>
              </a:solidFill>
              <a:latin typeface="Times New Roman" pitchFamily="18" charset="0"/>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4357686" y="4786322"/>
            <a:ext cx="3500462" cy="1214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285728"/>
            <a:ext cx="7572428" cy="461665"/>
          </a:xfrm>
          <a:prstGeom prst="rect">
            <a:avLst/>
          </a:prstGeom>
          <a:noFill/>
        </p:spPr>
        <p:txBody>
          <a:bodyPr wrap="square" rtlCol="0">
            <a:spAutoFit/>
          </a:bodyPr>
          <a:lstStyle/>
          <a:p>
            <a:r>
              <a:rPr lang="en-US" sz="2400" b="1" dirty="0" smtClean="0">
                <a:solidFill>
                  <a:srgbClr val="FF0000"/>
                </a:solidFill>
                <a:latin typeface="Times New Roman" pitchFamily="18" charset="0"/>
                <a:ea typeface="楷体" pitchFamily="49" charset="-122"/>
                <a:cs typeface="Times New Roman" pitchFamily="18" charset="0"/>
              </a:rPr>
              <a:t>2. </a:t>
            </a:r>
            <a:r>
              <a:rPr lang="zh-CN" altLang="en-US" sz="2400" b="1" dirty="0" smtClean="0">
                <a:solidFill>
                  <a:srgbClr val="FF0000"/>
                </a:solidFill>
                <a:latin typeface="Times New Roman" pitchFamily="18" charset="0"/>
                <a:ea typeface="楷体" pitchFamily="49" charset="-122"/>
                <a:cs typeface="Times New Roman" pitchFamily="18" charset="0"/>
              </a:rPr>
              <a:t>用迭代器方法实现枚举器</a:t>
            </a:r>
            <a:endParaRPr lang="zh-CN" altLang="en-US" sz="2400" b="1" dirty="0">
              <a:solidFill>
                <a:srgbClr val="FF0000"/>
              </a:solidFill>
              <a:latin typeface="Times New Roman" pitchFamily="18" charset="0"/>
              <a:ea typeface="楷体" pitchFamily="49" charset="-122"/>
              <a:cs typeface="Times New Roman" pitchFamily="18" charset="0"/>
            </a:endParaRPr>
          </a:p>
        </p:txBody>
      </p:sp>
      <p:sp>
        <p:nvSpPr>
          <p:cNvPr id="3" name="TextBox 2"/>
          <p:cNvSpPr txBox="1"/>
          <p:nvPr/>
        </p:nvSpPr>
        <p:spPr>
          <a:xfrm>
            <a:off x="500034" y="714356"/>
            <a:ext cx="8358246" cy="1569660"/>
          </a:xfrm>
          <a:prstGeom prst="rect">
            <a:avLst/>
          </a:prstGeom>
          <a:noFill/>
        </p:spPr>
        <p:txBody>
          <a:bodyPr wrap="square" rtlCol="0">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       可以采用创建枚举器的方式，即声明一个包含</a:t>
            </a:r>
            <a:r>
              <a:rPr lang="en-US" sz="2400" b="1" dirty="0" err="1" smtClean="0">
                <a:solidFill>
                  <a:srgbClr val="0000FF"/>
                </a:solidFill>
                <a:latin typeface="Times New Roman" pitchFamily="18" charset="0"/>
                <a:ea typeface="楷体" pitchFamily="49" charset="-122"/>
                <a:cs typeface="Times New Roman" pitchFamily="18" charset="0"/>
              </a:rPr>
              <a:t>GetEnumerator</a:t>
            </a:r>
            <a:r>
              <a:rPr lang="zh-CN" altLang="en-US" sz="2400" b="1" dirty="0" smtClean="0">
                <a:solidFill>
                  <a:srgbClr val="0000FF"/>
                </a:solidFill>
                <a:latin typeface="Times New Roman" pitchFamily="18" charset="0"/>
                <a:ea typeface="楷体" pitchFamily="49" charset="-122"/>
                <a:cs typeface="Times New Roman" pitchFamily="18" charset="0"/>
              </a:rPr>
              <a:t>方法的类，由</a:t>
            </a:r>
            <a:r>
              <a:rPr lang="en-US" sz="2400" b="1" dirty="0" err="1" smtClean="0">
                <a:solidFill>
                  <a:srgbClr val="0000FF"/>
                </a:solidFill>
                <a:latin typeface="Times New Roman" pitchFamily="18" charset="0"/>
                <a:ea typeface="楷体" pitchFamily="49" charset="-122"/>
                <a:cs typeface="Times New Roman" pitchFamily="18" charset="0"/>
              </a:rPr>
              <a:t>GetEnumerator</a:t>
            </a:r>
            <a:r>
              <a:rPr lang="zh-CN" altLang="en-US" sz="2400" b="1" dirty="0" smtClean="0">
                <a:solidFill>
                  <a:srgbClr val="0000FF"/>
                </a:solidFill>
                <a:latin typeface="Times New Roman" pitchFamily="18" charset="0"/>
                <a:ea typeface="楷体" pitchFamily="49" charset="-122"/>
                <a:cs typeface="Times New Roman" pitchFamily="18" charset="0"/>
              </a:rPr>
              <a:t>方法返回</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en-US" sz="2400" b="1" dirty="0" smtClean="0">
                <a:solidFill>
                  <a:srgbClr val="0000FF"/>
                </a:solidFill>
                <a:latin typeface="Times New Roman" pitchFamily="18" charset="0"/>
                <a:ea typeface="楷体" pitchFamily="49" charset="-122"/>
                <a:cs typeface="Times New Roman" pitchFamily="18" charset="0"/>
              </a:rPr>
              <a:t>&lt;</a:t>
            </a:r>
            <a:r>
              <a:rPr lang="en-US" sz="2400" b="1" dirty="0" err="1" smtClean="0">
                <a:solidFill>
                  <a:srgbClr val="0000FF"/>
                </a:solidFill>
                <a:latin typeface="Times New Roman" pitchFamily="18" charset="0"/>
                <a:ea typeface="楷体" pitchFamily="49" charset="-122"/>
                <a:cs typeface="Times New Roman" pitchFamily="18" charset="0"/>
              </a:rPr>
              <a:t>int</a:t>
            </a:r>
            <a:r>
              <a:rPr lang="en-US" sz="2400" b="1" dirty="0" smtClean="0">
                <a:solidFill>
                  <a:srgbClr val="0000FF"/>
                </a:solidFill>
                <a:latin typeface="Times New Roman" pitchFamily="18" charset="0"/>
                <a:ea typeface="楷体" pitchFamily="49" charset="-122"/>
                <a:cs typeface="Times New Roman" pitchFamily="18" charset="0"/>
              </a:rPr>
              <a:t>&gt;</a:t>
            </a:r>
            <a:r>
              <a:rPr lang="zh-CN" altLang="en-US" sz="2400" b="1" dirty="0" smtClean="0">
                <a:solidFill>
                  <a:srgbClr val="0000FF"/>
                </a:solidFill>
                <a:latin typeface="Times New Roman" pitchFamily="18" charset="0"/>
                <a:ea typeface="楷体" pitchFamily="49" charset="-122"/>
                <a:cs typeface="Times New Roman" pitchFamily="18" charset="0"/>
              </a:rPr>
              <a:t>，它通过调用迭代器方法来实现。前面的</a:t>
            </a:r>
            <a:r>
              <a:rPr lang="en-US" sz="2400" b="1" dirty="0" err="1" smtClean="0">
                <a:solidFill>
                  <a:srgbClr val="0000FF"/>
                </a:solidFill>
                <a:latin typeface="Times New Roman" pitchFamily="18" charset="0"/>
                <a:ea typeface="楷体" pitchFamily="49" charset="-122"/>
                <a:cs typeface="Times New Roman" pitchFamily="18" charset="0"/>
              </a:rPr>
              <a:t>tmp</a:t>
            </a:r>
            <a:r>
              <a:rPr lang="zh-CN" altLang="en-US" sz="2400" b="1" dirty="0" smtClean="0">
                <a:solidFill>
                  <a:srgbClr val="0000FF"/>
                </a:solidFill>
                <a:latin typeface="Times New Roman" pitchFamily="18" charset="0"/>
                <a:ea typeface="楷体" pitchFamily="49" charset="-122"/>
                <a:cs typeface="Times New Roman" pitchFamily="18" charset="0"/>
              </a:rPr>
              <a:t>项目采用迭代器方法实现枚举器如下：</a:t>
            </a:r>
          </a:p>
        </p:txBody>
      </p:sp>
      <p:sp>
        <p:nvSpPr>
          <p:cNvPr id="5" name="TextBox 4"/>
          <p:cNvSpPr txBox="1"/>
          <p:nvPr/>
        </p:nvSpPr>
        <p:spPr>
          <a:xfrm>
            <a:off x="857224" y="2264530"/>
            <a:ext cx="7715304" cy="4093428"/>
          </a:xfrm>
          <a:prstGeom prst="rect">
            <a:avLst/>
          </a:prstGeom>
          <a:noFill/>
        </p:spPr>
        <p:txBody>
          <a:bodyPr wrap="square" rtlCol="0">
            <a:spAutoFit/>
          </a:bodyPr>
          <a:lstStyle/>
          <a:p>
            <a:r>
              <a:rPr lang="en-US" sz="2000" b="1" dirty="0" smtClean="0">
                <a:solidFill>
                  <a:srgbClr val="008000"/>
                </a:solidFill>
                <a:latin typeface="Times New Roman" pitchFamily="18" charset="0"/>
                <a:ea typeface="楷体" pitchFamily="49" charset="-122"/>
                <a:cs typeface="Times New Roman" pitchFamily="18" charset="0"/>
              </a:rPr>
              <a:t>using System;</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using </a:t>
            </a:r>
            <a:r>
              <a:rPr lang="en-US" sz="2000" b="1" dirty="0" err="1" smtClean="0">
                <a:solidFill>
                  <a:srgbClr val="008000"/>
                </a:solidFill>
                <a:latin typeface="Times New Roman" pitchFamily="18" charset="0"/>
                <a:ea typeface="楷体" pitchFamily="49" charset="-122"/>
                <a:cs typeface="Times New Roman" pitchFamily="18" charset="0"/>
              </a:rPr>
              <a:t>System.Collections</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using </a:t>
            </a:r>
            <a:r>
              <a:rPr lang="en-US" sz="2000" b="1" dirty="0" err="1" smtClean="0">
                <a:solidFill>
                  <a:srgbClr val="008000"/>
                </a:solidFill>
                <a:latin typeface="Times New Roman" pitchFamily="18" charset="0"/>
                <a:ea typeface="楷体" pitchFamily="49" charset="-122"/>
                <a:cs typeface="Times New Roman" pitchFamily="18" charset="0"/>
              </a:rPr>
              <a:t>System.Collections.Generic</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namespace </a:t>
            </a:r>
            <a:r>
              <a:rPr lang="en-US" sz="2000" b="1" dirty="0" err="1" smtClean="0">
                <a:solidFill>
                  <a:srgbClr val="008000"/>
                </a:solidFill>
                <a:latin typeface="Times New Roman" pitchFamily="18" charset="0"/>
                <a:ea typeface="楷体" pitchFamily="49" charset="-122"/>
                <a:cs typeface="Times New Roman" pitchFamily="18" charset="0"/>
              </a:rPr>
              <a:t>tmp</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class </a:t>
            </a:r>
            <a:r>
              <a:rPr lang="en-US" sz="2000" b="1" dirty="0" err="1" smtClean="0">
                <a:solidFill>
                  <a:srgbClr val="008000"/>
                </a:solidFill>
                <a:latin typeface="Times New Roman" pitchFamily="18" charset="0"/>
                <a:ea typeface="楷体" pitchFamily="49" charset="-122"/>
                <a:cs typeface="Times New Roman" pitchFamily="18" charset="0"/>
              </a:rPr>
              <a:t>MyClass</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public </a:t>
            </a:r>
            <a:r>
              <a:rPr lang="en-US" sz="2000" b="1" dirty="0" err="1" smtClean="0">
                <a:solidFill>
                  <a:srgbClr val="008000"/>
                </a:solidFill>
                <a:latin typeface="Times New Roman" pitchFamily="18" charset="0"/>
                <a:ea typeface="楷体" pitchFamily="49" charset="-122"/>
                <a:cs typeface="Times New Roman" pitchFamily="18" charset="0"/>
              </a:rPr>
              <a:t>IEnumerator</a:t>
            </a:r>
            <a:r>
              <a:rPr lang="en-US" sz="2000" b="1" dirty="0" smtClean="0">
                <a:solidFill>
                  <a:srgbClr val="008000"/>
                </a:solidFill>
                <a:latin typeface="Times New Roman" pitchFamily="18" charset="0"/>
                <a:ea typeface="楷体" pitchFamily="49" charset="-122"/>
                <a:cs typeface="Times New Roman" pitchFamily="18" charset="0"/>
              </a:rPr>
              <a:t>&lt;</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&gt; </a:t>
            </a:r>
            <a:r>
              <a:rPr lang="en-US" sz="2000" b="1" dirty="0" err="1" smtClean="0">
                <a:solidFill>
                  <a:srgbClr val="008000"/>
                </a:solidFill>
                <a:latin typeface="Times New Roman" pitchFamily="18" charset="0"/>
                <a:ea typeface="楷体" pitchFamily="49" charset="-122"/>
                <a:cs typeface="Times New Roman" pitchFamily="18" charset="0"/>
              </a:rPr>
              <a:t>GetEnumerator</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return </a:t>
            </a:r>
            <a:r>
              <a:rPr lang="en-US" sz="2000" b="1" dirty="0" err="1" smtClean="0">
                <a:solidFill>
                  <a:srgbClr val="008000"/>
                </a:solidFill>
                <a:latin typeface="Times New Roman" pitchFamily="18" charset="0"/>
                <a:ea typeface="楷体" pitchFamily="49" charset="-122"/>
                <a:cs typeface="Times New Roman" pitchFamily="18" charset="0"/>
              </a:rPr>
              <a:t>itmethod</a:t>
            </a:r>
            <a:r>
              <a:rPr lang="en-US" sz="2000" b="1" dirty="0" smtClean="0">
                <a:solidFill>
                  <a:srgbClr val="008000"/>
                </a:solidFill>
                <a:latin typeface="Times New Roman" pitchFamily="18" charset="0"/>
                <a:ea typeface="楷体" pitchFamily="49" charset="-122"/>
                <a:cs typeface="Times New Roman" pitchFamily="18" charset="0"/>
              </a:rPr>
              <a:t>();  }         		//</a:t>
            </a:r>
            <a:r>
              <a:rPr lang="zh-CN" altLang="en-US" sz="2000" b="1" dirty="0" smtClean="0">
                <a:solidFill>
                  <a:srgbClr val="008000"/>
                </a:solidFill>
                <a:latin typeface="Times New Roman" pitchFamily="18" charset="0"/>
                <a:ea typeface="楷体" pitchFamily="49" charset="-122"/>
                <a:cs typeface="Times New Roman" pitchFamily="18" charset="0"/>
              </a:rPr>
              <a:t>返回枚举器</a:t>
            </a:r>
          </a:p>
          <a:p>
            <a:r>
              <a:rPr lang="en-US" sz="2000" b="1" dirty="0" smtClean="0">
                <a:solidFill>
                  <a:srgbClr val="008000"/>
                </a:solidFill>
                <a:latin typeface="Times New Roman" pitchFamily="18" charset="0"/>
                <a:ea typeface="楷体" pitchFamily="49" charset="-122"/>
                <a:cs typeface="Times New Roman" pitchFamily="18" charset="0"/>
              </a:rPr>
              <a:t>        	public </a:t>
            </a:r>
            <a:r>
              <a:rPr lang="en-US" sz="2000" b="1" dirty="0" err="1" smtClean="0">
                <a:solidFill>
                  <a:srgbClr val="008000"/>
                </a:solidFill>
                <a:latin typeface="Times New Roman" pitchFamily="18" charset="0"/>
                <a:ea typeface="楷体" pitchFamily="49" charset="-122"/>
                <a:cs typeface="Times New Roman" pitchFamily="18" charset="0"/>
              </a:rPr>
              <a:t>IEnumerator</a:t>
            </a:r>
            <a:r>
              <a:rPr lang="en-US" sz="2000" b="1" dirty="0" smtClean="0">
                <a:solidFill>
                  <a:srgbClr val="008000"/>
                </a:solidFill>
                <a:latin typeface="Times New Roman" pitchFamily="18" charset="0"/>
                <a:ea typeface="楷体" pitchFamily="49" charset="-122"/>
                <a:cs typeface="Times New Roman" pitchFamily="18" charset="0"/>
              </a:rPr>
              <a:t>&lt;</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&gt; </a:t>
            </a:r>
            <a:r>
              <a:rPr lang="en-US" sz="2000" b="1" dirty="0" err="1" smtClean="0">
                <a:solidFill>
                  <a:srgbClr val="008000"/>
                </a:solidFill>
                <a:latin typeface="Times New Roman" pitchFamily="18" charset="0"/>
                <a:ea typeface="楷体" pitchFamily="49" charset="-122"/>
                <a:cs typeface="Times New Roman" pitchFamily="18" charset="0"/>
              </a:rPr>
              <a:t>itmethod</a:t>
            </a:r>
            <a:r>
              <a:rPr lang="en-US" sz="2000" b="1" dirty="0" smtClean="0">
                <a:solidFill>
                  <a:srgbClr val="008000"/>
                </a:solidFill>
                <a:latin typeface="Times New Roman" pitchFamily="18" charset="0"/>
                <a:ea typeface="楷体" pitchFamily="49" charset="-122"/>
                <a:cs typeface="Times New Roman" pitchFamily="18" charset="0"/>
              </a:rPr>
              <a:t>()  	//</a:t>
            </a:r>
            <a:r>
              <a:rPr lang="zh-CN" altLang="en-US" sz="2000" b="1" dirty="0" smtClean="0">
                <a:solidFill>
                  <a:srgbClr val="008000"/>
                </a:solidFill>
                <a:latin typeface="Times New Roman" pitchFamily="18" charset="0"/>
                <a:ea typeface="楷体" pitchFamily="49" charset="-122"/>
                <a:cs typeface="Times New Roman" pitchFamily="18" charset="0"/>
              </a:rPr>
              <a:t>迭代器方法</a:t>
            </a:r>
          </a:p>
          <a:p>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    yield return 3;</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yield return 5;</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yield return 8;</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7572428" cy="2862322"/>
          </a:xfrm>
          <a:prstGeom prst="rect">
            <a:avLst/>
          </a:prstGeom>
          <a:noFill/>
        </p:spPr>
        <p:txBody>
          <a:bodyPr wrap="square" rtlCol="0">
            <a:spAutoFit/>
          </a:bodyPr>
          <a:lstStyle/>
          <a:p>
            <a:r>
              <a:rPr lang="en-US" sz="2000" b="1" dirty="0" smtClean="0">
                <a:solidFill>
                  <a:srgbClr val="008000"/>
                </a:solidFill>
                <a:latin typeface="Times New Roman" pitchFamily="18" charset="0"/>
                <a:ea typeface="楷体" pitchFamily="49" charset="-122"/>
                <a:cs typeface="Times New Roman" pitchFamily="18" charset="0"/>
              </a:rPr>
              <a:t>	class Program</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static void Main()</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MyClass</a:t>
            </a:r>
            <a:r>
              <a:rPr lang="en-US" sz="2000" b="1" dirty="0" smtClean="0">
                <a:solidFill>
                  <a:srgbClr val="008000"/>
                </a:solidFill>
                <a:latin typeface="Times New Roman" pitchFamily="18" charset="0"/>
                <a:ea typeface="楷体" pitchFamily="49" charset="-122"/>
                <a:cs typeface="Times New Roman" pitchFamily="18" charset="0"/>
              </a:rPr>
              <a:t> s = new </a:t>
            </a:r>
            <a:r>
              <a:rPr lang="en-US" sz="2000" b="1" dirty="0" err="1" smtClean="0">
                <a:solidFill>
                  <a:srgbClr val="008000"/>
                </a:solidFill>
                <a:latin typeface="Times New Roman" pitchFamily="18" charset="0"/>
                <a:ea typeface="楷体" pitchFamily="49" charset="-122"/>
                <a:cs typeface="Times New Roman" pitchFamily="18" charset="0"/>
              </a:rPr>
              <a:t>MyClass</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foreach</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item in s)</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Console.Write</a:t>
            </a:r>
            <a:r>
              <a:rPr lang="en-US" sz="2000" b="1" dirty="0" smtClean="0">
                <a:solidFill>
                  <a:srgbClr val="008000"/>
                </a:solidFill>
                <a:latin typeface="Times New Roman" pitchFamily="18" charset="0"/>
                <a:ea typeface="楷体" pitchFamily="49" charset="-122"/>
                <a:cs typeface="Times New Roman" pitchFamily="18" charset="0"/>
              </a:rPr>
              <a:t>("{0} ", item);</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Console.WriteLine</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a:solidFill>
                <a:srgbClr val="008000"/>
              </a:solidFill>
              <a:latin typeface="Times New Roman" pitchFamily="18" charset="0"/>
              <a:ea typeface="楷体" pitchFamily="49" charset="-122"/>
              <a:cs typeface="Times New Roman" pitchFamily="18" charset="0"/>
            </a:endParaRPr>
          </a:p>
        </p:txBody>
      </p:sp>
      <p:sp>
        <p:nvSpPr>
          <p:cNvPr id="3" name="TextBox 2"/>
          <p:cNvSpPr txBox="1"/>
          <p:nvPr/>
        </p:nvSpPr>
        <p:spPr>
          <a:xfrm>
            <a:off x="714348" y="4071942"/>
            <a:ext cx="2928958" cy="461665"/>
          </a:xfrm>
          <a:prstGeom prst="rect">
            <a:avLst/>
          </a:prstGeom>
          <a:noFill/>
        </p:spPr>
        <p:txBody>
          <a:bodyPr wrap="square" rtlCol="0">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输出结果为</a:t>
            </a:r>
            <a:r>
              <a:rPr lang="en-US" sz="2400" b="1" dirty="0" smtClean="0">
                <a:solidFill>
                  <a:srgbClr val="0000FF"/>
                </a:solidFill>
                <a:latin typeface="Times New Roman" pitchFamily="18" charset="0"/>
                <a:ea typeface="楷体" pitchFamily="49" charset="-122"/>
                <a:cs typeface="Times New Roman" pitchFamily="18" charset="0"/>
              </a:rPr>
              <a:t>3 5 8</a:t>
            </a:r>
            <a:r>
              <a:rPr lang="zh-CN" altLang="en-US" sz="2400" b="1" dirty="0" smtClean="0">
                <a:solidFill>
                  <a:srgbClr val="0000FF"/>
                </a:solidFill>
                <a:latin typeface="Times New Roman" pitchFamily="18" charset="0"/>
                <a:ea typeface="楷体" pitchFamily="49" charset="-122"/>
                <a:cs typeface="Times New Roman" pitchFamily="18" charset="0"/>
              </a:rPr>
              <a:t>。</a:t>
            </a:r>
          </a:p>
        </p:txBody>
      </p:sp>
      <p:pic>
        <p:nvPicPr>
          <p:cNvPr id="2050" name="Picture 2"/>
          <p:cNvPicPr>
            <a:picLocks noChangeAspect="1" noChangeArrowheads="1"/>
          </p:cNvPicPr>
          <p:nvPr/>
        </p:nvPicPr>
        <p:blipFill>
          <a:blip r:embed="rId2"/>
          <a:srcRect/>
          <a:stretch>
            <a:fillRect/>
          </a:stretch>
        </p:blipFill>
        <p:spPr bwMode="auto">
          <a:xfrm>
            <a:off x="3857620" y="2571744"/>
            <a:ext cx="3143272" cy="3525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285728"/>
            <a:ext cx="8215370" cy="830997"/>
          </a:xfrm>
          <a:prstGeom prst="rect">
            <a:avLst/>
          </a:prstGeom>
          <a:noFill/>
        </p:spPr>
        <p:txBody>
          <a:bodyPr wrap="square" rtlCol="0">
            <a:spAutoFit/>
          </a:bodyPr>
          <a:lstStyle/>
          <a:p>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sz="2400" b="1" dirty="0" smtClean="0">
                <a:solidFill>
                  <a:srgbClr val="FF0000"/>
                </a:solidFill>
                <a:latin typeface="Times New Roman" pitchFamily="18" charset="0"/>
                <a:ea typeface="楷体" pitchFamily="49" charset="-122"/>
                <a:cs typeface="Times New Roman" pitchFamily="18" charset="0"/>
              </a:rPr>
              <a:t>8.3</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设计一个程序，采用迭代器方法实现枚举器的方式，输出</a:t>
            </a:r>
            <a:r>
              <a:rPr lang="en-US" sz="2400" b="1" dirty="0" smtClean="0">
                <a:solidFill>
                  <a:srgbClr val="0000FF"/>
                </a:solidFill>
                <a:latin typeface="Times New Roman" pitchFamily="18" charset="0"/>
                <a:ea typeface="楷体" pitchFamily="49" charset="-122"/>
                <a:cs typeface="Times New Roman" pitchFamily="18" charset="0"/>
              </a:rPr>
              <a:t>100</a:t>
            </a:r>
            <a:r>
              <a:rPr lang="zh-CN" altLang="en-US" sz="2400" b="1" dirty="0" smtClean="0">
                <a:solidFill>
                  <a:srgbClr val="0000FF"/>
                </a:solidFill>
                <a:latin typeface="Times New Roman" pitchFamily="18" charset="0"/>
                <a:ea typeface="楷体" pitchFamily="49" charset="-122"/>
                <a:cs typeface="Times New Roman" pitchFamily="18" charset="0"/>
              </a:rPr>
              <a:t>以内的素数。</a:t>
            </a:r>
            <a:endParaRPr lang="zh-CN" altLang="en-US" sz="2400" b="1" dirty="0">
              <a:solidFill>
                <a:srgbClr val="0000FF"/>
              </a:solidFill>
              <a:latin typeface="Times New Roman" pitchFamily="18" charset="0"/>
              <a:ea typeface="楷体" pitchFamily="49" charset="-122"/>
              <a:cs typeface="Times New Roman" pitchFamily="18" charset="0"/>
            </a:endParaRPr>
          </a:p>
        </p:txBody>
      </p:sp>
      <p:sp>
        <p:nvSpPr>
          <p:cNvPr id="3" name="TextBox 2"/>
          <p:cNvSpPr txBox="1"/>
          <p:nvPr/>
        </p:nvSpPr>
        <p:spPr>
          <a:xfrm>
            <a:off x="357158" y="1142984"/>
            <a:ext cx="8429684" cy="4965462"/>
          </a:xfrm>
          <a:prstGeom prst="rect">
            <a:avLst/>
          </a:prstGeom>
          <a:noFill/>
        </p:spPr>
        <p:txBody>
          <a:bodyPr wrap="square" rtlCol="0">
            <a:spAutoFit/>
          </a:bodyPr>
          <a:lstStyle/>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namespace </a:t>
            </a:r>
            <a:r>
              <a:rPr lang="en-US" sz="2000" b="1" dirty="0" err="1" smtClean="0">
                <a:solidFill>
                  <a:srgbClr val="008000"/>
                </a:solidFill>
                <a:latin typeface="Times New Roman" pitchFamily="18" charset="0"/>
                <a:ea typeface="楷体" pitchFamily="49" charset="-122"/>
                <a:cs typeface="Times New Roman" pitchFamily="18" charset="0"/>
              </a:rPr>
              <a:t>Proj8_3</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public class Primes</a:t>
            </a:r>
            <a:endParaRPr lang="zh-CN" altLang="en-US" sz="2000" b="1" dirty="0" smtClean="0">
              <a:solidFill>
                <a:srgbClr val="FF00FF"/>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n;</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public Primes(</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n)			//</a:t>
            </a:r>
            <a:r>
              <a:rPr lang="zh-CN" altLang="en-US" sz="2000" b="1" dirty="0" smtClean="0">
                <a:solidFill>
                  <a:srgbClr val="008000"/>
                </a:solidFill>
                <a:latin typeface="Times New Roman" pitchFamily="18" charset="0"/>
                <a:ea typeface="楷体" pitchFamily="49" charset="-122"/>
                <a:cs typeface="Times New Roman" pitchFamily="18" charset="0"/>
              </a:rPr>
              <a:t>构造函数</a:t>
            </a: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this.n</a:t>
            </a:r>
            <a:r>
              <a:rPr lang="en-US" sz="2000" b="1" dirty="0" smtClean="0">
                <a:solidFill>
                  <a:srgbClr val="008000"/>
                </a:solidFill>
                <a:latin typeface="Times New Roman" pitchFamily="18" charset="0"/>
                <a:ea typeface="楷体" pitchFamily="49" charset="-122"/>
                <a:cs typeface="Times New Roman" pitchFamily="18" charset="0"/>
              </a:rPr>
              <a:t> = n;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public </a:t>
            </a:r>
            <a:r>
              <a:rPr lang="en-US" sz="2000" b="1" dirty="0" err="1" smtClean="0">
                <a:solidFill>
                  <a:srgbClr val="FF00FF"/>
                </a:solidFill>
                <a:latin typeface="Times New Roman" pitchFamily="18" charset="0"/>
                <a:ea typeface="楷体" pitchFamily="49" charset="-122"/>
                <a:cs typeface="Times New Roman" pitchFamily="18" charset="0"/>
              </a:rPr>
              <a:t>IEnumerator</a:t>
            </a:r>
            <a:r>
              <a:rPr lang="en-US" sz="2000" b="1" dirty="0" smtClean="0">
                <a:solidFill>
                  <a:srgbClr val="FF00FF"/>
                </a:solidFill>
                <a:latin typeface="Times New Roman" pitchFamily="18" charset="0"/>
                <a:ea typeface="楷体" pitchFamily="49" charset="-122"/>
                <a:cs typeface="Times New Roman" pitchFamily="18" charset="0"/>
              </a:rPr>
              <a:t>&lt;</a:t>
            </a:r>
            <a:r>
              <a:rPr lang="en-US" sz="2000" b="1" dirty="0" err="1" smtClean="0">
                <a:solidFill>
                  <a:srgbClr val="FF00FF"/>
                </a:solidFill>
                <a:latin typeface="Times New Roman" pitchFamily="18" charset="0"/>
                <a:ea typeface="楷体" pitchFamily="49" charset="-122"/>
                <a:cs typeface="Times New Roman" pitchFamily="18" charset="0"/>
              </a:rPr>
              <a:t>int</a:t>
            </a:r>
            <a:r>
              <a:rPr lang="en-US" sz="2000" b="1" dirty="0" smtClean="0">
                <a:solidFill>
                  <a:srgbClr val="FF00FF"/>
                </a:solidFill>
                <a:latin typeface="Times New Roman" pitchFamily="18" charset="0"/>
                <a:ea typeface="楷体" pitchFamily="49" charset="-122"/>
                <a:cs typeface="Times New Roman" pitchFamily="18" charset="0"/>
              </a:rPr>
              <a:t>&gt; </a:t>
            </a:r>
            <a:r>
              <a:rPr lang="en-US" sz="2000" b="1" dirty="0" err="1" smtClean="0">
                <a:solidFill>
                  <a:srgbClr val="FF00FF"/>
                </a:solidFill>
                <a:latin typeface="Times New Roman" pitchFamily="18" charset="0"/>
                <a:ea typeface="楷体" pitchFamily="49" charset="-122"/>
                <a:cs typeface="Times New Roman" pitchFamily="18" charset="0"/>
              </a:rPr>
              <a:t>GetEnumerator</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     return </a:t>
            </a:r>
            <a:r>
              <a:rPr lang="en-US" sz="2000" b="1" dirty="0" err="1" smtClean="0">
                <a:solidFill>
                  <a:srgbClr val="008000"/>
                </a:solidFill>
                <a:latin typeface="Times New Roman" pitchFamily="18" charset="0"/>
                <a:ea typeface="楷体" pitchFamily="49" charset="-122"/>
                <a:cs typeface="Times New Roman" pitchFamily="18" charset="0"/>
              </a:rPr>
              <a:t>itmethod</a:t>
            </a:r>
            <a:r>
              <a:rPr lang="en-US" sz="2000" b="1" dirty="0" smtClean="0">
                <a:solidFill>
                  <a:srgbClr val="008000"/>
                </a:solidFill>
                <a:latin typeface="Times New Roman" pitchFamily="18" charset="0"/>
                <a:ea typeface="楷体" pitchFamily="49" charset="-122"/>
                <a:cs typeface="Times New Roman" pitchFamily="18" charset="0"/>
              </a:rPr>
              <a:t>(); }         		//</a:t>
            </a:r>
            <a:r>
              <a:rPr lang="zh-CN" altLang="en-US" sz="2000" b="1" dirty="0" smtClean="0">
                <a:solidFill>
                  <a:srgbClr val="008000"/>
                </a:solidFill>
                <a:latin typeface="Times New Roman" pitchFamily="18" charset="0"/>
                <a:ea typeface="楷体" pitchFamily="49" charset="-122"/>
                <a:cs typeface="Times New Roman" pitchFamily="18" charset="0"/>
              </a:rPr>
              <a:t>返回枚举器</a:t>
            </a: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public </a:t>
            </a:r>
            <a:r>
              <a:rPr lang="en-US" sz="2000" b="1" dirty="0" err="1" smtClean="0">
                <a:solidFill>
                  <a:srgbClr val="FF00FF"/>
                </a:solidFill>
                <a:latin typeface="Times New Roman" pitchFamily="18" charset="0"/>
                <a:ea typeface="楷体" pitchFamily="49" charset="-122"/>
                <a:cs typeface="Times New Roman" pitchFamily="18" charset="0"/>
              </a:rPr>
              <a:t>IEnumerator</a:t>
            </a:r>
            <a:r>
              <a:rPr lang="en-US" sz="2000" b="1" dirty="0" smtClean="0">
                <a:solidFill>
                  <a:srgbClr val="FF00FF"/>
                </a:solidFill>
                <a:latin typeface="Times New Roman" pitchFamily="18" charset="0"/>
                <a:ea typeface="楷体" pitchFamily="49" charset="-122"/>
                <a:cs typeface="Times New Roman" pitchFamily="18" charset="0"/>
              </a:rPr>
              <a:t>&lt;</a:t>
            </a:r>
            <a:r>
              <a:rPr lang="en-US" sz="2000" b="1" dirty="0" err="1" smtClean="0">
                <a:solidFill>
                  <a:srgbClr val="FF00FF"/>
                </a:solidFill>
                <a:latin typeface="Times New Roman" pitchFamily="18" charset="0"/>
                <a:ea typeface="楷体" pitchFamily="49" charset="-122"/>
                <a:cs typeface="Times New Roman" pitchFamily="18" charset="0"/>
              </a:rPr>
              <a:t>int</a:t>
            </a:r>
            <a:r>
              <a:rPr lang="en-US" sz="2000" b="1" dirty="0" smtClean="0">
                <a:solidFill>
                  <a:srgbClr val="FF00FF"/>
                </a:solidFill>
                <a:latin typeface="Times New Roman" pitchFamily="18" charset="0"/>
                <a:ea typeface="楷体" pitchFamily="49" charset="-122"/>
                <a:cs typeface="Times New Roman" pitchFamily="18" charset="0"/>
              </a:rPr>
              <a:t>&gt; </a:t>
            </a:r>
            <a:r>
              <a:rPr lang="en-US" sz="2000" b="1" dirty="0" err="1" smtClean="0">
                <a:solidFill>
                  <a:srgbClr val="FF00FF"/>
                </a:solidFill>
                <a:latin typeface="Times New Roman" pitchFamily="18" charset="0"/>
                <a:ea typeface="楷体" pitchFamily="49" charset="-122"/>
                <a:cs typeface="Times New Roman" pitchFamily="18" charset="0"/>
              </a:rPr>
              <a:t>itmethod</a:t>
            </a:r>
            <a:r>
              <a:rPr lang="en-US" sz="2000" b="1" dirty="0" smtClean="0">
                <a:solidFill>
                  <a:srgbClr val="FF00FF"/>
                </a:solidFill>
                <a:latin typeface="Times New Roman" pitchFamily="18" charset="0"/>
                <a:ea typeface="楷体" pitchFamily="49" charset="-122"/>
                <a:cs typeface="Times New Roman" pitchFamily="18" charset="0"/>
              </a:rPr>
              <a:t>()  	//</a:t>
            </a:r>
            <a:r>
              <a:rPr lang="zh-CN" altLang="en-US" sz="2000" b="1" dirty="0" smtClean="0">
                <a:solidFill>
                  <a:srgbClr val="FF00FF"/>
                </a:solidFill>
                <a:latin typeface="Times New Roman" pitchFamily="18" charset="0"/>
                <a:ea typeface="楷体" pitchFamily="49" charset="-122"/>
                <a:cs typeface="Times New Roman" pitchFamily="18" charset="0"/>
              </a:rPr>
              <a:t>迭代器方法</a:t>
            </a: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i,j</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bool</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isprime</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for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 3;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&lt;= n;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isprime</a:t>
            </a:r>
            <a:r>
              <a:rPr lang="en-US" sz="2000" b="1" dirty="0" smtClean="0">
                <a:solidFill>
                  <a:srgbClr val="008000"/>
                </a:solidFill>
                <a:latin typeface="Times New Roman" pitchFamily="18" charset="0"/>
                <a:ea typeface="楷体" pitchFamily="49" charset="-122"/>
                <a:cs typeface="Times New Roman" pitchFamily="18" charset="0"/>
              </a:rPr>
              <a:t> = true;</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for (j = 2; j &lt;=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a:t>
            </a:r>
            <a:r>
              <a:rPr lang="en-US" sz="2000" b="1" dirty="0" err="1" smtClean="0">
                <a:solidFill>
                  <a:srgbClr val="008000"/>
                </a:solidFill>
                <a:latin typeface="Times New Roman" pitchFamily="18" charset="0"/>
                <a:ea typeface="楷体" pitchFamily="49" charset="-122"/>
                <a:cs typeface="Times New Roman" pitchFamily="18" charset="0"/>
              </a:rPr>
              <a:t>Math.Floor</a:t>
            </a:r>
            <a:r>
              <a:rPr lang="en-US" sz="2000" b="1" dirty="0" smtClean="0">
                <a:solidFill>
                  <a:srgbClr val="008000"/>
                </a:solidFill>
                <a:latin typeface="Times New Roman" pitchFamily="18" charset="0"/>
                <a:ea typeface="楷体" pitchFamily="49" charset="-122"/>
                <a:cs typeface="Times New Roman" pitchFamily="18" charset="0"/>
              </a:rPr>
              <a:t>(</a:t>
            </a:r>
            <a:r>
              <a:rPr lang="en-US" sz="2000" b="1" dirty="0" err="1" smtClean="0">
                <a:solidFill>
                  <a:srgbClr val="008000"/>
                </a:solidFill>
                <a:latin typeface="Times New Roman" pitchFamily="18" charset="0"/>
                <a:ea typeface="楷体" pitchFamily="49" charset="-122"/>
                <a:cs typeface="Times New Roman" pitchFamily="18" charset="0"/>
              </a:rPr>
              <a:t>Math.Sqrt</a:t>
            </a:r>
            <a:r>
              <a:rPr lang="en-US" sz="2000" b="1" dirty="0" smtClean="0">
                <a:solidFill>
                  <a:srgbClr val="008000"/>
                </a:solidFill>
                <a:latin typeface="Times New Roman" pitchFamily="18" charset="0"/>
                <a:ea typeface="楷体" pitchFamily="49" charset="-122"/>
                <a:cs typeface="Times New Roman" pitchFamily="18" charset="0"/>
              </a:rPr>
              <a:t>(</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j++)</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      if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 j == 0)</a:t>
            </a: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isprime</a:t>
            </a:r>
            <a:r>
              <a:rPr lang="en-US" sz="2000" b="1" dirty="0" smtClean="0">
                <a:solidFill>
                  <a:srgbClr val="008000"/>
                </a:solidFill>
                <a:latin typeface="Times New Roman" pitchFamily="18" charset="0"/>
                <a:ea typeface="楷体" pitchFamily="49" charset="-122"/>
                <a:cs typeface="Times New Roman" pitchFamily="18" charset="0"/>
              </a:rPr>
              <a:t> = false; 	break;</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if (</a:t>
            </a:r>
            <a:r>
              <a:rPr lang="en-US" sz="2000" b="1" dirty="0" err="1" smtClean="0">
                <a:solidFill>
                  <a:srgbClr val="008000"/>
                </a:solidFill>
                <a:latin typeface="Times New Roman" pitchFamily="18" charset="0"/>
                <a:ea typeface="楷体" pitchFamily="49" charset="-122"/>
                <a:cs typeface="Times New Roman" pitchFamily="18" charset="0"/>
              </a:rPr>
              <a:t>isprime</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yield return </a:t>
            </a:r>
            <a:r>
              <a:rPr lang="en-US" sz="2000" b="1" dirty="0" err="1" smtClean="0">
                <a:solidFill>
                  <a:srgbClr val="FF00FF"/>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8001056" cy="4708981"/>
          </a:xfrm>
          <a:prstGeom prst="rect">
            <a:avLst/>
          </a:prstGeom>
          <a:noFill/>
        </p:spPr>
        <p:txBody>
          <a:bodyPr wrap="square" rtlCol="0">
            <a:spAutoFit/>
          </a:bodyPr>
          <a:lstStyle/>
          <a:p>
            <a:r>
              <a:rPr lang="en-US" sz="2000" b="1" dirty="0" smtClean="0">
                <a:solidFill>
                  <a:srgbClr val="008000"/>
                </a:solidFill>
                <a:latin typeface="Times New Roman" pitchFamily="18" charset="0"/>
                <a:ea typeface="楷体" pitchFamily="49" charset="-122"/>
                <a:cs typeface="Times New Roman" pitchFamily="18" charset="0"/>
              </a:rPr>
              <a:t>	class Program</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static void Main(string[] </a:t>
            </a:r>
            <a:r>
              <a:rPr lang="en-US" sz="2000" b="1" dirty="0" err="1" smtClean="0">
                <a:solidFill>
                  <a:srgbClr val="008000"/>
                </a:solidFill>
                <a:latin typeface="Times New Roman" pitchFamily="18" charset="0"/>
                <a:ea typeface="楷体" pitchFamily="49" charset="-122"/>
                <a:cs typeface="Times New Roman" pitchFamily="18" charset="0"/>
              </a:rPr>
              <a:t>args</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 1;</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Primes </a:t>
            </a:r>
            <a:r>
              <a:rPr lang="en-US" sz="2000" b="1" dirty="0" err="1" smtClean="0">
                <a:solidFill>
                  <a:srgbClr val="008000"/>
                </a:solidFill>
                <a:latin typeface="Times New Roman" pitchFamily="18" charset="0"/>
                <a:ea typeface="楷体" pitchFamily="49" charset="-122"/>
                <a:cs typeface="Times New Roman" pitchFamily="18" charset="0"/>
              </a:rPr>
              <a:t>ps</a:t>
            </a:r>
            <a:r>
              <a:rPr lang="en-US" sz="2000" b="1" dirty="0" smtClean="0">
                <a:solidFill>
                  <a:srgbClr val="008000"/>
                </a:solidFill>
                <a:latin typeface="Times New Roman" pitchFamily="18" charset="0"/>
                <a:ea typeface="楷体" pitchFamily="49" charset="-122"/>
                <a:cs typeface="Times New Roman" pitchFamily="18" charset="0"/>
              </a:rPr>
              <a:t> = new Primes(100);</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Console.WriteLine</a:t>
            </a:r>
            <a:r>
              <a:rPr lang="en-US" sz="2000" b="1" dirty="0" smtClean="0">
                <a:solidFill>
                  <a:srgbClr val="008000"/>
                </a:solidFill>
                <a:latin typeface="Times New Roman" pitchFamily="18" charset="0"/>
                <a:ea typeface="楷体" pitchFamily="49" charset="-122"/>
                <a:cs typeface="Times New Roman" pitchFamily="18" charset="0"/>
              </a:rPr>
              <a:t>("100</a:t>
            </a:r>
            <a:r>
              <a:rPr lang="zh-CN" altLang="en-US" sz="2000" b="1" dirty="0" smtClean="0">
                <a:solidFill>
                  <a:srgbClr val="008000"/>
                </a:solidFill>
                <a:latin typeface="Times New Roman" pitchFamily="18" charset="0"/>
                <a:ea typeface="楷体" pitchFamily="49" charset="-122"/>
                <a:cs typeface="Times New Roman" pitchFamily="18" charset="0"/>
              </a:rPr>
              <a:t>以内素数</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foreach</a:t>
            </a:r>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int</a:t>
            </a:r>
            <a:r>
              <a:rPr lang="en-US" sz="2000" b="1" dirty="0" smtClean="0">
                <a:solidFill>
                  <a:srgbClr val="FF00FF"/>
                </a:solidFill>
                <a:latin typeface="Times New Roman" pitchFamily="18" charset="0"/>
                <a:ea typeface="楷体" pitchFamily="49" charset="-122"/>
                <a:cs typeface="Times New Roman" pitchFamily="18" charset="0"/>
              </a:rPr>
              <a:t> item in </a:t>
            </a:r>
            <a:r>
              <a:rPr lang="en-US" sz="2000" b="1" dirty="0" err="1" smtClean="0">
                <a:solidFill>
                  <a:srgbClr val="FF00FF"/>
                </a:solidFill>
                <a:latin typeface="Times New Roman" pitchFamily="18" charset="0"/>
                <a:ea typeface="楷体" pitchFamily="49" charset="-122"/>
                <a:cs typeface="Times New Roman" pitchFamily="18" charset="0"/>
              </a:rPr>
              <a:t>ps</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Console.Write</a:t>
            </a:r>
            <a:r>
              <a:rPr lang="en-US" sz="2000" b="1" dirty="0" smtClean="0">
                <a:solidFill>
                  <a:srgbClr val="008000"/>
                </a:solidFill>
                <a:latin typeface="Times New Roman" pitchFamily="18" charset="0"/>
                <a:ea typeface="楷体" pitchFamily="49" charset="-122"/>
                <a:cs typeface="Times New Roman" pitchFamily="18" charset="0"/>
              </a:rPr>
              <a:t>("{</a:t>
            </a:r>
            <a:r>
              <a:rPr lang="en-US" sz="2000" b="1" dirty="0" err="1" smtClean="0">
                <a:solidFill>
                  <a:srgbClr val="008000"/>
                </a:solidFill>
                <a:latin typeface="Times New Roman" pitchFamily="18" charset="0"/>
                <a:ea typeface="楷体" pitchFamily="49" charset="-122"/>
                <a:cs typeface="Times New Roman" pitchFamily="18" charset="0"/>
              </a:rPr>
              <a:t>0,4:d</a:t>
            </a:r>
            <a:r>
              <a:rPr lang="en-US" sz="2000" b="1" dirty="0" smtClean="0">
                <a:solidFill>
                  <a:srgbClr val="008000"/>
                </a:solidFill>
                <a:latin typeface="Times New Roman" pitchFamily="18" charset="0"/>
                <a:ea typeface="楷体" pitchFamily="49" charset="-122"/>
                <a:cs typeface="Times New Roman" pitchFamily="18" charset="0"/>
              </a:rPr>
              <a:t>}", item);</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if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 10 == 0)        //</a:t>
            </a:r>
            <a:r>
              <a:rPr lang="zh-CN" altLang="en-US" sz="2000" b="1" dirty="0" smtClean="0">
                <a:solidFill>
                  <a:srgbClr val="008000"/>
                </a:solidFill>
                <a:latin typeface="Times New Roman" pitchFamily="18" charset="0"/>
                <a:ea typeface="楷体" pitchFamily="49" charset="-122"/>
                <a:cs typeface="Times New Roman" pitchFamily="18" charset="0"/>
              </a:rPr>
              <a:t>某输出</a:t>
            </a:r>
            <a:r>
              <a:rPr lang="en-US" sz="2000" b="1" dirty="0" smtClean="0">
                <a:solidFill>
                  <a:srgbClr val="008000"/>
                </a:solidFill>
                <a:latin typeface="Times New Roman" pitchFamily="18" charset="0"/>
                <a:ea typeface="楷体" pitchFamily="49" charset="-122"/>
                <a:cs typeface="Times New Roman" pitchFamily="18" charset="0"/>
              </a:rPr>
              <a:t>10</a:t>
            </a:r>
            <a:r>
              <a:rPr lang="zh-CN" altLang="en-US" sz="2000" b="1" dirty="0" smtClean="0">
                <a:solidFill>
                  <a:srgbClr val="008000"/>
                </a:solidFill>
                <a:latin typeface="Times New Roman" pitchFamily="18" charset="0"/>
                <a:ea typeface="楷体" pitchFamily="49" charset="-122"/>
                <a:cs typeface="Times New Roman" pitchFamily="18" charset="0"/>
              </a:rPr>
              <a:t>个整数换一行</a:t>
            </a: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Console.WriteLine</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Console.WriteLine</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a:solidFill>
                <a:srgbClr val="008000"/>
              </a:solidFill>
              <a:latin typeface="Times New Roman" pitchFamily="18" charset="0"/>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2500298" y="4572008"/>
            <a:ext cx="4143404" cy="1428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642918"/>
            <a:ext cx="8429684" cy="3970318"/>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从上看出，当创建类的迭代器时，不必实现整个</a:t>
            </a: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接口，当编译器检测到迭代器时，会自动生成</a:t>
            </a:r>
            <a:r>
              <a:rPr lang="en-US" sz="2400" b="1" dirty="0" smtClean="0">
                <a:solidFill>
                  <a:srgbClr val="0000FF"/>
                </a:solidFill>
                <a:latin typeface="Times New Roman" pitchFamily="18" charset="0"/>
                <a:ea typeface="楷体" pitchFamily="49" charset="-122"/>
                <a:cs typeface="Times New Roman" pitchFamily="18" charset="0"/>
              </a:rPr>
              <a:t> Current</a:t>
            </a:r>
            <a:r>
              <a:rPr lang="zh-CN" altLang="en-US" sz="2400" b="1" dirty="0" smtClean="0">
                <a:solidFill>
                  <a:srgbClr val="0000FF"/>
                </a:solidFill>
                <a:latin typeface="Times New Roman" pitchFamily="18" charset="0"/>
                <a:ea typeface="楷体" pitchFamily="49" charset="-122"/>
                <a:cs typeface="Times New Roman" pitchFamily="18" charset="0"/>
              </a:rPr>
              <a:t>属性、</a:t>
            </a:r>
            <a:r>
              <a:rPr lang="en-US" sz="2400" b="1" dirty="0" err="1" smtClean="0">
                <a:solidFill>
                  <a:srgbClr val="0000FF"/>
                </a:solidFill>
                <a:latin typeface="Times New Roman" pitchFamily="18" charset="0"/>
                <a:ea typeface="楷体" pitchFamily="49" charset="-122"/>
                <a:cs typeface="Times New Roman" pitchFamily="18" charset="0"/>
              </a:rPr>
              <a:t>MoveNext</a:t>
            </a:r>
            <a:r>
              <a:rPr lang="zh-CN" altLang="en-US" sz="2400" b="1" dirty="0" smtClean="0">
                <a:solidFill>
                  <a:srgbClr val="0000FF"/>
                </a:solidFill>
                <a:latin typeface="Times New Roman" pitchFamily="18" charset="0"/>
                <a:ea typeface="楷体" pitchFamily="49" charset="-122"/>
                <a:cs typeface="Times New Roman" pitchFamily="18" charset="0"/>
              </a:rPr>
              <a:t>方法和</a:t>
            </a: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或</a:t>
            </a: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en-US" sz="2400" b="1" dirty="0" smtClean="0">
                <a:solidFill>
                  <a:srgbClr val="0000FF"/>
                </a:solidFill>
                <a:latin typeface="Times New Roman" pitchFamily="18" charset="0"/>
                <a:ea typeface="楷体" pitchFamily="49" charset="-122"/>
                <a:cs typeface="Times New Roman" pitchFamily="18" charset="0"/>
              </a:rPr>
              <a:t>&lt;T&gt; </a:t>
            </a:r>
            <a:r>
              <a:rPr lang="zh-CN" altLang="en-US" sz="2400" b="1" dirty="0" smtClean="0">
                <a:solidFill>
                  <a:srgbClr val="0000FF"/>
                </a:solidFill>
                <a:latin typeface="Times New Roman" pitchFamily="18" charset="0"/>
                <a:ea typeface="楷体" pitchFamily="49" charset="-122"/>
                <a:cs typeface="Times New Roman" pitchFamily="18" charset="0"/>
              </a:rPr>
              <a:t>接口的</a:t>
            </a:r>
            <a:r>
              <a:rPr lang="en-US" sz="2400" b="1" dirty="0" smtClean="0">
                <a:solidFill>
                  <a:srgbClr val="0000FF"/>
                </a:solidFill>
                <a:latin typeface="Times New Roman" pitchFamily="18" charset="0"/>
                <a:ea typeface="楷体" pitchFamily="49" charset="-122"/>
                <a:cs typeface="Times New Roman" pitchFamily="18" charset="0"/>
              </a:rPr>
              <a:t> Dispose </a:t>
            </a:r>
            <a:r>
              <a:rPr lang="zh-CN" altLang="en-US" sz="2400" b="1" dirty="0" smtClean="0">
                <a:solidFill>
                  <a:srgbClr val="0000FF"/>
                </a:solidFill>
                <a:latin typeface="Times New Roman" pitchFamily="18" charset="0"/>
                <a:ea typeface="楷体" pitchFamily="49" charset="-122"/>
                <a:cs typeface="Times New Roman" pitchFamily="18" charset="0"/>
              </a:rPr>
              <a:t>方法。     </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FF00FF"/>
                </a:solidFill>
                <a:latin typeface="Times New Roman" pitchFamily="18" charset="0"/>
                <a:ea typeface="楷体" pitchFamily="49" charset="-122"/>
                <a:cs typeface="Times New Roman" pitchFamily="18" charset="0"/>
              </a:rPr>
              <a:t>注意迭代器不支持</a:t>
            </a:r>
            <a:r>
              <a:rPr lang="en-US" sz="2400" b="1" dirty="0" smtClean="0">
                <a:solidFill>
                  <a:srgbClr val="FF00FF"/>
                </a:solidFill>
                <a:latin typeface="Times New Roman" pitchFamily="18" charset="0"/>
                <a:ea typeface="楷体" pitchFamily="49" charset="-122"/>
                <a:cs typeface="Times New Roman" pitchFamily="18" charset="0"/>
              </a:rPr>
              <a:t> </a:t>
            </a:r>
            <a:r>
              <a:rPr lang="en-US" sz="2400" b="1" dirty="0" err="1" smtClean="0">
                <a:solidFill>
                  <a:srgbClr val="FF00FF"/>
                </a:solidFill>
                <a:latin typeface="Times New Roman" pitchFamily="18" charset="0"/>
                <a:ea typeface="楷体" pitchFamily="49" charset="-122"/>
                <a:cs typeface="Times New Roman" pitchFamily="18" charset="0"/>
              </a:rPr>
              <a:t>IEnumerator.Reset</a:t>
            </a:r>
            <a:r>
              <a:rPr lang="en-US" sz="2400" b="1" dirty="0" smtClean="0">
                <a:solidFill>
                  <a:srgbClr val="FF00FF"/>
                </a:solidFill>
                <a:latin typeface="Times New Roman" pitchFamily="18" charset="0"/>
                <a:ea typeface="楷体" pitchFamily="49" charset="-122"/>
                <a:cs typeface="Times New Roman" pitchFamily="18" charset="0"/>
              </a:rPr>
              <a:t> </a:t>
            </a:r>
            <a:r>
              <a:rPr lang="zh-CN" altLang="en-US" sz="2400" b="1" dirty="0" smtClean="0">
                <a:solidFill>
                  <a:srgbClr val="FF00FF"/>
                </a:solidFill>
                <a:latin typeface="Times New Roman" pitchFamily="18" charset="0"/>
                <a:ea typeface="楷体" pitchFamily="49" charset="-122"/>
                <a:cs typeface="Times New Roman" pitchFamily="18" charset="0"/>
              </a:rPr>
              <a:t>方法</a:t>
            </a:r>
            <a:r>
              <a:rPr lang="zh-CN" altLang="en-US" sz="2400" b="1" dirty="0" smtClean="0">
                <a:solidFill>
                  <a:srgbClr val="0000FF"/>
                </a:solidFill>
                <a:latin typeface="Times New Roman" pitchFamily="18" charset="0"/>
                <a:ea typeface="楷体" pitchFamily="49" charset="-122"/>
                <a:cs typeface="Times New Roman" pitchFamily="18" charset="0"/>
              </a:rPr>
              <a:t>，如果要重置迭代器，必须获取新的迭代器。因此使用迭代器方法大大简化了可枚举类型和枚举器的设计过程。</a:t>
            </a:r>
            <a:endParaRPr lang="zh-CN" altLang="en-US" sz="2400" b="1" dirty="0">
              <a:solidFill>
                <a:srgbClr val="0000FF"/>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342902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0000"/>
                </a:solidFill>
                <a:latin typeface="黑体" pitchFamily="49" charset="-122"/>
                <a:ea typeface="黑体" pitchFamily="49" charset="-122"/>
              </a:rPr>
              <a:t>8.2.3  get</a:t>
            </a:r>
            <a:r>
              <a:rPr lang="zh-CN" altLang="en-US" sz="2800" b="1" dirty="0" smtClean="0">
                <a:solidFill>
                  <a:srgbClr val="FF0000"/>
                </a:solidFill>
                <a:latin typeface="黑体" pitchFamily="49" charset="-122"/>
                <a:ea typeface="黑体" pitchFamily="49" charset="-122"/>
              </a:rPr>
              <a:t>访问器</a:t>
            </a:r>
            <a:endParaRPr lang="zh-CN" altLang="en-US" sz="2800" b="1" dirty="0">
              <a:solidFill>
                <a:srgbClr val="FF0000"/>
              </a:solidFill>
              <a:latin typeface="黑体" pitchFamily="49" charset="-122"/>
              <a:ea typeface="黑体" pitchFamily="49" charset="-122"/>
            </a:endParaRPr>
          </a:p>
        </p:txBody>
      </p:sp>
      <p:sp>
        <p:nvSpPr>
          <p:cNvPr id="3" name="TextBox 2"/>
          <p:cNvSpPr txBox="1"/>
          <p:nvPr/>
        </p:nvSpPr>
        <p:spPr>
          <a:xfrm>
            <a:off x="785786" y="1500174"/>
            <a:ext cx="7786742" cy="1754326"/>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使用</a:t>
            </a:r>
            <a:r>
              <a:rPr lang="en-US" sz="2400" b="1" dirty="0" smtClean="0">
                <a:solidFill>
                  <a:srgbClr val="0000FF"/>
                </a:solidFill>
                <a:latin typeface="Times New Roman" pitchFamily="18" charset="0"/>
                <a:ea typeface="楷体" pitchFamily="49" charset="-122"/>
                <a:cs typeface="Times New Roman" pitchFamily="18" charset="0"/>
              </a:rPr>
              <a:t>get</a:t>
            </a:r>
            <a:r>
              <a:rPr lang="zh-CN" altLang="en-US" sz="2400" b="1" dirty="0" smtClean="0">
                <a:solidFill>
                  <a:srgbClr val="0000FF"/>
                </a:solidFill>
                <a:latin typeface="Times New Roman" pitchFamily="18" charset="0"/>
                <a:ea typeface="楷体" pitchFamily="49" charset="-122"/>
                <a:cs typeface="Times New Roman" pitchFamily="18" charset="0"/>
              </a:rPr>
              <a:t>访问器就是将迭代器作为属性。在属性的</a:t>
            </a:r>
            <a:r>
              <a:rPr lang="en-US" sz="2400" b="1" dirty="0" smtClean="0">
                <a:solidFill>
                  <a:srgbClr val="0000FF"/>
                </a:solidFill>
                <a:latin typeface="Times New Roman" pitchFamily="18" charset="0"/>
                <a:ea typeface="楷体" pitchFamily="49" charset="-122"/>
                <a:cs typeface="Times New Roman" pitchFamily="18" charset="0"/>
              </a:rPr>
              <a:t>get</a:t>
            </a:r>
            <a:r>
              <a:rPr lang="zh-CN" altLang="en-US" sz="2400" b="1" dirty="0" smtClean="0">
                <a:solidFill>
                  <a:srgbClr val="0000FF"/>
                </a:solidFill>
                <a:latin typeface="Times New Roman" pitchFamily="18" charset="0"/>
                <a:ea typeface="楷体" pitchFamily="49" charset="-122"/>
                <a:cs typeface="Times New Roman" pitchFamily="18" charset="0"/>
              </a:rPr>
              <a:t>访问器中使用</a:t>
            </a:r>
            <a:r>
              <a:rPr lang="en-US" sz="2400" b="1" dirty="0" smtClean="0">
                <a:solidFill>
                  <a:srgbClr val="0000FF"/>
                </a:solidFill>
                <a:latin typeface="Times New Roman" pitchFamily="18" charset="0"/>
                <a:ea typeface="楷体" pitchFamily="49" charset="-122"/>
                <a:cs typeface="Times New Roman" pitchFamily="18" charset="0"/>
              </a:rPr>
              <a:t>yield return</a:t>
            </a:r>
            <a:r>
              <a:rPr lang="zh-CN" altLang="en-US" sz="2400" b="1" dirty="0" smtClean="0">
                <a:solidFill>
                  <a:srgbClr val="0000FF"/>
                </a:solidFill>
                <a:latin typeface="Times New Roman" pitchFamily="18" charset="0"/>
                <a:ea typeface="楷体" pitchFamily="49" charset="-122"/>
                <a:cs typeface="Times New Roman" pitchFamily="18" charset="0"/>
              </a:rPr>
              <a:t>语句，这样该属性可以代替迭代器方法，将其返回的对象作为枚举器。</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428604"/>
            <a:ext cx="7572428" cy="461665"/>
          </a:xfrm>
          <a:prstGeom prst="rect">
            <a:avLst/>
          </a:prstGeom>
          <a:noFill/>
        </p:spPr>
        <p:txBody>
          <a:bodyPr wrap="square" rtlCol="0">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例如，前面的</a:t>
            </a:r>
            <a:r>
              <a:rPr lang="en-US" sz="2400" b="1" dirty="0" err="1" smtClean="0">
                <a:solidFill>
                  <a:srgbClr val="0000FF"/>
                </a:solidFill>
                <a:latin typeface="Times New Roman" pitchFamily="18" charset="0"/>
                <a:ea typeface="楷体" pitchFamily="49" charset="-122"/>
                <a:cs typeface="Times New Roman" pitchFamily="18" charset="0"/>
              </a:rPr>
              <a:t>tmp</a:t>
            </a:r>
            <a:r>
              <a:rPr lang="zh-CN" altLang="en-US" sz="2400" b="1" dirty="0" smtClean="0">
                <a:solidFill>
                  <a:srgbClr val="0000FF"/>
                </a:solidFill>
                <a:latin typeface="Times New Roman" pitchFamily="18" charset="0"/>
                <a:ea typeface="楷体" pitchFamily="49" charset="-122"/>
                <a:cs typeface="Times New Roman" pitchFamily="18" charset="0"/>
              </a:rPr>
              <a:t>项目采用</a:t>
            </a:r>
            <a:r>
              <a:rPr lang="en-US" sz="2400" b="1" dirty="0" smtClean="0">
                <a:solidFill>
                  <a:srgbClr val="0000FF"/>
                </a:solidFill>
                <a:latin typeface="Times New Roman" pitchFamily="18" charset="0"/>
                <a:ea typeface="楷体" pitchFamily="49" charset="-122"/>
                <a:cs typeface="Times New Roman" pitchFamily="18" charset="0"/>
              </a:rPr>
              <a:t>get</a:t>
            </a:r>
            <a:r>
              <a:rPr lang="zh-CN" altLang="en-US" sz="2400" b="1" dirty="0" smtClean="0">
                <a:solidFill>
                  <a:srgbClr val="0000FF"/>
                </a:solidFill>
                <a:latin typeface="Times New Roman" pitchFamily="18" charset="0"/>
                <a:ea typeface="楷体" pitchFamily="49" charset="-122"/>
                <a:cs typeface="Times New Roman" pitchFamily="18" charset="0"/>
              </a:rPr>
              <a:t>访问器方式设计如下：</a:t>
            </a:r>
            <a:endParaRPr lang="zh-CN" altLang="en-US" sz="2400" b="1" dirty="0">
              <a:solidFill>
                <a:srgbClr val="0000FF"/>
              </a:solidFill>
              <a:latin typeface="Times New Roman" pitchFamily="18" charset="0"/>
              <a:ea typeface="楷体" pitchFamily="49" charset="-122"/>
              <a:cs typeface="Times New Roman" pitchFamily="18" charset="0"/>
            </a:endParaRPr>
          </a:p>
        </p:txBody>
      </p:sp>
      <p:sp>
        <p:nvSpPr>
          <p:cNvPr id="3" name="TextBox 2"/>
          <p:cNvSpPr txBox="1"/>
          <p:nvPr/>
        </p:nvSpPr>
        <p:spPr>
          <a:xfrm>
            <a:off x="500034" y="890547"/>
            <a:ext cx="8286808" cy="5324535"/>
          </a:xfrm>
          <a:prstGeom prst="rect">
            <a:avLst/>
          </a:prstGeom>
          <a:noFill/>
        </p:spPr>
        <p:txBody>
          <a:bodyPr wrap="square" rtlCol="0">
            <a:spAutoFit/>
          </a:bodyPr>
          <a:lstStyle/>
          <a:p>
            <a:r>
              <a:rPr lang="en-US" sz="2000" b="1" dirty="0" smtClean="0">
                <a:solidFill>
                  <a:srgbClr val="008000"/>
                </a:solidFill>
                <a:latin typeface="Times New Roman" pitchFamily="18" charset="0"/>
                <a:ea typeface="楷体" pitchFamily="49" charset="-122"/>
                <a:cs typeface="Times New Roman" pitchFamily="18" charset="0"/>
              </a:rPr>
              <a:t>using System;</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using </a:t>
            </a:r>
            <a:r>
              <a:rPr lang="en-US" sz="2000" b="1" dirty="0" err="1" smtClean="0">
                <a:solidFill>
                  <a:srgbClr val="008000"/>
                </a:solidFill>
                <a:latin typeface="Times New Roman" pitchFamily="18" charset="0"/>
                <a:ea typeface="楷体" pitchFamily="49" charset="-122"/>
                <a:cs typeface="Times New Roman" pitchFamily="18" charset="0"/>
              </a:rPr>
              <a:t>System.Collections.Generic</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namespace </a:t>
            </a:r>
            <a:r>
              <a:rPr lang="en-US" sz="2000" b="1" dirty="0" err="1" smtClean="0">
                <a:solidFill>
                  <a:srgbClr val="008000"/>
                </a:solidFill>
                <a:latin typeface="Times New Roman" pitchFamily="18" charset="0"/>
                <a:ea typeface="楷体" pitchFamily="49" charset="-122"/>
                <a:cs typeface="Times New Roman" pitchFamily="18" charset="0"/>
              </a:rPr>
              <a:t>tmp</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class Program</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static void Main()</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foreach</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number in </a:t>
            </a:r>
            <a:r>
              <a:rPr lang="en-US" sz="2000" b="1" dirty="0" err="1" smtClean="0">
                <a:solidFill>
                  <a:srgbClr val="008000"/>
                </a:solidFill>
                <a:latin typeface="Times New Roman" pitchFamily="18" charset="0"/>
                <a:ea typeface="楷体" pitchFamily="49" charset="-122"/>
                <a:cs typeface="Times New Roman" pitchFamily="18" charset="0"/>
              </a:rPr>
              <a:t>Attr</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Console.Write</a:t>
            </a:r>
            <a:r>
              <a:rPr lang="en-US" sz="2000" b="1" dirty="0" smtClean="0">
                <a:solidFill>
                  <a:srgbClr val="008000"/>
                </a:solidFill>
                <a:latin typeface="Times New Roman" pitchFamily="18" charset="0"/>
                <a:ea typeface="楷体" pitchFamily="49" charset="-122"/>
                <a:cs typeface="Times New Roman" pitchFamily="18" charset="0"/>
              </a:rPr>
              <a:t>(</a:t>
            </a:r>
            <a:r>
              <a:rPr lang="en-US" sz="2000" b="1" dirty="0" err="1" smtClean="0">
                <a:solidFill>
                  <a:srgbClr val="008000"/>
                </a:solidFill>
                <a:latin typeface="Times New Roman" pitchFamily="18" charset="0"/>
                <a:ea typeface="楷体" pitchFamily="49" charset="-122"/>
                <a:cs typeface="Times New Roman" pitchFamily="18" charset="0"/>
              </a:rPr>
              <a:t>number.ToString</a:t>
            </a:r>
            <a:r>
              <a:rPr lang="en-US" sz="2000" b="1" dirty="0" smtClean="0">
                <a:solidFill>
                  <a:srgbClr val="008000"/>
                </a:solidFill>
                <a:latin typeface="Times New Roman" pitchFamily="18" charset="0"/>
                <a:ea typeface="楷体" pitchFamily="49" charset="-122"/>
                <a:cs typeface="Times New Roman" pitchFamily="18" charset="0"/>
              </a:rPr>
              <a:t>() + "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public static </a:t>
            </a:r>
            <a:r>
              <a:rPr lang="en-US" sz="2000" b="1" dirty="0" err="1" smtClean="0">
                <a:solidFill>
                  <a:srgbClr val="FF00FF"/>
                </a:solidFill>
                <a:latin typeface="Times New Roman" pitchFamily="18" charset="0"/>
                <a:ea typeface="楷体" pitchFamily="49" charset="-122"/>
                <a:cs typeface="Times New Roman" pitchFamily="18" charset="0"/>
              </a:rPr>
              <a:t>IEnumerable</a:t>
            </a:r>
            <a:r>
              <a:rPr lang="en-US" sz="2000" b="1" dirty="0" smtClean="0">
                <a:solidFill>
                  <a:srgbClr val="FF00FF"/>
                </a:solidFill>
                <a:latin typeface="Times New Roman" pitchFamily="18" charset="0"/>
                <a:ea typeface="楷体" pitchFamily="49" charset="-122"/>
                <a:cs typeface="Times New Roman" pitchFamily="18" charset="0"/>
              </a:rPr>
              <a:t>&lt;</a:t>
            </a:r>
            <a:r>
              <a:rPr lang="en-US" sz="2000" b="1" dirty="0" err="1" smtClean="0">
                <a:solidFill>
                  <a:srgbClr val="FF00FF"/>
                </a:solidFill>
                <a:latin typeface="Times New Roman" pitchFamily="18" charset="0"/>
                <a:ea typeface="楷体" pitchFamily="49" charset="-122"/>
                <a:cs typeface="Times New Roman" pitchFamily="18" charset="0"/>
              </a:rPr>
              <a:t>int</a:t>
            </a:r>
            <a:r>
              <a:rPr lang="en-US" sz="2000" b="1" dirty="0" smtClean="0">
                <a:solidFill>
                  <a:srgbClr val="FF00FF"/>
                </a:solidFill>
                <a:latin typeface="Times New Roman" pitchFamily="18" charset="0"/>
                <a:ea typeface="楷体" pitchFamily="49" charset="-122"/>
                <a:cs typeface="Times New Roman" pitchFamily="18" charset="0"/>
              </a:rPr>
              <a:t>&gt; </a:t>
            </a:r>
            <a:r>
              <a:rPr lang="en-US" sz="2000" b="1" dirty="0" err="1" smtClean="0">
                <a:solidFill>
                  <a:srgbClr val="FF00FF"/>
                </a:solidFill>
                <a:latin typeface="Times New Roman" pitchFamily="18" charset="0"/>
                <a:ea typeface="楷体" pitchFamily="49" charset="-122"/>
                <a:cs typeface="Times New Roman" pitchFamily="18" charset="0"/>
              </a:rPr>
              <a:t>Attr</a:t>
            </a:r>
            <a:r>
              <a:rPr lang="en-US" sz="2000" b="1" dirty="0" smtClean="0">
                <a:solidFill>
                  <a:srgbClr val="FF00FF"/>
                </a:solidFill>
                <a:latin typeface="Times New Roman" pitchFamily="18" charset="0"/>
                <a:ea typeface="楷体" pitchFamily="49" charset="-122"/>
                <a:cs typeface="Times New Roman" pitchFamily="18" charset="0"/>
              </a:rPr>
              <a:t>  //</a:t>
            </a:r>
            <a:r>
              <a:rPr lang="zh-CN" altLang="en-US" sz="2000" b="1" dirty="0" smtClean="0">
                <a:solidFill>
                  <a:srgbClr val="FF00FF"/>
                </a:solidFill>
                <a:latin typeface="Times New Roman" pitchFamily="18" charset="0"/>
                <a:ea typeface="楷体" pitchFamily="49" charset="-122"/>
                <a:cs typeface="Times New Roman" pitchFamily="18" charset="0"/>
              </a:rPr>
              <a:t>含</a:t>
            </a:r>
            <a:r>
              <a:rPr lang="en-US" sz="2000" b="1" dirty="0" smtClean="0">
                <a:solidFill>
                  <a:srgbClr val="FF00FF"/>
                </a:solidFill>
                <a:latin typeface="Times New Roman" pitchFamily="18" charset="0"/>
                <a:ea typeface="楷体" pitchFamily="49" charset="-122"/>
                <a:cs typeface="Times New Roman" pitchFamily="18" charset="0"/>
              </a:rPr>
              <a:t>yield return</a:t>
            </a:r>
            <a:r>
              <a:rPr lang="zh-CN" altLang="en-US" sz="2000" b="1" dirty="0" smtClean="0">
                <a:solidFill>
                  <a:srgbClr val="FF00FF"/>
                </a:solidFill>
                <a:latin typeface="Times New Roman" pitchFamily="18" charset="0"/>
                <a:ea typeface="楷体" pitchFamily="49" charset="-122"/>
                <a:cs typeface="Times New Roman" pitchFamily="18" charset="0"/>
              </a:rPr>
              <a:t>语句的属性</a:t>
            </a:r>
          </a:p>
          <a:p>
            <a:r>
              <a:rPr lang="en-US" sz="2000" b="1" dirty="0" smtClean="0">
                <a:solidFill>
                  <a:srgbClr val="008000"/>
                </a:solidFill>
                <a:latin typeface="Times New Roman" pitchFamily="18" charset="0"/>
                <a:ea typeface="楷体" pitchFamily="49" charset="-122"/>
                <a:cs typeface="Times New Roman" pitchFamily="18" charset="0"/>
              </a:rPr>
              <a:t>        	{      get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myarr</a:t>
            </a:r>
            <a:r>
              <a:rPr lang="en-US" sz="2000" b="1" dirty="0" smtClean="0">
                <a:solidFill>
                  <a:srgbClr val="008000"/>
                </a:solidFill>
                <a:latin typeface="Times New Roman" pitchFamily="18" charset="0"/>
                <a:ea typeface="楷体" pitchFamily="49" charset="-122"/>
                <a:cs typeface="Times New Roman" pitchFamily="18" charset="0"/>
              </a:rPr>
              <a:t> = { 3, 5, 8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for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 0;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&lt;= 2;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yield return </a:t>
            </a:r>
            <a:r>
              <a:rPr lang="en-US" sz="2000" b="1" dirty="0" err="1" smtClean="0">
                <a:solidFill>
                  <a:srgbClr val="FF00FF"/>
                </a:solidFill>
                <a:latin typeface="Times New Roman" pitchFamily="18" charset="0"/>
                <a:ea typeface="楷体" pitchFamily="49" charset="-122"/>
                <a:cs typeface="Times New Roman" pitchFamily="18" charset="0"/>
              </a:rPr>
              <a:t>myarr</a:t>
            </a:r>
            <a:r>
              <a:rPr 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i</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err="1" smtClean="0">
              <a:solidFill>
                <a:srgbClr val="0080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428604"/>
            <a:ext cx="8072494" cy="830997"/>
          </a:xfrm>
          <a:prstGeom prst="rect">
            <a:avLst/>
          </a:prstGeom>
          <a:noFill/>
        </p:spPr>
        <p:txBody>
          <a:bodyPr wrap="square" rtlCol="0">
            <a:spAutoFit/>
          </a:bodyPr>
          <a:lstStyle/>
          <a:p>
            <a:r>
              <a:rPr lang="en-US" altLang="zh-CN" sz="2400" b="1" dirty="0" smtClean="0">
                <a:solidFill>
                  <a:srgbClr val="0000FF"/>
                </a:solidFill>
                <a:latin typeface="Times New Roman" pitchFamily="18" charset="0"/>
                <a:ea typeface="楷体" pitchFamily="49" charset="-122"/>
                <a:cs typeface="Times New Roman" pitchFamily="18" charset="0"/>
              </a:rPr>
              <a:t>     </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sz="2400" b="1" dirty="0" smtClean="0">
                <a:solidFill>
                  <a:srgbClr val="FF0000"/>
                </a:solidFill>
                <a:latin typeface="Times New Roman" pitchFamily="18" charset="0"/>
                <a:ea typeface="楷体" pitchFamily="49" charset="-122"/>
                <a:cs typeface="Times New Roman" pitchFamily="18" charset="0"/>
              </a:rPr>
              <a:t>8.5</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修改例</a:t>
            </a:r>
            <a:r>
              <a:rPr lang="en-US" sz="2400" b="1" dirty="0" smtClean="0">
                <a:solidFill>
                  <a:srgbClr val="0000FF"/>
                </a:solidFill>
                <a:latin typeface="Times New Roman" pitchFamily="18" charset="0"/>
                <a:ea typeface="楷体" pitchFamily="49" charset="-122"/>
                <a:cs typeface="Times New Roman" pitchFamily="18" charset="0"/>
              </a:rPr>
              <a:t>8.4</a:t>
            </a:r>
            <a:r>
              <a:rPr lang="zh-CN" altLang="en-US" sz="2400" b="1" dirty="0" smtClean="0">
                <a:solidFill>
                  <a:srgbClr val="0000FF"/>
                </a:solidFill>
                <a:latin typeface="Times New Roman" pitchFamily="18" charset="0"/>
                <a:ea typeface="楷体" pitchFamily="49" charset="-122"/>
                <a:cs typeface="Times New Roman" pitchFamily="18" charset="0"/>
              </a:rPr>
              <a:t>的程序，增加一个正向迭代列表容器中元素的属性和一个反向迭代列表容器中元素的属性。</a:t>
            </a:r>
            <a:endParaRPr lang="zh-CN" altLang="en-US" sz="2400" b="1" dirty="0">
              <a:solidFill>
                <a:srgbClr val="0000FF"/>
              </a:solidFill>
              <a:latin typeface="Times New Roman" pitchFamily="18" charset="0"/>
              <a:ea typeface="楷体" pitchFamily="49" charset="-122"/>
              <a:cs typeface="Times New Roman" pitchFamily="18" charset="0"/>
            </a:endParaRPr>
          </a:p>
        </p:txBody>
      </p:sp>
      <p:sp>
        <p:nvSpPr>
          <p:cNvPr id="3" name="TextBox 2"/>
          <p:cNvSpPr txBox="1"/>
          <p:nvPr/>
        </p:nvSpPr>
        <p:spPr>
          <a:xfrm>
            <a:off x="642910" y="1428736"/>
            <a:ext cx="8215370" cy="3785652"/>
          </a:xfrm>
          <a:prstGeom prst="rect">
            <a:avLst/>
          </a:prstGeom>
          <a:noFill/>
        </p:spPr>
        <p:txBody>
          <a:bodyPr wrap="square" rtlCol="0">
            <a:spAutoFit/>
          </a:bodyPr>
          <a:lstStyle/>
          <a:p>
            <a:r>
              <a:rPr lang="en-US" sz="2000" b="1" dirty="0" smtClean="0">
                <a:solidFill>
                  <a:srgbClr val="008000"/>
                </a:solidFill>
                <a:latin typeface="Times New Roman" pitchFamily="18" charset="0"/>
                <a:ea typeface="楷体" pitchFamily="49" charset="-122"/>
                <a:cs typeface="Times New Roman" pitchFamily="18" charset="0"/>
              </a:rPr>
              <a:t>using System;</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using </a:t>
            </a:r>
            <a:r>
              <a:rPr lang="en-US" sz="2000" b="1" dirty="0" err="1" smtClean="0">
                <a:solidFill>
                  <a:srgbClr val="008000"/>
                </a:solidFill>
                <a:latin typeface="Times New Roman" pitchFamily="18" charset="0"/>
                <a:ea typeface="楷体" pitchFamily="49" charset="-122"/>
                <a:cs typeface="Times New Roman" pitchFamily="18" charset="0"/>
              </a:rPr>
              <a:t>System.Collections</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using </a:t>
            </a:r>
            <a:r>
              <a:rPr lang="en-US" sz="2000" b="1" dirty="0" err="1" smtClean="0">
                <a:solidFill>
                  <a:srgbClr val="008000"/>
                </a:solidFill>
                <a:latin typeface="Times New Roman" pitchFamily="18" charset="0"/>
                <a:ea typeface="楷体" pitchFamily="49" charset="-122"/>
                <a:cs typeface="Times New Roman" pitchFamily="18" charset="0"/>
              </a:rPr>
              <a:t>System.Collections.Generic</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namespace </a:t>
            </a:r>
            <a:r>
              <a:rPr lang="en-US" sz="2000" b="1" dirty="0" err="1" smtClean="0">
                <a:solidFill>
                  <a:srgbClr val="008000"/>
                </a:solidFill>
                <a:latin typeface="Times New Roman" pitchFamily="18" charset="0"/>
                <a:ea typeface="楷体" pitchFamily="49" charset="-122"/>
                <a:cs typeface="Times New Roman" pitchFamily="18" charset="0"/>
              </a:rPr>
              <a:t>Proj8_5</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public class </a:t>
            </a:r>
            <a:r>
              <a:rPr lang="en-US" sz="2000" b="1" dirty="0" err="1" smtClean="0">
                <a:solidFill>
                  <a:srgbClr val="FF00FF"/>
                </a:solidFill>
                <a:latin typeface="Times New Roman" pitchFamily="18" charset="0"/>
                <a:ea typeface="楷体" pitchFamily="49" charset="-122"/>
                <a:cs typeface="Times New Roman" pitchFamily="18" charset="0"/>
              </a:rPr>
              <a:t>MyClass</a:t>
            </a:r>
            <a:r>
              <a:rPr lang="en-US" sz="2000" b="1" dirty="0" smtClean="0">
                <a:solidFill>
                  <a:srgbClr val="FF00FF"/>
                </a:solidFill>
                <a:latin typeface="Times New Roman" pitchFamily="18" charset="0"/>
                <a:ea typeface="楷体" pitchFamily="49" charset="-122"/>
                <a:cs typeface="Times New Roman" pitchFamily="18" charset="0"/>
              </a:rPr>
              <a:t>&lt;T&gt; : </a:t>
            </a:r>
            <a:r>
              <a:rPr lang="en-US" sz="2000" b="1" dirty="0" err="1" smtClean="0">
                <a:solidFill>
                  <a:srgbClr val="FF00FF"/>
                </a:solidFill>
                <a:latin typeface="Times New Roman" pitchFamily="18" charset="0"/>
                <a:ea typeface="楷体" pitchFamily="49" charset="-122"/>
                <a:cs typeface="Times New Roman" pitchFamily="18" charset="0"/>
              </a:rPr>
              <a:t>IEnumerable</a:t>
            </a:r>
            <a:r>
              <a:rPr lang="en-US" sz="2000" b="1" dirty="0" smtClean="0">
                <a:solidFill>
                  <a:srgbClr val="FF00FF"/>
                </a:solidFill>
                <a:latin typeface="Times New Roman" pitchFamily="18" charset="0"/>
                <a:ea typeface="楷体" pitchFamily="49" charset="-122"/>
                <a:cs typeface="Times New Roman" pitchFamily="18" charset="0"/>
              </a:rPr>
              <a:t>&lt;T&gt;//</a:t>
            </a:r>
            <a:r>
              <a:rPr lang="zh-CN" altLang="en-US" sz="2000" b="1" dirty="0" smtClean="0">
                <a:solidFill>
                  <a:srgbClr val="FF00FF"/>
                </a:solidFill>
                <a:latin typeface="Times New Roman" pitchFamily="18" charset="0"/>
                <a:ea typeface="楷体" pitchFamily="49" charset="-122"/>
                <a:cs typeface="Times New Roman" pitchFamily="18" charset="0"/>
              </a:rPr>
              <a:t>声明可枚举泛型类</a:t>
            </a:r>
          </a:p>
          <a:p>
            <a:r>
              <a:rPr lang="en-US" sz="2000" b="1" dirty="0" smtClean="0">
                <a:solidFill>
                  <a:srgbClr val="008000"/>
                </a:solidFill>
                <a:latin typeface="Times New Roman" pitchFamily="18" charset="0"/>
                <a:ea typeface="楷体" pitchFamily="49" charset="-122"/>
                <a:cs typeface="Times New Roman" pitchFamily="18" charset="0"/>
              </a:rPr>
              <a:t>       {	private T[] data = new T[100];</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private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length = 0;</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public void Add(T e)                    	//</a:t>
            </a:r>
            <a:r>
              <a:rPr lang="zh-CN" altLang="en-US" sz="2000" b="1" dirty="0" smtClean="0">
                <a:solidFill>
                  <a:srgbClr val="008000"/>
                </a:solidFill>
                <a:latin typeface="Times New Roman" pitchFamily="18" charset="0"/>
                <a:ea typeface="楷体" pitchFamily="49" charset="-122"/>
                <a:cs typeface="Times New Roman" pitchFamily="18" charset="0"/>
              </a:rPr>
              <a:t>添加元素</a:t>
            </a:r>
            <a:r>
              <a:rPr lang="en-US" sz="2000" b="1" dirty="0" smtClean="0">
                <a:solidFill>
                  <a:srgbClr val="008000"/>
                </a:solidFill>
                <a:latin typeface="Times New Roman" pitchFamily="18" charset="0"/>
                <a:ea typeface="楷体" pitchFamily="49" charset="-122"/>
                <a:cs typeface="Times New Roman" pitchFamily="18" charset="0"/>
              </a:rPr>
              <a:t>e</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data[length] = e;</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length++;</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endParaRPr lang="zh-CN" altLang="en-US" sz="2000" b="1" dirty="0" err="1" smtClean="0">
              <a:solidFill>
                <a:srgbClr val="0080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642918"/>
            <a:ext cx="8358246" cy="4131900"/>
          </a:xfrm>
          <a:prstGeom prst="rect">
            <a:avLst/>
          </a:prstGeom>
          <a:noFill/>
        </p:spPr>
        <p:txBody>
          <a:bodyPr wrap="square" rtlCol="0">
            <a:spAutoFit/>
          </a:bodyPr>
          <a:lstStyle/>
          <a:p>
            <a:pPr>
              <a:lnSpc>
                <a:spcPts val="3500"/>
              </a:lnSpc>
            </a:pPr>
            <a:r>
              <a:rPr lang="zh-CN" altLang="en-US" sz="2400" b="1" dirty="0" smtClean="0">
                <a:solidFill>
                  <a:srgbClr val="0000FF"/>
                </a:solidFill>
                <a:latin typeface="Times New Roman" pitchFamily="18" charset="0"/>
                <a:ea typeface="楷体" pitchFamily="49" charset="-122"/>
                <a:cs typeface="Times New Roman" pitchFamily="18" charset="0"/>
              </a:rPr>
              <a:t>        这是因为数组可以按需提供一个称为</a:t>
            </a:r>
            <a:r>
              <a:rPr lang="zh-CN" altLang="en-US" sz="2400" b="1" dirty="0" smtClean="0">
                <a:solidFill>
                  <a:srgbClr val="FF0000"/>
                </a:solidFill>
                <a:latin typeface="Times New Roman" pitchFamily="18" charset="0"/>
                <a:ea typeface="楷体" pitchFamily="49" charset="-122"/>
                <a:cs typeface="Times New Roman" pitchFamily="18" charset="0"/>
              </a:rPr>
              <a:t>枚举器</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enumerator</a:t>
            </a:r>
            <a:r>
              <a:rPr lang="zh-CN" altLang="en-US" sz="2400" b="1" dirty="0" smtClean="0">
                <a:solidFill>
                  <a:srgbClr val="0000FF"/>
                </a:solidFill>
                <a:latin typeface="Times New Roman" pitchFamily="18" charset="0"/>
                <a:ea typeface="楷体" pitchFamily="49" charset="-122"/>
                <a:cs typeface="Times New Roman" pitchFamily="18" charset="0"/>
              </a:rPr>
              <a:t>，或</a:t>
            </a:r>
            <a:r>
              <a:rPr lang="zh-CN" altLang="en-US" sz="2400" b="1" dirty="0" smtClean="0">
                <a:solidFill>
                  <a:srgbClr val="FF0000"/>
                </a:solidFill>
                <a:latin typeface="Times New Roman" pitchFamily="18" charset="0"/>
                <a:ea typeface="楷体" pitchFamily="49" charset="-122"/>
                <a:cs typeface="Times New Roman" pitchFamily="18" charset="0"/>
              </a:rPr>
              <a:t>枚举数</a:t>
            </a:r>
            <a:r>
              <a:rPr lang="zh-CN" altLang="en-US" sz="2400" b="1" dirty="0" smtClean="0">
                <a:solidFill>
                  <a:srgbClr val="0000FF"/>
                </a:solidFill>
                <a:latin typeface="Times New Roman" pitchFamily="18" charset="0"/>
                <a:ea typeface="楷体" pitchFamily="49" charset="-122"/>
                <a:cs typeface="Times New Roman" pitchFamily="18" charset="0"/>
              </a:rPr>
              <a:t>）的对象。</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ts val="35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枚举器可用于依次读取数组中的元素，但不能用于修改基础集合，所以，不能用迭代变量（或枚举变量）</a:t>
            </a:r>
            <a:r>
              <a:rPr lang="en-US" sz="2400" b="1" dirty="0" smtClean="0">
                <a:solidFill>
                  <a:srgbClr val="0000FF"/>
                </a:solidFill>
                <a:latin typeface="Times New Roman" pitchFamily="18" charset="0"/>
                <a:ea typeface="楷体" pitchFamily="49" charset="-122"/>
                <a:cs typeface="Times New Roman" pitchFamily="18" charset="0"/>
              </a:rPr>
              <a:t>item</a:t>
            </a:r>
            <a:r>
              <a:rPr lang="zh-CN" altLang="en-US" sz="2400" b="1" dirty="0" smtClean="0">
                <a:solidFill>
                  <a:srgbClr val="0000FF"/>
                </a:solidFill>
                <a:latin typeface="Times New Roman" pitchFamily="18" charset="0"/>
                <a:ea typeface="楷体" pitchFamily="49" charset="-122"/>
                <a:cs typeface="Times New Roman" pitchFamily="18" charset="0"/>
              </a:rPr>
              <a:t>修改</a:t>
            </a:r>
            <a:r>
              <a:rPr lang="en-US" sz="2400" b="1" dirty="0" err="1" smtClean="0">
                <a:solidFill>
                  <a:srgbClr val="0000FF"/>
                </a:solidFill>
                <a:latin typeface="Times New Roman" pitchFamily="18" charset="0"/>
                <a:ea typeface="楷体" pitchFamily="49" charset="-122"/>
                <a:cs typeface="Times New Roman" pitchFamily="18" charset="0"/>
              </a:rPr>
              <a:t>myarr</a:t>
            </a:r>
            <a:r>
              <a:rPr lang="zh-CN" altLang="en-US" sz="2400" b="1" dirty="0" smtClean="0">
                <a:solidFill>
                  <a:srgbClr val="0000FF"/>
                </a:solidFill>
                <a:latin typeface="Times New Roman" pitchFamily="18" charset="0"/>
                <a:ea typeface="楷体" pitchFamily="49" charset="-122"/>
                <a:cs typeface="Times New Roman" pitchFamily="18" charset="0"/>
              </a:rPr>
              <a:t>的元素。</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ts val="3500"/>
              </a:lnSpc>
            </a:pPr>
            <a:r>
              <a:rPr lang="en-US" sz="2400" b="1" dirty="0" smtClean="0">
                <a:solidFill>
                  <a:srgbClr val="0000FF"/>
                </a:solidFill>
                <a:latin typeface="Times New Roman" pitchFamily="18" charset="0"/>
                <a:ea typeface="楷体" pitchFamily="49" charset="-122"/>
                <a:cs typeface="Times New Roman" pitchFamily="18" charset="0"/>
              </a:rPr>
              <a:t>        Array</a:t>
            </a:r>
            <a:r>
              <a:rPr lang="zh-CN" altLang="en-US" sz="2400" b="1" dirty="0" smtClean="0">
                <a:solidFill>
                  <a:srgbClr val="0000FF"/>
                </a:solidFill>
                <a:latin typeface="Times New Roman" pitchFamily="18" charset="0"/>
                <a:ea typeface="楷体" pitchFamily="49" charset="-122"/>
                <a:cs typeface="Times New Roman" pitchFamily="18" charset="0"/>
              </a:rPr>
              <a:t>类有一个</a:t>
            </a:r>
            <a:r>
              <a:rPr lang="en-US" sz="2400" b="1" dirty="0" err="1" smtClean="0">
                <a:solidFill>
                  <a:srgbClr val="0000FF"/>
                </a:solidFill>
                <a:latin typeface="Times New Roman" pitchFamily="18" charset="0"/>
                <a:ea typeface="楷体" pitchFamily="49" charset="-122"/>
                <a:cs typeface="Times New Roman" pitchFamily="18" charset="0"/>
              </a:rPr>
              <a:t>GetEnumerator</a:t>
            </a:r>
            <a:r>
              <a:rPr lang="zh-CN" altLang="en-US" sz="2400" b="1" dirty="0" smtClean="0">
                <a:solidFill>
                  <a:srgbClr val="0000FF"/>
                </a:solidFill>
                <a:latin typeface="Times New Roman" pitchFamily="18" charset="0"/>
                <a:ea typeface="楷体" pitchFamily="49" charset="-122"/>
                <a:cs typeface="Times New Roman" pitchFamily="18" charset="0"/>
              </a:rPr>
              <a:t>方法用于返回当前使用的枚举器，除了</a:t>
            </a:r>
            <a:r>
              <a:rPr lang="en-US" sz="2400" b="1" dirty="0" smtClean="0">
                <a:solidFill>
                  <a:srgbClr val="0000FF"/>
                </a:solidFill>
                <a:latin typeface="Times New Roman" pitchFamily="18" charset="0"/>
                <a:ea typeface="楷体" pitchFamily="49" charset="-122"/>
                <a:cs typeface="Times New Roman" pitchFamily="18" charset="0"/>
              </a:rPr>
              <a:t>Array</a:t>
            </a:r>
            <a:r>
              <a:rPr lang="zh-CN" altLang="en-US" sz="2400" b="1" dirty="0" smtClean="0">
                <a:solidFill>
                  <a:srgbClr val="0000FF"/>
                </a:solidFill>
                <a:latin typeface="Times New Roman" pitchFamily="18" charset="0"/>
                <a:ea typeface="楷体" pitchFamily="49" charset="-122"/>
                <a:cs typeface="Times New Roman" pitchFamily="18" charset="0"/>
              </a:rPr>
              <a:t>类外，还有一些其他类型提供了</a:t>
            </a:r>
            <a:r>
              <a:rPr lang="en-US" sz="2400" b="1" dirty="0" err="1" smtClean="0">
                <a:solidFill>
                  <a:srgbClr val="FF0000"/>
                </a:solidFill>
                <a:latin typeface="Times New Roman" pitchFamily="18" charset="0"/>
                <a:ea typeface="楷体" pitchFamily="49" charset="-122"/>
                <a:cs typeface="Times New Roman" pitchFamily="18" charset="0"/>
              </a:rPr>
              <a:t>GetEnumerator</a:t>
            </a:r>
            <a:r>
              <a:rPr lang="zh-CN" altLang="en-US" sz="2400" b="1" dirty="0" smtClean="0">
                <a:solidFill>
                  <a:srgbClr val="FF0000"/>
                </a:solidFill>
                <a:latin typeface="Times New Roman" pitchFamily="18" charset="0"/>
                <a:ea typeface="楷体" pitchFamily="49" charset="-122"/>
                <a:cs typeface="Times New Roman" pitchFamily="18" charset="0"/>
              </a:rPr>
              <a:t>方法</a:t>
            </a:r>
            <a:r>
              <a:rPr lang="zh-CN" altLang="en-US" sz="2400" b="1" dirty="0" smtClean="0">
                <a:solidFill>
                  <a:srgbClr val="0000FF"/>
                </a:solidFill>
                <a:latin typeface="Times New Roman" pitchFamily="18" charset="0"/>
                <a:ea typeface="楷体" pitchFamily="49" charset="-122"/>
                <a:cs typeface="Times New Roman" pitchFamily="18" charset="0"/>
              </a:rPr>
              <a:t>，凡是提供了</a:t>
            </a:r>
            <a:r>
              <a:rPr lang="en-US" sz="2400" b="1" dirty="0" err="1" smtClean="0">
                <a:solidFill>
                  <a:srgbClr val="0000FF"/>
                </a:solidFill>
                <a:latin typeface="Times New Roman" pitchFamily="18" charset="0"/>
                <a:ea typeface="楷体" pitchFamily="49" charset="-122"/>
                <a:cs typeface="Times New Roman" pitchFamily="18" charset="0"/>
              </a:rPr>
              <a:t>GetEnumerator</a:t>
            </a:r>
            <a:r>
              <a:rPr lang="zh-CN" altLang="en-US" sz="2400" b="1" dirty="0" smtClean="0">
                <a:solidFill>
                  <a:srgbClr val="0000FF"/>
                </a:solidFill>
                <a:latin typeface="Times New Roman" pitchFamily="18" charset="0"/>
                <a:ea typeface="楷体" pitchFamily="49" charset="-122"/>
                <a:cs typeface="Times New Roman" pitchFamily="18" charset="0"/>
              </a:rPr>
              <a:t>方法的类型称为可枚举类型，显然，数组是可枚举类型。</a:t>
            </a:r>
            <a:endParaRPr lang="zh-CN" altLang="en-US" sz="2400" b="1" dirty="0">
              <a:solidFill>
                <a:srgbClr val="0000FF"/>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8215370" cy="5324535"/>
          </a:xfrm>
          <a:prstGeom prst="rect">
            <a:avLst/>
          </a:prstGeom>
          <a:noFill/>
        </p:spPr>
        <p:txBody>
          <a:bodyPr wrap="square" rtlCol="0">
            <a:spAutoFit/>
          </a:bodyPr>
          <a:lstStyle/>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IEnumerator</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IEnumerable.GetEnumerator</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return </a:t>
            </a:r>
            <a:r>
              <a:rPr lang="en-US" sz="2000" b="1" dirty="0" err="1" smtClean="0">
                <a:solidFill>
                  <a:srgbClr val="008000"/>
                </a:solidFill>
                <a:latin typeface="Times New Roman" pitchFamily="18" charset="0"/>
                <a:ea typeface="楷体" pitchFamily="49" charset="-122"/>
                <a:cs typeface="Times New Roman" pitchFamily="18" charset="0"/>
              </a:rPr>
              <a:t>GetEnumerator</a:t>
            </a: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3300"/>
                </a:solidFill>
                <a:latin typeface="Times New Roman" pitchFamily="18" charset="0"/>
                <a:ea typeface="楷体" pitchFamily="49" charset="-122"/>
                <a:cs typeface="Times New Roman" pitchFamily="18" charset="0"/>
              </a:rPr>
              <a:t>public </a:t>
            </a:r>
            <a:r>
              <a:rPr lang="en-US" sz="2000" b="1" dirty="0" err="1" smtClean="0">
                <a:solidFill>
                  <a:srgbClr val="FF3300"/>
                </a:solidFill>
                <a:latin typeface="Times New Roman" pitchFamily="18" charset="0"/>
                <a:ea typeface="楷体" pitchFamily="49" charset="-122"/>
                <a:cs typeface="Times New Roman" pitchFamily="18" charset="0"/>
              </a:rPr>
              <a:t>IEnumerator</a:t>
            </a:r>
            <a:r>
              <a:rPr lang="en-US" sz="2000" b="1" dirty="0" smtClean="0">
                <a:solidFill>
                  <a:srgbClr val="FF3300"/>
                </a:solidFill>
                <a:latin typeface="Times New Roman" pitchFamily="18" charset="0"/>
                <a:ea typeface="楷体" pitchFamily="49" charset="-122"/>
                <a:cs typeface="Times New Roman" pitchFamily="18" charset="0"/>
              </a:rPr>
              <a:t>&lt;T&gt; </a:t>
            </a:r>
            <a:r>
              <a:rPr lang="en-US" sz="2000" b="1" dirty="0" err="1" smtClean="0">
                <a:solidFill>
                  <a:srgbClr val="FF3300"/>
                </a:solidFill>
                <a:latin typeface="Times New Roman" pitchFamily="18" charset="0"/>
                <a:ea typeface="楷体" pitchFamily="49" charset="-122"/>
                <a:cs typeface="Times New Roman" pitchFamily="18" charset="0"/>
              </a:rPr>
              <a:t>GetEnumerator</a:t>
            </a:r>
            <a:r>
              <a:rPr lang="en-US" sz="2000" b="1" dirty="0" smtClean="0">
                <a:solidFill>
                  <a:srgbClr val="FF3300"/>
                </a:solidFill>
                <a:latin typeface="Times New Roman" pitchFamily="18" charset="0"/>
                <a:ea typeface="楷体" pitchFamily="49" charset="-122"/>
                <a:cs typeface="Times New Roman" pitchFamily="18" charset="0"/>
              </a:rPr>
              <a:t>()    //</a:t>
            </a:r>
            <a:r>
              <a:rPr lang="zh-CN" altLang="en-US" sz="2000" b="1" dirty="0" smtClean="0">
                <a:solidFill>
                  <a:srgbClr val="FF3300"/>
                </a:solidFill>
                <a:latin typeface="Times New Roman" pitchFamily="18" charset="0"/>
                <a:ea typeface="楷体" pitchFamily="49" charset="-122"/>
                <a:cs typeface="Times New Roman" pitchFamily="18" charset="0"/>
              </a:rPr>
              <a:t>迭代器方法</a:t>
            </a:r>
          </a:p>
          <a:p>
            <a:r>
              <a:rPr lang="en-US" sz="2000" b="1" dirty="0" smtClean="0">
                <a:solidFill>
                  <a:srgbClr val="008000"/>
                </a:solidFill>
                <a:latin typeface="Times New Roman" pitchFamily="18" charset="0"/>
                <a:ea typeface="楷体" pitchFamily="49" charset="-122"/>
                <a:cs typeface="Times New Roman" pitchFamily="18" charset="0"/>
              </a:rPr>
              <a:t>        	{     for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 0;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&lt;= length - 1;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              yield return data[</a:t>
            </a:r>
            <a:r>
              <a:rPr lang="en-US" sz="2000" b="1" dirty="0" err="1" smtClean="0">
                <a:solidFill>
                  <a:srgbClr val="FF00FF"/>
                </a:solidFill>
                <a:latin typeface="Times New Roman" pitchFamily="18" charset="0"/>
                <a:ea typeface="楷体" pitchFamily="49" charset="-122"/>
                <a:cs typeface="Times New Roman" pitchFamily="18" charset="0"/>
              </a:rPr>
              <a:t>i</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3300"/>
                </a:solidFill>
                <a:latin typeface="Times New Roman" pitchFamily="18" charset="0"/>
                <a:ea typeface="楷体" pitchFamily="49" charset="-122"/>
                <a:cs typeface="Times New Roman" pitchFamily="18" charset="0"/>
              </a:rPr>
              <a:t>public </a:t>
            </a:r>
            <a:r>
              <a:rPr lang="en-US" sz="2000" b="1" dirty="0" err="1" smtClean="0">
                <a:solidFill>
                  <a:srgbClr val="FF3300"/>
                </a:solidFill>
                <a:latin typeface="Times New Roman" pitchFamily="18" charset="0"/>
                <a:ea typeface="楷体" pitchFamily="49" charset="-122"/>
                <a:cs typeface="Times New Roman" pitchFamily="18" charset="0"/>
              </a:rPr>
              <a:t>IEnumerable</a:t>
            </a:r>
            <a:r>
              <a:rPr lang="en-US" sz="2000" b="1" dirty="0" smtClean="0">
                <a:solidFill>
                  <a:srgbClr val="FF3300"/>
                </a:solidFill>
                <a:latin typeface="Times New Roman" pitchFamily="18" charset="0"/>
                <a:ea typeface="楷体" pitchFamily="49" charset="-122"/>
                <a:cs typeface="Times New Roman" pitchFamily="18" charset="0"/>
              </a:rPr>
              <a:t>&lt;T&gt; Positive</a:t>
            </a:r>
            <a:endParaRPr lang="zh-CN" altLang="en-US" sz="2000" b="1" dirty="0" smtClean="0">
              <a:solidFill>
                <a:srgbClr val="FF33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get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return this;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3300"/>
                </a:solidFill>
                <a:latin typeface="Times New Roman" pitchFamily="18" charset="0"/>
                <a:ea typeface="楷体" pitchFamily="49" charset="-122"/>
                <a:cs typeface="Times New Roman" pitchFamily="18" charset="0"/>
              </a:rPr>
              <a:t>public </a:t>
            </a:r>
            <a:r>
              <a:rPr lang="en-US" sz="2000" b="1" dirty="0" err="1" smtClean="0">
                <a:solidFill>
                  <a:srgbClr val="FF3300"/>
                </a:solidFill>
                <a:latin typeface="Times New Roman" pitchFamily="18" charset="0"/>
                <a:ea typeface="楷体" pitchFamily="49" charset="-122"/>
                <a:cs typeface="Times New Roman" pitchFamily="18" charset="0"/>
              </a:rPr>
              <a:t>IEnumerable</a:t>
            </a:r>
            <a:r>
              <a:rPr lang="en-US" sz="2000" b="1" dirty="0" smtClean="0">
                <a:solidFill>
                  <a:srgbClr val="FF3300"/>
                </a:solidFill>
                <a:latin typeface="Times New Roman" pitchFamily="18" charset="0"/>
                <a:ea typeface="楷体" pitchFamily="49" charset="-122"/>
                <a:cs typeface="Times New Roman" pitchFamily="18" charset="0"/>
              </a:rPr>
              <a:t>&lt;T&gt; Reverse	   //</a:t>
            </a:r>
            <a:r>
              <a:rPr lang="zh-CN" altLang="en-US" sz="2000" b="1" dirty="0" smtClean="0">
                <a:solidFill>
                  <a:srgbClr val="FF3300"/>
                </a:solidFill>
                <a:latin typeface="Times New Roman" pitchFamily="18" charset="0"/>
                <a:ea typeface="楷体" pitchFamily="49" charset="-122"/>
                <a:cs typeface="Times New Roman" pitchFamily="18" charset="0"/>
              </a:rPr>
              <a:t>含</a:t>
            </a:r>
            <a:r>
              <a:rPr lang="en-US" sz="2000" b="1" dirty="0" smtClean="0">
                <a:solidFill>
                  <a:srgbClr val="FF3300"/>
                </a:solidFill>
                <a:latin typeface="Times New Roman" pitchFamily="18" charset="0"/>
                <a:ea typeface="楷体" pitchFamily="49" charset="-122"/>
                <a:cs typeface="Times New Roman" pitchFamily="18" charset="0"/>
              </a:rPr>
              <a:t>yield return</a:t>
            </a:r>
            <a:r>
              <a:rPr lang="zh-CN" altLang="en-US" sz="2000" b="1" dirty="0" smtClean="0">
                <a:solidFill>
                  <a:srgbClr val="FF3300"/>
                </a:solidFill>
                <a:latin typeface="Times New Roman" pitchFamily="18" charset="0"/>
                <a:ea typeface="楷体" pitchFamily="49" charset="-122"/>
                <a:cs typeface="Times New Roman" pitchFamily="18" charset="0"/>
              </a:rPr>
              <a:t>语句的属性</a:t>
            </a:r>
          </a:p>
          <a:p>
            <a:r>
              <a:rPr lang="en-US" sz="2000" b="1" dirty="0" smtClean="0">
                <a:solidFill>
                  <a:srgbClr val="008000"/>
                </a:solidFill>
                <a:latin typeface="Times New Roman" pitchFamily="18" charset="0"/>
                <a:ea typeface="楷体" pitchFamily="49" charset="-122"/>
                <a:cs typeface="Times New Roman" pitchFamily="18" charset="0"/>
              </a:rPr>
              <a:t>        	{      get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	for (</a:t>
            </a:r>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 = length - </a:t>
            </a:r>
            <a:r>
              <a:rPr lang="en-US" sz="2000" b="1" dirty="0" err="1" smtClean="0">
                <a:solidFill>
                  <a:srgbClr val="008000"/>
                </a:solidFill>
                <a:latin typeface="Times New Roman" pitchFamily="18" charset="0"/>
                <a:ea typeface="楷体" pitchFamily="49" charset="-122"/>
                <a:cs typeface="Times New Roman" pitchFamily="18" charset="0"/>
              </a:rPr>
              <a:t>1;i</a:t>
            </a:r>
            <a:r>
              <a:rPr lang="en-US" sz="2000" b="1" dirty="0" smtClean="0">
                <a:solidFill>
                  <a:srgbClr val="008000"/>
                </a:solidFill>
                <a:latin typeface="Times New Roman" pitchFamily="18" charset="0"/>
                <a:ea typeface="楷体" pitchFamily="49" charset="-122"/>
                <a:cs typeface="Times New Roman" pitchFamily="18" charset="0"/>
              </a:rPr>
              <a:t>&gt;=0; </a:t>
            </a:r>
            <a:r>
              <a:rPr lang="en-US" sz="2000" b="1" dirty="0" err="1" smtClean="0">
                <a:solidFill>
                  <a:srgbClr val="008000"/>
                </a:solidFill>
                <a:latin typeface="Times New Roman" pitchFamily="18" charset="0"/>
                <a:ea typeface="楷体" pitchFamily="49" charset="-122"/>
                <a:cs typeface="Times New Roman" pitchFamily="18" charset="0"/>
              </a:rPr>
              <a:t>i</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yield return data[</a:t>
            </a:r>
            <a:r>
              <a:rPr lang="en-US" sz="2000" b="1" dirty="0" err="1" smtClean="0">
                <a:solidFill>
                  <a:srgbClr val="FF00FF"/>
                </a:solidFill>
                <a:latin typeface="Times New Roman" pitchFamily="18" charset="0"/>
                <a:ea typeface="楷体" pitchFamily="49" charset="-122"/>
                <a:cs typeface="Times New Roman" pitchFamily="18" charset="0"/>
              </a:rPr>
              <a:t>i</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a:solidFill>
                <a:srgbClr val="0080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02359"/>
            <a:ext cx="8143932" cy="5734903"/>
          </a:xfrm>
          <a:prstGeom prst="rect">
            <a:avLst/>
          </a:prstGeom>
          <a:noFill/>
        </p:spPr>
        <p:txBody>
          <a:bodyPr wrap="square" rtlCol="0">
            <a:spAutoFit/>
          </a:bodyPr>
          <a:lstStyle/>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class Program</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      static void Main(string[] </a:t>
            </a:r>
            <a:r>
              <a:rPr lang="en-US" sz="2000" b="1" dirty="0" err="1" smtClean="0">
                <a:solidFill>
                  <a:srgbClr val="008000"/>
                </a:solidFill>
                <a:latin typeface="Times New Roman" pitchFamily="18" charset="0"/>
                <a:ea typeface="楷体" pitchFamily="49" charset="-122"/>
                <a:cs typeface="Times New Roman" pitchFamily="18" charset="0"/>
              </a:rPr>
              <a:t>args</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00FF"/>
                </a:solidFill>
                <a:latin typeface="Times New Roman" pitchFamily="18" charset="0"/>
                <a:ea typeface="楷体" pitchFamily="49" charset="-122"/>
                <a:cs typeface="Times New Roman" pitchFamily="18" charset="0"/>
              </a:rPr>
              <a:t>MyClass</a:t>
            </a:r>
            <a:r>
              <a:rPr lang="en-US" sz="2000" b="1" dirty="0" smtClean="0">
                <a:solidFill>
                  <a:srgbClr val="0000FF"/>
                </a:solidFill>
                <a:latin typeface="Times New Roman" pitchFamily="18" charset="0"/>
                <a:ea typeface="楷体" pitchFamily="49" charset="-122"/>
                <a:cs typeface="Times New Roman" pitchFamily="18" charset="0"/>
              </a:rPr>
              <a:t>&lt;</a:t>
            </a:r>
            <a:r>
              <a:rPr lang="en-US" sz="2000" b="1" dirty="0" err="1" smtClean="0">
                <a:solidFill>
                  <a:srgbClr val="0000FF"/>
                </a:solidFill>
                <a:latin typeface="Times New Roman" pitchFamily="18" charset="0"/>
                <a:ea typeface="楷体" pitchFamily="49" charset="-122"/>
                <a:cs typeface="Times New Roman" pitchFamily="18" charset="0"/>
              </a:rPr>
              <a:t>int</a:t>
            </a:r>
            <a:r>
              <a:rPr lang="en-US" sz="2000" b="1" dirty="0" smtClean="0">
                <a:solidFill>
                  <a:srgbClr val="0000FF"/>
                </a:solidFill>
                <a:latin typeface="Times New Roman" pitchFamily="18" charset="0"/>
                <a:ea typeface="楷体" pitchFamily="49" charset="-122"/>
                <a:cs typeface="Times New Roman" pitchFamily="18" charset="0"/>
              </a:rPr>
              <a:t>&gt; </a:t>
            </a:r>
            <a:r>
              <a:rPr lang="en-US" sz="2000" b="1" dirty="0" err="1" smtClean="0">
                <a:solidFill>
                  <a:srgbClr val="0000FF"/>
                </a:solidFill>
                <a:latin typeface="Times New Roman" pitchFamily="18" charset="0"/>
                <a:ea typeface="楷体" pitchFamily="49" charset="-122"/>
                <a:cs typeface="Times New Roman" pitchFamily="18" charset="0"/>
              </a:rPr>
              <a:t>numlist</a:t>
            </a:r>
            <a:r>
              <a:rPr lang="en-US" sz="2000" b="1" dirty="0" smtClean="0">
                <a:solidFill>
                  <a:srgbClr val="0000FF"/>
                </a:solidFill>
                <a:latin typeface="Times New Roman" pitchFamily="18" charset="0"/>
                <a:ea typeface="楷体" pitchFamily="49" charset="-122"/>
                <a:cs typeface="Times New Roman" pitchFamily="18" charset="0"/>
              </a:rPr>
              <a:t> = new </a:t>
            </a:r>
            <a:r>
              <a:rPr lang="en-US" sz="2000" b="1" dirty="0" err="1" smtClean="0">
                <a:solidFill>
                  <a:srgbClr val="0000FF"/>
                </a:solidFill>
                <a:latin typeface="Times New Roman" pitchFamily="18" charset="0"/>
                <a:ea typeface="楷体" pitchFamily="49" charset="-122"/>
                <a:cs typeface="Times New Roman" pitchFamily="18" charset="0"/>
              </a:rPr>
              <a:t>MyClass</a:t>
            </a:r>
            <a:r>
              <a:rPr lang="en-US" sz="2000" b="1" dirty="0" smtClean="0">
                <a:solidFill>
                  <a:srgbClr val="0000FF"/>
                </a:solidFill>
                <a:latin typeface="Times New Roman" pitchFamily="18" charset="0"/>
                <a:ea typeface="楷体" pitchFamily="49" charset="-122"/>
                <a:cs typeface="Times New Roman" pitchFamily="18" charset="0"/>
              </a:rPr>
              <a:t>&lt;</a:t>
            </a:r>
            <a:r>
              <a:rPr lang="en-US" sz="2000" b="1" dirty="0" err="1" smtClean="0">
                <a:solidFill>
                  <a:srgbClr val="0000FF"/>
                </a:solidFill>
                <a:latin typeface="Times New Roman" pitchFamily="18" charset="0"/>
                <a:ea typeface="楷体" pitchFamily="49" charset="-122"/>
                <a:cs typeface="Times New Roman" pitchFamily="18" charset="0"/>
              </a:rPr>
              <a:t>int</a:t>
            </a:r>
            <a:r>
              <a:rPr lang="en-US" sz="2000" b="1" dirty="0" smtClean="0">
                <a:solidFill>
                  <a:srgbClr val="0000FF"/>
                </a:solidFill>
                <a:latin typeface="Times New Roman" pitchFamily="18" charset="0"/>
                <a:ea typeface="楷体" pitchFamily="49" charset="-122"/>
                <a:cs typeface="Times New Roman" pitchFamily="18" charset="0"/>
              </a:rPr>
              <a:t>&gt;();</a:t>
            </a:r>
            <a:endParaRPr lang="zh-CN" altLang="en-US" sz="2000" b="1" dirty="0" smtClean="0">
              <a:solidFill>
                <a:srgbClr val="0000FF"/>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00FF"/>
                </a:solidFill>
                <a:latin typeface="Times New Roman" pitchFamily="18" charset="0"/>
                <a:ea typeface="楷体" pitchFamily="49" charset="-122"/>
                <a:cs typeface="Times New Roman" pitchFamily="18" charset="0"/>
              </a:rPr>
              <a:t>            	        for (</a:t>
            </a:r>
            <a:r>
              <a:rPr lang="en-US" sz="2000" b="1" dirty="0" err="1" smtClean="0">
                <a:solidFill>
                  <a:srgbClr val="0000FF"/>
                </a:solidFill>
                <a:latin typeface="Times New Roman" pitchFamily="18" charset="0"/>
                <a:ea typeface="楷体" pitchFamily="49" charset="-122"/>
                <a:cs typeface="Times New Roman" pitchFamily="18" charset="0"/>
              </a:rPr>
              <a:t>int</a:t>
            </a:r>
            <a:r>
              <a:rPr lang="en-US" sz="2000" b="1" dirty="0" smtClean="0">
                <a:solidFill>
                  <a:srgbClr val="0000FF"/>
                </a:solidFill>
                <a:latin typeface="Times New Roman" pitchFamily="18" charset="0"/>
                <a:ea typeface="楷体" pitchFamily="49" charset="-122"/>
                <a:cs typeface="Times New Roman" pitchFamily="18" charset="0"/>
              </a:rPr>
              <a:t> </a:t>
            </a:r>
            <a:r>
              <a:rPr lang="en-US" sz="2000" b="1" dirty="0" err="1" smtClean="0">
                <a:solidFill>
                  <a:srgbClr val="0000FF"/>
                </a:solidFill>
                <a:latin typeface="Times New Roman" pitchFamily="18" charset="0"/>
                <a:ea typeface="楷体" pitchFamily="49" charset="-122"/>
                <a:cs typeface="Times New Roman" pitchFamily="18" charset="0"/>
              </a:rPr>
              <a:t>i</a:t>
            </a:r>
            <a:r>
              <a:rPr lang="en-US" sz="2000" b="1" dirty="0" smtClean="0">
                <a:solidFill>
                  <a:srgbClr val="0000FF"/>
                </a:solidFill>
                <a:latin typeface="Times New Roman" pitchFamily="18" charset="0"/>
                <a:ea typeface="楷体" pitchFamily="49" charset="-122"/>
                <a:cs typeface="Times New Roman" pitchFamily="18" charset="0"/>
              </a:rPr>
              <a:t> = 1; </a:t>
            </a:r>
            <a:r>
              <a:rPr lang="en-US" sz="2000" b="1" dirty="0" err="1" smtClean="0">
                <a:solidFill>
                  <a:srgbClr val="0000FF"/>
                </a:solidFill>
                <a:latin typeface="Times New Roman" pitchFamily="18" charset="0"/>
                <a:ea typeface="楷体" pitchFamily="49" charset="-122"/>
                <a:cs typeface="Times New Roman" pitchFamily="18" charset="0"/>
              </a:rPr>
              <a:t>i</a:t>
            </a:r>
            <a:r>
              <a:rPr lang="en-US" sz="2000" b="1" dirty="0" smtClean="0">
                <a:solidFill>
                  <a:srgbClr val="0000FF"/>
                </a:solidFill>
                <a:latin typeface="Times New Roman" pitchFamily="18" charset="0"/>
                <a:ea typeface="楷体" pitchFamily="49" charset="-122"/>
                <a:cs typeface="Times New Roman" pitchFamily="18" charset="0"/>
              </a:rPr>
              <a:t> &lt;= 9; </a:t>
            </a:r>
            <a:r>
              <a:rPr lang="en-US" sz="2000" b="1" dirty="0" err="1" smtClean="0">
                <a:solidFill>
                  <a:srgbClr val="0000FF"/>
                </a:solidFill>
                <a:latin typeface="Times New Roman" pitchFamily="18" charset="0"/>
                <a:ea typeface="楷体" pitchFamily="49" charset="-122"/>
                <a:cs typeface="Times New Roman" pitchFamily="18" charset="0"/>
              </a:rPr>
              <a:t>i</a:t>
            </a:r>
            <a:r>
              <a:rPr lang="en-US" sz="2000" b="1" dirty="0" smtClean="0">
                <a:solidFill>
                  <a:srgbClr val="0000FF"/>
                </a:solidFill>
                <a:latin typeface="Times New Roman" pitchFamily="18" charset="0"/>
                <a:ea typeface="楷体" pitchFamily="49" charset="-122"/>
                <a:cs typeface="Times New Roman" pitchFamily="18" charset="0"/>
              </a:rPr>
              <a:t>++)</a:t>
            </a:r>
            <a:endParaRPr lang="zh-CN" altLang="en-US" sz="2000" b="1" dirty="0" smtClean="0">
              <a:solidFill>
                <a:srgbClr val="0000FF"/>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00FF"/>
                </a:solidFill>
                <a:latin typeface="Times New Roman" pitchFamily="18" charset="0"/>
                <a:ea typeface="楷体" pitchFamily="49" charset="-122"/>
                <a:cs typeface="Times New Roman" pitchFamily="18" charset="0"/>
              </a:rPr>
              <a:t>                	</a:t>
            </a:r>
            <a:r>
              <a:rPr lang="en-US" sz="2000" b="1" dirty="0" err="1" smtClean="0">
                <a:solidFill>
                  <a:srgbClr val="0000FF"/>
                </a:solidFill>
                <a:latin typeface="Times New Roman" pitchFamily="18" charset="0"/>
                <a:ea typeface="楷体" pitchFamily="49" charset="-122"/>
                <a:cs typeface="Times New Roman" pitchFamily="18" charset="0"/>
              </a:rPr>
              <a:t>numlist.Add</a:t>
            </a:r>
            <a:r>
              <a:rPr lang="en-US" sz="2000" b="1" dirty="0" smtClean="0">
                <a:solidFill>
                  <a:srgbClr val="0000FF"/>
                </a:solidFill>
                <a:latin typeface="Times New Roman" pitchFamily="18" charset="0"/>
                <a:ea typeface="楷体" pitchFamily="49" charset="-122"/>
                <a:cs typeface="Times New Roman" pitchFamily="18" charset="0"/>
              </a:rPr>
              <a:t>(</a:t>
            </a:r>
            <a:r>
              <a:rPr lang="en-US" sz="2000" b="1" dirty="0" err="1" smtClean="0">
                <a:solidFill>
                  <a:srgbClr val="0000FF"/>
                </a:solidFill>
                <a:latin typeface="Times New Roman" pitchFamily="18" charset="0"/>
                <a:ea typeface="楷体" pitchFamily="49" charset="-122"/>
                <a:cs typeface="Times New Roman" pitchFamily="18" charset="0"/>
              </a:rPr>
              <a:t>i</a:t>
            </a:r>
            <a:r>
              <a:rPr lang="en-US" sz="2000" b="1" dirty="0" smtClean="0">
                <a:solidFill>
                  <a:srgbClr val="0000FF"/>
                </a:solidFill>
                <a:latin typeface="Times New Roman" pitchFamily="18" charset="0"/>
                <a:ea typeface="楷体" pitchFamily="49" charset="-122"/>
                <a:cs typeface="Times New Roman" pitchFamily="18" charset="0"/>
              </a:rPr>
              <a:t>);</a:t>
            </a:r>
            <a:endParaRPr lang="zh-CN" altLang="en-US" sz="2000" b="1" dirty="0" smtClean="0">
              <a:solidFill>
                <a:srgbClr val="0000FF"/>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00FF"/>
                </a:solidFill>
                <a:latin typeface="Times New Roman" pitchFamily="18" charset="0"/>
                <a:ea typeface="楷体" pitchFamily="49" charset="-122"/>
                <a:cs typeface="Times New Roman" pitchFamily="18" charset="0"/>
              </a:rPr>
              <a:t>            	        </a:t>
            </a:r>
            <a:r>
              <a:rPr lang="en-US" sz="2000" b="1" dirty="0" err="1" smtClean="0">
                <a:solidFill>
                  <a:srgbClr val="0000FF"/>
                </a:solidFill>
                <a:latin typeface="Times New Roman" pitchFamily="18" charset="0"/>
                <a:ea typeface="楷体" pitchFamily="49" charset="-122"/>
                <a:cs typeface="Times New Roman" pitchFamily="18" charset="0"/>
              </a:rPr>
              <a:t>Console.Write</a:t>
            </a:r>
            <a:r>
              <a:rPr lang="en-US" sz="2000" b="1" dirty="0" smtClean="0">
                <a:solidFill>
                  <a:srgbClr val="0000FF"/>
                </a:solidFill>
                <a:latin typeface="Times New Roman" pitchFamily="18" charset="0"/>
                <a:ea typeface="楷体" pitchFamily="49" charset="-122"/>
                <a:cs typeface="Times New Roman" pitchFamily="18" charset="0"/>
              </a:rPr>
              <a:t>("</a:t>
            </a:r>
            <a:r>
              <a:rPr lang="zh-CN" altLang="en-US" sz="2000" b="1" dirty="0" smtClean="0">
                <a:solidFill>
                  <a:srgbClr val="0000FF"/>
                </a:solidFill>
                <a:latin typeface="Times New Roman" pitchFamily="18" charset="0"/>
                <a:ea typeface="楷体" pitchFamily="49" charset="-122"/>
                <a:cs typeface="Times New Roman" pitchFamily="18" charset="0"/>
              </a:rPr>
              <a:t>反向数字表</a:t>
            </a:r>
            <a:r>
              <a:rPr lang="en-US" sz="2000" b="1" dirty="0" smtClean="0">
                <a:solidFill>
                  <a:srgbClr val="0000FF"/>
                </a:solidFill>
                <a:latin typeface="Times New Roman" pitchFamily="18" charset="0"/>
                <a:ea typeface="楷体" pitchFamily="49" charset="-122"/>
                <a:cs typeface="Times New Roman" pitchFamily="18" charset="0"/>
              </a:rPr>
              <a:t>:");</a:t>
            </a:r>
            <a:endParaRPr lang="zh-CN" altLang="en-US" sz="2000" b="1" dirty="0" smtClean="0">
              <a:solidFill>
                <a:srgbClr val="0000FF"/>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00FF"/>
                </a:solidFill>
                <a:latin typeface="Times New Roman" pitchFamily="18" charset="0"/>
                <a:ea typeface="楷体" pitchFamily="49" charset="-122"/>
                <a:cs typeface="Times New Roman" pitchFamily="18" charset="0"/>
              </a:rPr>
              <a:t>            	        </a:t>
            </a:r>
            <a:r>
              <a:rPr lang="en-US" sz="2000" b="1" dirty="0" err="1" smtClean="0">
                <a:solidFill>
                  <a:srgbClr val="0000FF"/>
                </a:solidFill>
                <a:latin typeface="Times New Roman" pitchFamily="18" charset="0"/>
                <a:ea typeface="楷体" pitchFamily="49" charset="-122"/>
                <a:cs typeface="Times New Roman" pitchFamily="18" charset="0"/>
              </a:rPr>
              <a:t>foreach</a:t>
            </a:r>
            <a:r>
              <a:rPr lang="en-US" sz="2000" b="1" dirty="0" smtClean="0">
                <a:solidFill>
                  <a:srgbClr val="0000FF"/>
                </a:solidFill>
                <a:latin typeface="Times New Roman" pitchFamily="18" charset="0"/>
                <a:ea typeface="楷体" pitchFamily="49" charset="-122"/>
                <a:cs typeface="Times New Roman" pitchFamily="18" charset="0"/>
              </a:rPr>
              <a:t> (</a:t>
            </a:r>
            <a:r>
              <a:rPr lang="en-US" sz="2000" b="1" dirty="0" err="1" smtClean="0">
                <a:solidFill>
                  <a:srgbClr val="0000FF"/>
                </a:solidFill>
                <a:latin typeface="Times New Roman" pitchFamily="18" charset="0"/>
                <a:ea typeface="楷体" pitchFamily="49" charset="-122"/>
                <a:cs typeface="Times New Roman" pitchFamily="18" charset="0"/>
              </a:rPr>
              <a:t>int</a:t>
            </a:r>
            <a:r>
              <a:rPr lang="en-US" sz="2000" b="1" dirty="0" smtClean="0">
                <a:solidFill>
                  <a:srgbClr val="0000FF"/>
                </a:solidFill>
                <a:latin typeface="Times New Roman" pitchFamily="18" charset="0"/>
                <a:ea typeface="楷体" pitchFamily="49" charset="-122"/>
                <a:cs typeface="Times New Roman" pitchFamily="18" charset="0"/>
              </a:rPr>
              <a:t> item in </a:t>
            </a:r>
            <a:r>
              <a:rPr lang="en-US" sz="2000" b="1" dirty="0" err="1" smtClean="0">
                <a:solidFill>
                  <a:srgbClr val="0000FF"/>
                </a:solidFill>
                <a:latin typeface="Times New Roman" pitchFamily="18" charset="0"/>
                <a:ea typeface="楷体" pitchFamily="49" charset="-122"/>
                <a:cs typeface="Times New Roman" pitchFamily="18" charset="0"/>
              </a:rPr>
              <a:t>numlist.Reverse</a:t>
            </a:r>
            <a:r>
              <a:rPr lang="en-US" sz="2000" b="1" dirty="0" smtClean="0">
                <a:solidFill>
                  <a:srgbClr val="0000FF"/>
                </a:solidFill>
                <a:latin typeface="Times New Roman" pitchFamily="18" charset="0"/>
                <a:ea typeface="楷体" pitchFamily="49" charset="-122"/>
                <a:cs typeface="Times New Roman" pitchFamily="18" charset="0"/>
              </a:rPr>
              <a:t>)</a:t>
            </a:r>
            <a:endParaRPr lang="zh-CN" altLang="en-US" sz="2000" b="1" dirty="0" smtClean="0">
              <a:solidFill>
                <a:srgbClr val="0000FF"/>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00FF"/>
                </a:solidFill>
                <a:latin typeface="Times New Roman" pitchFamily="18" charset="0"/>
                <a:ea typeface="楷体" pitchFamily="49" charset="-122"/>
                <a:cs typeface="Times New Roman" pitchFamily="18" charset="0"/>
              </a:rPr>
              <a:t>                	</a:t>
            </a:r>
            <a:r>
              <a:rPr lang="en-US" sz="2000" b="1" dirty="0" err="1" smtClean="0">
                <a:solidFill>
                  <a:srgbClr val="0000FF"/>
                </a:solidFill>
                <a:latin typeface="Times New Roman" pitchFamily="18" charset="0"/>
                <a:ea typeface="楷体" pitchFamily="49" charset="-122"/>
                <a:cs typeface="Times New Roman" pitchFamily="18" charset="0"/>
              </a:rPr>
              <a:t>Console.Write</a:t>
            </a:r>
            <a:r>
              <a:rPr lang="en-US" sz="2000" b="1" dirty="0" smtClean="0">
                <a:solidFill>
                  <a:srgbClr val="0000FF"/>
                </a:solidFill>
                <a:latin typeface="Times New Roman" pitchFamily="18" charset="0"/>
                <a:ea typeface="楷体" pitchFamily="49" charset="-122"/>
                <a:cs typeface="Times New Roman" pitchFamily="18" charset="0"/>
              </a:rPr>
              <a:t>("{0} ", item);</a:t>
            </a:r>
            <a:endParaRPr lang="zh-CN" altLang="en-US" sz="2000" b="1" dirty="0" smtClean="0">
              <a:solidFill>
                <a:srgbClr val="0000FF"/>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00FF"/>
                </a:solidFill>
                <a:latin typeface="Times New Roman" pitchFamily="18" charset="0"/>
                <a:ea typeface="楷体" pitchFamily="49" charset="-122"/>
                <a:cs typeface="Times New Roman" pitchFamily="18" charset="0"/>
              </a:rPr>
              <a:t>            	        </a:t>
            </a:r>
            <a:r>
              <a:rPr lang="en-US" sz="2000" b="1" dirty="0" err="1" smtClean="0">
                <a:solidFill>
                  <a:srgbClr val="0000FF"/>
                </a:solidFill>
                <a:latin typeface="Times New Roman" pitchFamily="18" charset="0"/>
                <a:ea typeface="楷体" pitchFamily="49" charset="-122"/>
                <a:cs typeface="Times New Roman" pitchFamily="18" charset="0"/>
              </a:rPr>
              <a:t>Console.WriteLine</a:t>
            </a:r>
            <a:r>
              <a:rPr lang="en-US" sz="2000" b="1" dirty="0" smtClean="0">
                <a:solidFill>
                  <a:srgbClr val="0000FF"/>
                </a:solidFill>
                <a:latin typeface="Times New Roman" pitchFamily="18" charset="0"/>
                <a:ea typeface="楷体" pitchFamily="49" charset="-122"/>
                <a:cs typeface="Times New Roman" pitchFamily="18" charset="0"/>
              </a:rPr>
              <a:t>();</a:t>
            </a:r>
            <a:endParaRPr lang="zh-CN" altLang="en-US" sz="2000" b="1" dirty="0" smtClean="0">
              <a:solidFill>
                <a:srgbClr val="0000FF"/>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CC0000"/>
                </a:solidFill>
                <a:latin typeface="Times New Roman" pitchFamily="18" charset="0"/>
                <a:ea typeface="楷体" pitchFamily="49" charset="-122"/>
                <a:cs typeface="Times New Roman" pitchFamily="18" charset="0"/>
              </a:rPr>
              <a:t>MyClass</a:t>
            </a:r>
            <a:r>
              <a:rPr lang="en-US" sz="2000" b="1" dirty="0" smtClean="0">
                <a:solidFill>
                  <a:srgbClr val="CC0000"/>
                </a:solidFill>
                <a:latin typeface="Times New Roman" pitchFamily="18" charset="0"/>
                <a:ea typeface="楷体" pitchFamily="49" charset="-122"/>
                <a:cs typeface="Times New Roman" pitchFamily="18" charset="0"/>
              </a:rPr>
              <a:t>&lt;string&gt; </a:t>
            </a:r>
            <a:r>
              <a:rPr lang="en-US" sz="2000" b="1" dirty="0" err="1" smtClean="0">
                <a:solidFill>
                  <a:srgbClr val="CC0000"/>
                </a:solidFill>
                <a:latin typeface="Times New Roman" pitchFamily="18" charset="0"/>
                <a:ea typeface="楷体" pitchFamily="49" charset="-122"/>
                <a:cs typeface="Times New Roman" pitchFamily="18" charset="0"/>
              </a:rPr>
              <a:t>strlist</a:t>
            </a:r>
            <a:r>
              <a:rPr lang="en-US" sz="2000" b="1" dirty="0" smtClean="0">
                <a:solidFill>
                  <a:srgbClr val="CC0000"/>
                </a:solidFill>
                <a:latin typeface="Times New Roman" pitchFamily="18" charset="0"/>
                <a:ea typeface="楷体" pitchFamily="49" charset="-122"/>
                <a:cs typeface="Times New Roman" pitchFamily="18" charset="0"/>
              </a:rPr>
              <a:t> = new </a:t>
            </a:r>
            <a:r>
              <a:rPr lang="en-US" sz="2000" b="1" dirty="0" err="1" smtClean="0">
                <a:solidFill>
                  <a:srgbClr val="CC0000"/>
                </a:solidFill>
                <a:latin typeface="Times New Roman" pitchFamily="18" charset="0"/>
                <a:ea typeface="楷体" pitchFamily="49" charset="-122"/>
                <a:cs typeface="Times New Roman" pitchFamily="18" charset="0"/>
              </a:rPr>
              <a:t>MyClass</a:t>
            </a:r>
            <a:r>
              <a:rPr lang="en-US" sz="2000" b="1" dirty="0" smtClean="0">
                <a:solidFill>
                  <a:srgbClr val="CC0000"/>
                </a:solidFill>
                <a:latin typeface="Times New Roman" pitchFamily="18" charset="0"/>
                <a:ea typeface="楷体" pitchFamily="49" charset="-122"/>
                <a:cs typeface="Times New Roman" pitchFamily="18" charset="0"/>
              </a:rPr>
              <a:t>&lt;string&gt;();</a:t>
            </a:r>
            <a:endParaRPr lang="zh-CN" altLang="en-US" sz="2000" b="1" dirty="0" smtClean="0">
              <a:solidFill>
                <a:srgbClr val="CC0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CC0000"/>
                </a:solidFill>
                <a:latin typeface="Times New Roman" pitchFamily="18" charset="0"/>
                <a:ea typeface="楷体" pitchFamily="49" charset="-122"/>
                <a:cs typeface="Times New Roman" pitchFamily="18" charset="0"/>
              </a:rPr>
              <a:t>            	        </a:t>
            </a:r>
            <a:r>
              <a:rPr lang="en-US" sz="2000" b="1" dirty="0" err="1" smtClean="0">
                <a:solidFill>
                  <a:srgbClr val="CC0000"/>
                </a:solidFill>
                <a:latin typeface="Times New Roman" pitchFamily="18" charset="0"/>
                <a:ea typeface="楷体" pitchFamily="49" charset="-122"/>
                <a:cs typeface="Times New Roman" pitchFamily="18" charset="0"/>
              </a:rPr>
              <a:t>strlist.Add</a:t>
            </a:r>
            <a:r>
              <a:rPr lang="en-US" sz="2000" b="1" dirty="0" smtClean="0">
                <a:solidFill>
                  <a:srgbClr val="CC0000"/>
                </a:solidFill>
                <a:latin typeface="Times New Roman" pitchFamily="18" charset="0"/>
                <a:ea typeface="楷体" pitchFamily="49" charset="-122"/>
                <a:cs typeface="Times New Roman" pitchFamily="18" charset="0"/>
              </a:rPr>
              <a:t>("Mary");</a:t>
            </a:r>
            <a:endParaRPr lang="zh-CN" altLang="en-US" sz="2000" b="1" dirty="0" smtClean="0">
              <a:solidFill>
                <a:srgbClr val="CC0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CC0000"/>
                </a:solidFill>
                <a:latin typeface="Times New Roman" pitchFamily="18" charset="0"/>
                <a:ea typeface="楷体" pitchFamily="49" charset="-122"/>
                <a:cs typeface="Times New Roman" pitchFamily="18" charset="0"/>
              </a:rPr>
              <a:t>            	        </a:t>
            </a:r>
            <a:r>
              <a:rPr lang="en-US" sz="2000" b="1" dirty="0" err="1" smtClean="0">
                <a:solidFill>
                  <a:srgbClr val="CC0000"/>
                </a:solidFill>
                <a:latin typeface="Times New Roman" pitchFamily="18" charset="0"/>
                <a:ea typeface="楷体" pitchFamily="49" charset="-122"/>
                <a:cs typeface="Times New Roman" pitchFamily="18" charset="0"/>
              </a:rPr>
              <a:t>strlist.Add</a:t>
            </a:r>
            <a:r>
              <a:rPr lang="en-US" sz="2000" b="1" dirty="0" smtClean="0">
                <a:solidFill>
                  <a:srgbClr val="CC0000"/>
                </a:solidFill>
                <a:latin typeface="Times New Roman" pitchFamily="18" charset="0"/>
                <a:ea typeface="楷体" pitchFamily="49" charset="-122"/>
                <a:cs typeface="Times New Roman" pitchFamily="18" charset="0"/>
              </a:rPr>
              <a:t>("Smith");</a:t>
            </a:r>
            <a:endParaRPr lang="zh-CN" altLang="en-US" sz="2000" b="1" dirty="0" smtClean="0">
              <a:solidFill>
                <a:srgbClr val="CC0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CC0000"/>
                </a:solidFill>
                <a:latin typeface="Times New Roman" pitchFamily="18" charset="0"/>
                <a:ea typeface="楷体" pitchFamily="49" charset="-122"/>
                <a:cs typeface="Times New Roman" pitchFamily="18" charset="0"/>
              </a:rPr>
              <a:t>            	        </a:t>
            </a:r>
            <a:r>
              <a:rPr lang="en-US" sz="2000" b="1" dirty="0" err="1" smtClean="0">
                <a:solidFill>
                  <a:srgbClr val="CC0000"/>
                </a:solidFill>
                <a:latin typeface="Times New Roman" pitchFamily="18" charset="0"/>
                <a:ea typeface="楷体" pitchFamily="49" charset="-122"/>
                <a:cs typeface="Times New Roman" pitchFamily="18" charset="0"/>
              </a:rPr>
              <a:t>strlist.Add</a:t>
            </a:r>
            <a:r>
              <a:rPr lang="en-US" sz="2000" b="1" dirty="0" smtClean="0">
                <a:solidFill>
                  <a:srgbClr val="CC0000"/>
                </a:solidFill>
                <a:latin typeface="Times New Roman" pitchFamily="18" charset="0"/>
                <a:ea typeface="楷体" pitchFamily="49" charset="-122"/>
                <a:cs typeface="Times New Roman" pitchFamily="18" charset="0"/>
              </a:rPr>
              <a:t>("Johnson");</a:t>
            </a:r>
            <a:endParaRPr lang="zh-CN" altLang="en-US" sz="2000" b="1" dirty="0" smtClean="0">
              <a:solidFill>
                <a:srgbClr val="CC0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CC0000"/>
                </a:solidFill>
                <a:latin typeface="Times New Roman" pitchFamily="18" charset="0"/>
                <a:ea typeface="楷体" pitchFamily="49" charset="-122"/>
                <a:cs typeface="Times New Roman" pitchFamily="18" charset="0"/>
              </a:rPr>
              <a:t>            	        </a:t>
            </a:r>
            <a:r>
              <a:rPr lang="en-US" sz="2000" b="1" dirty="0" err="1" smtClean="0">
                <a:solidFill>
                  <a:srgbClr val="CC0000"/>
                </a:solidFill>
                <a:latin typeface="Times New Roman" pitchFamily="18" charset="0"/>
                <a:ea typeface="楷体" pitchFamily="49" charset="-122"/>
                <a:cs typeface="Times New Roman" pitchFamily="18" charset="0"/>
              </a:rPr>
              <a:t>Console.Write</a:t>
            </a:r>
            <a:r>
              <a:rPr lang="en-US" sz="2000" b="1" dirty="0" smtClean="0">
                <a:solidFill>
                  <a:srgbClr val="CC0000"/>
                </a:solidFill>
                <a:latin typeface="Times New Roman" pitchFamily="18" charset="0"/>
                <a:ea typeface="楷体" pitchFamily="49" charset="-122"/>
                <a:cs typeface="Times New Roman" pitchFamily="18" charset="0"/>
              </a:rPr>
              <a:t>("</a:t>
            </a:r>
            <a:r>
              <a:rPr lang="zh-CN" altLang="en-US" sz="2000" b="1" dirty="0" smtClean="0">
                <a:solidFill>
                  <a:srgbClr val="CC0000"/>
                </a:solidFill>
                <a:latin typeface="Times New Roman" pitchFamily="18" charset="0"/>
                <a:ea typeface="楷体" pitchFamily="49" charset="-122"/>
                <a:cs typeface="Times New Roman" pitchFamily="18" charset="0"/>
              </a:rPr>
              <a:t>正向字符串表</a:t>
            </a:r>
            <a:r>
              <a:rPr lang="en-US" sz="2000" b="1" dirty="0" smtClean="0">
                <a:solidFill>
                  <a:srgbClr val="CC0000"/>
                </a:solidFill>
                <a:latin typeface="Times New Roman" pitchFamily="18" charset="0"/>
                <a:ea typeface="楷体" pitchFamily="49" charset="-122"/>
                <a:cs typeface="Times New Roman" pitchFamily="18" charset="0"/>
              </a:rPr>
              <a:t>:");</a:t>
            </a:r>
            <a:endParaRPr lang="zh-CN" altLang="en-US" sz="2000" b="1" dirty="0" smtClean="0">
              <a:solidFill>
                <a:srgbClr val="CC0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CC0000"/>
                </a:solidFill>
                <a:latin typeface="Times New Roman" pitchFamily="18" charset="0"/>
                <a:ea typeface="楷体" pitchFamily="49" charset="-122"/>
                <a:cs typeface="Times New Roman" pitchFamily="18" charset="0"/>
              </a:rPr>
              <a:t>            	        </a:t>
            </a:r>
            <a:r>
              <a:rPr lang="en-US" sz="2000" b="1" dirty="0" err="1" smtClean="0">
                <a:solidFill>
                  <a:srgbClr val="CC0000"/>
                </a:solidFill>
                <a:latin typeface="Times New Roman" pitchFamily="18" charset="0"/>
                <a:ea typeface="楷体" pitchFamily="49" charset="-122"/>
                <a:cs typeface="Times New Roman" pitchFamily="18" charset="0"/>
              </a:rPr>
              <a:t>foreach</a:t>
            </a:r>
            <a:r>
              <a:rPr lang="en-US" sz="2000" b="1" dirty="0" smtClean="0">
                <a:solidFill>
                  <a:srgbClr val="CC0000"/>
                </a:solidFill>
                <a:latin typeface="Times New Roman" pitchFamily="18" charset="0"/>
                <a:ea typeface="楷体" pitchFamily="49" charset="-122"/>
                <a:cs typeface="Times New Roman" pitchFamily="18" charset="0"/>
              </a:rPr>
              <a:t> (string item in </a:t>
            </a:r>
            <a:r>
              <a:rPr lang="en-US" sz="2000" b="1" dirty="0" err="1" smtClean="0">
                <a:solidFill>
                  <a:srgbClr val="CC0000"/>
                </a:solidFill>
                <a:latin typeface="Times New Roman" pitchFamily="18" charset="0"/>
                <a:ea typeface="楷体" pitchFamily="49" charset="-122"/>
                <a:cs typeface="Times New Roman" pitchFamily="18" charset="0"/>
              </a:rPr>
              <a:t>strlist.Positive</a:t>
            </a:r>
            <a:r>
              <a:rPr lang="en-US" sz="2000" b="1" dirty="0" smtClean="0">
                <a:solidFill>
                  <a:srgbClr val="CC0000"/>
                </a:solidFill>
                <a:latin typeface="Times New Roman" pitchFamily="18" charset="0"/>
                <a:ea typeface="楷体" pitchFamily="49" charset="-122"/>
                <a:cs typeface="Times New Roman" pitchFamily="18" charset="0"/>
              </a:rPr>
              <a:t>)</a:t>
            </a:r>
            <a:endParaRPr lang="zh-CN" altLang="en-US" sz="2000" b="1" dirty="0" smtClean="0">
              <a:solidFill>
                <a:srgbClr val="CC0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CC0000"/>
                </a:solidFill>
                <a:latin typeface="Times New Roman" pitchFamily="18" charset="0"/>
                <a:ea typeface="楷体" pitchFamily="49" charset="-122"/>
                <a:cs typeface="Times New Roman" pitchFamily="18" charset="0"/>
              </a:rPr>
              <a:t>                	</a:t>
            </a:r>
            <a:r>
              <a:rPr lang="en-US" sz="2000" b="1" dirty="0" err="1" smtClean="0">
                <a:solidFill>
                  <a:srgbClr val="CC0000"/>
                </a:solidFill>
                <a:latin typeface="Times New Roman" pitchFamily="18" charset="0"/>
                <a:ea typeface="楷体" pitchFamily="49" charset="-122"/>
                <a:cs typeface="Times New Roman" pitchFamily="18" charset="0"/>
              </a:rPr>
              <a:t>Console.Write</a:t>
            </a:r>
            <a:r>
              <a:rPr lang="en-US" sz="2000" b="1" dirty="0" smtClean="0">
                <a:solidFill>
                  <a:srgbClr val="CC0000"/>
                </a:solidFill>
                <a:latin typeface="Times New Roman" pitchFamily="18" charset="0"/>
                <a:ea typeface="楷体" pitchFamily="49" charset="-122"/>
                <a:cs typeface="Times New Roman" pitchFamily="18" charset="0"/>
              </a:rPr>
              <a:t>("{0} ", item);</a:t>
            </a:r>
            <a:endParaRPr lang="zh-CN" altLang="en-US" sz="2000" b="1" dirty="0" smtClean="0">
              <a:solidFill>
                <a:srgbClr val="CC0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CC0000"/>
                </a:solidFill>
                <a:latin typeface="Times New Roman" pitchFamily="18" charset="0"/>
                <a:ea typeface="楷体" pitchFamily="49" charset="-122"/>
                <a:cs typeface="Times New Roman" pitchFamily="18" charset="0"/>
              </a:rPr>
              <a:t>            	       </a:t>
            </a:r>
            <a:r>
              <a:rPr lang="en-US" sz="2000" b="1" dirty="0" err="1" smtClean="0">
                <a:solidFill>
                  <a:srgbClr val="CC0000"/>
                </a:solidFill>
                <a:latin typeface="Times New Roman" pitchFamily="18" charset="0"/>
                <a:ea typeface="楷体" pitchFamily="49" charset="-122"/>
                <a:cs typeface="Times New Roman" pitchFamily="18" charset="0"/>
              </a:rPr>
              <a:t>Console.WriteLine</a:t>
            </a:r>
            <a:r>
              <a:rPr lang="en-US" sz="2000" b="1" dirty="0" smtClean="0">
                <a:solidFill>
                  <a:srgbClr val="CC0000"/>
                </a:solidFill>
                <a:latin typeface="Times New Roman" pitchFamily="18" charset="0"/>
                <a:ea typeface="楷体" pitchFamily="49" charset="-122"/>
                <a:cs typeface="Times New Roman" pitchFamily="18" charset="0"/>
              </a:rPr>
              <a:t>();</a:t>
            </a:r>
            <a:endParaRPr lang="zh-CN" altLang="en-US" sz="2000" b="1" dirty="0" smtClean="0">
              <a:solidFill>
                <a:srgbClr val="CC0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       }</a:t>
            </a:r>
            <a:endParaRPr lang="zh-CN" altLang="en-US" sz="2000" b="1" dirty="0" smtClean="0">
              <a:solidFill>
                <a:srgbClr val="008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a:solidFill>
                <a:srgbClr val="0080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8215370" cy="1569660"/>
          </a:xfrm>
          <a:prstGeom prst="rect">
            <a:avLst/>
          </a:prstGeom>
          <a:noFill/>
        </p:spPr>
        <p:txBody>
          <a:bodyPr wrap="square" rtlCol="0">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        增加正向迭代列表容器中元素的属性为</a:t>
            </a:r>
            <a:r>
              <a:rPr lang="en-US" sz="2400" b="1" dirty="0" smtClean="0">
                <a:solidFill>
                  <a:srgbClr val="0000FF"/>
                </a:solidFill>
                <a:latin typeface="Times New Roman" pitchFamily="18" charset="0"/>
                <a:ea typeface="楷体" pitchFamily="49" charset="-122"/>
                <a:cs typeface="Times New Roman" pitchFamily="18" charset="0"/>
              </a:rPr>
              <a:t>Positive</a:t>
            </a:r>
            <a:r>
              <a:rPr lang="zh-CN" altLang="en-US" sz="2400" b="1" dirty="0" smtClean="0">
                <a:solidFill>
                  <a:srgbClr val="0000FF"/>
                </a:solidFill>
                <a:latin typeface="Times New Roman" pitchFamily="18" charset="0"/>
                <a:ea typeface="楷体" pitchFamily="49" charset="-122"/>
                <a:cs typeface="Times New Roman" pitchFamily="18" charset="0"/>
              </a:rPr>
              <a:t>，反向迭代列表容器中元素的属性为</a:t>
            </a:r>
            <a:r>
              <a:rPr lang="en-US" sz="2400" b="1" dirty="0" smtClean="0">
                <a:solidFill>
                  <a:srgbClr val="0000FF"/>
                </a:solidFill>
                <a:latin typeface="Times New Roman" pitchFamily="18" charset="0"/>
                <a:ea typeface="楷体" pitchFamily="49" charset="-122"/>
                <a:cs typeface="Times New Roman" pitchFamily="18" charset="0"/>
              </a:rPr>
              <a:t>Reverse</a:t>
            </a:r>
            <a:r>
              <a:rPr lang="zh-CN" altLang="en-US" sz="2400" b="1" dirty="0" smtClean="0">
                <a:solidFill>
                  <a:srgbClr val="0000FF"/>
                </a:solidFill>
                <a:latin typeface="Times New Roman" pitchFamily="18" charset="0"/>
                <a:ea typeface="楷体" pitchFamily="49" charset="-122"/>
                <a:cs typeface="Times New Roman" pitchFamily="18" charset="0"/>
              </a:rPr>
              <a:t>。由于</a:t>
            </a:r>
            <a:r>
              <a:rPr lang="en-US" sz="2400" b="1" dirty="0" smtClean="0">
                <a:solidFill>
                  <a:srgbClr val="0000FF"/>
                </a:solidFill>
                <a:latin typeface="Times New Roman" pitchFamily="18" charset="0"/>
                <a:ea typeface="楷体" pitchFamily="49" charset="-122"/>
                <a:cs typeface="Times New Roman" pitchFamily="18" charset="0"/>
              </a:rPr>
              <a:t>Positive</a:t>
            </a:r>
            <a:r>
              <a:rPr lang="zh-CN" altLang="en-US" sz="2400" b="1" dirty="0" smtClean="0">
                <a:solidFill>
                  <a:srgbClr val="0000FF"/>
                </a:solidFill>
                <a:latin typeface="Times New Roman" pitchFamily="18" charset="0"/>
                <a:ea typeface="楷体" pitchFamily="49" charset="-122"/>
                <a:cs typeface="Times New Roman" pitchFamily="18" charset="0"/>
              </a:rPr>
              <a:t>的功能与</a:t>
            </a:r>
            <a:r>
              <a:rPr lang="en-US" sz="2400" b="1" dirty="0" err="1" smtClean="0">
                <a:solidFill>
                  <a:srgbClr val="0000FF"/>
                </a:solidFill>
                <a:latin typeface="Times New Roman" pitchFamily="18" charset="0"/>
                <a:ea typeface="楷体" pitchFamily="49" charset="-122"/>
                <a:cs typeface="Times New Roman" pitchFamily="18" charset="0"/>
              </a:rPr>
              <a:t>GetEnumerator</a:t>
            </a:r>
            <a:r>
              <a:rPr lang="zh-CN" altLang="en-US" sz="2400" b="1" dirty="0" smtClean="0">
                <a:solidFill>
                  <a:srgbClr val="0000FF"/>
                </a:solidFill>
                <a:latin typeface="Times New Roman" pitchFamily="18" charset="0"/>
                <a:ea typeface="楷体" pitchFamily="49" charset="-122"/>
                <a:cs typeface="Times New Roman" pitchFamily="18" charset="0"/>
              </a:rPr>
              <a:t>的是相同的，所以通过</a:t>
            </a:r>
            <a:r>
              <a:rPr lang="en-US" sz="2400" b="1" dirty="0" smtClean="0">
                <a:solidFill>
                  <a:srgbClr val="0000FF"/>
                </a:solidFill>
                <a:latin typeface="Times New Roman" pitchFamily="18" charset="0"/>
                <a:ea typeface="楷体" pitchFamily="49" charset="-122"/>
                <a:cs typeface="Times New Roman" pitchFamily="18" charset="0"/>
              </a:rPr>
              <a:t>return this</a:t>
            </a:r>
            <a:r>
              <a:rPr lang="zh-CN" altLang="en-US" sz="2400" b="1" dirty="0" smtClean="0">
                <a:solidFill>
                  <a:srgbClr val="0000FF"/>
                </a:solidFill>
                <a:latin typeface="Times New Roman" pitchFamily="18" charset="0"/>
                <a:ea typeface="楷体" pitchFamily="49" charset="-122"/>
                <a:cs typeface="Times New Roman" pitchFamily="18" charset="0"/>
              </a:rPr>
              <a:t>返回当前的可枚举类型的对象即可。</a:t>
            </a:r>
            <a:endParaRPr lang="zh-CN" altLang="en-US" sz="2400" b="1" dirty="0">
              <a:solidFill>
                <a:srgbClr val="0000FF"/>
              </a:solidFill>
              <a:latin typeface="Times New Roman" pitchFamily="18" charset="0"/>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2214546" y="2500306"/>
            <a:ext cx="4500594" cy="17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23282" y="3048000"/>
            <a:ext cx="4897437" cy="762000"/>
          </a:xfrm>
          <a:prstGeom prst="rect">
            <a:avLst/>
          </a:prstGeom>
          <a:solidFill>
            <a:schemeClr val="hlink"/>
          </a:solidFill>
          <a:ln w="9525">
            <a:noFill/>
            <a:miter lim="800000"/>
            <a:headEnd/>
            <a:tailEnd/>
          </a:ln>
          <a:effectLst/>
        </p:spPr>
        <p:txBody>
          <a:bodyPr>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kumimoji="0" lang="zh-CN" altLang="en-US" sz="4000" dirty="0">
                <a:solidFill>
                  <a:srgbClr val="FF3300"/>
                </a:solidFill>
                <a:effectLst>
                  <a:outerShdw blurRad="38100" dist="38100" dir="2700000" algn="tl">
                    <a:srgbClr val="000000"/>
                  </a:outerShdw>
                </a:effectLst>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71480"/>
            <a:ext cx="457203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3300"/>
                </a:solidFill>
                <a:latin typeface="黑体" pitchFamily="49" charset="-122"/>
                <a:ea typeface="黑体" pitchFamily="49" charset="-122"/>
              </a:rPr>
              <a:t>8.1.2  </a:t>
            </a:r>
            <a:r>
              <a:rPr lang="en-US" sz="2800" b="1" dirty="0" err="1" smtClean="0">
                <a:solidFill>
                  <a:srgbClr val="FF3300"/>
                </a:solidFill>
                <a:latin typeface="黑体" pitchFamily="49" charset="-122"/>
                <a:ea typeface="黑体" pitchFamily="49" charset="-122"/>
              </a:rPr>
              <a:t>IEnumerator</a:t>
            </a:r>
            <a:r>
              <a:rPr lang="zh-CN" altLang="en-US" sz="2800" b="1" dirty="0" smtClean="0">
                <a:solidFill>
                  <a:srgbClr val="FF3300"/>
                </a:solidFill>
                <a:latin typeface="黑体" pitchFamily="49" charset="-122"/>
                <a:ea typeface="黑体" pitchFamily="49" charset="-122"/>
              </a:rPr>
              <a:t>接口</a:t>
            </a:r>
          </a:p>
        </p:txBody>
      </p:sp>
      <p:sp>
        <p:nvSpPr>
          <p:cNvPr id="3" name="TextBox 2"/>
          <p:cNvSpPr txBox="1"/>
          <p:nvPr/>
        </p:nvSpPr>
        <p:spPr>
          <a:xfrm>
            <a:off x="357158" y="1285860"/>
            <a:ext cx="8501122" cy="2238241"/>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枚举器是实现</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zh-CN" altLang="en-US" sz="2400" b="1" dirty="0" smtClean="0">
                <a:solidFill>
                  <a:srgbClr val="0000FF"/>
                </a:solidFill>
                <a:latin typeface="Times New Roman" pitchFamily="18" charset="0"/>
                <a:ea typeface="楷体" pitchFamily="49" charset="-122"/>
                <a:cs typeface="Times New Roman" pitchFamily="18" charset="0"/>
              </a:rPr>
              <a:t>接口的类对象。  </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zh-CN" altLang="en-US" sz="2400" b="1" dirty="0" smtClean="0">
                <a:solidFill>
                  <a:srgbClr val="0000FF"/>
                </a:solidFill>
                <a:latin typeface="Times New Roman" pitchFamily="18" charset="0"/>
                <a:ea typeface="楷体" pitchFamily="49" charset="-122"/>
                <a:cs typeface="Times New Roman" pitchFamily="18" charset="0"/>
              </a:rPr>
              <a:t>接口支持对非泛型集合的简单迭代，是所有非泛型枚举器的基接口，它位于命名空间</a:t>
            </a: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System.Collections</a:t>
            </a:r>
            <a:r>
              <a:rPr lang="zh-CN" altLang="en-US" sz="2400" b="1" dirty="0" smtClean="0">
                <a:solidFill>
                  <a:srgbClr val="0000FF"/>
                </a:solidFill>
                <a:latin typeface="Times New Roman" pitchFamily="18" charset="0"/>
                <a:ea typeface="楷体" pitchFamily="49" charset="-122"/>
                <a:cs typeface="Times New Roman" pitchFamily="18" charset="0"/>
              </a:rPr>
              <a:t>中。</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接口有如下</a:t>
            </a:r>
            <a:r>
              <a:rPr lang="en-US" sz="2400" b="1" dirty="0" smtClean="0">
                <a:solidFill>
                  <a:srgbClr val="0000FF"/>
                </a:solidFill>
                <a:latin typeface="Times New Roman" pitchFamily="18" charset="0"/>
                <a:ea typeface="楷体" pitchFamily="49" charset="-122"/>
                <a:cs typeface="Times New Roman" pitchFamily="18" charset="0"/>
              </a:rPr>
              <a:t>public</a:t>
            </a:r>
            <a:r>
              <a:rPr lang="zh-CN" altLang="en-US" sz="2400" b="1" dirty="0" smtClean="0">
                <a:solidFill>
                  <a:srgbClr val="0000FF"/>
                </a:solidFill>
                <a:latin typeface="Times New Roman" pitchFamily="18" charset="0"/>
                <a:ea typeface="楷体" pitchFamily="49" charset="-122"/>
                <a:cs typeface="Times New Roman" pitchFamily="18" charset="0"/>
              </a:rPr>
              <a:t>成员：</a:t>
            </a:r>
          </a:p>
        </p:txBody>
      </p:sp>
      <p:sp>
        <p:nvSpPr>
          <p:cNvPr id="5" name="TextBox 4"/>
          <p:cNvSpPr txBox="1"/>
          <p:nvPr/>
        </p:nvSpPr>
        <p:spPr>
          <a:xfrm>
            <a:off x="857224" y="3571876"/>
            <a:ext cx="7715304" cy="1880579"/>
          </a:xfrm>
          <a:prstGeom prst="rect">
            <a:avLst/>
          </a:prstGeom>
          <a:noFill/>
        </p:spPr>
        <p:txBody>
          <a:bodyPr wrap="square" rtlCol="0">
            <a:spAutoFit/>
          </a:bodyPr>
          <a:lstStyle/>
          <a:p>
            <a:pPr marL="457200" indent="-457200">
              <a:lnSpc>
                <a:spcPct val="150000"/>
              </a:lnSpc>
              <a:buFont typeface="Wingdings" pitchFamily="2" charset="2"/>
              <a:buChar char="l"/>
            </a:pPr>
            <a:r>
              <a:rPr lang="en-US" sz="2000" b="1" dirty="0" smtClean="0">
                <a:solidFill>
                  <a:srgbClr val="0000FF"/>
                </a:solidFill>
                <a:latin typeface="Times New Roman" pitchFamily="18" charset="0"/>
                <a:ea typeface="楷体" pitchFamily="49" charset="-122"/>
                <a:cs typeface="Times New Roman" pitchFamily="18" charset="0"/>
              </a:rPr>
              <a:t>Current</a:t>
            </a:r>
            <a:r>
              <a:rPr lang="zh-CN" altLang="en-US" sz="2000" b="1" dirty="0" smtClean="0">
                <a:solidFill>
                  <a:srgbClr val="0000FF"/>
                </a:solidFill>
                <a:latin typeface="Times New Roman" pitchFamily="18" charset="0"/>
                <a:ea typeface="楷体" pitchFamily="49" charset="-122"/>
                <a:cs typeface="Times New Roman" pitchFamily="18" charset="0"/>
              </a:rPr>
              <a:t>属性：获取集合中的当前元素。</a:t>
            </a:r>
          </a:p>
          <a:p>
            <a:pPr marL="457200" indent="-457200">
              <a:lnSpc>
                <a:spcPct val="150000"/>
              </a:lnSpc>
              <a:buFont typeface="Wingdings" pitchFamily="2" charset="2"/>
              <a:buChar char="l"/>
            </a:pPr>
            <a:r>
              <a:rPr lang="en-US" sz="2000" b="1" dirty="0" err="1" smtClean="0">
                <a:solidFill>
                  <a:srgbClr val="0000FF"/>
                </a:solidFill>
                <a:latin typeface="Times New Roman" pitchFamily="18" charset="0"/>
                <a:ea typeface="楷体" pitchFamily="49" charset="-122"/>
                <a:cs typeface="Times New Roman" pitchFamily="18" charset="0"/>
              </a:rPr>
              <a:t>MoveNext</a:t>
            </a:r>
            <a:r>
              <a:rPr lang="zh-CN" altLang="en-US" sz="2000" b="1" dirty="0" smtClean="0">
                <a:solidFill>
                  <a:srgbClr val="0000FF"/>
                </a:solidFill>
                <a:latin typeface="Times New Roman" pitchFamily="18" charset="0"/>
                <a:ea typeface="楷体" pitchFamily="49" charset="-122"/>
                <a:cs typeface="Times New Roman" pitchFamily="18" charset="0"/>
              </a:rPr>
              <a:t>方法：将枚举器推进到集合的下一个元素。</a:t>
            </a:r>
          </a:p>
          <a:p>
            <a:pPr marL="457200" indent="-457200">
              <a:lnSpc>
                <a:spcPct val="150000"/>
              </a:lnSpc>
              <a:buFont typeface="Wingdings" pitchFamily="2" charset="2"/>
              <a:buChar char="l"/>
            </a:pPr>
            <a:r>
              <a:rPr lang="en-US" sz="2000" b="1" dirty="0" smtClean="0">
                <a:solidFill>
                  <a:srgbClr val="0000FF"/>
                </a:solidFill>
                <a:latin typeface="Times New Roman" pitchFamily="18" charset="0"/>
                <a:ea typeface="楷体" pitchFamily="49" charset="-122"/>
                <a:cs typeface="Times New Roman" pitchFamily="18" charset="0"/>
              </a:rPr>
              <a:t>Reset</a:t>
            </a:r>
            <a:r>
              <a:rPr lang="zh-CN" altLang="en-US" sz="2000" b="1" dirty="0" smtClean="0">
                <a:solidFill>
                  <a:srgbClr val="0000FF"/>
                </a:solidFill>
                <a:latin typeface="Times New Roman" pitchFamily="18" charset="0"/>
                <a:ea typeface="楷体" pitchFamily="49" charset="-122"/>
                <a:cs typeface="Times New Roman" pitchFamily="18" charset="0"/>
              </a:rPr>
              <a:t>方法：将枚举器设置为其初始位置，该位置位于集合中第一个元素之前。</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8215370" cy="3970318"/>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最初，枚举器被定位于集合中第一个元素的前面。</a:t>
            </a:r>
            <a:r>
              <a:rPr lang="en-US" sz="2400" b="1" dirty="0" smtClean="0">
                <a:solidFill>
                  <a:srgbClr val="0000FF"/>
                </a:solidFill>
                <a:latin typeface="Times New Roman" pitchFamily="18" charset="0"/>
                <a:ea typeface="楷体" pitchFamily="49" charset="-122"/>
                <a:cs typeface="Times New Roman" pitchFamily="18" charset="0"/>
              </a:rPr>
              <a:t>Reset </a:t>
            </a:r>
            <a:r>
              <a:rPr lang="zh-CN" altLang="en-US" sz="2400" b="1" dirty="0" smtClean="0">
                <a:solidFill>
                  <a:srgbClr val="0000FF"/>
                </a:solidFill>
                <a:latin typeface="Times New Roman" pitchFamily="18" charset="0"/>
                <a:ea typeface="楷体" pitchFamily="49" charset="-122"/>
                <a:cs typeface="Times New Roman" pitchFamily="18" charset="0"/>
              </a:rPr>
              <a:t>方法</a:t>
            </a:r>
            <a:r>
              <a:rPr lang="zh-CN" altLang="en-US" sz="2400" b="1" dirty="0" smtClean="0">
                <a:solidFill>
                  <a:srgbClr val="0000FF"/>
                </a:solidFill>
                <a:latin typeface="Times New Roman" pitchFamily="18" charset="0"/>
                <a:ea typeface="楷体" pitchFamily="49" charset="-122"/>
                <a:cs typeface="Times New Roman" pitchFamily="18" charset="0"/>
              </a:rPr>
              <a:t>用于</a:t>
            </a:r>
            <a:r>
              <a:rPr lang="zh-CN" altLang="en-US" sz="2400" b="1" dirty="0" smtClean="0">
                <a:solidFill>
                  <a:srgbClr val="0000FF"/>
                </a:solidFill>
                <a:latin typeface="Times New Roman" pitchFamily="18" charset="0"/>
                <a:ea typeface="楷体" pitchFamily="49" charset="-122"/>
                <a:cs typeface="Times New Roman" pitchFamily="18" charset="0"/>
              </a:rPr>
              <a:t>将</a:t>
            </a:r>
            <a:r>
              <a:rPr lang="zh-CN" altLang="en-US" sz="2400" b="1" dirty="0" smtClean="0">
                <a:solidFill>
                  <a:srgbClr val="0000FF"/>
                </a:solidFill>
                <a:latin typeface="Times New Roman" pitchFamily="18" charset="0"/>
                <a:ea typeface="楷体" pitchFamily="49" charset="-122"/>
                <a:cs typeface="Times New Roman" pitchFamily="18" charset="0"/>
              </a:rPr>
              <a:t>枚举器返回到此位置。在此位置上，未定义</a:t>
            </a:r>
            <a:r>
              <a:rPr lang="en-US" sz="2400" b="1" dirty="0" smtClean="0">
                <a:solidFill>
                  <a:srgbClr val="FF0000"/>
                </a:solidFill>
                <a:latin typeface="Times New Roman" pitchFamily="18" charset="0"/>
                <a:ea typeface="楷体" pitchFamily="49" charset="-122"/>
                <a:cs typeface="Times New Roman" pitchFamily="18" charset="0"/>
              </a:rPr>
              <a:t> Current</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因此，在读取</a:t>
            </a:r>
            <a:r>
              <a:rPr lang="en-US" sz="2400" b="1" dirty="0" smtClean="0">
                <a:solidFill>
                  <a:srgbClr val="0000FF"/>
                </a:solidFill>
                <a:latin typeface="Times New Roman" pitchFamily="18" charset="0"/>
                <a:ea typeface="楷体" pitchFamily="49" charset="-122"/>
                <a:cs typeface="Times New Roman" pitchFamily="18" charset="0"/>
              </a:rPr>
              <a:t> Current </a:t>
            </a:r>
            <a:r>
              <a:rPr lang="zh-CN" altLang="en-US" sz="2400" b="1" dirty="0" smtClean="0">
                <a:solidFill>
                  <a:srgbClr val="0000FF"/>
                </a:solidFill>
                <a:latin typeface="Times New Roman" pitchFamily="18" charset="0"/>
                <a:ea typeface="楷体" pitchFamily="49" charset="-122"/>
                <a:cs typeface="Times New Roman" pitchFamily="18" charset="0"/>
              </a:rPr>
              <a:t>的值之前，必须调用</a:t>
            </a: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MoveNext</a:t>
            </a:r>
            <a:r>
              <a:rPr lang="zh-CN" altLang="en-US" sz="2400" b="1" dirty="0" smtClean="0">
                <a:solidFill>
                  <a:srgbClr val="0000FF"/>
                </a:solidFill>
                <a:latin typeface="Times New Roman" pitchFamily="18" charset="0"/>
                <a:ea typeface="楷体" pitchFamily="49" charset="-122"/>
                <a:cs typeface="Times New Roman" pitchFamily="18" charset="0"/>
              </a:rPr>
              <a:t>将</a:t>
            </a:r>
            <a:r>
              <a:rPr lang="zh-CN" altLang="en-US" sz="2400" b="1" dirty="0" smtClean="0">
                <a:solidFill>
                  <a:srgbClr val="0000FF"/>
                </a:solidFill>
                <a:latin typeface="Times New Roman" pitchFamily="18" charset="0"/>
                <a:ea typeface="楷体" pitchFamily="49" charset="-122"/>
                <a:cs typeface="Times New Roman" pitchFamily="18" charset="0"/>
              </a:rPr>
              <a:t>枚举</a:t>
            </a:r>
            <a:r>
              <a:rPr lang="zh-CN" altLang="en-US" sz="2400" b="1" dirty="0" smtClean="0">
                <a:solidFill>
                  <a:srgbClr val="0000FF"/>
                </a:solidFill>
                <a:latin typeface="Times New Roman" pitchFamily="18" charset="0"/>
                <a:ea typeface="楷体" pitchFamily="49" charset="-122"/>
                <a:cs typeface="Times New Roman" pitchFamily="18" charset="0"/>
              </a:rPr>
              <a:t>数定位到</a:t>
            </a:r>
            <a:r>
              <a:rPr lang="zh-CN" altLang="en-US" sz="2400" b="1" dirty="0" smtClean="0">
                <a:solidFill>
                  <a:srgbClr val="0000FF"/>
                </a:solidFill>
                <a:latin typeface="Times New Roman" pitchFamily="18" charset="0"/>
                <a:ea typeface="楷体" pitchFamily="49" charset="-122"/>
                <a:cs typeface="Times New Roman" pitchFamily="18" charset="0"/>
              </a:rPr>
              <a:t>集合的第一个元素。</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再次调用</a:t>
            </a:r>
            <a:r>
              <a:rPr lang="en-US" sz="2400" b="1" dirty="0" err="1" smtClean="0">
                <a:solidFill>
                  <a:srgbClr val="0000FF"/>
                </a:solidFill>
                <a:latin typeface="Times New Roman" pitchFamily="18" charset="0"/>
                <a:ea typeface="楷体" pitchFamily="49" charset="-122"/>
                <a:cs typeface="Times New Roman" pitchFamily="18" charset="0"/>
              </a:rPr>
              <a:t>MoveNext</a:t>
            </a:r>
            <a:r>
              <a:rPr lang="zh-CN" altLang="en-US" sz="2400" b="1" dirty="0" smtClean="0">
                <a:solidFill>
                  <a:srgbClr val="0000FF"/>
                </a:solidFill>
                <a:latin typeface="Times New Roman" pitchFamily="18" charset="0"/>
                <a:ea typeface="楷体" pitchFamily="49" charset="-122"/>
                <a:cs typeface="Times New Roman" pitchFamily="18" charset="0"/>
              </a:rPr>
              <a:t>方法将</a:t>
            </a:r>
            <a:r>
              <a:rPr lang="en-US" sz="2400" b="1" dirty="0" smtClean="0">
                <a:solidFill>
                  <a:srgbClr val="0000FF"/>
                </a:solidFill>
                <a:latin typeface="Times New Roman" pitchFamily="18" charset="0"/>
                <a:ea typeface="楷体" pitchFamily="49" charset="-122"/>
                <a:cs typeface="Times New Roman" pitchFamily="18" charset="0"/>
              </a:rPr>
              <a:t> Current</a:t>
            </a:r>
            <a:r>
              <a:rPr lang="zh-CN" altLang="en-US" sz="2400" b="1" dirty="0" smtClean="0">
                <a:solidFill>
                  <a:srgbClr val="0000FF"/>
                </a:solidFill>
                <a:latin typeface="Times New Roman" pitchFamily="18" charset="0"/>
                <a:ea typeface="楷体" pitchFamily="49" charset="-122"/>
                <a:cs typeface="Times New Roman" pitchFamily="18" charset="0"/>
              </a:rPr>
              <a:t>属性定位到下</a:t>
            </a:r>
            <a:r>
              <a:rPr lang="zh-CN" altLang="en-US" sz="2400" b="1" dirty="0" smtClean="0">
                <a:solidFill>
                  <a:srgbClr val="0000FF"/>
                </a:solidFill>
                <a:latin typeface="Times New Roman" pitchFamily="18" charset="0"/>
                <a:ea typeface="楷体" pitchFamily="49" charset="-122"/>
                <a:cs typeface="Times New Roman" pitchFamily="18" charset="0"/>
              </a:rPr>
              <a:t>一个元素</a:t>
            </a:r>
            <a:r>
              <a:rPr lang="zh-CN" altLang="en-US" sz="2400" b="1" dirty="0" smtClean="0">
                <a:solidFill>
                  <a:srgbClr val="0000FF"/>
                </a:solidFill>
                <a:latin typeface="Times New Roman" pitchFamily="18" charset="0"/>
                <a:ea typeface="楷体" pitchFamily="49" charset="-122"/>
                <a:cs typeface="Times New Roman" pitchFamily="18" charset="0"/>
              </a:rPr>
              <a:t>。如果</a:t>
            </a: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MoveNext</a:t>
            </a:r>
            <a:r>
              <a:rPr lang="zh-CN" altLang="en-US" sz="2400" b="1" dirty="0" smtClean="0">
                <a:solidFill>
                  <a:srgbClr val="0000FF"/>
                </a:solidFill>
                <a:latin typeface="Times New Roman" pitchFamily="18" charset="0"/>
                <a:ea typeface="楷体" pitchFamily="49" charset="-122"/>
                <a:cs typeface="Times New Roman" pitchFamily="18" charset="0"/>
              </a:rPr>
              <a:t>越过集合的末尾，则枚举器</a:t>
            </a:r>
            <a:r>
              <a:rPr lang="zh-CN" altLang="en-US" sz="2400" b="1" dirty="0" smtClean="0">
                <a:solidFill>
                  <a:srgbClr val="0000FF"/>
                </a:solidFill>
                <a:latin typeface="Times New Roman" pitchFamily="18" charset="0"/>
                <a:ea typeface="楷体" pitchFamily="49" charset="-122"/>
                <a:cs typeface="Times New Roman" pitchFamily="18" charset="0"/>
              </a:rPr>
              <a:t>将定位到集合</a:t>
            </a:r>
            <a:r>
              <a:rPr lang="zh-CN" altLang="en-US" sz="2400" b="1" dirty="0" smtClean="0">
                <a:solidFill>
                  <a:srgbClr val="0000FF"/>
                </a:solidFill>
                <a:latin typeface="Times New Roman" pitchFamily="18" charset="0"/>
                <a:ea typeface="楷体" pitchFamily="49" charset="-122"/>
                <a:cs typeface="Times New Roman" pitchFamily="18" charset="0"/>
              </a:rPr>
              <a:t>中最后一个元素的后面，而且</a:t>
            </a:r>
            <a:r>
              <a:rPr lang="en-US" sz="2400" b="1" dirty="0" err="1" smtClean="0">
                <a:solidFill>
                  <a:srgbClr val="0000FF"/>
                </a:solidFill>
                <a:latin typeface="Times New Roman" pitchFamily="18" charset="0"/>
                <a:ea typeface="楷体" pitchFamily="49" charset="-122"/>
                <a:cs typeface="Times New Roman" pitchFamily="18" charset="0"/>
              </a:rPr>
              <a:t>MoveNext</a:t>
            </a:r>
            <a:r>
              <a:rPr lang="zh-CN" altLang="en-US" sz="2400" b="1" dirty="0" smtClean="0">
                <a:solidFill>
                  <a:srgbClr val="0000FF"/>
                </a:solidFill>
                <a:latin typeface="Times New Roman" pitchFamily="18" charset="0"/>
                <a:ea typeface="楷体" pitchFamily="49" charset="-122"/>
                <a:cs typeface="Times New Roman" pitchFamily="18" charset="0"/>
              </a:rPr>
              <a:t>返回</a:t>
            </a:r>
            <a:r>
              <a:rPr lang="en-US" sz="2400" b="1" dirty="0" smtClean="0">
                <a:solidFill>
                  <a:srgbClr val="0000FF"/>
                </a:solidFill>
                <a:latin typeface="Times New Roman" pitchFamily="18" charset="0"/>
                <a:ea typeface="楷体" pitchFamily="49" charset="-122"/>
                <a:cs typeface="Times New Roman" pitchFamily="18" charset="0"/>
              </a:rPr>
              <a:t> false</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 </a:t>
            </a:r>
            <a:endParaRPr lang="zh-CN" altLang="en-US" sz="2400" b="1" dirty="0">
              <a:solidFill>
                <a:srgbClr val="0000FF"/>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7572428" cy="461665"/>
          </a:xfrm>
          <a:prstGeom prst="rect">
            <a:avLst/>
          </a:prstGeom>
          <a:noFill/>
        </p:spPr>
        <p:txBody>
          <a:bodyPr wrap="square" rtlCol="0">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对于前面的</a:t>
            </a:r>
            <a:r>
              <a:rPr lang="en-US" sz="2400" b="1" dirty="0" err="1" smtClean="0">
                <a:solidFill>
                  <a:srgbClr val="0000FF"/>
                </a:solidFill>
                <a:latin typeface="Times New Roman" pitchFamily="18" charset="0"/>
                <a:ea typeface="楷体" pitchFamily="49" charset="-122"/>
                <a:cs typeface="Times New Roman" pitchFamily="18" charset="0"/>
              </a:rPr>
              <a:t>foreach</a:t>
            </a:r>
            <a:r>
              <a:rPr lang="zh-CN" altLang="en-US" sz="2400" b="1" dirty="0" smtClean="0">
                <a:solidFill>
                  <a:srgbClr val="0000FF"/>
                </a:solidFill>
                <a:latin typeface="Times New Roman" pitchFamily="18" charset="0"/>
                <a:ea typeface="楷体" pitchFamily="49" charset="-122"/>
                <a:cs typeface="Times New Roman" pitchFamily="18" charset="0"/>
              </a:rPr>
              <a:t>语句的代码，其执行过程如下：</a:t>
            </a:r>
            <a:endParaRPr lang="zh-CN" altLang="en-US" sz="2400" b="1" dirty="0">
              <a:solidFill>
                <a:srgbClr val="0000FF"/>
              </a:solidFill>
              <a:latin typeface="Times New Roman" pitchFamily="18" charset="0"/>
              <a:ea typeface="楷体" pitchFamily="49" charset="-122"/>
              <a:cs typeface="Times New Roman" pitchFamily="18" charset="0"/>
            </a:endParaRPr>
          </a:p>
        </p:txBody>
      </p:sp>
      <p:sp>
        <p:nvSpPr>
          <p:cNvPr id="3" name="TextBox 2"/>
          <p:cNvSpPr txBox="1"/>
          <p:nvPr/>
        </p:nvSpPr>
        <p:spPr>
          <a:xfrm>
            <a:off x="714348" y="1285860"/>
            <a:ext cx="7643866" cy="3346237"/>
          </a:xfrm>
          <a:prstGeom prst="rect">
            <a:avLst/>
          </a:prstGeom>
          <a:noFill/>
        </p:spPr>
        <p:txBody>
          <a:bodyPr wrap="square" rtlCol="0">
            <a:spAutoFit/>
          </a:bodyPr>
          <a:lstStyle/>
          <a:p>
            <a:pPr marL="457200" indent="-457200">
              <a:lnSpc>
                <a:spcPct val="150000"/>
              </a:lnSpc>
              <a:buFont typeface="+mj-ea"/>
              <a:buAutoNum type="circleNumDbPlain"/>
            </a:pPr>
            <a:r>
              <a:rPr lang="zh-CN" altLang="en-US" sz="2400" b="1" dirty="0" smtClean="0">
                <a:solidFill>
                  <a:srgbClr val="0000FF"/>
                </a:solidFill>
                <a:latin typeface="Times New Roman" pitchFamily="18" charset="0"/>
                <a:ea typeface="楷体" pitchFamily="49" charset="-122"/>
                <a:cs typeface="Times New Roman" pitchFamily="18" charset="0"/>
              </a:rPr>
              <a:t>调用</a:t>
            </a:r>
            <a:r>
              <a:rPr lang="en-US" sz="2400" b="1" dirty="0" err="1" smtClean="0">
                <a:solidFill>
                  <a:srgbClr val="0000FF"/>
                </a:solidFill>
                <a:latin typeface="Times New Roman" pitchFamily="18" charset="0"/>
                <a:ea typeface="楷体" pitchFamily="49" charset="-122"/>
                <a:cs typeface="Times New Roman" pitchFamily="18" charset="0"/>
              </a:rPr>
              <a:t>arr.GetEnumerator</a:t>
            </a:r>
            <a:r>
              <a:rPr lang="en-US" sz="2400" b="1" dirty="0" smtClean="0">
                <a:solidFill>
                  <a:srgbClr val="0000FF"/>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返回一个</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zh-CN" altLang="en-US" sz="2400" b="1" dirty="0" smtClean="0">
                <a:solidFill>
                  <a:srgbClr val="0000FF"/>
                </a:solidFill>
                <a:latin typeface="Times New Roman" pitchFamily="18" charset="0"/>
                <a:ea typeface="楷体" pitchFamily="49" charset="-122"/>
                <a:cs typeface="Times New Roman" pitchFamily="18" charset="0"/>
              </a:rPr>
              <a:t>引用。</a:t>
            </a:r>
          </a:p>
          <a:p>
            <a:pPr marL="457200" indent="-457200">
              <a:lnSpc>
                <a:spcPct val="150000"/>
              </a:lnSpc>
              <a:buFont typeface="+mj-ea"/>
              <a:buAutoNum type="circleNumDbPlain"/>
            </a:pPr>
            <a:r>
              <a:rPr lang="zh-CN" altLang="en-US" sz="2400" b="1" dirty="0" smtClean="0">
                <a:solidFill>
                  <a:srgbClr val="0000FF"/>
                </a:solidFill>
                <a:latin typeface="Times New Roman" pitchFamily="18" charset="0"/>
                <a:ea typeface="楷体" pitchFamily="49" charset="-122"/>
                <a:cs typeface="Times New Roman" pitchFamily="18" charset="0"/>
              </a:rPr>
              <a:t>调用所返回的</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zh-CN" altLang="en-US" sz="2400" b="1" dirty="0" smtClean="0">
                <a:solidFill>
                  <a:srgbClr val="0000FF"/>
                </a:solidFill>
                <a:latin typeface="Times New Roman" pitchFamily="18" charset="0"/>
                <a:ea typeface="楷体" pitchFamily="49" charset="-122"/>
                <a:cs typeface="Times New Roman" pitchFamily="18" charset="0"/>
              </a:rPr>
              <a:t>接口的</a:t>
            </a:r>
            <a:r>
              <a:rPr lang="en-US" sz="2400" b="1" dirty="0" err="1" smtClean="0">
                <a:solidFill>
                  <a:srgbClr val="0000FF"/>
                </a:solidFill>
                <a:latin typeface="Times New Roman" pitchFamily="18" charset="0"/>
                <a:ea typeface="楷体" pitchFamily="49" charset="-122"/>
                <a:cs typeface="Times New Roman" pitchFamily="18" charset="0"/>
              </a:rPr>
              <a:t>MoveNex</a:t>
            </a:r>
            <a:r>
              <a:rPr lang="zh-CN" altLang="en-US" sz="2400" b="1" dirty="0" smtClean="0">
                <a:solidFill>
                  <a:srgbClr val="0000FF"/>
                </a:solidFill>
                <a:latin typeface="Times New Roman" pitchFamily="18" charset="0"/>
                <a:ea typeface="楷体" pitchFamily="49" charset="-122"/>
                <a:cs typeface="Times New Roman" pitchFamily="18" charset="0"/>
              </a:rPr>
              <a:t>方法。</a:t>
            </a:r>
          </a:p>
          <a:p>
            <a:pPr marL="457200" indent="-457200">
              <a:lnSpc>
                <a:spcPct val="150000"/>
              </a:lnSpc>
              <a:buFont typeface="+mj-ea"/>
              <a:buAutoNum type="circleNumDbPlain"/>
            </a:pPr>
            <a:r>
              <a:rPr lang="zh-CN" altLang="en-US" sz="2400" b="1" dirty="0" smtClean="0">
                <a:solidFill>
                  <a:srgbClr val="0000FF"/>
                </a:solidFill>
                <a:latin typeface="Times New Roman" pitchFamily="18" charset="0"/>
                <a:ea typeface="楷体" pitchFamily="49" charset="-122"/>
                <a:cs typeface="Times New Roman" pitchFamily="18" charset="0"/>
              </a:rPr>
              <a:t>如果</a:t>
            </a:r>
            <a:r>
              <a:rPr lang="en-US" sz="2400" b="1" dirty="0" err="1" smtClean="0">
                <a:solidFill>
                  <a:srgbClr val="0000FF"/>
                </a:solidFill>
                <a:latin typeface="Times New Roman" pitchFamily="18" charset="0"/>
                <a:ea typeface="楷体" pitchFamily="49" charset="-122"/>
                <a:cs typeface="Times New Roman" pitchFamily="18" charset="0"/>
              </a:rPr>
              <a:t>MoveNex</a:t>
            </a:r>
            <a:r>
              <a:rPr lang="zh-CN" altLang="en-US" sz="2400" b="1" dirty="0" smtClean="0">
                <a:solidFill>
                  <a:srgbClr val="0000FF"/>
                </a:solidFill>
                <a:latin typeface="Times New Roman" pitchFamily="18" charset="0"/>
                <a:ea typeface="楷体" pitchFamily="49" charset="-122"/>
                <a:cs typeface="Times New Roman" pitchFamily="18" charset="0"/>
              </a:rPr>
              <a:t>方法返回</a:t>
            </a:r>
            <a:r>
              <a:rPr lang="en-US" sz="2400" b="1" dirty="0" smtClean="0">
                <a:solidFill>
                  <a:srgbClr val="0000FF"/>
                </a:solidFill>
                <a:latin typeface="Times New Roman" pitchFamily="18" charset="0"/>
                <a:ea typeface="楷体" pitchFamily="49" charset="-122"/>
                <a:cs typeface="Times New Roman" pitchFamily="18" charset="0"/>
              </a:rPr>
              <a:t>true</a:t>
            </a:r>
            <a:r>
              <a:rPr lang="zh-CN" altLang="en-US" sz="2400" b="1" dirty="0" smtClean="0">
                <a:solidFill>
                  <a:srgbClr val="0000FF"/>
                </a:solidFill>
                <a:latin typeface="Times New Roman" pitchFamily="18" charset="0"/>
                <a:ea typeface="楷体" pitchFamily="49" charset="-122"/>
                <a:cs typeface="Times New Roman" pitchFamily="18" charset="0"/>
              </a:rPr>
              <a:t>，就使用</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zh-CN" altLang="en-US" sz="2400" b="1" dirty="0" smtClean="0">
                <a:solidFill>
                  <a:srgbClr val="0000FF"/>
                </a:solidFill>
                <a:latin typeface="Times New Roman" pitchFamily="18" charset="0"/>
                <a:ea typeface="楷体" pitchFamily="49" charset="-122"/>
                <a:cs typeface="Times New Roman" pitchFamily="18" charset="0"/>
              </a:rPr>
              <a:t>接口的属性来获取</a:t>
            </a:r>
            <a:r>
              <a:rPr lang="en-US" sz="2400" b="1" dirty="0" err="1" smtClean="0">
                <a:solidFill>
                  <a:srgbClr val="0000FF"/>
                </a:solidFill>
                <a:latin typeface="Times New Roman" pitchFamily="18" charset="0"/>
                <a:ea typeface="楷体" pitchFamily="49" charset="-122"/>
                <a:cs typeface="Times New Roman" pitchFamily="18" charset="0"/>
              </a:rPr>
              <a:t>arr</a:t>
            </a:r>
            <a:r>
              <a:rPr lang="zh-CN" altLang="en-US" sz="2400" b="1" dirty="0" smtClean="0">
                <a:solidFill>
                  <a:srgbClr val="0000FF"/>
                </a:solidFill>
                <a:latin typeface="Times New Roman" pitchFamily="18" charset="0"/>
                <a:ea typeface="楷体" pitchFamily="49" charset="-122"/>
                <a:cs typeface="Times New Roman" pitchFamily="18" charset="0"/>
              </a:rPr>
              <a:t>的一个元素，用于</a:t>
            </a:r>
            <a:r>
              <a:rPr lang="en-US" sz="2400" b="1" dirty="0" err="1" smtClean="0">
                <a:solidFill>
                  <a:srgbClr val="0000FF"/>
                </a:solidFill>
                <a:latin typeface="Times New Roman" pitchFamily="18" charset="0"/>
                <a:ea typeface="楷体" pitchFamily="49" charset="-122"/>
                <a:cs typeface="Times New Roman" pitchFamily="18" charset="0"/>
              </a:rPr>
              <a:t>foreach</a:t>
            </a:r>
            <a:r>
              <a:rPr lang="zh-CN" altLang="en-US" sz="2400" b="1" dirty="0" smtClean="0">
                <a:solidFill>
                  <a:srgbClr val="0000FF"/>
                </a:solidFill>
                <a:latin typeface="Times New Roman" pitchFamily="18" charset="0"/>
                <a:ea typeface="楷体" pitchFamily="49" charset="-122"/>
                <a:cs typeface="Times New Roman" pitchFamily="18" charset="0"/>
              </a:rPr>
              <a:t>循环。</a:t>
            </a:r>
          </a:p>
          <a:p>
            <a:pPr marL="457200" indent="-457200">
              <a:lnSpc>
                <a:spcPct val="150000"/>
              </a:lnSpc>
              <a:buFont typeface="+mj-ea"/>
              <a:buAutoNum type="circleNumDbPlain"/>
            </a:pPr>
            <a:r>
              <a:rPr lang="zh-CN" altLang="en-US" sz="2400" b="1" dirty="0" smtClean="0">
                <a:solidFill>
                  <a:srgbClr val="0000FF"/>
                </a:solidFill>
                <a:latin typeface="Times New Roman" pitchFamily="18" charset="0"/>
                <a:ea typeface="楷体" pitchFamily="49" charset="-122"/>
                <a:cs typeface="Times New Roman" pitchFamily="18" charset="0"/>
              </a:rPr>
              <a:t>重复②和③的步骤，直到</a:t>
            </a:r>
            <a:r>
              <a:rPr lang="en-US" sz="2400" b="1" dirty="0" err="1" smtClean="0">
                <a:solidFill>
                  <a:srgbClr val="0000FF"/>
                </a:solidFill>
                <a:latin typeface="Times New Roman" pitchFamily="18" charset="0"/>
                <a:ea typeface="楷体" pitchFamily="49" charset="-122"/>
                <a:cs typeface="Times New Roman" pitchFamily="18" charset="0"/>
              </a:rPr>
              <a:t>MoveNex</a:t>
            </a:r>
            <a:r>
              <a:rPr lang="zh-CN" altLang="en-US" sz="2400" b="1" dirty="0" smtClean="0">
                <a:solidFill>
                  <a:srgbClr val="0000FF"/>
                </a:solidFill>
                <a:latin typeface="Times New Roman" pitchFamily="18" charset="0"/>
                <a:ea typeface="楷体" pitchFamily="49" charset="-122"/>
                <a:cs typeface="Times New Roman" pitchFamily="18" charset="0"/>
              </a:rPr>
              <a:t>方法返回</a:t>
            </a:r>
            <a:r>
              <a:rPr lang="en-US" sz="2400" b="1" dirty="0" smtClean="0">
                <a:solidFill>
                  <a:srgbClr val="0000FF"/>
                </a:solidFill>
                <a:latin typeface="Times New Roman" pitchFamily="18" charset="0"/>
                <a:ea typeface="楷体" pitchFamily="49" charset="-122"/>
                <a:cs typeface="Times New Roman" pitchFamily="18" charset="0"/>
              </a:rPr>
              <a:t>false</a:t>
            </a:r>
            <a:r>
              <a:rPr lang="zh-CN" altLang="en-US" sz="2400" b="1" dirty="0" smtClean="0">
                <a:solidFill>
                  <a:srgbClr val="0000FF"/>
                </a:solidFill>
                <a:latin typeface="Times New Roman" pitchFamily="18" charset="0"/>
                <a:ea typeface="楷体" pitchFamily="49" charset="-122"/>
                <a:cs typeface="Times New Roman" pitchFamily="18" charset="0"/>
              </a:rPr>
              <a:t>为止，此时循环停止。</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428604"/>
            <a:ext cx="7572428" cy="2000548"/>
          </a:xfrm>
          <a:prstGeom prst="rect">
            <a:avLst/>
          </a:prstGeom>
          <a:noFill/>
        </p:spPr>
        <p:txBody>
          <a:bodyPr wrap="square" rtlCol="0">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前面</a:t>
            </a:r>
            <a:r>
              <a:rPr lang="en-US" sz="2400" b="1" dirty="0" err="1" smtClean="0">
                <a:solidFill>
                  <a:srgbClr val="0000FF"/>
                </a:solidFill>
                <a:latin typeface="Times New Roman" pitchFamily="18" charset="0"/>
                <a:ea typeface="楷体" pitchFamily="49" charset="-122"/>
                <a:cs typeface="Times New Roman" pitchFamily="18" charset="0"/>
              </a:rPr>
              <a:t>foreach</a:t>
            </a:r>
            <a:r>
              <a:rPr lang="zh-CN" altLang="en-US" sz="2400" b="1" dirty="0" smtClean="0">
                <a:solidFill>
                  <a:srgbClr val="0000FF"/>
                </a:solidFill>
                <a:latin typeface="Times New Roman" pitchFamily="18" charset="0"/>
                <a:ea typeface="楷体" pitchFamily="49" charset="-122"/>
                <a:cs typeface="Times New Roman" pitchFamily="18" charset="0"/>
              </a:rPr>
              <a:t>语句代码的功能与以下代码是相同的：</a:t>
            </a:r>
          </a:p>
          <a:p>
            <a:r>
              <a:rPr lang="en-US" sz="2000" b="1" dirty="0" err="1" smtClean="0">
                <a:solidFill>
                  <a:srgbClr val="008000"/>
                </a:solidFill>
                <a:latin typeface="Times New Roman" pitchFamily="18" charset="0"/>
                <a:ea typeface="楷体" pitchFamily="49" charset="-122"/>
                <a:cs typeface="Times New Roman" pitchFamily="18" charset="0"/>
              </a:rPr>
              <a:t>int</a:t>
            </a:r>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myarr</a:t>
            </a:r>
            <a:r>
              <a:rPr lang="en-US" sz="2000" b="1" dirty="0" smtClean="0">
                <a:solidFill>
                  <a:srgbClr val="008000"/>
                </a:solidFill>
                <a:latin typeface="Times New Roman" pitchFamily="18" charset="0"/>
                <a:ea typeface="楷体" pitchFamily="49" charset="-122"/>
                <a:cs typeface="Times New Roman" pitchFamily="18" charset="0"/>
              </a:rPr>
              <a:t> = { 1, 2, 3, 4, 5 };</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Enumerator </a:t>
            </a:r>
            <a:r>
              <a:rPr lang="en-US" sz="2000" b="1" dirty="0" err="1" smtClean="0">
                <a:solidFill>
                  <a:srgbClr val="008000"/>
                </a:solidFill>
                <a:latin typeface="Times New Roman" pitchFamily="18" charset="0"/>
                <a:ea typeface="楷体" pitchFamily="49" charset="-122"/>
                <a:cs typeface="Times New Roman" pitchFamily="18" charset="0"/>
              </a:rPr>
              <a:t>ie</a:t>
            </a:r>
            <a:r>
              <a:rPr lang="en-US" sz="2000" b="1" dirty="0" smtClean="0">
                <a:solidFill>
                  <a:srgbClr val="008000"/>
                </a:solidFill>
                <a:latin typeface="Times New Roman" pitchFamily="18" charset="0"/>
                <a:ea typeface="楷体" pitchFamily="49" charset="-122"/>
                <a:cs typeface="Times New Roman" pitchFamily="18" charset="0"/>
              </a:rPr>
              <a:t> = </a:t>
            </a:r>
            <a:r>
              <a:rPr lang="en-US" sz="2000" b="1" dirty="0" err="1" smtClean="0">
                <a:solidFill>
                  <a:srgbClr val="008000"/>
                </a:solidFill>
                <a:latin typeface="Times New Roman" pitchFamily="18" charset="0"/>
                <a:ea typeface="楷体" pitchFamily="49" charset="-122"/>
                <a:cs typeface="Times New Roman" pitchFamily="18" charset="0"/>
              </a:rPr>
              <a:t>myarr.GetEnumerator</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while (</a:t>
            </a:r>
            <a:r>
              <a:rPr lang="en-US" sz="2000" b="1" dirty="0" err="1" smtClean="0">
                <a:solidFill>
                  <a:srgbClr val="008000"/>
                </a:solidFill>
                <a:latin typeface="Times New Roman" pitchFamily="18" charset="0"/>
                <a:ea typeface="楷体" pitchFamily="49" charset="-122"/>
                <a:cs typeface="Times New Roman" pitchFamily="18" charset="0"/>
              </a:rPr>
              <a:t>ie.MoveNext</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smtClean="0">
                <a:solidFill>
                  <a:srgbClr val="008000"/>
                </a:solidFill>
                <a:latin typeface="Times New Roman" pitchFamily="18" charset="0"/>
                <a:ea typeface="楷体" pitchFamily="49" charset="-122"/>
                <a:cs typeface="Times New Roman" pitchFamily="18" charset="0"/>
              </a:rPr>
              <a:t>	</a:t>
            </a:r>
            <a:r>
              <a:rPr lang="en-US" sz="2000" b="1" dirty="0" err="1" smtClean="0">
                <a:solidFill>
                  <a:srgbClr val="008000"/>
                </a:solidFill>
                <a:latin typeface="Times New Roman" pitchFamily="18" charset="0"/>
                <a:ea typeface="楷体" pitchFamily="49" charset="-122"/>
                <a:cs typeface="Times New Roman" pitchFamily="18" charset="0"/>
              </a:rPr>
              <a:t>Console.Write</a:t>
            </a:r>
            <a:r>
              <a:rPr lang="en-US" sz="2000" b="1" dirty="0" smtClean="0">
                <a:solidFill>
                  <a:srgbClr val="008000"/>
                </a:solidFill>
                <a:latin typeface="Times New Roman" pitchFamily="18" charset="0"/>
                <a:ea typeface="楷体" pitchFamily="49" charset="-122"/>
                <a:cs typeface="Times New Roman" pitchFamily="18" charset="0"/>
              </a:rPr>
              <a:t>("{0} ",</a:t>
            </a:r>
            <a:r>
              <a:rPr lang="en-US" sz="2000" b="1" dirty="0" err="1" smtClean="0">
                <a:solidFill>
                  <a:srgbClr val="008000"/>
                </a:solidFill>
                <a:latin typeface="Times New Roman" pitchFamily="18" charset="0"/>
                <a:ea typeface="楷体" pitchFamily="49" charset="-122"/>
                <a:cs typeface="Times New Roman" pitchFamily="18" charset="0"/>
              </a:rPr>
              <a:t>ie.Current</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a:p>
            <a:r>
              <a:rPr lang="en-US" sz="2000" b="1" dirty="0" err="1" smtClean="0">
                <a:solidFill>
                  <a:srgbClr val="008000"/>
                </a:solidFill>
                <a:latin typeface="Times New Roman" pitchFamily="18" charset="0"/>
                <a:ea typeface="楷体" pitchFamily="49" charset="-122"/>
                <a:cs typeface="Times New Roman" pitchFamily="18" charset="0"/>
              </a:rPr>
              <a:t>Console.WriteLine</a:t>
            </a:r>
            <a:r>
              <a:rPr lang="en-US" sz="2000" b="1" dirty="0" smtClean="0">
                <a:solidFill>
                  <a:srgbClr val="008000"/>
                </a:solidFill>
                <a:latin typeface="Times New Roman" pitchFamily="18" charset="0"/>
                <a:ea typeface="楷体" pitchFamily="49" charset="-122"/>
                <a:cs typeface="Times New Roman" pitchFamily="18" charset="0"/>
              </a:rPr>
              <a:t>();</a:t>
            </a:r>
            <a:endParaRPr lang="zh-CN" altLang="en-US" sz="2000" b="1" dirty="0" smtClean="0">
              <a:solidFill>
                <a:srgbClr val="008000"/>
              </a:solidFill>
              <a:latin typeface="Times New Roman" pitchFamily="18" charset="0"/>
              <a:ea typeface="楷体" pitchFamily="49" charset="-122"/>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857356" y="2428868"/>
            <a:ext cx="5143536" cy="3088525"/>
          </a:xfrm>
          <a:prstGeom prst="rect">
            <a:avLst/>
          </a:prstGeom>
          <a:noFill/>
          <a:ln w="9525">
            <a:noFill/>
            <a:miter lim="800000"/>
            <a:headEnd/>
            <a:tailEnd/>
          </a:ln>
          <a:effectLst/>
        </p:spPr>
      </p:pic>
      <p:sp>
        <p:nvSpPr>
          <p:cNvPr id="5" name="TextBox 4"/>
          <p:cNvSpPr txBox="1"/>
          <p:nvPr/>
        </p:nvSpPr>
        <p:spPr>
          <a:xfrm>
            <a:off x="1928794" y="5715016"/>
            <a:ext cx="5143536" cy="400110"/>
          </a:xfrm>
          <a:prstGeom prst="rect">
            <a:avLst/>
          </a:prstGeom>
          <a:noFill/>
        </p:spPr>
        <p:txBody>
          <a:bodyPr wrap="square" rtlCol="0">
            <a:spAutoFit/>
          </a:bodyPr>
          <a:lstStyle/>
          <a:p>
            <a:pPr algn="ctr"/>
            <a:r>
              <a:rPr lang="zh-CN" altLang="en-US" sz="2000" b="1" dirty="0" smtClean="0">
                <a:solidFill>
                  <a:srgbClr val="0000FF"/>
                </a:solidFill>
                <a:latin typeface="Times New Roman" pitchFamily="18" charset="0"/>
                <a:ea typeface="楷体" pitchFamily="49" charset="-122"/>
                <a:cs typeface="Times New Roman" pitchFamily="18" charset="0"/>
              </a:rPr>
              <a:t>可枚举类型</a:t>
            </a:r>
            <a:r>
              <a:rPr lang="en-US" sz="2000" b="1" dirty="0" err="1" smtClean="0">
                <a:solidFill>
                  <a:srgbClr val="0000FF"/>
                </a:solidFill>
                <a:latin typeface="Times New Roman" pitchFamily="18" charset="0"/>
                <a:ea typeface="楷体" pitchFamily="49" charset="-122"/>
                <a:cs typeface="Times New Roman" pitchFamily="18" charset="0"/>
              </a:rPr>
              <a:t>myarr</a:t>
            </a:r>
            <a:r>
              <a:rPr lang="zh-CN" altLang="en-US" sz="2000" b="1" dirty="0" smtClean="0">
                <a:solidFill>
                  <a:srgbClr val="0000FF"/>
                </a:solidFill>
                <a:latin typeface="Times New Roman" pitchFamily="18" charset="0"/>
                <a:ea typeface="楷体" pitchFamily="49" charset="-122"/>
                <a:cs typeface="Times New Roman" pitchFamily="18" charset="0"/>
              </a:rPr>
              <a:t>和默认枚举器</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457203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0000"/>
                </a:solidFill>
                <a:latin typeface="黑体" pitchFamily="49" charset="-122"/>
                <a:ea typeface="黑体" pitchFamily="49" charset="-122"/>
              </a:rPr>
              <a:t>8.1.3  </a:t>
            </a:r>
            <a:r>
              <a:rPr lang="en-US" sz="2800" b="1" dirty="0" err="1" smtClean="0">
                <a:solidFill>
                  <a:srgbClr val="FF0000"/>
                </a:solidFill>
                <a:latin typeface="黑体" pitchFamily="49" charset="-122"/>
                <a:ea typeface="黑体" pitchFamily="49" charset="-122"/>
              </a:rPr>
              <a:t>IEnumerable</a:t>
            </a:r>
            <a:r>
              <a:rPr lang="zh-CN" altLang="en-US" sz="2800" b="1" dirty="0" smtClean="0">
                <a:solidFill>
                  <a:srgbClr val="FF0000"/>
                </a:solidFill>
                <a:latin typeface="黑体" pitchFamily="49" charset="-122"/>
                <a:ea typeface="黑体" pitchFamily="49" charset="-122"/>
              </a:rPr>
              <a:t>接口</a:t>
            </a:r>
          </a:p>
        </p:txBody>
      </p:sp>
      <p:sp>
        <p:nvSpPr>
          <p:cNvPr id="3" name="TextBox 2"/>
          <p:cNvSpPr txBox="1"/>
          <p:nvPr/>
        </p:nvSpPr>
        <p:spPr>
          <a:xfrm>
            <a:off x="571472" y="1357298"/>
            <a:ext cx="8286808" cy="4524315"/>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可枚举类型是指提供了</a:t>
            </a:r>
            <a:r>
              <a:rPr lang="en-US" sz="2400" b="1" dirty="0" err="1" smtClean="0">
                <a:solidFill>
                  <a:srgbClr val="0000FF"/>
                </a:solidFill>
                <a:latin typeface="Times New Roman" pitchFamily="18" charset="0"/>
                <a:ea typeface="楷体" pitchFamily="49" charset="-122"/>
                <a:cs typeface="Times New Roman" pitchFamily="18" charset="0"/>
              </a:rPr>
              <a:t>GetEnumerator</a:t>
            </a:r>
            <a:r>
              <a:rPr lang="zh-CN" altLang="en-US" sz="2400" b="1" dirty="0" smtClean="0">
                <a:solidFill>
                  <a:srgbClr val="0000FF"/>
                </a:solidFill>
                <a:latin typeface="Times New Roman" pitchFamily="18" charset="0"/>
                <a:ea typeface="楷体" pitchFamily="49" charset="-122"/>
                <a:cs typeface="Times New Roman" pitchFamily="18" charset="0"/>
              </a:rPr>
              <a:t>方法的类型，而</a:t>
            </a:r>
            <a:r>
              <a:rPr lang="en-US" sz="2400" b="1" dirty="0" err="1" smtClean="0">
                <a:solidFill>
                  <a:srgbClr val="0000FF"/>
                </a:solidFill>
                <a:latin typeface="Times New Roman" pitchFamily="18" charset="0"/>
                <a:ea typeface="楷体" pitchFamily="49" charset="-122"/>
                <a:cs typeface="Times New Roman" pitchFamily="18" charset="0"/>
              </a:rPr>
              <a:t>GetEnumerator</a:t>
            </a:r>
            <a:r>
              <a:rPr lang="zh-CN" altLang="en-US" sz="2400" b="1" dirty="0" smtClean="0">
                <a:solidFill>
                  <a:srgbClr val="0000FF"/>
                </a:solidFill>
                <a:latin typeface="Times New Roman" pitchFamily="18" charset="0"/>
                <a:ea typeface="楷体" pitchFamily="49" charset="-122"/>
                <a:cs typeface="Times New Roman" pitchFamily="18" charset="0"/>
              </a:rPr>
              <a:t>方法是</a:t>
            </a:r>
            <a:r>
              <a:rPr lang="en-US" sz="2400" b="1" dirty="0" err="1" smtClean="0">
                <a:solidFill>
                  <a:srgbClr val="0000FF"/>
                </a:solidFill>
                <a:latin typeface="Times New Roman" pitchFamily="18" charset="0"/>
                <a:ea typeface="楷体" pitchFamily="49" charset="-122"/>
                <a:cs typeface="Times New Roman" pitchFamily="18" charset="0"/>
              </a:rPr>
              <a:t>IEnumerable</a:t>
            </a:r>
            <a:r>
              <a:rPr lang="zh-CN" altLang="en-US" sz="2400" b="1" dirty="0" smtClean="0">
                <a:solidFill>
                  <a:srgbClr val="0000FF"/>
                </a:solidFill>
                <a:latin typeface="Times New Roman" pitchFamily="18" charset="0"/>
                <a:ea typeface="楷体" pitchFamily="49" charset="-122"/>
                <a:cs typeface="Times New Roman" pitchFamily="18" charset="0"/>
              </a:rPr>
              <a:t>接口的成员，因此可枚举类型是指实现了</a:t>
            </a:r>
            <a:r>
              <a:rPr lang="en-US" sz="2400" b="1" dirty="0" err="1" smtClean="0">
                <a:solidFill>
                  <a:srgbClr val="0000FF"/>
                </a:solidFill>
                <a:latin typeface="Times New Roman" pitchFamily="18" charset="0"/>
                <a:ea typeface="楷体" pitchFamily="49" charset="-122"/>
                <a:cs typeface="Times New Roman" pitchFamily="18" charset="0"/>
              </a:rPr>
              <a:t>IEnumerable</a:t>
            </a:r>
            <a:r>
              <a:rPr lang="zh-CN" altLang="en-US" sz="2400" b="1" dirty="0" smtClean="0">
                <a:solidFill>
                  <a:srgbClr val="0000FF"/>
                </a:solidFill>
                <a:latin typeface="Times New Roman" pitchFamily="18" charset="0"/>
                <a:ea typeface="楷体" pitchFamily="49" charset="-122"/>
                <a:cs typeface="Times New Roman" pitchFamily="18" charset="0"/>
              </a:rPr>
              <a:t>接口的类型。</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IEnumerable</a:t>
            </a:r>
            <a:r>
              <a:rPr lang="zh-CN" altLang="en-US" sz="2400" b="1" dirty="0" smtClean="0">
                <a:solidFill>
                  <a:srgbClr val="0000FF"/>
                </a:solidFill>
                <a:latin typeface="Times New Roman" pitchFamily="18" charset="0"/>
                <a:ea typeface="楷体" pitchFamily="49" charset="-122"/>
                <a:cs typeface="Times New Roman" pitchFamily="18" charset="0"/>
              </a:rPr>
              <a:t>接口支持在非泛型集合上进行简单迭代，它位于</a:t>
            </a: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System.Collections</a:t>
            </a:r>
            <a:r>
              <a:rPr lang="zh-CN" altLang="en-US" sz="2400" b="1" dirty="0" smtClean="0">
                <a:solidFill>
                  <a:srgbClr val="0000FF"/>
                </a:solidFill>
                <a:latin typeface="Times New Roman" pitchFamily="18" charset="0"/>
                <a:ea typeface="楷体" pitchFamily="49" charset="-122"/>
                <a:cs typeface="Times New Roman" pitchFamily="18" charset="0"/>
              </a:rPr>
              <a:t>命名空间。</a:t>
            </a:r>
            <a:r>
              <a:rPr lang="en-US" sz="2400" b="1" dirty="0" err="1" smtClean="0">
                <a:solidFill>
                  <a:srgbClr val="0000FF"/>
                </a:solidFill>
                <a:latin typeface="Times New Roman" pitchFamily="18" charset="0"/>
                <a:ea typeface="楷体" pitchFamily="49" charset="-122"/>
                <a:cs typeface="Times New Roman" pitchFamily="18" charset="0"/>
              </a:rPr>
              <a:t>IEnumerable</a:t>
            </a:r>
            <a:r>
              <a:rPr lang="zh-CN" altLang="en-US" sz="2400" b="1" dirty="0" smtClean="0">
                <a:solidFill>
                  <a:srgbClr val="0000FF"/>
                </a:solidFill>
                <a:latin typeface="Times New Roman" pitchFamily="18" charset="0"/>
                <a:ea typeface="楷体" pitchFamily="49" charset="-122"/>
                <a:cs typeface="Times New Roman" pitchFamily="18" charset="0"/>
              </a:rPr>
              <a:t>接口只有一个</a:t>
            </a:r>
            <a:r>
              <a:rPr lang="en-US" sz="2400" b="1" dirty="0" smtClean="0">
                <a:solidFill>
                  <a:srgbClr val="0000FF"/>
                </a:solidFill>
                <a:latin typeface="Times New Roman" pitchFamily="18" charset="0"/>
                <a:ea typeface="楷体" pitchFamily="49" charset="-122"/>
                <a:cs typeface="Times New Roman" pitchFamily="18" charset="0"/>
              </a:rPr>
              <a:t>public</a:t>
            </a:r>
            <a:r>
              <a:rPr lang="zh-CN" altLang="en-US" sz="2400" b="1" dirty="0" smtClean="0">
                <a:solidFill>
                  <a:srgbClr val="0000FF"/>
                </a:solidFill>
                <a:latin typeface="Times New Roman" pitchFamily="18" charset="0"/>
                <a:ea typeface="楷体" pitchFamily="49" charset="-122"/>
                <a:cs typeface="Times New Roman" pitchFamily="18" charset="0"/>
              </a:rPr>
              <a:t>成员，即</a:t>
            </a:r>
            <a:r>
              <a:rPr lang="en-US" sz="2400" b="1" dirty="0" err="1" smtClean="0">
                <a:solidFill>
                  <a:srgbClr val="0000FF"/>
                </a:solidFill>
                <a:latin typeface="Times New Roman" pitchFamily="18" charset="0"/>
                <a:ea typeface="楷体" pitchFamily="49" charset="-122"/>
                <a:cs typeface="Times New Roman" pitchFamily="18" charset="0"/>
              </a:rPr>
              <a:t>GetEnumerator</a:t>
            </a:r>
            <a:r>
              <a:rPr lang="zh-CN" altLang="en-US" sz="2400" b="1" dirty="0" smtClean="0">
                <a:solidFill>
                  <a:srgbClr val="0000FF"/>
                </a:solidFill>
                <a:latin typeface="Times New Roman" pitchFamily="18" charset="0"/>
                <a:ea typeface="楷体" pitchFamily="49" charset="-122"/>
                <a:cs typeface="Times New Roman" pitchFamily="18" charset="0"/>
              </a:rPr>
              <a:t>方法，用于返回一个循环访问集合的枚举器</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zh-CN" altLang="en-US" sz="2400" b="1" dirty="0" smtClean="0">
                <a:solidFill>
                  <a:srgbClr val="0000FF"/>
                </a:solidFill>
                <a:latin typeface="Times New Roman" pitchFamily="18" charset="0"/>
                <a:ea typeface="楷体" pitchFamily="49" charset="-122"/>
                <a:cs typeface="Times New Roman" pitchFamily="18" charset="0"/>
              </a:rPr>
              <a:t>，而</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可以通过集合循环显示</a:t>
            </a:r>
            <a:r>
              <a:rPr lang="en-US" sz="2400" b="1" dirty="0" smtClean="0">
                <a:solidFill>
                  <a:srgbClr val="0000FF"/>
                </a:solidFill>
                <a:latin typeface="Times New Roman" pitchFamily="18" charset="0"/>
                <a:ea typeface="楷体" pitchFamily="49" charset="-122"/>
                <a:cs typeface="Times New Roman" pitchFamily="18" charset="0"/>
              </a:rPr>
              <a:t> Current </a:t>
            </a:r>
            <a:r>
              <a:rPr lang="zh-CN" altLang="en-US" sz="2400" b="1" dirty="0" smtClean="0">
                <a:solidFill>
                  <a:srgbClr val="0000FF"/>
                </a:solidFill>
                <a:latin typeface="Times New Roman" pitchFamily="18" charset="0"/>
                <a:ea typeface="楷体" pitchFamily="49" charset="-122"/>
                <a:cs typeface="Times New Roman" pitchFamily="18" charset="0"/>
              </a:rPr>
              <a:t>属性和</a:t>
            </a: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MoveNext</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和</a:t>
            </a:r>
            <a:r>
              <a:rPr lang="en-US" sz="2400" b="1" dirty="0" smtClean="0">
                <a:solidFill>
                  <a:srgbClr val="0000FF"/>
                </a:solidFill>
                <a:latin typeface="Times New Roman" pitchFamily="18" charset="0"/>
                <a:ea typeface="楷体" pitchFamily="49" charset="-122"/>
                <a:cs typeface="Times New Roman" pitchFamily="18" charset="0"/>
              </a:rPr>
              <a:t> Reset </a:t>
            </a:r>
            <a:r>
              <a:rPr lang="zh-CN" altLang="en-US" sz="2400" b="1" dirty="0" smtClean="0">
                <a:solidFill>
                  <a:srgbClr val="0000FF"/>
                </a:solidFill>
                <a:latin typeface="Times New Roman" pitchFamily="18" charset="0"/>
                <a:ea typeface="楷体" pitchFamily="49" charset="-122"/>
                <a:cs typeface="Times New Roman" pitchFamily="18" charset="0"/>
              </a:rPr>
              <a:t>方法。</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8072494" cy="2792239"/>
          </a:xfrm>
          <a:prstGeom prst="rect">
            <a:avLst/>
          </a:prstGeom>
          <a:noFill/>
        </p:spPr>
        <p:txBody>
          <a:bodyPr wrap="square" rtlCol="0">
            <a:spAutoFit/>
          </a:bodyPr>
          <a:lstStyle/>
          <a:p>
            <a:pPr>
              <a:lnSpc>
                <a:spcPct val="150000"/>
              </a:lnSpc>
            </a:pPr>
            <a:r>
              <a:rPr lang="en-US" altLang="zh-CN" sz="2400" b="1" dirty="0" smtClean="0">
                <a:solidFill>
                  <a:srgbClr val="FF0000"/>
                </a:solidFill>
                <a:latin typeface="Times New Roman" pitchFamily="18" charset="0"/>
                <a:ea typeface="楷体" pitchFamily="49" charset="-122"/>
                <a:cs typeface="Times New Roman" pitchFamily="18" charset="0"/>
              </a:rPr>
              <a:t>     【</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sz="2400" b="1" dirty="0" smtClean="0">
                <a:solidFill>
                  <a:srgbClr val="FF0000"/>
                </a:solidFill>
                <a:latin typeface="Times New Roman" pitchFamily="18" charset="0"/>
                <a:ea typeface="楷体" pitchFamily="49" charset="-122"/>
                <a:cs typeface="Times New Roman" pitchFamily="18" charset="0"/>
              </a:rPr>
              <a:t>8.1</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设计一个学生类</a:t>
            </a:r>
            <a:r>
              <a:rPr lang="en-US" sz="2400" b="1" dirty="0" smtClean="0">
                <a:solidFill>
                  <a:srgbClr val="0000FF"/>
                </a:solidFill>
                <a:latin typeface="Times New Roman" pitchFamily="18" charset="0"/>
                <a:ea typeface="楷体" pitchFamily="49" charset="-122"/>
                <a:cs typeface="Times New Roman" pitchFamily="18" charset="0"/>
              </a:rPr>
              <a:t>Student</a:t>
            </a:r>
            <a:r>
              <a:rPr lang="zh-CN" altLang="en-US" sz="2400" b="1" dirty="0" smtClean="0">
                <a:solidFill>
                  <a:srgbClr val="0000FF"/>
                </a:solidFill>
                <a:latin typeface="Times New Roman" pitchFamily="18" charset="0"/>
                <a:ea typeface="楷体" pitchFamily="49" charset="-122"/>
                <a:cs typeface="Times New Roman" pitchFamily="18" charset="0"/>
              </a:rPr>
              <a:t>和一个</a:t>
            </a:r>
            <a:r>
              <a:rPr lang="en-US" sz="2400" b="1" dirty="0" smtClean="0">
                <a:solidFill>
                  <a:srgbClr val="0000FF"/>
                </a:solidFill>
                <a:latin typeface="Times New Roman" pitchFamily="18" charset="0"/>
                <a:ea typeface="楷体" pitchFamily="49" charset="-122"/>
                <a:cs typeface="Times New Roman" pitchFamily="18" charset="0"/>
              </a:rPr>
              <a:t>People</a:t>
            </a:r>
            <a:r>
              <a:rPr lang="zh-CN" altLang="en-US" sz="2400" b="1" dirty="0" smtClean="0">
                <a:solidFill>
                  <a:srgbClr val="0000FF"/>
                </a:solidFill>
                <a:latin typeface="Times New Roman" pitchFamily="18" charset="0"/>
                <a:ea typeface="楷体" pitchFamily="49" charset="-122"/>
                <a:cs typeface="Times New Roman" pitchFamily="18" charset="0"/>
              </a:rPr>
              <a:t>类，</a:t>
            </a:r>
            <a:r>
              <a:rPr lang="en-US" sz="2400" b="1" dirty="0" smtClean="0">
                <a:solidFill>
                  <a:srgbClr val="0000FF"/>
                </a:solidFill>
                <a:latin typeface="Times New Roman" pitchFamily="18" charset="0"/>
                <a:ea typeface="楷体" pitchFamily="49" charset="-122"/>
                <a:cs typeface="Times New Roman" pitchFamily="18" charset="0"/>
              </a:rPr>
              <a:t>People</a:t>
            </a:r>
            <a:r>
              <a:rPr lang="zh-CN" altLang="en-US" sz="2400" b="1" dirty="0" smtClean="0">
                <a:solidFill>
                  <a:srgbClr val="0000FF"/>
                </a:solidFill>
                <a:latin typeface="Times New Roman" pitchFamily="18" charset="0"/>
                <a:ea typeface="楷体" pitchFamily="49" charset="-122"/>
                <a:cs typeface="Times New Roman" pitchFamily="18" charset="0"/>
              </a:rPr>
              <a:t>类包含若干学生对象，通过从</a:t>
            </a:r>
            <a:r>
              <a:rPr lang="en-US" sz="2400" b="1" dirty="0" err="1" smtClean="0">
                <a:solidFill>
                  <a:srgbClr val="0000FF"/>
                </a:solidFill>
                <a:latin typeface="Times New Roman" pitchFamily="18" charset="0"/>
                <a:ea typeface="楷体" pitchFamily="49" charset="-122"/>
                <a:cs typeface="Times New Roman" pitchFamily="18" charset="0"/>
              </a:rPr>
              <a:t>IEnumerable</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接口继承使其成为可枚举类型，并设计相应的枚举器类</a:t>
            </a:r>
            <a:r>
              <a:rPr lang="en-US" sz="2400" b="1" dirty="0" err="1" smtClean="0">
                <a:solidFill>
                  <a:srgbClr val="0000FF"/>
                </a:solidFill>
                <a:latin typeface="Times New Roman" pitchFamily="18" charset="0"/>
                <a:ea typeface="楷体" pitchFamily="49" charset="-122"/>
                <a:cs typeface="Times New Roman" pitchFamily="18" charset="0"/>
              </a:rPr>
              <a:t>PeopleEnum</a:t>
            </a:r>
            <a:r>
              <a:rPr lang="zh-CN" altLang="en-US" sz="2400" b="1" dirty="0" smtClean="0">
                <a:solidFill>
                  <a:srgbClr val="0000FF"/>
                </a:solidFill>
                <a:latin typeface="Times New Roman" pitchFamily="18" charset="0"/>
                <a:ea typeface="楷体" pitchFamily="49" charset="-122"/>
                <a:cs typeface="Times New Roman" pitchFamily="18" charset="0"/>
              </a:rPr>
              <a:t>（从</a:t>
            </a: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IEnumerator</a:t>
            </a:r>
            <a:r>
              <a:rPr lang="zh-CN" altLang="en-US" sz="2400" b="1" dirty="0" smtClean="0">
                <a:solidFill>
                  <a:srgbClr val="0000FF"/>
                </a:solidFill>
                <a:latin typeface="Times New Roman" pitchFamily="18" charset="0"/>
                <a:ea typeface="楷体" pitchFamily="49" charset="-122"/>
                <a:cs typeface="Times New Roman" pitchFamily="18" charset="0"/>
              </a:rPr>
              <a:t>接口继承）。最后用</a:t>
            </a:r>
            <a:r>
              <a:rPr lang="en-US" sz="2400" b="1" dirty="0" err="1" smtClean="0">
                <a:solidFill>
                  <a:srgbClr val="0000FF"/>
                </a:solidFill>
                <a:latin typeface="Times New Roman" pitchFamily="18" charset="0"/>
                <a:ea typeface="楷体" pitchFamily="49" charset="-122"/>
                <a:cs typeface="Times New Roman" pitchFamily="18" charset="0"/>
              </a:rPr>
              <a:t>foreach</a:t>
            </a:r>
            <a:r>
              <a:rPr lang="zh-CN" altLang="en-US" sz="2400" b="1" dirty="0" smtClean="0">
                <a:solidFill>
                  <a:srgbClr val="0000FF"/>
                </a:solidFill>
                <a:latin typeface="Times New Roman" pitchFamily="18" charset="0"/>
                <a:ea typeface="楷体" pitchFamily="49" charset="-122"/>
                <a:cs typeface="Times New Roman" pitchFamily="18" charset="0"/>
              </a:rPr>
              <a:t>语句对</a:t>
            </a:r>
            <a:r>
              <a:rPr lang="en-US" sz="2400" b="1" dirty="0" smtClean="0">
                <a:solidFill>
                  <a:srgbClr val="0000FF"/>
                </a:solidFill>
                <a:latin typeface="Times New Roman" pitchFamily="18" charset="0"/>
                <a:ea typeface="楷体" pitchFamily="49" charset="-122"/>
                <a:cs typeface="Times New Roman" pitchFamily="18" charset="0"/>
              </a:rPr>
              <a:t>People</a:t>
            </a:r>
            <a:r>
              <a:rPr lang="zh-CN" altLang="en-US" sz="2400" b="1" dirty="0" smtClean="0">
                <a:solidFill>
                  <a:srgbClr val="0000FF"/>
                </a:solidFill>
                <a:latin typeface="Times New Roman" pitchFamily="18" charset="0"/>
                <a:ea typeface="楷体" pitchFamily="49" charset="-122"/>
                <a:cs typeface="Times New Roman" pitchFamily="18" charset="0"/>
              </a:rPr>
              <a:t>类对象执行枚举。</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b="1" dirty="0" err="1" smtClean="0">
            <a:solidFill>
              <a:srgbClr val="0000FF"/>
            </a:solidFill>
            <a:latin typeface="Times New Roman" pitchFamily="18" charset="0"/>
            <a:ea typeface="楷体" pitchFamily="49" charset="-122"/>
            <a:cs typeface="Times New Roman" pitchFamily="18" charset="0"/>
          </a:defRPr>
        </a:defPPr>
      </a:lstStyle>
    </a:tx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Edge</Template>
  <TotalTime>212</TotalTime>
  <Words>1131</Words>
  <Application>Microsoft Office PowerPoint</Application>
  <PresentationFormat>全屏显示(4:3)</PresentationFormat>
  <Paragraphs>283</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Edge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95</cp:revision>
  <dcterms:created xsi:type="dcterms:W3CDTF">2009-07-07T03:19:41Z</dcterms:created>
  <dcterms:modified xsi:type="dcterms:W3CDTF">2015-05-31T03:20:26Z</dcterms:modified>
</cp:coreProperties>
</file>