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326" r:id="rId2"/>
    <p:sldId id="258" r:id="rId3"/>
    <p:sldId id="395" r:id="rId4"/>
    <p:sldId id="396" r:id="rId5"/>
    <p:sldId id="327" r:id="rId6"/>
    <p:sldId id="328" r:id="rId7"/>
    <p:sldId id="397" r:id="rId8"/>
    <p:sldId id="398" r:id="rId9"/>
    <p:sldId id="329" r:id="rId10"/>
    <p:sldId id="335" r:id="rId11"/>
    <p:sldId id="336" r:id="rId12"/>
    <p:sldId id="337" r:id="rId13"/>
    <p:sldId id="338" r:id="rId14"/>
    <p:sldId id="339" r:id="rId15"/>
    <p:sldId id="340" r:id="rId16"/>
    <p:sldId id="341" r:id="rId17"/>
    <p:sldId id="342" r:id="rId18"/>
    <p:sldId id="343" r:id="rId19"/>
    <p:sldId id="344" r:id="rId20"/>
    <p:sldId id="399" r:id="rId21"/>
    <p:sldId id="345" r:id="rId22"/>
    <p:sldId id="346" r:id="rId23"/>
    <p:sldId id="347" r:id="rId24"/>
    <p:sldId id="348" r:id="rId25"/>
    <p:sldId id="349" r:id="rId26"/>
    <p:sldId id="350" r:id="rId27"/>
    <p:sldId id="351" r:id="rId28"/>
    <p:sldId id="352" r:id="rId29"/>
    <p:sldId id="353" r:id="rId30"/>
    <p:sldId id="400"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401" r:id="rId47"/>
    <p:sldId id="369" r:id="rId48"/>
    <p:sldId id="370" r:id="rId49"/>
    <p:sldId id="371" r:id="rId50"/>
    <p:sldId id="372" r:id="rId51"/>
    <p:sldId id="373" r:id="rId52"/>
    <p:sldId id="374" r:id="rId53"/>
    <p:sldId id="375" r:id="rId54"/>
    <p:sldId id="376" r:id="rId55"/>
    <p:sldId id="402" r:id="rId56"/>
    <p:sldId id="403" r:id="rId57"/>
    <p:sldId id="404" r:id="rId58"/>
    <p:sldId id="405" r:id="rId59"/>
    <p:sldId id="406" r:id="rId60"/>
    <p:sldId id="407" r:id="rId61"/>
    <p:sldId id="408" r:id="rId62"/>
    <p:sldId id="409" r:id="rId63"/>
    <p:sldId id="410" r:id="rId64"/>
    <p:sldId id="411" r:id="rId65"/>
    <p:sldId id="412" r:id="rId66"/>
    <p:sldId id="377" r:id="rId67"/>
    <p:sldId id="378" r:id="rId68"/>
    <p:sldId id="379" r:id="rId69"/>
    <p:sldId id="380" r:id="rId70"/>
    <p:sldId id="381" r:id="rId71"/>
    <p:sldId id="382" r:id="rId72"/>
    <p:sldId id="383" r:id="rId73"/>
    <p:sldId id="384" r:id="rId74"/>
    <p:sldId id="413" r:id="rId75"/>
    <p:sldId id="414" r:id="rId76"/>
    <p:sldId id="415" r:id="rId77"/>
    <p:sldId id="416" r:id="rId78"/>
    <p:sldId id="417" r:id="rId79"/>
    <p:sldId id="418" r:id="rId80"/>
    <p:sldId id="419" r:id="rId81"/>
    <p:sldId id="420" r:id="rId82"/>
    <p:sldId id="421" r:id="rId83"/>
    <p:sldId id="422" r:id="rId84"/>
    <p:sldId id="423" r:id="rId85"/>
    <p:sldId id="386" r:id="rId86"/>
    <p:sldId id="387" r:id="rId87"/>
    <p:sldId id="388" r:id="rId88"/>
    <p:sldId id="389" r:id="rId89"/>
    <p:sldId id="390" r:id="rId90"/>
    <p:sldId id="391" r:id="rId91"/>
    <p:sldId id="392" r:id="rId92"/>
    <p:sldId id="393" r:id="rId93"/>
    <p:sldId id="394" r:id="rId94"/>
    <p:sldId id="424" r:id="rId95"/>
  </p:sldIdLst>
  <p:sldSz cx="9144000" cy="6858000" type="screen4x3"/>
  <p:notesSz cx="6858000" cy="9144000"/>
  <p:defaultTextStyle>
    <a:defPPr>
      <a:defRPr lang="zh-CN"/>
    </a:defPPr>
    <a:lvl1pPr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00"/>
    <a:srgbClr val="008000"/>
    <a:srgbClr val="0000FF"/>
    <a:srgbClr val="6600CC"/>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824"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1323F503-1F77-414D-AEE5-28716C146D05}"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BA5FD5F-02CD-4554-AD3D-3E41EFA55726}"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1CA9F11-BCA5-44CE-9A6E-1457AF9E1E3E}"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F2FB10B-84D0-437B-8C83-ED31CF62A0BC}"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DFCB5BC-F8B0-40C2-A996-0DA39016F83D}"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BBA191B-5676-4506-9CC1-766840B427B9}"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D121455-6033-478B-B21D-E7D46953631E}"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A631A15-FBA8-43B6-9587-51F466022E47}"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E7AEEAA-8C35-4B1F-A73C-240AD34684C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CE19225-7302-4747-89B6-FF2E69552A03}"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66FA1F2-52E3-4EA4-AA66-41668A8F626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mj-lt"/>
                <a:ea typeface="+mn-ea"/>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solidFill>
                  <a:schemeClr val="tx1"/>
                </a:solidFill>
                <a:latin typeface="+mj-lt"/>
                <a:ea typeface="+mn-ea"/>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mj-lt"/>
                <a:ea typeface="+mn-ea"/>
              </a:defRPr>
            </a:lvl1pPr>
          </a:lstStyle>
          <a:p>
            <a:fld id="{57252E4C-FE90-4F42-921C-E78E6DC29320}"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214282" y="762000"/>
            <a:ext cx="8715436" cy="707886"/>
          </a:xfrm>
          <a:prstGeom prst="rect">
            <a:avLst/>
          </a:prstGeom>
          <a:noFill/>
          <a:ln w="9525">
            <a:noFill/>
            <a:miter lim="800000"/>
            <a:headEnd/>
            <a:tailEnd/>
          </a:ln>
          <a:effectLst/>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Bef>
                <a:spcPct val="50000"/>
              </a:spcBef>
            </a:pPr>
            <a:r>
              <a:rPr lang="zh-CN" alt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第</a:t>
            </a:r>
            <a:r>
              <a:rPr lang="en-US" altLang="zh-CN"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9</a:t>
            </a:r>
            <a:r>
              <a:rPr lang="zh-CN" alt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章</a:t>
            </a: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　</a:t>
            </a:r>
            <a:r>
              <a:rPr lang="en-US" altLang="zh-CN"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Windows</a:t>
            </a: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窗体应用程序设计  </a:t>
            </a:r>
          </a:p>
        </p:txBody>
      </p:sp>
      <p:sp>
        <p:nvSpPr>
          <p:cNvPr id="88069" name="Text Box 5"/>
          <p:cNvSpPr txBox="1">
            <a:spLocks noChangeArrowheads="1"/>
          </p:cNvSpPr>
          <p:nvPr/>
        </p:nvSpPr>
        <p:spPr bwMode="auto">
          <a:xfrm>
            <a:off x="2000232" y="1928802"/>
            <a:ext cx="5857916" cy="3706890"/>
          </a:xfrm>
          <a:prstGeom prst="rect">
            <a:avLst/>
          </a:prstGeom>
          <a:noFill/>
          <a:ln w="38100">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162000" tIns="252000" bIns="432000">
            <a:spAutoFit/>
            <a:flatTx/>
          </a:bodyPr>
          <a:lstStyle/>
          <a:p>
            <a:pPr>
              <a:spcBef>
                <a:spcPct val="50000"/>
              </a:spcBef>
            </a:pPr>
            <a:r>
              <a:rPr lang="en-US" altLang="zh-CN" sz="2800" dirty="0" smtClean="0">
                <a:solidFill>
                  <a:srgbClr val="FF3300"/>
                </a:solidFill>
                <a:latin typeface="黑体" pitchFamily="49" charset="-122"/>
                <a:ea typeface="黑体" pitchFamily="49" charset="-122"/>
              </a:rPr>
              <a:t>9.1  </a:t>
            </a:r>
            <a:r>
              <a:rPr lang="zh-CN" altLang="en-US" sz="2800" dirty="0">
                <a:solidFill>
                  <a:srgbClr val="FF3300"/>
                </a:solidFill>
                <a:latin typeface="黑体" pitchFamily="49" charset="-122"/>
                <a:ea typeface="黑体" pitchFamily="49" charset="-122"/>
              </a:rPr>
              <a:t>窗体设计</a:t>
            </a:r>
          </a:p>
          <a:p>
            <a:pPr>
              <a:spcBef>
                <a:spcPct val="50000"/>
              </a:spcBef>
            </a:pPr>
            <a:r>
              <a:rPr lang="en-US" altLang="zh-CN" sz="2800" dirty="0" smtClean="0">
                <a:solidFill>
                  <a:srgbClr val="FF3300"/>
                </a:solidFill>
                <a:latin typeface="黑体" pitchFamily="49" charset="-122"/>
                <a:ea typeface="黑体" pitchFamily="49" charset="-122"/>
              </a:rPr>
              <a:t>9.2  </a:t>
            </a:r>
            <a:r>
              <a:rPr lang="zh-CN" altLang="en-US" sz="2800" dirty="0" smtClean="0">
                <a:solidFill>
                  <a:srgbClr val="FF3300"/>
                </a:solidFill>
                <a:latin typeface="黑体" pitchFamily="49" charset="-122"/>
                <a:ea typeface="黑体" pitchFamily="49" charset="-122"/>
              </a:rPr>
              <a:t>常用</a:t>
            </a:r>
            <a:r>
              <a:rPr lang="zh-CN" altLang="en-US" sz="2800" dirty="0">
                <a:solidFill>
                  <a:srgbClr val="FF3300"/>
                </a:solidFill>
                <a:latin typeface="黑体" pitchFamily="49" charset="-122"/>
                <a:ea typeface="黑体" pitchFamily="49" charset="-122"/>
              </a:rPr>
              <a:t>的控件</a:t>
            </a:r>
            <a:r>
              <a:rPr lang="zh-CN" altLang="en-US" sz="2800" dirty="0" smtClean="0">
                <a:solidFill>
                  <a:srgbClr val="FF3300"/>
                </a:solidFill>
                <a:latin typeface="黑体" pitchFamily="49" charset="-122"/>
                <a:ea typeface="黑体" pitchFamily="49" charset="-122"/>
              </a:rPr>
              <a:t>设计</a:t>
            </a:r>
            <a:endParaRPr lang="en-US" altLang="zh-CN" sz="2800" dirty="0" smtClean="0">
              <a:solidFill>
                <a:srgbClr val="FF3300"/>
              </a:solidFill>
              <a:latin typeface="黑体" pitchFamily="49" charset="-122"/>
              <a:ea typeface="黑体" pitchFamily="49" charset="-122"/>
            </a:endParaRPr>
          </a:p>
          <a:p>
            <a:pPr>
              <a:spcBef>
                <a:spcPct val="50000"/>
              </a:spcBef>
            </a:pPr>
            <a:r>
              <a:rPr lang="en-US" sz="2800" dirty="0" smtClean="0">
                <a:solidFill>
                  <a:srgbClr val="FF3300"/>
                </a:solidFill>
                <a:latin typeface="黑体" pitchFamily="49" charset="-122"/>
                <a:ea typeface="黑体" pitchFamily="49" charset="-122"/>
              </a:rPr>
              <a:t>9.3  </a:t>
            </a:r>
            <a:r>
              <a:rPr lang="zh-CN" altLang="en-US" sz="2800" dirty="0" smtClean="0">
                <a:solidFill>
                  <a:srgbClr val="FF3300"/>
                </a:solidFill>
                <a:latin typeface="黑体" pitchFamily="49" charset="-122"/>
                <a:ea typeface="黑体" pitchFamily="49" charset="-122"/>
              </a:rPr>
              <a:t>多个窗体之间的数据传递</a:t>
            </a:r>
          </a:p>
          <a:p>
            <a:pPr>
              <a:spcBef>
                <a:spcPct val="50000"/>
              </a:spcBef>
            </a:pPr>
            <a:r>
              <a:rPr lang="en-US" altLang="zh-CN" sz="2800" dirty="0" smtClean="0">
                <a:solidFill>
                  <a:srgbClr val="FF3300"/>
                </a:solidFill>
                <a:latin typeface="黑体" pitchFamily="49" charset="-122"/>
                <a:ea typeface="黑体" pitchFamily="49" charset="-122"/>
              </a:rPr>
              <a:t>9.4  </a:t>
            </a:r>
            <a:r>
              <a:rPr lang="zh-CN" altLang="en-US" sz="2800" dirty="0">
                <a:solidFill>
                  <a:srgbClr val="FF3300"/>
                </a:solidFill>
                <a:latin typeface="黑体" pitchFamily="49" charset="-122"/>
                <a:ea typeface="黑体" pitchFamily="49" charset="-122"/>
              </a:rPr>
              <a:t>多文档窗体</a:t>
            </a:r>
          </a:p>
          <a:p>
            <a:pPr>
              <a:spcBef>
                <a:spcPct val="50000"/>
              </a:spcBef>
            </a:pPr>
            <a:r>
              <a:rPr lang="en-US" altLang="zh-CN" sz="2800" dirty="0" smtClean="0">
                <a:solidFill>
                  <a:srgbClr val="FF3300"/>
                </a:solidFill>
                <a:latin typeface="黑体" pitchFamily="49" charset="-122"/>
                <a:ea typeface="黑体" pitchFamily="49" charset="-122"/>
              </a:rPr>
              <a:t>9.5  </a:t>
            </a:r>
            <a:r>
              <a:rPr lang="zh-CN" altLang="en-US" sz="2800" dirty="0">
                <a:solidFill>
                  <a:srgbClr val="FF3300"/>
                </a:solidFill>
                <a:latin typeface="黑体" pitchFamily="49" charset="-122"/>
                <a:ea typeface="黑体" pitchFamily="49" charset="-122"/>
              </a:rPr>
              <a:t>窗体设计的事件机制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611188" y="836613"/>
            <a:ext cx="3313112" cy="1569660"/>
          </a:xfrm>
          <a:prstGeom prst="rect">
            <a:avLst/>
          </a:prstGeom>
          <a:noFill/>
          <a:ln w="9525">
            <a:noFill/>
            <a:miter lim="800000"/>
            <a:headEnd/>
            <a:tailEnd/>
          </a:ln>
          <a:effectLst/>
        </p:spPr>
        <p:txBody>
          <a:bodyPr>
            <a:spAutoFit/>
          </a:bodyPr>
          <a:lstStyle/>
          <a:p>
            <a:pPr>
              <a:spcBef>
                <a:spcPct val="50000"/>
              </a:spcBef>
            </a:pP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　</a:t>
            </a:r>
            <a:r>
              <a:rPr lang="en-US" altLang="zh-CN" dirty="0" err="1">
                <a:ea typeface="楷体" pitchFamily="49" charset="-122"/>
                <a:cs typeface="Times New Roman" pitchFamily="18" charset="0"/>
              </a:rPr>
              <a:t>Form1_1</a:t>
            </a:r>
            <a:r>
              <a:rPr lang="zh-CN" altLang="en-US" dirty="0">
                <a:ea typeface="楷体" pitchFamily="49" charset="-122"/>
                <a:cs typeface="Times New Roman" pitchFamily="18" charset="0"/>
              </a:rPr>
              <a:t>窗体：</a:t>
            </a:r>
          </a:p>
          <a:p>
            <a:pPr>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）设计界面</a:t>
            </a:r>
          </a:p>
          <a:p>
            <a:pPr>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）事件过程：无</a:t>
            </a:r>
          </a:p>
        </p:txBody>
      </p:sp>
      <p:sp>
        <p:nvSpPr>
          <p:cNvPr id="177157" name="Text Box 5"/>
          <p:cNvSpPr txBox="1">
            <a:spLocks noChangeArrowheads="1"/>
          </p:cNvSpPr>
          <p:nvPr/>
        </p:nvSpPr>
        <p:spPr bwMode="auto">
          <a:xfrm>
            <a:off x="611188" y="3213100"/>
            <a:ext cx="3313112" cy="1569660"/>
          </a:xfrm>
          <a:prstGeom prst="rect">
            <a:avLst/>
          </a:prstGeom>
          <a:noFill/>
          <a:ln w="9525">
            <a:noFill/>
            <a:miter lim="800000"/>
            <a:headEnd/>
            <a:tailEnd/>
          </a:ln>
          <a:effectLst/>
        </p:spPr>
        <p:txBody>
          <a:bodyPr>
            <a:spAutoFit/>
          </a:bodyPr>
          <a:lstStyle/>
          <a:p>
            <a:pPr>
              <a:spcBef>
                <a:spcPct val="50000"/>
              </a:spcBef>
            </a:pPr>
            <a:r>
              <a:rPr lang="en-US" altLang="zh-CN">
                <a:ea typeface="楷体" pitchFamily="49" charset="-122"/>
                <a:cs typeface="Times New Roman" pitchFamily="18" charset="0"/>
              </a:rPr>
              <a:t>3.</a:t>
            </a:r>
            <a:r>
              <a:rPr lang="zh-CN" altLang="en-US">
                <a:ea typeface="楷体" pitchFamily="49" charset="-122"/>
                <a:cs typeface="Times New Roman" pitchFamily="18" charset="0"/>
              </a:rPr>
              <a:t>　</a:t>
            </a:r>
            <a:r>
              <a:rPr lang="en-US" altLang="zh-CN">
                <a:ea typeface="楷体" pitchFamily="49" charset="-122"/>
                <a:cs typeface="Times New Roman" pitchFamily="18" charset="0"/>
              </a:rPr>
              <a:t>Form1_1</a:t>
            </a:r>
            <a:r>
              <a:rPr lang="zh-CN" altLang="en-US">
                <a:ea typeface="楷体" pitchFamily="49" charset="-122"/>
                <a:cs typeface="Times New Roman" pitchFamily="18" charset="0"/>
              </a:rPr>
              <a:t>窗体：</a:t>
            </a:r>
          </a:p>
          <a:p>
            <a:pPr>
              <a:spcBef>
                <a:spcPct val="50000"/>
              </a:spcBef>
            </a:pPr>
            <a:r>
              <a:rPr lang="zh-CN" altLang="en-US">
                <a:ea typeface="楷体" pitchFamily="49" charset="-122"/>
                <a:cs typeface="Times New Roman" pitchFamily="18" charset="0"/>
              </a:rPr>
              <a:t>（</a:t>
            </a:r>
            <a:r>
              <a:rPr lang="en-US" altLang="zh-CN">
                <a:ea typeface="楷体" pitchFamily="49" charset="-122"/>
                <a:cs typeface="Times New Roman" pitchFamily="18" charset="0"/>
              </a:rPr>
              <a:t>1</a:t>
            </a:r>
            <a:r>
              <a:rPr lang="zh-CN" altLang="en-US">
                <a:ea typeface="楷体" pitchFamily="49" charset="-122"/>
                <a:cs typeface="Times New Roman" pitchFamily="18" charset="0"/>
              </a:rPr>
              <a:t>）设计界面</a:t>
            </a:r>
          </a:p>
          <a:p>
            <a:pPr>
              <a:spcBef>
                <a:spcPct val="50000"/>
              </a:spcBef>
            </a:pPr>
            <a:r>
              <a:rPr lang="zh-CN" altLang="en-US">
                <a:ea typeface="楷体" pitchFamily="49" charset="-122"/>
                <a:cs typeface="Times New Roman" pitchFamily="18" charset="0"/>
              </a:rPr>
              <a:t>（</a:t>
            </a:r>
            <a:r>
              <a:rPr lang="en-US" altLang="zh-CN">
                <a:ea typeface="楷体" pitchFamily="49" charset="-122"/>
                <a:cs typeface="Times New Roman" pitchFamily="18" charset="0"/>
              </a:rPr>
              <a:t>2</a:t>
            </a:r>
            <a:r>
              <a:rPr lang="zh-CN" altLang="en-US">
                <a:ea typeface="楷体" pitchFamily="49" charset="-122"/>
                <a:cs typeface="Times New Roman" pitchFamily="18" charset="0"/>
              </a:rPr>
              <a:t>）事件过程：无</a:t>
            </a:r>
          </a:p>
        </p:txBody>
      </p:sp>
      <p:pic>
        <p:nvPicPr>
          <p:cNvPr id="6" name="图片 5"/>
          <p:cNvPicPr/>
          <p:nvPr/>
        </p:nvPicPr>
        <p:blipFill>
          <a:blip r:embed="rId2"/>
          <a:srcRect/>
          <a:stretch>
            <a:fillRect/>
          </a:stretch>
        </p:blipFill>
        <p:spPr bwMode="auto">
          <a:xfrm>
            <a:off x="4143372" y="1214422"/>
            <a:ext cx="2214578" cy="1285884"/>
          </a:xfrm>
          <a:prstGeom prst="rect">
            <a:avLst/>
          </a:prstGeom>
          <a:noFill/>
          <a:ln w="9525">
            <a:noFill/>
            <a:miter lim="800000"/>
            <a:headEnd/>
            <a:tailEnd/>
          </a:ln>
        </p:spPr>
      </p:pic>
      <p:pic>
        <p:nvPicPr>
          <p:cNvPr id="7" name="图片 6"/>
          <p:cNvPicPr/>
          <p:nvPr/>
        </p:nvPicPr>
        <p:blipFill>
          <a:blip r:embed="rId3"/>
          <a:srcRect/>
          <a:stretch>
            <a:fillRect/>
          </a:stretch>
        </p:blipFill>
        <p:spPr bwMode="auto">
          <a:xfrm>
            <a:off x="4286248" y="3286124"/>
            <a:ext cx="2214578" cy="12858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611188" y="285728"/>
            <a:ext cx="8104216" cy="6001643"/>
          </a:xfrm>
          <a:prstGeom prst="rect">
            <a:avLst/>
          </a:prstGeom>
          <a:noFill/>
          <a:ln w="9525">
            <a:noFill/>
            <a:miter lim="800000"/>
            <a:headEnd/>
            <a:tailEnd/>
          </a:ln>
          <a:effectLst/>
        </p:spPr>
        <p:txBody>
          <a:bodyPr wrap="square">
            <a:spAutoFit/>
          </a:bodyPr>
          <a:lstStyle/>
          <a:p>
            <a:pPr>
              <a:spcBef>
                <a:spcPct val="50000"/>
              </a:spcBef>
            </a:pPr>
            <a:r>
              <a:rPr lang="en-US" altLang="zh-CN" dirty="0" err="1"/>
              <a:t>Program.cs</a:t>
            </a:r>
            <a:r>
              <a:rPr lang="zh-CN" altLang="en-US" dirty="0"/>
              <a:t>文件 </a:t>
            </a:r>
            <a:r>
              <a:rPr lang="en-US" altLang="zh-CN" dirty="0"/>
              <a:t>:</a:t>
            </a:r>
          </a:p>
          <a:p>
            <a:r>
              <a:rPr lang="en-US" sz="2000" dirty="0" smtClean="0">
                <a:solidFill>
                  <a:srgbClr val="008000"/>
                </a:solidFill>
                <a:ea typeface="楷体" pitchFamily="49" charset="-122"/>
                <a:cs typeface="Times New Roman" pitchFamily="18" charset="0"/>
              </a:rPr>
              <a:t>using System;</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System.Collections.Generic</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System.Linq</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System.Threading.Tasks</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System.Windows.Forms</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namespace </a:t>
            </a:r>
            <a:r>
              <a:rPr lang="en-US" sz="2000" dirty="0" err="1" smtClean="0">
                <a:solidFill>
                  <a:srgbClr val="008000"/>
                </a:solidFill>
                <a:ea typeface="楷体" pitchFamily="49" charset="-122"/>
                <a:cs typeface="Times New Roman" pitchFamily="18" charset="0"/>
              </a:rPr>
              <a:t>proj9_1</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static class Program</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 &lt;summary&gt;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zh-CN" altLang="en-US" sz="2000" dirty="0" smtClean="0">
                <a:solidFill>
                  <a:srgbClr val="008000"/>
                </a:solidFill>
                <a:ea typeface="楷体" pitchFamily="49" charset="-122"/>
                <a:cs typeface="Times New Roman" pitchFamily="18" charset="0"/>
              </a:rPr>
              <a:t>应用程序的主入口点。</a:t>
            </a:r>
          </a:p>
          <a:p>
            <a:r>
              <a:rPr lang="en-US" sz="2000" dirty="0" smtClean="0">
                <a:solidFill>
                  <a:srgbClr val="008000"/>
                </a:solidFill>
                <a:ea typeface="楷体" pitchFamily="49" charset="-122"/>
                <a:cs typeface="Times New Roman" pitchFamily="18" charset="0"/>
              </a:rPr>
              <a:t>        	/// &lt;/summary&gt;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STAThread</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static void Main()</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Application.EnableVisualStyles</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Application.SetCompatibleTextRenderingDefault</a:t>
            </a:r>
            <a:r>
              <a:rPr lang="en-US" sz="2000" dirty="0" smtClean="0">
                <a:solidFill>
                  <a:srgbClr val="008000"/>
                </a:solidFill>
                <a:ea typeface="楷体" pitchFamily="49" charset="-122"/>
                <a:cs typeface="Times New Roman" pitchFamily="18" charset="0"/>
              </a:rPr>
              <a:t>(false);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Application.Run</a:t>
            </a:r>
            <a:r>
              <a:rPr lang="en-US" sz="2000" dirty="0" smtClean="0">
                <a:solidFill>
                  <a:srgbClr val="008000"/>
                </a:solidFill>
                <a:ea typeface="楷体" pitchFamily="49" charset="-122"/>
                <a:cs typeface="Times New Roman" pitchFamily="18" charset="0"/>
              </a:rPr>
              <a:t>(new </a:t>
            </a:r>
            <a:r>
              <a:rPr lang="en-US" sz="2000" dirty="0" err="1" smtClean="0">
                <a:solidFill>
                  <a:srgbClr val="FF0000"/>
                </a:solidFill>
                <a:ea typeface="楷体" pitchFamily="49" charset="-122"/>
                <a:cs typeface="Times New Roman" pitchFamily="18" charset="0"/>
              </a:rPr>
              <a:t>Form1</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a:t>
            </a:r>
            <a:endParaRPr lang="zh-CN" altLang="en-US" sz="2000" dirty="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611188" y="549275"/>
            <a:ext cx="6121400" cy="1015663"/>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按</a:t>
            </a:r>
            <a:r>
              <a:rPr lang="en-US" altLang="zh-CN" dirty="0" err="1">
                <a:ea typeface="楷体" pitchFamily="49" charset="-122"/>
                <a:cs typeface="Times New Roman" pitchFamily="18" charset="0"/>
              </a:rPr>
              <a:t>F5</a:t>
            </a:r>
            <a:r>
              <a:rPr lang="zh-CN" altLang="en-US" dirty="0">
                <a:ea typeface="楷体" pitchFamily="49" charset="-122"/>
                <a:cs typeface="Times New Roman" pitchFamily="18" charset="0"/>
              </a:rPr>
              <a:t>键或单击工具栏中的按钮运行本项目。</a:t>
            </a:r>
          </a:p>
          <a:p>
            <a:pPr>
              <a:spcBef>
                <a:spcPct val="50000"/>
              </a:spcBef>
            </a:pPr>
            <a:r>
              <a:rPr lang="zh-CN" altLang="en-US" dirty="0">
                <a:ea typeface="楷体" pitchFamily="49" charset="-122"/>
                <a:cs typeface="Times New Roman" pitchFamily="18" charset="0"/>
              </a:rPr>
              <a:t>上机调试运行结果。</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642910" y="1285860"/>
            <a:ext cx="7993063" cy="4161845"/>
          </a:xfrm>
          <a:prstGeom prst="rect">
            <a:avLst/>
          </a:prstGeom>
          <a:noFill/>
          <a:ln w="9525">
            <a:noFill/>
            <a:miter lim="800000"/>
            <a:headEnd/>
            <a:tailEnd/>
          </a:ln>
          <a:effectLst/>
        </p:spPr>
        <p:txBody>
          <a:bodyPr>
            <a:spAutoFit/>
          </a:bodyPr>
          <a:lstStyle/>
          <a:p>
            <a:pPr>
              <a:lnSpc>
                <a:spcPts val="3200"/>
              </a:lnSpc>
            </a:pPr>
            <a:r>
              <a:rPr lang="zh-CN" altLang="en-US" dirty="0" smtClean="0">
                <a:ea typeface="楷体" pitchFamily="49" charset="-122"/>
                <a:cs typeface="Times New Roman" pitchFamily="18" charset="0"/>
              </a:rPr>
              <a:t>当</a:t>
            </a:r>
            <a:r>
              <a:rPr lang="zh-CN" altLang="en-US" dirty="0">
                <a:ea typeface="楷体" pitchFamily="49" charset="-122"/>
                <a:cs typeface="Times New Roman" pitchFamily="18" charset="0"/>
              </a:rPr>
              <a:t>一个窗体启动时，执行事件过程的次序如下：</a:t>
            </a:r>
          </a:p>
          <a:p>
            <a:pPr>
              <a:lnSpc>
                <a:spcPts val="3200"/>
              </a:lnSpc>
            </a:pP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1</a:t>
            </a:r>
            <a:r>
              <a:rPr lang="zh-CN" altLang="en-US" sz="2000" dirty="0">
                <a:solidFill>
                  <a:srgbClr val="008000"/>
                </a:solidFill>
                <a:ea typeface="楷体" pitchFamily="49" charset="-122"/>
                <a:cs typeface="Times New Roman" pitchFamily="18" charset="0"/>
              </a:rPr>
              <a:t>）本窗体上的</a:t>
            </a:r>
            <a:r>
              <a:rPr lang="en-US" altLang="zh-CN" sz="2000" dirty="0">
                <a:solidFill>
                  <a:srgbClr val="008000"/>
                </a:solidFill>
                <a:ea typeface="楷体" pitchFamily="49" charset="-122"/>
                <a:cs typeface="Times New Roman" pitchFamily="18" charset="0"/>
              </a:rPr>
              <a:t>Load</a:t>
            </a:r>
            <a:r>
              <a:rPr lang="zh-CN" altLang="en-US" sz="2000" dirty="0">
                <a:solidFill>
                  <a:srgbClr val="008000"/>
                </a:solidFill>
                <a:ea typeface="楷体" pitchFamily="49" charset="-122"/>
                <a:cs typeface="Times New Roman" pitchFamily="18" charset="0"/>
              </a:rPr>
              <a:t>事件过程。</a:t>
            </a:r>
          </a:p>
          <a:p>
            <a:pPr>
              <a:lnSpc>
                <a:spcPts val="3200"/>
              </a:lnSpc>
            </a:pP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2</a:t>
            </a:r>
            <a:r>
              <a:rPr lang="zh-CN" altLang="en-US" sz="2000" dirty="0">
                <a:solidFill>
                  <a:srgbClr val="008000"/>
                </a:solidFill>
                <a:ea typeface="楷体" pitchFamily="49" charset="-122"/>
                <a:cs typeface="Times New Roman" pitchFamily="18" charset="0"/>
              </a:rPr>
              <a:t>）本窗体上的</a:t>
            </a:r>
            <a:r>
              <a:rPr lang="en-US" altLang="zh-CN" sz="2000" dirty="0">
                <a:solidFill>
                  <a:srgbClr val="008000"/>
                </a:solidFill>
                <a:ea typeface="楷体" pitchFamily="49" charset="-122"/>
                <a:cs typeface="Times New Roman" pitchFamily="18" charset="0"/>
              </a:rPr>
              <a:t>Activated</a:t>
            </a:r>
            <a:r>
              <a:rPr lang="zh-CN" altLang="en-US" sz="2000" dirty="0">
                <a:solidFill>
                  <a:srgbClr val="008000"/>
                </a:solidFill>
                <a:ea typeface="楷体" pitchFamily="49" charset="-122"/>
                <a:cs typeface="Times New Roman" pitchFamily="18" charset="0"/>
              </a:rPr>
              <a:t>事件过程。</a:t>
            </a:r>
          </a:p>
          <a:p>
            <a:pPr>
              <a:lnSpc>
                <a:spcPts val="3200"/>
              </a:lnSpc>
            </a:pP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3</a:t>
            </a:r>
            <a:r>
              <a:rPr lang="zh-CN" altLang="en-US" sz="2000" dirty="0">
                <a:solidFill>
                  <a:srgbClr val="008000"/>
                </a:solidFill>
                <a:ea typeface="楷体" pitchFamily="49" charset="-122"/>
                <a:cs typeface="Times New Roman" pitchFamily="18" charset="0"/>
              </a:rPr>
              <a:t>）本窗体上的其他</a:t>
            </a:r>
            <a:r>
              <a:rPr lang="en-US" altLang="zh-CN" sz="2000" dirty="0">
                <a:solidFill>
                  <a:srgbClr val="008000"/>
                </a:solidFill>
                <a:ea typeface="楷体" pitchFamily="49" charset="-122"/>
                <a:cs typeface="Times New Roman" pitchFamily="18" charset="0"/>
              </a:rPr>
              <a:t>Form</a:t>
            </a:r>
            <a:r>
              <a:rPr lang="zh-CN" altLang="en-US" sz="2000" dirty="0">
                <a:solidFill>
                  <a:srgbClr val="008000"/>
                </a:solidFill>
                <a:ea typeface="楷体" pitchFamily="49" charset="-122"/>
                <a:cs typeface="Times New Roman" pitchFamily="18" charset="0"/>
              </a:rPr>
              <a:t>级事件过程。</a:t>
            </a:r>
          </a:p>
          <a:p>
            <a:pPr>
              <a:lnSpc>
                <a:spcPts val="3200"/>
              </a:lnSpc>
            </a:pP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4</a:t>
            </a:r>
            <a:r>
              <a:rPr lang="zh-CN" altLang="en-US" sz="2000" dirty="0">
                <a:solidFill>
                  <a:srgbClr val="008000"/>
                </a:solidFill>
                <a:ea typeface="楷体" pitchFamily="49" charset="-122"/>
                <a:cs typeface="Times New Roman" pitchFamily="18" charset="0"/>
              </a:rPr>
              <a:t>）本窗体上包含对象的相应事件过程。</a:t>
            </a:r>
          </a:p>
          <a:p>
            <a:pPr>
              <a:lnSpc>
                <a:spcPts val="3200"/>
              </a:lnSpc>
            </a:pPr>
            <a:r>
              <a:rPr lang="zh-CN" altLang="en-US" dirty="0">
                <a:ea typeface="楷体" pitchFamily="49" charset="-122"/>
                <a:cs typeface="Times New Roman" pitchFamily="18" charset="0"/>
              </a:rPr>
              <a:t>一个窗体被卸载时，执行事件过程的次序如下：</a:t>
            </a:r>
          </a:p>
          <a:p>
            <a:pPr>
              <a:lnSpc>
                <a:spcPts val="3200"/>
              </a:lnSpc>
            </a:pP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1</a:t>
            </a:r>
            <a:r>
              <a:rPr lang="zh-CN" altLang="en-US" sz="2000" dirty="0">
                <a:solidFill>
                  <a:srgbClr val="008000"/>
                </a:solidFill>
                <a:ea typeface="楷体" pitchFamily="49" charset="-122"/>
                <a:cs typeface="Times New Roman" pitchFamily="18" charset="0"/>
              </a:rPr>
              <a:t>）本窗体上的</a:t>
            </a:r>
            <a:r>
              <a:rPr lang="en-US" altLang="zh-CN" sz="2000" dirty="0">
                <a:solidFill>
                  <a:srgbClr val="008000"/>
                </a:solidFill>
                <a:ea typeface="楷体" pitchFamily="49" charset="-122"/>
                <a:cs typeface="Times New Roman" pitchFamily="18" charset="0"/>
              </a:rPr>
              <a:t>Closing</a:t>
            </a:r>
            <a:r>
              <a:rPr lang="zh-CN" altLang="en-US" sz="2000" dirty="0">
                <a:solidFill>
                  <a:srgbClr val="008000"/>
                </a:solidFill>
                <a:ea typeface="楷体" pitchFamily="49" charset="-122"/>
                <a:cs typeface="Times New Roman" pitchFamily="18" charset="0"/>
              </a:rPr>
              <a:t>事件过程。</a:t>
            </a:r>
          </a:p>
          <a:p>
            <a:pPr>
              <a:lnSpc>
                <a:spcPts val="3200"/>
              </a:lnSpc>
            </a:pP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2</a:t>
            </a:r>
            <a:r>
              <a:rPr lang="zh-CN" altLang="en-US" sz="2000" dirty="0">
                <a:solidFill>
                  <a:srgbClr val="008000"/>
                </a:solidFill>
                <a:ea typeface="楷体" pitchFamily="49" charset="-122"/>
                <a:cs typeface="Times New Roman" pitchFamily="18" charset="0"/>
              </a:rPr>
              <a:t>）本窗体上的</a:t>
            </a:r>
            <a:r>
              <a:rPr lang="en-US" altLang="zh-CN" sz="2000" dirty="0" err="1">
                <a:solidFill>
                  <a:srgbClr val="008000"/>
                </a:solidFill>
                <a:ea typeface="楷体" pitchFamily="49" charset="-122"/>
                <a:cs typeface="Times New Roman" pitchFamily="18" charset="0"/>
              </a:rPr>
              <a:t>FormClosing</a:t>
            </a:r>
            <a:r>
              <a:rPr lang="zh-CN" altLang="en-US" sz="2000" dirty="0">
                <a:solidFill>
                  <a:srgbClr val="008000"/>
                </a:solidFill>
                <a:ea typeface="楷体" pitchFamily="49" charset="-122"/>
                <a:cs typeface="Times New Roman" pitchFamily="18" charset="0"/>
              </a:rPr>
              <a:t>事件过程。</a:t>
            </a:r>
          </a:p>
          <a:p>
            <a:pPr>
              <a:lnSpc>
                <a:spcPts val="3200"/>
              </a:lnSpc>
            </a:pP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3</a:t>
            </a:r>
            <a:r>
              <a:rPr lang="zh-CN" altLang="en-US" sz="2000" dirty="0">
                <a:solidFill>
                  <a:srgbClr val="008000"/>
                </a:solidFill>
                <a:ea typeface="楷体" pitchFamily="49" charset="-122"/>
                <a:cs typeface="Times New Roman" pitchFamily="18" charset="0"/>
              </a:rPr>
              <a:t>）本窗体上的</a:t>
            </a:r>
            <a:r>
              <a:rPr lang="en-US" altLang="zh-CN" sz="2000" dirty="0">
                <a:solidFill>
                  <a:srgbClr val="008000"/>
                </a:solidFill>
                <a:ea typeface="楷体" pitchFamily="49" charset="-122"/>
                <a:cs typeface="Times New Roman" pitchFamily="18" charset="0"/>
              </a:rPr>
              <a:t>Closed</a:t>
            </a:r>
            <a:r>
              <a:rPr lang="zh-CN" altLang="en-US" sz="2000" dirty="0">
                <a:solidFill>
                  <a:srgbClr val="008000"/>
                </a:solidFill>
                <a:ea typeface="楷体" pitchFamily="49" charset="-122"/>
                <a:cs typeface="Times New Roman" pitchFamily="18" charset="0"/>
              </a:rPr>
              <a:t>事件过程。</a:t>
            </a:r>
          </a:p>
          <a:p>
            <a:pPr>
              <a:lnSpc>
                <a:spcPts val="3200"/>
              </a:lnSpc>
            </a:pP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4</a:t>
            </a:r>
            <a:r>
              <a:rPr lang="zh-CN" altLang="en-US" sz="2000" dirty="0">
                <a:solidFill>
                  <a:srgbClr val="008000"/>
                </a:solidFill>
                <a:ea typeface="楷体" pitchFamily="49" charset="-122"/>
                <a:cs typeface="Times New Roman" pitchFamily="18" charset="0"/>
              </a:rPr>
              <a:t>）本窗体上的</a:t>
            </a:r>
            <a:r>
              <a:rPr lang="en-US" altLang="zh-CN" sz="2000" dirty="0" err="1">
                <a:solidFill>
                  <a:srgbClr val="008000"/>
                </a:solidFill>
                <a:ea typeface="楷体" pitchFamily="49" charset="-122"/>
                <a:cs typeface="Times New Roman" pitchFamily="18" charset="0"/>
              </a:rPr>
              <a:t>FormClosed</a:t>
            </a:r>
            <a:r>
              <a:rPr lang="zh-CN" altLang="en-US" sz="2000" dirty="0">
                <a:solidFill>
                  <a:srgbClr val="008000"/>
                </a:solidFill>
                <a:ea typeface="楷体" pitchFamily="49" charset="-122"/>
                <a:cs typeface="Times New Roman" pitchFamily="18" charset="0"/>
              </a:rPr>
              <a:t>事件过程。</a:t>
            </a:r>
          </a:p>
        </p:txBody>
      </p:sp>
      <p:sp>
        <p:nvSpPr>
          <p:cNvPr id="3" name="TextBox 2"/>
          <p:cNvSpPr txBox="1"/>
          <p:nvPr/>
        </p:nvSpPr>
        <p:spPr>
          <a:xfrm>
            <a:off x="642910" y="500042"/>
            <a:ext cx="557216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9.1.7  </a:t>
            </a:r>
            <a:r>
              <a:rPr lang="zh-CN" altLang="en-US" sz="2800" dirty="0" smtClean="0">
                <a:solidFill>
                  <a:srgbClr val="FF3300"/>
                </a:solidFill>
                <a:latin typeface="黑体" pitchFamily="49" charset="-122"/>
                <a:ea typeface="黑体" pitchFamily="49" charset="-122"/>
              </a:rPr>
              <a:t>窗体上各事件的引发顺序</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642910" y="1142984"/>
            <a:ext cx="7921625" cy="520848"/>
          </a:xfrm>
          <a:prstGeom prst="rect">
            <a:avLst/>
          </a:prstGeom>
          <a:noFill/>
          <a:ln w="9525">
            <a:noFill/>
            <a:miter lim="800000"/>
            <a:headEnd/>
            <a:tailEnd/>
          </a:ln>
          <a:effectLst/>
        </p:spPr>
        <p:txBody>
          <a:bodyPr>
            <a:spAutoFit/>
          </a:bodyPr>
          <a:lstStyle/>
          <a:p>
            <a:pPr>
              <a:lnSpc>
                <a:spcPct val="130000"/>
              </a:lnSpc>
            </a:pPr>
            <a:r>
              <a:rPr lang="zh-CN" altLang="en-US" dirty="0" smtClean="0">
                <a:ea typeface="楷体" pitchFamily="49" charset="-122"/>
                <a:cs typeface="Times New Roman" pitchFamily="18" charset="0"/>
              </a:rPr>
              <a:t>焦点</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Focus</a:t>
            </a:r>
            <a:r>
              <a:rPr lang="zh-CN" altLang="en-US" dirty="0">
                <a:ea typeface="楷体" pitchFamily="49" charset="-122"/>
                <a:cs typeface="Times New Roman" pitchFamily="18" charset="0"/>
              </a:rPr>
              <a:t>）是指当前处于活动状态的窗体或控件。 </a:t>
            </a:r>
          </a:p>
        </p:txBody>
      </p:sp>
      <p:sp>
        <p:nvSpPr>
          <p:cNvPr id="173060" name="Text Box 4"/>
          <p:cNvSpPr txBox="1">
            <a:spLocks noChangeArrowheads="1"/>
          </p:cNvSpPr>
          <p:nvPr/>
        </p:nvSpPr>
        <p:spPr bwMode="auto">
          <a:xfrm>
            <a:off x="684213" y="3933825"/>
            <a:ext cx="7559675" cy="1333500"/>
          </a:xfrm>
          <a:prstGeom prst="rect">
            <a:avLst/>
          </a:prstGeom>
          <a:noFill/>
          <a:ln w="9525">
            <a:noFill/>
            <a:miter lim="800000"/>
            <a:headEnd/>
            <a:tailEnd/>
          </a:ln>
          <a:effectLst/>
        </p:spPr>
        <p:txBody>
          <a:bodyPr>
            <a:spAutoFit/>
          </a:bodyPr>
          <a:lstStyle/>
          <a:p>
            <a:pPr>
              <a:lnSpc>
                <a:spcPct val="120000"/>
              </a:lnSpc>
            </a:pPr>
            <a:r>
              <a:rPr lang="zh-CN" altLang="en-US">
                <a:ea typeface="楷体" pitchFamily="49" charset="-122"/>
                <a:cs typeface="Times New Roman" pitchFamily="18" charset="0"/>
              </a:rPr>
              <a:t>　  要将焦点移到当前窗体中的</a:t>
            </a:r>
            <a:r>
              <a:rPr lang="en-US" altLang="zh-CN">
                <a:ea typeface="楷体" pitchFamily="49" charset="-122"/>
                <a:cs typeface="Times New Roman" pitchFamily="18" charset="0"/>
              </a:rPr>
              <a:t>textBox1</a:t>
            </a:r>
            <a:r>
              <a:rPr lang="zh-CN" altLang="en-US">
                <a:ea typeface="楷体" pitchFamily="49" charset="-122"/>
                <a:cs typeface="Times New Roman" pitchFamily="18" charset="0"/>
              </a:rPr>
              <a:t>文本框，可以使用以下命令：</a:t>
            </a:r>
          </a:p>
          <a:p>
            <a:pPr>
              <a:lnSpc>
                <a:spcPct val="120000"/>
              </a:lnSpc>
            </a:pPr>
            <a:r>
              <a:rPr lang="zh-CN" altLang="en-US" sz="2000">
                <a:solidFill>
                  <a:schemeClr val="hlink"/>
                </a:solidFill>
                <a:ea typeface="楷体" pitchFamily="49" charset="-122"/>
                <a:cs typeface="Times New Roman" pitchFamily="18" charset="0"/>
              </a:rPr>
              <a:t>　　</a:t>
            </a:r>
            <a:r>
              <a:rPr lang="en-US" altLang="zh-CN" sz="2000">
                <a:solidFill>
                  <a:schemeClr val="hlink"/>
                </a:solidFill>
                <a:ea typeface="楷体" pitchFamily="49" charset="-122"/>
                <a:cs typeface="Times New Roman" pitchFamily="18" charset="0"/>
              </a:rPr>
              <a:t>textBox1.Focus();</a:t>
            </a:r>
          </a:p>
        </p:txBody>
      </p:sp>
      <p:sp>
        <p:nvSpPr>
          <p:cNvPr id="5" name="TextBox 4"/>
          <p:cNvSpPr txBox="1"/>
          <p:nvPr/>
        </p:nvSpPr>
        <p:spPr>
          <a:xfrm>
            <a:off x="642910" y="428604"/>
            <a:ext cx="514353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9.1.8  </a:t>
            </a:r>
            <a:r>
              <a:rPr lang="zh-CN" altLang="en-US" sz="2800" dirty="0" smtClean="0">
                <a:solidFill>
                  <a:srgbClr val="FF3300"/>
                </a:solidFill>
                <a:latin typeface="黑体" pitchFamily="49" charset="-122"/>
                <a:ea typeface="黑体" pitchFamily="49" charset="-122"/>
              </a:rPr>
              <a:t>焦点与</a:t>
            </a:r>
            <a:r>
              <a:rPr lang="en-US" altLang="zh-CN" sz="2800" dirty="0" smtClean="0">
                <a:solidFill>
                  <a:srgbClr val="FF3300"/>
                </a:solidFill>
                <a:latin typeface="黑体" pitchFamily="49" charset="-122"/>
                <a:ea typeface="黑体" pitchFamily="49" charset="-122"/>
              </a:rPr>
              <a:t>Tab</a:t>
            </a:r>
            <a:r>
              <a:rPr lang="zh-CN" altLang="en-US" sz="2800" dirty="0" smtClean="0">
                <a:solidFill>
                  <a:srgbClr val="FF3300"/>
                </a:solidFill>
                <a:latin typeface="黑体" pitchFamily="49" charset="-122"/>
                <a:ea typeface="黑体" pitchFamily="49" charset="-122"/>
              </a:rPr>
              <a:t>键次序</a:t>
            </a:r>
          </a:p>
        </p:txBody>
      </p:sp>
      <p:pic>
        <p:nvPicPr>
          <p:cNvPr id="6" name="图片 5"/>
          <p:cNvPicPr/>
          <p:nvPr/>
        </p:nvPicPr>
        <p:blipFill>
          <a:blip r:embed="rId2"/>
          <a:srcRect/>
          <a:stretch>
            <a:fillRect/>
          </a:stretch>
        </p:blipFill>
        <p:spPr bwMode="auto">
          <a:xfrm>
            <a:off x="2643174" y="1714488"/>
            <a:ext cx="2428892" cy="2000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714348" y="2143116"/>
            <a:ext cx="7632700" cy="2862322"/>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        </a:t>
            </a:r>
            <a:r>
              <a:rPr lang="zh-CN" altLang="en-US" dirty="0">
                <a:ea typeface="楷体" pitchFamily="49" charset="-122"/>
                <a:cs typeface="Times New Roman" pitchFamily="18" charset="0"/>
              </a:rPr>
              <a:t>控件是包含在窗体上的对象，是构成用户界面的基本元素，也是</a:t>
            </a:r>
            <a:r>
              <a:rPr lang="en-US" altLang="zh-CN" dirty="0">
                <a:ea typeface="楷体" pitchFamily="49" charset="-122"/>
                <a:cs typeface="Times New Roman" pitchFamily="18" charset="0"/>
              </a:rPr>
              <a:t>C#</a:t>
            </a:r>
            <a:r>
              <a:rPr lang="zh-CN" altLang="en-US" dirty="0">
                <a:solidFill>
                  <a:srgbClr val="FF3300"/>
                </a:solidFill>
                <a:ea typeface="楷体" pitchFamily="49" charset="-122"/>
                <a:cs typeface="Times New Roman" pitchFamily="18" charset="0"/>
              </a:rPr>
              <a:t>可视化</a:t>
            </a:r>
            <a:r>
              <a:rPr lang="zh-CN" altLang="en-US" dirty="0">
                <a:ea typeface="楷体" pitchFamily="49" charset="-122"/>
                <a:cs typeface="Times New Roman" pitchFamily="18" charset="0"/>
              </a:rPr>
              <a:t>编程的重要工具。</a:t>
            </a:r>
          </a:p>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工具箱</a:t>
            </a:r>
            <a:r>
              <a:rPr lang="zh-CN" altLang="en-US" dirty="0">
                <a:ea typeface="楷体" pitchFamily="49" charset="-122"/>
                <a:cs typeface="Times New Roman" pitchFamily="18" charset="0"/>
              </a:rPr>
              <a:t>中包含了建立应用程序的各种控件，根据控件的不同用途分为若干个选项卡，可根据用途单击相应的选项卡，将其展开，选择需要的控件。</a:t>
            </a:r>
          </a:p>
        </p:txBody>
      </p:sp>
      <p:sp>
        <p:nvSpPr>
          <p:cNvPr id="172035" name="Text Box 3"/>
          <p:cNvSpPr txBox="1">
            <a:spLocks noChangeArrowheads="1"/>
          </p:cNvSpPr>
          <p:nvPr/>
        </p:nvSpPr>
        <p:spPr bwMode="auto">
          <a:xfrm>
            <a:off x="684213" y="333375"/>
            <a:ext cx="7632700"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9.2 </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常用的控件设计</a:t>
            </a:r>
          </a:p>
        </p:txBody>
      </p:sp>
      <p:sp>
        <p:nvSpPr>
          <p:cNvPr id="4" name="TextBox 3"/>
          <p:cNvSpPr txBox="1"/>
          <p:nvPr/>
        </p:nvSpPr>
        <p:spPr>
          <a:xfrm>
            <a:off x="642910" y="1428736"/>
            <a:ext cx="300039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9.2.1 </a:t>
            </a:r>
            <a:r>
              <a:rPr lang="zh-CN" altLang="en-US" sz="2800" dirty="0" smtClean="0">
                <a:solidFill>
                  <a:srgbClr val="FF3300"/>
                </a:solidFill>
                <a:latin typeface="黑体" pitchFamily="49" charset="-122"/>
                <a:ea typeface="黑体" pitchFamily="49" charset="-122"/>
              </a:rPr>
              <a:t>控件概述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684213" y="476250"/>
            <a:ext cx="7272337" cy="4339650"/>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大多数控件共有的</a:t>
            </a:r>
            <a:r>
              <a:rPr lang="zh-CN" altLang="en-US" dirty="0">
                <a:solidFill>
                  <a:srgbClr val="FF3300"/>
                </a:solidFill>
                <a:ea typeface="楷体" pitchFamily="49" charset="-122"/>
                <a:cs typeface="Times New Roman" pitchFamily="18" charset="0"/>
              </a:rPr>
              <a:t>基本属性</a:t>
            </a:r>
            <a:r>
              <a:rPr lang="zh-CN" altLang="en-US" dirty="0">
                <a:ea typeface="楷体" pitchFamily="49" charset="-122"/>
                <a:cs typeface="Times New Roman" pitchFamily="18" charset="0"/>
              </a:rPr>
              <a:t>如下 </a:t>
            </a:r>
            <a:r>
              <a:rPr lang="en-US" altLang="zh-CN" dirty="0">
                <a:ea typeface="楷体" pitchFamily="49" charset="-122"/>
                <a:cs typeface="Times New Roman" pitchFamily="18" charset="0"/>
              </a:rPr>
              <a:t>:</a:t>
            </a:r>
          </a:p>
          <a:p>
            <a:pPr algn="just">
              <a:spcBef>
                <a:spcPct val="50000"/>
              </a:spcBef>
            </a:pP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Name</a:t>
            </a:r>
            <a:r>
              <a:rPr lang="zh-CN" altLang="en-US" dirty="0">
                <a:ea typeface="楷体" pitchFamily="49" charset="-122"/>
                <a:cs typeface="Times New Roman" pitchFamily="18" charset="0"/>
              </a:rPr>
              <a:t>属性</a:t>
            </a:r>
          </a:p>
          <a:p>
            <a:pPr algn="just">
              <a:spcBef>
                <a:spcPct val="50000"/>
              </a:spcBef>
            </a:pP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Text</a:t>
            </a:r>
            <a:r>
              <a:rPr lang="zh-CN" altLang="en-US" dirty="0">
                <a:ea typeface="楷体" pitchFamily="49" charset="-122"/>
                <a:cs typeface="Times New Roman" pitchFamily="18" charset="0"/>
              </a:rPr>
              <a:t>属性</a:t>
            </a:r>
          </a:p>
          <a:p>
            <a:pPr algn="just">
              <a:spcBef>
                <a:spcPct val="50000"/>
              </a:spcBef>
            </a:pP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）尺寸大小（</a:t>
            </a:r>
            <a:r>
              <a:rPr lang="en-US" altLang="zh-CN" dirty="0">
                <a:ea typeface="楷体" pitchFamily="49" charset="-122"/>
                <a:cs typeface="Times New Roman" pitchFamily="18" charset="0"/>
              </a:rPr>
              <a:t>Size</a:t>
            </a:r>
            <a:r>
              <a:rPr lang="zh-CN" altLang="en-US" dirty="0">
                <a:ea typeface="楷体" pitchFamily="49" charset="-122"/>
                <a:cs typeface="Times New Roman" pitchFamily="18" charset="0"/>
              </a:rPr>
              <a:t>）和位置（</a:t>
            </a:r>
            <a:r>
              <a:rPr lang="en-US" altLang="zh-CN" dirty="0">
                <a:ea typeface="楷体" pitchFamily="49" charset="-122"/>
                <a:cs typeface="Times New Roman" pitchFamily="18" charset="0"/>
              </a:rPr>
              <a:t>Location</a:t>
            </a:r>
            <a:r>
              <a:rPr lang="zh-CN" altLang="en-US" dirty="0">
                <a:ea typeface="楷体" pitchFamily="49" charset="-122"/>
                <a:cs typeface="Times New Roman" pitchFamily="18" charset="0"/>
              </a:rPr>
              <a:t>）属性</a:t>
            </a:r>
          </a:p>
          <a:p>
            <a:pPr algn="just">
              <a:spcBef>
                <a:spcPct val="50000"/>
              </a:spcBef>
            </a:pPr>
            <a:r>
              <a:rPr lang="en-US" altLang="zh-CN" dirty="0">
                <a:ea typeface="楷体" pitchFamily="49" charset="-122"/>
                <a:cs typeface="Times New Roman" pitchFamily="18" charset="0"/>
              </a:rPr>
              <a:t>4</a:t>
            </a:r>
            <a:r>
              <a:rPr lang="zh-CN" altLang="en-US" dirty="0">
                <a:ea typeface="楷体" pitchFamily="49" charset="-122"/>
                <a:cs typeface="Times New Roman" pitchFamily="18" charset="0"/>
              </a:rPr>
              <a:t>）字体属性（</a:t>
            </a:r>
            <a:r>
              <a:rPr lang="en-US" altLang="zh-CN" dirty="0">
                <a:ea typeface="楷体" pitchFamily="49" charset="-122"/>
                <a:cs typeface="Times New Roman" pitchFamily="18" charset="0"/>
              </a:rPr>
              <a:t>Font</a:t>
            </a:r>
            <a:r>
              <a:rPr lang="zh-CN" altLang="en-US" dirty="0">
                <a:ea typeface="楷体" pitchFamily="49" charset="-122"/>
                <a:cs typeface="Times New Roman" pitchFamily="18" charset="0"/>
              </a:rPr>
              <a:t>）</a:t>
            </a:r>
          </a:p>
          <a:p>
            <a:pPr algn="just">
              <a:spcBef>
                <a:spcPct val="50000"/>
              </a:spcBef>
            </a:pPr>
            <a:r>
              <a:rPr lang="en-US" altLang="zh-CN" dirty="0">
                <a:ea typeface="楷体" pitchFamily="49" charset="-122"/>
                <a:cs typeface="Times New Roman" pitchFamily="18" charset="0"/>
              </a:rPr>
              <a:t>5</a:t>
            </a:r>
            <a:r>
              <a:rPr lang="zh-CN" altLang="en-US" dirty="0">
                <a:ea typeface="楷体" pitchFamily="49" charset="-122"/>
                <a:cs typeface="Times New Roman" pitchFamily="18" charset="0"/>
              </a:rPr>
              <a:t>）颜色属性（</a:t>
            </a:r>
            <a:r>
              <a:rPr lang="en-US" altLang="zh-CN" dirty="0" err="1">
                <a:ea typeface="楷体" pitchFamily="49" charset="-122"/>
                <a:cs typeface="Times New Roman" pitchFamily="18" charset="0"/>
              </a:rPr>
              <a:t>BackColor</a:t>
            </a:r>
            <a:r>
              <a:rPr lang="zh-CN" altLang="en-US" dirty="0">
                <a:ea typeface="楷体" pitchFamily="49" charset="-122"/>
                <a:cs typeface="Times New Roman" pitchFamily="18" charset="0"/>
              </a:rPr>
              <a:t>和</a:t>
            </a:r>
            <a:r>
              <a:rPr lang="en-US" altLang="zh-CN" dirty="0" err="1">
                <a:ea typeface="楷体" pitchFamily="49" charset="-122"/>
                <a:cs typeface="Times New Roman" pitchFamily="18" charset="0"/>
              </a:rPr>
              <a:t>ForeColor</a:t>
            </a:r>
            <a:r>
              <a:rPr lang="zh-CN" altLang="en-US" dirty="0">
                <a:ea typeface="楷体" pitchFamily="49" charset="-122"/>
                <a:cs typeface="Times New Roman" pitchFamily="18" charset="0"/>
              </a:rPr>
              <a:t>）</a:t>
            </a:r>
          </a:p>
          <a:p>
            <a:pPr algn="just">
              <a:spcBef>
                <a:spcPct val="50000"/>
              </a:spcBef>
            </a:pPr>
            <a:r>
              <a:rPr lang="en-US" altLang="zh-CN" dirty="0">
                <a:ea typeface="楷体" pitchFamily="49" charset="-122"/>
                <a:cs typeface="Times New Roman" pitchFamily="18" charset="0"/>
              </a:rPr>
              <a:t>6</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Cursor</a:t>
            </a:r>
            <a:r>
              <a:rPr lang="zh-CN" altLang="en-US" dirty="0">
                <a:ea typeface="楷体" pitchFamily="49" charset="-122"/>
                <a:cs typeface="Times New Roman" pitchFamily="18" charset="0"/>
              </a:rPr>
              <a:t>属性</a:t>
            </a:r>
          </a:p>
          <a:p>
            <a:pPr algn="just">
              <a:spcBef>
                <a:spcPct val="50000"/>
              </a:spcBef>
            </a:pPr>
            <a:r>
              <a:rPr lang="en-US" altLang="zh-CN" dirty="0">
                <a:ea typeface="楷体" pitchFamily="49" charset="-122"/>
                <a:cs typeface="Times New Roman" pitchFamily="18" charset="0"/>
              </a:rPr>
              <a:t>7</a:t>
            </a:r>
            <a:r>
              <a:rPr lang="zh-CN" altLang="en-US" dirty="0">
                <a:ea typeface="楷体" pitchFamily="49" charset="-122"/>
                <a:cs typeface="Times New Roman" pitchFamily="18" charset="0"/>
              </a:rPr>
              <a:t>）可见（</a:t>
            </a:r>
            <a:r>
              <a:rPr lang="en-US" altLang="zh-CN" dirty="0">
                <a:ea typeface="楷体" pitchFamily="49" charset="-122"/>
                <a:cs typeface="Times New Roman" pitchFamily="18" charset="0"/>
              </a:rPr>
              <a:t>Visible</a:t>
            </a:r>
            <a:r>
              <a:rPr lang="zh-CN" altLang="en-US" dirty="0">
                <a:ea typeface="楷体" pitchFamily="49" charset="-122"/>
                <a:cs typeface="Times New Roman" pitchFamily="18" charset="0"/>
              </a:rPr>
              <a:t>）和有效（</a:t>
            </a:r>
            <a:r>
              <a:rPr lang="en-US" altLang="zh-CN" dirty="0">
                <a:ea typeface="楷体" pitchFamily="49" charset="-122"/>
                <a:cs typeface="Times New Roman" pitchFamily="18" charset="0"/>
              </a:rPr>
              <a:t>Enabled</a:t>
            </a:r>
            <a:r>
              <a:rPr lang="zh-CN" altLang="en-US" dirty="0">
                <a:ea typeface="楷体" pitchFamily="49" charset="-122"/>
                <a:cs typeface="Times New Roman" pitchFamily="18" charset="0"/>
              </a:rPr>
              <a:t>）属性</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500034" y="1142984"/>
            <a:ext cx="8358246" cy="1421928"/>
          </a:xfrm>
          <a:prstGeom prst="rect">
            <a:avLst/>
          </a:prstGeom>
          <a:noFill/>
          <a:ln w="9525">
            <a:noFill/>
            <a:miter lim="800000"/>
            <a:headEnd/>
            <a:tailEnd/>
          </a:ln>
          <a:effectLst/>
        </p:spPr>
        <p:txBody>
          <a:bodyPr wrap="square">
            <a:spAutoFit/>
          </a:bodyPr>
          <a:lstStyle/>
          <a:p>
            <a:pPr>
              <a:lnSpc>
                <a:spcPct val="120000"/>
              </a:lnSpc>
            </a:pPr>
            <a:r>
              <a:rPr lang="zh-CN" altLang="en-US" dirty="0">
                <a:ea typeface="楷体" pitchFamily="49" charset="-122"/>
                <a:cs typeface="Times New Roman" pitchFamily="18" charset="0"/>
              </a:rPr>
              <a:t>　 提供类似</a:t>
            </a:r>
            <a:r>
              <a:rPr lang="en-US" altLang="zh-CN" dirty="0">
                <a:ea typeface="楷体" pitchFamily="49" charset="-122"/>
                <a:cs typeface="Times New Roman" pitchFamily="18" charset="0"/>
              </a:rPr>
              <a:t>Microsoft Word</a:t>
            </a:r>
            <a:r>
              <a:rPr lang="zh-CN" altLang="en-US" dirty="0">
                <a:ea typeface="楷体" pitchFamily="49" charset="-122"/>
                <a:cs typeface="Times New Roman" pitchFamily="18" charset="0"/>
              </a:rPr>
              <a:t>能够输入、显示或处理具有格式的文本。</a:t>
            </a:r>
          </a:p>
          <a:p>
            <a:pPr>
              <a:lnSpc>
                <a:spcPct val="120000"/>
              </a:lnSpc>
            </a:pPr>
            <a:r>
              <a:rPr lang="en-US" altLang="zh-CN" dirty="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altLang="zh-CN" dirty="0" smtClean="0">
                <a:solidFill>
                  <a:srgbClr val="FF0000"/>
                </a:solidFill>
                <a:ea typeface="楷体" pitchFamily="49" charset="-122"/>
                <a:cs typeface="Times New Roman" pitchFamily="18" charset="0"/>
              </a:rPr>
              <a:t>9.2</a:t>
            </a:r>
            <a:r>
              <a:rPr lang="en-US" altLang="zh-CN" dirty="0">
                <a:solidFill>
                  <a:srgbClr val="FF0000"/>
                </a:solidFill>
                <a:ea typeface="楷体" pitchFamily="49" charset="-122"/>
                <a:cs typeface="Times New Roman" pitchFamily="18" charset="0"/>
              </a:rPr>
              <a:t>】  </a:t>
            </a:r>
            <a:r>
              <a:rPr lang="zh-CN" altLang="en-US" dirty="0">
                <a:ea typeface="楷体" pitchFamily="49" charset="-122"/>
                <a:cs typeface="Times New Roman" pitchFamily="18" charset="0"/>
              </a:rPr>
              <a:t>设计一个窗体，说明富文本框的使用方法。 </a:t>
            </a:r>
          </a:p>
        </p:txBody>
      </p:sp>
      <p:sp>
        <p:nvSpPr>
          <p:cNvPr id="169988" name="Text Box 4"/>
          <p:cNvSpPr txBox="1">
            <a:spLocks noChangeArrowheads="1"/>
          </p:cNvSpPr>
          <p:nvPr/>
        </p:nvSpPr>
        <p:spPr bwMode="auto">
          <a:xfrm>
            <a:off x="755650" y="2924175"/>
            <a:ext cx="7632700" cy="2862322"/>
          </a:xfrm>
          <a:prstGeom prst="rect">
            <a:avLst/>
          </a:prstGeom>
          <a:noFill/>
          <a:ln w="9525">
            <a:noFill/>
            <a:miter lim="800000"/>
            <a:headEnd/>
            <a:tailEnd/>
          </a:ln>
          <a:effectLst/>
        </p:spPr>
        <p:txBody>
          <a:bodyPr>
            <a:spAutoFit/>
          </a:bodyPr>
          <a:lstStyle/>
          <a:p>
            <a:pPr>
              <a:spcBef>
                <a:spcPct val="50000"/>
              </a:spcBef>
            </a:pPr>
            <a:r>
              <a:rPr lang="en-US" altLang="zh-CN" dirty="0" err="1">
                <a:ea typeface="楷体" pitchFamily="49" charset="-122"/>
                <a:cs typeface="Times New Roman" pitchFamily="18" charset="0"/>
              </a:rPr>
              <a:t>Form2</a:t>
            </a:r>
            <a:r>
              <a:rPr lang="zh-CN" altLang="en-US" dirty="0">
                <a:ea typeface="楷体" pitchFamily="49" charset="-122"/>
                <a:cs typeface="Times New Roman" pitchFamily="18" charset="0"/>
              </a:rPr>
              <a:t>窗体：</a:t>
            </a:r>
          </a:p>
          <a:p>
            <a:pPr>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）设计界面</a:t>
            </a:r>
          </a:p>
          <a:p>
            <a:pPr>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）事件过程：</a:t>
            </a:r>
          </a:p>
          <a:p>
            <a:r>
              <a:rPr lang="en-US" altLang="zh-CN" sz="2000" dirty="0">
                <a:solidFill>
                  <a:schemeClr val="hlink"/>
                </a:solidFill>
                <a:ea typeface="楷体" pitchFamily="49" charset="-122"/>
                <a:cs typeface="Times New Roman" pitchFamily="18" charset="0"/>
              </a:rPr>
              <a:t>private void </a:t>
            </a:r>
            <a:r>
              <a:rPr lang="en-US" altLang="zh-CN" sz="2000" dirty="0" err="1">
                <a:solidFill>
                  <a:schemeClr val="hlink"/>
                </a:solidFill>
                <a:ea typeface="楷体" pitchFamily="49" charset="-122"/>
                <a:cs typeface="Times New Roman" pitchFamily="18" charset="0"/>
              </a:rPr>
              <a:t>Form2_Load</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richtextBox1.LoadFile</a:t>
            </a:r>
            <a:r>
              <a:rPr lang="en-US" altLang="zh-CN" sz="2000" dirty="0" smtClean="0">
                <a:solidFill>
                  <a:schemeClr val="hlink"/>
                </a:solidFill>
                <a:ea typeface="楷体" pitchFamily="49" charset="-122"/>
                <a:cs typeface="Times New Roman" pitchFamily="18" charset="0"/>
              </a:rPr>
              <a:t>("</a:t>
            </a:r>
            <a:r>
              <a:rPr lang="en-US" sz="2000" dirty="0" err="1" smtClean="0">
                <a:solidFill>
                  <a:srgbClr val="6600CC"/>
                </a:solidFill>
              </a:rPr>
              <a:t>D:\</a:t>
            </a:r>
            <a:r>
              <a:rPr lang="en-US" sz="2000" dirty="0" smtClean="0">
                <a:solidFill>
                  <a:srgbClr val="6600CC"/>
                </a:solidFill>
              </a:rPr>
              <a:t>\C#</a:t>
            </a:r>
            <a:r>
              <a:rPr lang="zh-CN" altLang="en-US" sz="2000" dirty="0" smtClean="0">
                <a:solidFill>
                  <a:srgbClr val="6600CC"/>
                </a:solidFill>
              </a:rPr>
              <a:t>程序</a:t>
            </a:r>
            <a:r>
              <a:rPr lang="en-US" sz="2000" dirty="0" err="1" smtClean="0">
                <a:solidFill>
                  <a:srgbClr val="6600CC"/>
                </a:solidFill>
              </a:rPr>
              <a:t>\\ch9\</a:t>
            </a:r>
            <a:r>
              <a:rPr lang="en-US" sz="2000" dirty="0" smtClean="0">
                <a:solidFill>
                  <a:srgbClr val="6600CC"/>
                </a:solidFill>
              </a:rPr>
              <a:t>\</a:t>
            </a:r>
            <a:r>
              <a:rPr lang="en-US" sz="2000" dirty="0" err="1" smtClean="0">
                <a:solidFill>
                  <a:srgbClr val="6600CC"/>
                </a:solidFill>
              </a:rPr>
              <a:t>file.RTF</a:t>
            </a:r>
            <a:r>
              <a:rPr lang="en-US" altLang="zh-CN" sz="2000" dirty="0" smtClean="0">
                <a:solidFill>
                  <a:schemeClr val="hlink"/>
                </a:solidFill>
                <a:ea typeface="楷体" pitchFamily="49" charset="-122"/>
                <a:cs typeface="Times New Roman" pitchFamily="18" charset="0"/>
              </a:rPr>
              <a:t>",</a:t>
            </a:r>
            <a:endParaRPr lang="en-US" altLang="zh-CN" sz="2000" dirty="0">
              <a:solidFill>
                <a:schemeClr val="hlink"/>
              </a:solidFill>
              <a:ea typeface="楷体" pitchFamily="49" charset="-122"/>
              <a:cs typeface="Times New Roman" pitchFamily="18" charset="0"/>
            </a:endParaRP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RichtextBoxStreamType.RichText</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p:txBody>
      </p:sp>
      <p:sp>
        <p:nvSpPr>
          <p:cNvPr id="169990" name="AutoShape 6"/>
          <p:cNvSpPr>
            <a:spLocks/>
          </p:cNvSpPr>
          <p:nvPr/>
        </p:nvSpPr>
        <p:spPr bwMode="auto">
          <a:xfrm>
            <a:off x="1547813" y="5589588"/>
            <a:ext cx="4324350" cy="401637"/>
          </a:xfrm>
          <a:prstGeom prst="borderCallout1">
            <a:avLst>
              <a:gd name="adj1" fmla="val 28458"/>
              <a:gd name="adj2" fmla="val 101764"/>
              <a:gd name="adj3" fmla="val -146245"/>
              <a:gd name="adj4" fmla="val 102241"/>
            </a:avLst>
          </a:prstGeom>
          <a:solidFill>
            <a:schemeClr val="accent1"/>
          </a:solidFill>
          <a:ln w="9525">
            <a:solidFill>
              <a:schemeClr val="tx1"/>
            </a:solidFill>
            <a:miter lim="800000"/>
            <a:headEnd/>
            <a:tailEnd/>
          </a:ln>
          <a:effectLst/>
        </p:spPr>
        <p:txBody>
          <a:bodyPr/>
          <a:lstStyle/>
          <a:p>
            <a:pPr algn="ctr"/>
            <a:r>
              <a:rPr lang="en-US" altLang="zh-CN" sz="2000" dirty="0" smtClean="0">
                <a:solidFill>
                  <a:srgbClr val="6600CC"/>
                </a:solidFill>
                <a:ea typeface="楷体" pitchFamily="49" charset="-122"/>
                <a:cs typeface="Times New Roman" pitchFamily="18" charset="0"/>
              </a:rPr>
              <a:t>@"</a:t>
            </a:r>
            <a:r>
              <a:rPr lang="en-US" sz="2000" dirty="0" err="1" smtClean="0">
                <a:solidFill>
                  <a:srgbClr val="6600CC"/>
                </a:solidFill>
                <a:ea typeface="楷体" pitchFamily="49" charset="-122"/>
                <a:cs typeface="Times New Roman" pitchFamily="18" charset="0"/>
              </a:rPr>
              <a:t>D:\C#</a:t>
            </a:r>
            <a:r>
              <a:rPr lang="zh-CN" altLang="en-US" sz="2000" dirty="0" smtClean="0">
                <a:solidFill>
                  <a:srgbClr val="6600CC"/>
                </a:solidFill>
                <a:ea typeface="楷体" pitchFamily="49" charset="-122"/>
                <a:cs typeface="Times New Roman" pitchFamily="18" charset="0"/>
              </a:rPr>
              <a:t>程序</a:t>
            </a:r>
            <a:r>
              <a:rPr lang="en-US" sz="2000" dirty="0" smtClean="0">
                <a:solidFill>
                  <a:srgbClr val="6600CC"/>
                </a:solidFill>
                <a:ea typeface="楷体" pitchFamily="49" charset="-122"/>
                <a:cs typeface="Times New Roman" pitchFamily="18" charset="0"/>
              </a:rPr>
              <a:t>\</a:t>
            </a:r>
            <a:r>
              <a:rPr lang="en-US" sz="2000" dirty="0" err="1" smtClean="0">
                <a:solidFill>
                  <a:srgbClr val="6600CC"/>
                </a:solidFill>
                <a:ea typeface="楷体" pitchFamily="49" charset="-122"/>
                <a:cs typeface="Times New Roman" pitchFamily="18" charset="0"/>
              </a:rPr>
              <a:t>ch9</a:t>
            </a:r>
            <a:r>
              <a:rPr lang="en-US" sz="2000" dirty="0" smtClean="0">
                <a:solidFill>
                  <a:srgbClr val="6600CC"/>
                </a:solidFill>
                <a:ea typeface="楷体" pitchFamily="49" charset="-122"/>
                <a:cs typeface="Times New Roman" pitchFamily="18" charset="0"/>
              </a:rPr>
              <a:t>\</a:t>
            </a:r>
            <a:r>
              <a:rPr lang="en-US" sz="2000" dirty="0" err="1" smtClean="0">
                <a:solidFill>
                  <a:srgbClr val="6600CC"/>
                </a:solidFill>
                <a:ea typeface="楷体" pitchFamily="49" charset="-122"/>
                <a:cs typeface="Times New Roman" pitchFamily="18" charset="0"/>
              </a:rPr>
              <a:t>file.RTF</a:t>
            </a:r>
            <a:r>
              <a:rPr lang="en-US" altLang="zh-CN" sz="2000" dirty="0" smtClean="0">
                <a:solidFill>
                  <a:srgbClr val="FF3300"/>
                </a:solidFill>
                <a:ea typeface="楷体" pitchFamily="49" charset="-122"/>
                <a:cs typeface="Times New Roman" pitchFamily="18" charset="0"/>
              </a:rPr>
              <a:t>",</a:t>
            </a:r>
            <a:endParaRPr lang="en-US" altLang="zh-CN" sz="2000" dirty="0">
              <a:solidFill>
                <a:srgbClr val="FF3300"/>
              </a:solidFill>
              <a:ea typeface="楷体" pitchFamily="49" charset="-122"/>
              <a:cs typeface="Times New Roman" pitchFamily="18" charset="0"/>
            </a:endParaRPr>
          </a:p>
        </p:txBody>
      </p:sp>
      <p:sp>
        <p:nvSpPr>
          <p:cNvPr id="6" name="TextBox 5"/>
          <p:cNvSpPr txBox="1"/>
          <p:nvPr/>
        </p:nvSpPr>
        <p:spPr>
          <a:xfrm>
            <a:off x="714348" y="428604"/>
            <a:ext cx="378621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9.2.2  </a:t>
            </a:r>
            <a:r>
              <a:rPr lang="zh-CN" altLang="en-US" sz="2800" dirty="0" smtClean="0">
                <a:solidFill>
                  <a:srgbClr val="FF3300"/>
                </a:solidFill>
                <a:latin typeface="黑体" pitchFamily="49" charset="-122"/>
                <a:ea typeface="黑体" pitchFamily="49" charset="-122"/>
              </a:rPr>
              <a:t>富文本框控件</a:t>
            </a:r>
          </a:p>
        </p:txBody>
      </p:sp>
      <p:pic>
        <p:nvPicPr>
          <p:cNvPr id="7" name="图片 6"/>
          <p:cNvPicPr/>
          <p:nvPr/>
        </p:nvPicPr>
        <p:blipFill>
          <a:blip r:embed="rId2"/>
          <a:srcRect/>
          <a:stretch>
            <a:fillRect/>
          </a:stretch>
        </p:blipFill>
        <p:spPr bwMode="auto">
          <a:xfrm>
            <a:off x="5429256" y="2571744"/>
            <a:ext cx="2571768" cy="1928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539750" y="476250"/>
            <a:ext cx="7920038" cy="1130246"/>
          </a:xfrm>
          <a:prstGeom prst="rect">
            <a:avLst/>
          </a:prstGeom>
          <a:noFill/>
          <a:ln w="9525">
            <a:noFill/>
            <a:miter lim="800000"/>
            <a:headEnd/>
            <a:tailEnd/>
          </a:ln>
          <a:effectLst/>
        </p:spPr>
        <p:txBody>
          <a:bodyPr>
            <a:spAutoFit/>
          </a:bodyPr>
          <a:lstStyle/>
          <a:p>
            <a:pPr>
              <a:lnSpc>
                <a:spcPct val="150000"/>
              </a:lnSpc>
              <a:spcBef>
                <a:spcPct val="50000"/>
              </a:spcBef>
            </a:pPr>
            <a:r>
              <a:rPr lang="zh-CN" altLang="en-US" dirty="0">
                <a:ea typeface="楷体" pitchFamily="49" charset="-122"/>
                <a:cs typeface="Times New Roman" pitchFamily="18" charset="0"/>
              </a:rPr>
              <a:t>　 将本窗体设计为启动窗体，运行本项目，在富文本框</a:t>
            </a:r>
            <a:r>
              <a:rPr lang="en-US" altLang="zh-CN" dirty="0" err="1">
                <a:ea typeface="楷体" pitchFamily="49" charset="-122"/>
                <a:cs typeface="Times New Roman" pitchFamily="18" charset="0"/>
              </a:rPr>
              <a:t>RichtextBox1</a:t>
            </a:r>
            <a:r>
              <a:rPr lang="zh-CN" altLang="en-US" dirty="0">
                <a:ea typeface="楷体" pitchFamily="49" charset="-122"/>
                <a:cs typeface="Times New Roman" pitchFamily="18" charset="0"/>
              </a:rPr>
              <a:t>中</a:t>
            </a:r>
            <a:r>
              <a:rPr lang="zh-CN" altLang="en-US" dirty="0" smtClean="0">
                <a:ea typeface="楷体" pitchFamily="49" charset="-122"/>
                <a:cs typeface="Times New Roman" pitchFamily="18" charset="0"/>
              </a:rPr>
              <a:t>显示</a:t>
            </a:r>
            <a:r>
              <a:rPr lang="en-US" dirty="0" err="1" smtClean="0">
                <a:solidFill>
                  <a:srgbClr val="6600CC"/>
                </a:solidFill>
                <a:ea typeface="楷体" pitchFamily="49" charset="-122"/>
                <a:cs typeface="Times New Roman" pitchFamily="18" charset="0"/>
              </a:rPr>
              <a:t>D:\</a:t>
            </a:r>
            <a:r>
              <a:rPr lang="en-US" dirty="0" smtClean="0">
                <a:solidFill>
                  <a:srgbClr val="6600CC"/>
                </a:solidFill>
                <a:ea typeface="楷体" pitchFamily="49" charset="-122"/>
                <a:cs typeface="Times New Roman" pitchFamily="18" charset="0"/>
              </a:rPr>
              <a:t>\C#</a:t>
            </a:r>
            <a:r>
              <a:rPr lang="zh-CN" altLang="en-US" dirty="0" smtClean="0">
                <a:solidFill>
                  <a:srgbClr val="6600CC"/>
                </a:solidFill>
                <a:ea typeface="楷体" pitchFamily="49" charset="-122"/>
                <a:cs typeface="Times New Roman" pitchFamily="18" charset="0"/>
              </a:rPr>
              <a:t>程序</a:t>
            </a:r>
            <a:r>
              <a:rPr lang="en-US" dirty="0" err="1" smtClean="0">
                <a:solidFill>
                  <a:srgbClr val="6600CC"/>
                </a:solidFill>
                <a:ea typeface="楷体" pitchFamily="49" charset="-122"/>
                <a:cs typeface="Times New Roman" pitchFamily="18" charset="0"/>
              </a:rPr>
              <a:t>\\ch9\</a:t>
            </a:r>
            <a:r>
              <a:rPr lang="en-US" dirty="0" smtClean="0">
                <a:solidFill>
                  <a:srgbClr val="6600CC"/>
                </a:solidFill>
                <a:ea typeface="楷体" pitchFamily="49" charset="-122"/>
                <a:cs typeface="Times New Roman" pitchFamily="18" charset="0"/>
              </a:rPr>
              <a:t>\</a:t>
            </a:r>
            <a:r>
              <a:rPr lang="en-US" dirty="0" err="1" smtClean="0">
                <a:solidFill>
                  <a:srgbClr val="6600CC"/>
                </a:solidFill>
                <a:ea typeface="楷体" pitchFamily="49" charset="-122"/>
                <a:cs typeface="Times New Roman" pitchFamily="18" charset="0"/>
              </a:rPr>
              <a:t>file.RTF</a:t>
            </a:r>
            <a:r>
              <a:rPr lang="zh-CN" altLang="en-US" dirty="0" smtClean="0">
                <a:ea typeface="楷体" pitchFamily="49" charset="-122"/>
                <a:cs typeface="Times New Roman" pitchFamily="18" charset="0"/>
              </a:rPr>
              <a:t>文件</a:t>
            </a:r>
            <a:r>
              <a:rPr lang="zh-CN" altLang="en-US" dirty="0">
                <a:ea typeface="楷体" pitchFamily="49" charset="-122"/>
                <a:cs typeface="Times New Roman" pitchFamily="18" charset="0"/>
              </a:rPr>
              <a:t>的内容。</a:t>
            </a:r>
          </a:p>
        </p:txBody>
      </p:sp>
      <p:pic>
        <p:nvPicPr>
          <p:cNvPr id="4" name="图片 3"/>
          <p:cNvPicPr/>
          <p:nvPr/>
        </p:nvPicPr>
        <p:blipFill>
          <a:blip r:embed="rId2"/>
          <a:srcRect/>
          <a:stretch>
            <a:fillRect/>
          </a:stretch>
        </p:blipFill>
        <p:spPr bwMode="auto">
          <a:xfrm>
            <a:off x="2857488" y="1857364"/>
            <a:ext cx="2786082" cy="2286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611188" y="476250"/>
            <a:ext cx="3675060" cy="116955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lang="en-US" altLang="zh-CN" sz="2800" dirty="0" smtClean="0">
                <a:solidFill>
                  <a:srgbClr val="FF3300"/>
                </a:solidFill>
                <a:latin typeface="黑体" pitchFamily="49" charset="-122"/>
                <a:ea typeface="黑体" pitchFamily="49" charset="-122"/>
              </a:rPr>
              <a:t>9.2.3  </a:t>
            </a:r>
            <a:r>
              <a:rPr lang="zh-CN" altLang="en-US" sz="2800" dirty="0">
                <a:solidFill>
                  <a:srgbClr val="FF3300"/>
                </a:solidFill>
                <a:latin typeface="黑体" pitchFamily="49" charset="-122"/>
                <a:ea typeface="黑体" pitchFamily="49" charset="-122"/>
              </a:rPr>
              <a:t>分组框控件</a:t>
            </a:r>
          </a:p>
          <a:p>
            <a:pPr algn="just">
              <a:spcBef>
                <a:spcPct val="50000"/>
              </a:spcBef>
            </a:pPr>
            <a:r>
              <a:rPr lang="en-US" altLang="zh-CN" sz="2800" dirty="0" smtClean="0">
                <a:solidFill>
                  <a:srgbClr val="FF3300"/>
                </a:solidFill>
                <a:latin typeface="黑体" pitchFamily="49" charset="-122"/>
                <a:ea typeface="黑体" pitchFamily="49" charset="-122"/>
              </a:rPr>
              <a:t>9.2.4  </a:t>
            </a:r>
            <a:r>
              <a:rPr lang="zh-CN" altLang="en-US" sz="2800" dirty="0">
                <a:solidFill>
                  <a:srgbClr val="FF3300"/>
                </a:solidFill>
                <a:latin typeface="黑体" pitchFamily="49" charset="-122"/>
                <a:ea typeface="黑体" pitchFamily="49" charset="-122"/>
              </a:rPr>
              <a:t>面板控件</a:t>
            </a:r>
          </a:p>
        </p:txBody>
      </p:sp>
      <p:sp>
        <p:nvSpPr>
          <p:cNvPr id="167939" name="Text Box 3"/>
          <p:cNvSpPr txBox="1">
            <a:spLocks noChangeArrowheads="1"/>
          </p:cNvSpPr>
          <p:nvPr/>
        </p:nvSpPr>
        <p:spPr bwMode="auto">
          <a:xfrm>
            <a:off x="714348" y="1916113"/>
            <a:ext cx="7602565" cy="1113766"/>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dirty="0">
                <a:latin typeface="楷体" pitchFamily="49" charset="-122"/>
                <a:ea typeface="楷体" pitchFamily="49" charset="-122"/>
              </a:rPr>
              <a:t>　</a:t>
            </a:r>
            <a:r>
              <a:rPr lang="zh-CN" altLang="en-US" dirty="0" smtClean="0">
                <a:latin typeface="楷体" pitchFamily="49" charset="-122"/>
                <a:ea typeface="楷体" pitchFamily="49" charset="-122"/>
              </a:rPr>
              <a:t>    这</a:t>
            </a:r>
            <a:r>
              <a:rPr lang="zh-CN" altLang="en-US" dirty="0">
                <a:latin typeface="楷体" pitchFamily="49" charset="-122"/>
                <a:ea typeface="楷体" pitchFamily="49" charset="-122"/>
              </a:rPr>
              <a:t>两类控件十分简单，用作界面美观的作用，不作介绍。</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Text Box 12"/>
          <p:cNvSpPr txBox="1">
            <a:spLocks noChangeArrowheads="1"/>
          </p:cNvSpPr>
          <p:nvPr/>
        </p:nvSpPr>
        <p:spPr bwMode="auto">
          <a:xfrm>
            <a:off x="1643042" y="642918"/>
            <a:ext cx="5329237"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9.1   </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窗体设计 </a:t>
            </a:r>
          </a:p>
        </p:txBody>
      </p:sp>
      <p:sp>
        <p:nvSpPr>
          <p:cNvPr id="17421" name="Text Box 13"/>
          <p:cNvSpPr txBox="1">
            <a:spLocks noChangeArrowheads="1"/>
          </p:cNvSpPr>
          <p:nvPr/>
        </p:nvSpPr>
        <p:spPr bwMode="auto">
          <a:xfrm>
            <a:off x="714348" y="1428736"/>
            <a:ext cx="7856562" cy="1643527"/>
          </a:xfrm>
          <a:prstGeom prst="rect">
            <a:avLst/>
          </a:prstGeom>
          <a:noFill/>
          <a:ln w="9525">
            <a:noFill/>
            <a:miter lim="800000"/>
            <a:headEnd/>
            <a:tailEnd/>
          </a:ln>
          <a:effectLst/>
        </p:spPr>
        <p:txBody>
          <a:bodyPr wrap="square">
            <a:spAutoFit/>
          </a:bodyPr>
          <a:lstStyle/>
          <a:p>
            <a:pPr>
              <a:lnSpc>
                <a:spcPct val="140000"/>
              </a:lnSpc>
              <a:spcBef>
                <a:spcPct val="50000"/>
              </a:spcBef>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窗体（</a:t>
            </a:r>
            <a:r>
              <a:rPr lang="en-US" altLang="zh-CN" dirty="0">
                <a:ea typeface="楷体" pitchFamily="49" charset="-122"/>
                <a:cs typeface="Times New Roman" pitchFamily="18" charset="0"/>
              </a:rPr>
              <a:t>Form</a:t>
            </a:r>
            <a:r>
              <a:rPr lang="zh-CN" altLang="en-US" dirty="0">
                <a:ea typeface="楷体" pitchFamily="49" charset="-122"/>
                <a:cs typeface="Times New Roman" pitchFamily="18" charset="0"/>
              </a:rPr>
              <a:t>）是一个窗口或对话框，是存放各种控件（包括标签、文本框、命令按钮等）的容器，可用来向用户显示信息</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500034" y="1357298"/>
            <a:ext cx="7993063" cy="2862322"/>
          </a:xfrm>
          <a:prstGeom prst="rect">
            <a:avLst/>
          </a:prstGeom>
          <a:noFill/>
          <a:ln w="9525">
            <a:noFill/>
            <a:miter lim="800000"/>
            <a:headEnd/>
            <a:tailEnd/>
          </a:ln>
          <a:effectLst/>
        </p:spPr>
        <p:txBody>
          <a:bodyPr>
            <a:spAutoFit/>
          </a:bodyPr>
          <a:lstStyle/>
          <a:p>
            <a:pPr>
              <a:lnSpc>
                <a:spcPct val="150000"/>
              </a:lnSpc>
            </a:pPr>
            <a:r>
              <a:rPr lang="zh-CN" altLang="en-US" dirty="0" smtClean="0">
                <a:latin typeface="楷体" pitchFamily="49" charset="-122"/>
                <a:ea typeface="楷体" pitchFamily="49" charset="-122"/>
              </a:rPr>
              <a:t>    属于</a:t>
            </a:r>
            <a:r>
              <a:rPr lang="zh-CN" altLang="en-US" dirty="0">
                <a:latin typeface="楷体" pitchFamily="49" charset="-122"/>
                <a:ea typeface="楷体" pitchFamily="49" charset="-122"/>
              </a:rPr>
              <a:t>选择类控件，用来设置需要或不需要某一选项功能。在运行时，如果用户用鼠标单击复选框左边的方框，方框中就会出现一个“</a:t>
            </a:r>
            <a:r>
              <a:rPr lang="zh-CN" altLang="en-US" dirty="0">
                <a:solidFill>
                  <a:srgbClr val="FF3300"/>
                </a:solidFill>
                <a:latin typeface="楷体" pitchFamily="49" charset="-122"/>
                <a:ea typeface="楷体" pitchFamily="49" charset="-122"/>
              </a:rPr>
              <a:t>√</a:t>
            </a:r>
            <a:r>
              <a:rPr lang="zh-CN" altLang="en-US" dirty="0">
                <a:latin typeface="楷体" pitchFamily="49" charset="-122"/>
                <a:ea typeface="楷体" pitchFamily="49" charset="-122"/>
              </a:rPr>
              <a:t>”符号，表示已选取这个功能了。</a:t>
            </a:r>
          </a:p>
          <a:p>
            <a:pPr>
              <a:lnSpc>
                <a:spcPct val="150000"/>
              </a:lnSpc>
            </a:pPr>
            <a:r>
              <a:rPr lang="zh-CN" altLang="en-US" dirty="0">
                <a:latin typeface="楷体" pitchFamily="49" charset="-122"/>
                <a:ea typeface="楷体" pitchFamily="49" charset="-122"/>
              </a:rPr>
              <a:t>　</a:t>
            </a:r>
            <a:r>
              <a:rPr lang="zh-CN" altLang="en-US" dirty="0" smtClean="0">
                <a:latin typeface="楷体" pitchFamily="49" charset="-122"/>
                <a:ea typeface="楷体" pitchFamily="49" charset="-122"/>
              </a:rPr>
              <a:t>  复选框</a:t>
            </a:r>
            <a:r>
              <a:rPr lang="zh-CN" altLang="en-US" dirty="0">
                <a:latin typeface="楷体" pitchFamily="49" charset="-122"/>
                <a:ea typeface="楷体" pitchFamily="49" charset="-122"/>
              </a:rPr>
              <a:t>的功能是独立的，如果在同一窗体上有多个复选框，用户可根据需要选取一个或几个。</a:t>
            </a:r>
          </a:p>
        </p:txBody>
      </p:sp>
      <p:sp>
        <p:nvSpPr>
          <p:cNvPr id="4" name="TextBox 3"/>
          <p:cNvSpPr txBox="1"/>
          <p:nvPr/>
        </p:nvSpPr>
        <p:spPr>
          <a:xfrm>
            <a:off x="642910" y="500042"/>
            <a:ext cx="335758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9.2.5  </a:t>
            </a:r>
            <a:r>
              <a:rPr lang="zh-CN" altLang="en-US" sz="2800" dirty="0" smtClean="0">
                <a:solidFill>
                  <a:srgbClr val="FF3300"/>
                </a:solidFill>
                <a:latin typeface="黑体" pitchFamily="49" charset="-122"/>
                <a:ea typeface="黑体" pitchFamily="49" charset="-122"/>
              </a:rPr>
              <a:t>复选框控件</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Text Box 3"/>
          <p:cNvSpPr txBox="1">
            <a:spLocks noChangeArrowheads="1"/>
          </p:cNvSpPr>
          <p:nvPr/>
        </p:nvSpPr>
        <p:spPr bwMode="auto">
          <a:xfrm>
            <a:off x="714348" y="642918"/>
            <a:ext cx="7775575" cy="3970318"/>
          </a:xfrm>
          <a:prstGeom prst="rect">
            <a:avLst/>
          </a:prstGeom>
          <a:noFill/>
          <a:ln w="9525">
            <a:noFill/>
            <a:miter lim="800000"/>
            <a:headEnd/>
            <a:tailEnd/>
          </a:ln>
          <a:effectLst/>
        </p:spPr>
        <p:txBody>
          <a:bodyPr>
            <a:spAutoFit/>
          </a:bodyPr>
          <a:lstStyle/>
          <a:p>
            <a:pPr>
              <a:lnSpc>
                <a:spcPct val="150000"/>
              </a:lnSpc>
              <a:spcBef>
                <a:spcPct val="50000"/>
              </a:spcBef>
            </a:pPr>
            <a:r>
              <a:rPr lang="zh-CN" altLang="en-US" dirty="0">
                <a:solidFill>
                  <a:srgbClr val="FF3300"/>
                </a:solidFill>
                <a:ea typeface="楷体" pitchFamily="49" charset="-122"/>
                <a:cs typeface="Times New Roman" pitchFamily="18" charset="0"/>
              </a:rPr>
              <a:t>主要属性：</a:t>
            </a:r>
          </a:p>
          <a:p>
            <a:pPr>
              <a:lnSpc>
                <a:spcPct val="150000"/>
              </a:lnSpc>
              <a:spcBef>
                <a:spcPct val="50000"/>
              </a:spcBef>
            </a:pPr>
            <a:r>
              <a:rPr lang="en-US" altLang="zh-CN" dirty="0">
                <a:solidFill>
                  <a:srgbClr val="FF00FF"/>
                </a:solidFill>
                <a:ea typeface="楷体" pitchFamily="49" charset="-122"/>
                <a:cs typeface="Times New Roman" pitchFamily="18" charset="0"/>
              </a:rPr>
              <a:t>Checked</a:t>
            </a:r>
            <a:r>
              <a:rPr lang="zh-CN" altLang="en-US" dirty="0">
                <a:solidFill>
                  <a:srgbClr val="FF00FF"/>
                </a:solidFill>
                <a:ea typeface="楷体" pitchFamily="49" charset="-122"/>
                <a:cs typeface="Times New Roman" pitchFamily="18" charset="0"/>
              </a:rPr>
              <a:t>：</a:t>
            </a:r>
            <a:r>
              <a:rPr lang="zh-CN" altLang="en-US" dirty="0">
                <a:ea typeface="楷体" pitchFamily="49" charset="-122"/>
                <a:cs typeface="Times New Roman" pitchFamily="18" charset="0"/>
              </a:rPr>
              <a:t>获取或设置一个布尔值，该值指示是否已选中控件。如果为</a:t>
            </a:r>
            <a:r>
              <a:rPr lang="en-US" altLang="zh-CN" dirty="0">
                <a:ea typeface="楷体" pitchFamily="49" charset="-122"/>
                <a:cs typeface="Times New Roman" pitchFamily="18" charset="0"/>
              </a:rPr>
              <a:t>True</a:t>
            </a:r>
            <a:r>
              <a:rPr lang="zh-CN" altLang="en-US" dirty="0">
                <a:ea typeface="楷体" pitchFamily="49" charset="-122"/>
                <a:cs typeface="Times New Roman" pitchFamily="18" charset="0"/>
              </a:rPr>
              <a:t>，则指示选中状态；否则为</a:t>
            </a:r>
            <a:r>
              <a:rPr lang="en-US" altLang="zh-CN" dirty="0">
                <a:ea typeface="楷体" pitchFamily="49" charset="-122"/>
                <a:cs typeface="Times New Roman" pitchFamily="18" charset="0"/>
              </a:rPr>
              <a:t>False</a:t>
            </a:r>
            <a:r>
              <a:rPr lang="zh-CN" altLang="en-US" dirty="0">
                <a:ea typeface="楷体" pitchFamily="49" charset="-122"/>
                <a:cs typeface="Times New Roman" pitchFamily="18" charset="0"/>
              </a:rPr>
              <a:t>（默认值）。</a:t>
            </a:r>
          </a:p>
          <a:p>
            <a:pPr>
              <a:lnSpc>
                <a:spcPct val="150000"/>
              </a:lnSpc>
              <a:spcBef>
                <a:spcPct val="50000"/>
              </a:spcBef>
            </a:pPr>
            <a:r>
              <a:rPr lang="zh-CN" altLang="en-US" dirty="0">
                <a:solidFill>
                  <a:srgbClr val="FF3300"/>
                </a:solidFill>
                <a:ea typeface="楷体" pitchFamily="49" charset="-122"/>
                <a:cs typeface="Times New Roman" pitchFamily="18" charset="0"/>
              </a:rPr>
              <a:t>主要事件：</a:t>
            </a:r>
          </a:p>
          <a:p>
            <a:pPr>
              <a:lnSpc>
                <a:spcPct val="150000"/>
              </a:lnSpc>
              <a:spcBef>
                <a:spcPct val="50000"/>
              </a:spcBef>
            </a:pPr>
            <a:r>
              <a:rPr lang="en-US" altLang="zh-CN" dirty="0" smtClean="0">
                <a:solidFill>
                  <a:srgbClr val="FF00FF"/>
                </a:solidFill>
                <a:ea typeface="楷体" pitchFamily="49" charset="-122"/>
                <a:cs typeface="Times New Roman" pitchFamily="18" charset="0"/>
              </a:rPr>
              <a:t>Click</a:t>
            </a:r>
            <a:r>
              <a:rPr lang="zh-CN" altLang="en-US" dirty="0" smtClean="0">
                <a:solidFill>
                  <a:srgbClr val="FF00FF"/>
                </a:solidFill>
                <a:ea typeface="楷体" pitchFamily="49" charset="-122"/>
                <a:cs typeface="Times New Roman" pitchFamily="18" charset="0"/>
              </a:rPr>
              <a:t>：</a:t>
            </a:r>
            <a:r>
              <a:rPr lang="zh-CN" altLang="en-US" dirty="0" smtClean="0">
                <a:ea typeface="楷体" pitchFamily="49" charset="-122"/>
                <a:cs typeface="Times New Roman" pitchFamily="18" charset="0"/>
              </a:rPr>
              <a:t>单击事件。</a:t>
            </a:r>
            <a:endParaRPr lang="en-US" altLang="zh-CN"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611188" y="404813"/>
            <a:ext cx="7561262" cy="457200"/>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9.3</a:t>
            </a:r>
            <a:r>
              <a:rPr lang="en-US" altLang="zh-CN" dirty="0">
                <a:solidFill>
                  <a:srgbClr val="FF3300"/>
                </a:solidFill>
                <a:ea typeface="楷体" pitchFamily="49" charset="-122"/>
                <a:cs typeface="Times New Roman" pitchFamily="18" charset="0"/>
              </a:rPr>
              <a:t>】  </a:t>
            </a:r>
            <a:r>
              <a:rPr lang="zh-CN" altLang="en-US" dirty="0">
                <a:ea typeface="楷体" pitchFamily="49" charset="-122"/>
                <a:cs typeface="Times New Roman" pitchFamily="18" charset="0"/>
              </a:rPr>
              <a:t>设计一个窗体，说明复选框的应用。 </a:t>
            </a:r>
          </a:p>
        </p:txBody>
      </p:sp>
      <p:sp>
        <p:nvSpPr>
          <p:cNvPr id="165891" name="Text Box 3"/>
          <p:cNvSpPr txBox="1">
            <a:spLocks noChangeArrowheads="1"/>
          </p:cNvSpPr>
          <p:nvPr/>
        </p:nvSpPr>
        <p:spPr bwMode="auto">
          <a:xfrm>
            <a:off x="611188" y="1125538"/>
            <a:ext cx="7632700" cy="4339650"/>
          </a:xfrm>
          <a:prstGeom prst="rect">
            <a:avLst/>
          </a:prstGeom>
          <a:noFill/>
          <a:ln w="9525">
            <a:noFill/>
            <a:miter lim="800000"/>
            <a:headEnd/>
            <a:tailEnd/>
          </a:ln>
          <a:effectLst/>
        </p:spPr>
        <p:txBody>
          <a:bodyPr>
            <a:spAutoFit/>
          </a:bodyPr>
          <a:lstStyle/>
          <a:p>
            <a:pPr>
              <a:spcBef>
                <a:spcPct val="50000"/>
              </a:spcBef>
            </a:pPr>
            <a:r>
              <a:rPr lang="en-US" altLang="zh-CN" dirty="0" err="1">
                <a:ea typeface="楷体" pitchFamily="49" charset="-122"/>
                <a:cs typeface="Times New Roman" pitchFamily="18" charset="0"/>
              </a:rPr>
              <a:t>Form3</a:t>
            </a:r>
            <a:r>
              <a:rPr lang="zh-CN" altLang="en-US" dirty="0">
                <a:ea typeface="楷体" pitchFamily="49" charset="-122"/>
                <a:cs typeface="Times New Roman" pitchFamily="18" charset="0"/>
              </a:rPr>
              <a:t>窗体：</a:t>
            </a:r>
          </a:p>
          <a:p>
            <a:pPr>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）设计界面</a:t>
            </a:r>
          </a:p>
          <a:p>
            <a:pPr>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）事件过程：</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button1_Click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if (</a:t>
            </a:r>
            <a:r>
              <a:rPr lang="en-US" altLang="zh-CN" sz="2000" dirty="0" err="1">
                <a:solidFill>
                  <a:schemeClr val="hlink"/>
                </a:solidFill>
                <a:ea typeface="楷体" pitchFamily="49" charset="-122"/>
                <a:cs typeface="Times New Roman" pitchFamily="18" charset="0"/>
              </a:rPr>
              <a:t>checkBox1.Checked</a:t>
            </a:r>
            <a:r>
              <a:rPr lang="en-US" altLang="zh-CN" sz="2000" dirty="0">
                <a:solidFill>
                  <a:schemeClr val="hlink"/>
                </a:solidFill>
                <a:ea typeface="楷体" pitchFamily="49" charset="-122"/>
                <a:cs typeface="Times New Roman" pitchFamily="18" charset="0"/>
              </a:rPr>
              <a:t> &amp;&amp; </a:t>
            </a:r>
            <a:r>
              <a:rPr lang="en-US" altLang="zh-CN" sz="2000" dirty="0" err="1">
                <a:solidFill>
                  <a:schemeClr val="hlink"/>
                </a:solidFill>
                <a:ea typeface="楷体" pitchFamily="49" charset="-122"/>
                <a:cs typeface="Times New Roman" pitchFamily="18" charset="0"/>
              </a:rPr>
              <a:t>checkBox3.Checked</a:t>
            </a:r>
            <a:r>
              <a:rPr lang="en-US" altLang="zh-CN" sz="2000" dirty="0">
                <a:solidFill>
                  <a:schemeClr val="hlink"/>
                </a:solidFill>
                <a:ea typeface="楷体" pitchFamily="49" charset="-122"/>
                <a:cs typeface="Times New Roman" pitchFamily="18" charset="0"/>
              </a:rPr>
              <a:t> &amp;&amp;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checkBox2.Checked</a:t>
            </a:r>
            <a:r>
              <a:rPr lang="en-US" altLang="zh-CN" sz="2000" dirty="0">
                <a:solidFill>
                  <a:schemeClr val="hlink"/>
                </a:solidFill>
                <a:ea typeface="楷体" pitchFamily="49" charset="-122"/>
                <a:cs typeface="Times New Roman" pitchFamily="18" charset="0"/>
              </a:rPr>
              <a:t> &amp;&amp; !</a:t>
            </a:r>
            <a:r>
              <a:rPr lang="en-US" altLang="zh-CN" sz="2000" dirty="0" err="1">
                <a:solidFill>
                  <a:schemeClr val="hlink"/>
                </a:solidFill>
                <a:ea typeface="楷体" pitchFamily="49" charset="-122"/>
                <a:cs typeface="Times New Roman" pitchFamily="18" charset="0"/>
              </a:rPr>
              <a:t>checkBox4.Checked</a:t>
            </a:r>
            <a:r>
              <a:rPr lang="en-US" altLang="zh-CN" sz="2000" dirty="0">
                <a:solidFill>
                  <a:schemeClr val="hlink"/>
                </a:solidFill>
                <a:ea typeface="楷体" pitchFamily="49" charset="-122"/>
                <a:cs typeface="Times New Roman" pitchFamily="18" charset="0"/>
              </a:rPr>
              <a:t>)</a:t>
            </a:r>
          </a:p>
          <a:p>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MessageBox.Show</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您答对了</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真的很棒</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信息提示</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MessageBoxButtons.OK</a:t>
            </a:r>
            <a:r>
              <a:rPr lang="en-US" altLang="zh-CN" sz="2000" dirty="0">
                <a:solidFill>
                  <a:schemeClr val="hlink"/>
                </a:solidFill>
                <a:ea typeface="楷体" pitchFamily="49" charset="-122"/>
                <a:cs typeface="Times New Roman" pitchFamily="18" charset="0"/>
              </a:rPr>
              <a:t>);</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else</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MessageBox.Show</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您答错了</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继续努力吧</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信息提示</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MessageBoxButtons.OK</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p:txBody>
      </p:sp>
      <p:pic>
        <p:nvPicPr>
          <p:cNvPr id="5" name="图片 4"/>
          <p:cNvPicPr/>
          <p:nvPr/>
        </p:nvPicPr>
        <p:blipFill>
          <a:blip r:embed="rId2"/>
          <a:srcRect/>
          <a:stretch>
            <a:fillRect/>
          </a:stretch>
        </p:blipFill>
        <p:spPr bwMode="auto">
          <a:xfrm>
            <a:off x="6643702" y="857232"/>
            <a:ext cx="2000264"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611188" y="476250"/>
            <a:ext cx="27368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4" name="图片 3"/>
          <p:cNvPicPr/>
          <p:nvPr/>
        </p:nvPicPr>
        <p:blipFill>
          <a:blip r:embed="rId2"/>
          <a:srcRect/>
          <a:stretch>
            <a:fillRect/>
          </a:stretch>
        </p:blipFill>
        <p:spPr bwMode="auto">
          <a:xfrm>
            <a:off x="1928794" y="1357298"/>
            <a:ext cx="3286148" cy="22145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714348" y="1714488"/>
            <a:ext cx="7848600" cy="3416320"/>
          </a:xfrm>
          <a:prstGeom prst="rect">
            <a:avLst/>
          </a:prstGeom>
          <a:noFill/>
          <a:ln w="9525">
            <a:noFill/>
            <a:miter lim="800000"/>
            <a:headEnd/>
            <a:tailEnd/>
          </a:ln>
          <a:effectLst/>
        </p:spPr>
        <p:txBody>
          <a:bodyPr>
            <a:spAutoFit/>
          </a:bodyPr>
          <a:lstStyle/>
          <a:p>
            <a:pPr>
              <a:lnSpc>
                <a:spcPct val="150000"/>
              </a:lnSpc>
            </a:pPr>
            <a:r>
              <a:rPr lang="zh-CN" altLang="en-US" dirty="0">
                <a:latin typeface="楷体" pitchFamily="49" charset="-122"/>
                <a:ea typeface="楷体" pitchFamily="49" charset="-122"/>
              </a:rPr>
              <a:t>　　单选按钮是多选一，只能从多个选项中选择一个，各选项间的关系是互斥的。</a:t>
            </a:r>
          </a:p>
          <a:p>
            <a:pPr>
              <a:lnSpc>
                <a:spcPct val="150000"/>
              </a:lnSpc>
            </a:pPr>
            <a:r>
              <a:rPr lang="zh-CN" altLang="en-US" dirty="0">
                <a:latin typeface="楷体" pitchFamily="49" charset="-122"/>
                <a:ea typeface="楷体" pitchFamily="49" charset="-122"/>
              </a:rPr>
              <a:t>　　单选按钮使用时经常用多个控件构成一个组，同一时刻只能选择同一组中的一个单选</a:t>
            </a:r>
            <a:r>
              <a:rPr lang="zh-CN" altLang="en-US" dirty="0" smtClean="0">
                <a:latin typeface="楷体" pitchFamily="49" charset="-122"/>
                <a:ea typeface="楷体" pitchFamily="49" charset="-122"/>
              </a:rPr>
              <a:t>按钮</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pPr>
              <a:lnSpc>
                <a:spcPct val="150000"/>
              </a:lnSpc>
            </a:pPr>
            <a:r>
              <a:rPr lang="en-US" altLang="zh-CN" dirty="0" smtClean="0">
                <a:latin typeface="楷体" pitchFamily="49" charset="-122"/>
                <a:ea typeface="楷体" pitchFamily="49" charset="-122"/>
              </a:rPr>
              <a:t> </a:t>
            </a:r>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其</a:t>
            </a:r>
            <a:r>
              <a:rPr lang="zh-CN" altLang="en-US" dirty="0" smtClean="0">
                <a:latin typeface="楷体" pitchFamily="49" charset="-122"/>
                <a:ea typeface="楷体" pitchFamily="49" charset="-122"/>
              </a:rPr>
              <a:t>设计方法是，将多个单选按钮放在一个分组框中，同一分组框中的所有单选按钮构成一个选项组</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
        <p:nvSpPr>
          <p:cNvPr id="3" name="TextBox 2"/>
          <p:cNvSpPr txBox="1"/>
          <p:nvPr/>
        </p:nvSpPr>
        <p:spPr>
          <a:xfrm>
            <a:off x="642910" y="785794"/>
            <a:ext cx="400052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9.2.6  </a:t>
            </a:r>
            <a:r>
              <a:rPr lang="zh-CN" altLang="en-US" sz="2800" dirty="0" smtClean="0">
                <a:solidFill>
                  <a:srgbClr val="FF3300"/>
                </a:solidFill>
                <a:latin typeface="黑体" pitchFamily="49" charset="-122"/>
                <a:ea typeface="黑体" pitchFamily="49" charset="-122"/>
              </a:rPr>
              <a:t>单选按钮控件</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611188" y="476250"/>
            <a:ext cx="7705725" cy="457200"/>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9.4</a:t>
            </a:r>
            <a:r>
              <a:rPr lang="en-US" altLang="zh-CN" dirty="0">
                <a:solidFill>
                  <a:srgbClr val="FF3300"/>
                </a:solidFill>
                <a:ea typeface="楷体" pitchFamily="49" charset="-122"/>
                <a:cs typeface="Times New Roman" pitchFamily="18" charset="0"/>
              </a:rPr>
              <a:t>】  </a:t>
            </a:r>
            <a:r>
              <a:rPr lang="zh-CN" altLang="en-US" dirty="0">
                <a:ea typeface="楷体" pitchFamily="49" charset="-122"/>
                <a:cs typeface="Times New Roman" pitchFamily="18" charset="0"/>
              </a:rPr>
              <a:t>设计一个窗体，说明单选按钮的使用方法。 </a:t>
            </a:r>
          </a:p>
        </p:txBody>
      </p:sp>
      <p:sp>
        <p:nvSpPr>
          <p:cNvPr id="162819" name="Text Box 3"/>
          <p:cNvSpPr txBox="1">
            <a:spLocks noChangeArrowheads="1"/>
          </p:cNvSpPr>
          <p:nvPr/>
        </p:nvSpPr>
        <p:spPr bwMode="auto">
          <a:xfrm>
            <a:off x="611188" y="1125538"/>
            <a:ext cx="7632700" cy="4955203"/>
          </a:xfrm>
          <a:prstGeom prst="rect">
            <a:avLst/>
          </a:prstGeom>
          <a:noFill/>
          <a:ln w="9525">
            <a:noFill/>
            <a:miter lim="800000"/>
            <a:headEnd/>
            <a:tailEnd/>
          </a:ln>
          <a:effectLst/>
        </p:spPr>
        <p:txBody>
          <a:bodyPr>
            <a:spAutoFit/>
          </a:bodyPr>
          <a:lstStyle/>
          <a:p>
            <a:pPr>
              <a:spcBef>
                <a:spcPct val="50000"/>
              </a:spcBef>
            </a:pPr>
            <a:r>
              <a:rPr lang="en-US" altLang="zh-CN" dirty="0" err="1">
                <a:ea typeface="楷体" pitchFamily="49" charset="-122"/>
                <a:cs typeface="Times New Roman" pitchFamily="18" charset="0"/>
              </a:rPr>
              <a:t>Form4</a:t>
            </a:r>
            <a:r>
              <a:rPr lang="zh-CN" altLang="en-US" dirty="0">
                <a:ea typeface="楷体" pitchFamily="49" charset="-122"/>
                <a:cs typeface="Times New Roman" pitchFamily="18" charset="0"/>
              </a:rPr>
              <a:t>窗体：</a:t>
            </a:r>
          </a:p>
          <a:p>
            <a:pPr>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）设计界面</a:t>
            </a:r>
          </a:p>
          <a:p>
            <a:pPr>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）事件过程：</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button1_Click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if (</a:t>
            </a:r>
            <a:r>
              <a:rPr lang="en-US" altLang="zh-CN" sz="2000" dirty="0" err="1">
                <a:solidFill>
                  <a:srgbClr val="FF0000"/>
                </a:solidFill>
                <a:ea typeface="楷体" pitchFamily="49" charset="-122"/>
                <a:cs typeface="Times New Roman" pitchFamily="18" charset="0"/>
              </a:rPr>
              <a:t>radiobutton3.Checked</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MessageBox.Show</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您选对了</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这是微软公司开发的操作系统</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信息提示</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MessageBoxButtons.OK</a:t>
            </a:r>
            <a:r>
              <a:rPr lang="en-US" altLang="zh-CN" sz="2000" dirty="0">
                <a:solidFill>
                  <a:schemeClr val="hlink"/>
                </a:solidFill>
                <a:ea typeface="楷体" pitchFamily="49" charset="-122"/>
                <a:cs typeface="Times New Roman" pitchFamily="18" charset="0"/>
              </a:rPr>
              <a:t>);</a:t>
            </a:r>
          </a:p>
          <a:p>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else if (</a:t>
            </a:r>
            <a:r>
              <a:rPr lang="en-US" altLang="zh-CN" sz="2000" dirty="0" err="1">
                <a:solidFill>
                  <a:srgbClr val="FF0000"/>
                </a:solidFill>
                <a:ea typeface="楷体" pitchFamily="49" charset="-122"/>
                <a:cs typeface="Times New Roman" pitchFamily="18" charset="0"/>
              </a:rPr>
              <a:t>radiobutton1.Checked</a:t>
            </a:r>
            <a:r>
              <a:rPr lang="en-US" altLang="zh-CN" sz="2000" dirty="0">
                <a:solidFill>
                  <a:srgbClr val="FF0000"/>
                </a:solidFill>
                <a:ea typeface="楷体" pitchFamily="49" charset="-122"/>
                <a:cs typeface="Times New Roman" pitchFamily="18" charset="0"/>
              </a:rPr>
              <a:t> || </a:t>
            </a:r>
            <a:r>
              <a:rPr lang="en-US" altLang="zh-CN" sz="2000" dirty="0" err="1">
                <a:solidFill>
                  <a:srgbClr val="FF0000"/>
                </a:solidFill>
                <a:ea typeface="楷体" pitchFamily="49" charset="-122"/>
                <a:cs typeface="Times New Roman" pitchFamily="18" charset="0"/>
              </a:rPr>
              <a:t>radiobutton4.Checked</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MessageBox.Show</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您选错了</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这是程序设计语言</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信息提示</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MessageBoxButtons.OK</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else</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MessageBox.Show</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您选错了</a:t>
            </a: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这是数据库管理系统</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信息提示</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MessageBoxButtons.OK</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p>
        </p:txBody>
      </p:sp>
      <p:pic>
        <p:nvPicPr>
          <p:cNvPr id="5" name="图片 4"/>
          <p:cNvPicPr/>
          <p:nvPr/>
        </p:nvPicPr>
        <p:blipFill>
          <a:blip r:embed="rId2"/>
          <a:srcRect/>
          <a:stretch>
            <a:fillRect/>
          </a:stretch>
        </p:blipFill>
        <p:spPr bwMode="auto">
          <a:xfrm>
            <a:off x="3929058" y="928670"/>
            <a:ext cx="2143140" cy="17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611188" y="476250"/>
            <a:ext cx="27368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4" name="图片 3"/>
          <p:cNvPicPr/>
          <p:nvPr/>
        </p:nvPicPr>
        <p:blipFill>
          <a:blip r:embed="rId2"/>
          <a:srcRect/>
          <a:stretch>
            <a:fillRect/>
          </a:stretch>
        </p:blipFill>
        <p:spPr bwMode="auto">
          <a:xfrm>
            <a:off x="1714480" y="1285860"/>
            <a:ext cx="3429024" cy="2000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571472" y="1428736"/>
            <a:ext cx="7488237" cy="2751522"/>
          </a:xfrm>
          <a:prstGeom prst="rect">
            <a:avLst/>
          </a:prstGeom>
          <a:noFill/>
          <a:ln w="9525">
            <a:noFill/>
            <a:miter lim="800000"/>
            <a:headEnd/>
            <a:tailEnd/>
          </a:ln>
          <a:effectLst/>
        </p:spPr>
        <p:txBody>
          <a:bodyPr>
            <a:spAutoFit/>
          </a:bodyPr>
          <a:lstStyle/>
          <a:p>
            <a:pPr>
              <a:lnSpc>
                <a:spcPct val="13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用于</a:t>
            </a:r>
            <a:r>
              <a:rPr lang="zh-CN" altLang="en-US" dirty="0">
                <a:ea typeface="楷体" pitchFamily="49" charset="-122"/>
                <a:cs typeface="Times New Roman" pitchFamily="18" charset="0"/>
              </a:rPr>
              <a:t>在窗体的特殊位置上放置图形信息，也可以在其上放置多个控件，因此它可作为其他控件的容器 </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nSpc>
                <a:spcPct val="120000"/>
              </a:lnSpc>
              <a:spcBef>
                <a:spcPct val="50000"/>
              </a:spcBef>
            </a:pPr>
            <a:r>
              <a:rPr lang="zh-CN" altLang="en-US" dirty="0" smtClean="0">
                <a:solidFill>
                  <a:srgbClr val="FF3300"/>
                </a:solidFill>
                <a:ea typeface="楷体" pitchFamily="49" charset="-122"/>
                <a:cs typeface="Times New Roman" pitchFamily="18" charset="0"/>
              </a:rPr>
              <a:t>主要属性：</a:t>
            </a:r>
          </a:p>
          <a:p>
            <a:pPr>
              <a:lnSpc>
                <a:spcPct val="120000"/>
              </a:lnSpc>
              <a:spcBef>
                <a:spcPct val="50000"/>
              </a:spcBef>
            </a:pPr>
            <a:r>
              <a:rPr lang="zh-CN" altLang="en-US" dirty="0" smtClean="0">
                <a:ea typeface="楷体" pitchFamily="49" charset="-122"/>
                <a:cs typeface="Times New Roman" pitchFamily="18" charset="0"/>
              </a:rPr>
              <a:t>　    </a:t>
            </a:r>
            <a:r>
              <a:rPr lang="en-US" altLang="zh-CN" dirty="0" smtClean="0">
                <a:solidFill>
                  <a:srgbClr val="FF00FF"/>
                </a:solidFill>
                <a:ea typeface="楷体" pitchFamily="49" charset="-122"/>
                <a:cs typeface="Times New Roman" pitchFamily="18" charset="0"/>
              </a:rPr>
              <a:t>Image</a:t>
            </a:r>
            <a:r>
              <a:rPr lang="zh-CN" altLang="en-US" dirty="0" smtClean="0">
                <a:solidFill>
                  <a:srgbClr val="FF00FF"/>
                </a:solidFill>
                <a:ea typeface="楷体" pitchFamily="49" charset="-122"/>
                <a:cs typeface="Times New Roman" pitchFamily="18" charset="0"/>
              </a:rPr>
              <a:t>：</a:t>
            </a:r>
            <a:r>
              <a:rPr lang="zh-CN" altLang="en-US" dirty="0" smtClean="0">
                <a:ea typeface="楷体" pitchFamily="49" charset="-122"/>
                <a:cs typeface="Times New Roman" pitchFamily="18" charset="0"/>
              </a:rPr>
              <a:t>获取或设置图片框中显示的图像。在运行时再使用</a:t>
            </a:r>
            <a:r>
              <a:rPr lang="en-US" altLang="zh-CN" dirty="0" err="1" smtClean="0">
                <a:ea typeface="楷体" pitchFamily="49" charset="-122"/>
                <a:cs typeface="Times New Roman" pitchFamily="18" charset="0"/>
              </a:rPr>
              <a:t>Image.FromFile</a:t>
            </a:r>
            <a:r>
              <a:rPr lang="zh-CN" altLang="en-US" dirty="0" smtClean="0">
                <a:ea typeface="楷体" pitchFamily="49" charset="-122"/>
                <a:cs typeface="Times New Roman" pitchFamily="18" charset="0"/>
              </a:rPr>
              <a:t>函数加载图像。</a:t>
            </a:r>
          </a:p>
        </p:txBody>
      </p:sp>
      <p:sp>
        <p:nvSpPr>
          <p:cNvPr id="4" name="TextBox 3"/>
          <p:cNvSpPr txBox="1"/>
          <p:nvPr/>
        </p:nvSpPr>
        <p:spPr>
          <a:xfrm>
            <a:off x="714348" y="500042"/>
            <a:ext cx="350046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9.2.7  </a:t>
            </a:r>
            <a:r>
              <a:rPr lang="zh-CN" altLang="en-US" sz="2800" dirty="0" smtClean="0">
                <a:solidFill>
                  <a:srgbClr val="FF3300"/>
                </a:solidFill>
                <a:latin typeface="黑体" pitchFamily="49" charset="-122"/>
                <a:ea typeface="黑体" pitchFamily="49" charset="-122"/>
              </a:rPr>
              <a:t>图片框控件</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468313" y="379413"/>
            <a:ext cx="8064500" cy="904863"/>
          </a:xfrm>
          <a:prstGeom prst="rect">
            <a:avLst/>
          </a:prstGeom>
          <a:noFill/>
          <a:ln w="9525">
            <a:noFill/>
            <a:miter lim="800000"/>
            <a:headEnd/>
            <a:tailEnd/>
          </a:ln>
          <a:effectLst/>
        </p:spPr>
        <p:txBody>
          <a:bodyPr>
            <a:spAutoFit/>
          </a:bodyPr>
          <a:lstStyle/>
          <a:p>
            <a:pPr>
              <a:lnSpc>
                <a:spcPct val="110000"/>
              </a:lnSpc>
              <a:spcBef>
                <a:spcPct val="50000"/>
              </a:spcBef>
            </a:pPr>
            <a:r>
              <a:rPr lang="zh-CN" altLang="en-US" dirty="0">
                <a:solidFill>
                  <a:srgbClr val="FF3300"/>
                </a:solidFill>
                <a:ea typeface="楷体" pitchFamily="49" charset="-122"/>
                <a:cs typeface="Times New Roman" pitchFamily="18" charset="0"/>
              </a:rPr>
              <a:t>　</a:t>
            </a:r>
            <a:r>
              <a:rPr lang="en-US" altLang="zh-CN" dirty="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9.5</a:t>
            </a:r>
            <a:r>
              <a:rPr lang="en-US" altLang="zh-CN" dirty="0">
                <a:solidFill>
                  <a:srgbClr val="FF3300"/>
                </a:solidFill>
                <a:ea typeface="楷体" pitchFamily="49" charset="-122"/>
                <a:cs typeface="Times New Roman" pitchFamily="18" charset="0"/>
              </a:rPr>
              <a:t>】  </a:t>
            </a:r>
            <a:r>
              <a:rPr lang="zh-CN" altLang="en-US" dirty="0">
                <a:ea typeface="楷体" pitchFamily="49" charset="-122"/>
                <a:cs typeface="Times New Roman" pitchFamily="18" charset="0"/>
              </a:rPr>
              <a:t>设计一个窗体，以选择命令按钮方式显示春、夏、秋、冬</a:t>
            </a:r>
            <a:r>
              <a:rPr lang="en-US" altLang="zh-CN" dirty="0">
                <a:ea typeface="楷体" pitchFamily="49" charset="-122"/>
                <a:cs typeface="Times New Roman" pitchFamily="18" charset="0"/>
              </a:rPr>
              <a:t>4</a:t>
            </a:r>
            <a:r>
              <a:rPr lang="zh-CN" altLang="en-US" dirty="0">
                <a:ea typeface="楷体" pitchFamily="49" charset="-122"/>
                <a:cs typeface="Times New Roman" pitchFamily="18" charset="0"/>
              </a:rPr>
              <a:t>个季节的图片。 </a:t>
            </a:r>
          </a:p>
        </p:txBody>
      </p:sp>
      <p:sp>
        <p:nvSpPr>
          <p:cNvPr id="159747" name="Text Box 3"/>
          <p:cNvSpPr txBox="1">
            <a:spLocks noChangeArrowheads="1"/>
          </p:cNvSpPr>
          <p:nvPr/>
        </p:nvSpPr>
        <p:spPr bwMode="auto">
          <a:xfrm>
            <a:off x="611188" y="1284288"/>
            <a:ext cx="8532812" cy="4992136"/>
          </a:xfrm>
          <a:prstGeom prst="rect">
            <a:avLst/>
          </a:prstGeom>
          <a:noFill/>
          <a:ln w="9525">
            <a:noFill/>
            <a:miter lim="800000"/>
            <a:headEnd/>
            <a:tailEnd/>
          </a:ln>
          <a:effectLst/>
        </p:spPr>
        <p:txBody>
          <a:bodyPr>
            <a:spAutoFit/>
          </a:bodyPr>
          <a:lstStyle/>
          <a:p>
            <a:pPr>
              <a:lnSpc>
                <a:spcPct val="70000"/>
              </a:lnSpc>
              <a:spcBef>
                <a:spcPct val="50000"/>
              </a:spcBef>
            </a:pPr>
            <a:r>
              <a:rPr lang="en-US" altLang="zh-CN" dirty="0" err="1">
                <a:ea typeface="楷体" pitchFamily="49" charset="-122"/>
                <a:cs typeface="Times New Roman" pitchFamily="18" charset="0"/>
              </a:rPr>
              <a:t>Form5</a:t>
            </a:r>
            <a:r>
              <a:rPr lang="zh-CN" altLang="en-US" dirty="0">
                <a:ea typeface="楷体" pitchFamily="49" charset="-122"/>
                <a:cs typeface="Times New Roman" pitchFamily="18" charset="0"/>
              </a:rPr>
              <a:t>窗体：</a:t>
            </a:r>
          </a:p>
          <a:p>
            <a:pPr>
              <a:lnSpc>
                <a:spcPct val="70000"/>
              </a:lnSpc>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）设计界面</a:t>
            </a:r>
          </a:p>
          <a:p>
            <a:pPr>
              <a:lnSpc>
                <a:spcPct val="70000"/>
              </a:lnSpc>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）事件过程：</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button1_Click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pictureBox1.Image</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Image.FromFile</a:t>
            </a:r>
            <a:r>
              <a:rPr lang="en-US" altLang="zh-CN" sz="2000" dirty="0" smtClean="0">
                <a:solidFill>
                  <a:schemeClr val="hlink"/>
                </a:solidFill>
                <a:ea typeface="楷体" pitchFamily="49" charset="-122"/>
                <a:cs typeface="Times New Roman" pitchFamily="18" charset="0"/>
              </a:rPr>
              <a:t>("</a:t>
            </a:r>
            <a:r>
              <a:rPr lang="en-US" sz="2000" dirty="0" err="1" smtClean="0"/>
              <a:t>D:\</a:t>
            </a:r>
            <a:r>
              <a:rPr lang="en-US" sz="2000" dirty="0" smtClean="0"/>
              <a:t>\C#</a:t>
            </a:r>
            <a:r>
              <a:rPr lang="zh-CN" altLang="en-US" sz="2000" dirty="0" smtClean="0"/>
              <a:t>程序</a:t>
            </a:r>
            <a:r>
              <a:rPr lang="en-US" sz="2000" dirty="0" err="1" smtClean="0"/>
              <a:t>\\ch9\</a:t>
            </a:r>
            <a:r>
              <a:rPr lang="en-US" sz="2000" dirty="0" smtClean="0"/>
              <a:t>\</a:t>
            </a:r>
            <a:r>
              <a:rPr lang="en-US" altLang="zh-CN" sz="2000" dirty="0" err="1" smtClean="0">
                <a:solidFill>
                  <a:schemeClr val="hlink"/>
                </a:solidFill>
                <a:ea typeface="楷体" pitchFamily="49" charset="-122"/>
                <a:cs typeface="Times New Roman" pitchFamily="18" charset="0"/>
              </a:rPr>
              <a:t>spring.jpg</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button2_Click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pictureBox1.Image</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Image.FromFile</a:t>
            </a:r>
            <a:r>
              <a:rPr lang="en-US" altLang="zh-CN" sz="2000" dirty="0" smtClean="0">
                <a:solidFill>
                  <a:schemeClr val="hlink"/>
                </a:solidFill>
                <a:ea typeface="楷体" pitchFamily="49" charset="-122"/>
                <a:cs typeface="Times New Roman" pitchFamily="18" charset="0"/>
              </a:rPr>
              <a:t>("</a:t>
            </a:r>
            <a:r>
              <a:rPr lang="en-US" sz="2000" dirty="0" err="1" smtClean="0"/>
              <a:t>D:\</a:t>
            </a:r>
            <a:r>
              <a:rPr lang="en-US" sz="2000" dirty="0" smtClean="0"/>
              <a:t>\C#</a:t>
            </a:r>
            <a:r>
              <a:rPr lang="zh-CN" altLang="en-US" sz="2000" dirty="0" smtClean="0"/>
              <a:t>程序</a:t>
            </a:r>
            <a:r>
              <a:rPr lang="en-US" sz="2000" dirty="0" err="1" smtClean="0"/>
              <a:t>\\ch9\</a:t>
            </a:r>
            <a:r>
              <a:rPr lang="en-US" sz="2000" dirty="0" smtClean="0"/>
              <a:t>\</a:t>
            </a:r>
            <a:r>
              <a:rPr lang="en-US" altLang="zh-CN" sz="2000" dirty="0" err="1" smtClean="0">
                <a:solidFill>
                  <a:schemeClr val="hlink"/>
                </a:solidFill>
                <a:ea typeface="楷体" pitchFamily="49" charset="-122"/>
                <a:cs typeface="Times New Roman" pitchFamily="18" charset="0"/>
              </a:rPr>
              <a:t>summer.jpg</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button3_Click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pictureBox1.Image</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Image.FromFile</a:t>
            </a:r>
            <a:r>
              <a:rPr lang="en-US" altLang="zh-CN" sz="2000" dirty="0" smtClean="0">
                <a:solidFill>
                  <a:schemeClr val="hlink"/>
                </a:solidFill>
                <a:ea typeface="楷体" pitchFamily="49" charset="-122"/>
                <a:cs typeface="Times New Roman" pitchFamily="18" charset="0"/>
              </a:rPr>
              <a:t>("</a:t>
            </a:r>
            <a:r>
              <a:rPr lang="en-US" sz="2000" dirty="0" err="1" smtClean="0"/>
              <a:t>D:\</a:t>
            </a:r>
            <a:r>
              <a:rPr lang="en-US" sz="2000" dirty="0" smtClean="0"/>
              <a:t>\C#</a:t>
            </a:r>
            <a:r>
              <a:rPr lang="zh-CN" altLang="en-US" sz="2000" dirty="0" smtClean="0"/>
              <a:t>程序</a:t>
            </a:r>
            <a:r>
              <a:rPr lang="en-US" sz="2000" dirty="0" err="1" smtClean="0"/>
              <a:t>\\ch9\</a:t>
            </a:r>
            <a:r>
              <a:rPr lang="en-US" sz="2000" dirty="0" smtClean="0"/>
              <a:t>\</a:t>
            </a:r>
            <a:r>
              <a:rPr lang="en-US" altLang="zh-CN" sz="2000" dirty="0" err="1" smtClean="0">
                <a:solidFill>
                  <a:schemeClr val="hlink"/>
                </a:solidFill>
                <a:ea typeface="楷体" pitchFamily="49" charset="-122"/>
                <a:cs typeface="Times New Roman" pitchFamily="18" charset="0"/>
              </a:rPr>
              <a:t>fall.jpg</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button4_Click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pictureBox1.Image</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Image.FromFile</a:t>
            </a:r>
            <a:r>
              <a:rPr lang="en-US" altLang="zh-CN" sz="2000" dirty="0" smtClean="0">
                <a:solidFill>
                  <a:schemeClr val="hlink"/>
                </a:solidFill>
                <a:ea typeface="楷体" pitchFamily="49" charset="-122"/>
                <a:cs typeface="Times New Roman" pitchFamily="18" charset="0"/>
              </a:rPr>
              <a:t>("</a:t>
            </a:r>
            <a:r>
              <a:rPr lang="en-US" sz="2000" dirty="0" err="1" smtClean="0"/>
              <a:t>D:\</a:t>
            </a:r>
            <a:r>
              <a:rPr lang="en-US" sz="2000" dirty="0" smtClean="0"/>
              <a:t>\C#</a:t>
            </a:r>
            <a:r>
              <a:rPr lang="zh-CN" altLang="en-US" sz="2000" dirty="0" smtClean="0"/>
              <a:t>程序</a:t>
            </a:r>
            <a:r>
              <a:rPr lang="en-US" sz="2000" dirty="0" err="1" smtClean="0"/>
              <a:t>\\ch9\</a:t>
            </a:r>
            <a:r>
              <a:rPr lang="en-US" sz="2000" dirty="0" smtClean="0"/>
              <a:t>\</a:t>
            </a:r>
            <a:r>
              <a:rPr lang="en-US" altLang="zh-CN" sz="2000" dirty="0" err="1" smtClean="0">
                <a:solidFill>
                  <a:schemeClr val="hlink"/>
                </a:solidFill>
                <a:ea typeface="楷体" pitchFamily="49" charset="-122"/>
                <a:cs typeface="Times New Roman" pitchFamily="18" charset="0"/>
              </a:rPr>
              <a:t>winter.jpg</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p:txBody>
      </p:sp>
      <p:pic>
        <p:nvPicPr>
          <p:cNvPr id="5" name="图片 4"/>
          <p:cNvPicPr/>
          <p:nvPr/>
        </p:nvPicPr>
        <p:blipFill>
          <a:blip r:embed="rId2"/>
          <a:srcRect/>
          <a:stretch>
            <a:fillRect/>
          </a:stretch>
        </p:blipFill>
        <p:spPr bwMode="auto">
          <a:xfrm>
            <a:off x="6643702" y="857232"/>
            <a:ext cx="1743319" cy="17371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611188" y="476250"/>
            <a:ext cx="27368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4" name="图片 3"/>
          <p:cNvPicPr/>
          <p:nvPr/>
        </p:nvPicPr>
        <p:blipFill>
          <a:blip r:embed="rId2"/>
          <a:srcRect/>
          <a:stretch>
            <a:fillRect/>
          </a:stretch>
        </p:blipFill>
        <p:spPr bwMode="auto">
          <a:xfrm>
            <a:off x="1643042" y="1285860"/>
            <a:ext cx="3071834"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1" name="Text Box 13"/>
          <p:cNvSpPr txBox="1">
            <a:spLocks noChangeArrowheads="1"/>
          </p:cNvSpPr>
          <p:nvPr/>
        </p:nvSpPr>
        <p:spPr bwMode="auto">
          <a:xfrm>
            <a:off x="500034" y="1357298"/>
            <a:ext cx="8358246" cy="2677656"/>
          </a:xfrm>
          <a:prstGeom prst="rect">
            <a:avLst/>
          </a:prstGeom>
          <a:noFill/>
          <a:ln w="9525">
            <a:noFill/>
            <a:miter lim="800000"/>
            <a:headEnd/>
            <a:tailEnd/>
          </a:ln>
          <a:effectLst/>
        </p:spPr>
        <p:txBody>
          <a:bodyPr wrap="square">
            <a:spAutoFit/>
          </a:bodyPr>
          <a:lstStyle/>
          <a:p>
            <a:pPr>
              <a:lnSpc>
                <a:spcPct val="140000"/>
              </a:lnSpc>
            </a:pPr>
            <a:r>
              <a:rPr lang="zh-CN" altLang="en-US" dirty="0" smtClean="0">
                <a:ea typeface="楷体" pitchFamily="49" charset="-122"/>
                <a:cs typeface="Times New Roman" pitchFamily="18" charset="0"/>
              </a:rPr>
              <a:t>        添加</a:t>
            </a:r>
            <a:r>
              <a:rPr lang="zh-CN" altLang="en-US" dirty="0">
                <a:ea typeface="楷体" pitchFamily="49" charset="-122"/>
                <a:cs typeface="Times New Roman" pitchFamily="18" charset="0"/>
              </a:rPr>
              <a:t>一个窗体的操作步骤是：选择“项目”</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添加</a:t>
            </a:r>
            <a:r>
              <a:rPr lang="en-US" altLang="zh-CN" dirty="0">
                <a:ea typeface="楷体" pitchFamily="49" charset="-122"/>
                <a:cs typeface="Times New Roman" pitchFamily="18" charset="0"/>
              </a:rPr>
              <a:t>Windows</a:t>
            </a:r>
            <a:r>
              <a:rPr lang="zh-CN" altLang="en-US" dirty="0">
                <a:ea typeface="楷体" pitchFamily="49" charset="-122"/>
                <a:cs typeface="Times New Roman" pitchFamily="18" charset="0"/>
              </a:rPr>
              <a:t>窗体”菜单命令，在出现的 “添加新项”对话框中，选中“</a:t>
            </a:r>
            <a:r>
              <a:rPr lang="en-US" altLang="zh-CN" dirty="0">
                <a:ea typeface="楷体" pitchFamily="49" charset="-122"/>
                <a:cs typeface="Times New Roman" pitchFamily="18" charset="0"/>
              </a:rPr>
              <a:t>Windows</a:t>
            </a:r>
            <a:r>
              <a:rPr lang="zh-CN" altLang="en-US" dirty="0">
                <a:ea typeface="楷体" pitchFamily="49" charset="-122"/>
                <a:cs typeface="Times New Roman" pitchFamily="18" charset="0"/>
              </a:rPr>
              <a:t>窗体”，输入相应的名称（这里为</a:t>
            </a:r>
            <a:r>
              <a:rPr lang="en-US" altLang="zh-CN" dirty="0" err="1">
                <a:ea typeface="楷体" pitchFamily="49" charset="-122"/>
                <a:cs typeface="Times New Roman" pitchFamily="18" charset="0"/>
              </a:rPr>
              <a:t>Form2.cs</a:t>
            </a:r>
            <a:r>
              <a:rPr lang="zh-CN" altLang="en-US" dirty="0">
                <a:ea typeface="楷体" pitchFamily="49" charset="-122"/>
                <a:cs typeface="Times New Roman" pitchFamily="18" charset="0"/>
              </a:rPr>
              <a:t>），单击“添加”按钮。</a:t>
            </a:r>
          </a:p>
          <a:p>
            <a:pPr>
              <a:lnSpc>
                <a:spcPct val="140000"/>
              </a:lnSpc>
            </a:pPr>
            <a:r>
              <a:rPr lang="zh-CN" altLang="en-US" dirty="0">
                <a:ea typeface="楷体" pitchFamily="49" charset="-122"/>
                <a:cs typeface="Times New Roman" pitchFamily="18" charset="0"/>
              </a:rPr>
              <a:t>       一个</a:t>
            </a:r>
            <a:r>
              <a:rPr lang="en-US" altLang="zh-CN" dirty="0">
                <a:ea typeface="楷体" pitchFamily="49" charset="-122"/>
                <a:cs typeface="Times New Roman" pitchFamily="18" charset="0"/>
              </a:rPr>
              <a:t>Windows</a:t>
            </a:r>
            <a:r>
              <a:rPr lang="zh-CN" altLang="en-US" dirty="0">
                <a:ea typeface="楷体" pitchFamily="49" charset="-122"/>
                <a:cs typeface="Times New Roman" pitchFamily="18" charset="0"/>
              </a:rPr>
              <a:t>应用程序可以包含多个窗体。 </a:t>
            </a:r>
          </a:p>
        </p:txBody>
      </p:sp>
      <p:sp>
        <p:nvSpPr>
          <p:cNvPr id="4" name="TextBox 3"/>
          <p:cNvSpPr txBox="1"/>
          <p:nvPr/>
        </p:nvSpPr>
        <p:spPr>
          <a:xfrm>
            <a:off x="714348" y="571480"/>
            <a:ext cx="692948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cs typeface="Times New Roman" pitchFamily="18" charset="0"/>
              </a:rPr>
              <a:t>9.1.1 </a:t>
            </a:r>
            <a:r>
              <a:rPr lang="zh-CN" altLang="en-US" sz="2800" dirty="0" smtClean="0">
                <a:solidFill>
                  <a:srgbClr val="FF3300"/>
                </a:solidFill>
                <a:latin typeface="黑体" pitchFamily="49" charset="-122"/>
                <a:ea typeface="黑体" pitchFamily="49" charset="-122"/>
                <a:cs typeface="Times New Roman" pitchFamily="18" charset="0"/>
              </a:rPr>
              <a:t>创建</a:t>
            </a:r>
            <a:r>
              <a:rPr lang="en-US" altLang="zh-CN" sz="2800" dirty="0" smtClean="0">
                <a:solidFill>
                  <a:srgbClr val="FF3300"/>
                </a:solidFill>
                <a:latin typeface="黑体" pitchFamily="49" charset="-122"/>
                <a:ea typeface="黑体" pitchFamily="49" charset="-122"/>
                <a:cs typeface="Times New Roman" pitchFamily="18" charset="0"/>
              </a:rPr>
              <a:t>Windows</a:t>
            </a:r>
            <a:r>
              <a:rPr lang="zh-CN" altLang="en-US" sz="2800" dirty="0" smtClean="0">
                <a:solidFill>
                  <a:srgbClr val="FF3300"/>
                </a:solidFill>
                <a:latin typeface="黑体" pitchFamily="49" charset="-122"/>
                <a:ea typeface="黑体" pitchFamily="49" charset="-122"/>
                <a:cs typeface="Times New Roman" pitchFamily="18" charset="0"/>
              </a:rPr>
              <a:t>窗体应用程序的过程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571472" y="1357298"/>
            <a:ext cx="8208962" cy="2308324"/>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从</a:t>
            </a:r>
            <a:r>
              <a:rPr lang="zh-CN" altLang="en-US" dirty="0">
                <a:ea typeface="楷体" pitchFamily="49" charset="-122"/>
                <a:cs typeface="Times New Roman" pitchFamily="18" charset="0"/>
              </a:rPr>
              <a:t>一个列表中一次只能选取或输入一个选项，其主要特点是具有带向下箭头的方框。</a:t>
            </a:r>
          </a:p>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在</a:t>
            </a:r>
            <a:r>
              <a:rPr lang="zh-CN" altLang="en-US" dirty="0">
                <a:ea typeface="楷体" pitchFamily="49" charset="-122"/>
                <a:cs typeface="Times New Roman" pitchFamily="18" charset="0"/>
              </a:rPr>
              <a:t>程序运行时，按下此按钮就会下拉出一个列表框供用户选择项目。另外，还可以在组合框上方的框中输入数据。 </a:t>
            </a:r>
          </a:p>
        </p:txBody>
      </p:sp>
      <p:sp>
        <p:nvSpPr>
          <p:cNvPr id="4" name="TextBox 3"/>
          <p:cNvSpPr txBox="1"/>
          <p:nvPr/>
        </p:nvSpPr>
        <p:spPr>
          <a:xfrm>
            <a:off x="642910" y="428604"/>
            <a:ext cx="350046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9.2.8  </a:t>
            </a:r>
            <a:r>
              <a:rPr lang="zh-CN" altLang="en-US" sz="2800" dirty="0" smtClean="0">
                <a:solidFill>
                  <a:srgbClr val="FF3300"/>
                </a:solidFill>
                <a:latin typeface="黑体" pitchFamily="49" charset="-122"/>
                <a:ea typeface="黑体" pitchFamily="49" charset="-122"/>
              </a:rPr>
              <a:t>组合框控件</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800" name="Group 104"/>
          <p:cNvGraphicFramePr>
            <a:graphicFrameLocks noGrp="1"/>
          </p:cNvGraphicFramePr>
          <p:nvPr/>
        </p:nvGraphicFramePr>
        <p:xfrm>
          <a:off x="500034" y="785794"/>
          <a:ext cx="8424863" cy="4145280"/>
        </p:xfrm>
        <a:graphic>
          <a:graphicData uri="http://schemas.openxmlformats.org/drawingml/2006/table">
            <a:tbl>
              <a:tblPr/>
              <a:tblGrid>
                <a:gridCol w="2112963"/>
                <a:gridCol w="6311900"/>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组合框的属性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774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DropDownStyle</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获取或设置指定组合框样式的值。可取以下值之一：</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DropDown</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（默认值）：文本部分可编辑。用户必须单击箭头按钮来显示列表部分。</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  </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DropDownList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：用户不能直接编辑文本部分。用户必须单击箭头按钮来显示列表部分。</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  </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Simple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：文本部分可编辑。列表部分总可见。</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上述</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3</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种</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样式的组合框如图</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9.19</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所示。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DropDownWidth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获取或设置组合框下拉部分的宽度（以像素为单位）。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DropDownHeight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获取或设置组合框下拉部分的高度（以像素为单位）。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Items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表示该组合框中所包含项的集合。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SelectedItem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获取或设置当前组合框中选定项的索引。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SelectedText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获取或设置当前组合框中选定项的文本。</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Sorted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指示是否对组合框中的项进行排序。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descr="1"/>
          <p:cNvPicPr>
            <a:picLocks noChangeAspect="1" noChangeArrowheads="1"/>
          </p:cNvPicPr>
          <p:nvPr/>
        </p:nvPicPr>
        <p:blipFill>
          <a:blip r:embed="rId2"/>
          <a:srcRect/>
          <a:stretch>
            <a:fillRect/>
          </a:stretch>
        </p:blipFill>
        <p:spPr bwMode="auto">
          <a:xfrm>
            <a:off x="1258888" y="1101725"/>
            <a:ext cx="762000" cy="742950"/>
          </a:xfrm>
          <a:prstGeom prst="rect">
            <a:avLst/>
          </a:prstGeom>
          <a:noFill/>
          <a:ln w="9525">
            <a:noFill/>
            <a:miter lim="800000"/>
            <a:headEnd/>
            <a:tailEnd/>
          </a:ln>
        </p:spPr>
      </p:pic>
      <p:pic>
        <p:nvPicPr>
          <p:cNvPr id="156675" name="Picture 3" descr="2"/>
          <p:cNvPicPr>
            <a:picLocks noChangeAspect="1" noChangeArrowheads="1"/>
          </p:cNvPicPr>
          <p:nvPr/>
        </p:nvPicPr>
        <p:blipFill>
          <a:blip r:embed="rId3"/>
          <a:srcRect/>
          <a:stretch>
            <a:fillRect/>
          </a:stretch>
        </p:blipFill>
        <p:spPr bwMode="auto">
          <a:xfrm>
            <a:off x="3852863" y="1052513"/>
            <a:ext cx="790575" cy="809625"/>
          </a:xfrm>
          <a:prstGeom prst="rect">
            <a:avLst/>
          </a:prstGeom>
          <a:noFill/>
          <a:ln w="9525">
            <a:noFill/>
            <a:miter lim="800000"/>
            <a:headEnd/>
            <a:tailEnd/>
          </a:ln>
        </p:spPr>
      </p:pic>
      <p:pic>
        <p:nvPicPr>
          <p:cNvPr id="156676" name="Picture 4" descr="3"/>
          <p:cNvPicPr>
            <a:picLocks noChangeAspect="1" noChangeArrowheads="1"/>
          </p:cNvPicPr>
          <p:nvPr/>
        </p:nvPicPr>
        <p:blipFill>
          <a:blip r:embed="rId4"/>
          <a:srcRect/>
          <a:stretch>
            <a:fillRect/>
          </a:stretch>
        </p:blipFill>
        <p:spPr bwMode="auto">
          <a:xfrm>
            <a:off x="6610350" y="963613"/>
            <a:ext cx="914400" cy="809625"/>
          </a:xfrm>
          <a:prstGeom prst="rect">
            <a:avLst/>
          </a:prstGeom>
          <a:noFill/>
          <a:ln w="9525">
            <a:noFill/>
            <a:miter lim="800000"/>
            <a:headEnd/>
            <a:tailEnd/>
          </a:ln>
        </p:spPr>
      </p:pic>
      <p:sp>
        <p:nvSpPr>
          <p:cNvPr id="156677" name="Text Box 5"/>
          <p:cNvSpPr txBox="1">
            <a:spLocks noChangeArrowheads="1"/>
          </p:cNvSpPr>
          <p:nvPr/>
        </p:nvSpPr>
        <p:spPr bwMode="auto">
          <a:xfrm>
            <a:off x="179388" y="1916113"/>
            <a:ext cx="8713787" cy="366712"/>
          </a:xfrm>
          <a:prstGeom prst="rect">
            <a:avLst/>
          </a:prstGeom>
          <a:noFill/>
          <a:ln w="9525">
            <a:noFill/>
            <a:miter lim="800000"/>
            <a:headEnd/>
            <a:tailEnd/>
          </a:ln>
          <a:effectLst/>
        </p:spPr>
        <p:txBody>
          <a:bodyPr>
            <a:spAutoFit/>
          </a:bodyPr>
          <a:lstStyle/>
          <a:p>
            <a:pPr>
              <a:spcBef>
                <a:spcPct val="50000"/>
              </a:spcBef>
            </a:pPr>
            <a:r>
              <a:rPr lang="en-US" altLang="zh-CN" sz="1800"/>
              <a:t> DropDownStyle=Simple  </a:t>
            </a:r>
            <a:r>
              <a:rPr lang="en-US" altLang="zh-CN" sz="1800">
                <a:solidFill>
                  <a:srgbClr val="FF3300"/>
                </a:solidFill>
              </a:rPr>
              <a:t>DropDownStyle=DropDown</a:t>
            </a:r>
            <a:r>
              <a:rPr lang="en-US" altLang="zh-CN" sz="1800"/>
              <a:t> </a:t>
            </a:r>
            <a:r>
              <a:rPr lang="en-US" altLang="zh-CN" sz="1800">
                <a:solidFill>
                  <a:schemeClr val="hlink"/>
                </a:solidFill>
              </a:rPr>
              <a:t>DropDownStyle=DropDownList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323850" y="188913"/>
            <a:ext cx="7993063" cy="1200329"/>
          </a:xfrm>
          <a:prstGeom prst="rect">
            <a:avLst/>
          </a:prstGeom>
          <a:noFill/>
          <a:ln w="9525">
            <a:noFill/>
            <a:miter lim="800000"/>
            <a:headEnd/>
            <a:tailEnd/>
          </a:ln>
          <a:effectLst/>
        </p:spPr>
        <p:txBody>
          <a:bodyPr>
            <a:spAutoFit/>
          </a:bodyPr>
          <a:lstStyle/>
          <a:p>
            <a:pPr>
              <a:spcBef>
                <a:spcPct val="50000"/>
              </a:spcBef>
            </a:pPr>
            <a:r>
              <a:rPr lang="zh-CN" altLang="en-US" dirty="0"/>
              <a:t>　　</a:t>
            </a:r>
            <a:r>
              <a:rPr lang="zh-CN" altLang="en-US" dirty="0">
                <a:ea typeface="楷体" pitchFamily="49" charset="-122"/>
                <a:cs typeface="Times New Roman" pitchFamily="18" charset="0"/>
              </a:rPr>
              <a:t>组合框的</a:t>
            </a:r>
            <a:r>
              <a:rPr lang="en-US" altLang="zh-CN" dirty="0">
                <a:ea typeface="楷体" pitchFamily="49" charset="-122"/>
                <a:cs typeface="Times New Roman" pitchFamily="18" charset="0"/>
              </a:rPr>
              <a:t>Items</a:t>
            </a:r>
            <a:r>
              <a:rPr lang="zh-CN" altLang="en-US" dirty="0">
                <a:ea typeface="楷体" pitchFamily="49" charset="-122"/>
                <a:cs typeface="Times New Roman" pitchFamily="18" charset="0"/>
              </a:rPr>
              <a:t>属性是最重要的属性，它是存放组合框中所有项的集合，对组合框的操作实际上就是对该属性即项集合的操作。 </a:t>
            </a:r>
          </a:p>
        </p:txBody>
      </p:sp>
      <p:graphicFrame>
        <p:nvGraphicFramePr>
          <p:cNvPr id="155678" name="Group 30"/>
          <p:cNvGraphicFramePr>
            <a:graphicFrameLocks noGrp="1"/>
          </p:cNvGraphicFramePr>
          <p:nvPr/>
        </p:nvGraphicFramePr>
        <p:xfrm>
          <a:off x="539750" y="1412875"/>
          <a:ext cx="8135938" cy="731520"/>
        </p:xfrm>
        <a:graphic>
          <a:graphicData uri="http://schemas.openxmlformats.org/drawingml/2006/table">
            <a:tbl>
              <a:tblPr/>
              <a:tblGrid>
                <a:gridCol w="1622425"/>
                <a:gridCol w="6513513"/>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Items</a:t>
                      </a: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的属性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Count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组合框的项集合中项个数。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5815" name="Group 167"/>
          <p:cNvGraphicFramePr>
            <a:graphicFrameLocks noGrp="1"/>
          </p:cNvGraphicFramePr>
          <p:nvPr/>
        </p:nvGraphicFramePr>
        <p:xfrm>
          <a:off x="539750" y="2276475"/>
          <a:ext cx="8064500" cy="3688080"/>
        </p:xfrm>
        <a:graphic>
          <a:graphicData uri="http://schemas.openxmlformats.org/drawingml/2006/table">
            <a:tbl>
              <a:tblPr/>
              <a:tblGrid>
                <a:gridCol w="1608138"/>
                <a:gridCol w="6456362"/>
              </a:tblGrid>
              <a:tr h="215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Items</a:t>
                      </a: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的方法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Add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向</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ComboBox</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项集合中添加一个项。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AddRange</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向</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ComboBox</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项集合中添加一个项的数组。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Clear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移除</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ComboBox</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项集合中的所有项。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Contains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确定指定项是否在</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ComboBox</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项集合中。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Equqls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判断是否等于当前对象。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获取当前实例的</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Type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Insert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将一个项插入到</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ComboBox</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项集合中指定的索引处。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IndexOf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检索指定的项在</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ComboBox</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项集合中的索引。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Remove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从</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ComboBox</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项集合中移除指定的项。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RemoveAt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移除</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ComboBox</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项集合中指定索引处的项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323850" y="260350"/>
            <a:ext cx="7704138" cy="523172"/>
          </a:xfrm>
          <a:prstGeom prst="rect">
            <a:avLst/>
          </a:prstGeom>
          <a:noFill/>
          <a:ln w="9525">
            <a:noFill/>
            <a:miter lim="800000"/>
            <a:headEnd/>
            <a:tailEnd/>
          </a:ln>
          <a:effectLst/>
        </p:spPr>
        <p:txBody>
          <a:bodyPr tIns="76176" bIns="76176" anchor="ctr">
            <a:spAutoFit/>
          </a:bodyPr>
          <a:lstStyle/>
          <a:p>
            <a:r>
              <a:rPr lang="zh-CN" altLang="en-US" dirty="0">
                <a:latin typeface="楷体" pitchFamily="49" charset="-122"/>
                <a:ea typeface="楷体" pitchFamily="49" charset="-122"/>
                <a:cs typeface="Times New Roman" pitchFamily="18" charset="0"/>
              </a:rPr>
              <a:t>组合框的事件</a:t>
            </a:r>
          </a:p>
        </p:txBody>
      </p:sp>
      <p:graphicFrame>
        <p:nvGraphicFramePr>
          <p:cNvPr id="154696" name="Group 72"/>
          <p:cNvGraphicFramePr>
            <a:graphicFrameLocks noGrp="1"/>
          </p:cNvGraphicFramePr>
          <p:nvPr/>
        </p:nvGraphicFramePr>
        <p:xfrm>
          <a:off x="611188" y="981075"/>
          <a:ext cx="7921625" cy="1701483"/>
        </p:xfrm>
        <a:graphic>
          <a:graphicData uri="http://schemas.openxmlformats.org/drawingml/2006/table">
            <a:tbl>
              <a:tblPr/>
              <a:tblGrid>
                <a:gridCol w="2447925"/>
                <a:gridCol w="5473700"/>
              </a:tblGrid>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组合框的事件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Click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在单击控件时发生。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TextChanged</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在 </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Text </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属性值更改时发生。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SelectedIndexChanged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在</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SelectedIndex</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属性值改变时发生。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KeyPress</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在控件有焦点的情况下按下键时发生。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468312" y="404813"/>
            <a:ext cx="8389967" cy="461665"/>
          </a:xfrm>
          <a:prstGeom prst="rect">
            <a:avLst/>
          </a:prstGeom>
          <a:noFill/>
          <a:ln w="9525">
            <a:noFill/>
            <a:miter lim="800000"/>
            <a:headEnd/>
            <a:tailEnd/>
          </a:ln>
          <a:effectLst/>
        </p:spPr>
        <p:txBody>
          <a:bodyPr wrap="square">
            <a:spAutoFit/>
          </a:bodyPr>
          <a:lstStyle/>
          <a:p>
            <a:pPr>
              <a:spcBef>
                <a:spcPct val="50000"/>
              </a:spcBef>
            </a:pP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9.6</a:t>
            </a:r>
            <a:r>
              <a:rPr lang="en-US" altLang="zh-CN" dirty="0">
                <a:solidFill>
                  <a:srgbClr val="FF3300"/>
                </a:solidFill>
                <a:ea typeface="楷体" pitchFamily="49" charset="-122"/>
                <a:cs typeface="Times New Roman" pitchFamily="18" charset="0"/>
              </a:rPr>
              <a:t>】  </a:t>
            </a:r>
            <a:r>
              <a:rPr lang="zh-CN" altLang="en-US" dirty="0">
                <a:ea typeface="楷体" pitchFamily="49" charset="-122"/>
                <a:cs typeface="Times New Roman" pitchFamily="18" charset="0"/>
              </a:rPr>
              <a:t>设计一个窗体，通过一个文本框向合框中添加项。 </a:t>
            </a:r>
          </a:p>
        </p:txBody>
      </p:sp>
      <p:sp>
        <p:nvSpPr>
          <p:cNvPr id="153603" name="Text Box 3"/>
          <p:cNvSpPr txBox="1">
            <a:spLocks noChangeArrowheads="1"/>
          </p:cNvSpPr>
          <p:nvPr/>
        </p:nvSpPr>
        <p:spPr bwMode="auto">
          <a:xfrm>
            <a:off x="611188" y="1284288"/>
            <a:ext cx="8532812" cy="3767185"/>
          </a:xfrm>
          <a:prstGeom prst="rect">
            <a:avLst/>
          </a:prstGeom>
          <a:noFill/>
          <a:ln w="9525">
            <a:noFill/>
            <a:miter lim="800000"/>
            <a:headEnd/>
            <a:tailEnd/>
          </a:ln>
          <a:effectLst/>
        </p:spPr>
        <p:txBody>
          <a:bodyPr>
            <a:spAutoFit/>
          </a:bodyPr>
          <a:lstStyle/>
          <a:p>
            <a:pPr>
              <a:lnSpc>
                <a:spcPct val="90000"/>
              </a:lnSpc>
              <a:spcBef>
                <a:spcPct val="50000"/>
              </a:spcBef>
            </a:pPr>
            <a:r>
              <a:rPr lang="en-US" altLang="zh-CN" dirty="0" err="1">
                <a:ea typeface="楷体" pitchFamily="49" charset="-122"/>
                <a:cs typeface="Times New Roman" pitchFamily="18" charset="0"/>
              </a:rPr>
              <a:t>Form6</a:t>
            </a:r>
            <a:r>
              <a:rPr lang="zh-CN" altLang="en-US" dirty="0">
                <a:ea typeface="楷体" pitchFamily="49" charset="-122"/>
                <a:cs typeface="Times New Roman" pitchFamily="18" charset="0"/>
              </a:rPr>
              <a:t>窗体：</a:t>
            </a:r>
          </a:p>
          <a:p>
            <a:pPr>
              <a:lnSpc>
                <a:spcPct val="90000"/>
              </a:lnSpc>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）设计界面</a:t>
            </a:r>
          </a:p>
          <a:p>
            <a:pPr>
              <a:lnSpc>
                <a:spcPct val="90000"/>
              </a:lnSpc>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）事件过程：</a:t>
            </a:r>
          </a:p>
          <a:p>
            <a:pPr>
              <a:lnSpc>
                <a:spcPct val="150000"/>
              </a:lnSpc>
            </a:pPr>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button1_Click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pPr>
              <a:lnSpc>
                <a:spcPct val="150000"/>
              </a:lnSpc>
            </a:pPr>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if </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 "")</a:t>
            </a:r>
          </a:p>
          <a:p>
            <a:pPr>
              <a:lnSpc>
                <a:spcPct val="150000"/>
              </a:lnSpc>
            </a:pPr>
            <a:r>
              <a:rPr lang="en-US" altLang="zh-CN" sz="2000" dirty="0">
                <a:solidFill>
                  <a:schemeClr val="hlink"/>
                </a:solidFill>
                <a:ea typeface="楷体" pitchFamily="49" charset="-122"/>
                <a:cs typeface="Times New Roman" pitchFamily="18" charset="0"/>
              </a:rPr>
              <a:t>    	if (!</a:t>
            </a:r>
            <a:r>
              <a:rPr lang="en-US" altLang="zh-CN" sz="2000" dirty="0" err="1">
                <a:solidFill>
                  <a:schemeClr val="hlink"/>
                </a:solidFill>
                <a:ea typeface="楷体" pitchFamily="49" charset="-122"/>
                <a:cs typeface="Times New Roman" pitchFamily="18" charset="0"/>
              </a:rPr>
              <a:t>comboBox1.Items.Contains</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comboBox1.Items.Add</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不添加重复项</a:t>
            </a:r>
          </a:p>
          <a:p>
            <a:pPr>
              <a:lnSpc>
                <a:spcPct val="150000"/>
              </a:lnSpc>
            </a:pPr>
            <a:r>
              <a:rPr lang="en-US" altLang="zh-CN" sz="2000" dirty="0">
                <a:solidFill>
                  <a:schemeClr val="hlink"/>
                </a:solidFill>
                <a:ea typeface="楷体" pitchFamily="49" charset="-122"/>
                <a:cs typeface="Times New Roman" pitchFamily="18" charset="0"/>
              </a:rPr>
              <a:t>} </a:t>
            </a:r>
          </a:p>
        </p:txBody>
      </p:sp>
      <p:pic>
        <p:nvPicPr>
          <p:cNvPr id="5" name="图片 4"/>
          <p:cNvPicPr/>
          <p:nvPr/>
        </p:nvPicPr>
        <p:blipFill>
          <a:blip r:embed="rId2"/>
          <a:srcRect/>
          <a:stretch>
            <a:fillRect/>
          </a:stretch>
        </p:blipFill>
        <p:spPr bwMode="auto">
          <a:xfrm>
            <a:off x="3714744" y="1000108"/>
            <a:ext cx="2714644" cy="1571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11188" y="476250"/>
            <a:ext cx="27368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4" name="图片 3"/>
          <p:cNvPicPr/>
          <p:nvPr/>
        </p:nvPicPr>
        <p:blipFill>
          <a:blip r:embed="rId2"/>
          <a:srcRect/>
          <a:stretch>
            <a:fillRect/>
          </a:stretch>
        </p:blipFill>
        <p:spPr bwMode="auto">
          <a:xfrm>
            <a:off x="1428728" y="1428736"/>
            <a:ext cx="3357586"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500034" y="1285860"/>
            <a:ext cx="7920038" cy="2862322"/>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是</a:t>
            </a:r>
            <a:r>
              <a:rPr lang="zh-CN" altLang="en-US" dirty="0">
                <a:ea typeface="楷体" pitchFamily="49" charset="-122"/>
                <a:cs typeface="Times New Roman" pitchFamily="18" charset="0"/>
              </a:rPr>
              <a:t>一个为用户提供选择的列表，用户可从列表框列出的一组选项中用鼠标选取一个或多个所需的选项。</a:t>
            </a:r>
          </a:p>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如果</a:t>
            </a:r>
            <a:r>
              <a:rPr lang="zh-CN" altLang="en-US" dirty="0">
                <a:ea typeface="楷体" pitchFamily="49" charset="-122"/>
                <a:cs typeface="Times New Roman" pitchFamily="18" charset="0"/>
              </a:rPr>
              <a:t>有较多的选择项，超出规定的区域而不能一次全部显示时，</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会自动加上滚动条</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        </a:t>
            </a:r>
            <a:r>
              <a:rPr lang="zh-CN" altLang="en-US" dirty="0" smtClean="0">
                <a:solidFill>
                  <a:srgbClr val="FF00FF"/>
                </a:solidFill>
                <a:ea typeface="楷体" pitchFamily="49" charset="-122"/>
                <a:cs typeface="Times New Roman" pitchFamily="18" charset="0"/>
              </a:rPr>
              <a:t>与组合框类似。 </a:t>
            </a:r>
            <a:endParaRPr lang="zh-CN" altLang="en-US" dirty="0">
              <a:solidFill>
                <a:srgbClr val="FF00FF"/>
              </a:solidFill>
              <a:ea typeface="楷体" pitchFamily="49" charset="-122"/>
              <a:cs typeface="Times New Roman" pitchFamily="18" charset="0"/>
            </a:endParaRPr>
          </a:p>
        </p:txBody>
      </p:sp>
      <p:sp>
        <p:nvSpPr>
          <p:cNvPr id="4" name="TextBox 3"/>
          <p:cNvSpPr txBox="1"/>
          <p:nvPr/>
        </p:nvSpPr>
        <p:spPr>
          <a:xfrm>
            <a:off x="571472" y="500042"/>
            <a:ext cx="350046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9.2.9  </a:t>
            </a:r>
            <a:r>
              <a:rPr lang="zh-CN" altLang="en-US" sz="2800" dirty="0" smtClean="0">
                <a:solidFill>
                  <a:srgbClr val="FF3300"/>
                </a:solidFill>
                <a:latin typeface="黑体" pitchFamily="49" charset="-122"/>
                <a:ea typeface="黑体" pitchFamily="49" charset="-122"/>
              </a:rPr>
              <a:t>列表框控件</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645" name="Group 117"/>
          <p:cNvGraphicFramePr>
            <a:graphicFrameLocks noGrp="1"/>
          </p:cNvGraphicFramePr>
          <p:nvPr/>
        </p:nvGraphicFramePr>
        <p:xfrm>
          <a:off x="611188" y="620713"/>
          <a:ext cx="8064500" cy="4968240"/>
        </p:xfrm>
        <a:graphic>
          <a:graphicData uri="http://schemas.openxmlformats.org/drawingml/2006/table">
            <a:tbl>
              <a:tblPr/>
              <a:tblGrid>
                <a:gridCol w="1873250"/>
                <a:gridCol w="6191250"/>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00FF"/>
                          </a:solidFill>
                          <a:effectLst/>
                          <a:latin typeface="Times New Roman" pitchFamily="18" charset="0"/>
                          <a:ea typeface="楷体" pitchFamily="49" charset="-122"/>
                          <a:cs typeface="Times New Roman" pitchFamily="18" charset="0"/>
                        </a:rPr>
                        <a:t>列表框的属性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00FF"/>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MultiColumn</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获取或设置列表框控件是否支持多列。设置为</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True</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，则支持多列，设置为</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False</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（默认值），则不支持多列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SelectedIndex</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获取或设置列表框控件中当前选定项从</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0</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开始的索引。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SelectedIndices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获取一个集合，它包含所有当前选定项的从</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0</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开始的索引。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SelectedItem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获取或设置列表框控件中当前选定项。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SelectedItems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获取一个集合，它包含所有当前选定项。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3300"/>
                          </a:solidFill>
                          <a:effectLst/>
                          <a:latin typeface="Times New Roman" pitchFamily="18" charset="0"/>
                          <a:ea typeface="楷体" pitchFamily="49" charset="-122"/>
                          <a:cs typeface="Times New Roman" pitchFamily="18" charset="0"/>
                        </a:rPr>
                        <a:t>Items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获取列表控件项的集合。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1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SelectionMode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获取或设置列表框控件的选择模式。可选以下值之一：</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one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：表示只能选择一项。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  </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none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：表示无法选择。</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  </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MultiSimple</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：表示可以选择多项。</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  </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MultiExtended</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：表示可以选择多项。并且按下</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Shift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键的同时单击鼠标或者同时按下</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Shift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键和箭头键，会将选定内容从前一选定项扩展到当前项，按下</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Ctrl</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sym typeface="Symbol" pitchFamily="18" charset="2"/>
                        </a:rPr>
                        <a:t>键的同时单击鼠标将选择或撤销选择列表中的某项。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Text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当前选取的选项文本。</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539750" y="404813"/>
            <a:ext cx="7848600" cy="830997"/>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9.7</a:t>
            </a:r>
            <a:r>
              <a:rPr lang="en-US" altLang="zh-CN" dirty="0">
                <a:solidFill>
                  <a:srgbClr val="FF3300"/>
                </a:solidFill>
                <a:ea typeface="楷体" pitchFamily="49" charset="-122"/>
                <a:cs typeface="Times New Roman" pitchFamily="18" charset="0"/>
              </a:rPr>
              <a:t>】  </a:t>
            </a:r>
            <a:r>
              <a:rPr lang="zh-CN" altLang="en-US" dirty="0">
                <a:ea typeface="楷体" pitchFamily="49" charset="-122"/>
                <a:cs typeface="Times New Roman" pitchFamily="18" charset="0"/>
              </a:rPr>
              <a:t>设计一个窗体，其功能是在两个列表框中移动数据项。</a:t>
            </a:r>
          </a:p>
        </p:txBody>
      </p:sp>
      <p:sp>
        <p:nvSpPr>
          <p:cNvPr id="149507" name="Text Box 3"/>
          <p:cNvSpPr txBox="1">
            <a:spLocks noChangeArrowheads="1"/>
          </p:cNvSpPr>
          <p:nvPr/>
        </p:nvSpPr>
        <p:spPr bwMode="auto">
          <a:xfrm>
            <a:off x="611188" y="1284288"/>
            <a:ext cx="7175522" cy="4930581"/>
          </a:xfrm>
          <a:prstGeom prst="rect">
            <a:avLst/>
          </a:prstGeom>
          <a:noFill/>
          <a:ln w="9525">
            <a:noFill/>
            <a:miter lim="800000"/>
            <a:headEnd/>
            <a:tailEnd/>
          </a:ln>
          <a:effectLst/>
        </p:spPr>
        <p:txBody>
          <a:bodyPr wrap="square">
            <a:spAutoFit/>
          </a:bodyPr>
          <a:lstStyle/>
          <a:p>
            <a:pPr>
              <a:lnSpc>
                <a:spcPct val="70000"/>
              </a:lnSpc>
              <a:spcBef>
                <a:spcPct val="50000"/>
              </a:spcBef>
            </a:pPr>
            <a:r>
              <a:rPr lang="en-US" altLang="zh-CN" dirty="0" err="1">
                <a:ea typeface="楷体" pitchFamily="49" charset="-122"/>
                <a:cs typeface="Times New Roman" pitchFamily="18" charset="0"/>
              </a:rPr>
              <a:t>Form7</a:t>
            </a:r>
            <a:r>
              <a:rPr lang="zh-CN" altLang="en-US" dirty="0">
                <a:ea typeface="楷体" pitchFamily="49" charset="-122"/>
                <a:cs typeface="Times New Roman" pitchFamily="18" charset="0"/>
              </a:rPr>
              <a:t>窗体：</a:t>
            </a:r>
          </a:p>
          <a:p>
            <a:pPr>
              <a:lnSpc>
                <a:spcPct val="70000"/>
              </a:lnSpc>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）设计界面</a:t>
            </a:r>
          </a:p>
          <a:p>
            <a:pPr>
              <a:lnSpc>
                <a:spcPct val="70000"/>
              </a:lnSpc>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）事件过程：</a:t>
            </a:r>
          </a:p>
          <a:p>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Form7_Load</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清华大学</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北京大学</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浙江大学</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南京大学</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武汉大学</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中国科技大学</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中国人民大学</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华中科技大学</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复旦大学</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enbutton</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调用</a:t>
            </a:r>
            <a:r>
              <a:rPr lang="en-US" altLang="zh-CN" sz="2000" dirty="0" err="1">
                <a:solidFill>
                  <a:srgbClr val="008000"/>
                </a:solidFill>
                <a:ea typeface="楷体" pitchFamily="49" charset="-122"/>
                <a:cs typeface="Times New Roman" pitchFamily="18" charset="0"/>
              </a:rPr>
              <a:t>enbutton</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方法</a:t>
            </a:r>
          </a:p>
          <a:p>
            <a:r>
              <a:rPr lang="en-US" altLang="zh-CN" sz="2000" dirty="0">
                <a:solidFill>
                  <a:srgbClr val="008000"/>
                </a:solidFill>
                <a:ea typeface="楷体" pitchFamily="49" charset="-122"/>
                <a:cs typeface="Times New Roman" pitchFamily="18" charset="0"/>
              </a:rPr>
              <a:t>}</a:t>
            </a:r>
          </a:p>
        </p:txBody>
      </p:sp>
      <p:pic>
        <p:nvPicPr>
          <p:cNvPr id="5" name="图片 4"/>
          <p:cNvPicPr/>
          <p:nvPr/>
        </p:nvPicPr>
        <p:blipFill>
          <a:blip r:embed="rId2"/>
          <a:srcRect/>
          <a:stretch>
            <a:fillRect/>
          </a:stretch>
        </p:blipFill>
        <p:spPr bwMode="auto">
          <a:xfrm>
            <a:off x="3714744" y="785794"/>
            <a:ext cx="3357586" cy="16430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49" name="Group 1"/>
          <p:cNvGrpSpPr>
            <a:grpSpLocks noChangeAspect="1"/>
          </p:cNvGrpSpPr>
          <p:nvPr/>
        </p:nvGrpSpPr>
        <p:grpSpPr bwMode="auto">
          <a:xfrm>
            <a:off x="642910" y="857232"/>
            <a:ext cx="7643866" cy="4796758"/>
            <a:chOff x="1766" y="6821"/>
            <a:chExt cx="7411" cy="4649"/>
          </a:xfrm>
        </p:grpSpPr>
        <p:sp>
          <p:nvSpPr>
            <p:cNvPr id="2069" name="AutoShape 21"/>
            <p:cNvSpPr>
              <a:spLocks noChangeAspect="1" noChangeArrowheads="1" noTextEdit="1"/>
            </p:cNvSpPr>
            <p:nvPr/>
          </p:nvSpPr>
          <p:spPr bwMode="auto">
            <a:xfrm>
              <a:off x="1766" y="6821"/>
              <a:ext cx="7411" cy="4649"/>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68" name="Picture 20" descr="99"/>
            <p:cNvPicPr>
              <a:picLocks noChangeAspect="1" noChangeArrowheads="1"/>
            </p:cNvPicPr>
            <p:nvPr/>
          </p:nvPicPr>
          <p:blipFill>
            <a:blip r:embed="rId2"/>
            <a:srcRect/>
            <a:stretch>
              <a:fillRect/>
            </a:stretch>
          </p:blipFill>
          <p:spPr bwMode="auto">
            <a:xfrm>
              <a:off x="2450" y="7159"/>
              <a:ext cx="5835" cy="4311"/>
            </a:xfrm>
            <a:prstGeom prst="rect">
              <a:avLst/>
            </a:prstGeom>
            <a:noFill/>
          </p:spPr>
        </p:pic>
        <p:sp>
          <p:nvSpPr>
            <p:cNvPr id="2067" name="Text Box 19"/>
            <p:cNvSpPr txBox="1">
              <a:spLocks noChangeArrowheads="1"/>
            </p:cNvSpPr>
            <p:nvPr/>
          </p:nvSpPr>
          <p:spPr bwMode="auto">
            <a:xfrm>
              <a:off x="2560" y="6821"/>
              <a:ext cx="799" cy="27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dirty="0" smtClean="0">
                  <a:ln>
                    <a:noFill/>
                  </a:ln>
                  <a:effectLst/>
                  <a:latin typeface="楷体" pitchFamily="49" charset="-122"/>
                  <a:ea typeface="楷体" pitchFamily="49" charset="-122"/>
                  <a:cs typeface="Times New Roman" pitchFamily="18" charset="0"/>
                </a:rPr>
                <a:t>标题栏</a:t>
              </a:r>
              <a:endParaRPr kumimoji="0" lang="zh-CN" sz="1400" i="0" u="none" strike="noStrike" cap="none" normalizeH="0" baseline="0" dirty="0" smtClean="0">
                <a:ln>
                  <a:noFill/>
                </a:ln>
                <a:effectLst/>
                <a:latin typeface="楷体" pitchFamily="49" charset="-122"/>
                <a:ea typeface="楷体" pitchFamily="49" charset="-122"/>
                <a:cs typeface="宋体" pitchFamily="2" charset="-122"/>
              </a:endParaRPr>
            </a:p>
          </p:txBody>
        </p:sp>
        <p:sp>
          <p:nvSpPr>
            <p:cNvPr id="2066" name="Text Box 18"/>
            <p:cNvSpPr txBox="1">
              <a:spLocks noChangeArrowheads="1"/>
            </p:cNvSpPr>
            <p:nvPr/>
          </p:nvSpPr>
          <p:spPr bwMode="auto">
            <a:xfrm>
              <a:off x="8464" y="10052"/>
              <a:ext cx="512" cy="51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dirty="0" smtClean="0">
                  <a:ln>
                    <a:noFill/>
                  </a:ln>
                  <a:effectLst/>
                  <a:latin typeface="楷体" pitchFamily="49" charset="-122"/>
                  <a:ea typeface="楷体" pitchFamily="49" charset="-122"/>
                  <a:cs typeface="Times New Roman" pitchFamily="18" charset="0"/>
                </a:rPr>
                <a:t>属性</a:t>
              </a:r>
              <a:endParaRPr kumimoji="0" lang="zh-CN" sz="1400" i="0" u="none" strike="noStrike" cap="none" normalizeH="0" baseline="0" dirty="0" smtClean="0">
                <a:ln>
                  <a:noFill/>
                </a:ln>
                <a:effectLst/>
                <a:latin typeface="楷体" pitchFamily="49" charset="-122"/>
                <a:ea typeface="楷体" pitchFamily="49"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effectLst/>
                  <a:latin typeface="楷体" pitchFamily="49" charset="-122"/>
                  <a:ea typeface="楷体" pitchFamily="49" charset="-122"/>
                  <a:cs typeface="Times New Roman" pitchFamily="18" charset="0"/>
                </a:rPr>
                <a:t>窗口</a:t>
              </a:r>
              <a:endParaRPr kumimoji="0" lang="zh-CN" sz="1400" i="0" u="none" strike="noStrike" cap="none" normalizeH="0" baseline="0" dirty="0" smtClean="0">
                <a:ln>
                  <a:noFill/>
                </a:ln>
                <a:effectLst/>
                <a:latin typeface="楷体" pitchFamily="49" charset="-122"/>
                <a:ea typeface="楷体" pitchFamily="49" charset="-122"/>
                <a:cs typeface="宋体" pitchFamily="2" charset="-122"/>
              </a:endParaRPr>
            </a:p>
          </p:txBody>
        </p:sp>
        <p:sp>
          <p:nvSpPr>
            <p:cNvPr id="2065" name="Freeform 17"/>
            <p:cNvSpPr>
              <a:spLocks/>
            </p:cNvSpPr>
            <p:nvPr/>
          </p:nvSpPr>
          <p:spPr bwMode="auto">
            <a:xfrm>
              <a:off x="8056" y="11016"/>
              <a:ext cx="448" cy="2"/>
            </a:xfrm>
            <a:custGeom>
              <a:avLst/>
              <a:gdLst/>
              <a:ahLst/>
              <a:cxnLst>
                <a:cxn ang="0">
                  <a:pos x="0" y="3"/>
                </a:cxn>
                <a:cxn ang="0">
                  <a:pos x="219" y="0"/>
                </a:cxn>
              </a:cxnLst>
              <a:rect l="0" t="0" r="r" b="b"/>
              <a:pathLst>
                <a:path w="219" h="3">
                  <a:moveTo>
                    <a:pt x="0" y="3"/>
                  </a:moveTo>
                  <a:lnTo>
                    <a:pt x="219" y="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4" name="Text Box 16"/>
            <p:cNvSpPr txBox="1">
              <a:spLocks noChangeArrowheads="1"/>
            </p:cNvSpPr>
            <p:nvPr/>
          </p:nvSpPr>
          <p:spPr bwMode="auto">
            <a:xfrm>
              <a:off x="8414" y="10774"/>
              <a:ext cx="555" cy="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dirty="0" smtClean="0">
                  <a:ln>
                    <a:noFill/>
                  </a:ln>
                  <a:effectLst/>
                  <a:latin typeface="楷体" pitchFamily="49" charset="-122"/>
                  <a:ea typeface="楷体" pitchFamily="49" charset="-122"/>
                  <a:cs typeface="Times New Roman" pitchFamily="18" charset="0"/>
                </a:rPr>
                <a:t>属性含</a:t>
              </a:r>
              <a:endParaRPr kumimoji="0" lang="zh-CN" sz="1400" i="0" u="none" strike="noStrike" cap="none" normalizeH="0" baseline="0" dirty="0" smtClean="0">
                <a:ln>
                  <a:noFill/>
                </a:ln>
                <a:effectLst/>
                <a:latin typeface="楷体" pitchFamily="49" charset="-122"/>
                <a:ea typeface="楷体" pitchFamily="49"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effectLst/>
                  <a:latin typeface="楷体" pitchFamily="49" charset="-122"/>
                  <a:ea typeface="楷体" pitchFamily="49" charset="-122"/>
                  <a:cs typeface="Times New Roman" pitchFamily="18" charset="0"/>
                </a:rPr>
                <a:t>义说明</a:t>
              </a:r>
              <a:endParaRPr kumimoji="0" lang="zh-CN" sz="1400" i="0" u="none" strike="noStrike" cap="none" normalizeH="0" baseline="0" dirty="0" smtClean="0">
                <a:ln>
                  <a:noFill/>
                </a:ln>
                <a:effectLst/>
                <a:latin typeface="楷体" pitchFamily="49" charset="-122"/>
                <a:ea typeface="楷体" pitchFamily="49" charset="-122"/>
                <a:cs typeface="宋体" pitchFamily="2" charset="-122"/>
              </a:endParaRPr>
            </a:p>
          </p:txBody>
        </p:sp>
        <p:sp>
          <p:nvSpPr>
            <p:cNvPr id="2063" name="Text Box 15"/>
            <p:cNvSpPr txBox="1">
              <a:spLocks noChangeArrowheads="1"/>
            </p:cNvSpPr>
            <p:nvPr/>
          </p:nvSpPr>
          <p:spPr bwMode="auto">
            <a:xfrm>
              <a:off x="1816" y="8334"/>
              <a:ext cx="532" cy="21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effectLst/>
                  <a:latin typeface="楷体" pitchFamily="49" charset="-122"/>
                  <a:ea typeface="楷体" pitchFamily="49" charset="-122"/>
                  <a:cs typeface="Times New Roman" pitchFamily="18" charset="0"/>
                </a:rPr>
                <a:t>工具箱</a:t>
              </a:r>
              <a:endParaRPr kumimoji="0" lang="zh-CN" sz="1400" i="0" u="none" strike="noStrike" cap="none" normalizeH="0" baseline="0" smtClean="0">
                <a:ln>
                  <a:noFill/>
                </a:ln>
                <a:effectLst/>
                <a:latin typeface="楷体" pitchFamily="49" charset="-122"/>
                <a:ea typeface="楷体" pitchFamily="49" charset="-122"/>
                <a:cs typeface="宋体" pitchFamily="2" charset="-122"/>
              </a:endParaRPr>
            </a:p>
          </p:txBody>
        </p:sp>
        <p:sp>
          <p:nvSpPr>
            <p:cNvPr id="2062" name="Text Box 14"/>
            <p:cNvSpPr txBox="1">
              <a:spLocks noChangeArrowheads="1"/>
            </p:cNvSpPr>
            <p:nvPr/>
          </p:nvSpPr>
          <p:spPr bwMode="auto">
            <a:xfrm>
              <a:off x="1807" y="7542"/>
              <a:ext cx="521" cy="2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effectLst/>
                  <a:latin typeface="楷体" pitchFamily="49" charset="-122"/>
                  <a:ea typeface="楷体" pitchFamily="49" charset="-122"/>
                  <a:cs typeface="Times New Roman" pitchFamily="18" charset="0"/>
                </a:rPr>
                <a:t>工具栏</a:t>
              </a:r>
              <a:endParaRPr kumimoji="0" lang="zh-CN" sz="1400" i="0" u="none" strike="noStrike" cap="none" normalizeH="0" baseline="0" smtClean="0">
                <a:ln>
                  <a:noFill/>
                </a:ln>
                <a:effectLst/>
                <a:latin typeface="楷体" pitchFamily="49" charset="-122"/>
                <a:ea typeface="楷体" pitchFamily="49" charset="-122"/>
                <a:cs typeface="宋体" pitchFamily="2" charset="-122"/>
              </a:endParaRPr>
            </a:p>
          </p:txBody>
        </p:sp>
        <p:sp>
          <p:nvSpPr>
            <p:cNvPr id="2061" name="Line 13"/>
            <p:cNvSpPr>
              <a:spLocks noChangeShapeType="1"/>
            </p:cNvSpPr>
            <p:nvPr/>
          </p:nvSpPr>
          <p:spPr bwMode="auto">
            <a:xfrm>
              <a:off x="2756" y="7074"/>
              <a:ext cx="1" cy="15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0" name="Freeform 12"/>
            <p:cNvSpPr>
              <a:spLocks/>
            </p:cNvSpPr>
            <p:nvPr/>
          </p:nvSpPr>
          <p:spPr bwMode="auto">
            <a:xfrm>
              <a:off x="2341" y="7680"/>
              <a:ext cx="227" cy="2"/>
            </a:xfrm>
            <a:custGeom>
              <a:avLst/>
              <a:gdLst/>
              <a:ahLst/>
              <a:cxnLst>
                <a:cxn ang="0">
                  <a:pos x="0" y="0"/>
                </a:cxn>
                <a:cxn ang="0">
                  <a:pos x="114" y="2"/>
                </a:cxn>
              </a:cxnLst>
              <a:rect l="0" t="0" r="r" b="b"/>
              <a:pathLst>
                <a:path w="114" h="2">
                  <a:moveTo>
                    <a:pt x="0" y="0"/>
                  </a:moveTo>
                  <a:lnTo>
                    <a:pt x="114" y="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9" name="Freeform 11"/>
            <p:cNvSpPr>
              <a:spLocks/>
            </p:cNvSpPr>
            <p:nvPr/>
          </p:nvSpPr>
          <p:spPr bwMode="auto">
            <a:xfrm>
              <a:off x="2332" y="8438"/>
              <a:ext cx="215" cy="1"/>
            </a:xfrm>
            <a:custGeom>
              <a:avLst/>
              <a:gdLst/>
              <a:ahLst/>
              <a:cxnLst>
                <a:cxn ang="0">
                  <a:pos x="0" y="5"/>
                </a:cxn>
                <a:cxn ang="0">
                  <a:pos x="214" y="0"/>
                </a:cxn>
              </a:cxnLst>
              <a:rect l="0" t="0" r="r" b="b"/>
              <a:pathLst>
                <a:path w="214" h="5">
                  <a:moveTo>
                    <a:pt x="0" y="5"/>
                  </a:moveTo>
                  <a:lnTo>
                    <a:pt x="214" y="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8" name="Freeform 10"/>
            <p:cNvSpPr>
              <a:spLocks/>
            </p:cNvSpPr>
            <p:nvPr/>
          </p:nvSpPr>
          <p:spPr bwMode="auto">
            <a:xfrm>
              <a:off x="2058" y="8908"/>
              <a:ext cx="2712" cy="1"/>
            </a:xfrm>
            <a:custGeom>
              <a:avLst/>
              <a:gdLst/>
              <a:ahLst/>
              <a:cxnLst>
                <a:cxn ang="0">
                  <a:pos x="0" y="29"/>
                </a:cxn>
                <a:cxn ang="0">
                  <a:pos x="2712" y="0"/>
                </a:cxn>
              </a:cxnLst>
              <a:rect l="0" t="0" r="r" b="b"/>
              <a:pathLst>
                <a:path w="2712" h="29">
                  <a:moveTo>
                    <a:pt x="0" y="29"/>
                  </a:moveTo>
                  <a:lnTo>
                    <a:pt x="2712" y="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7" name="Line 9"/>
            <p:cNvSpPr>
              <a:spLocks noChangeShapeType="1"/>
            </p:cNvSpPr>
            <p:nvPr/>
          </p:nvSpPr>
          <p:spPr bwMode="auto">
            <a:xfrm flipH="1">
              <a:off x="7955" y="10234"/>
              <a:ext cx="524"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6" name="Text Box 8"/>
            <p:cNvSpPr txBox="1">
              <a:spLocks noChangeArrowheads="1"/>
            </p:cNvSpPr>
            <p:nvPr/>
          </p:nvSpPr>
          <p:spPr bwMode="auto">
            <a:xfrm>
              <a:off x="1776" y="8810"/>
              <a:ext cx="420" cy="21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effectLst/>
                  <a:latin typeface="楷体" pitchFamily="49" charset="-122"/>
                  <a:ea typeface="楷体" pitchFamily="49" charset="-122"/>
                  <a:cs typeface="Times New Roman" pitchFamily="18" charset="0"/>
                </a:rPr>
                <a:t>窗体</a:t>
              </a:r>
              <a:endParaRPr kumimoji="0" lang="zh-CN" sz="1400" i="0" u="none" strike="noStrike" cap="none" normalizeH="0" baseline="0" smtClean="0">
                <a:ln>
                  <a:noFill/>
                </a:ln>
                <a:effectLst/>
                <a:latin typeface="楷体" pitchFamily="49" charset="-122"/>
                <a:ea typeface="楷体" pitchFamily="49" charset="-122"/>
                <a:cs typeface="宋体" pitchFamily="2" charset="-122"/>
              </a:endParaRPr>
            </a:p>
          </p:txBody>
        </p:sp>
        <p:sp>
          <p:nvSpPr>
            <p:cNvPr id="2055" name="Freeform 7"/>
            <p:cNvSpPr>
              <a:spLocks/>
            </p:cNvSpPr>
            <p:nvPr/>
          </p:nvSpPr>
          <p:spPr bwMode="auto">
            <a:xfrm>
              <a:off x="2258" y="9987"/>
              <a:ext cx="2552" cy="1"/>
            </a:xfrm>
            <a:custGeom>
              <a:avLst/>
              <a:gdLst/>
              <a:ahLst/>
              <a:cxnLst>
                <a:cxn ang="0">
                  <a:pos x="0" y="0"/>
                </a:cxn>
                <a:cxn ang="0">
                  <a:pos x="2552" y="1"/>
                </a:cxn>
              </a:cxnLst>
              <a:rect l="0" t="0" r="r" b="b"/>
              <a:pathLst>
                <a:path w="2552" h="1">
                  <a:moveTo>
                    <a:pt x="0" y="0"/>
                  </a:moveTo>
                  <a:lnTo>
                    <a:pt x="2552" y="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4" name="Text Box 6"/>
            <p:cNvSpPr txBox="1">
              <a:spLocks noChangeArrowheads="1"/>
            </p:cNvSpPr>
            <p:nvPr/>
          </p:nvSpPr>
          <p:spPr bwMode="auto">
            <a:xfrm>
              <a:off x="1766" y="9810"/>
              <a:ext cx="631" cy="52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effectLst/>
                  <a:latin typeface="楷体" pitchFamily="49" charset="-122"/>
                  <a:ea typeface="楷体" pitchFamily="49" charset="-122"/>
                  <a:cs typeface="Times New Roman" pitchFamily="18" charset="0"/>
                </a:rPr>
                <a:t>窗体设计器窗口</a:t>
              </a:r>
              <a:endParaRPr kumimoji="0" lang="zh-CN" sz="1400" i="0" u="none" strike="noStrike" cap="none" normalizeH="0" baseline="0" smtClean="0">
                <a:ln>
                  <a:noFill/>
                </a:ln>
                <a:effectLst/>
                <a:latin typeface="楷体" pitchFamily="49" charset="-122"/>
                <a:ea typeface="楷体" pitchFamily="49" charset="-122"/>
                <a:cs typeface="宋体" pitchFamily="2" charset="-122"/>
              </a:endParaRPr>
            </a:p>
          </p:txBody>
        </p:sp>
        <p:sp>
          <p:nvSpPr>
            <p:cNvPr id="2053" name="Line 5"/>
            <p:cNvSpPr>
              <a:spLocks noChangeShapeType="1"/>
            </p:cNvSpPr>
            <p:nvPr/>
          </p:nvSpPr>
          <p:spPr bwMode="auto">
            <a:xfrm flipH="1">
              <a:off x="8020" y="7492"/>
              <a:ext cx="419" cy="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2" name="Text Box 4"/>
            <p:cNvSpPr txBox="1">
              <a:spLocks noChangeArrowheads="1"/>
            </p:cNvSpPr>
            <p:nvPr/>
          </p:nvSpPr>
          <p:spPr bwMode="auto">
            <a:xfrm>
              <a:off x="8455" y="7372"/>
              <a:ext cx="653" cy="28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dirty="0" smtClean="0">
                  <a:ln>
                    <a:noFill/>
                  </a:ln>
                  <a:effectLst/>
                  <a:latin typeface="楷体" pitchFamily="49" charset="-122"/>
                  <a:ea typeface="楷体" pitchFamily="49" charset="-122"/>
                  <a:cs typeface="Times New Roman" pitchFamily="18" charset="0"/>
                </a:rPr>
                <a:t>菜单栏</a:t>
              </a:r>
              <a:endParaRPr kumimoji="0" lang="zh-CN" sz="1400" i="0" u="none" strike="noStrike" cap="none" normalizeH="0" baseline="0" dirty="0" smtClean="0">
                <a:ln>
                  <a:noFill/>
                </a:ln>
                <a:effectLst/>
                <a:latin typeface="楷体" pitchFamily="49" charset="-122"/>
                <a:ea typeface="楷体" pitchFamily="49" charset="-122"/>
                <a:cs typeface="宋体" pitchFamily="2" charset="-122"/>
              </a:endParaRPr>
            </a:p>
          </p:txBody>
        </p:sp>
        <p:sp>
          <p:nvSpPr>
            <p:cNvPr id="2051" name="Freeform 3"/>
            <p:cNvSpPr>
              <a:spLocks/>
            </p:cNvSpPr>
            <p:nvPr/>
          </p:nvSpPr>
          <p:spPr bwMode="auto">
            <a:xfrm>
              <a:off x="8050" y="8754"/>
              <a:ext cx="382" cy="7"/>
            </a:xfrm>
            <a:custGeom>
              <a:avLst/>
              <a:gdLst/>
              <a:ahLst/>
              <a:cxnLst>
                <a:cxn ang="0">
                  <a:pos x="382" y="0"/>
                </a:cxn>
                <a:cxn ang="0">
                  <a:pos x="0" y="7"/>
                </a:cxn>
              </a:cxnLst>
              <a:rect l="0" t="0" r="r" b="b"/>
              <a:pathLst>
                <a:path w="382" h="7">
                  <a:moveTo>
                    <a:pt x="382" y="0"/>
                  </a:moveTo>
                  <a:lnTo>
                    <a:pt x="0" y="7"/>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0" name="Text Box 2"/>
            <p:cNvSpPr txBox="1">
              <a:spLocks noChangeArrowheads="1"/>
            </p:cNvSpPr>
            <p:nvPr/>
          </p:nvSpPr>
          <p:spPr bwMode="auto">
            <a:xfrm>
              <a:off x="8456" y="8587"/>
              <a:ext cx="721" cy="6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dirty="0" smtClean="0">
                  <a:ln>
                    <a:noFill/>
                  </a:ln>
                  <a:effectLst/>
                  <a:latin typeface="楷体" pitchFamily="49" charset="-122"/>
                  <a:ea typeface="楷体" pitchFamily="49" charset="-122"/>
                  <a:cs typeface="Times New Roman" pitchFamily="18" charset="0"/>
                </a:rPr>
                <a:t>解决方案</a:t>
              </a:r>
              <a:endParaRPr kumimoji="0" lang="zh-CN" sz="1400" i="0" u="none" strike="noStrike" cap="none" normalizeH="0" baseline="0" dirty="0" smtClean="0">
                <a:ln>
                  <a:noFill/>
                </a:ln>
                <a:effectLst/>
                <a:latin typeface="楷体" pitchFamily="49" charset="-122"/>
                <a:ea typeface="楷体" pitchFamily="49" charset="-122"/>
                <a:cs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effectLst/>
                  <a:latin typeface="楷体" pitchFamily="49" charset="-122"/>
                  <a:ea typeface="楷体" pitchFamily="49" charset="-122"/>
                  <a:cs typeface="Times New Roman" pitchFamily="18" charset="0"/>
                </a:rPr>
                <a:t>资源管理</a:t>
              </a:r>
              <a:endParaRPr kumimoji="0" lang="zh-CN" sz="1400" i="0" u="none" strike="noStrike" cap="none" normalizeH="0" baseline="0" dirty="0" smtClean="0">
                <a:ln>
                  <a:noFill/>
                </a:ln>
                <a:effectLst/>
                <a:latin typeface="楷体" pitchFamily="49" charset="-122"/>
                <a:ea typeface="楷体" pitchFamily="49" charset="-122"/>
                <a:cs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effectLst/>
                  <a:latin typeface="楷体" pitchFamily="49" charset="-122"/>
                  <a:ea typeface="楷体" pitchFamily="49" charset="-122"/>
                  <a:cs typeface="Times New Roman" pitchFamily="18" charset="0"/>
                </a:rPr>
                <a:t>器</a:t>
              </a:r>
              <a:endParaRPr kumimoji="0" lang="zh-CN" sz="1400" i="0" u="none" strike="noStrike" cap="none" normalizeH="0" baseline="0" dirty="0" smtClean="0">
                <a:ln>
                  <a:noFill/>
                </a:ln>
                <a:effectLst/>
                <a:latin typeface="楷体" pitchFamily="49" charset="-122"/>
                <a:ea typeface="楷体" pitchFamily="49" charset="-122"/>
                <a:cs typeface="宋体" pitchFamily="2" charset="-122"/>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539750" y="476250"/>
            <a:ext cx="8424863" cy="5078313"/>
          </a:xfrm>
          <a:prstGeom prst="rect">
            <a:avLst/>
          </a:prstGeom>
          <a:noFill/>
          <a:ln w="9525">
            <a:noFill/>
            <a:miter lim="800000"/>
            <a:headEnd/>
            <a:tailEnd/>
          </a:ln>
          <a:effectLst/>
        </p:spPr>
        <p:txBody>
          <a:bodyPr>
            <a:spAutoFit/>
          </a:bodyPr>
          <a:lstStyle/>
          <a:p>
            <a:pPr>
              <a:lnSpc>
                <a:spcPct val="90000"/>
              </a:lnSpc>
            </a:pPr>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enbutton</a:t>
            </a:r>
            <a:r>
              <a:rPr lang="en-US" altLang="zh-CN" sz="2000" dirty="0">
                <a:solidFill>
                  <a:srgbClr val="FF00FF"/>
                </a:solidFill>
                <a:ea typeface="楷体" pitchFamily="49" charset="-122"/>
                <a:cs typeface="Times New Roman" pitchFamily="18" charset="0"/>
              </a:rPr>
              <a:t>()     //</a:t>
            </a:r>
            <a:r>
              <a:rPr lang="zh-CN" altLang="en-US" sz="2000" dirty="0">
                <a:solidFill>
                  <a:srgbClr val="FF00FF"/>
                </a:solidFill>
                <a:ea typeface="楷体" pitchFamily="49" charset="-122"/>
                <a:cs typeface="Times New Roman" pitchFamily="18" charset="0"/>
              </a:rPr>
              <a:t>自定义方法</a:t>
            </a:r>
          </a:p>
          <a:p>
            <a:pPr>
              <a:lnSpc>
                <a:spcPct val="90000"/>
              </a:lnSpc>
            </a:pPr>
            <a:r>
              <a:rPr lang="en-US" altLang="zh-CN" sz="2000" dirty="0">
                <a:solidFill>
                  <a:srgbClr val="008000"/>
                </a:solidFill>
                <a:ea typeface="楷体" pitchFamily="49" charset="-122"/>
                <a:cs typeface="Times New Roman" pitchFamily="18" charset="0"/>
              </a:rPr>
              <a:t>{    if (</a:t>
            </a:r>
            <a:r>
              <a:rPr lang="en-US" altLang="zh-CN" sz="2000" dirty="0" err="1">
                <a:solidFill>
                  <a:srgbClr val="008000"/>
                </a:solidFill>
                <a:ea typeface="楷体" pitchFamily="49" charset="-122"/>
                <a:cs typeface="Times New Roman" pitchFamily="18" charset="0"/>
              </a:rPr>
              <a:t>listBox1.Items.Count</a:t>
            </a:r>
            <a:r>
              <a:rPr lang="en-US" altLang="zh-CN" sz="2000" dirty="0">
                <a:solidFill>
                  <a:srgbClr val="008000"/>
                </a:solidFill>
                <a:ea typeface="楷体" pitchFamily="49" charset="-122"/>
                <a:cs typeface="Times New Roman" pitchFamily="18" charset="0"/>
              </a:rPr>
              <a:t> == 0)	//</a:t>
            </a:r>
            <a:r>
              <a:rPr lang="zh-CN" altLang="en-US" sz="2000" dirty="0">
                <a:solidFill>
                  <a:srgbClr val="008000"/>
                </a:solidFill>
                <a:ea typeface="楷体" pitchFamily="49" charset="-122"/>
                <a:cs typeface="Times New Roman" pitchFamily="18" charset="0"/>
              </a:rPr>
              <a:t>当左列表框为空时右移命令按钮不可用</a:t>
            </a:r>
          </a:p>
          <a:p>
            <a:pPr>
              <a:lnSpc>
                <a:spcPct val="90000"/>
              </a:lnSpc>
            </a:pPr>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button1.Enabled</a:t>
            </a:r>
            <a:r>
              <a:rPr lang="en-US" altLang="zh-CN" sz="2000" dirty="0">
                <a:solidFill>
                  <a:srgbClr val="008000"/>
                </a:solidFill>
                <a:ea typeface="楷体" pitchFamily="49" charset="-122"/>
                <a:cs typeface="Times New Roman" pitchFamily="18" charset="0"/>
              </a:rPr>
              <a:t> = false;</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button2.Enabled</a:t>
            </a:r>
            <a:r>
              <a:rPr lang="en-US" altLang="zh-CN" sz="2000" dirty="0">
                <a:solidFill>
                  <a:srgbClr val="008000"/>
                </a:solidFill>
                <a:ea typeface="楷体" pitchFamily="49" charset="-122"/>
                <a:cs typeface="Times New Roman" pitchFamily="18" charset="0"/>
              </a:rPr>
              <a:t> = false;</a:t>
            </a:r>
          </a:p>
          <a:p>
            <a:pPr>
              <a:lnSpc>
                <a:spcPct val="90000"/>
              </a:lnSpc>
            </a:pPr>
            <a:r>
              <a:rPr lang="en-US" altLang="zh-CN" sz="2000" dirty="0">
                <a:solidFill>
                  <a:srgbClr val="008000"/>
                </a:solidFill>
                <a:ea typeface="楷体" pitchFamily="49" charset="-122"/>
                <a:cs typeface="Times New Roman" pitchFamily="18" charset="0"/>
              </a:rPr>
              <a:t>      }</a:t>
            </a:r>
          </a:p>
          <a:p>
            <a:pPr>
              <a:lnSpc>
                <a:spcPct val="90000"/>
              </a:lnSpc>
            </a:pPr>
            <a:r>
              <a:rPr lang="en-US" altLang="zh-CN" sz="2000" dirty="0">
                <a:solidFill>
                  <a:srgbClr val="008000"/>
                </a:solidFill>
                <a:ea typeface="楷体" pitchFamily="49" charset="-122"/>
                <a:cs typeface="Times New Roman" pitchFamily="18" charset="0"/>
              </a:rPr>
              <a:t>     else			//</a:t>
            </a:r>
            <a:r>
              <a:rPr lang="zh-CN" altLang="en-US" sz="2000" dirty="0">
                <a:solidFill>
                  <a:srgbClr val="008000"/>
                </a:solidFill>
                <a:ea typeface="楷体" pitchFamily="49" charset="-122"/>
                <a:cs typeface="Times New Roman" pitchFamily="18" charset="0"/>
              </a:rPr>
              <a:t>当左列表框不为空时右移命令按钮可用</a:t>
            </a:r>
          </a:p>
          <a:p>
            <a:pPr>
              <a:lnSpc>
                <a:spcPct val="90000"/>
              </a:lnSpc>
            </a:pPr>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button1.Enabled</a:t>
            </a:r>
            <a:r>
              <a:rPr lang="en-US" altLang="zh-CN" sz="2000" dirty="0">
                <a:solidFill>
                  <a:srgbClr val="008000"/>
                </a:solidFill>
                <a:ea typeface="楷体" pitchFamily="49" charset="-122"/>
                <a:cs typeface="Times New Roman" pitchFamily="18" charset="0"/>
              </a:rPr>
              <a:t> = true;</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button2.Enabled</a:t>
            </a:r>
            <a:r>
              <a:rPr lang="en-US" altLang="zh-CN" sz="2000" dirty="0">
                <a:solidFill>
                  <a:srgbClr val="008000"/>
                </a:solidFill>
                <a:ea typeface="楷体" pitchFamily="49" charset="-122"/>
                <a:cs typeface="Times New Roman" pitchFamily="18" charset="0"/>
              </a:rPr>
              <a:t> = true;</a:t>
            </a:r>
          </a:p>
          <a:p>
            <a:pPr>
              <a:lnSpc>
                <a:spcPct val="90000"/>
              </a:lnSpc>
            </a:pPr>
            <a:r>
              <a:rPr lang="en-US" altLang="zh-CN" sz="2000" dirty="0">
                <a:solidFill>
                  <a:srgbClr val="008000"/>
                </a:solidFill>
                <a:ea typeface="楷体" pitchFamily="49" charset="-122"/>
                <a:cs typeface="Times New Roman" pitchFamily="18" charset="0"/>
              </a:rPr>
              <a:t>     }</a:t>
            </a:r>
          </a:p>
          <a:p>
            <a:pPr>
              <a:lnSpc>
                <a:spcPct val="90000"/>
              </a:lnSpc>
            </a:pPr>
            <a:r>
              <a:rPr lang="en-US" altLang="zh-CN" sz="2000" dirty="0">
                <a:solidFill>
                  <a:srgbClr val="008000"/>
                </a:solidFill>
                <a:ea typeface="楷体" pitchFamily="49" charset="-122"/>
                <a:cs typeface="Times New Roman" pitchFamily="18" charset="0"/>
              </a:rPr>
              <a:t>     if (</a:t>
            </a:r>
            <a:r>
              <a:rPr lang="en-US" altLang="zh-CN" sz="2000" dirty="0" err="1">
                <a:solidFill>
                  <a:srgbClr val="008000"/>
                </a:solidFill>
                <a:ea typeface="楷体" pitchFamily="49" charset="-122"/>
                <a:cs typeface="Times New Roman" pitchFamily="18" charset="0"/>
              </a:rPr>
              <a:t>listBox2.Items.Count</a:t>
            </a:r>
            <a:r>
              <a:rPr lang="en-US" altLang="zh-CN" sz="2000" dirty="0">
                <a:solidFill>
                  <a:srgbClr val="008000"/>
                </a:solidFill>
                <a:ea typeface="楷体" pitchFamily="49" charset="-122"/>
                <a:cs typeface="Times New Roman" pitchFamily="18" charset="0"/>
              </a:rPr>
              <a:t> == 0)	//</a:t>
            </a:r>
            <a:r>
              <a:rPr lang="zh-CN" altLang="en-US" sz="2000" dirty="0">
                <a:solidFill>
                  <a:srgbClr val="008000"/>
                </a:solidFill>
                <a:ea typeface="楷体" pitchFamily="49" charset="-122"/>
                <a:cs typeface="Times New Roman" pitchFamily="18" charset="0"/>
              </a:rPr>
              <a:t>当右列表框为空时左移命令按钮不可用</a:t>
            </a:r>
          </a:p>
          <a:p>
            <a:pPr>
              <a:lnSpc>
                <a:spcPct val="90000"/>
              </a:lnSpc>
            </a:pPr>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button3.Enabled</a:t>
            </a:r>
            <a:r>
              <a:rPr lang="en-US" altLang="zh-CN" sz="2000" dirty="0">
                <a:solidFill>
                  <a:srgbClr val="008000"/>
                </a:solidFill>
                <a:ea typeface="楷体" pitchFamily="49" charset="-122"/>
                <a:cs typeface="Times New Roman" pitchFamily="18" charset="0"/>
              </a:rPr>
              <a:t> = false;</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button4.Enabled</a:t>
            </a:r>
            <a:r>
              <a:rPr lang="en-US" altLang="zh-CN" sz="2000" dirty="0">
                <a:solidFill>
                  <a:srgbClr val="008000"/>
                </a:solidFill>
                <a:ea typeface="楷体" pitchFamily="49" charset="-122"/>
                <a:cs typeface="Times New Roman" pitchFamily="18" charset="0"/>
              </a:rPr>
              <a:t> = false;</a:t>
            </a:r>
          </a:p>
          <a:p>
            <a:pPr>
              <a:lnSpc>
                <a:spcPct val="90000"/>
              </a:lnSpc>
            </a:pPr>
            <a:r>
              <a:rPr lang="en-US" altLang="zh-CN" sz="2000" dirty="0">
                <a:solidFill>
                  <a:srgbClr val="008000"/>
                </a:solidFill>
                <a:ea typeface="楷体" pitchFamily="49" charset="-122"/>
                <a:cs typeface="Times New Roman" pitchFamily="18" charset="0"/>
              </a:rPr>
              <a:t>     }</a:t>
            </a:r>
          </a:p>
          <a:p>
            <a:pPr>
              <a:lnSpc>
                <a:spcPct val="90000"/>
              </a:lnSpc>
            </a:pPr>
            <a:r>
              <a:rPr lang="en-US" altLang="zh-CN" sz="2000" dirty="0">
                <a:solidFill>
                  <a:srgbClr val="008000"/>
                </a:solidFill>
                <a:ea typeface="楷体" pitchFamily="49" charset="-122"/>
                <a:cs typeface="Times New Roman" pitchFamily="18" charset="0"/>
              </a:rPr>
              <a:t>     else			//</a:t>
            </a:r>
            <a:r>
              <a:rPr lang="zh-CN" altLang="en-US" sz="2000" dirty="0">
                <a:solidFill>
                  <a:srgbClr val="008000"/>
                </a:solidFill>
                <a:ea typeface="楷体" pitchFamily="49" charset="-122"/>
                <a:cs typeface="Times New Roman" pitchFamily="18" charset="0"/>
              </a:rPr>
              <a:t>当右列表框不为空时左移命令按钮可用</a:t>
            </a:r>
          </a:p>
          <a:p>
            <a:pPr>
              <a:lnSpc>
                <a:spcPct val="90000"/>
              </a:lnSpc>
            </a:pPr>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button3.Enabled</a:t>
            </a:r>
            <a:r>
              <a:rPr lang="en-US" altLang="zh-CN" sz="2000" dirty="0">
                <a:solidFill>
                  <a:srgbClr val="008000"/>
                </a:solidFill>
                <a:ea typeface="楷体" pitchFamily="49" charset="-122"/>
                <a:cs typeface="Times New Roman" pitchFamily="18" charset="0"/>
              </a:rPr>
              <a:t> = true;</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button4.Enabled</a:t>
            </a:r>
            <a:r>
              <a:rPr lang="en-US" altLang="zh-CN" sz="2000" dirty="0">
                <a:solidFill>
                  <a:srgbClr val="008000"/>
                </a:solidFill>
                <a:ea typeface="楷体" pitchFamily="49" charset="-122"/>
                <a:cs typeface="Times New Roman" pitchFamily="18" charset="0"/>
              </a:rPr>
              <a:t> = true;</a:t>
            </a:r>
          </a:p>
          <a:p>
            <a:pPr>
              <a:lnSpc>
                <a:spcPct val="90000"/>
              </a:lnSpc>
            </a:pPr>
            <a:r>
              <a:rPr lang="en-US" altLang="zh-CN" sz="2000" dirty="0">
                <a:solidFill>
                  <a:srgbClr val="008000"/>
                </a:solidFill>
                <a:ea typeface="楷体" pitchFamily="49" charset="-122"/>
                <a:cs typeface="Times New Roman" pitchFamily="18" charset="0"/>
              </a:rPr>
              <a:t>     }</a:t>
            </a:r>
          </a:p>
          <a:p>
            <a:pPr>
              <a:lnSpc>
                <a:spcPct val="90000"/>
              </a:lnSpc>
            </a:pPr>
            <a:r>
              <a:rPr lang="en-US" altLang="zh-CN" sz="2000" dirty="0">
                <a:solidFill>
                  <a:srgbClr val="0080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539750" y="476250"/>
            <a:ext cx="8424863" cy="4401205"/>
          </a:xfrm>
          <a:prstGeom prst="rect">
            <a:avLst/>
          </a:prstGeom>
          <a:noFill/>
          <a:ln w="9525">
            <a:noFill/>
            <a:miter lim="800000"/>
            <a:headEnd/>
            <a:tailEnd/>
          </a:ln>
          <a:effectLst/>
        </p:spPr>
        <p:txBody>
          <a:bodyPr>
            <a:spAutoFit/>
          </a:bodyPr>
          <a:lstStyle/>
          <a:p>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button1_Click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rgbClr val="008000"/>
                </a:solidFill>
                <a:ea typeface="楷体" pitchFamily="49" charset="-122"/>
                <a:cs typeface="Times New Roman" pitchFamily="18" charset="0"/>
              </a:rPr>
              <a:t>{    if (</a:t>
            </a:r>
            <a:r>
              <a:rPr lang="en-US" altLang="zh-CN" sz="2000" dirty="0" err="1">
                <a:solidFill>
                  <a:srgbClr val="008000"/>
                </a:solidFill>
                <a:ea typeface="楷体" pitchFamily="49" charset="-122"/>
                <a:cs typeface="Times New Roman" pitchFamily="18" charset="0"/>
              </a:rPr>
              <a:t>listBox1.SelectedIndex</a:t>
            </a:r>
            <a:r>
              <a:rPr lang="en-US" altLang="zh-CN" sz="2000" dirty="0">
                <a:solidFill>
                  <a:srgbClr val="008000"/>
                </a:solidFill>
                <a:ea typeface="楷体" pitchFamily="49" charset="-122"/>
                <a:cs typeface="Times New Roman" pitchFamily="18" charset="0"/>
              </a:rPr>
              <a:t> &gt;= 0) //</a:t>
            </a:r>
            <a:r>
              <a:rPr lang="zh-CN" altLang="en-US" sz="2000" dirty="0">
                <a:solidFill>
                  <a:srgbClr val="008000"/>
                </a:solidFill>
                <a:ea typeface="楷体" pitchFamily="49" charset="-122"/>
                <a:cs typeface="Times New Roman" pitchFamily="18" charset="0"/>
              </a:rPr>
              <a:t>将左列表框中选中项移到右列表框中</a:t>
            </a:r>
          </a:p>
          <a:p>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listBox2.Items.Add</a:t>
            </a:r>
            <a:r>
              <a:rPr lang="en-US" altLang="zh-CN" sz="2000" dirty="0">
                <a:solidFill>
                  <a:srgbClr val="008000"/>
                </a:solidFill>
                <a:ea typeface="楷体" pitchFamily="49" charset="-122"/>
                <a:cs typeface="Times New Roman" pitchFamily="18" charset="0"/>
              </a:rPr>
              <a:t>(</a:t>
            </a:r>
            <a:r>
              <a:rPr lang="en-US" altLang="zh-CN" sz="2000" dirty="0" err="1">
                <a:solidFill>
                  <a:srgbClr val="008000"/>
                </a:solidFill>
                <a:ea typeface="楷体" pitchFamily="49" charset="-122"/>
                <a:cs typeface="Times New Roman" pitchFamily="18" charset="0"/>
              </a:rPr>
              <a:t>listBox1.SelectedItem</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listBox1.Items.RemoveAt</a:t>
            </a:r>
            <a:r>
              <a:rPr lang="en-US" altLang="zh-CN" sz="2000" dirty="0">
                <a:solidFill>
                  <a:srgbClr val="008000"/>
                </a:solidFill>
                <a:ea typeface="楷体" pitchFamily="49" charset="-122"/>
                <a:cs typeface="Times New Roman" pitchFamily="18" charset="0"/>
              </a:rPr>
              <a:t>(</a:t>
            </a:r>
            <a:r>
              <a:rPr lang="en-US" altLang="zh-CN" sz="2000" dirty="0" err="1">
                <a:solidFill>
                  <a:srgbClr val="008000"/>
                </a:solidFill>
                <a:ea typeface="楷体" pitchFamily="49" charset="-122"/>
                <a:cs typeface="Times New Roman" pitchFamily="18" charset="0"/>
              </a:rPr>
              <a:t>listBox1.SelectedIndex</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enbutton</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调用</a:t>
            </a:r>
            <a:r>
              <a:rPr lang="en-US" altLang="zh-CN" sz="2000" dirty="0" err="1">
                <a:solidFill>
                  <a:srgbClr val="008000"/>
                </a:solidFill>
                <a:ea typeface="楷体" pitchFamily="49" charset="-122"/>
                <a:cs typeface="Times New Roman" pitchFamily="18" charset="0"/>
              </a:rPr>
              <a:t>enbutton</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方法</a:t>
            </a:r>
          </a:p>
          <a:p>
            <a:r>
              <a:rPr lang="en-US" altLang="zh-CN" sz="2000" dirty="0">
                <a:solidFill>
                  <a:srgbClr val="008000"/>
                </a:solidFill>
                <a:ea typeface="楷体" pitchFamily="49" charset="-122"/>
                <a:cs typeface="Times New Roman" pitchFamily="18" charset="0"/>
              </a:rPr>
              <a:t>}</a:t>
            </a:r>
          </a:p>
          <a:p>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button2_Click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foreach</a:t>
            </a:r>
            <a:r>
              <a:rPr lang="en-US" altLang="zh-CN" sz="2000" dirty="0">
                <a:solidFill>
                  <a:srgbClr val="008000"/>
                </a:solidFill>
                <a:ea typeface="楷体" pitchFamily="49" charset="-122"/>
                <a:cs typeface="Times New Roman" pitchFamily="18" charset="0"/>
              </a:rPr>
              <a:t> (object item in </a:t>
            </a:r>
            <a:r>
              <a:rPr lang="en-US" altLang="zh-CN" sz="2000" dirty="0" err="1">
                <a:solidFill>
                  <a:srgbClr val="008000"/>
                </a:solidFill>
                <a:ea typeface="楷体" pitchFamily="49" charset="-122"/>
                <a:cs typeface="Times New Roman" pitchFamily="18" charset="0"/>
              </a:rPr>
              <a:t>listBox1.Items</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将左列表框中所有项移到右列表框中</a:t>
            </a:r>
          </a:p>
          <a:p>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listBox2.Items.Add</a:t>
            </a:r>
            <a:r>
              <a:rPr lang="en-US" altLang="zh-CN" sz="2000" dirty="0">
                <a:solidFill>
                  <a:srgbClr val="008000"/>
                </a:solidFill>
                <a:ea typeface="楷体" pitchFamily="49" charset="-122"/>
                <a:cs typeface="Times New Roman" pitchFamily="18" charset="0"/>
              </a:rPr>
              <a:t>(item);</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listBox1.Items.Clear</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enbutton</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调用</a:t>
            </a:r>
            <a:r>
              <a:rPr lang="en-US" altLang="zh-CN" sz="2000" dirty="0" err="1">
                <a:solidFill>
                  <a:srgbClr val="008000"/>
                </a:solidFill>
                <a:ea typeface="楷体" pitchFamily="49" charset="-122"/>
                <a:cs typeface="Times New Roman" pitchFamily="18" charset="0"/>
              </a:rPr>
              <a:t>enbutton</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方法</a:t>
            </a:r>
          </a:p>
          <a:p>
            <a:r>
              <a:rPr lang="en-US" altLang="zh-CN" sz="2000" dirty="0">
                <a:solidFill>
                  <a:srgbClr val="0080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611188" y="476250"/>
            <a:ext cx="8424862" cy="4401205"/>
          </a:xfrm>
          <a:prstGeom prst="rect">
            <a:avLst/>
          </a:prstGeom>
          <a:noFill/>
          <a:ln w="9525">
            <a:noFill/>
            <a:miter lim="800000"/>
            <a:headEnd/>
            <a:tailEnd/>
          </a:ln>
          <a:effectLst/>
        </p:spPr>
        <p:txBody>
          <a:bodyPr>
            <a:spAutoFit/>
          </a:bodyPr>
          <a:lstStyle/>
          <a:p>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button3_Click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rgbClr val="008000"/>
                </a:solidFill>
                <a:ea typeface="楷体" pitchFamily="49" charset="-122"/>
                <a:cs typeface="Times New Roman" pitchFamily="18" charset="0"/>
              </a:rPr>
              <a:t>{    if (</a:t>
            </a:r>
            <a:r>
              <a:rPr lang="en-US" altLang="zh-CN" sz="2000" dirty="0" err="1">
                <a:solidFill>
                  <a:srgbClr val="008000"/>
                </a:solidFill>
                <a:ea typeface="楷体" pitchFamily="49" charset="-122"/>
                <a:cs typeface="Times New Roman" pitchFamily="18" charset="0"/>
              </a:rPr>
              <a:t>listBox2.SelectedIndex</a:t>
            </a:r>
            <a:r>
              <a:rPr lang="en-US" altLang="zh-CN" sz="2000" dirty="0">
                <a:solidFill>
                  <a:srgbClr val="008000"/>
                </a:solidFill>
                <a:ea typeface="楷体" pitchFamily="49" charset="-122"/>
                <a:cs typeface="Times New Roman" pitchFamily="18" charset="0"/>
              </a:rPr>
              <a:t> &gt;= 0)  //</a:t>
            </a:r>
            <a:r>
              <a:rPr lang="zh-CN" altLang="en-US" sz="2000" dirty="0">
                <a:solidFill>
                  <a:srgbClr val="008000"/>
                </a:solidFill>
                <a:ea typeface="楷体" pitchFamily="49" charset="-122"/>
                <a:cs typeface="Times New Roman" pitchFamily="18" charset="0"/>
              </a:rPr>
              <a:t>将右列表框中选中项移到左列表框中</a:t>
            </a:r>
          </a:p>
          <a:p>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a:t>
            </a:r>
            <a:r>
              <a:rPr lang="en-US" altLang="zh-CN" sz="2000" dirty="0" err="1">
                <a:solidFill>
                  <a:srgbClr val="008000"/>
                </a:solidFill>
                <a:ea typeface="楷体" pitchFamily="49" charset="-122"/>
                <a:cs typeface="Times New Roman" pitchFamily="18" charset="0"/>
              </a:rPr>
              <a:t>listBox2.SelectedItem</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listBox2.Items.RemoveAt</a:t>
            </a:r>
            <a:r>
              <a:rPr lang="en-US" altLang="zh-CN" sz="2000" dirty="0">
                <a:solidFill>
                  <a:srgbClr val="008000"/>
                </a:solidFill>
                <a:ea typeface="楷体" pitchFamily="49" charset="-122"/>
                <a:cs typeface="Times New Roman" pitchFamily="18" charset="0"/>
              </a:rPr>
              <a:t>(</a:t>
            </a:r>
            <a:r>
              <a:rPr lang="en-US" altLang="zh-CN" sz="2000" dirty="0" err="1">
                <a:solidFill>
                  <a:srgbClr val="008000"/>
                </a:solidFill>
                <a:ea typeface="楷体" pitchFamily="49" charset="-122"/>
                <a:cs typeface="Times New Roman" pitchFamily="18" charset="0"/>
              </a:rPr>
              <a:t>listBox2.SelectedIndex</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enbutton</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调用</a:t>
            </a:r>
            <a:r>
              <a:rPr lang="en-US" altLang="zh-CN" sz="2000" dirty="0" err="1">
                <a:solidFill>
                  <a:srgbClr val="008000"/>
                </a:solidFill>
                <a:ea typeface="楷体" pitchFamily="49" charset="-122"/>
                <a:cs typeface="Times New Roman" pitchFamily="18" charset="0"/>
              </a:rPr>
              <a:t>enbutton</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方法</a:t>
            </a:r>
          </a:p>
          <a:p>
            <a:r>
              <a:rPr lang="en-US" altLang="zh-CN" sz="2000" dirty="0">
                <a:solidFill>
                  <a:srgbClr val="008000"/>
                </a:solidFill>
                <a:ea typeface="楷体" pitchFamily="49" charset="-122"/>
                <a:cs typeface="Times New Roman" pitchFamily="18" charset="0"/>
              </a:rPr>
              <a:t>}</a:t>
            </a:r>
          </a:p>
          <a:p>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button4_Click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foreach</a:t>
            </a:r>
            <a:r>
              <a:rPr lang="en-US" altLang="zh-CN" sz="2000" dirty="0">
                <a:solidFill>
                  <a:srgbClr val="008000"/>
                </a:solidFill>
                <a:ea typeface="楷体" pitchFamily="49" charset="-122"/>
                <a:cs typeface="Times New Roman" pitchFamily="18" charset="0"/>
              </a:rPr>
              <a:t> (object item in </a:t>
            </a:r>
            <a:r>
              <a:rPr lang="en-US" altLang="zh-CN" sz="2000" dirty="0" err="1">
                <a:solidFill>
                  <a:srgbClr val="008000"/>
                </a:solidFill>
                <a:ea typeface="楷体" pitchFamily="49" charset="-122"/>
                <a:cs typeface="Times New Roman" pitchFamily="18" charset="0"/>
              </a:rPr>
              <a:t>listBox2.Items</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将右列表框中所有项移到左列表框中</a:t>
            </a:r>
          </a:p>
          <a:p>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listBox1.Items.Add</a:t>
            </a:r>
            <a:r>
              <a:rPr lang="en-US" altLang="zh-CN" sz="2000" dirty="0">
                <a:solidFill>
                  <a:srgbClr val="008000"/>
                </a:solidFill>
                <a:ea typeface="楷体" pitchFamily="49" charset="-122"/>
                <a:cs typeface="Times New Roman" pitchFamily="18" charset="0"/>
              </a:rPr>
              <a:t>(item);</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listBox2.Items.Clear</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enbutton</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调用</a:t>
            </a:r>
            <a:r>
              <a:rPr lang="en-US" altLang="zh-CN" sz="2000" dirty="0" err="1">
                <a:solidFill>
                  <a:srgbClr val="008000"/>
                </a:solidFill>
                <a:ea typeface="楷体" pitchFamily="49" charset="-122"/>
                <a:cs typeface="Times New Roman" pitchFamily="18" charset="0"/>
              </a:rPr>
              <a:t>enbutton</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方法</a:t>
            </a:r>
          </a:p>
          <a:p>
            <a:r>
              <a:rPr lang="en-US" altLang="zh-CN" sz="2000" dirty="0">
                <a:solidFill>
                  <a:srgbClr val="0080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11188" y="476250"/>
            <a:ext cx="27368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4" name="图片 3"/>
          <p:cNvPicPr/>
          <p:nvPr/>
        </p:nvPicPr>
        <p:blipFill>
          <a:blip r:embed="rId2"/>
          <a:srcRect/>
          <a:stretch>
            <a:fillRect/>
          </a:stretch>
        </p:blipFill>
        <p:spPr bwMode="auto">
          <a:xfrm>
            <a:off x="1142976" y="1214422"/>
            <a:ext cx="3929090" cy="2286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642910" y="1428736"/>
            <a:ext cx="7345362" cy="1754326"/>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       用来</a:t>
            </a:r>
            <a:r>
              <a:rPr lang="zh-CN" altLang="en-US" dirty="0">
                <a:ea typeface="楷体" pitchFamily="49" charset="-122"/>
                <a:cs typeface="Times New Roman" pitchFamily="18" charset="0"/>
              </a:rPr>
              <a:t>显示一系列列表项的，不过每个列表项前面都有一个复选项。这样，是否选中了某个列表项就可以很清楚地表现出来。 </a:t>
            </a:r>
          </a:p>
        </p:txBody>
      </p:sp>
      <p:sp>
        <p:nvSpPr>
          <p:cNvPr id="3" name="TextBox 2"/>
          <p:cNvSpPr txBox="1"/>
          <p:nvPr/>
        </p:nvSpPr>
        <p:spPr>
          <a:xfrm>
            <a:off x="571472" y="428604"/>
            <a:ext cx="542928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9.2.10  </a:t>
            </a:r>
            <a:r>
              <a:rPr lang="zh-CN" altLang="en-US" sz="2800" dirty="0" smtClean="0">
                <a:solidFill>
                  <a:srgbClr val="FF3300"/>
                </a:solidFill>
                <a:latin typeface="黑体" pitchFamily="49" charset="-122"/>
                <a:ea typeface="黑体" pitchFamily="49" charset="-122"/>
              </a:rPr>
              <a:t>带复选框的列表框控件</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428596" y="1500174"/>
            <a:ext cx="8135938" cy="1754326"/>
          </a:xfrm>
          <a:prstGeom prst="rect">
            <a:avLst/>
          </a:prstGeom>
          <a:noFill/>
          <a:ln w="9525">
            <a:noFill/>
            <a:miter lim="800000"/>
            <a:headEnd/>
            <a:tailEnd/>
          </a:ln>
          <a:effectLst/>
        </p:spPr>
        <p:txBody>
          <a:bodyPr>
            <a:spAutoFit/>
          </a:bodyPr>
          <a:lstStyle/>
          <a:p>
            <a:pPr>
              <a:lnSpc>
                <a:spcPct val="150000"/>
              </a:lnSpc>
            </a:pPr>
            <a:r>
              <a:rPr lang="zh-CN" altLang="en-US" dirty="0" smtClean="0">
                <a:ea typeface="楷体" pitchFamily="49" charset="-122"/>
                <a:cs typeface="Times New Roman" pitchFamily="18" charset="0"/>
              </a:rPr>
              <a:t>      特点</a:t>
            </a:r>
            <a:r>
              <a:rPr lang="zh-CN" altLang="en-US" dirty="0">
                <a:ea typeface="楷体" pitchFamily="49" charset="-122"/>
                <a:cs typeface="Times New Roman" pitchFamily="18" charset="0"/>
              </a:rPr>
              <a:t>是每隔一定的时间间隔就会自动运行一次定时器事件。所谓时间间隔，指的是定时器事件两次调用之间的时间间隔，一般以毫秒（</a:t>
            </a:r>
            <a:r>
              <a:rPr lang="en-US" altLang="zh-CN" dirty="0">
                <a:ea typeface="楷体" pitchFamily="49" charset="-122"/>
                <a:cs typeface="Times New Roman" pitchFamily="18" charset="0"/>
              </a:rPr>
              <a:t>ms</a:t>
            </a:r>
            <a:r>
              <a:rPr lang="zh-CN" altLang="en-US" dirty="0">
                <a:ea typeface="楷体" pitchFamily="49" charset="-122"/>
                <a:cs typeface="Times New Roman" pitchFamily="18" charset="0"/>
              </a:rPr>
              <a:t>）为基本单位。 </a:t>
            </a:r>
          </a:p>
        </p:txBody>
      </p:sp>
      <p:sp>
        <p:nvSpPr>
          <p:cNvPr id="5" name="TextBox 4"/>
          <p:cNvSpPr txBox="1"/>
          <p:nvPr/>
        </p:nvSpPr>
        <p:spPr>
          <a:xfrm>
            <a:off x="571472" y="571480"/>
            <a:ext cx="371477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9.2.11  </a:t>
            </a:r>
            <a:r>
              <a:rPr lang="zh-CN" altLang="en-US" sz="2800" dirty="0" smtClean="0">
                <a:solidFill>
                  <a:srgbClr val="FF3300"/>
                </a:solidFill>
                <a:latin typeface="黑体" pitchFamily="49" charset="-122"/>
                <a:ea typeface="黑体" pitchFamily="49" charset="-122"/>
              </a:rPr>
              <a:t>定时器控件</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406" name="Group 46"/>
          <p:cNvGraphicFramePr>
            <a:graphicFrameLocks noGrp="1"/>
          </p:cNvGraphicFramePr>
          <p:nvPr/>
        </p:nvGraphicFramePr>
        <p:xfrm>
          <a:off x="796953" y="714356"/>
          <a:ext cx="7775575" cy="1645920"/>
        </p:xfrm>
        <a:graphic>
          <a:graphicData uri="http://schemas.openxmlformats.org/drawingml/2006/table">
            <a:tbl>
              <a:tblPr/>
              <a:tblGrid>
                <a:gridCol w="1727200"/>
                <a:gridCol w="6048375"/>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定时器的属性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Enabled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设置是否起用定时器控件。若设置为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True</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（默认值），表示启动定时器开始计时；否则，表示暂停定时器的使用。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Interval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设置两个定时器事件之间的时间间隔。设置时以毫秒为单位，设置的范围是</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0</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r>
                        <a:rPr kumimoji="0" lang="en-US" altLang="zh-CN" sz="18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65535ms</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3447" name="Group 87"/>
          <p:cNvGraphicFramePr>
            <a:graphicFrameLocks noGrp="1"/>
          </p:cNvGraphicFramePr>
          <p:nvPr/>
        </p:nvGraphicFramePr>
        <p:xfrm>
          <a:off x="766790" y="2692381"/>
          <a:ext cx="7734300" cy="1645920"/>
        </p:xfrm>
        <a:graphic>
          <a:graphicData uri="http://schemas.openxmlformats.org/drawingml/2006/table">
            <a:tbl>
              <a:tblPr/>
              <a:tblGrid>
                <a:gridCol w="1757363"/>
                <a:gridCol w="5976937"/>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定时器的方法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Start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启动定时器，也可以将</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Enabled</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属性设置为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True</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来启动定时器。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Stop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停止定时器，也可以将</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Enabled</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属性设置为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False</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来停止定时器。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539750" y="404813"/>
            <a:ext cx="7920038" cy="457200"/>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9.9</a:t>
            </a:r>
            <a:r>
              <a:rPr lang="en-US" altLang="zh-CN" dirty="0">
                <a:solidFill>
                  <a:srgbClr val="FF3300"/>
                </a:solidFill>
                <a:ea typeface="楷体" pitchFamily="49" charset="-122"/>
                <a:cs typeface="Times New Roman" pitchFamily="18" charset="0"/>
              </a:rPr>
              <a:t>】  </a:t>
            </a:r>
            <a:r>
              <a:rPr lang="zh-CN" altLang="en-US" dirty="0">
                <a:ea typeface="楷体" pitchFamily="49" charset="-122"/>
                <a:cs typeface="Times New Roman" pitchFamily="18" charset="0"/>
              </a:rPr>
              <a:t>设计一个窗体说明定时器的使用方法。</a:t>
            </a:r>
          </a:p>
        </p:txBody>
      </p:sp>
      <p:sp>
        <p:nvSpPr>
          <p:cNvPr id="142339" name="Text Box 3"/>
          <p:cNvSpPr txBox="1">
            <a:spLocks noChangeArrowheads="1"/>
          </p:cNvSpPr>
          <p:nvPr/>
        </p:nvSpPr>
        <p:spPr bwMode="auto">
          <a:xfrm>
            <a:off x="611188" y="1052513"/>
            <a:ext cx="6889770" cy="4622804"/>
          </a:xfrm>
          <a:prstGeom prst="rect">
            <a:avLst/>
          </a:prstGeom>
          <a:noFill/>
          <a:ln w="9525">
            <a:noFill/>
            <a:miter lim="800000"/>
            <a:headEnd/>
            <a:tailEnd/>
          </a:ln>
          <a:effectLst/>
        </p:spPr>
        <p:txBody>
          <a:bodyPr wrap="square">
            <a:spAutoFit/>
          </a:bodyPr>
          <a:lstStyle/>
          <a:p>
            <a:pPr>
              <a:lnSpc>
                <a:spcPct val="70000"/>
              </a:lnSpc>
              <a:spcBef>
                <a:spcPct val="50000"/>
              </a:spcBef>
            </a:pPr>
            <a:r>
              <a:rPr lang="en-US" altLang="zh-CN" dirty="0" err="1">
                <a:ea typeface="楷体" pitchFamily="49" charset="-122"/>
                <a:cs typeface="Times New Roman" pitchFamily="18" charset="0"/>
              </a:rPr>
              <a:t>Form9</a:t>
            </a:r>
            <a:r>
              <a:rPr lang="zh-CN" altLang="en-US" dirty="0">
                <a:ea typeface="楷体" pitchFamily="49" charset="-122"/>
                <a:cs typeface="Times New Roman" pitchFamily="18" charset="0"/>
              </a:rPr>
              <a:t>窗体：</a:t>
            </a:r>
          </a:p>
          <a:p>
            <a:pPr>
              <a:lnSpc>
                <a:spcPct val="70000"/>
              </a:lnSpc>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）设计界面</a:t>
            </a:r>
          </a:p>
          <a:p>
            <a:pPr>
              <a:lnSpc>
                <a:spcPct val="70000"/>
              </a:lnSpc>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）事件过程：</a:t>
            </a:r>
          </a:p>
          <a:p>
            <a:endParaRPr lang="en-US" altLang="zh-CN" sz="2000" dirty="0" smtClean="0">
              <a:solidFill>
                <a:schemeClr val="hlink"/>
              </a:solidFill>
              <a:ea typeface="楷体" pitchFamily="49" charset="-122"/>
              <a:cs typeface="Times New Roman" pitchFamily="18" charset="0"/>
            </a:endParaRPr>
          </a:p>
          <a:p>
            <a:endParaRPr lang="en-US" altLang="zh-CN" sz="2000" dirty="0" smtClean="0">
              <a:solidFill>
                <a:schemeClr val="hlink"/>
              </a:solidFill>
              <a:ea typeface="楷体" pitchFamily="49" charset="-122"/>
              <a:cs typeface="Times New Roman" pitchFamily="18" charset="0"/>
            </a:endParaRPr>
          </a:p>
          <a:p>
            <a:r>
              <a:rPr lang="en-US" altLang="zh-CN" sz="2000" dirty="0" smtClean="0">
                <a:solidFill>
                  <a:srgbClr val="FF00FF"/>
                </a:solidFill>
                <a:ea typeface="楷体" pitchFamily="49" charset="-122"/>
                <a:cs typeface="Times New Roman" pitchFamily="18" charset="0"/>
              </a:rPr>
              <a:t>private </a:t>
            </a:r>
            <a:r>
              <a:rPr lang="en-US" altLang="zh-CN" sz="2000" dirty="0">
                <a:solidFill>
                  <a:srgbClr val="FF00FF"/>
                </a:solidFill>
                <a:ea typeface="楷体" pitchFamily="49" charset="-122"/>
                <a:cs typeface="Times New Roman" pitchFamily="18" charset="0"/>
              </a:rPr>
              <a:t>void </a:t>
            </a:r>
            <a:r>
              <a:rPr lang="en-US" altLang="zh-CN" sz="2000" dirty="0" err="1">
                <a:solidFill>
                  <a:srgbClr val="FF00FF"/>
                </a:solidFill>
                <a:ea typeface="楷体" pitchFamily="49" charset="-122"/>
                <a:cs typeface="Times New Roman" pitchFamily="18" charset="0"/>
              </a:rPr>
              <a:t>Form9_Load</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DateTime.Now.ToString</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h:mm:ss</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timer1.Enabled</a:t>
            </a:r>
            <a:r>
              <a:rPr lang="en-US" altLang="zh-CN" sz="2000" dirty="0">
                <a:solidFill>
                  <a:schemeClr val="hlink"/>
                </a:solidFill>
                <a:ea typeface="楷体" pitchFamily="49" charset="-122"/>
                <a:cs typeface="Times New Roman" pitchFamily="18" charset="0"/>
              </a:rPr>
              <a:t> = true;	//</a:t>
            </a:r>
            <a:r>
              <a:rPr lang="zh-CN" altLang="en-US" sz="2000" dirty="0">
                <a:solidFill>
                  <a:schemeClr val="hlink"/>
                </a:solidFill>
                <a:ea typeface="楷体" pitchFamily="49" charset="-122"/>
                <a:cs typeface="Times New Roman" pitchFamily="18" charset="0"/>
              </a:rPr>
              <a:t>启到定时器</a:t>
            </a:r>
            <a:r>
              <a:rPr lang="en-US" altLang="zh-CN" sz="2000" dirty="0" err="1">
                <a:solidFill>
                  <a:schemeClr val="hlink"/>
                </a:solidFill>
                <a:ea typeface="楷体" pitchFamily="49" charset="-122"/>
                <a:cs typeface="Times New Roman" pitchFamily="18" charset="0"/>
              </a:rPr>
              <a:t>timer1</a:t>
            </a:r>
            <a:endParaRPr lang="en-US" altLang="zh-CN" sz="2000" dirty="0">
              <a:solidFill>
                <a:schemeClr val="hlink"/>
              </a:solidFill>
              <a:ea typeface="楷体" pitchFamily="49" charset="-122"/>
              <a:cs typeface="Times New Roman" pitchFamily="18" charset="0"/>
            </a:endParaRP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timer1.</a:t>
            </a:r>
            <a:r>
              <a:rPr lang="en-US" altLang="zh-CN" sz="2000" dirty="0" err="1">
                <a:solidFill>
                  <a:srgbClr val="FF0000"/>
                </a:solidFill>
                <a:ea typeface="楷体" pitchFamily="49" charset="-122"/>
                <a:cs typeface="Times New Roman" pitchFamily="18" charset="0"/>
              </a:rPr>
              <a:t>Interval</a:t>
            </a:r>
            <a:r>
              <a:rPr lang="en-US" altLang="zh-CN" sz="2000" dirty="0">
                <a:solidFill>
                  <a:schemeClr val="hlink"/>
                </a:solidFill>
                <a:ea typeface="楷体" pitchFamily="49" charset="-122"/>
                <a:cs typeface="Times New Roman" pitchFamily="18" charset="0"/>
              </a:rPr>
              <a:t> = 100;</a:t>
            </a:r>
          </a:p>
          <a:p>
            <a:r>
              <a:rPr lang="en-US" altLang="zh-CN" sz="2000" dirty="0">
                <a:solidFill>
                  <a:schemeClr val="hlink"/>
                </a:solidFill>
                <a:ea typeface="楷体" pitchFamily="49" charset="-122"/>
                <a:cs typeface="Times New Roman" pitchFamily="18" charset="0"/>
              </a:rPr>
              <a:t>}</a:t>
            </a:r>
          </a:p>
          <a:p>
            <a:r>
              <a:rPr lang="en-US" altLang="zh-CN" sz="2000" dirty="0">
                <a:solidFill>
                  <a:srgbClr val="FF00FF"/>
                </a:solidFill>
                <a:ea typeface="楷体" pitchFamily="49" charset="-122"/>
                <a:cs typeface="Times New Roman" pitchFamily="18" charset="0"/>
              </a:rPr>
              <a:t>private void </a:t>
            </a:r>
            <a:r>
              <a:rPr lang="en-US" altLang="zh-CN" sz="2000" dirty="0" err="1">
                <a:solidFill>
                  <a:srgbClr val="FF3300"/>
                </a:solidFill>
                <a:ea typeface="楷体" pitchFamily="49" charset="-122"/>
                <a:cs typeface="Times New Roman" pitchFamily="18" charset="0"/>
              </a:rPr>
              <a:t>timer1_Tick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DateTime.Now.ToString</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h:mm:ss</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p:txBody>
      </p:sp>
      <p:pic>
        <p:nvPicPr>
          <p:cNvPr id="5" name="图片 4"/>
          <p:cNvPicPr/>
          <p:nvPr/>
        </p:nvPicPr>
        <p:blipFill>
          <a:blip r:embed="rId2"/>
          <a:srcRect/>
          <a:stretch>
            <a:fillRect/>
          </a:stretch>
        </p:blipFill>
        <p:spPr bwMode="auto">
          <a:xfrm>
            <a:off x="3857620" y="857232"/>
            <a:ext cx="2857520" cy="17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611188" y="476250"/>
            <a:ext cx="27368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4" name="图片 3"/>
          <p:cNvPicPr/>
          <p:nvPr/>
        </p:nvPicPr>
        <p:blipFill>
          <a:blip r:embed="rId2"/>
          <a:srcRect/>
          <a:stretch>
            <a:fillRect/>
          </a:stretch>
        </p:blipFill>
        <p:spPr bwMode="auto">
          <a:xfrm>
            <a:off x="1428728" y="1214422"/>
            <a:ext cx="2928958" cy="16430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539750" y="1289062"/>
            <a:ext cx="8064500" cy="1200329"/>
          </a:xfrm>
          <a:prstGeom prst="rect">
            <a:avLst/>
          </a:prstGeom>
          <a:noFill/>
          <a:ln w="9525">
            <a:noFill/>
            <a:miter lim="800000"/>
            <a:headEnd/>
            <a:tailEnd/>
          </a:ln>
          <a:effectLst/>
        </p:spPr>
        <p:txBody>
          <a:bodyPr>
            <a:spAutoFit/>
          </a:bodyPr>
          <a:lstStyle/>
          <a:p>
            <a:r>
              <a:rPr lang="zh-CN" altLang="en-US" dirty="0" smtClean="0">
                <a:ea typeface="楷体" pitchFamily="49" charset="-122"/>
                <a:cs typeface="Times New Roman" pitchFamily="18" charset="0"/>
              </a:rPr>
              <a:t>       滚动条</a:t>
            </a:r>
            <a:r>
              <a:rPr lang="zh-CN" altLang="en-US" dirty="0">
                <a:ea typeface="楷体" pitchFamily="49" charset="-122"/>
                <a:cs typeface="Times New Roman" pitchFamily="18" charset="0"/>
              </a:rPr>
              <a:t>的结构为两端各有一个滚动箭头，两个滚动箭头中间是滚动条部分，在滚动条上有一个能够移动的小方块，叫做滚动框。 </a:t>
            </a:r>
          </a:p>
        </p:txBody>
      </p:sp>
      <p:sp>
        <p:nvSpPr>
          <p:cNvPr id="140292" name="Text Box 4"/>
          <p:cNvSpPr txBox="1">
            <a:spLocks noChangeArrowheads="1"/>
          </p:cNvSpPr>
          <p:nvPr/>
        </p:nvSpPr>
        <p:spPr bwMode="auto">
          <a:xfrm>
            <a:off x="2844800" y="4818075"/>
            <a:ext cx="3167063" cy="396875"/>
          </a:xfrm>
          <a:prstGeom prst="rect">
            <a:avLst/>
          </a:prstGeom>
          <a:noFill/>
          <a:ln w="9525">
            <a:noFill/>
            <a:miter lim="800000"/>
            <a:headEnd/>
            <a:tailEnd/>
          </a:ln>
          <a:effectLst/>
        </p:spPr>
        <p:txBody>
          <a:bodyPr>
            <a:spAutoFit/>
          </a:bodyPr>
          <a:lstStyle/>
          <a:p>
            <a:pPr>
              <a:spcBef>
                <a:spcPct val="50000"/>
              </a:spcBef>
            </a:pPr>
            <a:r>
              <a:rPr lang="zh-CN" altLang="en-US" sz="2000">
                <a:ea typeface="楷体" pitchFamily="49" charset="-122"/>
                <a:cs typeface="Times New Roman" pitchFamily="18" charset="0"/>
              </a:rPr>
              <a:t>水平滚动条和垂直滚动条</a:t>
            </a:r>
          </a:p>
        </p:txBody>
      </p:sp>
      <p:sp>
        <p:nvSpPr>
          <p:cNvPr id="5" name="TextBox 4"/>
          <p:cNvSpPr txBox="1"/>
          <p:nvPr/>
        </p:nvSpPr>
        <p:spPr>
          <a:xfrm>
            <a:off x="571472" y="428604"/>
            <a:ext cx="35719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9.2.12  </a:t>
            </a:r>
            <a:r>
              <a:rPr lang="zh-CN" altLang="en-US" sz="2800" dirty="0" smtClean="0">
                <a:solidFill>
                  <a:srgbClr val="FF3300"/>
                </a:solidFill>
                <a:latin typeface="黑体" pitchFamily="49" charset="-122"/>
                <a:ea typeface="黑体" pitchFamily="49" charset="-122"/>
              </a:rPr>
              <a:t>滚动条控件</a:t>
            </a:r>
          </a:p>
        </p:txBody>
      </p:sp>
      <p:pic>
        <p:nvPicPr>
          <p:cNvPr id="6" name="图片 5"/>
          <p:cNvPicPr/>
          <p:nvPr/>
        </p:nvPicPr>
        <p:blipFill>
          <a:blip r:embed="rId2"/>
          <a:srcRect/>
          <a:stretch>
            <a:fillRect/>
          </a:stretch>
        </p:blipFill>
        <p:spPr bwMode="auto">
          <a:xfrm>
            <a:off x="2786050" y="2714620"/>
            <a:ext cx="3000396" cy="1928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571472" y="1142984"/>
            <a:ext cx="8135938" cy="1421928"/>
          </a:xfrm>
          <a:prstGeom prst="rect">
            <a:avLst/>
          </a:prstGeom>
          <a:noFill/>
          <a:ln w="9525">
            <a:noFill/>
            <a:miter lim="800000"/>
            <a:headEnd/>
            <a:tailEnd/>
          </a:ln>
          <a:effectLst/>
        </p:spPr>
        <p:txBody>
          <a:bodyPr>
            <a:spAutoFit/>
          </a:bodyPr>
          <a:lstStyle/>
          <a:p>
            <a:pPr>
              <a:lnSpc>
                <a:spcPct val="120000"/>
              </a:lnSpc>
            </a:pPr>
            <a:r>
              <a:rPr lang="zh-CN" altLang="en-US" dirty="0">
                <a:ea typeface="楷体" pitchFamily="49" charset="-122"/>
                <a:cs typeface="Times New Roman" pitchFamily="18" charset="0"/>
              </a:rPr>
              <a:t>　　在</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中，窗体分为如下两种类型：</a:t>
            </a:r>
          </a:p>
          <a:p>
            <a:pPr>
              <a:lnSpc>
                <a:spcPct val="1200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a:t>
            </a:r>
            <a:r>
              <a:rPr lang="zh-CN" altLang="en-US" dirty="0">
                <a:solidFill>
                  <a:srgbClr val="FF00FF"/>
                </a:solidFill>
                <a:ea typeface="楷体" pitchFamily="49" charset="-122"/>
                <a:cs typeface="Times New Roman" pitchFamily="18" charset="0"/>
              </a:rPr>
              <a:t>普通窗体</a:t>
            </a:r>
            <a:r>
              <a:rPr lang="zh-CN" altLang="en-US" dirty="0">
                <a:ea typeface="楷体" pitchFamily="49" charset="-122"/>
                <a:cs typeface="Times New Roman" pitchFamily="18" charset="0"/>
              </a:rPr>
              <a:t>，也称为单文档窗体（</a:t>
            </a:r>
            <a:r>
              <a:rPr lang="en-US" altLang="zh-CN" dirty="0">
                <a:ea typeface="楷体" pitchFamily="49" charset="-122"/>
                <a:cs typeface="Times New Roman" pitchFamily="18" charset="0"/>
              </a:rPr>
              <a:t>SDI</a:t>
            </a:r>
            <a:r>
              <a:rPr lang="zh-CN" altLang="en-US" dirty="0">
                <a:ea typeface="楷体" pitchFamily="49" charset="-122"/>
                <a:cs typeface="Times New Roman" pitchFamily="18" charset="0"/>
              </a:rPr>
              <a:t>），前面所有创建的窗体均为普通窗体。普通窗体又分为如下两种</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3" name="TextBox 2"/>
          <p:cNvSpPr txBox="1"/>
          <p:nvPr/>
        </p:nvSpPr>
        <p:spPr>
          <a:xfrm>
            <a:off x="642910" y="428604"/>
            <a:ext cx="335758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9.1.2</a:t>
            </a:r>
            <a:r>
              <a:rPr lang="zh-CN" altLang="en-US" sz="2800" dirty="0" smtClean="0">
                <a:solidFill>
                  <a:srgbClr val="FF3300"/>
                </a:solidFill>
                <a:latin typeface="黑体" pitchFamily="49" charset="-122"/>
                <a:ea typeface="黑体" pitchFamily="49" charset="-122"/>
              </a:rPr>
              <a:t>　窗体类型</a:t>
            </a:r>
          </a:p>
        </p:txBody>
      </p:sp>
      <p:sp>
        <p:nvSpPr>
          <p:cNvPr id="4" name="TextBox 3"/>
          <p:cNvSpPr txBox="1"/>
          <p:nvPr/>
        </p:nvSpPr>
        <p:spPr>
          <a:xfrm>
            <a:off x="714348" y="4643446"/>
            <a:ext cx="7786742"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2</a:t>
            </a:r>
            <a:r>
              <a:rPr lang="zh-CN" altLang="en-US" dirty="0" smtClean="0">
                <a:ea typeface="楷体" pitchFamily="49" charset="-122"/>
                <a:cs typeface="Times New Roman" pitchFamily="18" charset="0"/>
              </a:rPr>
              <a:t>）</a:t>
            </a:r>
            <a:r>
              <a:rPr lang="en-US" altLang="zh-CN" dirty="0" smtClean="0">
                <a:solidFill>
                  <a:srgbClr val="FF00FF"/>
                </a:solidFill>
                <a:ea typeface="楷体" pitchFamily="49" charset="-122"/>
                <a:cs typeface="Times New Roman" pitchFamily="18" charset="0"/>
              </a:rPr>
              <a:t>MDI</a:t>
            </a:r>
            <a:r>
              <a:rPr lang="zh-CN" altLang="en-US" dirty="0" smtClean="0">
                <a:solidFill>
                  <a:srgbClr val="FF00FF"/>
                </a:solidFill>
                <a:ea typeface="楷体" pitchFamily="49" charset="-122"/>
                <a:cs typeface="Times New Roman" pitchFamily="18" charset="0"/>
              </a:rPr>
              <a:t>父窗体</a:t>
            </a:r>
            <a:r>
              <a:rPr lang="zh-CN" altLang="en-US" dirty="0" smtClean="0">
                <a:ea typeface="楷体" pitchFamily="49" charset="-122"/>
                <a:cs typeface="Times New Roman" pitchFamily="18" charset="0"/>
              </a:rPr>
              <a:t>，即多文档窗体，其中可以放置普通子窗体。</a:t>
            </a:r>
            <a:endParaRPr lang="zh-CN" altLang="en-US" dirty="0"/>
          </a:p>
        </p:txBody>
      </p:sp>
      <p:sp>
        <p:nvSpPr>
          <p:cNvPr id="5" name="TextBox 4"/>
          <p:cNvSpPr txBox="1"/>
          <p:nvPr/>
        </p:nvSpPr>
        <p:spPr>
          <a:xfrm>
            <a:off x="1000100" y="2643182"/>
            <a:ext cx="7643866" cy="1938992"/>
          </a:xfrm>
          <a:prstGeom prst="rect">
            <a:avLst/>
          </a:prstGeom>
          <a:noFill/>
        </p:spPr>
        <p:txBody>
          <a:bodyPr wrap="square" rtlCol="0">
            <a:spAutoFit/>
          </a:bodyPr>
          <a:lstStyle/>
          <a:p>
            <a:pPr marL="457200" indent="-457200">
              <a:lnSpc>
                <a:spcPct val="120000"/>
              </a:lnSpc>
              <a:buFont typeface="Wingdings" pitchFamily="2" charset="2"/>
              <a:buChar char="l"/>
            </a:pPr>
            <a:r>
              <a:rPr lang="zh-CN" altLang="en-US" sz="2000" dirty="0" smtClean="0">
                <a:solidFill>
                  <a:srgbClr val="FF0000"/>
                </a:solidFill>
                <a:ea typeface="楷体" pitchFamily="49" charset="-122"/>
                <a:cs typeface="Times New Roman" pitchFamily="18" charset="0"/>
              </a:rPr>
              <a:t>模式窗体</a:t>
            </a:r>
            <a:r>
              <a:rPr lang="zh-CN" altLang="en-US" sz="2000" dirty="0" smtClean="0">
                <a:ea typeface="楷体" pitchFamily="49" charset="-122"/>
                <a:cs typeface="Times New Roman" pitchFamily="18" charset="0"/>
              </a:rPr>
              <a:t>。这类窗体在屏幕上显示后用户必须响应，只有在它关闭后才能操作其他窗体或程序。</a:t>
            </a:r>
          </a:p>
          <a:p>
            <a:pPr marL="457200" indent="-457200">
              <a:lnSpc>
                <a:spcPct val="120000"/>
              </a:lnSpc>
              <a:buFont typeface="Wingdings" pitchFamily="2" charset="2"/>
              <a:buChar char="l"/>
            </a:pPr>
            <a:r>
              <a:rPr lang="zh-CN" altLang="en-US" sz="2000" dirty="0" smtClean="0">
                <a:solidFill>
                  <a:srgbClr val="FF0000"/>
                </a:solidFill>
                <a:ea typeface="楷体" pitchFamily="49" charset="-122"/>
                <a:cs typeface="Times New Roman" pitchFamily="18" charset="0"/>
              </a:rPr>
              <a:t>无模式窗体</a:t>
            </a:r>
            <a:r>
              <a:rPr lang="zh-CN" altLang="en-US" sz="2000" dirty="0" smtClean="0">
                <a:ea typeface="楷体" pitchFamily="49" charset="-122"/>
                <a:cs typeface="Times New Roman" pitchFamily="18" charset="0"/>
              </a:rPr>
              <a:t>。这类窗体在屏幕上显示后用户可以不必响应，可以随意切换到其他窗体或程序进行操作。通常情况下，当建立新的窗体时，都默认设置为无模式窗体。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385" name="Group 121"/>
          <p:cNvGraphicFramePr>
            <a:graphicFrameLocks noGrp="1"/>
          </p:cNvGraphicFramePr>
          <p:nvPr/>
        </p:nvGraphicFramePr>
        <p:xfrm>
          <a:off x="539750" y="404813"/>
          <a:ext cx="8135938" cy="2244725"/>
        </p:xfrm>
        <a:graphic>
          <a:graphicData uri="http://schemas.openxmlformats.org/drawingml/2006/table">
            <a:tbl>
              <a:tblPr/>
              <a:tblGrid>
                <a:gridCol w="2316163"/>
                <a:gridCol w="5819775"/>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滚动条的属性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Maximum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表示滚动条的最大值。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Minimum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表示滚动条的最小值。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表示目前滚动条所在位置对应的值。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LargeChange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设置滚动条的最大变动值。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SmallChange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设置滚动条的最小变动值。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39384" name="Group 120"/>
          <p:cNvGraphicFramePr>
            <a:graphicFrameLocks noGrp="1"/>
          </p:cNvGraphicFramePr>
          <p:nvPr/>
        </p:nvGraphicFramePr>
        <p:xfrm>
          <a:off x="611188" y="3019425"/>
          <a:ext cx="8064500" cy="1371600"/>
        </p:xfrm>
        <a:graphic>
          <a:graphicData uri="http://schemas.openxmlformats.org/drawingml/2006/table">
            <a:tbl>
              <a:tblPr/>
              <a:tblGrid>
                <a:gridCol w="1800225"/>
                <a:gridCol w="6264275"/>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滚动条的事件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Scroll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当用鼠标压住滚动条上的滑块进行移动时，滑块被重新定位时发生。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Change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当改变</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Value</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属性值时发生。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539750" y="404813"/>
            <a:ext cx="7848600" cy="457200"/>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9.10</a:t>
            </a:r>
            <a:r>
              <a:rPr lang="en-US" altLang="zh-CN" dirty="0">
                <a:solidFill>
                  <a:srgbClr val="FF3300"/>
                </a:solidFill>
                <a:ea typeface="楷体" pitchFamily="49" charset="-122"/>
                <a:cs typeface="Times New Roman" pitchFamily="18" charset="0"/>
              </a:rPr>
              <a:t>】  </a:t>
            </a:r>
            <a:r>
              <a:rPr lang="zh-CN" altLang="en-US" dirty="0">
                <a:ea typeface="楷体" pitchFamily="49" charset="-122"/>
                <a:cs typeface="Times New Roman" pitchFamily="18" charset="0"/>
              </a:rPr>
              <a:t>设计一个窗体说明滚动条的使用方法。</a:t>
            </a:r>
          </a:p>
        </p:txBody>
      </p:sp>
      <p:sp>
        <p:nvSpPr>
          <p:cNvPr id="138243" name="Text Box 3"/>
          <p:cNvSpPr txBox="1">
            <a:spLocks noChangeArrowheads="1"/>
          </p:cNvSpPr>
          <p:nvPr/>
        </p:nvSpPr>
        <p:spPr bwMode="auto">
          <a:xfrm>
            <a:off x="611188" y="981075"/>
            <a:ext cx="8532812" cy="5238357"/>
          </a:xfrm>
          <a:prstGeom prst="rect">
            <a:avLst/>
          </a:prstGeom>
          <a:noFill/>
          <a:ln w="9525">
            <a:noFill/>
            <a:miter lim="800000"/>
            <a:headEnd/>
            <a:tailEnd/>
          </a:ln>
          <a:effectLst/>
        </p:spPr>
        <p:txBody>
          <a:bodyPr>
            <a:spAutoFit/>
          </a:bodyPr>
          <a:lstStyle/>
          <a:p>
            <a:pPr>
              <a:lnSpc>
                <a:spcPct val="70000"/>
              </a:lnSpc>
              <a:spcBef>
                <a:spcPct val="50000"/>
              </a:spcBef>
            </a:pPr>
            <a:r>
              <a:rPr lang="en-US" altLang="zh-CN" dirty="0" err="1">
                <a:ea typeface="楷体" pitchFamily="49" charset="-122"/>
                <a:cs typeface="Times New Roman" pitchFamily="18" charset="0"/>
              </a:rPr>
              <a:t>Form10</a:t>
            </a:r>
            <a:r>
              <a:rPr lang="zh-CN" altLang="en-US" dirty="0">
                <a:ea typeface="楷体" pitchFamily="49" charset="-122"/>
                <a:cs typeface="Times New Roman" pitchFamily="18" charset="0"/>
              </a:rPr>
              <a:t>窗体：</a:t>
            </a:r>
          </a:p>
          <a:p>
            <a:pPr>
              <a:lnSpc>
                <a:spcPct val="70000"/>
              </a:lnSpc>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）设计界面</a:t>
            </a:r>
          </a:p>
          <a:p>
            <a:pPr>
              <a:lnSpc>
                <a:spcPct val="70000"/>
              </a:lnSpc>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）事件过程：</a:t>
            </a:r>
          </a:p>
          <a:p>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Form10_Load</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hScrollBar1.Maximum</a:t>
            </a:r>
            <a:r>
              <a:rPr lang="en-US" altLang="zh-CN" sz="2000" dirty="0">
                <a:solidFill>
                  <a:schemeClr val="hlink"/>
                </a:solidFill>
                <a:ea typeface="楷体" pitchFamily="49" charset="-122"/>
                <a:cs typeface="Times New Roman" pitchFamily="18" charset="0"/>
              </a:rPr>
              <a:t> = 100;</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hScrollBar1.Minimum</a:t>
            </a:r>
            <a:r>
              <a:rPr lang="en-US" altLang="zh-CN" sz="2000" dirty="0">
                <a:solidFill>
                  <a:schemeClr val="hlink"/>
                </a:solidFill>
                <a:ea typeface="楷体" pitchFamily="49" charset="-122"/>
                <a:cs typeface="Times New Roman" pitchFamily="18" charset="0"/>
              </a:rPr>
              <a:t> = 0;</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hScrollBar1.SmallChange</a:t>
            </a:r>
            <a:r>
              <a:rPr lang="en-US" altLang="zh-CN" sz="2000" dirty="0">
                <a:solidFill>
                  <a:schemeClr val="hlink"/>
                </a:solidFill>
                <a:ea typeface="楷体" pitchFamily="49" charset="-122"/>
                <a:cs typeface="Times New Roman" pitchFamily="18" charset="0"/>
              </a:rPr>
              <a:t> = 2;</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hScrollBar1.LargeChange</a:t>
            </a:r>
            <a:r>
              <a:rPr lang="en-US" altLang="zh-CN" sz="2000" dirty="0">
                <a:solidFill>
                  <a:schemeClr val="hlink"/>
                </a:solidFill>
                <a:ea typeface="楷体" pitchFamily="49" charset="-122"/>
                <a:cs typeface="Times New Roman" pitchFamily="18" charset="0"/>
              </a:rPr>
              <a:t> = 5;</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vScrollBar1.Maximum</a:t>
            </a:r>
            <a:r>
              <a:rPr lang="en-US" altLang="zh-CN" sz="2000" dirty="0">
                <a:solidFill>
                  <a:schemeClr val="hlink"/>
                </a:solidFill>
                <a:ea typeface="楷体" pitchFamily="49" charset="-122"/>
                <a:cs typeface="Times New Roman" pitchFamily="18" charset="0"/>
              </a:rPr>
              <a:t> = 100;</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vScrollBar1.Minimum</a:t>
            </a:r>
            <a:r>
              <a:rPr lang="en-US" altLang="zh-CN" sz="2000" dirty="0">
                <a:solidFill>
                  <a:schemeClr val="hlink"/>
                </a:solidFill>
                <a:ea typeface="楷体" pitchFamily="49" charset="-122"/>
                <a:cs typeface="Times New Roman" pitchFamily="18" charset="0"/>
              </a:rPr>
              <a:t> = 0;</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vScrollBar1.SmallChange</a:t>
            </a:r>
            <a:r>
              <a:rPr lang="en-US" altLang="zh-CN" sz="2000" dirty="0">
                <a:solidFill>
                  <a:schemeClr val="hlink"/>
                </a:solidFill>
                <a:ea typeface="楷体" pitchFamily="49" charset="-122"/>
                <a:cs typeface="Times New Roman" pitchFamily="18" charset="0"/>
              </a:rPr>
              <a:t> = 2;</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vScrollBar1.LargeChange</a:t>
            </a:r>
            <a:r>
              <a:rPr lang="en-US" altLang="zh-CN" sz="2000" dirty="0">
                <a:solidFill>
                  <a:schemeClr val="hlink"/>
                </a:solidFill>
                <a:ea typeface="楷体" pitchFamily="49" charset="-122"/>
                <a:cs typeface="Times New Roman" pitchFamily="18" charset="0"/>
              </a:rPr>
              <a:t> = 5;</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hScrollBar1.Value</a:t>
            </a:r>
            <a:r>
              <a:rPr lang="en-US" altLang="zh-CN" sz="2000" dirty="0">
                <a:solidFill>
                  <a:schemeClr val="hlink"/>
                </a:solidFill>
                <a:ea typeface="楷体" pitchFamily="49" charset="-122"/>
                <a:cs typeface="Times New Roman" pitchFamily="18" charset="0"/>
              </a:rPr>
              <a:t> = 0;</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vScrollBar1.Value</a:t>
            </a:r>
            <a:r>
              <a:rPr lang="en-US" altLang="zh-CN" sz="2000" dirty="0">
                <a:solidFill>
                  <a:schemeClr val="hlink"/>
                </a:solidFill>
                <a:ea typeface="楷体" pitchFamily="49" charset="-122"/>
                <a:cs typeface="Times New Roman" pitchFamily="18" charset="0"/>
              </a:rPr>
              <a:t> = 0;</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 "0";</a:t>
            </a:r>
          </a:p>
          <a:p>
            <a:r>
              <a:rPr lang="en-US" altLang="zh-CN" sz="2000" dirty="0">
                <a:solidFill>
                  <a:schemeClr val="hlink"/>
                </a:solidFill>
                <a:ea typeface="楷体" pitchFamily="49" charset="-122"/>
                <a:cs typeface="Times New Roman" pitchFamily="18" charset="0"/>
              </a:rPr>
              <a:t>}</a:t>
            </a:r>
          </a:p>
        </p:txBody>
      </p:sp>
      <p:pic>
        <p:nvPicPr>
          <p:cNvPr id="5" name="图片 4"/>
          <p:cNvPicPr/>
          <p:nvPr/>
        </p:nvPicPr>
        <p:blipFill>
          <a:blip r:embed="rId2"/>
          <a:srcRect/>
          <a:stretch>
            <a:fillRect/>
          </a:stretch>
        </p:blipFill>
        <p:spPr bwMode="auto">
          <a:xfrm>
            <a:off x="5000628" y="2714620"/>
            <a:ext cx="3071834"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539750" y="404813"/>
            <a:ext cx="8424863" cy="3016210"/>
          </a:xfrm>
          <a:prstGeom prst="rect">
            <a:avLst/>
          </a:prstGeom>
          <a:noFill/>
          <a:ln w="9525">
            <a:noFill/>
            <a:miter lim="800000"/>
            <a:headEnd/>
            <a:tailEnd/>
          </a:ln>
          <a:effectLst/>
        </p:spPr>
        <p:txBody>
          <a:bodyPr>
            <a:spAutoFit/>
          </a:bodyPr>
          <a:lstStyle/>
          <a:p>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hScrollBar1_Scroll</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ScrollEventArgs</a:t>
            </a:r>
            <a:r>
              <a:rPr lang="en-US" altLang="zh-CN" sz="2000" dirty="0">
                <a:solidFill>
                  <a:srgbClr val="FF00FF"/>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hScrollBar1.Value.ToString</a:t>
            </a:r>
            <a:r>
              <a:rPr lang="en-US" altLang="zh-CN" sz="2000" dirty="0">
                <a:solidFill>
                  <a:schemeClr val="hlink"/>
                </a:solidFill>
                <a:ea typeface="楷体" pitchFamily="49" charset="-122"/>
                <a:cs typeface="Times New Roman" pitchFamily="18" charset="0"/>
              </a:rPr>
              <a:t>("d");</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将</a:t>
            </a:r>
            <a:r>
              <a:rPr lang="en-US" altLang="zh-CN" sz="2000" dirty="0" err="1">
                <a:solidFill>
                  <a:schemeClr val="hlink"/>
                </a:solidFill>
                <a:ea typeface="楷体" pitchFamily="49" charset="-122"/>
                <a:cs typeface="Times New Roman" pitchFamily="18" charset="0"/>
              </a:rPr>
              <a:t>hScrollBar1.Value</a:t>
            </a:r>
            <a:r>
              <a:rPr lang="zh-CN" altLang="en-US" sz="2000" dirty="0">
                <a:solidFill>
                  <a:schemeClr val="hlink"/>
                </a:solidFill>
                <a:ea typeface="楷体" pitchFamily="49" charset="-122"/>
                <a:cs typeface="Times New Roman" pitchFamily="18" charset="0"/>
              </a:rPr>
              <a:t>整数将实际宽度转换成字符串在</a:t>
            </a:r>
            <a:r>
              <a:rPr lang="en-US" altLang="zh-CN" sz="2000" dirty="0" err="1">
                <a:solidFill>
                  <a:schemeClr val="hlink"/>
                </a:solidFill>
                <a:ea typeface="楷体" pitchFamily="49" charset="-122"/>
                <a:cs typeface="Times New Roman" pitchFamily="18" charset="0"/>
              </a:rPr>
              <a:t>textBox1</a:t>
            </a:r>
            <a:r>
              <a:rPr lang="zh-CN" altLang="en-US" sz="2000" dirty="0">
                <a:solidFill>
                  <a:schemeClr val="hlink"/>
                </a:solidFill>
                <a:ea typeface="楷体" pitchFamily="49" charset="-122"/>
                <a:cs typeface="Times New Roman" pitchFamily="18" charset="0"/>
              </a:rPr>
              <a:t>中显示</a:t>
            </a:r>
          </a:p>
          <a:p>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vScrollBar1.</a:t>
            </a:r>
            <a:r>
              <a:rPr lang="en-US" altLang="zh-CN" sz="2000" dirty="0" err="1">
                <a:solidFill>
                  <a:srgbClr val="FF0000"/>
                </a:solidFill>
                <a:ea typeface="楷体" pitchFamily="49" charset="-122"/>
                <a:cs typeface="Times New Roman" pitchFamily="18" charset="0"/>
              </a:rPr>
              <a:t>Value</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hScrollBar1.Value</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a:p>
            <a:pPr>
              <a:lnSpc>
                <a:spcPct val="150000"/>
              </a:lnSpc>
            </a:pPr>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vScrollBar1_Scroll</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ScrollEventArgs</a:t>
            </a:r>
            <a:r>
              <a:rPr lang="en-US" altLang="zh-CN" sz="2000" dirty="0">
                <a:solidFill>
                  <a:srgbClr val="FF00FF"/>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vScrollBar1.Value.ToString</a:t>
            </a:r>
            <a:r>
              <a:rPr lang="en-US" altLang="zh-CN" sz="2000" dirty="0">
                <a:solidFill>
                  <a:schemeClr val="hlink"/>
                </a:solidFill>
                <a:ea typeface="楷体" pitchFamily="49" charset="-122"/>
                <a:cs typeface="Times New Roman" pitchFamily="18" charset="0"/>
              </a:rPr>
              <a:t>("d");</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hScrollBar1.</a:t>
            </a:r>
            <a:r>
              <a:rPr lang="en-US" altLang="zh-CN" sz="2000" dirty="0" err="1">
                <a:solidFill>
                  <a:srgbClr val="FF0000"/>
                </a:solidFill>
                <a:ea typeface="楷体" pitchFamily="49" charset="-122"/>
                <a:cs typeface="Times New Roman" pitchFamily="18" charset="0"/>
              </a:rPr>
              <a:t>Value</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vScrollBar1.Value</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571472" y="428604"/>
            <a:ext cx="7200900" cy="2246769"/>
          </a:xfrm>
          <a:prstGeom prst="rect">
            <a:avLst/>
          </a:prstGeom>
          <a:noFill/>
          <a:ln w="9525">
            <a:noFill/>
            <a:miter lim="800000"/>
            <a:headEnd/>
            <a:tailEnd/>
          </a:ln>
          <a:effectLst/>
        </p:spPr>
        <p:txBody>
          <a:bodyPr>
            <a:spAutoFit/>
          </a:bodyPr>
          <a:lstStyle/>
          <a:p>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button1_Click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if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)&gt;= 0 </a:t>
            </a:r>
          </a:p>
          <a:p>
            <a:r>
              <a:rPr lang="en-US" altLang="zh-CN" sz="2000" dirty="0">
                <a:solidFill>
                  <a:schemeClr val="hlink"/>
                </a:solidFill>
                <a:ea typeface="楷体" pitchFamily="49" charset="-122"/>
                <a:cs typeface="Times New Roman" pitchFamily="18" charset="0"/>
              </a:rPr>
              <a:t>	&amp;&amp;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&lt;= 100)</a:t>
            </a:r>
          </a:p>
          <a:p>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hScrollBar1.Value</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vScrollBar1.Value</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a:t>
            </a:r>
          </a:p>
        </p:txBody>
      </p:sp>
      <p:sp>
        <p:nvSpPr>
          <p:cNvPr id="136195" name="Text Box 3"/>
          <p:cNvSpPr txBox="1">
            <a:spLocks noChangeArrowheads="1"/>
          </p:cNvSpPr>
          <p:nvPr/>
        </p:nvSpPr>
        <p:spPr bwMode="auto">
          <a:xfrm>
            <a:off x="539750" y="2565400"/>
            <a:ext cx="27368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5" name="图片 4"/>
          <p:cNvPicPr/>
          <p:nvPr/>
        </p:nvPicPr>
        <p:blipFill>
          <a:blip r:embed="rId2"/>
          <a:srcRect/>
          <a:stretch>
            <a:fillRect/>
          </a:stretch>
        </p:blipFill>
        <p:spPr bwMode="auto">
          <a:xfrm>
            <a:off x="1500166" y="3214686"/>
            <a:ext cx="3143272"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684213" y="476250"/>
            <a:ext cx="4319587" cy="181588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just">
              <a:spcBef>
                <a:spcPct val="50000"/>
              </a:spcBef>
            </a:pPr>
            <a:r>
              <a:rPr lang="en-US" altLang="zh-CN" sz="2800" dirty="0" smtClean="0">
                <a:solidFill>
                  <a:srgbClr val="FF3300"/>
                </a:solidFill>
                <a:latin typeface="黑体" pitchFamily="49" charset="-122"/>
                <a:ea typeface="黑体" pitchFamily="49" charset="-122"/>
              </a:rPr>
              <a:t>9.2.13   </a:t>
            </a:r>
            <a:r>
              <a:rPr lang="zh-CN" altLang="en-US" sz="2800" dirty="0">
                <a:solidFill>
                  <a:srgbClr val="FF3300"/>
                </a:solidFill>
                <a:latin typeface="黑体" pitchFamily="49" charset="-122"/>
                <a:ea typeface="黑体" pitchFamily="49" charset="-122"/>
              </a:rPr>
              <a:t>月历控件</a:t>
            </a:r>
          </a:p>
          <a:p>
            <a:pPr algn="just">
              <a:spcBef>
                <a:spcPct val="50000"/>
              </a:spcBef>
            </a:pPr>
            <a:r>
              <a:rPr lang="en-US" altLang="zh-CN" sz="2800" dirty="0" smtClean="0">
                <a:solidFill>
                  <a:srgbClr val="FF3300"/>
                </a:solidFill>
                <a:latin typeface="黑体" pitchFamily="49" charset="-122"/>
                <a:ea typeface="黑体" pitchFamily="49" charset="-122"/>
              </a:rPr>
              <a:t>9.2.14   </a:t>
            </a:r>
            <a:r>
              <a:rPr lang="zh-CN" altLang="en-US" sz="2800" dirty="0">
                <a:solidFill>
                  <a:srgbClr val="FF3300"/>
                </a:solidFill>
                <a:latin typeface="黑体" pitchFamily="49" charset="-122"/>
                <a:ea typeface="黑体" pitchFamily="49" charset="-122"/>
              </a:rPr>
              <a:t>日期</a:t>
            </a:r>
            <a:r>
              <a:rPr lang="en-US" altLang="zh-CN" sz="2800" dirty="0">
                <a:solidFill>
                  <a:srgbClr val="FF3300"/>
                </a:solidFill>
                <a:latin typeface="黑体" pitchFamily="49" charset="-122"/>
                <a:ea typeface="黑体" pitchFamily="49" charset="-122"/>
              </a:rPr>
              <a:t>/</a:t>
            </a:r>
            <a:r>
              <a:rPr lang="zh-CN" altLang="en-US" sz="2800" dirty="0">
                <a:solidFill>
                  <a:srgbClr val="FF3300"/>
                </a:solidFill>
                <a:latin typeface="黑体" pitchFamily="49" charset="-122"/>
                <a:ea typeface="黑体" pitchFamily="49" charset="-122"/>
              </a:rPr>
              <a:t>时间控件</a:t>
            </a:r>
          </a:p>
          <a:p>
            <a:pPr algn="just">
              <a:spcBef>
                <a:spcPct val="50000"/>
              </a:spcBef>
            </a:pPr>
            <a:r>
              <a:rPr lang="en-US" altLang="zh-CN" sz="2800" dirty="0" smtClean="0">
                <a:solidFill>
                  <a:srgbClr val="FF3300"/>
                </a:solidFill>
                <a:latin typeface="黑体" pitchFamily="49" charset="-122"/>
                <a:ea typeface="黑体" pitchFamily="49" charset="-122"/>
              </a:rPr>
              <a:t>9.2.15   </a:t>
            </a:r>
            <a:r>
              <a:rPr lang="zh-CN" altLang="en-US" sz="2800" dirty="0">
                <a:solidFill>
                  <a:srgbClr val="FF3300"/>
                </a:solidFill>
                <a:latin typeface="黑体" pitchFamily="49" charset="-122"/>
                <a:ea typeface="黑体" pitchFamily="49" charset="-122"/>
              </a:rPr>
              <a:t>超链接标签控件 </a:t>
            </a:r>
          </a:p>
        </p:txBody>
      </p:sp>
      <p:sp>
        <p:nvSpPr>
          <p:cNvPr id="135172" name="Text Box 4"/>
          <p:cNvSpPr txBox="1">
            <a:spLocks noChangeArrowheads="1"/>
          </p:cNvSpPr>
          <p:nvPr/>
        </p:nvSpPr>
        <p:spPr bwMode="auto">
          <a:xfrm>
            <a:off x="1214414" y="2928934"/>
            <a:ext cx="5214974" cy="457200"/>
          </a:xfrm>
          <a:prstGeom prst="rect">
            <a:avLst/>
          </a:prstGeom>
          <a:noFill/>
          <a:ln w="9525">
            <a:noFill/>
            <a:miter lim="800000"/>
            <a:headEnd/>
            <a:tailEnd/>
          </a:ln>
          <a:effectLst/>
        </p:spPr>
        <p:txBody>
          <a:bodyPr wrap="square">
            <a:spAutoFit/>
          </a:bodyPr>
          <a:lstStyle/>
          <a:p>
            <a:pPr>
              <a:spcBef>
                <a:spcPct val="50000"/>
              </a:spcBef>
            </a:pPr>
            <a:r>
              <a:rPr lang="zh-CN" altLang="en-US" dirty="0">
                <a:latin typeface="楷体" pitchFamily="49" charset="-122"/>
                <a:ea typeface="楷体" pitchFamily="49" charset="-122"/>
              </a:rPr>
              <a:t>这三种控件使用简单，不作介绍。</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0100" y="642918"/>
            <a:ext cx="7000924"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9.3  </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多个窗体之间的数据传递</a:t>
            </a:r>
          </a:p>
        </p:txBody>
      </p:sp>
      <p:sp>
        <p:nvSpPr>
          <p:cNvPr id="5" name="TextBox 4"/>
          <p:cNvSpPr txBox="1"/>
          <p:nvPr/>
        </p:nvSpPr>
        <p:spPr>
          <a:xfrm>
            <a:off x="642910" y="1785926"/>
            <a:ext cx="550072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9.3.1 </a:t>
            </a:r>
            <a:r>
              <a:rPr lang="zh-CN" altLang="en-US" sz="2800" dirty="0" smtClean="0">
                <a:solidFill>
                  <a:srgbClr val="FF3300"/>
                </a:solidFill>
                <a:latin typeface="黑体" pitchFamily="49" charset="-122"/>
                <a:ea typeface="黑体" pitchFamily="49" charset="-122"/>
              </a:rPr>
              <a:t>通过静态字段传递数据</a:t>
            </a:r>
          </a:p>
        </p:txBody>
      </p:sp>
      <p:sp>
        <p:nvSpPr>
          <p:cNvPr id="6" name="TextBox 5"/>
          <p:cNvSpPr txBox="1"/>
          <p:nvPr/>
        </p:nvSpPr>
        <p:spPr>
          <a:xfrm>
            <a:off x="785786" y="2571744"/>
            <a:ext cx="7929618" cy="230832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其原理是将类的静态字段充当全局变量使用，在调用</a:t>
            </a:r>
            <a:r>
              <a:rPr lang="en-US" dirty="0" err="1" smtClean="0">
                <a:ea typeface="楷体" pitchFamily="49" charset="-122"/>
                <a:cs typeface="Times New Roman" pitchFamily="18" charset="0"/>
              </a:rPr>
              <a:t>SForm</a:t>
            </a:r>
            <a:r>
              <a:rPr lang="zh-CN" altLang="en-US" dirty="0" smtClean="0">
                <a:ea typeface="楷体" pitchFamily="49" charset="-122"/>
                <a:cs typeface="Times New Roman" pitchFamily="18" charset="0"/>
              </a:rPr>
              <a:t>窗体前将</a:t>
            </a:r>
            <a:r>
              <a:rPr lang="en-US" dirty="0" err="1" smtClean="0">
                <a:ea typeface="楷体" pitchFamily="49" charset="-122"/>
                <a:cs typeface="Times New Roman" pitchFamily="18" charset="0"/>
              </a:rPr>
              <a:t>MForm</a:t>
            </a:r>
            <a:r>
              <a:rPr lang="zh-CN" altLang="en-US" dirty="0" smtClean="0">
                <a:ea typeface="楷体" pitchFamily="49" charset="-122"/>
                <a:cs typeface="Times New Roman" pitchFamily="18" charset="0"/>
              </a:rPr>
              <a:t>中要传递的数据保存在类静态字段中，在执行</a:t>
            </a:r>
            <a:r>
              <a:rPr lang="en-US" dirty="0" err="1" smtClean="0">
                <a:ea typeface="楷体" pitchFamily="49" charset="-122"/>
                <a:cs typeface="Times New Roman" pitchFamily="18" charset="0"/>
              </a:rPr>
              <a:t>SForm</a:t>
            </a:r>
            <a:r>
              <a:rPr lang="zh-CN" altLang="en-US" dirty="0" smtClean="0">
                <a:ea typeface="楷体" pitchFamily="49" charset="-122"/>
                <a:cs typeface="Times New Roman" pitchFamily="18" charset="0"/>
              </a:rPr>
              <a:t>窗体时，从该类静态字段中读出数据并处理。</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215370" cy="830997"/>
          </a:xfrm>
          <a:prstGeom prst="rect">
            <a:avLst/>
          </a:prstGeom>
          <a:noFill/>
        </p:spPr>
        <p:txBody>
          <a:bodyPr wrap="square" rtlCol="0">
            <a:spAutoFit/>
          </a:bodyPr>
          <a:lstStyle/>
          <a:p>
            <a:r>
              <a:rPr lang="en-US" altLang="zh-CN" dirty="0" smtClean="0">
                <a:solidFill>
                  <a:srgbClr val="FF3300"/>
                </a:solidFill>
                <a:ea typeface="楷体" pitchFamily="49" charset="-122"/>
                <a:cs typeface="Times New Roman" pitchFamily="18" charset="0"/>
              </a:rPr>
              <a:t>       【</a:t>
            </a:r>
            <a:r>
              <a:rPr lang="zh-CN" altLang="en-US" dirty="0" smtClean="0">
                <a:solidFill>
                  <a:srgbClr val="FF3300"/>
                </a:solidFill>
                <a:ea typeface="楷体" pitchFamily="49" charset="-122"/>
                <a:cs typeface="Times New Roman" pitchFamily="18" charset="0"/>
              </a:rPr>
              <a:t>例</a:t>
            </a:r>
            <a:r>
              <a:rPr lang="en-US" dirty="0" smtClean="0">
                <a:solidFill>
                  <a:srgbClr val="FF3300"/>
                </a:solidFill>
                <a:ea typeface="楷体" pitchFamily="49" charset="-122"/>
                <a:cs typeface="Times New Roman" pitchFamily="18" charset="0"/>
              </a:rPr>
              <a:t>9.13</a:t>
            </a:r>
            <a:r>
              <a:rPr lang="en-US" altLang="zh-CN" dirty="0" smtClean="0">
                <a:solidFill>
                  <a:srgbClr val="FF3300"/>
                </a:solidFill>
                <a:ea typeface="楷体" pitchFamily="49" charset="-122"/>
                <a:cs typeface="Times New Roman" pitchFamily="18" charset="0"/>
              </a:rPr>
              <a:t>】</a:t>
            </a:r>
            <a:r>
              <a:rPr lang="zh-CN" altLang="en-US" dirty="0" smtClean="0">
                <a:ea typeface="楷体" pitchFamily="49" charset="-122"/>
                <a:cs typeface="Times New Roman" pitchFamily="18" charset="0"/>
              </a:rPr>
              <a:t>采用通过静态字段传递数据的方法，在两个窗体之间传递一个整数和一个字符串。</a:t>
            </a:r>
          </a:p>
        </p:txBody>
      </p:sp>
      <p:sp>
        <p:nvSpPr>
          <p:cNvPr id="3" name="TextBox 2"/>
          <p:cNvSpPr txBox="1"/>
          <p:nvPr/>
        </p:nvSpPr>
        <p:spPr>
          <a:xfrm>
            <a:off x="714348" y="1643050"/>
            <a:ext cx="7929618" cy="1938992"/>
          </a:xfrm>
          <a:prstGeom prst="rect">
            <a:avLst/>
          </a:prstGeom>
          <a:noFill/>
        </p:spPr>
        <p:txBody>
          <a:bodyPr wrap="square" rtlCol="0">
            <a:spAutoFit/>
          </a:bodyPr>
          <a:lstStyle/>
          <a:p>
            <a:r>
              <a:rPr lang="zh-CN" altLang="en-US" dirty="0" smtClean="0">
                <a:ea typeface="楷体" pitchFamily="49" charset="-122"/>
                <a:cs typeface="Times New Roman" pitchFamily="18" charset="0"/>
              </a:rPr>
              <a:t>       新建一个</a:t>
            </a:r>
            <a:r>
              <a:rPr lang="en-US" dirty="0" err="1" smtClean="0">
                <a:ea typeface="楷体" pitchFamily="49" charset="-122"/>
                <a:cs typeface="Times New Roman" pitchFamily="18" charset="0"/>
              </a:rPr>
              <a:t>proj9</a:t>
            </a:r>
            <a:r>
              <a:rPr lang="en-US" dirty="0" smtClean="0">
                <a:ea typeface="楷体" pitchFamily="49" charset="-122"/>
                <a:cs typeface="Times New Roman" pitchFamily="18" charset="0"/>
              </a:rPr>
              <a:t>-2</a:t>
            </a:r>
            <a:r>
              <a:rPr lang="zh-CN" altLang="en-US" dirty="0" smtClean="0">
                <a:ea typeface="楷体" pitchFamily="49" charset="-122"/>
                <a:cs typeface="Times New Roman" pitchFamily="18" charset="0"/>
              </a:rPr>
              <a:t>的</a:t>
            </a:r>
            <a:r>
              <a:rPr lang="en-US" dirty="0" smtClean="0">
                <a:ea typeface="楷体" pitchFamily="49" charset="-122"/>
                <a:cs typeface="Times New Roman" pitchFamily="18" charset="0"/>
              </a:rPr>
              <a:t>Windows</a:t>
            </a:r>
            <a:r>
              <a:rPr lang="zh-CN" altLang="en-US" dirty="0" smtClean="0">
                <a:ea typeface="楷体" pitchFamily="49" charset="-122"/>
                <a:cs typeface="Times New Roman" pitchFamily="18" charset="0"/>
              </a:rPr>
              <a:t>应用程序项目，在项目中新建一个类文件</a:t>
            </a:r>
            <a:r>
              <a:rPr lang="en-US" dirty="0" err="1" smtClean="0">
                <a:ea typeface="楷体" pitchFamily="49" charset="-122"/>
                <a:cs typeface="Times New Roman" pitchFamily="18" charset="0"/>
              </a:rPr>
              <a:t>class1.cs</a:t>
            </a:r>
            <a:r>
              <a:rPr lang="zh-CN" altLang="en-US" dirty="0" smtClean="0">
                <a:ea typeface="楷体" pitchFamily="49" charset="-122"/>
                <a:cs typeface="Times New Roman" pitchFamily="18" charset="0"/>
              </a:rPr>
              <a:t>（选择“项目</a:t>
            </a:r>
            <a:r>
              <a:rPr lang="en-US" dirty="0" smtClean="0">
                <a:ea typeface="楷体" pitchFamily="49" charset="-122"/>
                <a:cs typeface="Times New Roman" pitchFamily="18" charset="0"/>
              </a:rPr>
              <a:t>|</a:t>
            </a:r>
            <a:r>
              <a:rPr lang="zh-CN" altLang="en-US" dirty="0" smtClean="0">
                <a:ea typeface="楷体" pitchFamily="49" charset="-122"/>
                <a:cs typeface="Times New Roman" pitchFamily="18" charset="0"/>
              </a:rPr>
              <a:t>添加类”命令，在出现的“添加新项”对话框中单击“添加”按钮即可），其中设计一个类</a:t>
            </a:r>
            <a:r>
              <a:rPr lang="en-US" dirty="0" err="1" smtClean="0">
                <a:ea typeface="楷体" pitchFamily="49" charset="-122"/>
                <a:cs typeface="Times New Roman" pitchFamily="18" charset="0"/>
              </a:rPr>
              <a:t>TempDate</a:t>
            </a:r>
            <a:r>
              <a:rPr lang="zh-CN" altLang="en-US" dirty="0" smtClean="0">
                <a:ea typeface="楷体" pitchFamily="49" charset="-122"/>
                <a:cs typeface="Times New Roman" pitchFamily="18" charset="0"/>
              </a:rPr>
              <a:t>，该类中含有需要在窗体间传递数据的静态字段：</a:t>
            </a:r>
          </a:p>
        </p:txBody>
      </p:sp>
      <p:sp>
        <p:nvSpPr>
          <p:cNvPr id="4" name="TextBox 3"/>
          <p:cNvSpPr txBox="1"/>
          <p:nvPr/>
        </p:nvSpPr>
        <p:spPr>
          <a:xfrm>
            <a:off x="1285852" y="3857628"/>
            <a:ext cx="6715172" cy="1323439"/>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public class </a:t>
            </a:r>
            <a:r>
              <a:rPr lang="en-US" sz="2000" dirty="0" err="1" smtClean="0">
                <a:solidFill>
                  <a:srgbClr val="008000"/>
                </a:solidFill>
                <a:ea typeface="楷体" pitchFamily="49" charset="-122"/>
                <a:cs typeface="Times New Roman" pitchFamily="18" charset="0"/>
              </a:rPr>
              <a:t>TempData</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public static </a:t>
            </a:r>
            <a:r>
              <a:rPr lang="en-US" sz="2000" dirty="0" err="1" smtClean="0">
                <a:solidFill>
                  <a:srgbClr val="008000"/>
                </a:solidFill>
                <a:ea typeface="楷体" pitchFamily="49" charset="-122"/>
                <a:cs typeface="Times New Roman" pitchFamily="18" charset="0"/>
              </a:rPr>
              <a:t>int</a:t>
            </a:r>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mynum</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public static string </a:t>
            </a:r>
            <a:r>
              <a:rPr lang="en-US" sz="2000" dirty="0" err="1" smtClean="0">
                <a:solidFill>
                  <a:srgbClr val="008000"/>
                </a:solidFill>
                <a:ea typeface="楷体" pitchFamily="49" charset="-122"/>
                <a:cs typeface="Times New Roman" pitchFamily="18" charset="0"/>
              </a:rPr>
              <a:t>mystr</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072494" cy="1569660"/>
          </a:xfrm>
          <a:prstGeom prst="rect">
            <a:avLst/>
          </a:prstGeom>
          <a:noFill/>
        </p:spPr>
        <p:txBody>
          <a:bodyPr wrap="square" rtlCol="0">
            <a:spAutoFit/>
          </a:bodyPr>
          <a:lstStyle/>
          <a:p>
            <a:r>
              <a:rPr lang="zh-CN" altLang="en-US" dirty="0" smtClean="0">
                <a:ea typeface="楷体" pitchFamily="49" charset="-122"/>
                <a:cs typeface="Times New Roman" pitchFamily="18" charset="0"/>
              </a:rPr>
              <a:t>      在该项目中添加一个</a:t>
            </a:r>
            <a:r>
              <a:rPr lang="en-US" dirty="0" err="1" smtClean="0">
                <a:ea typeface="楷体" pitchFamily="49" charset="-122"/>
                <a:cs typeface="Times New Roman" pitchFamily="18" charset="0"/>
              </a:rPr>
              <a:t>MForm</a:t>
            </a:r>
            <a:r>
              <a:rPr lang="zh-CN" altLang="en-US" dirty="0" smtClean="0">
                <a:ea typeface="楷体" pitchFamily="49" charset="-122"/>
                <a:cs typeface="Times New Roman" pitchFamily="18" charset="0"/>
              </a:rPr>
              <a:t>窗体，包含两个标签、两个文本框（</a:t>
            </a:r>
            <a:r>
              <a:rPr lang="en-US" dirty="0" err="1" smtClean="0">
                <a:ea typeface="楷体" pitchFamily="49" charset="-122"/>
                <a:cs typeface="Times New Roman" pitchFamily="18" charset="0"/>
              </a:rPr>
              <a:t>textBox1</a:t>
            </a:r>
            <a:r>
              <a:rPr lang="zh-CN" altLang="en-US" dirty="0" smtClean="0">
                <a:ea typeface="楷体" pitchFamily="49" charset="-122"/>
                <a:cs typeface="Times New Roman" pitchFamily="18" charset="0"/>
              </a:rPr>
              <a:t>和</a:t>
            </a:r>
            <a:r>
              <a:rPr lang="en-US" dirty="0" err="1" smtClean="0">
                <a:ea typeface="楷体" pitchFamily="49" charset="-122"/>
                <a:cs typeface="Times New Roman" pitchFamily="18" charset="0"/>
              </a:rPr>
              <a:t>textBox2</a:t>
            </a:r>
            <a:r>
              <a:rPr lang="zh-CN" altLang="en-US" dirty="0" smtClean="0">
                <a:ea typeface="楷体" pitchFamily="49" charset="-122"/>
                <a:cs typeface="Times New Roman" pitchFamily="18" charset="0"/>
              </a:rPr>
              <a:t>）和一个命令按钮</a:t>
            </a:r>
            <a:r>
              <a:rPr lang="en-US" dirty="0" err="1" smtClean="0">
                <a:ea typeface="楷体" pitchFamily="49" charset="-122"/>
                <a:cs typeface="Times New Roman" pitchFamily="18" charset="0"/>
              </a:rPr>
              <a:t>button1</a:t>
            </a:r>
            <a:r>
              <a:rPr lang="zh-CN" altLang="en-US" dirty="0" smtClean="0">
                <a:ea typeface="楷体" pitchFamily="49" charset="-122"/>
                <a:cs typeface="Times New Roman" pitchFamily="18" charset="0"/>
              </a:rPr>
              <a:t>，其设计界面如图</a:t>
            </a:r>
            <a:r>
              <a:rPr lang="en-US" dirty="0" smtClean="0">
                <a:ea typeface="楷体" pitchFamily="49" charset="-122"/>
                <a:cs typeface="Times New Roman" pitchFamily="18" charset="0"/>
              </a:rPr>
              <a:t>9.36</a:t>
            </a:r>
            <a:r>
              <a:rPr lang="zh-CN" altLang="en-US" dirty="0" smtClean="0">
                <a:ea typeface="楷体" pitchFamily="49" charset="-122"/>
                <a:cs typeface="Times New Roman" pitchFamily="18" charset="0"/>
              </a:rPr>
              <a:t>所示。在</a:t>
            </a:r>
            <a:r>
              <a:rPr lang="en-US" dirty="0" err="1" smtClean="0">
                <a:ea typeface="楷体" pitchFamily="49" charset="-122"/>
                <a:cs typeface="Times New Roman" pitchFamily="18" charset="0"/>
              </a:rPr>
              <a:t>button1</a:t>
            </a:r>
            <a:r>
              <a:rPr lang="zh-CN" altLang="en-US" dirty="0" smtClean="0">
                <a:ea typeface="楷体" pitchFamily="49" charset="-122"/>
                <a:cs typeface="Times New Roman" pitchFamily="18" charset="0"/>
              </a:rPr>
              <a:t>上设计如下单击事件过程：</a:t>
            </a:r>
          </a:p>
        </p:txBody>
      </p:sp>
      <p:sp>
        <p:nvSpPr>
          <p:cNvPr id="3" name="TextBox 2"/>
          <p:cNvSpPr txBox="1"/>
          <p:nvPr/>
        </p:nvSpPr>
        <p:spPr>
          <a:xfrm>
            <a:off x="928662" y="2071678"/>
            <a:ext cx="7929618" cy="2554545"/>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private void </a:t>
            </a:r>
            <a:r>
              <a:rPr lang="en-US" sz="2000" dirty="0" err="1" smtClean="0">
                <a:solidFill>
                  <a:srgbClr val="008000"/>
                </a:solidFill>
                <a:ea typeface="楷体" pitchFamily="49" charset="-122"/>
                <a:cs typeface="Times New Roman" pitchFamily="18" charset="0"/>
              </a:rPr>
              <a:t>button1_Click</a:t>
            </a:r>
            <a:r>
              <a:rPr lang="en-US" sz="2000" dirty="0" smtClean="0">
                <a:solidFill>
                  <a:srgbClr val="008000"/>
                </a:solidFill>
                <a:ea typeface="楷体" pitchFamily="49" charset="-122"/>
                <a:cs typeface="Times New Roman" pitchFamily="18" charset="0"/>
              </a:rPr>
              <a:t>(object sender, </a:t>
            </a:r>
            <a:r>
              <a:rPr lang="en-US" sz="2000" dirty="0" err="1" smtClean="0">
                <a:solidFill>
                  <a:srgbClr val="008000"/>
                </a:solidFill>
                <a:ea typeface="楷体" pitchFamily="49" charset="-122"/>
                <a:cs typeface="Times New Roman" pitchFamily="18" charset="0"/>
              </a:rPr>
              <a:t>EventArgs</a:t>
            </a:r>
            <a:r>
              <a:rPr lang="en-US" sz="2000" dirty="0" smtClean="0">
                <a:solidFill>
                  <a:srgbClr val="008000"/>
                </a:solidFill>
                <a:ea typeface="楷体" pitchFamily="49" charset="-122"/>
                <a:cs typeface="Times New Roman" pitchFamily="18" charset="0"/>
              </a:rPr>
              <a:t> 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TempData.mynum</a:t>
            </a:r>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int.Parse</a:t>
            </a:r>
            <a:r>
              <a:rPr lang="en-US" sz="2000" dirty="0" smtClean="0">
                <a:solidFill>
                  <a:srgbClr val="008000"/>
                </a:solidFill>
                <a:ea typeface="楷体" pitchFamily="49" charset="-122"/>
                <a:cs typeface="Times New Roman" pitchFamily="18" charset="0"/>
              </a:rPr>
              <a:t>(</a:t>
            </a:r>
            <a:r>
              <a:rPr lang="en-US" sz="2000" dirty="0" err="1" smtClean="0">
                <a:solidFill>
                  <a:srgbClr val="008000"/>
                </a:solidFill>
                <a:ea typeface="楷体" pitchFamily="49" charset="-122"/>
                <a:cs typeface="Times New Roman" pitchFamily="18" charset="0"/>
              </a:rPr>
              <a:t>textBox1.Text</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将文本框</a:t>
            </a:r>
            <a:r>
              <a:rPr lang="en-US" sz="2000" dirty="0" err="1" smtClean="0">
                <a:solidFill>
                  <a:srgbClr val="008000"/>
                </a:solidFill>
                <a:ea typeface="楷体" pitchFamily="49" charset="-122"/>
                <a:cs typeface="Times New Roman" pitchFamily="18" charset="0"/>
              </a:rPr>
              <a:t>textBox1</a:t>
            </a:r>
            <a:r>
              <a:rPr lang="zh-CN" altLang="en-US" sz="2000" dirty="0" smtClean="0">
                <a:solidFill>
                  <a:srgbClr val="008000"/>
                </a:solidFill>
                <a:ea typeface="楷体" pitchFamily="49" charset="-122"/>
                <a:cs typeface="Times New Roman" pitchFamily="18" charset="0"/>
              </a:rPr>
              <a:t>的值转换为整数后保存在静态字段</a:t>
            </a:r>
            <a:r>
              <a:rPr lang="en-US" sz="2000" dirty="0" err="1" smtClean="0">
                <a:solidFill>
                  <a:srgbClr val="008000"/>
                </a:solidFill>
                <a:ea typeface="楷体" pitchFamily="49" charset="-122"/>
                <a:cs typeface="Times New Roman" pitchFamily="18" charset="0"/>
              </a:rPr>
              <a:t>mynum</a:t>
            </a:r>
            <a:r>
              <a:rPr lang="zh-CN" altLang="en-US" sz="2000" dirty="0" smtClean="0">
                <a:solidFill>
                  <a:srgbClr val="008000"/>
                </a:solidFill>
                <a:ea typeface="楷体" pitchFamily="49" charset="-122"/>
                <a:cs typeface="Times New Roman" pitchFamily="18" charset="0"/>
              </a:rPr>
              <a:t>中</a:t>
            </a:r>
          </a:p>
          <a:p>
            <a:r>
              <a:rPr lang="en-US" sz="2000" dirty="0" smtClean="0">
                <a:solidFill>
                  <a:srgbClr val="008000"/>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TempData.myst</a:t>
            </a:r>
            <a:r>
              <a:rPr lang="en-US" sz="2000" dirty="0" err="1" smtClean="0">
                <a:solidFill>
                  <a:srgbClr val="008000"/>
                </a:solidFill>
                <a:ea typeface="楷体" pitchFamily="49" charset="-122"/>
                <a:cs typeface="Times New Roman" pitchFamily="18" charset="0"/>
              </a:rPr>
              <a:t>r</a:t>
            </a:r>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textBox2.Text</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将文本框</a:t>
            </a:r>
            <a:r>
              <a:rPr lang="en-US" sz="2000" dirty="0" err="1" smtClean="0">
                <a:solidFill>
                  <a:srgbClr val="008000"/>
                </a:solidFill>
                <a:ea typeface="楷体" pitchFamily="49" charset="-122"/>
                <a:cs typeface="Times New Roman" pitchFamily="18" charset="0"/>
              </a:rPr>
              <a:t>textBox2</a:t>
            </a:r>
            <a:r>
              <a:rPr lang="zh-CN" altLang="en-US" sz="2000" dirty="0" smtClean="0">
                <a:solidFill>
                  <a:srgbClr val="008000"/>
                </a:solidFill>
                <a:ea typeface="楷体" pitchFamily="49" charset="-122"/>
                <a:cs typeface="Times New Roman" pitchFamily="18" charset="0"/>
              </a:rPr>
              <a:t>的值保存在静态字段</a:t>
            </a:r>
            <a:r>
              <a:rPr lang="en-US" sz="2000" dirty="0" err="1" smtClean="0">
                <a:solidFill>
                  <a:srgbClr val="008000"/>
                </a:solidFill>
                <a:ea typeface="楷体" pitchFamily="49" charset="-122"/>
                <a:cs typeface="Times New Roman" pitchFamily="18" charset="0"/>
              </a:rPr>
              <a:t>mystr</a:t>
            </a:r>
            <a:r>
              <a:rPr lang="zh-CN" altLang="en-US" sz="2000" dirty="0" smtClean="0">
                <a:solidFill>
                  <a:srgbClr val="008000"/>
                </a:solidFill>
                <a:ea typeface="楷体" pitchFamily="49" charset="-122"/>
                <a:cs typeface="Times New Roman" pitchFamily="18" charset="0"/>
              </a:rPr>
              <a:t>中</a:t>
            </a:r>
          </a:p>
          <a:p>
            <a:r>
              <a:rPr lang="en-US" sz="2000" dirty="0" smtClean="0">
                <a:solidFill>
                  <a:srgbClr val="008000"/>
                </a:solidFill>
                <a:ea typeface="楷体" pitchFamily="49" charset="-122"/>
                <a:cs typeface="Times New Roman" pitchFamily="18" charset="0"/>
              </a:rPr>
              <a:t>      Form </a:t>
            </a:r>
            <a:r>
              <a:rPr lang="en-US" sz="2000" dirty="0" err="1" smtClean="0">
                <a:solidFill>
                  <a:srgbClr val="008000"/>
                </a:solidFill>
                <a:ea typeface="楷体" pitchFamily="49" charset="-122"/>
                <a:cs typeface="Times New Roman" pitchFamily="18" charset="0"/>
              </a:rPr>
              <a:t>myform</a:t>
            </a:r>
            <a:r>
              <a:rPr lang="en-US" sz="2000" dirty="0" smtClean="0">
                <a:solidFill>
                  <a:srgbClr val="008000"/>
                </a:solidFill>
                <a:ea typeface="楷体" pitchFamily="49" charset="-122"/>
                <a:cs typeface="Times New Roman" pitchFamily="18" charset="0"/>
              </a:rPr>
              <a:t> = new </a:t>
            </a:r>
            <a:r>
              <a:rPr lang="en-US" sz="2000" dirty="0" err="1" smtClean="0">
                <a:solidFill>
                  <a:srgbClr val="008000"/>
                </a:solidFill>
                <a:ea typeface="楷体" pitchFamily="49" charset="-122"/>
                <a:cs typeface="Times New Roman" pitchFamily="18" charset="0"/>
              </a:rPr>
              <a:t>SForm</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myform.ShowDialog</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p:txBody>
      </p:sp>
      <p:pic>
        <p:nvPicPr>
          <p:cNvPr id="4" name="图片 3"/>
          <p:cNvPicPr/>
          <p:nvPr/>
        </p:nvPicPr>
        <p:blipFill>
          <a:blip r:embed="rId2"/>
          <a:srcRect/>
          <a:stretch>
            <a:fillRect/>
          </a:stretch>
        </p:blipFill>
        <p:spPr bwMode="auto">
          <a:xfrm>
            <a:off x="4071934" y="4071942"/>
            <a:ext cx="3071834" cy="2000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8072494" cy="1569660"/>
          </a:xfrm>
          <a:prstGeom prst="rect">
            <a:avLst/>
          </a:prstGeom>
          <a:noFill/>
        </p:spPr>
        <p:txBody>
          <a:bodyPr wrap="square" rtlCol="0">
            <a:spAutoFit/>
          </a:bodyPr>
          <a:lstStyle/>
          <a:p>
            <a:r>
              <a:rPr lang="zh-CN" altLang="en-US" dirty="0" smtClean="0">
                <a:ea typeface="楷体" pitchFamily="49" charset="-122"/>
                <a:cs typeface="Times New Roman" pitchFamily="18" charset="0"/>
              </a:rPr>
              <a:t>      再在该项目中添加一个</a:t>
            </a:r>
            <a:r>
              <a:rPr lang="en-US" dirty="0" err="1" smtClean="0">
                <a:ea typeface="楷体" pitchFamily="49" charset="-122"/>
                <a:cs typeface="Times New Roman" pitchFamily="18" charset="0"/>
              </a:rPr>
              <a:t>SForm</a:t>
            </a:r>
            <a:r>
              <a:rPr lang="zh-CN" altLang="en-US" dirty="0" smtClean="0">
                <a:ea typeface="楷体" pitchFamily="49" charset="-122"/>
                <a:cs typeface="Times New Roman" pitchFamily="18" charset="0"/>
              </a:rPr>
              <a:t>窗体，包含一个分组框，分组框中有两个标签、两个文本框（</a:t>
            </a:r>
            <a:r>
              <a:rPr lang="en-US" dirty="0" err="1" smtClean="0">
                <a:ea typeface="楷体" pitchFamily="49" charset="-122"/>
                <a:cs typeface="Times New Roman" pitchFamily="18" charset="0"/>
              </a:rPr>
              <a:t>textBox1</a:t>
            </a:r>
            <a:r>
              <a:rPr lang="zh-CN" altLang="en-US" dirty="0" smtClean="0">
                <a:ea typeface="楷体" pitchFamily="49" charset="-122"/>
                <a:cs typeface="Times New Roman" pitchFamily="18" charset="0"/>
              </a:rPr>
              <a:t>和</a:t>
            </a:r>
            <a:r>
              <a:rPr lang="en-US" dirty="0" err="1" smtClean="0">
                <a:ea typeface="楷体" pitchFamily="49" charset="-122"/>
                <a:cs typeface="Times New Roman" pitchFamily="18" charset="0"/>
              </a:rPr>
              <a:t>textBox2</a:t>
            </a:r>
            <a:r>
              <a:rPr lang="zh-CN" altLang="en-US" dirty="0" smtClean="0">
                <a:ea typeface="楷体" pitchFamily="49" charset="-122"/>
                <a:cs typeface="Times New Roman" pitchFamily="18" charset="0"/>
              </a:rPr>
              <a:t>）和一个命令按钮</a:t>
            </a:r>
            <a:r>
              <a:rPr lang="en-US" dirty="0" err="1" smtClean="0">
                <a:ea typeface="楷体" pitchFamily="49" charset="-122"/>
                <a:cs typeface="Times New Roman" pitchFamily="18" charset="0"/>
              </a:rPr>
              <a:t>button1</a:t>
            </a:r>
            <a:r>
              <a:rPr lang="zh-CN" altLang="en-US" dirty="0" smtClean="0">
                <a:ea typeface="楷体" pitchFamily="49" charset="-122"/>
                <a:cs typeface="Times New Roman" pitchFamily="18" charset="0"/>
              </a:rPr>
              <a:t>，其设计界面如图</a:t>
            </a:r>
            <a:r>
              <a:rPr lang="en-US" dirty="0" smtClean="0">
                <a:ea typeface="楷体" pitchFamily="49" charset="-122"/>
                <a:cs typeface="Times New Roman" pitchFamily="18" charset="0"/>
              </a:rPr>
              <a:t>9.37</a:t>
            </a:r>
            <a:r>
              <a:rPr lang="zh-CN" altLang="en-US" dirty="0" smtClean="0">
                <a:ea typeface="楷体" pitchFamily="49" charset="-122"/>
                <a:cs typeface="Times New Roman" pitchFamily="18" charset="0"/>
              </a:rPr>
              <a:t>所示。在该窗体上设计如下事件过程：</a:t>
            </a:r>
          </a:p>
        </p:txBody>
      </p:sp>
      <p:sp>
        <p:nvSpPr>
          <p:cNvPr id="3" name="TextBox 2"/>
          <p:cNvSpPr txBox="1"/>
          <p:nvPr/>
        </p:nvSpPr>
        <p:spPr>
          <a:xfrm>
            <a:off x="714348" y="1857364"/>
            <a:ext cx="8072494" cy="2862322"/>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private void </a:t>
            </a:r>
            <a:r>
              <a:rPr lang="en-US" sz="2000" dirty="0" err="1" smtClean="0">
                <a:solidFill>
                  <a:srgbClr val="008000"/>
                </a:solidFill>
                <a:ea typeface="楷体" pitchFamily="49" charset="-122"/>
                <a:cs typeface="Times New Roman" pitchFamily="18" charset="0"/>
              </a:rPr>
              <a:t>SForm_Load</a:t>
            </a:r>
            <a:r>
              <a:rPr lang="en-US" sz="2000" dirty="0" smtClean="0">
                <a:solidFill>
                  <a:srgbClr val="008000"/>
                </a:solidFill>
                <a:ea typeface="楷体" pitchFamily="49" charset="-122"/>
                <a:cs typeface="Times New Roman" pitchFamily="18" charset="0"/>
              </a:rPr>
              <a:t>(object sender, </a:t>
            </a:r>
            <a:r>
              <a:rPr lang="en-US" sz="2000" dirty="0" err="1" smtClean="0">
                <a:solidFill>
                  <a:srgbClr val="008000"/>
                </a:solidFill>
                <a:ea typeface="楷体" pitchFamily="49" charset="-122"/>
                <a:cs typeface="Times New Roman" pitchFamily="18" charset="0"/>
              </a:rPr>
              <a:t>EventArgs</a:t>
            </a:r>
            <a:r>
              <a:rPr lang="en-US" sz="2000" dirty="0" smtClean="0">
                <a:solidFill>
                  <a:srgbClr val="008000"/>
                </a:solidFill>
                <a:ea typeface="楷体" pitchFamily="49" charset="-122"/>
                <a:cs typeface="Times New Roman" pitchFamily="18" charset="0"/>
              </a:rPr>
              <a:t> 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textBox1.Text</a:t>
            </a:r>
            <a:r>
              <a:rPr lang="en-US" sz="2000" dirty="0" smtClean="0">
                <a:solidFill>
                  <a:srgbClr val="008000"/>
                </a:solidFill>
                <a:ea typeface="楷体" pitchFamily="49" charset="-122"/>
                <a:cs typeface="Times New Roman" pitchFamily="18" charset="0"/>
              </a:rPr>
              <a:t> = </a:t>
            </a:r>
            <a:r>
              <a:rPr lang="en-US" sz="2000" dirty="0" err="1" smtClean="0">
                <a:solidFill>
                  <a:srgbClr val="FF00FF"/>
                </a:solidFill>
                <a:ea typeface="楷体" pitchFamily="49" charset="-122"/>
                <a:cs typeface="Times New Roman" pitchFamily="18" charset="0"/>
              </a:rPr>
              <a:t>TempData.mynum</a:t>
            </a:r>
            <a:r>
              <a:rPr lang="en-US" sz="2000" dirty="0" err="1" smtClean="0">
                <a:solidFill>
                  <a:srgbClr val="008000"/>
                </a:solidFill>
                <a:ea typeface="楷体" pitchFamily="49" charset="-122"/>
                <a:cs typeface="Times New Roman" pitchFamily="18" charset="0"/>
              </a:rPr>
              <a:t>.ToString</a:t>
            </a:r>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读出静态字段</a:t>
            </a:r>
            <a:r>
              <a:rPr lang="en-US" sz="2000" dirty="0" err="1" smtClean="0">
                <a:solidFill>
                  <a:srgbClr val="008000"/>
                </a:solidFill>
                <a:ea typeface="楷体" pitchFamily="49" charset="-122"/>
                <a:cs typeface="Times New Roman" pitchFamily="18" charset="0"/>
              </a:rPr>
              <a:t>mynum</a:t>
            </a:r>
            <a:r>
              <a:rPr lang="zh-CN" altLang="en-US" sz="2000" dirty="0" smtClean="0">
                <a:solidFill>
                  <a:srgbClr val="008000"/>
                </a:solidFill>
                <a:ea typeface="楷体" pitchFamily="49" charset="-122"/>
                <a:cs typeface="Times New Roman" pitchFamily="18" charset="0"/>
              </a:rPr>
              <a:t>中的数据</a:t>
            </a: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textBox2.Text</a:t>
            </a:r>
            <a:r>
              <a:rPr lang="en-US" sz="2000" dirty="0" smtClean="0">
                <a:solidFill>
                  <a:srgbClr val="008000"/>
                </a:solidFill>
                <a:ea typeface="楷体" pitchFamily="49" charset="-122"/>
                <a:cs typeface="Times New Roman" pitchFamily="18" charset="0"/>
              </a:rPr>
              <a:t> = </a:t>
            </a:r>
            <a:r>
              <a:rPr lang="en-US" sz="2000" dirty="0" err="1" smtClean="0">
                <a:solidFill>
                  <a:srgbClr val="FF00FF"/>
                </a:solidFill>
                <a:ea typeface="楷体" pitchFamily="49" charset="-122"/>
                <a:cs typeface="Times New Roman" pitchFamily="18" charset="0"/>
              </a:rPr>
              <a:t>TempData.mystr</a:t>
            </a:r>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读出静态字段</a:t>
            </a:r>
            <a:r>
              <a:rPr lang="en-US" sz="2000" dirty="0" err="1" smtClean="0">
                <a:solidFill>
                  <a:srgbClr val="008000"/>
                </a:solidFill>
                <a:ea typeface="楷体" pitchFamily="49" charset="-122"/>
                <a:cs typeface="Times New Roman" pitchFamily="18" charset="0"/>
              </a:rPr>
              <a:t>mystr</a:t>
            </a:r>
            <a:r>
              <a:rPr lang="zh-CN" altLang="en-US" sz="2000" dirty="0" smtClean="0">
                <a:solidFill>
                  <a:srgbClr val="008000"/>
                </a:solidFill>
                <a:ea typeface="楷体" pitchFamily="49" charset="-122"/>
                <a:cs typeface="Times New Roman" pitchFamily="18" charset="0"/>
              </a:rPr>
              <a:t>中的数据</a:t>
            </a: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private void </a:t>
            </a:r>
            <a:r>
              <a:rPr lang="en-US" sz="2000" dirty="0" err="1" smtClean="0">
                <a:solidFill>
                  <a:srgbClr val="008000"/>
                </a:solidFill>
                <a:ea typeface="楷体" pitchFamily="49" charset="-122"/>
                <a:cs typeface="Times New Roman" pitchFamily="18" charset="0"/>
              </a:rPr>
              <a:t>button1_Click</a:t>
            </a:r>
            <a:r>
              <a:rPr lang="en-US" sz="2000" dirty="0" smtClean="0">
                <a:solidFill>
                  <a:srgbClr val="008000"/>
                </a:solidFill>
                <a:ea typeface="楷体" pitchFamily="49" charset="-122"/>
                <a:cs typeface="Times New Roman" pitchFamily="18" charset="0"/>
              </a:rPr>
              <a:t>(object sender, </a:t>
            </a:r>
            <a:r>
              <a:rPr lang="en-US" sz="2000" dirty="0" err="1" smtClean="0">
                <a:solidFill>
                  <a:srgbClr val="008000"/>
                </a:solidFill>
                <a:ea typeface="楷体" pitchFamily="49" charset="-122"/>
                <a:cs typeface="Times New Roman" pitchFamily="18" charset="0"/>
              </a:rPr>
              <a:t>EventArgs</a:t>
            </a:r>
            <a:r>
              <a:rPr lang="en-US" sz="2000" dirty="0" smtClean="0">
                <a:solidFill>
                  <a:srgbClr val="008000"/>
                </a:solidFill>
                <a:ea typeface="楷体" pitchFamily="49" charset="-122"/>
                <a:cs typeface="Times New Roman" pitchFamily="18" charset="0"/>
              </a:rPr>
              <a:t> 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this.Close</a:t>
            </a:r>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关闭本窗体</a:t>
            </a: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p:txBody>
      </p:sp>
      <p:pic>
        <p:nvPicPr>
          <p:cNvPr id="4" name="图片 3"/>
          <p:cNvPicPr/>
          <p:nvPr/>
        </p:nvPicPr>
        <p:blipFill>
          <a:blip r:embed="rId2"/>
          <a:srcRect/>
          <a:stretch>
            <a:fillRect/>
          </a:stretch>
        </p:blipFill>
        <p:spPr bwMode="auto">
          <a:xfrm>
            <a:off x="5786446" y="4000504"/>
            <a:ext cx="2786082"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858180" cy="1938992"/>
          </a:xfrm>
          <a:prstGeom prst="rect">
            <a:avLst/>
          </a:prstGeom>
          <a:noFill/>
        </p:spPr>
        <p:txBody>
          <a:bodyPr wrap="square" rtlCol="0">
            <a:spAutoFit/>
          </a:bodyPr>
          <a:lstStyle/>
          <a:p>
            <a:r>
              <a:rPr lang="zh-CN" altLang="en-US" dirty="0" smtClean="0">
                <a:ea typeface="楷体" pitchFamily="49" charset="-122"/>
                <a:cs typeface="Times New Roman" pitchFamily="18" charset="0"/>
              </a:rPr>
              <a:t>         执行</a:t>
            </a:r>
            <a:r>
              <a:rPr lang="en-US" dirty="0" err="1" smtClean="0">
                <a:ea typeface="楷体" pitchFamily="49" charset="-122"/>
                <a:cs typeface="Times New Roman" pitchFamily="18" charset="0"/>
              </a:rPr>
              <a:t>MForm</a:t>
            </a:r>
            <a:r>
              <a:rPr lang="zh-CN" altLang="en-US" dirty="0" smtClean="0">
                <a:ea typeface="楷体" pitchFamily="49" charset="-122"/>
                <a:cs typeface="Times New Roman" pitchFamily="18" charset="0"/>
              </a:rPr>
              <a:t>窗体，首先显示</a:t>
            </a:r>
            <a:r>
              <a:rPr lang="en-US" dirty="0" err="1" smtClean="0">
                <a:ea typeface="楷体" pitchFamily="49" charset="-122"/>
                <a:cs typeface="Times New Roman" pitchFamily="18" charset="0"/>
              </a:rPr>
              <a:t>MForm</a:t>
            </a:r>
            <a:r>
              <a:rPr lang="zh-CN" altLang="en-US" dirty="0" smtClean="0">
                <a:ea typeface="楷体" pitchFamily="49" charset="-122"/>
                <a:cs typeface="Times New Roman" pitchFamily="18" charset="0"/>
              </a:rPr>
              <a:t>窗体，在两个文本框中分别输入“</a:t>
            </a:r>
            <a:r>
              <a:rPr lang="en-US" dirty="0" smtClean="0">
                <a:ea typeface="楷体" pitchFamily="49" charset="-122"/>
                <a:cs typeface="Times New Roman" pitchFamily="18" charset="0"/>
              </a:rPr>
              <a:t>125</a:t>
            </a:r>
            <a:r>
              <a:rPr lang="zh-CN" altLang="en-US" dirty="0" smtClean="0">
                <a:ea typeface="楷体" pitchFamily="49" charset="-122"/>
                <a:cs typeface="Times New Roman" pitchFamily="18" charset="0"/>
              </a:rPr>
              <a:t>”和“</a:t>
            </a:r>
            <a:r>
              <a:rPr lang="en-US" dirty="0" smtClean="0">
                <a:ea typeface="楷体" pitchFamily="49" charset="-122"/>
                <a:cs typeface="Times New Roman" pitchFamily="18" charset="0"/>
              </a:rPr>
              <a:t>China</a:t>
            </a:r>
            <a:r>
              <a:rPr lang="zh-CN" altLang="en-US" dirty="0" smtClean="0">
                <a:ea typeface="楷体" pitchFamily="49" charset="-122"/>
                <a:cs typeface="Times New Roman" pitchFamily="18" charset="0"/>
              </a:rPr>
              <a:t>”，然后单击“调用</a:t>
            </a:r>
            <a:r>
              <a:rPr lang="en-US" dirty="0" err="1" smtClean="0">
                <a:ea typeface="楷体" pitchFamily="49" charset="-122"/>
                <a:cs typeface="Times New Roman" pitchFamily="18" charset="0"/>
              </a:rPr>
              <a:t>SForm</a:t>
            </a:r>
            <a:r>
              <a:rPr lang="zh-CN" altLang="en-US" dirty="0" smtClean="0">
                <a:ea typeface="楷体" pitchFamily="49" charset="-122"/>
                <a:cs typeface="Times New Roman" pitchFamily="18" charset="0"/>
              </a:rPr>
              <a:t>”命令按钮，此时显示</a:t>
            </a:r>
            <a:r>
              <a:rPr lang="en-US" dirty="0" err="1" smtClean="0">
                <a:ea typeface="楷体" pitchFamily="49" charset="-122"/>
                <a:cs typeface="Times New Roman" pitchFamily="18" charset="0"/>
              </a:rPr>
              <a:t>SForm</a:t>
            </a:r>
            <a:r>
              <a:rPr lang="zh-CN" altLang="en-US" dirty="0" smtClean="0">
                <a:ea typeface="楷体" pitchFamily="49" charset="-122"/>
                <a:cs typeface="Times New Roman" pitchFamily="18" charset="0"/>
              </a:rPr>
              <a:t>窗体，如图</a:t>
            </a:r>
            <a:r>
              <a:rPr lang="en-US" dirty="0" smtClean="0">
                <a:ea typeface="楷体" pitchFamily="49" charset="-122"/>
                <a:cs typeface="Times New Roman" pitchFamily="18" charset="0"/>
              </a:rPr>
              <a:t>9.38</a:t>
            </a:r>
            <a:r>
              <a:rPr lang="zh-CN" altLang="en-US" dirty="0" smtClean="0">
                <a:ea typeface="楷体" pitchFamily="49" charset="-122"/>
                <a:cs typeface="Times New Roman" pitchFamily="18" charset="0"/>
              </a:rPr>
              <a:t>所示，从中看到</a:t>
            </a:r>
            <a:r>
              <a:rPr lang="en-US" dirty="0" err="1" smtClean="0">
                <a:ea typeface="楷体" pitchFamily="49" charset="-122"/>
                <a:cs typeface="Times New Roman" pitchFamily="18" charset="0"/>
              </a:rPr>
              <a:t>SForm</a:t>
            </a:r>
            <a:r>
              <a:rPr lang="zh-CN" altLang="en-US" dirty="0" smtClean="0">
                <a:ea typeface="楷体" pitchFamily="49" charset="-122"/>
                <a:cs typeface="Times New Roman" pitchFamily="18" charset="0"/>
              </a:rPr>
              <a:t>窗体中的文本框显示出从</a:t>
            </a:r>
            <a:r>
              <a:rPr lang="en-US" dirty="0" err="1" smtClean="0">
                <a:ea typeface="楷体" pitchFamily="49" charset="-122"/>
                <a:cs typeface="Times New Roman" pitchFamily="18" charset="0"/>
              </a:rPr>
              <a:t>MForm</a:t>
            </a:r>
            <a:r>
              <a:rPr lang="zh-CN" altLang="en-US" dirty="0" smtClean="0">
                <a:ea typeface="楷体" pitchFamily="49" charset="-122"/>
                <a:cs typeface="Times New Roman" pitchFamily="18" charset="0"/>
              </a:rPr>
              <a:t>窗体传递过来的数据。</a:t>
            </a:r>
          </a:p>
        </p:txBody>
      </p:sp>
      <p:pic>
        <p:nvPicPr>
          <p:cNvPr id="3" name="图片 2"/>
          <p:cNvPicPr/>
          <p:nvPr/>
        </p:nvPicPr>
        <p:blipFill>
          <a:blip r:embed="rId2"/>
          <a:srcRect/>
          <a:stretch>
            <a:fillRect/>
          </a:stretch>
        </p:blipFill>
        <p:spPr bwMode="auto">
          <a:xfrm>
            <a:off x="2643174" y="2643182"/>
            <a:ext cx="3786214" cy="26432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714348" y="1357298"/>
            <a:ext cx="7704137" cy="1791260"/>
          </a:xfrm>
          <a:prstGeom prst="rect">
            <a:avLst/>
          </a:prstGeom>
          <a:noFill/>
          <a:ln w="9525">
            <a:noFill/>
            <a:miter lim="800000"/>
            <a:headEnd/>
            <a:tailEnd/>
          </a:ln>
          <a:effectLst/>
        </p:spPr>
        <p:txBody>
          <a:bodyPr>
            <a:spAutoFit/>
          </a:bodyPr>
          <a:lstStyle/>
          <a:p>
            <a:pPr marL="457200" indent="-457200">
              <a:buFont typeface="Wingdings" pitchFamily="2" charset="2"/>
              <a:buChar char="l"/>
            </a:pPr>
            <a:r>
              <a:rPr lang="zh-CN" altLang="en-US" dirty="0" smtClean="0">
                <a:latin typeface="楷体" pitchFamily="49" charset="-122"/>
                <a:ea typeface="楷体" pitchFamily="49" charset="-122"/>
              </a:rPr>
              <a:t>布局</a:t>
            </a:r>
            <a:r>
              <a:rPr lang="zh-CN" altLang="en-US" dirty="0">
                <a:latin typeface="楷体" pitchFamily="49" charset="-122"/>
                <a:ea typeface="楷体" pitchFamily="49" charset="-122"/>
              </a:rPr>
              <a:t>属性</a:t>
            </a:r>
          </a:p>
          <a:p>
            <a:pPr marL="457200" indent="-457200">
              <a:lnSpc>
                <a:spcPct val="120000"/>
              </a:lnSpc>
              <a:buFont typeface="Wingdings" pitchFamily="2" charset="2"/>
              <a:buChar char="l"/>
            </a:pPr>
            <a:r>
              <a:rPr lang="zh-CN" altLang="en-US" dirty="0" smtClean="0">
                <a:latin typeface="楷体" pitchFamily="49" charset="-122"/>
                <a:ea typeface="楷体" pitchFamily="49" charset="-122"/>
              </a:rPr>
              <a:t>窗口</a:t>
            </a:r>
            <a:r>
              <a:rPr lang="zh-CN" altLang="en-US" dirty="0">
                <a:latin typeface="楷体" pitchFamily="49" charset="-122"/>
                <a:ea typeface="楷体" pitchFamily="49" charset="-122"/>
              </a:rPr>
              <a:t>样式属性</a:t>
            </a:r>
          </a:p>
          <a:p>
            <a:pPr marL="457200" indent="-457200">
              <a:lnSpc>
                <a:spcPct val="120000"/>
              </a:lnSpc>
              <a:buFont typeface="Wingdings" pitchFamily="2" charset="2"/>
              <a:buChar char="l"/>
            </a:pPr>
            <a:r>
              <a:rPr lang="zh-CN" altLang="en-US" dirty="0" smtClean="0">
                <a:latin typeface="楷体" pitchFamily="49" charset="-122"/>
                <a:ea typeface="楷体" pitchFamily="49" charset="-122"/>
              </a:rPr>
              <a:t>外观</a:t>
            </a:r>
            <a:r>
              <a:rPr lang="zh-CN" altLang="en-US" dirty="0">
                <a:latin typeface="楷体" pitchFamily="49" charset="-122"/>
                <a:ea typeface="楷体" pitchFamily="49" charset="-122"/>
              </a:rPr>
              <a:t>样式属性</a:t>
            </a:r>
          </a:p>
          <a:p>
            <a:pPr marL="457200" indent="-457200">
              <a:lnSpc>
                <a:spcPct val="120000"/>
              </a:lnSpc>
              <a:buFont typeface="Wingdings" pitchFamily="2" charset="2"/>
              <a:buChar char="l"/>
            </a:pPr>
            <a:r>
              <a:rPr lang="zh-CN" altLang="en-US" dirty="0" smtClean="0">
                <a:latin typeface="楷体" pitchFamily="49" charset="-122"/>
                <a:ea typeface="楷体" pitchFamily="49" charset="-122"/>
              </a:rPr>
              <a:t>行为属性</a:t>
            </a:r>
            <a:endParaRPr lang="zh-CN" altLang="en-US" dirty="0">
              <a:latin typeface="楷体" pitchFamily="49" charset="-122"/>
              <a:ea typeface="楷体" pitchFamily="49" charset="-122"/>
            </a:endParaRPr>
          </a:p>
        </p:txBody>
      </p:sp>
      <p:sp>
        <p:nvSpPr>
          <p:cNvPr id="3" name="TextBox 2"/>
          <p:cNvSpPr txBox="1"/>
          <p:nvPr/>
        </p:nvSpPr>
        <p:spPr>
          <a:xfrm>
            <a:off x="571472" y="428604"/>
            <a:ext cx="442915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9.1.3  </a:t>
            </a:r>
            <a:r>
              <a:rPr lang="zh-CN" altLang="en-US" sz="2800" dirty="0" smtClean="0">
                <a:solidFill>
                  <a:srgbClr val="FF3300"/>
                </a:solidFill>
                <a:latin typeface="黑体" pitchFamily="49" charset="-122"/>
                <a:ea typeface="黑体" pitchFamily="49" charset="-122"/>
              </a:rPr>
              <a:t>窗体的常用属性</a:t>
            </a:r>
          </a:p>
        </p:txBody>
      </p:sp>
      <p:sp>
        <p:nvSpPr>
          <p:cNvPr id="4" name="TextBox 3"/>
          <p:cNvSpPr txBox="1"/>
          <p:nvPr/>
        </p:nvSpPr>
        <p:spPr>
          <a:xfrm>
            <a:off x="571472" y="3429000"/>
            <a:ext cx="464347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altLang="zh-CN" sz="2800" dirty="0" smtClean="0">
                <a:solidFill>
                  <a:srgbClr val="FF3300"/>
                </a:solidFill>
                <a:latin typeface="黑体" pitchFamily="49" charset="-122"/>
                <a:ea typeface="黑体" pitchFamily="49" charset="-122"/>
              </a:rPr>
              <a:t>9.1.4  </a:t>
            </a:r>
            <a:r>
              <a:rPr lang="zh-CN" altLang="en-US" sz="2800" dirty="0" smtClean="0">
                <a:solidFill>
                  <a:srgbClr val="FF3300"/>
                </a:solidFill>
                <a:latin typeface="黑体" pitchFamily="49" charset="-122"/>
                <a:ea typeface="黑体" pitchFamily="49" charset="-122"/>
              </a:rPr>
              <a:t>窗体的常用事件</a:t>
            </a:r>
          </a:p>
          <a:p>
            <a:pPr algn="just"/>
            <a:endParaRPr lang="zh-CN" altLang="en-US" sz="2800" dirty="0" smtClean="0">
              <a:solidFill>
                <a:srgbClr val="FF3300"/>
              </a:solidFill>
              <a:latin typeface="黑体" pitchFamily="49" charset="-122"/>
              <a:ea typeface="黑体" pitchFamily="49" charset="-122"/>
            </a:endParaRPr>
          </a:p>
          <a:p>
            <a:pPr algn="just"/>
            <a:r>
              <a:rPr lang="en-US" altLang="zh-CN" sz="2800" dirty="0" smtClean="0">
                <a:solidFill>
                  <a:srgbClr val="FF3300"/>
                </a:solidFill>
                <a:latin typeface="黑体" pitchFamily="49" charset="-122"/>
                <a:ea typeface="黑体" pitchFamily="49" charset="-122"/>
              </a:rPr>
              <a:t>9.1.5  </a:t>
            </a:r>
            <a:r>
              <a:rPr lang="zh-CN" altLang="en-US" sz="2800" dirty="0" smtClean="0">
                <a:solidFill>
                  <a:srgbClr val="FF3300"/>
                </a:solidFill>
                <a:latin typeface="黑体" pitchFamily="49" charset="-122"/>
                <a:ea typeface="黑体" pitchFamily="49" charset="-122"/>
              </a:rPr>
              <a:t>窗体的常用方法</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592935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9.3.2  </a:t>
            </a:r>
            <a:r>
              <a:rPr lang="zh-CN" altLang="en-US" sz="2800" dirty="0" smtClean="0">
                <a:solidFill>
                  <a:srgbClr val="FF0000"/>
                </a:solidFill>
                <a:latin typeface="黑体" pitchFamily="49" charset="-122"/>
                <a:ea typeface="黑体" pitchFamily="49" charset="-122"/>
              </a:rPr>
              <a:t>通过构造函数传递数据</a:t>
            </a:r>
          </a:p>
        </p:txBody>
      </p:sp>
      <p:sp>
        <p:nvSpPr>
          <p:cNvPr id="3" name="TextBox 2"/>
          <p:cNvSpPr txBox="1"/>
          <p:nvPr/>
        </p:nvSpPr>
        <p:spPr>
          <a:xfrm>
            <a:off x="642910" y="1285860"/>
            <a:ext cx="8072494" cy="2862322"/>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若要将</a:t>
            </a:r>
            <a:r>
              <a:rPr lang="en-US" dirty="0" err="1" smtClean="0">
                <a:ea typeface="楷体" pitchFamily="49" charset="-122"/>
                <a:cs typeface="Times New Roman" pitchFamily="18" charset="0"/>
              </a:rPr>
              <a:t>MForm</a:t>
            </a:r>
            <a:r>
              <a:rPr lang="zh-CN" altLang="en-US" dirty="0" smtClean="0">
                <a:ea typeface="楷体" pitchFamily="49" charset="-122"/>
                <a:cs typeface="Times New Roman" pitchFamily="18" charset="0"/>
              </a:rPr>
              <a:t>窗体的数据传递到</a:t>
            </a:r>
            <a:r>
              <a:rPr lang="en-US" dirty="0" err="1" smtClean="0">
                <a:ea typeface="楷体" pitchFamily="49" charset="-122"/>
                <a:cs typeface="Times New Roman" pitchFamily="18" charset="0"/>
              </a:rPr>
              <a:t>SForm</a:t>
            </a:r>
            <a:r>
              <a:rPr lang="zh-CN" altLang="en-US" dirty="0" smtClean="0">
                <a:ea typeface="楷体" pitchFamily="49" charset="-122"/>
                <a:cs typeface="Times New Roman" pitchFamily="18" charset="0"/>
              </a:rPr>
              <a:t>窗体。其原理是修改</a:t>
            </a:r>
            <a:r>
              <a:rPr lang="en-US" dirty="0" err="1" smtClean="0">
                <a:ea typeface="楷体" pitchFamily="49" charset="-122"/>
                <a:cs typeface="Times New Roman" pitchFamily="18" charset="0"/>
              </a:rPr>
              <a:t>SForm</a:t>
            </a:r>
            <a:r>
              <a:rPr lang="zh-CN" altLang="en-US" dirty="0" smtClean="0">
                <a:ea typeface="楷体" pitchFamily="49" charset="-122"/>
                <a:cs typeface="Times New Roman" pitchFamily="18" charset="0"/>
              </a:rPr>
              <a:t>窗体的构造函数，将要接收的数据作为该窗体构造函数的形参，在</a:t>
            </a:r>
            <a:r>
              <a:rPr lang="en-US" dirty="0" err="1" smtClean="0">
                <a:ea typeface="楷体" pitchFamily="49" charset="-122"/>
                <a:cs typeface="Times New Roman" pitchFamily="18" charset="0"/>
              </a:rPr>
              <a:t>MForm</a:t>
            </a:r>
            <a:r>
              <a:rPr lang="zh-CN" altLang="en-US" dirty="0" smtClean="0">
                <a:ea typeface="楷体" pitchFamily="49" charset="-122"/>
                <a:cs typeface="Times New Roman" pitchFamily="18" charset="0"/>
              </a:rPr>
              <a:t>窗体中调用</a:t>
            </a:r>
            <a:r>
              <a:rPr lang="en-US" dirty="0" err="1" smtClean="0">
                <a:ea typeface="楷体" pitchFamily="49" charset="-122"/>
                <a:cs typeface="Times New Roman" pitchFamily="18" charset="0"/>
              </a:rPr>
              <a:t>SForm</a:t>
            </a:r>
            <a:r>
              <a:rPr lang="zh-CN" altLang="en-US" dirty="0" smtClean="0">
                <a:ea typeface="楷体" pitchFamily="49" charset="-122"/>
                <a:cs typeface="Times New Roman" pitchFamily="18" charset="0"/>
              </a:rPr>
              <a:t>窗体时，将要传递的数据作为实参，从而达到窗体间传递数据的目的。</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786742" cy="830997"/>
          </a:xfrm>
          <a:prstGeom prst="rect">
            <a:avLst/>
          </a:prstGeom>
          <a:noFill/>
        </p:spPr>
        <p:txBody>
          <a:bodyPr wrap="square" rtlCol="0">
            <a:spAutoFit/>
          </a:bodyPr>
          <a:lstStyle/>
          <a:p>
            <a:r>
              <a:rPr lang="en-US" altLang="zh-CN" dirty="0" smtClean="0">
                <a:ea typeface="楷体" pitchFamily="49" charset="-122"/>
                <a:cs typeface="Times New Roman" pitchFamily="18" charset="0"/>
              </a:rPr>
              <a:t>     </a:t>
            </a:r>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dirty="0" smtClean="0">
                <a:solidFill>
                  <a:srgbClr val="FF0000"/>
                </a:solidFill>
                <a:ea typeface="楷体" pitchFamily="49" charset="-122"/>
                <a:cs typeface="Times New Roman" pitchFamily="18" charset="0"/>
              </a:rPr>
              <a:t>9.14</a:t>
            </a:r>
            <a:r>
              <a:rPr lang="en-US" altLang="zh-CN" dirty="0" smtClean="0">
                <a:solidFill>
                  <a:srgbClr val="FF0000"/>
                </a:solidFill>
                <a:ea typeface="楷体" pitchFamily="49" charset="-122"/>
                <a:cs typeface="Times New Roman" pitchFamily="18" charset="0"/>
              </a:rPr>
              <a:t>】</a:t>
            </a:r>
            <a:r>
              <a:rPr lang="zh-CN" altLang="en-US" dirty="0" smtClean="0">
                <a:ea typeface="楷体" pitchFamily="49" charset="-122"/>
                <a:cs typeface="Times New Roman" pitchFamily="18" charset="0"/>
              </a:rPr>
              <a:t>采用通过构造函数传递数据的方法，在两个窗体之间传递一个整数和一个字符串。</a:t>
            </a:r>
          </a:p>
        </p:txBody>
      </p:sp>
      <p:pic>
        <p:nvPicPr>
          <p:cNvPr id="3" name="图片 2"/>
          <p:cNvPicPr/>
          <p:nvPr/>
        </p:nvPicPr>
        <p:blipFill>
          <a:blip r:embed="rId2"/>
          <a:srcRect/>
          <a:stretch>
            <a:fillRect/>
          </a:stretch>
        </p:blipFill>
        <p:spPr bwMode="auto">
          <a:xfrm>
            <a:off x="785786" y="2000240"/>
            <a:ext cx="3071834" cy="2000264"/>
          </a:xfrm>
          <a:prstGeom prst="rect">
            <a:avLst/>
          </a:prstGeom>
          <a:noFill/>
          <a:ln w="9525">
            <a:noFill/>
            <a:miter lim="800000"/>
            <a:headEnd/>
            <a:tailEnd/>
          </a:ln>
        </p:spPr>
      </p:pic>
      <p:pic>
        <p:nvPicPr>
          <p:cNvPr id="5" name="图片 4"/>
          <p:cNvPicPr/>
          <p:nvPr/>
        </p:nvPicPr>
        <p:blipFill>
          <a:blip r:embed="rId3"/>
          <a:srcRect/>
          <a:stretch>
            <a:fillRect/>
          </a:stretch>
        </p:blipFill>
        <p:spPr bwMode="auto">
          <a:xfrm>
            <a:off x="4357686" y="2000240"/>
            <a:ext cx="2786082" cy="2071702"/>
          </a:xfrm>
          <a:prstGeom prst="rect">
            <a:avLst/>
          </a:prstGeom>
          <a:noFill/>
          <a:ln w="9525">
            <a:noFill/>
            <a:miter lim="800000"/>
            <a:headEnd/>
            <a:tailEnd/>
          </a:ln>
        </p:spPr>
      </p:pic>
      <p:sp>
        <p:nvSpPr>
          <p:cNvPr id="6" name="TextBox 5"/>
          <p:cNvSpPr txBox="1"/>
          <p:nvPr/>
        </p:nvSpPr>
        <p:spPr>
          <a:xfrm>
            <a:off x="1500166" y="4214818"/>
            <a:ext cx="2000264" cy="400110"/>
          </a:xfrm>
          <a:prstGeom prst="rect">
            <a:avLst/>
          </a:prstGeom>
          <a:noFill/>
        </p:spPr>
        <p:txBody>
          <a:bodyPr wrap="square" rtlCol="0">
            <a:spAutoFit/>
          </a:bodyPr>
          <a:lstStyle/>
          <a:p>
            <a:pPr algn="ctr"/>
            <a:r>
              <a:rPr lang="en-US" altLang="zh-CN" sz="2000" dirty="0" err="1" smtClean="0"/>
              <a:t>MForm1</a:t>
            </a:r>
            <a:endParaRPr lang="zh-CN" altLang="en-US" sz="2000" dirty="0"/>
          </a:p>
        </p:txBody>
      </p:sp>
      <p:sp>
        <p:nvSpPr>
          <p:cNvPr id="7" name="TextBox 6"/>
          <p:cNvSpPr txBox="1"/>
          <p:nvPr/>
        </p:nvSpPr>
        <p:spPr>
          <a:xfrm>
            <a:off x="4643438" y="4286256"/>
            <a:ext cx="2000264" cy="400110"/>
          </a:xfrm>
          <a:prstGeom prst="rect">
            <a:avLst/>
          </a:prstGeom>
          <a:noFill/>
        </p:spPr>
        <p:txBody>
          <a:bodyPr wrap="square" rtlCol="0">
            <a:spAutoFit/>
          </a:bodyPr>
          <a:lstStyle/>
          <a:p>
            <a:pPr algn="ctr"/>
            <a:r>
              <a:rPr lang="en-US" altLang="zh-CN" sz="2000" dirty="0" err="1" smtClean="0"/>
              <a:t>SForm1</a:t>
            </a:r>
            <a:endParaRPr lang="zh-CN" altLang="en-US"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7929618"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在</a:t>
            </a:r>
            <a:r>
              <a:rPr lang="en-US" dirty="0" err="1" smtClean="0">
                <a:ea typeface="楷体" pitchFamily="49" charset="-122"/>
                <a:cs typeface="Times New Roman" pitchFamily="18" charset="0"/>
              </a:rPr>
              <a:t>MForm1</a:t>
            </a:r>
            <a:r>
              <a:rPr lang="zh-CN" altLang="en-US" dirty="0" smtClean="0">
                <a:ea typeface="楷体" pitchFamily="49" charset="-122"/>
                <a:cs typeface="Times New Roman" pitchFamily="18" charset="0"/>
              </a:rPr>
              <a:t>窗体上设计如下事件过程：</a:t>
            </a:r>
            <a:endParaRPr lang="zh-CN" altLang="en-US" dirty="0">
              <a:ea typeface="楷体" pitchFamily="49" charset="-122"/>
              <a:cs typeface="Times New Roman" pitchFamily="18" charset="0"/>
            </a:endParaRPr>
          </a:p>
        </p:txBody>
      </p:sp>
      <p:sp>
        <p:nvSpPr>
          <p:cNvPr id="3" name="TextBox 2"/>
          <p:cNvSpPr txBox="1"/>
          <p:nvPr/>
        </p:nvSpPr>
        <p:spPr>
          <a:xfrm>
            <a:off x="714348" y="1285860"/>
            <a:ext cx="7858180" cy="2246769"/>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private void </a:t>
            </a:r>
            <a:r>
              <a:rPr lang="en-US" sz="2000" dirty="0" err="1" smtClean="0">
                <a:solidFill>
                  <a:srgbClr val="008000"/>
                </a:solidFill>
                <a:ea typeface="楷体" pitchFamily="49" charset="-122"/>
                <a:cs typeface="Times New Roman" pitchFamily="18" charset="0"/>
              </a:rPr>
              <a:t>button1_Click</a:t>
            </a:r>
            <a:r>
              <a:rPr lang="en-US" sz="2000" dirty="0" smtClean="0">
                <a:solidFill>
                  <a:srgbClr val="008000"/>
                </a:solidFill>
                <a:ea typeface="楷体" pitchFamily="49" charset="-122"/>
                <a:cs typeface="Times New Roman" pitchFamily="18" charset="0"/>
              </a:rPr>
              <a:t>(object sender, </a:t>
            </a:r>
            <a:r>
              <a:rPr lang="en-US" sz="2000" dirty="0" err="1" smtClean="0">
                <a:solidFill>
                  <a:srgbClr val="008000"/>
                </a:solidFill>
                <a:ea typeface="楷体" pitchFamily="49" charset="-122"/>
                <a:cs typeface="Times New Roman" pitchFamily="18" charset="0"/>
              </a:rPr>
              <a:t>EventArgs</a:t>
            </a:r>
            <a:r>
              <a:rPr lang="en-US" sz="2000" dirty="0" smtClean="0">
                <a:solidFill>
                  <a:srgbClr val="008000"/>
                </a:solidFill>
                <a:ea typeface="楷体" pitchFamily="49" charset="-122"/>
                <a:cs typeface="Times New Roman" pitchFamily="18" charset="0"/>
              </a:rPr>
              <a:t> 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int</a:t>
            </a:r>
            <a:r>
              <a:rPr lang="en-US" sz="2000" dirty="0" smtClean="0">
                <a:solidFill>
                  <a:srgbClr val="008000"/>
                </a:solidFill>
                <a:ea typeface="楷体" pitchFamily="49" charset="-122"/>
                <a:cs typeface="Times New Roman" pitchFamily="18" charset="0"/>
              </a:rPr>
              <a:t> num = </a:t>
            </a:r>
            <a:r>
              <a:rPr lang="en-US" sz="2000" dirty="0" err="1" smtClean="0">
                <a:solidFill>
                  <a:srgbClr val="008000"/>
                </a:solidFill>
                <a:ea typeface="楷体" pitchFamily="49" charset="-122"/>
                <a:cs typeface="Times New Roman" pitchFamily="18" charset="0"/>
              </a:rPr>
              <a:t>int.Parse</a:t>
            </a:r>
            <a:r>
              <a:rPr lang="en-US" sz="2000" dirty="0" smtClean="0">
                <a:solidFill>
                  <a:srgbClr val="008000"/>
                </a:solidFill>
                <a:ea typeface="楷体" pitchFamily="49" charset="-122"/>
                <a:cs typeface="Times New Roman" pitchFamily="18" charset="0"/>
              </a:rPr>
              <a:t>(</a:t>
            </a:r>
            <a:r>
              <a:rPr lang="en-US" sz="2000" dirty="0" err="1" smtClean="0">
                <a:solidFill>
                  <a:srgbClr val="008000"/>
                </a:solidFill>
                <a:ea typeface="楷体" pitchFamily="49" charset="-122"/>
                <a:cs typeface="Times New Roman" pitchFamily="18" charset="0"/>
              </a:rPr>
              <a:t>textBox1.Text</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string </a:t>
            </a:r>
            <a:r>
              <a:rPr lang="en-US" sz="2000" dirty="0" err="1" smtClean="0">
                <a:solidFill>
                  <a:srgbClr val="008000"/>
                </a:solidFill>
                <a:ea typeface="楷体" pitchFamily="49" charset="-122"/>
                <a:cs typeface="Times New Roman" pitchFamily="18" charset="0"/>
              </a:rPr>
              <a:t>str</a:t>
            </a:r>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textBox2.Text</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Form </a:t>
            </a:r>
            <a:r>
              <a:rPr lang="en-US" sz="2000" dirty="0" err="1" smtClean="0">
                <a:solidFill>
                  <a:srgbClr val="FF00FF"/>
                </a:solidFill>
                <a:ea typeface="楷体" pitchFamily="49" charset="-122"/>
                <a:cs typeface="Times New Roman" pitchFamily="18" charset="0"/>
              </a:rPr>
              <a:t>myform</a:t>
            </a:r>
            <a:r>
              <a:rPr lang="en-US" sz="2000" dirty="0" smtClean="0">
                <a:solidFill>
                  <a:srgbClr val="FF00FF"/>
                </a:solidFill>
                <a:ea typeface="楷体" pitchFamily="49" charset="-122"/>
                <a:cs typeface="Times New Roman" pitchFamily="18" charset="0"/>
              </a:rPr>
              <a:t> = new </a:t>
            </a:r>
            <a:r>
              <a:rPr lang="en-US" sz="2000" dirty="0" err="1" smtClean="0">
                <a:solidFill>
                  <a:srgbClr val="FF00FF"/>
                </a:solidFill>
                <a:ea typeface="楷体" pitchFamily="49" charset="-122"/>
                <a:cs typeface="Times New Roman" pitchFamily="18" charset="0"/>
              </a:rPr>
              <a:t>SForm1</a:t>
            </a:r>
            <a:r>
              <a:rPr lang="en-US" sz="2000" dirty="0" smtClean="0">
                <a:solidFill>
                  <a:srgbClr val="FF00FF"/>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num,str</a:t>
            </a:r>
            <a:r>
              <a:rPr lang="en-US" sz="2000" dirty="0" smtClean="0">
                <a:solidFill>
                  <a:srgbClr val="FF00FF"/>
                </a:solidFill>
                <a:ea typeface="楷体" pitchFamily="49" charset="-122"/>
                <a:cs typeface="Times New Roman" pitchFamily="18" charset="0"/>
              </a:rPr>
              <a:t>);</a:t>
            </a:r>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带传递数据调用</a:t>
            </a:r>
            <a:r>
              <a:rPr lang="en-US" sz="2000" dirty="0" err="1" smtClean="0">
                <a:solidFill>
                  <a:srgbClr val="008000"/>
                </a:solidFill>
                <a:ea typeface="楷体" pitchFamily="49" charset="-122"/>
                <a:cs typeface="Times New Roman" pitchFamily="18" charset="0"/>
              </a:rPr>
              <a:t>SForm1</a:t>
            </a:r>
            <a:r>
              <a:rPr lang="zh-CN" altLang="en-US" sz="2000" dirty="0" smtClean="0">
                <a:solidFill>
                  <a:srgbClr val="008000"/>
                </a:solidFill>
                <a:ea typeface="楷体" pitchFamily="49" charset="-122"/>
                <a:cs typeface="Times New Roman" pitchFamily="18" charset="0"/>
              </a:rPr>
              <a:t>的构造函数</a:t>
            </a: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myform.ShowDialog</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001056" cy="1200329"/>
          </a:xfrm>
          <a:prstGeom prst="rect">
            <a:avLst/>
          </a:prstGeom>
          <a:noFill/>
        </p:spPr>
        <p:txBody>
          <a:bodyPr wrap="square" rtlCol="0">
            <a:spAutoFit/>
          </a:bodyPr>
          <a:lstStyle/>
          <a:p>
            <a:r>
              <a:rPr lang="zh-CN" altLang="en-US" dirty="0" smtClean="0">
                <a:ea typeface="楷体" pitchFamily="49" charset="-122"/>
                <a:cs typeface="Times New Roman" pitchFamily="18" charset="0"/>
              </a:rPr>
              <a:t>       在</a:t>
            </a:r>
            <a:r>
              <a:rPr lang="en-US" altLang="zh-CN" dirty="0" err="1" smtClean="0">
                <a:ea typeface="楷体" pitchFamily="49" charset="-122"/>
                <a:cs typeface="Times New Roman" pitchFamily="18" charset="0"/>
              </a:rPr>
              <a:t>SForm1</a:t>
            </a:r>
            <a:r>
              <a:rPr lang="zh-CN" altLang="en-US" dirty="0" smtClean="0">
                <a:ea typeface="楷体" pitchFamily="49" charset="-122"/>
                <a:cs typeface="Times New Roman" pitchFamily="18" charset="0"/>
              </a:rPr>
              <a:t>窗体上设计两个</a:t>
            </a:r>
            <a:r>
              <a:rPr lang="en-US" dirty="0" smtClean="0">
                <a:ea typeface="楷体" pitchFamily="49" charset="-122"/>
                <a:cs typeface="Times New Roman" pitchFamily="18" charset="0"/>
              </a:rPr>
              <a:t>private</a:t>
            </a:r>
            <a:r>
              <a:rPr lang="zh-CN" altLang="en-US" dirty="0" smtClean="0">
                <a:ea typeface="楷体" pitchFamily="49" charset="-122"/>
                <a:cs typeface="Times New Roman" pitchFamily="18" charset="0"/>
              </a:rPr>
              <a:t>字段</a:t>
            </a:r>
            <a:r>
              <a:rPr lang="en-US" dirty="0" err="1" smtClean="0">
                <a:ea typeface="楷体" pitchFamily="49" charset="-122"/>
                <a:cs typeface="Times New Roman" pitchFamily="18" charset="0"/>
              </a:rPr>
              <a:t>mynum</a:t>
            </a:r>
            <a:r>
              <a:rPr lang="zh-CN" altLang="en-US" dirty="0" smtClean="0">
                <a:ea typeface="楷体" pitchFamily="49" charset="-122"/>
                <a:cs typeface="Times New Roman" pitchFamily="18" charset="0"/>
              </a:rPr>
              <a:t>和</a:t>
            </a:r>
            <a:r>
              <a:rPr lang="en-US" dirty="0" err="1" smtClean="0">
                <a:ea typeface="楷体" pitchFamily="49" charset="-122"/>
                <a:cs typeface="Times New Roman" pitchFamily="18" charset="0"/>
              </a:rPr>
              <a:t>mystr</a:t>
            </a:r>
            <a:r>
              <a:rPr lang="zh-CN" altLang="en-US" dirty="0" smtClean="0">
                <a:ea typeface="楷体" pitchFamily="49" charset="-122"/>
                <a:cs typeface="Times New Roman" pitchFamily="18" charset="0"/>
              </a:rPr>
              <a:t>，并设计</a:t>
            </a:r>
            <a:r>
              <a:rPr lang="en-US" dirty="0" err="1" smtClean="0">
                <a:ea typeface="楷体" pitchFamily="49" charset="-122"/>
                <a:cs typeface="Times New Roman" pitchFamily="18" charset="0"/>
              </a:rPr>
              <a:t>SForm_Load</a:t>
            </a:r>
            <a:r>
              <a:rPr lang="zh-CN" altLang="en-US" dirty="0" smtClean="0">
                <a:ea typeface="楷体" pitchFamily="49" charset="-122"/>
                <a:cs typeface="Times New Roman" pitchFamily="18" charset="0"/>
              </a:rPr>
              <a:t>等事件过程和修改</a:t>
            </a:r>
            <a:r>
              <a:rPr lang="en-US" dirty="0" err="1" smtClean="0">
                <a:ea typeface="楷体" pitchFamily="49" charset="-122"/>
                <a:cs typeface="Times New Roman" pitchFamily="18" charset="0"/>
              </a:rPr>
              <a:t>SForm1</a:t>
            </a:r>
            <a:r>
              <a:rPr lang="zh-CN" altLang="en-US" dirty="0" smtClean="0">
                <a:ea typeface="楷体" pitchFamily="49" charset="-122"/>
                <a:cs typeface="Times New Roman" pitchFamily="18" charset="0"/>
              </a:rPr>
              <a:t>的构造函数，对应的代码如下：</a:t>
            </a:r>
          </a:p>
        </p:txBody>
      </p:sp>
      <p:sp>
        <p:nvSpPr>
          <p:cNvPr id="3" name="TextBox 2"/>
          <p:cNvSpPr txBox="1"/>
          <p:nvPr/>
        </p:nvSpPr>
        <p:spPr>
          <a:xfrm>
            <a:off x="857224" y="1928802"/>
            <a:ext cx="7858180" cy="2554545"/>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public partial class </a:t>
            </a:r>
            <a:r>
              <a:rPr lang="en-US" sz="2000" dirty="0" err="1" smtClean="0">
                <a:solidFill>
                  <a:srgbClr val="008000"/>
                </a:solidFill>
                <a:ea typeface="楷体" pitchFamily="49" charset="-122"/>
                <a:cs typeface="Times New Roman" pitchFamily="18" charset="0"/>
              </a:rPr>
              <a:t>SForm1</a:t>
            </a:r>
            <a:r>
              <a:rPr lang="en-US" sz="2000" dirty="0" smtClean="0">
                <a:solidFill>
                  <a:srgbClr val="008000"/>
                </a:solidFill>
                <a:ea typeface="楷体" pitchFamily="49" charset="-122"/>
                <a:cs typeface="Times New Roman" pitchFamily="18" charset="0"/>
              </a:rPr>
              <a:t> : Form</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private </a:t>
            </a:r>
            <a:r>
              <a:rPr lang="en-US" sz="2000" dirty="0" err="1" smtClean="0">
                <a:solidFill>
                  <a:srgbClr val="008000"/>
                </a:solidFill>
                <a:ea typeface="楷体" pitchFamily="49" charset="-122"/>
                <a:cs typeface="Times New Roman" pitchFamily="18" charset="0"/>
              </a:rPr>
              <a:t>int</a:t>
            </a:r>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mynum</a:t>
            </a:r>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类私有字段，接收传递过来的数据</a:t>
            </a:r>
          </a:p>
          <a:p>
            <a:r>
              <a:rPr lang="en-US" sz="2000" dirty="0" smtClean="0">
                <a:solidFill>
                  <a:srgbClr val="008000"/>
                </a:solidFill>
                <a:ea typeface="楷体" pitchFamily="49" charset="-122"/>
                <a:cs typeface="Times New Roman" pitchFamily="18" charset="0"/>
              </a:rPr>
              <a:t>        private string </a:t>
            </a:r>
            <a:r>
              <a:rPr lang="en-US" sz="2000" dirty="0" err="1" smtClean="0">
                <a:solidFill>
                  <a:srgbClr val="008000"/>
                </a:solidFill>
                <a:ea typeface="楷体" pitchFamily="49" charset="-122"/>
                <a:cs typeface="Times New Roman" pitchFamily="18" charset="0"/>
              </a:rPr>
              <a:t>mystr</a:t>
            </a:r>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类私有字段，接收传递过来的数据</a:t>
            </a:r>
          </a:p>
          <a:p>
            <a:r>
              <a:rPr lang="en-US" sz="2000" dirty="0" smtClean="0">
                <a:solidFill>
                  <a:srgbClr val="FF00FF"/>
                </a:solidFill>
                <a:ea typeface="楷体" pitchFamily="49" charset="-122"/>
                <a:cs typeface="Times New Roman" pitchFamily="18" charset="0"/>
              </a:rPr>
              <a:t>        public </a:t>
            </a:r>
            <a:r>
              <a:rPr lang="en-US" sz="2000" dirty="0" err="1" smtClean="0">
                <a:solidFill>
                  <a:srgbClr val="FF00FF"/>
                </a:solidFill>
                <a:ea typeface="楷体" pitchFamily="49" charset="-122"/>
                <a:cs typeface="Times New Roman" pitchFamily="18" charset="0"/>
              </a:rPr>
              <a:t>SForm1</a:t>
            </a:r>
            <a:r>
              <a:rPr lang="en-US" sz="2000" dirty="0" smtClean="0">
                <a:solidFill>
                  <a:srgbClr val="FF00FF"/>
                </a:solidFill>
                <a:ea typeface="楷体" pitchFamily="49" charset="-122"/>
                <a:cs typeface="Times New Roman" pitchFamily="18" charset="0"/>
              </a:rPr>
              <a:t>(</a:t>
            </a:r>
            <a:r>
              <a:rPr lang="en-US" sz="2000" dirty="0" err="1" smtClean="0">
                <a:solidFill>
                  <a:srgbClr val="FF00FF"/>
                </a:solidFill>
                <a:ea typeface="楷体" pitchFamily="49" charset="-122"/>
                <a:cs typeface="Times New Roman" pitchFamily="18" charset="0"/>
              </a:rPr>
              <a:t>int</a:t>
            </a:r>
            <a:r>
              <a:rPr lang="en-US" sz="2000" dirty="0" smtClean="0">
                <a:solidFill>
                  <a:srgbClr val="FF00FF"/>
                </a:solidFill>
                <a:ea typeface="楷体" pitchFamily="49" charset="-122"/>
                <a:cs typeface="Times New Roman" pitchFamily="18" charset="0"/>
              </a:rPr>
              <a:t> num, string </a:t>
            </a:r>
            <a:r>
              <a:rPr lang="en-US" sz="2000" dirty="0" err="1" smtClean="0">
                <a:solidFill>
                  <a:srgbClr val="FF00FF"/>
                </a:solidFill>
                <a:ea typeface="楷体" pitchFamily="49" charset="-122"/>
                <a:cs typeface="Times New Roman" pitchFamily="18" charset="0"/>
              </a:rPr>
              <a:t>str</a:t>
            </a:r>
            <a:r>
              <a:rPr lang="en-US" sz="2000" dirty="0" smtClean="0">
                <a:solidFill>
                  <a:srgbClr val="FF00FF"/>
                </a:solidFill>
                <a:ea typeface="楷体" pitchFamily="49" charset="-122"/>
                <a:cs typeface="Times New Roman" pitchFamily="18" charset="0"/>
              </a:rPr>
              <a:t>)</a:t>
            </a:r>
            <a:endParaRPr lang="zh-CN" altLang="en-US" sz="2000" dirty="0" smtClean="0">
              <a:solidFill>
                <a:srgbClr val="FF00FF"/>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InitializeComponent</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mynum</a:t>
            </a:r>
            <a:r>
              <a:rPr lang="en-US" sz="2000" dirty="0" smtClean="0">
                <a:solidFill>
                  <a:srgbClr val="008000"/>
                </a:solidFill>
                <a:ea typeface="楷体" pitchFamily="49" charset="-122"/>
                <a:cs typeface="Times New Roman" pitchFamily="18" charset="0"/>
              </a:rPr>
              <a:t>=num;</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mystr</a:t>
            </a:r>
            <a:r>
              <a:rPr lang="en-US" sz="2000" dirty="0" smtClean="0">
                <a:solidFill>
                  <a:srgbClr val="008000"/>
                </a:solidFill>
                <a:ea typeface="楷体" pitchFamily="49" charset="-122"/>
                <a:cs typeface="Times New Roman" pitchFamily="18" charset="0"/>
              </a:rPr>
              <a:t>=</a:t>
            </a:r>
            <a:r>
              <a:rPr lang="en-US" sz="2000" dirty="0" err="1" smtClean="0">
                <a:solidFill>
                  <a:srgbClr val="008000"/>
                </a:solidFill>
                <a:ea typeface="楷体" pitchFamily="49" charset="-122"/>
                <a:cs typeface="Times New Roman" pitchFamily="18" charset="0"/>
              </a:rPr>
              <a:t>str</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7929618" cy="2862322"/>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     private void </a:t>
            </a:r>
            <a:r>
              <a:rPr lang="en-US" sz="2000" dirty="0" err="1" smtClean="0">
                <a:solidFill>
                  <a:srgbClr val="008000"/>
                </a:solidFill>
                <a:ea typeface="楷体" pitchFamily="49" charset="-122"/>
                <a:cs typeface="Times New Roman" pitchFamily="18" charset="0"/>
              </a:rPr>
              <a:t>SForm1_Load</a:t>
            </a:r>
            <a:r>
              <a:rPr lang="en-US" sz="2000" dirty="0" smtClean="0">
                <a:solidFill>
                  <a:srgbClr val="008000"/>
                </a:solidFill>
                <a:ea typeface="楷体" pitchFamily="49" charset="-122"/>
                <a:cs typeface="Times New Roman" pitchFamily="18" charset="0"/>
              </a:rPr>
              <a:t>(object sender, </a:t>
            </a:r>
            <a:r>
              <a:rPr lang="en-US" sz="2000" dirty="0" err="1" smtClean="0">
                <a:solidFill>
                  <a:srgbClr val="008000"/>
                </a:solidFill>
                <a:ea typeface="楷体" pitchFamily="49" charset="-122"/>
                <a:cs typeface="Times New Roman" pitchFamily="18" charset="0"/>
              </a:rPr>
              <a:t>EventArgs</a:t>
            </a:r>
            <a:r>
              <a:rPr lang="en-US" sz="2000" dirty="0" smtClean="0">
                <a:solidFill>
                  <a:srgbClr val="008000"/>
                </a:solidFill>
                <a:ea typeface="楷体" pitchFamily="49" charset="-122"/>
                <a:cs typeface="Times New Roman" pitchFamily="18" charset="0"/>
              </a:rPr>
              <a:t> 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textBox1.Text</a:t>
            </a:r>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mynum.ToString</a:t>
            </a:r>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显示传递过来的数据</a:t>
            </a: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textBox2.Text</a:t>
            </a:r>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mystr</a:t>
            </a:r>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显示传递过来的数据</a:t>
            </a: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private void </a:t>
            </a:r>
            <a:r>
              <a:rPr lang="en-US" sz="2000" dirty="0" err="1" smtClean="0">
                <a:solidFill>
                  <a:srgbClr val="008000"/>
                </a:solidFill>
                <a:ea typeface="楷体" pitchFamily="49" charset="-122"/>
                <a:cs typeface="Times New Roman" pitchFamily="18" charset="0"/>
              </a:rPr>
              <a:t>button1_Click</a:t>
            </a:r>
            <a:r>
              <a:rPr lang="en-US" sz="2000" dirty="0" smtClean="0">
                <a:solidFill>
                  <a:srgbClr val="008000"/>
                </a:solidFill>
                <a:ea typeface="楷体" pitchFamily="49" charset="-122"/>
                <a:cs typeface="Times New Roman" pitchFamily="18" charset="0"/>
              </a:rPr>
              <a:t>(object sender, </a:t>
            </a:r>
            <a:r>
              <a:rPr lang="en-US" sz="2000" dirty="0" err="1" smtClean="0">
                <a:solidFill>
                  <a:srgbClr val="008000"/>
                </a:solidFill>
                <a:ea typeface="楷体" pitchFamily="49" charset="-122"/>
                <a:cs typeface="Times New Roman" pitchFamily="18" charset="0"/>
              </a:rPr>
              <a:t>EventArgs</a:t>
            </a:r>
            <a:r>
              <a:rPr lang="en-US" sz="2000" dirty="0" smtClean="0">
                <a:solidFill>
                  <a:srgbClr val="008000"/>
                </a:solidFill>
                <a:ea typeface="楷体" pitchFamily="49" charset="-122"/>
                <a:cs typeface="Times New Roman" pitchFamily="18" charset="0"/>
              </a:rPr>
              <a:t> 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this.Close</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85786" y="642918"/>
            <a:ext cx="27368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3" name="图片 2"/>
          <p:cNvPicPr/>
          <p:nvPr/>
        </p:nvPicPr>
        <p:blipFill>
          <a:blip r:embed="rId2"/>
          <a:srcRect/>
          <a:stretch>
            <a:fillRect/>
          </a:stretch>
        </p:blipFill>
        <p:spPr bwMode="auto">
          <a:xfrm>
            <a:off x="1500166" y="1285860"/>
            <a:ext cx="3786214" cy="26432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500034" y="1071546"/>
            <a:ext cx="8215370" cy="4401205"/>
          </a:xfrm>
          <a:prstGeom prst="rect">
            <a:avLst/>
          </a:prstGeom>
          <a:noFill/>
          <a:ln w="9525">
            <a:noFill/>
            <a:miter lim="800000"/>
            <a:headEnd/>
            <a:tailEnd/>
          </a:ln>
          <a:effectLst/>
        </p:spPr>
        <p:txBody>
          <a:bodyPr wrap="square">
            <a:spAutoFit/>
          </a:bodyPr>
          <a:lstStyle/>
          <a:p>
            <a:r>
              <a:rPr lang="zh-CN" altLang="en-US" dirty="0" smtClean="0">
                <a:ea typeface="楷体" pitchFamily="49" charset="-122"/>
                <a:cs typeface="Times New Roman" pitchFamily="18" charset="0"/>
              </a:rPr>
              <a:t>      </a:t>
            </a:r>
            <a:r>
              <a:rPr lang="zh-CN" altLang="en-US" dirty="0">
                <a:ea typeface="楷体" pitchFamily="49" charset="-122"/>
                <a:cs typeface="Times New Roman" pitchFamily="18" charset="0"/>
              </a:rPr>
              <a:t>多文档界面应用程序由一个应用程序（</a:t>
            </a:r>
            <a:r>
              <a:rPr lang="en-US" altLang="zh-CN" dirty="0">
                <a:ea typeface="楷体" pitchFamily="49" charset="-122"/>
                <a:cs typeface="Times New Roman" pitchFamily="18" charset="0"/>
              </a:rPr>
              <a:t>MDI</a:t>
            </a:r>
            <a:r>
              <a:rPr lang="zh-CN" altLang="en-US" dirty="0">
                <a:ea typeface="楷体" pitchFamily="49" charset="-122"/>
                <a:cs typeface="Times New Roman" pitchFamily="18" charset="0"/>
              </a:rPr>
              <a:t>父窗体）中包含多个文档（</a:t>
            </a:r>
            <a:r>
              <a:rPr lang="en-US" altLang="zh-CN" dirty="0">
                <a:ea typeface="楷体" pitchFamily="49" charset="-122"/>
                <a:cs typeface="Times New Roman" pitchFamily="18" charset="0"/>
              </a:rPr>
              <a:t>MDI</a:t>
            </a:r>
            <a:r>
              <a:rPr lang="zh-CN" altLang="en-US" dirty="0">
                <a:ea typeface="楷体" pitchFamily="49" charset="-122"/>
                <a:cs typeface="Times New Roman" pitchFamily="18" charset="0"/>
              </a:rPr>
              <a:t>子窗体）组成，父窗体作为子窗体的容器，子窗体显示各自</a:t>
            </a:r>
            <a:r>
              <a:rPr lang="zh-CN" altLang="en-US" dirty="0" smtClean="0">
                <a:ea typeface="楷体" pitchFamily="49" charset="-122"/>
                <a:cs typeface="Times New Roman" pitchFamily="18" charset="0"/>
              </a:rPr>
              <a:t>文档，而且</a:t>
            </a:r>
            <a:r>
              <a:rPr lang="zh-CN" altLang="en-US" dirty="0">
                <a:ea typeface="楷体" pitchFamily="49" charset="-122"/>
                <a:cs typeface="Times New Roman" pitchFamily="18" charset="0"/>
              </a:rPr>
              <a:t>不能将其移动到父窗体的区域之外。</a:t>
            </a:r>
          </a:p>
          <a:p>
            <a:r>
              <a:rPr lang="zh-CN" altLang="en-US" dirty="0" smtClean="0">
                <a:ea typeface="楷体" pitchFamily="49" charset="-122"/>
                <a:cs typeface="Times New Roman" pitchFamily="18" charset="0"/>
              </a:rPr>
              <a:t>     多</a:t>
            </a:r>
            <a:r>
              <a:rPr lang="zh-CN" altLang="en-US" dirty="0">
                <a:ea typeface="楷体" pitchFamily="49" charset="-122"/>
                <a:cs typeface="Times New Roman" pitchFamily="18" charset="0"/>
              </a:rPr>
              <a:t>文档界面应用程序有如下</a:t>
            </a:r>
            <a:r>
              <a:rPr lang="zh-CN" altLang="en-US" dirty="0">
                <a:solidFill>
                  <a:srgbClr val="FF00FF"/>
                </a:solidFill>
                <a:ea typeface="楷体" pitchFamily="49" charset="-122"/>
                <a:cs typeface="Times New Roman" pitchFamily="18" charset="0"/>
              </a:rPr>
              <a:t>特性</a:t>
            </a:r>
            <a:r>
              <a:rPr lang="zh-CN" altLang="en-US" dirty="0">
                <a:ea typeface="楷体" pitchFamily="49" charset="-122"/>
                <a:cs typeface="Times New Roman" pitchFamily="18" charset="0"/>
              </a:rPr>
              <a:t>：</a:t>
            </a:r>
          </a:p>
          <a:p>
            <a:r>
              <a:rPr lang="zh-CN" altLang="en-US" sz="2000" dirty="0">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1</a:t>
            </a:r>
            <a:r>
              <a:rPr lang="zh-CN" altLang="en-US" sz="2000" dirty="0">
                <a:solidFill>
                  <a:srgbClr val="008000"/>
                </a:solidFill>
                <a:ea typeface="楷体" pitchFamily="49" charset="-122"/>
                <a:cs typeface="Times New Roman" pitchFamily="18" charset="0"/>
              </a:rPr>
              <a:t>）所有子窗体均显示在</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窗体的工作区内，用户可改变、移动子窗体的大小，但被限制在</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窗体中。</a:t>
            </a:r>
          </a:p>
          <a:p>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2</a:t>
            </a:r>
            <a:r>
              <a:rPr lang="zh-CN" altLang="en-US" sz="2000" dirty="0">
                <a:solidFill>
                  <a:srgbClr val="008000"/>
                </a:solidFill>
                <a:ea typeface="楷体" pitchFamily="49" charset="-122"/>
                <a:cs typeface="Times New Roman" pitchFamily="18" charset="0"/>
              </a:rPr>
              <a:t>）当最小化子窗体时，它的图标将显示在</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窗体上而不是在任务栏中。</a:t>
            </a:r>
          </a:p>
          <a:p>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3</a:t>
            </a:r>
            <a:r>
              <a:rPr lang="zh-CN" altLang="en-US" sz="2000" dirty="0">
                <a:solidFill>
                  <a:srgbClr val="008000"/>
                </a:solidFill>
                <a:ea typeface="楷体" pitchFamily="49" charset="-122"/>
                <a:cs typeface="Times New Roman" pitchFamily="18" charset="0"/>
              </a:rPr>
              <a:t>）当最大化子窗体时，它的标题与</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窗体的标题一起显示在</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窗体的标题栏上。</a:t>
            </a:r>
          </a:p>
          <a:p>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4</a:t>
            </a: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窗体和子窗体都可以有各自的菜单，当子窗体加载时覆盖</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窗体的菜单。</a:t>
            </a:r>
          </a:p>
        </p:txBody>
      </p:sp>
      <p:sp>
        <p:nvSpPr>
          <p:cNvPr id="3" name="TextBox 2"/>
          <p:cNvSpPr txBox="1"/>
          <p:nvPr/>
        </p:nvSpPr>
        <p:spPr>
          <a:xfrm>
            <a:off x="2143108" y="357166"/>
            <a:ext cx="4429156"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9.4  </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多文档窗体</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77" name="Group 57"/>
          <p:cNvGraphicFramePr>
            <a:graphicFrameLocks noGrp="1"/>
          </p:cNvGraphicFramePr>
          <p:nvPr/>
        </p:nvGraphicFramePr>
        <p:xfrm>
          <a:off x="538163" y="476250"/>
          <a:ext cx="8137525" cy="1737360"/>
        </p:xfrm>
        <a:graphic>
          <a:graphicData uri="http://schemas.openxmlformats.org/drawingml/2006/table">
            <a:tbl>
              <a:tblPr/>
              <a:tblGrid>
                <a:gridCol w="1944687"/>
                <a:gridCol w="6192838"/>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MDI</a:t>
                      </a: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父窗体属性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ActiveMdiChild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表示当前活动的</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MDI</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子窗口，如没有子窗口则返回</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NULL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IsMdiContainer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指示窗体是否为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MDI</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父窗体，值为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True</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时表示是父窗体，值为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False</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时表示是普通窗体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MdiChildren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以窗体数组形式返回所有</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MDI</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子窗体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539750" y="404813"/>
            <a:ext cx="8208963" cy="2209800"/>
          </a:xfrm>
          <a:prstGeom prst="rect">
            <a:avLst/>
          </a:prstGeom>
          <a:noFill/>
          <a:ln w="9525">
            <a:noFill/>
            <a:miter lim="800000"/>
            <a:headEnd/>
            <a:tailEnd/>
          </a:ln>
          <a:effectLst/>
        </p:spPr>
        <p:txBody>
          <a:bodyPr>
            <a:spAutoFit/>
          </a:bodyPr>
          <a:lstStyle/>
          <a:p>
            <a:pPr>
              <a:lnSpc>
                <a:spcPct val="120000"/>
              </a:lnSpc>
            </a:pPr>
            <a:r>
              <a:rPr lang="en-US" altLang="zh-CN" dirty="0">
                <a:solidFill>
                  <a:srgbClr val="FF3300"/>
                </a:solidFill>
                <a:ea typeface="楷体" pitchFamily="49" charset="-122"/>
                <a:cs typeface="Times New Roman" pitchFamily="18" charset="0"/>
              </a:rPr>
              <a:t>MDI</a:t>
            </a:r>
            <a:r>
              <a:rPr lang="zh-CN" altLang="en-US" dirty="0">
                <a:solidFill>
                  <a:srgbClr val="FF3300"/>
                </a:solidFill>
                <a:ea typeface="楷体" pitchFamily="49" charset="-122"/>
                <a:cs typeface="Times New Roman" pitchFamily="18" charset="0"/>
              </a:rPr>
              <a:t>父窗体的方法</a:t>
            </a:r>
          </a:p>
          <a:p>
            <a:pPr>
              <a:lnSpc>
                <a:spcPct val="120000"/>
              </a:lnSpc>
            </a:pPr>
            <a:r>
              <a:rPr lang="zh-CN" altLang="en-US" dirty="0">
                <a:ea typeface="楷体" pitchFamily="49" charset="-122"/>
                <a:cs typeface="Times New Roman" pitchFamily="18" charset="0"/>
              </a:rPr>
              <a:t>    一般只使用父窗体的</a:t>
            </a:r>
            <a:r>
              <a:rPr lang="en-US" altLang="zh-CN" dirty="0" err="1">
                <a:ea typeface="楷体" pitchFamily="49" charset="-122"/>
                <a:cs typeface="Times New Roman" pitchFamily="18" charset="0"/>
              </a:rPr>
              <a:t>LayoutMdi</a:t>
            </a:r>
            <a:r>
              <a:rPr lang="zh-CN" altLang="en-US" dirty="0">
                <a:ea typeface="楷体" pitchFamily="49" charset="-122"/>
                <a:cs typeface="Times New Roman" pitchFamily="18" charset="0"/>
              </a:rPr>
              <a:t>方法，其使用格式为：</a:t>
            </a:r>
          </a:p>
          <a:p>
            <a:pPr>
              <a:lnSpc>
                <a:spcPct val="12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MDI</a:t>
            </a:r>
            <a:r>
              <a:rPr lang="zh-CN" altLang="en-US" sz="2000" dirty="0">
                <a:solidFill>
                  <a:schemeClr val="hlink"/>
                </a:solidFill>
                <a:ea typeface="楷体" pitchFamily="49" charset="-122"/>
                <a:cs typeface="Times New Roman" pitchFamily="18" charset="0"/>
              </a:rPr>
              <a:t>父窗体名</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LayoutMdi</a:t>
            </a:r>
            <a:r>
              <a:rPr lang="en-US" altLang="zh-CN" sz="2000" dirty="0">
                <a:solidFill>
                  <a:schemeClr val="hlink"/>
                </a:solidFill>
                <a:ea typeface="楷体" pitchFamily="49" charset="-122"/>
                <a:cs typeface="Times New Roman" pitchFamily="18" charset="0"/>
              </a:rPr>
              <a:t>(value)</a:t>
            </a:r>
          </a:p>
          <a:p>
            <a:pPr>
              <a:lnSpc>
                <a:spcPct val="120000"/>
              </a:lnSpc>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其功能是在</a:t>
            </a:r>
            <a:r>
              <a:rPr lang="en-US" altLang="zh-CN" dirty="0">
                <a:ea typeface="楷体" pitchFamily="49" charset="-122"/>
                <a:cs typeface="Times New Roman" pitchFamily="18" charset="0"/>
              </a:rPr>
              <a:t>MDI</a:t>
            </a:r>
            <a:r>
              <a:rPr lang="zh-CN" altLang="en-US" dirty="0">
                <a:ea typeface="楷体" pitchFamily="49" charset="-122"/>
                <a:cs typeface="Times New Roman" pitchFamily="18" charset="0"/>
              </a:rPr>
              <a:t>父窗体中排列</a:t>
            </a:r>
            <a:r>
              <a:rPr lang="en-US" altLang="zh-CN" dirty="0">
                <a:ea typeface="楷体" pitchFamily="49" charset="-122"/>
                <a:cs typeface="Times New Roman" pitchFamily="18" charset="0"/>
              </a:rPr>
              <a:t>MDI</a:t>
            </a:r>
            <a:r>
              <a:rPr lang="zh-CN" altLang="en-US" dirty="0">
                <a:ea typeface="楷体" pitchFamily="49" charset="-122"/>
                <a:cs typeface="Times New Roman" pitchFamily="18" charset="0"/>
              </a:rPr>
              <a:t>子窗体，参数</a:t>
            </a:r>
            <a:r>
              <a:rPr lang="en-US" altLang="zh-CN" dirty="0">
                <a:ea typeface="楷体" pitchFamily="49" charset="-122"/>
                <a:cs typeface="Times New Roman" pitchFamily="18" charset="0"/>
              </a:rPr>
              <a:t>value</a:t>
            </a:r>
            <a:r>
              <a:rPr lang="zh-CN" altLang="en-US" dirty="0">
                <a:ea typeface="楷体" pitchFamily="49" charset="-122"/>
                <a:cs typeface="Times New Roman" pitchFamily="18" charset="0"/>
              </a:rPr>
              <a:t>决定排列方式，有以下</a:t>
            </a:r>
            <a:r>
              <a:rPr lang="en-US" altLang="zh-CN" dirty="0">
                <a:ea typeface="楷体" pitchFamily="49" charset="-122"/>
                <a:cs typeface="Times New Roman" pitchFamily="18" charset="0"/>
              </a:rPr>
              <a:t>4</a:t>
            </a:r>
            <a:r>
              <a:rPr lang="zh-CN" altLang="en-US" dirty="0">
                <a:ea typeface="楷体" pitchFamily="49" charset="-122"/>
                <a:cs typeface="Times New Roman" pitchFamily="18" charset="0"/>
              </a:rPr>
              <a:t>种取值：</a:t>
            </a:r>
          </a:p>
        </p:txBody>
      </p:sp>
      <p:sp>
        <p:nvSpPr>
          <p:cNvPr id="132099" name="Text Box 3"/>
          <p:cNvSpPr txBox="1">
            <a:spLocks noChangeArrowheads="1"/>
          </p:cNvSpPr>
          <p:nvPr/>
        </p:nvSpPr>
        <p:spPr bwMode="auto">
          <a:xfrm>
            <a:off x="755650" y="2716213"/>
            <a:ext cx="7416800" cy="2746201"/>
          </a:xfrm>
          <a:prstGeom prst="rect">
            <a:avLst/>
          </a:prstGeom>
          <a:noFill/>
          <a:ln w="9525">
            <a:noFill/>
            <a:miter lim="800000"/>
            <a:headEnd/>
            <a:tailEnd/>
          </a:ln>
          <a:effectLst/>
        </p:spPr>
        <p:txBody>
          <a:bodyPr>
            <a:spAutoFit/>
          </a:bodyPr>
          <a:lstStyle/>
          <a:p>
            <a:pPr marL="342900" indent="-342900">
              <a:lnSpc>
                <a:spcPts val="3000"/>
              </a:lnSpc>
              <a:buFont typeface="Wingdings" pitchFamily="2" charset="2"/>
              <a:buChar char="ü"/>
            </a:pPr>
            <a:r>
              <a:rPr lang="en-US" altLang="zh-CN" sz="2000" dirty="0">
                <a:solidFill>
                  <a:schemeClr val="hlink"/>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LayoutMdi.ArrangeIcons</a:t>
            </a:r>
            <a:r>
              <a:rPr lang="zh-CN" altLang="en-US" sz="2000" dirty="0">
                <a:solidFill>
                  <a:srgbClr val="008000"/>
                </a:solidFill>
                <a:ea typeface="楷体" pitchFamily="49" charset="-122"/>
                <a:cs typeface="Times New Roman" pitchFamily="18" charset="0"/>
              </a:rPr>
              <a:t>：所有</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子窗体以图标形式排列在</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父窗体中。</a:t>
            </a:r>
          </a:p>
          <a:p>
            <a:pPr marL="342900" indent="-342900">
              <a:lnSpc>
                <a:spcPts val="3000"/>
              </a:lnSpc>
              <a:buFont typeface="Wingdings" pitchFamily="2" charset="2"/>
              <a:buChar char="ü"/>
            </a:pP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LayoutMdi.TileHorizontal</a:t>
            </a:r>
            <a:r>
              <a:rPr lang="zh-CN" altLang="en-US" sz="2000" dirty="0">
                <a:solidFill>
                  <a:srgbClr val="008000"/>
                </a:solidFill>
                <a:ea typeface="楷体" pitchFamily="49" charset="-122"/>
                <a:cs typeface="Times New Roman" pitchFamily="18" charset="0"/>
              </a:rPr>
              <a:t>：所有</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子窗体均垂直平铺在</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父窗体中。</a:t>
            </a:r>
          </a:p>
          <a:p>
            <a:pPr marL="342900" indent="-342900">
              <a:lnSpc>
                <a:spcPts val="3000"/>
              </a:lnSpc>
              <a:buFont typeface="Wingdings" pitchFamily="2" charset="2"/>
              <a:buChar char="ü"/>
            </a:pP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LayoutMdi.TileVertical</a:t>
            </a:r>
            <a:r>
              <a:rPr lang="zh-CN" altLang="en-US" sz="2000" dirty="0">
                <a:solidFill>
                  <a:srgbClr val="008000"/>
                </a:solidFill>
                <a:ea typeface="楷体" pitchFamily="49" charset="-122"/>
                <a:cs typeface="Times New Roman" pitchFamily="18" charset="0"/>
              </a:rPr>
              <a:t>：所有</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子窗体均水平平铺在</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父窗体中。</a:t>
            </a:r>
          </a:p>
          <a:p>
            <a:pPr marL="342900" indent="-342900">
              <a:lnSpc>
                <a:spcPts val="3000"/>
              </a:lnSpc>
              <a:buFont typeface="Wingdings" pitchFamily="2" charset="2"/>
              <a:buChar char="ü"/>
            </a:pP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LayoutMdi.Cascade</a:t>
            </a:r>
            <a:r>
              <a:rPr lang="zh-CN" altLang="en-US" sz="2000" dirty="0">
                <a:solidFill>
                  <a:srgbClr val="008000"/>
                </a:solidFill>
                <a:ea typeface="楷体" pitchFamily="49" charset="-122"/>
                <a:cs typeface="Times New Roman" pitchFamily="18" charset="0"/>
              </a:rPr>
              <a:t>：所有</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子窗体均层叠在</a:t>
            </a:r>
            <a:r>
              <a:rPr lang="en-US" altLang="zh-CN" sz="2000" dirty="0">
                <a:solidFill>
                  <a:srgbClr val="008000"/>
                </a:solidFill>
                <a:ea typeface="楷体" pitchFamily="49" charset="-122"/>
                <a:cs typeface="Times New Roman" pitchFamily="18" charset="0"/>
              </a:rPr>
              <a:t>MDI</a:t>
            </a:r>
            <a:r>
              <a:rPr lang="zh-CN" altLang="en-US" sz="2000" dirty="0">
                <a:solidFill>
                  <a:srgbClr val="008000"/>
                </a:solidFill>
                <a:ea typeface="楷体" pitchFamily="49" charset="-122"/>
                <a:cs typeface="Times New Roman" pitchFamily="18" charset="0"/>
              </a:rPr>
              <a:t>父窗体中</a:t>
            </a:r>
            <a:r>
              <a:rPr lang="zh-CN" altLang="en-US" sz="2000" dirty="0">
                <a:solidFill>
                  <a:schemeClr val="hlink"/>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115" name="Group 43"/>
          <p:cNvGraphicFramePr>
            <a:graphicFrameLocks noGrp="1"/>
          </p:cNvGraphicFramePr>
          <p:nvPr/>
        </p:nvGraphicFramePr>
        <p:xfrm>
          <a:off x="827088" y="765175"/>
          <a:ext cx="7632700" cy="1371600"/>
        </p:xfrm>
        <a:graphic>
          <a:graphicData uri="http://schemas.openxmlformats.org/drawingml/2006/table">
            <a:tbl>
              <a:tblPr/>
              <a:tblGrid>
                <a:gridCol w="1944687"/>
                <a:gridCol w="5688013"/>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MDI</a:t>
                      </a: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子窗体属性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IsMdiChild</a:t>
                      </a:r>
                      <a:endPar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指示窗体是否为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MDI</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子窗体，值为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True</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时表示是子窗体，值为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False</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时表示是一般窗体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MdiParent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用来指定该子窗体的</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MDI</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父窗体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485778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9.1.6 </a:t>
            </a:r>
            <a:r>
              <a:rPr lang="zh-CN" altLang="en-US" sz="2800" dirty="0" smtClean="0">
                <a:solidFill>
                  <a:srgbClr val="FF0000"/>
                </a:solidFill>
                <a:latin typeface="黑体" pitchFamily="49" charset="-122"/>
                <a:ea typeface="黑体" pitchFamily="49" charset="-122"/>
              </a:rPr>
              <a:t>多个窗体之间的调用</a:t>
            </a:r>
          </a:p>
        </p:txBody>
      </p:sp>
      <p:sp>
        <p:nvSpPr>
          <p:cNvPr id="5" name="TextBox 4"/>
          <p:cNvSpPr txBox="1"/>
          <p:nvPr/>
        </p:nvSpPr>
        <p:spPr>
          <a:xfrm>
            <a:off x="785786" y="1357298"/>
            <a:ext cx="7786742" cy="323165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使用以下代码可以打开另外一个窗体：</a:t>
            </a:r>
          </a:p>
          <a:p>
            <a:pPr lvl="1">
              <a:lnSpc>
                <a:spcPct val="150000"/>
              </a:lnSpc>
            </a:pPr>
            <a:r>
              <a:rPr lang="zh-CN" altLang="en-US" sz="2000" dirty="0" smtClean="0">
                <a:solidFill>
                  <a:srgbClr val="008000"/>
                </a:solidFill>
                <a:ea typeface="楷体" pitchFamily="49" charset="-122"/>
                <a:cs typeface="Times New Roman" pitchFamily="18" charset="0"/>
              </a:rPr>
              <a:t>新窗体类 窗体实例名</a:t>
            </a:r>
            <a:r>
              <a:rPr lang="en-US" sz="2000" dirty="0" smtClean="0">
                <a:solidFill>
                  <a:srgbClr val="008000"/>
                </a:solidFill>
                <a:ea typeface="楷体" pitchFamily="49" charset="-122"/>
                <a:cs typeface="Times New Roman" pitchFamily="18" charset="0"/>
              </a:rPr>
              <a:t> = new </a:t>
            </a:r>
            <a:r>
              <a:rPr lang="zh-CN" altLang="en-US" sz="2000" dirty="0" smtClean="0">
                <a:solidFill>
                  <a:srgbClr val="008000"/>
                </a:solidFill>
                <a:ea typeface="楷体" pitchFamily="49" charset="-122"/>
                <a:cs typeface="Times New Roman" pitchFamily="18" charset="0"/>
              </a:rPr>
              <a:t>新窗体类</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当然，只是实例化一个窗体类的对象是不能让窗体“显示”出来的，还要调用该对象的方法才能显示出窗体，窗体对象有两个方法可以完成该功能：</a:t>
            </a:r>
          </a:p>
          <a:p>
            <a:pPr lvl="1">
              <a:lnSpc>
                <a:spcPct val="150000"/>
              </a:lnSpc>
            </a:pPr>
            <a:r>
              <a:rPr lang="zh-CN" altLang="en-US" sz="2000" dirty="0" smtClean="0">
                <a:solidFill>
                  <a:srgbClr val="008000"/>
                </a:solidFill>
                <a:ea typeface="楷体" pitchFamily="49" charset="-122"/>
                <a:cs typeface="Times New Roman" pitchFamily="18" charset="0"/>
              </a:rPr>
              <a:t>窗体实例名</a:t>
            </a:r>
            <a:r>
              <a:rPr lang="en-US" sz="2000" dirty="0" smtClean="0">
                <a:solidFill>
                  <a:srgbClr val="008000"/>
                </a:solidFill>
                <a:ea typeface="楷体" pitchFamily="49" charset="-122"/>
                <a:cs typeface="Times New Roman" pitchFamily="18" charset="0"/>
              </a:rPr>
              <a:t>.Show();</a:t>
            </a:r>
            <a:endParaRPr lang="zh-CN" altLang="en-US" sz="2000" dirty="0" smtClean="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539750" y="404813"/>
            <a:ext cx="7920038" cy="830997"/>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3300"/>
                </a:solidFill>
                <a:ea typeface="楷体" pitchFamily="49" charset="-122"/>
                <a:cs typeface="Times New Roman" pitchFamily="18" charset="0"/>
              </a:rPr>
              <a:t>     【</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9.15】  </a:t>
            </a:r>
            <a:r>
              <a:rPr lang="zh-CN" altLang="en-US" dirty="0">
                <a:ea typeface="楷体" pitchFamily="49" charset="-122"/>
                <a:cs typeface="Times New Roman" pitchFamily="18" charset="0"/>
              </a:rPr>
              <a:t>设计一个</a:t>
            </a:r>
            <a:r>
              <a:rPr lang="en-US" altLang="zh-CN" dirty="0">
                <a:ea typeface="楷体" pitchFamily="49" charset="-122"/>
                <a:cs typeface="Times New Roman" pitchFamily="18" charset="0"/>
              </a:rPr>
              <a:t>Windows</a:t>
            </a:r>
            <a:r>
              <a:rPr lang="zh-CN" altLang="en-US" dirty="0">
                <a:ea typeface="楷体" pitchFamily="49" charset="-122"/>
                <a:cs typeface="Times New Roman" pitchFamily="18" charset="0"/>
              </a:rPr>
              <a:t>应用程序，说明多文档窗体的使用方法。</a:t>
            </a:r>
          </a:p>
        </p:txBody>
      </p:sp>
      <p:sp>
        <p:nvSpPr>
          <p:cNvPr id="130051" name="Text Box 3"/>
          <p:cNvSpPr txBox="1">
            <a:spLocks noChangeArrowheads="1"/>
          </p:cNvSpPr>
          <p:nvPr/>
        </p:nvSpPr>
        <p:spPr bwMode="auto">
          <a:xfrm>
            <a:off x="611188" y="1406525"/>
            <a:ext cx="8532812" cy="794064"/>
          </a:xfrm>
          <a:prstGeom prst="rect">
            <a:avLst/>
          </a:prstGeom>
          <a:noFill/>
          <a:ln w="9525">
            <a:noFill/>
            <a:miter lim="800000"/>
            <a:headEnd/>
            <a:tailEnd/>
          </a:ln>
          <a:effectLst/>
        </p:spPr>
        <p:txBody>
          <a:bodyPr>
            <a:spAutoFit/>
          </a:bodyPr>
          <a:lstStyle/>
          <a:p>
            <a:pPr>
              <a:lnSpc>
                <a:spcPct val="70000"/>
              </a:lnSpc>
              <a:spcBef>
                <a:spcPct val="50000"/>
              </a:spcBef>
            </a:pPr>
            <a:r>
              <a:rPr lang="en-US" altLang="zh-CN" dirty="0" err="1">
                <a:ea typeface="楷体" pitchFamily="49" charset="-122"/>
                <a:cs typeface="Times New Roman" pitchFamily="18" charset="0"/>
              </a:rPr>
              <a:t>Form1</a:t>
            </a:r>
            <a:r>
              <a:rPr lang="zh-CN" altLang="en-US" dirty="0">
                <a:ea typeface="楷体" pitchFamily="49" charset="-122"/>
                <a:cs typeface="Times New Roman" pitchFamily="18" charset="0"/>
              </a:rPr>
              <a:t>窗体，将其</a:t>
            </a:r>
            <a:r>
              <a:rPr lang="en-US" altLang="zh-CN" dirty="0" err="1">
                <a:ea typeface="楷体" pitchFamily="49" charset="-122"/>
                <a:cs typeface="Times New Roman" pitchFamily="18" charset="0"/>
              </a:rPr>
              <a:t>IsMdiContainer</a:t>
            </a:r>
            <a:r>
              <a:rPr lang="zh-CN" altLang="en-US" dirty="0">
                <a:ea typeface="楷体" pitchFamily="49" charset="-122"/>
                <a:cs typeface="Times New Roman" pitchFamily="18" charset="0"/>
              </a:rPr>
              <a:t>属性设为</a:t>
            </a:r>
            <a:r>
              <a:rPr lang="en-US" altLang="zh-CN" dirty="0">
                <a:ea typeface="楷体" pitchFamily="49" charset="-122"/>
                <a:cs typeface="Times New Roman" pitchFamily="18" charset="0"/>
              </a:rPr>
              <a:t>True </a:t>
            </a:r>
            <a:r>
              <a:rPr lang="zh-CN" altLang="en-US" dirty="0">
                <a:ea typeface="楷体" pitchFamily="49" charset="-122"/>
                <a:cs typeface="Times New Roman" pitchFamily="18" charset="0"/>
              </a:rPr>
              <a:t>：</a:t>
            </a:r>
          </a:p>
          <a:p>
            <a:pPr>
              <a:lnSpc>
                <a:spcPct val="70000"/>
              </a:lnSpc>
              <a:spcBef>
                <a:spcPct val="50000"/>
              </a:spcBef>
            </a:pPr>
            <a:r>
              <a:rPr lang="zh-CN" altLang="en-US" dirty="0">
                <a:ea typeface="楷体" pitchFamily="49" charset="-122"/>
                <a:cs typeface="Times New Roman" pitchFamily="18" charset="0"/>
              </a:rPr>
              <a:t>设计界面</a:t>
            </a:r>
            <a:endParaRPr lang="zh-CN" altLang="en-US" sz="2000" dirty="0">
              <a:solidFill>
                <a:schemeClr val="hlink"/>
              </a:solidFill>
              <a:ea typeface="楷体" pitchFamily="49" charset="-122"/>
              <a:cs typeface="Times New Roman" pitchFamily="18" charset="0"/>
            </a:endParaRPr>
          </a:p>
        </p:txBody>
      </p:sp>
      <p:pic>
        <p:nvPicPr>
          <p:cNvPr id="5" name="图片 4"/>
          <p:cNvPicPr/>
          <p:nvPr/>
        </p:nvPicPr>
        <p:blipFill>
          <a:blip r:embed="rId2"/>
          <a:srcRect/>
          <a:stretch>
            <a:fillRect/>
          </a:stretch>
        </p:blipFill>
        <p:spPr bwMode="auto">
          <a:xfrm>
            <a:off x="1928794" y="2285992"/>
            <a:ext cx="3857652"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395288" y="260350"/>
            <a:ext cx="8064500" cy="5638800"/>
          </a:xfrm>
          <a:prstGeom prst="rect">
            <a:avLst/>
          </a:prstGeom>
          <a:noFill/>
          <a:ln w="9525">
            <a:noFill/>
            <a:miter lim="800000"/>
            <a:headEnd/>
            <a:tailEnd/>
          </a:ln>
          <a:effectLst/>
        </p:spPr>
        <p:txBody>
          <a:bodyPr>
            <a:spAutoFit/>
          </a:bodyPr>
          <a:lstStyle/>
          <a:p>
            <a:pPr>
              <a:lnSpc>
                <a:spcPct val="90000"/>
              </a:lnSpc>
              <a:spcBef>
                <a:spcPct val="50000"/>
              </a:spcBef>
            </a:pPr>
            <a:r>
              <a:rPr lang="zh-CN" altLang="en-US" dirty="0">
                <a:ea typeface="楷体" pitchFamily="49" charset="-122"/>
                <a:cs typeface="Times New Roman" pitchFamily="18" charset="0"/>
              </a:rPr>
              <a:t>事件过程：</a:t>
            </a:r>
          </a:p>
          <a:p>
            <a:pPr>
              <a:lnSpc>
                <a:spcPct val="90000"/>
              </a:lnSpc>
            </a:pPr>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button1_Click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pPr>
              <a:lnSpc>
                <a:spcPct val="90000"/>
              </a:lnSpc>
            </a:pP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Form2</a:t>
            </a:r>
            <a:r>
              <a:rPr lang="en-US" altLang="zh-CN" sz="2000" dirty="0">
                <a:solidFill>
                  <a:srgbClr val="008000"/>
                </a:solidFill>
                <a:ea typeface="楷体" pitchFamily="49" charset="-122"/>
                <a:cs typeface="Times New Roman" pitchFamily="18" charset="0"/>
              </a:rPr>
              <a:t> child = new </a:t>
            </a:r>
            <a:r>
              <a:rPr lang="en-US" altLang="zh-CN" sz="2000" dirty="0" err="1">
                <a:solidFill>
                  <a:srgbClr val="008000"/>
                </a:solidFill>
                <a:ea typeface="楷体" pitchFamily="49" charset="-122"/>
                <a:cs typeface="Times New Roman" pitchFamily="18" charset="0"/>
              </a:rPr>
              <a:t>Form2</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child.MdiParent</a:t>
            </a:r>
            <a:r>
              <a:rPr lang="en-US" altLang="zh-CN" sz="2000" dirty="0">
                <a:solidFill>
                  <a:srgbClr val="008000"/>
                </a:solidFill>
                <a:ea typeface="楷体" pitchFamily="49" charset="-122"/>
                <a:cs typeface="Times New Roman" pitchFamily="18" charset="0"/>
              </a:rPr>
              <a:t> = this;</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child.Show</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n++;</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child.Text</a:t>
            </a:r>
            <a:r>
              <a:rPr lang="en-US" altLang="zh-CN" sz="2000" dirty="0">
                <a:solidFill>
                  <a:srgbClr val="008000"/>
                </a:solidFill>
                <a:ea typeface="楷体" pitchFamily="49" charset="-122"/>
                <a:cs typeface="Times New Roman" pitchFamily="18" charset="0"/>
              </a:rPr>
              <a:t> = "</a:t>
            </a:r>
            <a:r>
              <a:rPr lang="zh-CN" altLang="en-US" sz="2000" dirty="0">
                <a:solidFill>
                  <a:srgbClr val="008000"/>
                </a:solidFill>
                <a:ea typeface="楷体" pitchFamily="49" charset="-122"/>
                <a:cs typeface="Times New Roman" pitchFamily="18" charset="0"/>
              </a:rPr>
              <a:t>第</a:t>
            </a:r>
            <a:r>
              <a:rPr lang="en-US" altLang="zh-CN" sz="2000" dirty="0">
                <a:solidFill>
                  <a:srgbClr val="008000"/>
                </a:solidFill>
                <a:ea typeface="楷体" pitchFamily="49" charset="-122"/>
                <a:cs typeface="Times New Roman" pitchFamily="18" charset="0"/>
              </a:rPr>
              <a:t>" + n + "</a:t>
            </a:r>
            <a:r>
              <a:rPr lang="zh-CN" altLang="en-US" sz="2000" dirty="0">
                <a:solidFill>
                  <a:srgbClr val="008000"/>
                </a:solidFill>
                <a:ea typeface="楷体" pitchFamily="49" charset="-122"/>
                <a:cs typeface="Times New Roman" pitchFamily="18" charset="0"/>
              </a:rPr>
              <a:t>个子窗体</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button2_Click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pPr>
              <a:lnSpc>
                <a:spcPct val="90000"/>
              </a:lnSpc>
            </a:pP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this.LayoutMdi</a:t>
            </a:r>
            <a:r>
              <a:rPr lang="en-US" altLang="zh-CN" sz="2000" dirty="0">
                <a:solidFill>
                  <a:srgbClr val="008000"/>
                </a:solidFill>
                <a:ea typeface="楷体" pitchFamily="49" charset="-122"/>
                <a:cs typeface="Times New Roman" pitchFamily="18" charset="0"/>
              </a:rPr>
              <a:t>(</a:t>
            </a:r>
            <a:r>
              <a:rPr lang="en-US" altLang="zh-CN" sz="2000" dirty="0" err="1">
                <a:solidFill>
                  <a:srgbClr val="008000"/>
                </a:solidFill>
                <a:ea typeface="楷体" pitchFamily="49" charset="-122"/>
                <a:cs typeface="Times New Roman" pitchFamily="18" charset="0"/>
              </a:rPr>
              <a:t>System.Windows.Forms</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MdiLayout.ArrangeIcons</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button3_Click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pPr>
              <a:lnSpc>
                <a:spcPct val="90000"/>
              </a:lnSpc>
            </a:pP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this.LayoutMdi</a:t>
            </a:r>
            <a:r>
              <a:rPr lang="en-US" altLang="zh-CN" sz="2000" dirty="0">
                <a:solidFill>
                  <a:srgbClr val="008000"/>
                </a:solidFill>
                <a:ea typeface="楷体" pitchFamily="49" charset="-122"/>
                <a:cs typeface="Times New Roman" pitchFamily="18" charset="0"/>
              </a:rPr>
              <a:t>(</a:t>
            </a:r>
            <a:r>
              <a:rPr lang="en-US" altLang="zh-CN" sz="2000" dirty="0" err="1">
                <a:solidFill>
                  <a:srgbClr val="008000"/>
                </a:solidFill>
                <a:ea typeface="楷体" pitchFamily="49" charset="-122"/>
                <a:cs typeface="Times New Roman" pitchFamily="18" charset="0"/>
              </a:rPr>
              <a:t>System.Windows.Forms</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MdiLayout.Cascade</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FF00FF"/>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button4_Click</a:t>
            </a:r>
            <a:r>
              <a:rPr lang="en-US" altLang="zh-CN" sz="2000" dirty="0">
                <a:solidFill>
                  <a:srgbClr val="FF00FF"/>
                </a:solidFill>
                <a:ea typeface="楷体" pitchFamily="49" charset="-122"/>
                <a:cs typeface="Times New Roman" pitchFamily="18" charset="0"/>
              </a:rPr>
              <a:t>(object sender, </a:t>
            </a:r>
            <a:r>
              <a:rPr lang="en-US" altLang="zh-CN" sz="2000" dirty="0" err="1">
                <a:solidFill>
                  <a:srgbClr val="FF00FF"/>
                </a:solidFill>
                <a:ea typeface="楷体" pitchFamily="49" charset="-122"/>
                <a:cs typeface="Times New Roman" pitchFamily="18" charset="0"/>
              </a:rPr>
              <a:t>EventArgs</a:t>
            </a:r>
            <a:r>
              <a:rPr lang="en-US" altLang="zh-CN" sz="2000" dirty="0">
                <a:solidFill>
                  <a:srgbClr val="FF00FF"/>
                </a:solidFill>
                <a:ea typeface="楷体" pitchFamily="49" charset="-122"/>
                <a:cs typeface="Times New Roman" pitchFamily="18" charset="0"/>
              </a:rPr>
              <a:t> e)</a:t>
            </a:r>
          </a:p>
          <a:p>
            <a:pPr>
              <a:lnSpc>
                <a:spcPct val="90000"/>
              </a:lnSpc>
            </a:pP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this.LayoutMdi</a:t>
            </a:r>
            <a:r>
              <a:rPr lang="en-US" altLang="zh-CN" sz="2000" dirty="0">
                <a:solidFill>
                  <a:srgbClr val="008000"/>
                </a:solidFill>
                <a:ea typeface="楷体" pitchFamily="49" charset="-122"/>
                <a:cs typeface="Times New Roman" pitchFamily="18" charset="0"/>
              </a:rPr>
              <a:t>(</a:t>
            </a:r>
            <a:r>
              <a:rPr lang="en-US" altLang="zh-CN" sz="2000" dirty="0" err="1">
                <a:solidFill>
                  <a:srgbClr val="008000"/>
                </a:solidFill>
                <a:ea typeface="楷体" pitchFamily="49" charset="-122"/>
                <a:cs typeface="Times New Roman" pitchFamily="18" charset="0"/>
              </a:rPr>
              <a:t>System.Windows.Forms</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MdiLayout.TileVertical</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468313" y="333375"/>
            <a:ext cx="7993062" cy="1311275"/>
          </a:xfrm>
          <a:prstGeom prst="rect">
            <a:avLst/>
          </a:prstGeom>
          <a:noFill/>
          <a:ln w="9525">
            <a:noFill/>
            <a:miter lim="800000"/>
            <a:headEnd/>
            <a:tailEnd/>
          </a:ln>
          <a:effectLst/>
        </p:spPr>
        <p:txBody>
          <a:bodyPr>
            <a:spAutoFit/>
          </a:bodyPr>
          <a:lstStyle/>
          <a:p>
            <a:r>
              <a:rPr lang="en-US" altLang="zh-CN" sz="2000" dirty="0">
                <a:solidFill>
                  <a:srgbClr val="FF00FF"/>
                </a:solidFill>
              </a:rPr>
              <a:t>private void </a:t>
            </a:r>
            <a:r>
              <a:rPr lang="en-US" altLang="zh-CN" sz="2000" dirty="0" err="1">
                <a:solidFill>
                  <a:srgbClr val="FF00FF"/>
                </a:solidFill>
              </a:rPr>
              <a:t>button5_Click</a:t>
            </a:r>
            <a:r>
              <a:rPr lang="en-US" altLang="zh-CN" sz="2000" dirty="0">
                <a:solidFill>
                  <a:srgbClr val="FF00FF"/>
                </a:solidFill>
              </a:rPr>
              <a:t>(object sender, </a:t>
            </a:r>
            <a:r>
              <a:rPr lang="en-US" altLang="zh-CN" sz="2000" dirty="0" err="1">
                <a:solidFill>
                  <a:srgbClr val="FF00FF"/>
                </a:solidFill>
              </a:rPr>
              <a:t>EventArgs</a:t>
            </a:r>
            <a:r>
              <a:rPr lang="en-US" altLang="zh-CN" sz="2000" dirty="0">
                <a:solidFill>
                  <a:srgbClr val="FF00FF"/>
                </a:solidFill>
              </a:rPr>
              <a:t> e)</a:t>
            </a:r>
          </a:p>
          <a:p>
            <a:r>
              <a:rPr lang="en-US" altLang="zh-CN" sz="2000" dirty="0">
                <a:solidFill>
                  <a:srgbClr val="008000"/>
                </a:solidFill>
              </a:rPr>
              <a:t>{</a:t>
            </a:r>
            <a:r>
              <a:rPr lang="zh-CN" altLang="en-US" sz="2000" dirty="0">
                <a:solidFill>
                  <a:srgbClr val="008000"/>
                </a:solidFill>
              </a:rPr>
              <a:t>　</a:t>
            </a:r>
            <a:r>
              <a:rPr lang="en-US" altLang="zh-CN" sz="2000" dirty="0" err="1">
                <a:solidFill>
                  <a:srgbClr val="008000"/>
                </a:solidFill>
              </a:rPr>
              <a:t>this.LayoutMdi</a:t>
            </a:r>
            <a:r>
              <a:rPr lang="en-US" altLang="zh-CN" sz="2000" dirty="0">
                <a:solidFill>
                  <a:srgbClr val="008000"/>
                </a:solidFill>
              </a:rPr>
              <a:t>(</a:t>
            </a:r>
            <a:r>
              <a:rPr lang="en-US" altLang="zh-CN" sz="2000" dirty="0" err="1">
                <a:solidFill>
                  <a:srgbClr val="008000"/>
                </a:solidFill>
              </a:rPr>
              <a:t>System.Windows.Forms</a:t>
            </a:r>
            <a:r>
              <a:rPr lang="en-US" altLang="zh-CN" sz="2000" dirty="0">
                <a:solidFill>
                  <a:srgbClr val="008000"/>
                </a:solidFill>
              </a:rPr>
              <a:t>.</a:t>
            </a:r>
          </a:p>
          <a:p>
            <a:r>
              <a:rPr lang="en-US" altLang="zh-CN" sz="2000" dirty="0">
                <a:solidFill>
                  <a:srgbClr val="008000"/>
                </a:solidFill>
              </a:rPr>
              <a:t>	</a:t>
            </a:r>
            <a:r>
              <a:rPr lang="en-US" altLang="zh-CN" sz="2000" dirty="0" err="1">
                <a:solidFill>
                  <a:srgbClr val="008000"/>
                </a:solidFill>
              </a:rPr>
              <a:t>MdiLayout.TileHorizontal</a:t>
            </a:r>
            <a:r>
              <a:rPr lang="en-US" altLang="zh-CN" sz="2000" dirty="0">
                <a:solidFill>
                  <a:srgbClr val="008000"/>
                </a:solidFill>
              </a:rPr>
              <a:t>);</a:t>
            </a:r>
          </a:p>
          <a:p>
            <a:r>
              <a:rPr lang="en-US" altLang="zh-CN" sz="2000" dirty="0">
                <a:solidFill>
                  <a:srgbClr val="008000"/>
                </a:solidFill>
              </a:rPr>
              <a:t>}</a:t>
            </a:r>
          </a:p>
        </p:txBody>
      </p:sp>
      <p:sp>
        <p:nvSpPr>
          <p:cNvPr id="128003" name="Text Box 3"/>
          <p:cNvSpPr txBox="1">
            <a:spLocks noChangeArrowheads="1"/>
          </p:cNvSpPr>
          <p:nvPr/>
        </p:nvSpPr>
        <p:spPr bwMode="auto">
          <a:xfrm>
            <a:off x="468313" y="1773238"/>
            <a:ext cx="27368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5" name="图片 4"/>
          <p:cNvPicPr/>
          <p:nvPr/>
        </p:nvPicPr>
        <p:blipFill>
          <a:blip r:embed="rId2"/>
          <a:srcRect/>
          <a:stretch>
            <a:fillRect/>
          </a:stretch>
        </p:blipFill>
        <p:spPr bwMode="auto">
          <a:xfrm>
            <a:off x="1571604" y="2571744"/>
            <a:ext cx="3286148" cy="24288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571472" y="1214422"/>
            <a:ext cx="4572032"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smtClean="0">
                <a:solidFill>
                  <a:srgbClr val="FF3300"/>
                </a:solidFill>
                <a:latin typeface="黑体" pitchFamily="49" charset="-122"/>
                <a:ea typeface="黑体" pitchFamily="49" charset="-122"/>
              </a:rPr>
              <a:t>9.5.1 </a:t>
            </a:r>
            <a:r>
              <a:rPr lang="zh-CN" altLang="en-US" sz="2800" dirty="0" smtClean="0">
                <a:solidFill>
                  <a:srgbClr val="FF3300"/>
                </a:solidFill>
                <a:latin typeface="黑体" pitchFamily="49" charset="-122"/>
                <a:ea typeface="黑体" pitchFamily="49" charset="-122"/>
              </a:rPr>
              <a:t>窗体事件处理原理</a:t>
            </a:r>
            <a:endParaRPr lang="zh-CN" altLang="en-US" sz="2800" dirty="0">
              <a:solidFill>
                <a:srgbClr val="FF3300"/>
              </a:solidFill>
              <a:latin typeface="黑体" pitchFamily="49" charset="-122"/>
              <a:ea typeface="黑体" pitchFamily="49" charset="-122"/>
            </a:endParaRPr>
          </a:p>
        </p:txBody>
      </p:sp>
      <p:sp>
        <p:nvSpPr>
          <p:cNvPr id="3" name="TextBox 2"/>
          <p:cNvSpPr txBox="1"/>
          <p:nvPr/>
        </p:nvSpPr>
        <p:spPr>
          <a:xfrm>
            <a:off x="1857356" y="357166"/>
            <a:ext cx="535785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9.5  </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窗体设计的事件机制</a:t>
            </a:r>
          </a:p>
        </p:txBody>
      </p:sp>
      <p:sp>
        <p:nvSpPr>
          <p:cNvPr id="4" name="TextBox 3"/>
          <p:cNvSpPr txBox="1"/>
          <p:nvPr/>
        </p:nvSpPr>
        <p:spPr>
          <a:xfrm>
            <a:off x="785786" y="2000240"/>
            <a:ext cx="4071966" cy="461665"/>
          </a:xfrm>
          <a:prstGeom prst="rect">
            <a:avLst/>
          </a:prstGeom>
          <a:noFill/>
        </p:spPr>
        <p:txBody>
          <a:bodyPr wrap="square" rtlCol="0">
            <a:spAutoFit/>
          </a:bodyPr>
          <a:lstStyle/>
          <a:p>
            <a:r>
              <a:rPr lang="en-US" dirty="0" smtClean="0">
                <a:solidFill>
                  <a:srgbClr val="FF3300"/>
                </a:solidFill>
                <a:latin typeface="楷体" pitchFamily="49" charset="-122"/>
                <a:ea typeface="楷体" pitchFamily="49" charset="-122"/>
              </a:rPr>
              <a:t>1. </a:t>
            </a:r>
            <a:r>
              <a:rPr lang="zh-CN" altLang="en-US" dirty="0" smtClean="0">
                <a:solidFill>
                  <a:srgbClr val="FF3300"/>
                </a:solidFill>
                <a:latin typeface="楷体" pitchFamily="49" charset="-122"/>
                <a:ea typeface="楷体" pitchFamily="49" charset="-122"/>
              </a:rPr>
              <a:t>创建窗体</a:t>
            </a:r>
          </a:p>
        </p:txBody>
      </p:sp>
      <p:sp>
        <p:nvSpPr>
          <p:cNvPr id="5" name="TextBox 4"/>
          <p:cNvSpPr txBox="1"/>
          <p:nvPr/>
        </p:nvSpPr>
        <p:spPr>
          <a:xfrm>
            <a:off x="714348" y="2500306"/>
            <a:ext cx="8143932" cy="1938992"/>
          </a:xfrm>
          <a:prstGeom prst="rect">
            <a:avLst/>
          </a:prstGeom>
          <a:noFill/>
        </p:spPr>
        <p:txBody>
          <a:bodyPr wrap="square" rtlCol="0">
            <a:spAutoFit/>
          </a:bodyPr>
          <a:lstStyle/>
          <a:p>
            <a:r>
              <a:rPr lang="zh-CN" altLang="en-US" dirty="0" smtClean="0">
                <a:ea typeface="楷体" pitchFamily="49" charset="-122"/>
                <a:cs typeface="Times New Roman" pitchFamily="18" charset="0"/>
              </a:rPr>
              <a:t>        创建一个名称为</a:t>
            </a:r>
            <a:r>
              <a:rPr lang="en-US" dirty="0" err="1" smtClean="0">
                <a:ea typeface="楷体" pitchFamily="49" charset="-122"/>
                <a:cs typeface="Times New Roman" pitchFamily="18" charset="0"/>
              </a:rPr>
              <a:t>proj9</a:t>
            </a:r>
            <a:r>
              <a:rPr lang="en-US" dirty="0" smtClean="0">
                <a:ea typeface="楷体" pitchFamily="49" charset="-122"/>
                <a:cs typeface="Times New Roman" pitchFamily="18" charset="0"/>
              </a:rPr>
              <a:t>-4</a:t>
            </a:r>
            <a:r>
              <a:rPr lang="zh-CN" altLang="en-US" dirty="0" smtClean="0">
                <a:ea typeface="楷体" pitchFamily="49" charset="-122"/>
                <a:cs typeface="Times New Roman" pitchFamily="18" charset="0"/>
              </a:rPr>
              <a:t>的</a:t>
            </a:r>
            <a:r>
              <a:rPr lang="en-US" dirty="0" smtClean="0">
                <a:ea typeface="楷体" pitchFamily="49" charset="-122"/>
                <a:cs typeface="Times New Roman" pitchFamily="18" charset="0"/>
              </a:rPr>
              <a:t>Windows</a:t>
            </a:r>
            <a:r>
              <a:rPr lang="zh-CN" altLang="en-US" dirty="0" smtClean="0">
                <a:ea typeface="楷体" pitchFamily="49" charset="-122"/>
                <a:cs typeface="Times New Roman" pitchFamily="18" charset="0"/>
              </a:rPr>
              <a:t>应用程序项目，添加一个窗体</a:t>
            </a:r>
            <a:r>
              <a:rPr lang="en-US" dirty="0" err="1" smtClean="0">
                <a:ea typeface="楷体" pitchFamily="49" charset="-122"/>
                <a:cs typeface="Times New Roman" pitchFamily="18" charset="0"/>
              </a:rPr>
              <a:t>Form1</a:t>
            </a:r>
            <a:r>
              <a:rPr lang="zh-CN" altLang="en-US" dirty="0" smtClean="0">
                <a:ea typeface="楷体" pitchFamily="49" charset="-122"/>
                <a:cs typeface="Times New Roman" pitchFamily="18" charset="0"/>
              </a:rPr>
              <a:t>，将窗体的</a:t>
            </a:r>
            <a:r>
              <a:rPr lang="en-US" dirty="0" smtClean="0">
                <a:ea typeface="楷体" pitchFamily="49" charset="-122"/>
                <a:cs typeface="Times New Roman" pitchFamily="18" charset="0"/>
              </a:rPr>
              <a:t>Text</a:t>
            </a:r>
            <a:r>
              <a:rPr lang="zh-CN" altLang="en-US" dirty="0" smtClean="0">
                <a:ea typeface="楷体" pitchFamily="49" charset="-122"/>
                <a:cs typeface="Times New Roman" pitchFamily="18" charset="0"/>
              </a:rPr>
              <a:t>属性改为“我的窗体”，向其中拖放一个命令按钮</a:t>
            </a:r>
            <a:r>
              <a:rPr lang="en-US" dirty="0" err="1" smtClean="0">
                <a:ea typeface="楷体" pitchFamily="49" charset="-122"/>
                <a:cs typeface="Times New Roman" pitchFamily="18" charset="0"/>
              </a:rPr>
              <a:t>button1</a:t>
            </a:r>
            <a:r>
              <a:rPr lang="zh-CN" altLang="en-US" dirty="0" smtClean="0">
                <a:ea typeface="楷体" pitchFamily="49" charset="-122"/>
                <a:cs typeface="Times New Roman" pitchFamily="18" charset="0"/>
              </a:rPr>
              <a:t>，将其</a:t>
            </a:r>
            <a:r>
              <a:rPr lang="en-US" dirty="0" smtClean="0">
                <a:ea typeface="楷体" pitchFamily="49" charset="-122"/>
                <a:cs typeface="Times New Roman" pitchFamily="18" charset="0"/>
              </a:rPr>
              <a:t>Text</a:t>
            </a:r>
            <a:r>
              <a:rPr lang="zh-CN" altLang="en-US" dirty="0" smtClean="0">
                <a:ea typeface="楷体" pitchFamily="49" charset="-122"/>
                <a:cs typeface="Times New Roman" pitchFamily="18" charset="0"/>
              </a:rPr>
              <a:t>属性改为“确定”，字体设置为</a:t>
            </a:r>
            <a:r>
              <a:rPr lang="en-US" dirty="0" smtClean="0">
                <a:ea typeface="楷体" pitchFamily="49" charset="-122"/>
                <a:cs typeface="Times New Roman" pitchFamily="18" charset="0"/>
              </a:rPr>
              <a:t>5</a:t>
            </a:r>
            <a:r>
              <a:rPr lang="zh-CN" altLang="en-US" dirty="0" smtClean="0">
                <a:ea typeface="楷体" pitchFamily="49" charset="-122"/>
                <a:cs typeface="Times New Roman" pitchFamily="18" charset="0"/>
              </a:rPr>
              <a:t>号黑体，前景色设置为红色，窗体的设计界面如图</a:t>
            </a:r>
            <a:r>
              <a:rPr lang="en-US" dirty="0" smtClean="0">
                <a:ea typeface="楷体" pitchFamily="49" charset="-122"/>
                <a:cs typeface="Times New Roman" pitchFamily="18" charset="0"/>
              </a:rPr>
              <a:t>9.43</a:t>
            </a:r>
            <a:r>
              <a:rPr lang="zh-CN" altLang="en-US" dirty="0" smtClean="0">
                <a:ea typeface="楷体" pitchFamily="49" charset="-122"/>
                <a:cs typeface="Times New Roman" pitchFamily="18" charset="0"/>
              </a:rPr>
              <a:t>所示。</a:t>
            </a:r>
          </a:p>
        </p:txBody>
      </p:sp>
      <p:pic>
        <p:nvPicPr>
          <p:cNvPr id="6" name="图片 5"/>
          <p:cNvPicPr/>
          <p:nvPr/>
        </p:nvPicPr>
        <p:blipFill>
          <a:blip r:embed="rId2"/>
          <a:srcRect/>
          <a:stretch>
            <a:fillRect/>
          </a:stretch>
        </p:blipFill>
        <p:spPr bwMode="auto">
          <a:xfrm>
            <a:off x="4000496" y="4357694"/>
            <a:ext cx="2714644" cy="16430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00042"/>
            <a:ext cx="6357982"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再在</a:t>
            </a:r>
            <a:r>
              <a:rPr lang="en-US" dirty="0" err="1" smtClean="0">
                <a:ea typeface="楷体" pitchFamily="49" charset="-122"/>
                <a:cs typeface="Times New Roman" pitchFamily="18" charset="0"/>
              </a:rPr>
              <a:t>button1</a:t>
            </a:r>
            <a:r>
              <a:rPr lang="zh-CN" altLang="en-US" dirty="0" smtClean="0">
                <a:ea typeface="楷体" pitchFamily="49" charset="-122"/>
                <a:cs typeface="Times New Roman" pitchFamily="18" charset="0"/>
              </a:rPr>
              <a:t>上设计一个</a:t>
            </a:r>
            <a:r>
              <a:rPr lang="en-US" dirty="0" smtClean="0">
                <a:ea typeface="楷体" pitchFamily="49" charset="-122"/>
                <a:cs typeface="Times New Roman" pitchFamily="18" charset="0"/>
              </a:rPr>
              <a:t>Click</a:t>
            </a:r>
            <a:r>
              <a:rPr lang="zh-CN" altLang="en-US" dirty="0" smtClean="0">
                <a:ea typeface="楷体" pitchFamily="49" charset="-122"/>
                <a:cs typeface="Times New Roman" pitchFamily="18" charset="0"/>
              </a:rPr>
              <a:t>事件过程：</a:t>
            </a:r>
          </a:p>
        </p:txBody>
      </p:sp>
      <p:sp>
        <p:nvSpPr>
          <p:cNvPr id="5" name="TextBox 4"/>
          <p:cNvSpPr txBox="1"/>
          <p:nvPr/>
        </p:nvSpPr>
        <p:spPr>
          <a:xfrm>
            <a:off x="714348" y="1142984"/>
            <a:ext cx="8072494" cy="1631216"/>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private void </a:t>
            </a:r>
            <a:r>
              <a:rPr lang="en-US" sz="2000" dirty="0" err="1" smtClean="0">
                <a:solidFill>
                  <a:srgbClr val="008000"/>
                </a:solidFill>
                <a:ea typeface="楷体" pitchFamily="49" charset="-122"/>
                <a:cs typeface="Times New Roman" pitchFamily="18" charset="0"/>
              </a:rPr>
              <a:t>button1_Click</a:t>
            </a:r>
            <a:r>
              <a:rPr lang="en-US" sz="2000" dirty="0" smtClean="0">
                <a:solidFill>
                  <a:srgbClr val="008000"/>
                </a:solidFill>
                <a:ea typeface="楷体" pitchFamily="49" charset="-122"/>
                <a:cs typeface="Times New Roman" pitchFamily="18" charset="0"/>
              </a:rPr>
              <a:t>(object sender, </a:t>
            </a:r>
            <a:r>
              <a:rPr lang="en-US" sz="2000" dirty="0" err="1" smtClean="0">
                <a:solidFill>
                  <a:srgbClr val="008000"/>
                </a:solidFill>
                <a:ea typeface="楷体" pitchFamily="49" charset="-122"/>
                <a:cs typeface="Times New Roman" pitchFamily="18" charset="0"/>
              </a:rPr>
              <a:t>EventArgs</a:t>
            </a:r>
            <a:r>
              <a:rPr lang="en-US" sz="2000" dirty="0" smtClean="0">
                <a:solidFill>
                  <a:srgbClr val="008000"/>
                </a:solidFill>
                <a:ea typeface="楷体" pitchFamily="49" charset="-122"/>
                <a:cs typeface="Times New Roman" pitchFamily="18" charset="0"/>
              </a:rPr>
              <a:t> 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MessageBox.Show</a:t>
            </a:r>
            <a:r>
              <a:rPr lang="en-US" sz="2000" dirty="0" smtClean="0">
                <a:solidFill>
                  <a:srgbClr val="008000"/>
                </a:solidFill>
                <a:ea typeface="楷体" pitchFamily="49" charset="-122"/>
                <a:cs typeface="Times New Roman" pitchFamily="18" charset="0"/>
              </a:rPr>
              <a:t>("</a:t>
            </a:r>
            <a:r>
              <a:rPr lang="zh-CN" altLang="en-US" sz="2000" dirty="0" smtClean="0">
                <a:solidFill>
                  <a:srgbClr val="008000"/>
                </a:solidFill>
                <a:ea typeface="楷体" pitchFamily="49" charset="-122"/>
                <a:cs typeface="Times New Roman" pitchFamily="18" charset="0"/>
              </a:rPr>
              <a:t>您单击了</a:t>
            </a:r>
            <a:r>
              <a:rPr lang="en-US" sz="2000" dirty="0" err="1" smtClean="0">
                <a:solidFill>
                  <a:srgbClr val="008000"/>
                </a:solidFill>
                <a:ea typeface="楷体" pitchFamily="49" charset="-122"/>
                <a:cs typeface="Times New Roman" pitchFamily="18" charset="0"/>
              </a:rPr>
              <a:t>button1</a:t>
            </a:r>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信息提示</a:t>
            </a:r>
            <a:r>
              <a:rPr lang="en-US" sz="2000" dirty="0" smtClean="0">
                <a:solidFill>
                  <a:srgbClr val="008000"/>
                </a:solidFill>
                <a:ea typeface="楷体" pitchFamily="49" charset="-122"/>
                <a:cs typeface="Times New Roman" pitchFamily="18" charset="0"/>
              </a:rPr>
              <a:t>",   </a:t>
            </a: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MessageBoxButtons.OK</a:t>
            </a:r>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p:txBody>
      </p:sp>
      <p:sp>
        <p:nvSpPr>
          <p:cNvPr id="6" name="Text Box 3"/>
          <p:cNvSpPr txBox="1">
            <a:spLocks noChangeArrowheads="1"/>
          </p:cNvSpPr>
          <p:nvPr/>
        </p:nvSpPr>
        <p:spPr bwMode="auto">
          <a:xfrm>
            <a:off x="785786" y="3000372"/>
            <a:ext cx="27368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7" name="图片 6"/>
          <p:cNvPicPr/>
          <p:nvPr/>
        </p:nvPicPr>
        <p:blipFill>
          <a:blip r:embed="rId2"/>
          <a:srcRect/>
          <a:stretch>
            <a:fillRect/>
          </a:stretch>
        </p:blipFill>
        <p:spPr bwMode="auto">
          <a:xfrm>
            <a:off x="3286116" y="2857496"/>
            <a:ext cx="3571900"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4429156" cy="461665"/>
          </a:xfrm>
          <a:prstGeom prst="rect">
            <a:avLst/>
          </a:prstGeom>
          <a:noFill/>
        </p:spPr>
        <p:txBody>
          <a:bodyPr wrap="square" rtlCol="0">
            <a:spAutoFit/>
          </a:bodyPr>
          <a:lstStyle/>
          <a:p>
            <a:r>
              <a:rPr lang="en-US" dirty="0" smtClean="0">
                <a:solidFill>
                  <a:srgbClr val="FF0000"/>
                </a:solidFill>
                <a:ea typeface="楷体" pitchFamily="49" charset="-122"/>
                <a:cs typeface="Times New Roman" pitchFamily="18" charset="0"/>
              </a:rPr>
              <a:t>2. </a:t>
            </a:r>
            <a:r>
              <a:rPr lang="zh-CN" altLang="en-US" dirty="0" smtClean="0">
                <a:solidFill>
                  <a:srgbClr val="FF0000"/>
                </a:solidFill>
                <a:ea typeface="楷体" pitchFamily="49" charset="-122"/>
                <a:cs typeface="Times New Roman" pitchFamily="18" charset="0"/>
              </a:rPr>
              <a:t>代码分析</a:t>
            </a:r>
          </a:p>
        </p:txBody>
      </p:sp>
      <p:sp>
        <p:nvSpPr>
          <p:cNvPr id="3" name="TextBox 2"/>
          <p:cNvSpPr txBox="1"/>
          <p:nvPr/>
        </p:nvSpPr>
        <p:spPr>
          <a:xfrm>
            <a:off x="714348" y="1428736"/>
            <a:ext cx="4143404" cy="461665"/>
          </a:xfrm>
          <a:prstGeom prst="rect">
            <a:avLst/>
          </a:prstGeom>
          <a:noFill/>
        </p:spPr>
        <p:txBody>
          <a:bodyPr wrap="square" rtlCol="0">
            <a:spAutoFit/>
          </a:bodyPr>
          <a:lstStyle/>
          <a:p>
            <a:r>
              <a:rPr lang="zh-CN" altLang="en-US" dirty="0" smtClean="0">
                <a:solidFill>
                  <a:srgbClr val="FF0000"/>
                </a:solidFill>
                <a:ea typeface="楷体" pitchFamily="49" charset="-122"/>
                <a:cs typeface="Times New Roman" pitchFamily="18" charset="0"/>
              </a:rPr>
              <a:t>（</a:t>
            </a:r>
            <a:r>
              <a:rPr lang="en-US" dirty="0" smtClean="0">
                <a:solidFill>
                  <a:srgbClr val="FF0000"/>
                </a:solidFill>
                <a:ea typeface="楷体" pitchFamily="49" charset="-122"/>
                <a:cs typeface="Times New Roman" pitchFamily="18" charset="0"/>
              </a:rPr>
              <a:t>1</a:t>
            </a:r>
            <a:r>
              <a:rPr lang="zh-CN" altLang="en-US" dirty="0" smtClean="0">
                <a:solidFill>
                  <a:srgbClr val="FF0000"/>
                </a:solidFill>
                <a:ea typeface="楷体" pitchFamily="49" charset="-122"/>
                <a:cs typeface="Times New Roman" pitchFamily="18" charset="0"/>
              </a:rPr>
              <a:t>）</a:t>
            </a:r>
            <a:r>
              <a:rPr lang="en-US" dirty="0" err="1" smtClean="0">
                <a:solidFill>
                  <a:srgbClr val="FF0000"/>
                </a:solidFill>
                <a:ea typeface="楷体" pitchFamily="49" charset="-122"/>
                <a:cs typeface="Times New Roman" pitchFamily="18" charset="0"/>
              </a:rPr>
              <a:t>Form1.cs</a:t>
            </a:r>
            <a:endParaRPr lang="zh-CN" altLang="en-US" dirty="0" smtClean="0">
              <a:solidFill>
                <a:srgbClr val="FF0000"/>
              </a:solidFill>
              <a:ea typeface="楷体" pitchFamily="49" charset="-122"/>
              <a:cs typeface="Times New Roman" pitchFamily="18" charset="0"/>
            </a:endParaRPr>
          </a:p>
        </p:txBody>
      </p:sp>
      <p:sp>
        <p:nvSpPr>
          <p:cNvPr id="4" name="TextBox 3"/>
          <p:cNvSpPr txBox="1"/>
          <p:nvPr/>
        </p:nvSpPr>
        <p:spPr>
          <a:xfrm>
            <a:off x="928662" y="2143116"/>
            <a:ext cx="7572428" cy="2862322"/>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using System;</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System.Collections.Generic</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System.ComponentModel</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System.Data</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System.Drawing</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System.Linq</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System.Text</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System.Threading.Tasks</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using </a:t>
            </a:r>
            <a:r>
              <a:rPr lang="en-US" sz="2000" dirty="0" err="1" smtClean="0">
                <a:solidFill>
                  <a:srgbClr val="008000"/>
                </a:solidFill>
                <a:ea typeface="楷体" pitchFamily="49" charset="-122"/>
                <a:cs typeface="Times New Roman" pitchFamily="18" charset="0"/>
              </a:rPr>
              <a:t>System.Windows.Forms</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858180" cy="3170099"/>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namespace </a:t>
            </a:r>
            <a:r>
              <a:rPr lang="en-US" sz="2000" dirty="0" err="1" smtClean="0">
                <a:solidFill>
                  <a:srgbClr val="008000"/>
                </a:solidFill>
                <a:ea typeface="楷体" pitchFamily="49" charset="-122"/>
                <a:cs typeface="Times New Roman" pitchFamily="18" charset="0"/>
              </a:rPr>
              <a:t>proj9_4</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public partial class </a:t>
            </a:r>
            <a:r>
              <a:rPr lang="en-US" sz="2000" dirty="0" err="1" smtClean="0">
                <a:solidFill>
                  <a:srgbClr val="008000"/>
                </a:solidFill>
                <a:ea typeface="楷体" pitchFamily="49" charset="-122"/>
                <a:cs typeface="Times New Roman" pitchFamily="18" charset="0"/>
              </a:rPr>
              <a:t>Form1</a:t>
            </a:r>
            <a:r>
              <a:rPr lang="en-US" sz="2000" dirty="0" smtClean="0">
                <a:solidFill>
                  <a:srgbClr val="008000"/>
                </a:solidFill>
                <a:ea typeface="楷体" pitchFamily="49" charset="-122"/>
                <a:cs typeface="Times New Roman" pitchFamily="18" charset="0"/>
              </a:rPr>
              <a:t> : Form</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public </a:t>
            </a:r>
            <a:r>
              <a:rPr lang="en-US" sz="2000" dirty="0" err="1" smtClean="0">
                <a:solidFill>
                  <a:srgbClr val="008000"/>
                </a:solidFill>
                <a:ea typeface="楷体" pitchFamily="49" charset="-122"/>
                <a:cs typeface="Times New Roman" pitchFamily="18" charset="0"/>
              </a:rPr>
              <a:t>Form1</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InitializeComponent</a:t>
            </a:r>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private void </a:t>
            </a:r>
            <a:r>
              <a:rPr lang="en-US" sz="2000" dirty="0" err="1" smtClean="0">
                <a:solidFill>
                  <a:srgbClr val="008000"/>
                </a:solidFill>
                <a:ea typeface="楷体" pitchFamily="49" charset="-122"/>
                <a:cs typeface="Times New Roman" pitchFamily="18" charset="0"/>
              </a:rPr>
              <a:t>button1_Click</a:t>
            </a:r>
            <a:r>
              <a:rPr lang="en-US" sz="2000" dirty="0" smtClean="0">
                <a:solidFill>
                  <a:srgbClr val="008000"/>
                </a:solidFill>
                <a:ea typeface="楷体" pitchFamily="49" charset="-122"/>
                <a:cs typeface="Times New Roman" pitchFamily="18" charset="0"/>
              </a:rPr>
              <a:t>(object sender, </a:t>
            </a:r>
            <a:r>
              <a:rPr lang="en-US" sz="2000" dirty="0" err="1" smtClean="0">
                <a:solidFill>
                  <a:srgbClr val="008000"/>
                </a:solidFill>
                <a:ea typeface="楷体" pitchFamily="49" charset="-122"/>
                <a:cs typeface="Times New Roman" pitchFamily="18" charset="0"/>
              </a:rPr>
              <a:t>EventArgs</a:t>
            </a:r>
            <a:r>
              <a:rPr lang="en-US" sz="2000" dirty="0" smtClean="0">
                <a:solidFill>
                  <a:srgbClr val="008000"/>
                </a:solidFill>
                <a:ea typeface="楷体" pitchFamily="49" charset="-122"/>
                <a:cs typeface="Times New Roman" pitchFamily="18" charset="0"/>
              </a:rPr>
              <a:t> 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MessageBox.Show</a:t>
            </a:r>
            <a:r>
              <a:rPr lang="en-US" sz="2000" dirty="0" smtClean="0">
                <a:solidFill>
                  <a:srgbClr val="008000"/>
                </a:solidFill>
                <a:ea typeface="楷体" pitchFamily="49" charset="-122"/>
                <a:cs typeface="Times New Roman" pitchFamily="18" charset="0"/>
              </a:rPr>
              <a:t>("</a:t>
            </a:r>
            <a:r>
              <a:rPr lang="zh-CN" altLang="en-US" sz="2000" dirty="0" smtClean="0">
                <a:solidFill>
                  <a:srgbClr val="008000"/>
                </a:solidFill>
                <a:ea typeface="楷体" pitchFamily="49" charset="-122"/>
                <a:cs typeface="Times New Roman" pitchFamily="18" charset="0"/>
              </a:rPr>
              <a:t>您单击了</a:t>
            </a:r>
            <a:r>
              <a:rPr lang="en-US" sz="2000" dirty="0" err="1" smtClean="0">
                <a:solidFill>
                  <a:srgbClr val="008000"/>
                </a:solidFill>
                <a:ea typeface="楷体" pitchFamily="49" charset="-122"/>
                <a:cs typeface="Times New Roman" pitchFamily="18" charset="0"/>
              </a:rPr>
              <a:t>button1</a:t>
            </a:r>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信息提示</a:t>
            </a:r>
            <a:r>
              <a:rPr lang="en-US" sz="2000" dirty="0" smtClean="0">
                <a:solidFill>
                  <a:srgbClr val="008000"/>
                </a:solidFill>
                <a:ea typeface="楷体" pitchFamily="49" charset="-122"/>
                <a:cs typeface="Times New Roman" pitchFamily="18" charset="0"/>
              </a:rPr>
              <a:t>", </a:t>
            </a: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MessageBoxButtons.OK</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4929222" cy="461665"/>
          </a:xfrm>
          <a:prstGeom prst="rect">
            <a:avLst/>
          </a:prstGeom>
          <a:noFill/>
        </p:spPr>
        <p:txBody>
          <a:bodyPr wrap="square" rtlCol="0">
            <a:spAutoFit/>
          </a:bodyPr>
          <a:lstStyle/>
          <a:p>
            <a:r>
              <a:rPr lang="zh-CN" altLang="en-US" dirty="0" smtClean="0">
                <a:solidFill>
                  <a:srgbClr val="FF0000"/>
                </a:solidFill>
                <a:ea typeface="楷体" pitchFamily="49" charset="-122"/>
                <a:cs typeface="Times New Roman" pitchFamily="18" charset="0"/>
              </a:rPr>
              <a:t>（</a:t>
            </a:r>
            <a:r>
              <a:rPr lang="en-US" dirty="0" smtClean="0">
                <a:solidFill>
                  <a:srgbClr val="FF0000"/>
                </a:solidFill>
                <a:ea typeface="楷体" pitchFamily="49" charset="-122"/>
                <a:cs typeface="Times New Roman" pitchFamily="18" charset="0"/>
              </a:rPr>
              <a:t>2</a:t>
            </a:r>
            <a:r>
              <a:rPr lang="zh-CN" altLang="en-US" dirty="0" smtClean="0">
                <a:solidFill>
                  <a:srgbClr val="FF0000"/>
                </a:solidFill>
                <a:ea typeface="楷体" pitchFamily="49" charset="-122"/>
                <a:cs typeface="Times New Roman" pitchFamily="18" charset="0"/>
              </a:rPr>
              <a:t>）</a:t>
            </a:r>
            <a:r>
              <a:rPr lang="en-US" dirty="0" err="1" smtClean="0">
                <a:solidFill>
                  <a:srgbClr val="FF0000"/>
                </a:solidFill>
                <a:ea typeface="楷体" pitchFamily="49" charset="-122"/>
                <a:cs typeface="Times New Roman" pitchFamily="18" charset="0"/>
              </a:rPr>
              <a:t>Form1.Designer.cs</a:t>
            </a:r>
            <a:endParaRPr lang="zh-CN" altLang="en-US" dirty="0" smtClean="0">
              <a:solidFill>
                <a:srgbClr val="FF0000"/>
              </a:solidFill>
              <a:ea typeface="楷体" pitchFamily="49" charset="-122"/>
              <a:cs typeface="Times New Roman" pitchFamily="18" charset="0"/>
            </a:endParaRPr>
          </a:p>
        </p:txBody>
      </p:sp>
      <p:sp>
        <p:nvSpPr>
          <p:cNvPr id="3" name="TextBox 2"/>
          <p:cNvSpPr txBox="1"/>
          <p:nvPr/>
        </p:nvSpPr>
        <p:spPr>
          <a:xfrm>
            <a:off x="714348" y="1214422"/>
            <a:ext cx="7858180" cy="3477875"/>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namespace </a:t>
            </a:r>
            <a:r>
              <a:rPr lang="en-US" sz="2000" dirty="0" err="1" smtClean="0">
                <a:solidFill>
                  <a:srgbClr val="008000"/>
                </a:solidFill>
                <a:ea typeface="楷体" pitchFamily="49" charset="-122"/>
                <a:cs typeface="Times New Roman" pitchFamily="18" charset="0"/>
              </a:rPr>
              <a:t>proj9_4</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partial class </a:t>
            </a:r>
            <a:r>
              <a:rPr lang="en-US" sz="2000" dirty="0" err="1" smtClean="0">
                <a:solidFill>
                  <a:srgbClr val="008000"/>
                </a:solidFill>
                <a:ea typeface="楷体" pitchFamily="49" charset="-122"/>
                <a:cs typeface="Times New Roman" pitchFamily="18" charset="0"/>
              </a:rPr>
              <a:t>Form1</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 &lt;summary&gt;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zh-CN" altLang="en-US" sz="2000" dirty="0" smtClean="0">
                <a:solidFill>
                  <a:srgbClr val="008000"/>
                </a:solidFill>
                <a:ea typeface="楷体" pitchFamily="49" charset="-122"/>
                <a:cs typeface="Times New Roman" pitchFamily="18" charset="0"/>
              </a:rPr>
              <a:t>必需的设计器变量。</a:t>
            </a:r>
          </a:p>
          <a:p>
            <a:r>
              <a:rPr lang="en-US" sz="2000" dirty="0" smtClean="0">
                <a:solidFill>
                  <a:srgbClr val="008000"/>
                </a:solidFill>
                <a:ea typeface="楷体" pitchFamily="49" charset="-122"/>
                <a:cs typeface="Times New Roman" pitchFamily="18" charset="0"/>
              </a:rPr>
              <a:t>      /// &lt;/summary&gt;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private </a:t>
            </a:r>
            <a:r>
              <a:rPr lang="en-US" sz="2000" dirty="0" err="1" smtClean="0">
                <a:solidFill>
                  <a:srgbClr val="008000"/>
                </a:solidFill>
                <a:ea typeface="楷体" pitchFamily="49" charset="-122"/>
                <a:cs typeface="Times New Roman" pitchFamily="18" charset="0"/>
              </a:rPr>
              <a:t>System.ComponentModel.IContainer</a:t>
            </a:r>
            <a:r>
              <a:rPr lang="en-US" sz="2000" dirty="0" smtClean="0">
                <a:solidFill>
                  <a:srgbClr val="008000"/>
                </a:solidFill>
                <a:ea typeface="楷体" pitchFamily="49" charset="-122"/>
                <a:cs typeface="Times New Roman" pitchFamily="18" charset="0"/>
              </a:rPr>
              <a:t> components = null;</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&lt;summary&gt;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zh-CN" altLang="en-US" sz="2000" dirty="0" smtClean="0">
                <a:solidFill>
                  <a:srgbClr val="008000"/>
                </a:solidFill>
                <a:ea typeface="楷体" pitchFamily="49" charset="-122"/>
                <a:cs typeface="Times New Roman" pitchFamily="18" charset="0"/>
              </a:rPr>
              <a:t>清理所有正在使用的资源。</a:t>
            </a:r>
          </a:p>
          <a:p>
            <a:r>
              <a:rPr lang="en-US" sz="2000" dirty="0" smtClean="0">
                <a:solidFill>
                  <a:srgbClr val="008000"/>
                </a:solidFill>
                <a:ea typeface="楷体" pitchFamily="49" charset="-122"/>
                <a:cs typeface="Times New Roman" pitchFamily="18" charset="0"/>
              </a:rPr>
              <a:t>      /// &lt;/summary&gt;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&lt;</a:t>
            </a:r>
            <a:r>
              <a:rPr lang="en-US" sz="2000" dirty="0" err="1" smtClean="0">
                <a:solidFill>
                  <a:srgbClr val="008000"/>
                </a:solidFill>
                <a:ea typeface="楷体" pitchFamily="49" charset="-122"/>
                <a:cs typeface="Times New Roman" pitchFamily="18" charset="0"/>
              </a:rPr>
              <a:t>param</a:t>
            </a:r>
            <a:r>
              <a:rPr lang="en-US" sz="2000" dirty="0" smtClean="0">
                <a:solidFill>
                  <a:srgbClr val="008000"/>
                </a:solidFill>
                <a:ea typeface="楷体" pitchFamily="49" charset="-122"/>
                <a:cs typeface="Times New Roman" pitchFamily="18" charset="0"/>
              </a:rPr>
              <a:t> name="disposing"&gt;</a:t>
            </a:r>
            <a:r>
              <a:rPr lang="zh-CN" altLang="en-US" sz="2000" dirty="0" smtClean="0">
                <a:solidFill>
                  <a:srgbClr val="008000"/>
                </a:solidFill>
                <a:ea typeface="楷体" pitchFamily="49" charset="-122"/>
                <a:cs typeface="Times New Roman" pitchFamily="18" charset="0"/>
              </a:rPr>
              <a:t>如果应释放托管资源，为</a:t>
            </a:r>
            <a:r>
              <a:rPr lang="en-US" sz="2000" dirty="0" smtClean="0">
                <a:solidFill>
                  <a:srgbClr val="008000"/>
                </a:solidFill>
                <a:ea typeface="楷体" pitchFamily="49" charset="-122"/>
                <a:cs typeface="Times New Roman" pitchFamily="18" charset="0"/>
              </a:rPr>
              <a:t>true</a:t>
            </a:r>
            <a:r>
              <a:rPr lang="zh-CN" altLang="en-US" sz="2000" dirty="0" smtClean="0">
                <a:solidFill>
                  <a:srgbClr val="008000"/>
                </a:solidFill>
                <a:ea typeface="楷体" pitchFamily="49" charset="-122"/>
                <a:cs typeface="Times New Roman" pitchFamily="18" charset="0"/>
              </a:rPr>
              <a:t>；否则为</a:t>
            </a:r>
            <a:r>
              <a:rPr lang="en-US" sz="2000" dirty="0" smtClean="0">
                <a:solidFill>
                  <a:srgbClr val="008000"/>
                </a:solidFill>
                <a:ea typeface="楷体" pitchFamily="49" charset="-122"/>
                <a:cs typeface="Times New Roman" pitchFamily="18" charset="0"/>
              </a:rPr>
              <a:t>false</a:t>
            </a:r>
            <a:r>
              <a:rPr lang="zh-CN" altLang="en-US" sz="2000" dirty="0" smtClean="0">
                <a:solidFill>
                  <a:srgbClr val="008000"/>
                </a:solidFill>
                <a:ea typeface="楷体" pitchFamily="49" charset="-122"/>
                <a:cs typeface="Times New Roman" pitchFamily="18" charset="0"/>
              </a:rPr>
              <a:t>。</a:t>
            </a:r>
            <a:r>
              <a:rPr lang="en-US" sz="2000" dirty="0" smtClean="0">
                <a:solidFill>
                  <a:srgbClr val="008000"/>
                </a:solidFill>
                <a:ea typeface="楷体" pitchFamily="49" charset="-122"/>
                <a:cs typeface="Times New Roman" pitchFamily="18" charset="0"/>
              </a:rPr>
              <a:t>&lt;/</a:t>
            </a:r>
            <a:r>
              <a:rPr lang="en-US" sz="2000" dirty="0" err="1" smtClean="0">
                <a:solidFill>
                  <a:srgbClr val="008000"/>
                </a:solidFill>
                <a:ea typeface="楷体" pitchFamily="49" charset="-122"/>
                <a:cs typeface="Times New Roman" pitchFamily="18" charset="0"/>
              </a:rPr>
              <a:t>param</a:t>
            </a:r>
            <a:r>
              <a:rPr lang="en-US" sz="2000" dirty="0" smtClean="0">
                <a:solidFill>
                  <a:srgbClr val="008000"/>
                </a:solidFill>
                <a:ea typeface="楷体" pitchFamily="49" charset="-122"/>
                <a:cs typeface="Times New Roman" pitchFamily="18" charset="0"/>
              </a:rPr>
              <a:t>&gt;</a:t>
            </a:r>
            <a:endParaRPr lang="zh-CN" altLang="en-US" sz="2000" dirty="0" smtClean="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858180" cy="3785652"/>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protected override void </a:t>
            </a:r>
            <a:r>
              <a:rPr lang="en-US" sz="2000" dirty="0" smtClean="0">
                <a:solidFill>
                  <a:srgbClr val="FF00FF"/>
                </a:solidFill>
                <a:ea typeface="楷体" pitchFamily="49" charset="-122"/>
                <a:cs typeface="Times New Roman" pitchFamily="18" charset="0"/>
              </a:rPr>
              <a:t>Dispose</a:t>
            </a:r>
            <a:r>
              <a:rPr lang="en-US" sz="2000" dirty="0" smtClean="0">
                <a:solidFill>
                  <a:srgbClr val="008000"/>
                </a:solidFill>
                <a:ea typeface="楷体" pitchFamily="49" charset="-122"/>
                <a:cs typeface="Times New Roman" pitchFamily="18" charset="0"/>
              </a:rPr>
              <a:t>(</a:t>
            </a:r>
            <a:r>
              <a:rPr lang="en-US" sz="2000" dirty="0" err="1" smtClean="0">
                <a:solidFill>
                  <a:srgbClr val="008000"/>
                </a:solidFill>
                <a:ea typeface="楷体" pitchFamily="49" charset="-122"/>
                <a:cs typeface="Times New Roman" pitchFamily="18" charset="0"/>
              </a:rPr>
              <a:t>bool</a:t>
            </a:r>
            <a:r>
              <a:rPr lang="en-US" sz="2000" dirty="0" smtClean="0">
                <a:solidFill>
                  <a:srgbClr val="008000"/>
                </a:solidFill>
                <a:ea typeface="楷体" pitchFamily="49" charset="-122"/>
                <a:cs typeface="Times New Roman" pitchFamily="18" charset="0"/>
              </a:rPr>
              <a:t> disposing)</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if (disposing &amp;&amp; (components != null))</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components.Dispose</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base.Dispose</a:t>
            </a:r>
            <a:r>
              <a:rPr lang="en-US" sz="2000" dirty="0" smtClean="0">
                <a:solidFill>
                  <a:srgbClr val="008000"/>
                </a:solidFill>
                <a:ea typeface="楷体" pitchFamily="49" charset="-122"/>
                <a:cs typeface="Times New Roman" pitchFamily="18" charset="0"/>
              </a:rPr>
              <a:t>(disposing);</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#region Windows </a:t>
            </a:r>
            <a:r>
              <a:rPr lang="zh-CN" altLang="en-US" sz="2000" dirty="0" smtClean="0">
                <a:solidFill>
                  <a:srgbClr val="008000"/>
                </a:solidFill>
                <a:ea typeface="楷体" pitchFamily="49" charset="-122"/>
                <a:cs typeface="Times New Roman" pitchFamily="18" charset="0"/>
              </a:rPr>
              <a:t>窗体设计器生成的代码</a:t>
            </a:r>
          </a:p>
          <a:p>
            <a:r>
              <a:rPr lang="en-US" sz="2000" dirty="0" smtClean="0">
                <a:solidFill>
                  <a:srgbClr val="008000"/>
                </a:solidFill>
                <a:ea typeface="楷体" pitchFamily="49" charset="-122"/>
                <a:cs typeface="Times New Roman" pitchFamily="18" charset="0"/>
              </a:rPr>
              <a:t>/// &lt;summary&gt;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设计器支持所需的方法</a:t>
            </a:r>
            <a:r>
              <a:rPr lang="en-US" sz="2000" dirty="0" smtClean="0">
                <a:solidFill>
                  <a:srgbClr val="008000"/>
                </a:solidFill>
                <a:ea typeface="楷体" pitchFamily="49" charset="-122"/>
                <a:cs typeface="Times New Roman" pitchFamily="18" charset="0"/>
              </a:rPr>
              <a:t> - </a:t>
            </a:r>
            <a:r>
              <a:rPr lang="zh-CN" altLang="en-US" sz="2000" dirty="0" smtClean="0">
                <a:solidFill>
                  <a:srgbClr val="008000"/>
                </a:solidFill>
                <a:ea typeface="楷体" pitchFamily="49" charset="-122"/>
                <a:cs typeface="Times New Roman" pitchFamily="18" charset="0"/>
              </a:rPr>
              <a:t>不要</a:t>
            </a:r>
          </a:p>
          <a:p>
            <a:r>
              <a:rPr lang="en-US" sz="2000" dirty="0" smtClean="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使用代码编辑器修改此方法的内容。</a:t>
            </a:r>
          </a:p>
          <a:p>
            <a:r>
              <a:rPr lang="en-US" sz="2000" dirty="0" smtClean="0">
                <a:solidFill>
                  <a:srgbClr val="008000"/>
                </a:solidFill>
                <a:ea typeface="楷体" pitchFamily="49" charset="-122"/>
                <a:cs typeface="Times New Roman" pitchFamily="18" charset="0"/>
              </a:rPr>
              <a:t>/// &lt;/summary&gt;</a:t>
            </a:r>
            <a:endParaRPr lang="zh-CN" altLang="en-US" sz="2000" dirty="0" smtClean="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001056" cy="5632311"/>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 private void </a:t>
            </a:r>
            <a:r>
              <a:rPr lang="en-US" sz="2000" dirty="0" err="1" smtClean="0">
                <a:solidFill>
                  <a:srgbClr val="FF3300"/>
                </a:solidFill>
                <a:ea typeface="楷体" pitchFamily="49" charset="-122"/>
                <a:cs typeface="Times New Roman" pitchFamily="18" charset="0"/>
              </a:rPr>
              <a:t>InitializeComponent</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this.button1</a:t>
            </a:r>
            <a:r>
              <a:rPr lang="en-US" sz="2000" dirty="0" smtClean="0">
                <a:solidFill>
                  <a:srgbClr val="008000"/>
                </a:solidFill>
                <a:ea typeface="楷体" pitchFamily="49" charset="-122"/>
                <a:cs typeface="Times New Roman" pitchFamily="18" charset="0"/>
              </a:rPr>
              <a:t> = new </a:t>
            </a:r>
            <a:r>
              <a:rPr lang="en-US" sz="2000" dirty="0" err="1" smtClean="0">
                <a:solidFill>
                  <a:srgbClr val="008000"/>
                </a:solidFill>
                <a:ea typeface="楷体" pitchFamily="49" charset="-122"/>
                <a:cs typeface="Times New Roman" pitchFamily="18" charset="0"/>
              </a:rPr>
              <a:t>System.Windows.Forms.Button</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this.SuspendLayout</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button1</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this.button1.Font</a:t>
            </a:r>
            <a:r>
              <a:rPr lang="en-US" sz="2000" dirty="0" smtClean="0">
                <a:solidFill>
                  <a:srgbClr val="008000"/>
                </a:solidFill>
                <a:ea typeface="楷体" pitchFamily="49" charset="-122"/>
                <a:cs typeface="Times New Roman" pitchFamily="18" charset="0"/>
              </a:rPr>
              <a:t> = new </a:t>
            </a:r>
            <a:r>
              <a:rPr lang="en-US" sz="2000" dirty="0" err="1" smtClean="0">
                <a:solidFill>
                  <a:srgbClr val="008000"/>
                </a:solidFill>
                <a:ea typeface="楷体" pitchFamily="49" charset="-122"/>
                <a:cs typeface="Times New Roman" pitchFamily="18" charset="0"/>
              </a:rPr>
              <a:t>System.Drawing.Font</a:t>
            </a:r>
            <a:r>
              <a:rPr lang="en-US" sz="2000" dirty="0" smtClean="0">
                <a:solidFill>
                  <a:srgbClr val="008000"/>
                </a:solidFill>
                <a:ea typeface="楷体" pitchFamily="49" charset="-122"/>
                <a:cs typeface="Times New Roman" pitchFamily="18" charset="0"/>
              </a:rPr>
              <a:t>("</a:t>
            </a:r>
            <a:r>
              <a:rPr lang="zh-CN" altLang="en-US" sz="2000" dirty="0" smtClean="0">
                <a:solidFill>
                  <a:srgbClr val="008000"/>
                </a:solidFill>
                <a:ea typeface="楷体" pitchFamily="49" charset="-122"/>
                <a:cs typeface="Times New Roman" pitchFamily="18" charset="0"/>
              </a:rPr>
              <a:t>黑体</a:t>
            </a:r>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10.5F</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System.Drawing.FontStyle.Regular</a:t>
            </a:r>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System.Drawing.GraphicsUnit.Point</a:t>
            </a:r>
            <a:r>
              <a:rPr lang="en-US" sz="2000" dirty="0" smtClean="0">
                <a:solidFill>
                  <a:srgbClr val="008000"/>
                </a:solidFill>
                <a:ea typeface="楷体" pitchFamily="49" charset="-122"/>
                <a:cs typeface="Times New Roman" pitchFamily="18" charset="0"/>
              </a:rPr>
              <a:t>, ((byte)(134)));</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this.button1.ForeColor</a:t>
            </a:r>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System.Drawing.Color.Red</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this.button1.Location</a:t>
            </a:r>
            <a:r>
              <a:rPr lang="en-US" sz="2000" dirty="0" smtClean="0">
                <a:solidFill>
                  <a:srgbClr val="008000"/>
                </a:solidFill>
                <a:ea typeface="楷体" pitchFamily="49" charset="-122"/>
                <a:cs typeface="Times New Roman" pitchFamily="18" charset="0"/>
              </a:rPr>
              <a:t> = new </a:t>
            </a:r>
            <a:r>
              <a:rPr lang="en-US" sz="2000" dirty="0" err="1" smtClean="0">
                <a:solidFill>
                  <a:srgbClr val="008000"/>
                </a:solidFill>
                <a:ea typeface="楷体" pitchFamily="49" charset="-122"/>
                <a:cs typeface="Times New Roman" pitchFamily="18" charset="0"/>
              </a:rPr>
              <a:t>System.Drawing.Point</a:t>
            </a:r>
            <a:r>
              <a:rPr lang="en-US" sz="2000" dirty="0" smtClean="0">
                <a:solidFill>
                  <a:srgbClr val="008000"/>
                </a:solidFill>
                <a:ea typeface="楷体" pitchFamily="49" charset="-122"/>
                <a:cs typeface="Times New Roman" pitchFamily="18" charset="0"/>
              </a:rPr>
              <a:t>(60, 39);</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this.button1.Name</a:t>
            </a:r>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button1</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this.button1.Size</a:t>
            </a:r>
            <a:r>
              <a:rPr lang="en-US" sz="2000" dirty="0" smtClean="0">
                <a:solidFill>
                  <a:srgbClr val="008000"/>
                </a:solidFill>
                <a:ea typeface="楷体" pitchFamily="49" charset="-122"/>
                <a:cs typeface="Times New Roman" pitchFamily="18" charset="0"/>
              </a:rPr>
              <a:t> = new </a:t>
            </a:r>
            <a:r>
              <a:rPr lang="en-US" sz="2000" dirty="0" err="1" smtClean="0">
                <a:solidFill>
                  <a:srgbClr val="008000"/>
                </a:solidFill>
                <a:ea typeface="楷体" pitchFamily="49" charset="-122"/>
                <a:cs typeface="Times New Roman" pitchFamily="18" charset="0"/>
              </a:rPr>
              <a:t>System.Drawing.Size</a:t>
            </a:r>
            <a:r>
              <a:rPr lang="en-US" sz="2000" dirty="0" smtClean="0">
                <a:solidFill>
                  <a:srgbClr val="008000"/>
                </a:solidFill>
                <a:ea typeface="楷体" pitchFamily="49" charset="-122"/>
                <a:cs typeface="Times New Roman" pitchFamily="18" charset="0"/>
              </a:rPr>
              <a:t>(77, 26);</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this.button1.TabIndex</a:t>
            </a:r>
            <a:r>
              <a:rPr lang="en-US" sz="2000" dirty="0" smtClean="0">
                <a:solidFill>
                  <a:srgbClr val="008000"/>
                </a:solidFill>
                <a:ea typeface="楷体" pitchFamily="49" charset="-122"/>
                <a:cs typeface="Times New Roman" pitchFamily="18" charset="0"/>
              </a:rPr>
              <a:t> = 0;</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this.button1.Text</a:t>
            </a:r>
            <a:r>
              <a:rPr lang="en-US" sz="2000" dirty="0" smtClean="0">
                <a:solidFill>
                  <a:srgbClr val="008000"/>
                </a:solidFill>
                <a:ea typeface="楷体" pitchFamily="49" charset="-122"/>
                <a:cs typeface="Times New Roman" pitchFamily="18" charset="0"/>
              </a:rPr>
              <a:t> = "</a:t>
            </a:r>
            <a:r>
              <a:rPr lang="zh-CN" altLang="en-US" sz="2000" dirty="0" smtClean="0">
                <a:solidFill>
                  <a:srgbClr val="008000"/>
                </a:solidFill>
                <a:ea typeface="楷体" pitchFamily="49" charset="-122"/>
                <a:cs typeface="Times New Roman" pitchFamily="18" charset="0"/>
              </a:rPr>
              <a:t>确定</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this.button1.UseVisualStyleBackColor</a:t>
            </a:r>
            <a:r>
              <a:rPr lang="en-US" sz="2000" dirty="0" smtClean="0">
                <a:solidFill>
                  <a:srgbClr val="008000"/>
                </a:solidFill>
                <a:ea typeface="楷体" pitchFamily="49" charset="-122"/>
                <a:cs typeface="Times New Roman" pitchFamily="18" charset="0"/>
              </a:rPr>
              <a:t> = true;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FF3300"/>
                </a:solidFill>
                <a:ea typeface="楷体" pitchFamily="49" charset="-122"/>
                <a:cs typeface="Times New Roman" pitchFamily="18" charset="0"/>
              </a:rPr>
              <a:t>this.button1.Click</a:t>
            </a:r>
            <a:r>
              <a:rPr lang="en-US" sz="2000" dirty="0" smtClean="0">
                <a:solidFill>
                  <a:srgbClr val="FF3300"/>
                </a:solidFill>
                <a:ea typeface="楷体" pitchFamily="49" charset="-122"/>
                <a:cs typeface="Times New Roman" pitchFamily="18" charset="0"/>
              </a:rPr>
              <a:t> += </a:t>
            </a:r>
          </a:p>
          <a:p>
            <a:r>
              <a:rPr lang="en-US" sz="2000" dirty="0" smtClean="0">
                <a:solidFill>
                  <a:srgbClr val="FF3300"/>
                </a:solidFill>
                <a:ea typeface="楷体" pitchFamily="49" charset="-122"/>
                <a:cs typeface="Times New Roman" pitchFamily="18" charset="0"/>
              </a:rPr>
              <a:t>                new  </a:t>
            </a:r>
            <a:r>
              <a:rPr lang="en-US" sz="2000" dirty="0" err="1" smtClean="0">
                <a:solidFill>
                  <a:srgbClr val="FF3300"/>
                </a:solidFill>
                <a:ea typeface="楷体" pitchFamily="49" charset="-122"/>
                <a:cs typeface="Times New Roman" pitchFamily="18" charset="0"/>
              </a:rPr>
              <a:t>System.EventHandler</a:t>
            </a:r>
            <a:r>
              <a:rPr lang="en-US" sz="2000" dirty="0" smtClean="0">
                <a:solidFill>
                  <a:srgbClr val="FF3300"/>
                </a:solidFill>
                <a:ea typeface="楷体" pitchFamily="49" charset="-122"/>
                <a:cs typeface="Times New Roman" pitchFamily="18" charset="0"/>
              </a:rPr>
              <a:t>(</a:t>
            </a:r>
            <a:r>
              <a:rPr lang="en-US" sz="2000" dirty="0" err="1" smtClean="0">
                <a:solidFill>
                  <a:srgbClr val="FF3300"/>
                </a:solidFill>
                <a:ea typeface="楷体" pitchFamily="49" charset="-122"/>
                <a:cs typeface="Times New Roman" pitchFamily="18" charset="0"/>
              </a:rPr>
              <a:t>this.button1_Click</a:t>
            </a:r>
            <a:r>
              <a:rPr lang="en-US" sz="2000" dirty="0" smtClean="0">
                <a:solidFill>
                  <a:srgbClr val="FF3300"/>
                </a:solidFill>
                <a:ea typeface="楷体" pitchFamily="49" charset="-122"/>
                <a:cs typeface="Times New Roman" pitchFamily="18" charset="0"/>
              </a:rPr>
              <a:t>);</a:t>
            </a:r>
            <a:endParaRPr lang="zh-CN" altLang="en-US" sz="2000" dirty="0" smtClean="0">
              <a:solidFill>
                <a:srgbClr val="FF33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001056" cy="3970318"/>
          </a:xfrm>
          <a:prstGeom prst="rect">
            <a:avLst/>
          </a:prstGeom>
          <a:noFill/>
        </p:spPr>
        <p:txBody>
          <a:bodyPr wrap="square" rtlCol="0">
            <a:spAutoFit/>
          </a:bodyPr>
          <a:lstStyle/>
          <a:p>
            <a:pPr>
              <a:lnSpc>
                <a:spcPct val="150000"/>
              </a:lnSpc>
            </a:pPr>
            <a:r>
              <a:rPr lang="en-US" dirty="0" smtClean="0">
                <a:ea typeface="楷体" pitchFamily="49" charset="-122"/>
                <a:cs typeface="Times New Roman" pitchFamily="18" charset="0"/>
              </a:rPr>
              <a:t>       Show()</a:t>
            </a:r>
            <a:r>
              <a:rPr lang="zh-CN" altLang="en-US" dirty="0" smtClean="0">
                <a:ea typeface="楷体" pitchFamily="49" charset="-122"/>
                <a:cs typeface="Times New Roman" pitchFamily="18" charset="0"/>
              </a:rPr>
              <a:t>方法以无模式对话框方式显示该窗体，即新窗体显示后，主窗体（调用窗体）和子窗体（被调用窗体）之间可以任意切换，互不影响。</a:t>
            </a:r>
          </a:p>
          <a:p>
            <a:pPr lvl="1">
              <a:lnSpc>
                <a:spcPct val="150000"/>
              </a:lnSpc>
            </a:pPr>
            <a:r>
              <a:rPr lang="zh-CN" altLang="en-US" sz="2000" dirty="0" smtClean="0">
                <a:solidFill>
                  <a:srgbClr val="008000"/>
                </a:solidFill>
                <a:ea typeface="楷体" pitchFamily="49" charset="-122"/>
                <a:cs typeface="Times New Roman" pitchFamily="18" charset="0"/>
              </a:rPr>
              <a:t>窗体实例名</a:t>
            </a:r>
            <a:r>
              <a:rPr lang="en-US" sz="2000" dirty="0" smtClean="0">
                <a:solidFill>
                  <a:srgbClr val="008000"/>
                </a:solidFill>
                <a:ea typeface="楷体" pitchFamily="49" charset="-122"/>
                <a:cs typeface="Times New Roman" pitchFamily="18" charset="0"/>
              </a:rPr>
              <a:t>.</a:t>
            </a:r>
            <a:r>
              <a:rPr lang="en-US" sz="2000" dirty="0" err="1" smtClean="0">
                <a:solidFill>
                  <a:srgbClr val="008000"/>
                </a:solidFill>
                <a:ea typeface="楷体" pitchFamily="49" charset="-122"/>
                <a:cs typeface="Times New Roman" pitchFamily="18" charset="0"/>
              </a:rPr>
              <a:t>ShowDialog</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pPr>
              <a:lnSpc>
                <a:spcPct val="150000"/>
              </a:lnSpc>
            </a:pPr>
            <a:r>
              <a:rPr lang="en-US" dirty="0" smtClean="0">
                <a:ea typeface="楷体" pitchFamily="49" charset="-122"/>
                <a:cs typeface="Times New Roman" pitchFamily="18" charset="0"/>
              </a:rPr>
              <a:t>       </a:t>
            </a:r>
            <a:r>
              <a:rPr lang="en-US" dirty="0" err="1" smtClean="0">
                <a:ea typeface="楷体" pitchFamily="49" charset="-122"/>
                <a:cs typeface="Times New Roman" pitchFamily="18" charset="0"/>
              </a:rPr>
              <a:t>ShowDialog</a:t>
            </a:r>
            <a:r>
              <a:rPr lang="en-US" dirty="0" smtClean="0">
                <a:ea typeface="楷体" pitchFamily="49" charset="-122"/>
                <a:cs typeface="Times New Roman" pitchFamily="18" charset="0"/>
              </a:rPr>
              <a:t>()</a:t>
            </a:r>
            <a:r>
              <a:rPr lang="zh-CN" altLang="en-US" dirty="0" smtClean="0">
                <a:ea typeface="楷体" pitchFamily="49" charset="-122"/>
                <a:cs typeface="Times New Roman" pitchFamily="18" charset="0"/>
              </a:rPr>
              <a:t>方法以模式对话框方式显示该窗体，即新窗体显示后，必须操作完子窗体，关闭子窗体后才能再操作主窗体。</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71480"/>
            <a:ext cx="8501122" cy="5324535"/>
          </a:xfrm>
          <a:prstGeom prst="rect">
            <a:avLst/>
          </a:prstGeom>
          <a:noFill/>
        </p:spPr>
        <p:txBody>
          <a:bodyPr wrap="square" rtlCol="0">
            <a:spAutoFit/>
          </a:bodyPr>
          <a:lstStyle/>
          <a:p>
            <a:r>
              <a:rPr lang="en-US" sz="2000" dirty="0" smtClean="0">
                <a:solidFill>
                  <a:srgbClr val="008000"/>
                </a:solidFill>
                <a:ea typeface="楷体" pitchFamily="49" charset="-122"/>
                <a:cs typeface="Times New Roman" pitchFamily="18" charset="0"/>
              </a:rPr>
              <a:t>         //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Form1</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this.AutoScaleDimensions</a:t>
            </a:r>
            <a:r>
              <a:rPr lang="en-US" sz="2000" dirty="0" smtClean="0">
                <a:solidFill>
                  <a:srgbClr val="008000"/>
                </a:solidFill>
                <a:ea typeface="楷体" pitchFamily="49" charset="-122"/>
                <a:cs typeface="Times New Roman" pitchFamily="18" charset="0"/>
              </a:rPr>
              <a:t> = new </a:t>
            </a:r>
            <a:r>
              <a:rPr lang="en-US" sz="2000" dirty="0" err="1" smtClean="0">
                <a:solidFill>
                  <a:srgbClr val="008000"/>
                </a:solidFill>
                <a:ea typeface="楷体" pitchFamily="49" charset="-122"/>
                <a:cs typeface="Times New Roman" pitchFamily="18" charset="0"/>
              </a:rPr>
              <a:t>System.Drawing.SizeF</a:t>
            </a:r>
            <a:r>
              <a:rPr lang="en-US" sz="2000" dirty="0" smtClean="0">
                <a:solidFill>
                  <a:srgbClr val="008000"/>
                </a:solidFill>
                <a:ea typeface="楷体" pitchFamily="49" charset="-122"/>
                <a:cs typeface="Times New Roman" pitchFamily="18" charset="0"/>
              </a:rPr>
              <a:t>(</a:t>
            </a:r>
            <a:r>
              <a:rPr lang="en-US" sz="2000" dirty="0" err="1" smtClean="0">
                <a:solidFill>
                  <a:srgbClr val="008000"/>
                </a:solidFill>
                <a:ea typeface="楷体" pitchFamily="49" charset="-122"/>
                <a:cs typeface="Times New Roman" pitchFamily="18" charset="0"/>
              </a:rPr>
              <a:t>6F</a:t>
            </a:r>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12F</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this.AutoScaleMode</a:t>
            </a:r>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System.Windows.Forms.AutoScaleMode.Font</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this.ClientSize</a:t>
            </a:r>
            <a:r>
              <a:rPr lang="en-US" sz="2000" dirty="0" smtClean="0">
                <a:solidFill>
                  <a:srgbClr val="008000"/>
                </a:solidFill>
                <a:ea typeface="楷体" pitchFamily="49" charset="-122"/>
                <a:cs typeface="Times New Roman" pitchFamily="18" charset="0"/>
              </a:rPr>
              <a:t> = new </a:t>
            </a:r>
            <a:r>
              <a:rPr lang="en-US" sz="2000" dirty="0" err="1" smtClean="0">
                <a:solidFill>
                  <a:srgbClr val="008000"/>
                </a:solidFill>
                <a:ea typeface="楷体" pitchFamily="49" charset="-122"/>
                <a:cs typeface="Times New Roman" pitchFamily="18" charset="0"/>
              </a:rPr>
              <a:t>System.Drawing.Size</a:t>
            </a:r>
            <a:r>
              <a:rPr lang="en-US" sz="2000" dirty="0" smtClean="0">
                <a:solidFill>
                  <a:srgbClr val="008000"/>
                </a:solidFill>
                <a:ea typeface="楷体" pitchFamily="49" charset="-122"/>
                <a:cs typeface="Times New Roman" pitchFamily="18" charset="0"/>
              </a:rPr>
              <a:t>(206, 114);</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this.Controls.Add</a:t>
            </a:r>
            <a:r>
              <a:rPr lang="en-US" sz="2000" dirty="0" smtClean="0">
                <a:solidFill>
                  <a:srgbClr val="008000"/>
                </a:solidFill>
                <a:ea typeface="楷体" pitchFamily="49" charset="-122"/>
                <a:cs typeface="Times New Roman" pitchFamily="18" charset="0"/>
              </a:rPr>
              <a:t>(</a:t>
            </a:r>
            <a:r>
              <a:rPr lang="en-US" sz="2000" dirty="0" err="1" smtClean="0">
                <a:solidFill>
                  <a:srgbClr val="008000"/>
                </a:solidFill>
                <a:ea typeface="楷体" pitchFamily="49" charset="-122"/>
                <a:cs typeface="Times New Roman" pitchFamily="18" charset="0"/>
              </a:rPr>
              <a:t>this.button1</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this.Name</a:t>
            </a:r>
            <a:r>
              <a:rPr lang="en-US" sz="2000" dirty="0" smtClean="0">
                <a:solidFill>
                  <a:srgbClr val="008000"/>
                </a:solidFill>
                <a:ea typeface="楷体" pitchFamily="49" charset="-122"/>
                <a:cs typeface="Times New Roman" pitchFamily="18" charset="0"/>
              </a:rPr>
              <a:t> = "</a:t>
            </a:r>
            <a:r>
              <a:rPr lang="en-US" sz="2000" dirty="0" err="1" smtClean="0">
                <a:solidFill>
                  <a:srgbClr val="008000"/>
                </a:solidFill>
                <a:ea typeface="楷体" pitchFamily="49" charset="-122"/>
                <a:cs typeface="Times New Roman" pitchFamily="18" charset="0"/>
              </a:rPr>
              <a:t>Form1</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this.StartPosition</a:t>
            </a:r>
            <a:r>
              <a:rPr lang="en-US" sz="2000" dirty="0" smtClean="0">
                <a:solidFill>
                  <a:srgbClr val="008000"/>
                </a:solidFill>
                <a:ea typeface="楷体" pitchFamily="49" charset="-122"/>
                <a:cs typeface="Times New Roman" pitchFamily="18" charset="0"/>
              </a:rPr>
              <a:t> = </a:t>
            </a: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System.Windows.Forms.FormStartPosition.CenterScreen</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this.Text</a:t>
            </a:r>
            <a:r>
              <a:rPr lang="en-US" sz="2000" dirty="0" smtClean="0">
                <a:solidFill>
                  <a:srgbClr val="008000"/>
                </a:solidFill>
                <a:ea typeface="楷体" pitchFamily="49" charset="-122"/>
                <a:cs typeface="Times New Roman" pitchFamily="18" charset="0"/>
              </a:rPr>
              <a:t> = "</a:t>
            </a:r>
            <a:r>
              <a:rPr lang="zh-CN" altLang="en-US" sz="2000" dirty="0" smtClean="0">
                <a:solidFill>
                  <a:srgbClr val="008000"/>
                </a:solidFill>
                <a:ea typeface="楷体" pitchFamily="49" charset="-122"/>
                <a:cs typeface="Times New Roman" pitchFamily="18" charset="0"/>
              </a:rPr>
              <a:t>我的窗体</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this.ResumeLayout</a:t>
            </a:r>
            <a:r>
              <a:rPr lang="en-US" sz="2000" dirty="0" smtClean="0">
                <a:solidFill>
                  <a:srgbClr val="008000"/>
                </a:solidFill>
                <a:ea typeface="楷体" pitchFamily="49" charset="-122"/>
                <a:cs typeface="Times New Roman" pitchFamily="18" charset="0"/>
              </a:rPr>
              <a:t>(false);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endregion</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private </a:t>
            </a:r>
            <a:r>
              <a:rPr lang="en-US" sz="2000" dirty="0" err="1" smtClean="0">
                <a:solidFill>
                  <a:srgbClr val="008000"/>
                </a:solidFill>
                <a:ea typeface="楷体" pitchFamily="49" charset="-122"/>
                <a:cs typeface="Times New Roman" pitchFamily="18" charset="0"/>
              </a:rPr>
              <a:t>System.Windows.Forms.Button</a:t>
            </a:r>
            <a:r>
              <a:rPr lang="en-US" sz="2000" dirty="0" smtClean="0">
                <a:solidFill>
                  <a:srgbClr val="008000"/>
                </a:solidFill>
                <a:ea typeface="楷体" pitchFamily="49" charset="-122"/>
                <a:cs typeface="Times New Roman" pitchFamily="18" charset="0"/>
              </a:rPr>
              <a:t> </a:t>
            </a:r>
            <a:r>
              <a:rPr lang="en-US" sz="2000" dirty="0" err="1" smtClean="0">
                <a:solidFill>
                  <a:srgbClr val="008000"/>
                </a:solidFill>
                <a:ea typeface="楷体" pitchFamily="49" charset="-122"/>
                <a:cs typeface="Times New Roman" pitchFamily="18" charset="0"/>
              </a:rPr>
              <a:t>button1</a:t>
            </a:r>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a:t>
            </a:r>
            <a:endParaRPr lang="zh-CN" altLang="en-US" sz="2000" dirty="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01056"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事件过程的代码由程序员定制，这里的</a:t>
            </a:r>
            <a:r>
              <a:rPr lang="en-US" dirty="0" err="1" smtClean="0">
                <a:ea typeface="楷体" pitchFamily="49" charset="-122"/>
                <a:cs typeface="Times New Roman" pitchFamily="18" charset="0"/>
              </a:rPr>
              <a:t>button1_Click</a:t>
            </a:r>
            <a:r>
              <a:rPr lang="zh-CN" altLang="en-US" dirty="0" smtClean="0">
                <a:ea typeface="楷体" pitchFamily="49" charset="-122"/>
                <a:cs typeface="Times New Roman" pitchFamily="18" charset="0"/>
              </a:rPr>
              <a:t>功能是弹出一个消息框。其方法头部如下：</a:t>
            </a:r>
          </a:p>
        </p:txBody>
      </p:sp>
      <p:sp>
        <p:nvSpPr>
          <p:cNvPr id="3" name="TextBox 2"/>
          <p:cNvSpPr txBox="1"/>
          <p:nvPr/>
        </p:nvSpPr>
        <p:spPr>
          <a:xfrm>
            <a:off x="1000100" y="1643050"/>
            <a:ext cx="7286676" cy="400110"/>
          </a:xfrm>
          <a:prstGeom prst="rect">
            <a:avLst/>
          </a:prstGeom>
          <a:noFill/>
        </p:spPr>
        <p:txBody>
          <a:bodyPr wrap="square" rtlCol="0">
            <a:spAutoFit/>
          </a:bodyPr>
          <a:lstStyle/>
          <a:p>
            <a:r>
              <a:rPr lang="en-US" sz="2000" dirty="0" smtClean="0">
                <a:solidFill>
                  <a:srgbClr val="008000"/>
                </a:solidFill>
              </a:rPr>
              <a:t>private void </a:t>
            </a:r>
            <a:r>
              <a:rPr lang="en-US" sz="2000" dirty="0" err="1" smtClean="0">
                <a:solidFill>
                  <a:srgbClr val="008000"/>
                </a:solidFill>
              </a:rPr>
              <a:t>button1_Click</a:t>
            </a:r>
            <a:r>
              <a:rPr lang="en-US" sz="2000" dirty="0" smtClean="0">
                <a:solidFill>
                  <a:srgbClr val="008000"/>
                </a:solidFill>
              </a:rPr>
              <a:t>(object sender, </a:t>
            </a:r>
            <a:r>
              <a:rPr lang="en-US" sz="2000" dirty="0" err="1" smtClean="0">
                <a:solidFill>
                  <a:srgbClr val="008000"/>
                </a:solidFill>
              </a:rPr>
              <a:t>EventArgs</a:t>
            </a:r>
            <a:r>
              <a:rPr lang="en-US" sz="2000" dirty="0" smtClean="0">
                <a:solidFill>
                  <a:srgbClr val="008000"/>
                </a:solidFill>
              </a:rPr>
              <a:t> e)</a:t>
            </a:r>
            <a:endParaRPr lang="zh-CN" altLang="en-US" sz="2000" dirty="0" smtClean="0">
              <a:solidFill>
                <a:srgbClr val="008000"/>
              </a:solidFill>
            </a:endParaRPr>
          </a:p>
        </p:txBody>
      </p:sp>
      <p:sp>
        <p:nvSpPr>
          <p:cNvPr id="4" name="TextBox 3"/>
          <p:cNvSpPr txBox="1"/>
          <p:nvPr/>
        </p:nvSpPr>
        <p:spPr>
          <a:xfrm>
            <a:off x="857224" y="2428868"/>
            <a:ext cx="7715304" cy="2308324"/>
          </a:xfrm>
          <a:prstGeom prst="rect">
            <a:avLst/>
          </a:prstGeom>
          <a:noFill/>
        </p:spPr>
        <p:txBody>
          <a:bodyPr wrap="square" rtlCol="0">
            <a:spAutoFit/>
          </a:bodyPr>
          <a:lstStyle/>
          <a:p>
            <a:pPr marL="457200" indent="-457200">
              <a:buFont typeface="Wingdings" pitchFamily="2" charset="2"/>
              <a:buChar char="l"/>
            </a:pPr>
            <a:r>
              <a:rPr lang="en-US" dirty="0" smtClean="0">
                <a:ea typeface="楷体" pitchFamily="49" charset="-122"/>
                <a:cs typeface="Times New Roman" pitchFamily="18" charset="0"/>
              </a:rPr>
              <a:t>object</a:t>
            </a:r>
            <a:r>
              <a:rPr lang="zh-CN" altLang="en-US" dirty="0" smtClean="0">
                <a:ea typeface="楷体" pitchFamily="49" charset="-122"/>
                <a:cs typeface="Times New Roman" pitchFamily="18" charset="0"/>
              </a:rPr>
              <a:t>参数是引发事件的对象，本例中是</a:t>
            </a:r>
            <a:r>
              <a:rPr lang="en-US" dirty="0" err="1" smtClean="0">
                <a:ea typeface="楷体" pitchFamily="49" charset="-122"/>
                <a:cs typeface="Times New Roman" pitchFamily="18" charset="0"/>
              </a:rPr>
              <a:t>button1</a:t>
            </a:r>
            <a:r>
              <a:rPr lang="zh-CN" altLang="en-US" dirty="0" smtClean="0">
                <a:ea typeface="楷体" pitchFamily="49" charset="-122"/>
                <a:cs typeface="Times New Roman" pitchFamily="18" charset="0"/>
              </a:rPr>
              <a:t>。把一个引用发送给引发事件的对象，就可以把同一个事件过程赋予多个对象。</a:t>
            </a:r>
          </a:p>
          <a:p>
            <a:pPr marL="457200" indent="-457200">
              <a:buFont typeface="Wingdings" pitchFamily="2" charset="2"/>
              <a:buChar char="l"/>
            </a:pPr>
            <a:r>
              <a:rPr lang="en-US" dirty="0" err="1" smtClean="0">
                <a:ea typeface="楷体" pitchFamily="49" charset="-122"/>
                <a:cs typeface="Times New Roman" pitchFamily="18" charset="0"/>
              </a:rPr>
              <a:t>EventArgs</a:t>
            </a:r>
            <a:r>
              <a:rPr lang="zh-CN" altLang="en-US" dirty="0" smtClean="0">
                <a:ea typeface="楷体" pitchFamily="49" charset="-122"/>
                <a:cs typeface="Times New Roman" pitchFamily="18" charset="0"/>
              </a:rPr>
              <a:t>参数是包含有关事件的其他有用信息的对象。这个参数可以是任意类型，只要它派生自</a:t>
            </a:r>
            <a:r>
              <a:rPr lang="en-US" dirty="0" err="1" smtClean="0">
                <a:ea typeface="楷体" pitchFamily="49" charset="-122"/>
                <a:cs typeface="Times New Roman" pitchFamily="18" charset="0"/>
              </a:rPr>
              <a:t>EventArgs</a:t>
            </a:r>
            <a:r>
              <a:rPr lang="zh-CN" altLang="en-US" dirty="0" smtClean="0">
                <a:ea typeface="楷体" pitchFamily="49" charset="-122"/>
                <a:cs typeface="Times New Roman" pitchFamily="18" charset="0"/>
              </a:rPr>
              <a:t>即可。不同的事件该参数可以不同。</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a:srcRect/>
          <a:stretch>
            <a:fillRect/>
          </a:stretch>
        </p:blipFill>
        <p:spPr bwMode="auto">
          <a:xfrm>
            <a:off x="428596" y="1500174"/>
            <a:ext cx="7467600" cy="2514600"/>
          </a:xfrm>
          <a:prstGeom prst="rect">
            <a:avLst/>
          </a:prstGeom>
          <a:noFill/>
          <a:ln w="9525">
            <a:noFill/>
            <a:miter lim="800000"/>
            <a:headEnd/>
            <a:tailEnd/>
          </a:ln>
          <a:effectLst/>
        </p:spPr>
      </p:pic>
      <p:sp>
        <p:nvSpPr>
          <p:cNvPr id="3" name="TextBox 2"/>
          <p:cNvSpPr txBox="1"/>
          <p:nvPr/>
        </p:nvSpPr>
        <p:spPr>
          <a:xfrm>
            <a:off x="857224" y="500042"/>
            <a:ext cx="4929222" cy="461665"/>
          </a:xfrm>
          <a:prstGeom prst="rect">
            <a:avLst/>
          </a:prstGeom>
          <a:noFill/>
        </p:spPr>
        <p:txBody>
          <a:bodyPr wrap="square" rtlCol="0">
            <a:spAutoFit/>
          </a:bodyPr>
          <a:lstStyle/>
          <a:p>
            <a:r>
              <a:rPr lang="en-US" dirty="0" err="1" smtClean="0">
                <a:ea typeface="楷体" pitchFamily="49" charset="-122"/>
                <a:cs typeface="Times New Roman" pitchFamily="18" charset="0"/>
              </a:rPr>
              <a:t>Form1</a:t>
            </a:r>
            <a:r>
              <a:rPr lang="zh-CN" altLang="en-US" dirty="0" smtClean="0">
                <a:ea typeface="楷体" pitchFamily="49" charset="-122"/>
                <a:cs typeface="Times New Roman" pitchFamily="18" charset="0"/>
              </a:rPr>
              <a:t>的事件处理机制</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7715304" cy="168424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在理解窗体事件处理原理后，开发</a:t>
            </a:r>
            <a:r>
              <a:rPr lang="en-US" dirty="0" smtClean="0">
                <a:ea typeface="楷体" pitchFamily="49" charset="-122"/>
                <a:cs typeface="Times New Roman" pitchFamily="18" charset="0"/>
              </a:rPr>
              <a:t>Windows</a:t>
            </a:r>
            <a:r>
              <a:rPr lang="zh-CN" altLang="en-US" dirty="0" smtClean="0">
                <a:ea typeface="楷体" pitchFamily="49" charset="-122"/>
                <a:cs typeface="Times New Roman" pitchFamily="18" charset="0"/>
              </a:rPr>
              <a:t>应用程序的重要任务是设计事件过程。设计事件过程主要有以下两种方法：</a:t>
            </a:r>
          </a:p>
        </p:txBody>
      </p:sp>
      <p:sp>
        <p:nvSpPr>
          <p:cNvPr id="3" name="TextBox 2"/>
          <p:cNvSpPr txBox="1"/>
          <p:nvPr/>
        </p:nvSpPr>
        <p:spPr>
          <a:xfrm>
            <a:off x="1285852" y="2428868"/>
            <a:ext cx="7072362" cy="1130246"/>
          </a:xfrm>
          <a:prstGeom prst="rect">
            <a:avLst/>
          </a:prstGeom>
          <a:noFill/>
        </p:spPr>
        <p:txBody>
          <a:bodyPr wrap="square" rtlCol="0">
            <a:spAutoFit/>
          </a:bodyPr>
          <a:lstStyle/>
          <a:p>
            <a:pPr marL="457200" indent="-457200">
              <a:lnSpc>
                <a:spcPct val="150000"/>
              </a:lnSpc>
              <a:buFont typeface="Wingdings" pitchFamily="2" charset="2"/>
              <a:buChar char="l"/>
            </a:pPr>
            <a:r>
              <a:rPr lang="zh-CN" altLang="en-US" dirty="0" smtClean="0">
                <a:ea typeface="楷体" pitchFamily="49" charset="-122"/>
                <a:cs typeface="Times New Roman" pitchFamily="18" charset="0"/>
              </a:rPr>
              <a:t>在</a:t>
            </a:r>
            <a:r>
              <a:rPr lang="en-US" dirty="0" smtClean="0">
                <a:ea typeface="楷体" pitchFamily="49" charset="-122"/>
                <a:cs typeface="Times New Roman" pitchFamily="18" charset="0"/>
              </a:rPr>
              <a:t>Windows</a:t>
            </a:r>
            <a:r>
              <a:rPr lang="zh-CN" altLang="en-US" dirty="0" smtClean="0">
                <a:ea typeface="楷体" pitchFamily="49" charset="-122"/>
                <a:cs typeface="Times New Roman" pitchFamily="18" charset="0"/>
              </a:rPr>
              <a:t>窗体中创建事件过程。</a:t>
            </a:r>
          </a:p>
          <a:p>
            <a:pPr marL="457200" indent="-457200">
              <a:lnSpc>
                <a:spcPct val="150000"/>
              </a:lnSpc>
              <a:buFont typeface="Wingdings" pitchFamily="2" charset="2"/>
              <a:buChar char="l"/>
            </a:pPr>
            <a:r>
              <a:rPr lang="zh-CN" altLang="en-US" dirty="0" smtClean="0">
                <a:ea typeface="楷体" pitchFamily="49" charset="-122"/>
                <a:cs typeface="Times New Roman" pitchFamily="18" charset="0"/>
              </a:rPr>
              <a:t>在执行时为</a:t>
            </a:r>
            <a:r>
              <a:rPr lang="en-US" dirty="0" smtClean="0">
                <a:ea typeface="楷体" pitchFamily="49" charset="-122"/>
                <a:cs typeface="Times New Roman" pitchFamily="18" charset="0"/>
              </a:rPr>
              <a:t>Windows</a:t>
            </a:r>
            <a:r>
              <a:rPr lang="zh-CN" altLang="en-US" dirty="0" smtClean="0">
                <a:ea typeface="楷体" pitchFamily="49" charset="-122"/>
                <a:cs typeface="Times New Roman" pitchFamily="18" charset="0"/>
              </a:rPr>
              <a:t>窗体创建事件过程。</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642942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9.5.2 </a:t>
            </a:r>
            <a:r>
              <a:rPr lang="zh-CN" altLang="en-US" sz="2800" dirty="0" smtClean="0">
                <a:solidFill>
                  <a:srgbClr val="FF3300"/>
                </a:solidFill>
                <a:latin typeface="黑体" pitchFamily="49" charset="-122"/>
                <a:ea typeface="黑体" pitchFamily="49" charset="-122"/>
              </a:rPr>
              <a:t>在</a:t>
            </a:r>
            <a:r>
              <a:rPr lang="en-US" sz="2800" dirty="0" smtClean="0">
                <a:solidFill>
                  <a:srgbClr val="FF3300"/>
                </a:solidFill>
                <a:latin typeface="黑体" pitchFamily="49" charset="-122"/>
                <a:ea typeface="黑体" pitchFamily="49" charset="-122"/>
              </a:rPr>
              <a:t>Windows</a:t>
            </a:r>
            <a:r>
              <a:rPr lang="zh-CN" altLang="en-US" sz="2800" dirty="0" smtClean="0">
                <a:solidFill>
                  <a:srgbClr val="FF3300"/>
                </a:solidFill>
                <a:latin typeface="黑体" pitchFamily="49" charset="-122"/>
                <a:ea typeface="黑体" pitchFamily="49" charset="-122"/>
              </a:rPr>
              <a:t>窗体中创建事件过程</a:t>
            </a:r>
          </a:p>
        </p:txBody>
      </p:sp>
      <p:sp>
        <p:nvSpPr>
          <p:cNvPr id="3" name="TextBox 2"/>
          <p:cNvSpPr txBox="1"/>
          <p:nvPr/>
        </p:nvSpPr>
        <p:spPr>
          <a:xfrm>
            <a:off x="642910" y="1643050"/>
            <a:ext cx="8001056" cy="2862322"/>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在</a:t>
            </a:r>
            <a:r>
              <a:rPr lang="en-US" altLang="zh-CN" dirty="0" smtClean="0">
                <a:ea typeface="楷体" pitchFamily="49" charset="-122"/>
                <a:cs typeface="Times New Roman" pitchFamily="18" charset="0"/>
              </a:rPr>
              <a:t>Windows</a:t>
            </a:r>
            <a:r>
              <a:rPr lang="zh-CN" altLang="en-US" dirty="0" smtClean="0">
                <a:ea typeface="楷体" pitchFamily="49" charset="-122"/>
                <a:cs typeface="Times New Roman" pitchFamily="18" charset="0"/>
              </a:rPr>
              <a:t>窗体设计器上创建事件处理程序的过程如下：</a:t>
            </a:r>
          </a:p>
          <a:p>
            <a:pPr>
              <a:lnSpc>
                <a:spcPct val="150000"/>
              </a:lnSpc>
            </a:pP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1</a:t>
            </a:r>
            <a:r>
              <a:rPr lang="zh-CN" altLang="en-US" dirty="0" smtClean="0">
                <a:ea typeface="楷体" pitchFamily="49" charset="-122"/>
                <a:cs typeface="Times New Roman" pitchFamily="18" charset="0"/>
              </a:rPr>
              <a:t>）单击要为其创建事件处理程序的窗体或控件。</a:t>
            </a:r>
          </a:p>
          <a:p>
            <a:pPr>
              <a:lnSpc>
                <a:spcPct val="150000"/>
              </a:lnSpc>
            </a:pP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2</a:t>
            </a:r>
            <a:r>
              <a:rPr lang="zh-CN" altLang="en-US" dirty="0" smtClean="0">
                <a:ea typeface="楷体" pitchFamily="49" charset="-122"/>
                <a:cs typeface="Times New Roman" pitchFamily="18" charset="0"/>
              </a:rPr>
              <a:t>）在属性窗口中单击“事件”按钮       。 </a:t>
            </a:r>
          </a:p>
          <a:p>
            <a:pPr>
              <a:lnSpc>
                <a:spcPct val="150000"/>
              </a:lnSpc>
            </a:pP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3</a:t>
            </a:r>
            <a:r>
              <a:rPr lang="zh-CN" altLang="en-US" dirty="0" smtClean="0">
                <a:ea typeface="楷体" pitchFamily="49" charset="-122"/>
                <a:cs typeface="Times New Roman" pitchFamily="18" charset="0"/>
              </a:rPr>
              <a:t>）在可用事件的列表中，单击要为其创建事件处理程序的事件。</a:t>
            </a:r>
          </a:p>
        </p:txBody>
      </p:sp>
      <p:pic>
        <p:nvPicPr>
          <p:cNvPr id="4" name="图片 3"/>
          <p:cNvPicPr/>
          <p:nvPr/>
        </p:nvPicPr>
        <p:blipFill>
          <a:blip r:embed="rId2"/>
          <a:srcRect/>
          <a:stretch>
            <a:fillRect/>
          </a:stretch>
        </p:blipFill>
        <p:spPr bwMode="auto">
          <a:xfrm flipH="1" flipV="1">
            <a:off x="6215074" y="2928934"/>
            <a:ext cx="214314" cy="2857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468313" y="404813"/>
            <a:ext cx="8064500" cy="1569660"/>
          </a:xfrm>
          <a:prstGeom prst="rect">
            <a:avLst/>
          </a:prstGeom>
          <a:noFill/>
          <a:ln w="9525">
            <a:noFill/>
            <a:miter lim="800000"/>
            <a:headEnd/>
            <a:tailEnd/>
          </a:ln>
          <a:effectLst/>
        </p:spPr>
        <p:txBody>
          <a:bodyPr>
            <a:spAutoFit/>
          </a:bodyPr>
          <a:lstStyle/>
          <a:p>
            <a:r>
              <a:rPr lang="zh-CN" altLang="en-US" dirty="0" smtClean="0">
                <a:ea typeface="楷体" pitchFamily="49" charset="-122"/>
                <a:cs typeface="Times New Roman" pitchFamily="18" charset="0"/>
              </a:rPr>
              <a:t>④ 在事件名称右侧的框中，键入处理程序的名称，然后按</a:t>
            </a:r>
            <a:r>
              <a:rPr lang="en-US" dirty="0" smtClean="0">
                <a:ea typeface="楷体" pitchFamily="49" charset="-122"/>
                <a:cs typeface="Times New Roman" pitchFamily="18" charset="0"/>
              </a:rPr>
              <a:t>Enter</a:t>
            </a:r>
            <a:r>
              <a:rPr lang="zh-CN" altLang="en-US" dirty="0" smtClean="0">
                <a:ea typeface="楷体" pitchFamily="49" charset="-122"/>
                <a:cs typeface="Times New Roman" pitchFamily="18" charset="0"/>
              </a:rPr>
              <a:t>键。如图</a:t>
            </a:r>
            <a:r>
              <a:rPr lang="en-US" dirty="0" smtClean="0">
                <a:ea typeface="楷体" pitchFamily="49" charset="-122"/>
                <a:cs typeface="Times New Roman" pitchFamily="18" charset="0"/>
              </a:rPr>
              <a:t>9.46</a:t>
            </a:r>
            <a:r>
              <a:rPr lang="zh-CN" altLang="en-US" dirty="0" smtClean="0">
                <a:ea typeface="楷体" pitchFamily="49" charset="-122"/>
                <a:cs typeface="Times New Roman" pitchFamily="18" charset="0"/>
              </a:rPr>
              <a:t>所示是为</a:t>
            </a:r>
            <a:r>
              <a:rPr lang="en-US" dirty="0" err="1" smtClean="0">
                <a:ea typeface="楷体" pitchFamily="49" charset="-122"/>
                <a:cs typeface="Times New Roman" pitchFamily="18" charset="0"/>
              </a:rPr>
              <a:t>button1</a:t>
            </a:r>
            <a:r>
              <a:rPr lang="zh-CN" altLang="en-US" dirty="0" smtClean="0">
                <a:ea typeface="楷体" pitchFamily="49" charset="-122"/>
                <a:cs typeface="Times New Roman" pitchFamily="18" charset="0"/>
              </a:rPr>
              <a:t>命令按钮选择</a:t>
            </a:r>
            <a:r>
              <a:rPr lang="en-US" dirty="0" err="1" smtClean="0">
                <a:ea typeface="楷体" pitchFamily="49" charset="-122"/>
                <a:cs typeface="Times New Roman" pitchFamily="18" charset="0"/>
              </a:rPr>
              <a:t>button1_Click</a:t>
            </a:r>
            <a:r>
              <a:rPr lang="zh-CN" altLang="en-US" dirty="0" smtClean="0">
                <a:ea typeface="楷体" pitchFamily="49" charset="-122"/>
                <a:cs typeface="Times New Roman" pitchFamily="18" charset="0"/>
              </a:rPr>
              <a:t>事件处理程序，这样</a:t>
            </a:r>
            <a:r>
              <a:rPr lang="en-US" dirty="0" smtClean="0">
                <a:ea typeface="楷体" pitchFamily="49" charset="-122"/>
                <a:cs typeface="Times New Roman" pitchFamily="18" charset="0"/>
              </a:rPr>
              <a:t>C#</a:t>
            </a:r>
            <a:r>
              <a:rPr lang="zh-CN" altLang="en-US" dirty="0" smtClean="0">
                <a:ea typeface="楷体" pitchFamily="49" charset="-122"/>
                <a:cs typeface="Times New Roman" pitchFamily="18" charset="0"/>
              </a:rPr>
              <a:t>系统会在对应窗体的</a:t>
            </a:r>
            <a:r>
              <a:rPr lang="en-US" dirty="0" smtClean="0">
                <a:ea typeface="楷体" pitchFamily="49" charset="-122"/>
                <a:cs typeface="Times New Roman" pitchFamily="18" charset="0"/>
              </a:rPr>
              <a:t>.</a:t>
            </a:r>
            <a:r>
              <a:rPr lang="en-US" dirty="0" err="1" smtClean="0">
                <a:ea typeface="楷体" pitchFamily="49" charset="-122"/>
                <a:cs typeface="Times New Roman" pitchFamily="18" charset="0"/>
              </a:rPr>
              <a:t>Designer.cs</a:t>
            </a:r>
            <a:r>
              <a:rPr lang="zh-CN" altLang="en-US" dirty="0" smtClean="0">
                <a:ea typeface="楷体" pitchFamily="49" charset="-122"/>
                <a:cs typeface="Times New Roman" pitchFamily="18" charset="0"/>
              </a:rPr>
              <a:t>文件中自动添加订阅事件的语句。</a:t>
            </a:r>
            <a:endParaRPr lang="zh-CN" altLang="en-US" dirty="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2857488" y="2285992"/>
            <a:ext cx="3071834" cy="3000396"/>
          </a:xfrm>
          <a:prstGeom prst="rect">
            <a:avLst/>
          </a:prstGeom>
          <a:noFill/>
          <a:ln w="9525">
            <a:noFill/>
            <a:miter lim="800000"/>
            <a:headEnd/>
            <a:tailEnd/>
          </a:ln>
        </p:spPr>
      </p:pic>
      <p:sp>
        <p:nvSpPr>
          <p:cNvPr id="4" name="TextBox 3"/>
          <p:cNvSpPr txBox="1"/>
          <p:nvPr/>
        </p:nvSpPr>
        <p:spPr>
          <a:xfrm>
            <a:off x="500034" y="5572140"/>
            <a:ext cx="7715304" cy="461665"/>
          </a:xfrm>
          <a:prstGeom prst="rect">
            <a:avLst/>
          </a:prstGeom>
          <a:noFill/>
        </p:spPr>
        <p:txBody>
          <a:bodyPr wrap="square" rtlCol="0">
            <a:spAutoFit/>
          </a:bodyPr>
          <a:lstStyle/>
          <a:p>
            <a:r>
              <a:rPr lang="zh-CN" altLang="en-US" dirty="0" smtClean="0">
                <a:latin typeface="楷体" pitchFamily="49" charset="-122"/>
                <a:ea typeface="楷体" pitchFamily="49" charset="-122"/>
              </a:rPr>
              <a:t>⑤ 开发人员将适当的代码添加到该事件过程中。</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571472" y="1428736"/>
            <a:ext cx="8424863" cy="3884140"/>
          </a:xfrm>
          <a:prstGeom prst="rect">
            <a:avLst/>
          </a:prstGeom>
          <a:noFill/>
          <a:ln w="9525">
            <a:noFill/>
            <a:miter lim="800000"/>
            <a:headEnd/>
            <a:tailEnd/>
          </a:ln>
          <a:effectLst/>
        </p:spPr>
        <p:txBody>
          <a:bodyPr>
            <a:spAutoFit/>
          </a:bodyPr>
          <a:lstStyle/>
          <a:p>
            <a:pPr>
              <a:lnSpc>
                <a:spcPct val="110000"/>
              </a:lnSpc>
            </a:pPr>
            <a:r>
              <a:rPr lang="zh-CN" altLang="en-US" dirty="0">
                <a:ea typeface="楷体" pitchFamily="49" charset="-122"/>
                <a:cs typeface="Times New Roman" pitchFamily="18" charset="0"/>
              </a:rPr>
              <a:t>　 在运行时创建事件处理程序的过程如下：</a:t>
            </a:r>
          </a:p>
          <a:p>
            <a:pPr>
              <a:lnSpc>
                <a:spcPct val="1100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）在代码编辑器中打开要向其添加事件处理程序的窗体。 </a:t>
            </a:r>
          </a:p>
          <a:p>
            <a:pPr>
              <a:lnSpc>
                <a:spcPct val="1100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）对于要处理的事件，将带有其方法签名的方法添加到窗体上。 </a:t>
            </a:r>
          </a:p>
          <a:p>
            <a:pPr>
              <a:lnSpc>
                <a:spcPct val="11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例如</a:t>
            </a:r>
            <a:r>
              <a:rPr lang="zh-CN" altLang="en-US" dirty="0">
                <a:ea typeface="楷体" pitchFamily="49" charset="-122"/>
                <a:cs typeface="Times New Roman" pitchFamily="18" charset="0"/>
              </a:rPr>
              <a:t>，如果要处理命令按钮</a:t>
            </a:r>
            <a:r>
              <a:rPr lang="en-US" altLang="zh-CN" dirty="0" err="1">
                <a:ea typeface="楷体" pitchFamily="49" charset="-122"/>
                <a:cs typeface="Times New Roman" pitchFamily="18" charset="0"/>
              </a:rPr>
              <a:t>button1</a:t>
            </a:r>
            <a:r>
              <a:rPr lang="zh-CN" altLang="en-US" dirty="0">
                <a:ea typeface="楷体" pitchFamily="49" charset="-122"/>
                <a:cs typeface="Times New Roman" pitchFamily="18" charset="0"/>
              </a:rPr>
              <a:t>的</a:t>
            </a:r>
            <a:r>
              <a:rPr lang="en-US" altLang="zh-CN" dirty="0">
                <a:ea typeface="楷体" pitchFamily="49" charset="-122"/>
                <a:cs typeface="Times New Roman" pitchFamily="18" charset="0"/>
              </a:rPr>
              <a:t>Click</a:t>
            </a:r>
            <a:r>
              <a:rPr lang="zh-CN" altLang="en-US" dirty="0">
                <a:ea typeface="楷体" pitchFamily="49" charset="-122"/>
                <a:cs typeface="Times New Roman" pitchFamily="18" charset="0"/>
              </a:rPr>
              <a:t>事件，则需创建如下的一个方法： </a:t>
            </a:r>
          </a:p>
          <a:p>
            <a:pPr>
              <a:lnSpc>
                <a:spcPct val="11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private void </a:t>
            </a:r>
            <a:r>
              <a:rPr lang="en-US" altLang="zh-CN" sz="2000" dirty="0" err="1">
                <a:solidFill>
                  <a:schemeClr val="hlink"/>
                </a:solidFill>
                <a:ea typeface="楷体" pitchFamily="49" charset="-122"/>
                <a:cs typeface="Times New Roman" pitchFamily="18" charset="0"/>
              </a:rPr>
              <a:t>button1_Click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System.EventArgs</a:t>
            </a:r>
            <a:r>
              <a:rPr lang="en-US" altLang="zh-CN" sz="2000" dirty="0">
                <a:solidFill>
                  <a:schemeClr val="hlink"/>
                </a:solidFill>
                <a:ea typeface="楷体" pitchFamily="49" charset="-122"/>
                <a:cs typeface="Times New Roman" pitchFamily="18" charset="0"/>
              </a:rPr>
              <a:t> e) </a:t>
            </a:r>
          </a:p>
          <a:p>
            <a:pPr>
              <a:lnSpc>
                <a:spcPct val="11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p>
          <a:p>
            <a:pPr>
              <a:lnSpc>
                <a:spcPct val="110000"/>
              </a:lnSpc>
            </a:pPr>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输入相应的代码</a:t>
            </a:r>
          </a:p>
          <a:p>
            <a:pPr>
              <a:lnSpc>
                <a:spcPct val="110000"/>
              </a:lnSpc>
            </a:pP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a:t>
            </a:r>
          </a:p>
        </p:txBody>
      </p:sp>
      <p:sp>
        <p:nvSpPr>
          <p:cNvPr id="3" name="TextBox 2"/>
          <p:cNvSpPr txBox="1"/>
          <p:nvPr/>
        </p:nvSpPr>
        <p:spPr>
          <a:xfrm>
            <a:off x="571472" y="500042"/>
            <a:ext cx="8143932" cy="523220"/>
          </a:xfrm>
          <a:prstGeom prst="rect">
            <a:avLst/>
          </a:prstGeom>
          <a:noFill/>
        </p:spPr>
        <p:txBody>
          <a:bodyPr wrap="square" rtlCol="0">
            <a:spAutoFit/>
          </a:bodyPr>
          <a:lstStyle/>
          <a:p>
            <a:r>
              <a:rPr lang="en-US" altLang="zh-CN" sz="2800" dirty="0" smtClean="0">
                <a:solidFill>
                  <a:srgbClr val="FF3300"/>
                </a:solidFill>
                <a:latin typeface="黑体" pitchFamily="49" charset="-122"/>
                <a:ea typeface="黑体" pitchFamily="49" charset="-122"/>
              </a:rPr>
              <a:t>9.5.3 </a:t>
            </a:r>
            <a:r>
              <a:rPr lang="zh-CN" altLang="en-US" sz="2800" dirty="0" smtClean="0">
                <a:solidFill>
                  <a:srgbClr val="FF3300"/>
                </a:solidFill>
                <a:latin typeface="黑体" pitchFamily="49" charset="-122"/>
                <a:ea typeface="黑体" pitchFamily="49" charset="-122"/>
              </a:rPr>
              <a:t>在运行时为</a:t>
            </a:r>
            <a:r>
              <a:rPr lang="en-US" altLang="zh-CN" sz="2800" dirty="0" smtClean="0">
                <a:solidFill>
                  <a:srgbClr val="FF3300"/>
                </a:solidFill>
                <a:latin typeface="黑体" pitchFamily="49" charset="-122"/>
                <a:ea typeface="黑体" pitchFamily="49" charset="-122"/>
              </a:rPr>
              <a:t>Windows</a:t>
            </a:r>
            <a:r>
              <a:rPr lang="zh-CN" altLang="en-US" sz="2800" dirty="0" smtClean="0">
                <a:solidFill>
                  <a:srgbClr val="FF3300"/>
                </a:solidFill>
                <a:latin typeface="黑体" pitchFamily="49" charset="-122"/>
                <a:ea typeface="黑体" pitchFamily="49" charset="-122"/>
              </a:rPr>
              <a:t>窗体创建事件处理程序</a:t>
            </a:r>
            <a:endParaRPr lang="zh-CN" altLang="en-US" sz="28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611188" y="404813"/>
            <a:ext cx="8064500" cy="3323987"/>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）将适合应用程序的代码添加到事件处理程序中。</a:t>
            </a:r>
          </a:p>
          <a:p>
            <a:pPr>
              <a:lnSpc>
                <a:spcPct val="1500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4</a:t>
            </a:r>
            <a:r>
              <a:rPr lang="zh-CN" altLang="en-US" dirty="0">
                <a:ea typeface="楷体" pitchFamily="49" charset="-122"/>
                <a:cs typeface="Times New Roman" pitchFamily="18" charset="0"/>
              </a:rPr>
              <a:t>）确定要创建事件处理程序的窗体或控件。</a:t>
            </a:r>
          </a:p>
          <a:p>
            <a:pPr>
              <a:lnSpc>
                <a:spcPct val="1500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5</a:t>
            </a:r>
            <a:r>
              <a:rPr lang="zh-CN" altLang="en-US" dirty="0">
                <a:ea typeface="楷体" pitchFamily="49" charset="-122"/>
                <a:cs typeface="Times New Roman" pitchFamily="18" charset="0"/>
              </a:rPr>
              <a:t>）打开对应窗体的</a:t>
            </a:r>
            <a:r>
              <a:rPr lang="en-US" altLang="zh-CN" dirty="0">
                <a:ea typeface="楷体" pitchFamily="49" charset="-122"/>
                <a:cs typeface="Times New Roman" pitchFamily="18" charset="0"/>
              </a:rPr>
              <a:t>.</a:t>
            </a:r>
            <a:r>
              <a:rPr lang="en-US" altLang="zh-CN" dirty="0" err="1">
                <a:ea typeface="楷体" pitchFamily="49" charset="-122"/>
                <a:cs typeface="Times New Roman" pitchFamily="18" charset="0"/>
              </a:rPr>
              <a:t>Designer.cs</a:t>
            </a:r>
            <a:r>
              <a:rPr lang="zh-CN" altLang="en-US" dirty="0">
                <a:ea typeface="楷体" pitchFamily="49" charset="-122"/>
                <a:cs typeface="Times New Roman" pitchFamily="18" charset="0"/>
              </a:rPr>
              <a:t>文件，添加指定事件处理程序的代码处理事件。例如，以下代码指定事件处理程序</a:t>
            </a:r>
            <a:r>
              <a:rPr lang="en-US" altLang="zh-CN" dirty="0" err="1">
                <a:ea typeface="楷体" pitchFamily="49" charset="-122"/>
                <a:cs typeface="Times New Roman" pitchFamily="18" charset="0"/>
              </a:rPr>
              <a:t>button1_Click</a:t>
            </a:r>
            <a:r>
              <a:rPr lang="zh-CN" altLang="en-US" dirty="0">
                <a:ea typeface="楷体" pitchFamily="49" charset="-122"/>
                <a:cs typeface="Times New Roman" pitchFamily="18" charset="0"/>
              </a:rPr>
              <a:t>处理命令按钮控件的</a:t>
            </a:r>
            <a:r>
              <a:rPr lang="en-US" altLang="zh-CN" dirty="0">
                <a:ea typeface="楷体" pitchFamily="49" charset="-122"/>
                <a:cs typeface="Times New Roman" pitchFamily="18" charset="0"/>
              </a:rPr>
              <a:t>Click</a:t>
            </a:r>
            <a:r>
              <a:rPr lang="zh-CN" altLang="en-US" dirty="0">
                <a:ea typeface="楷体" pitchFamily="49" charset="-122"/>
                <a:cs typeface="Times New Roman" pitchFamily="18" charset="0"/>
              </a:rPr>
              <a:t>事件： </a:t>
            </a:r>
          </a:p>
          <a:p>
            <a:pPr>
              <a:lnSpc>
                <a:spcPct val="150000"/>
              </a:lnSpc>
            </a:pPr>
            <a:r>
              <a:rPr lang="zh-CN" altLang="en-US" sz="2000" dirty="0">
                <a:solidFill>
                  <a:schemeClr val="hlink"/>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button1.Click</a:t>
            </a:r>
            <a:r>
              <a:rPr lang="en-US" altLang="zh-CN" sz="2000" dirty="0">
                <a:solidFill>
                  <a:srgbClr val="008000"/>
                </a:solidFill>
                <a:ea typeface="楷体" pitchFamily="49" charset="-122"/>
                <a:cs typeface="Times New Roman" pitchFamily="18" charset="0"/>
              </a:rPr>
              <a:t> </a:t>
            </a:r>
            <a:r>
              <a:rPr lang="en-US" altLang="zh-CN" sz="2000" dirty="0">
                <a:solidFill>
                  <a:srgbClr val="FF0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 new </a:t>
            </a:r>
            <a:r>
              <a:rPr lang="en-US" altLang="zh-CN" sz="2000" dirty="0" err="1">
                <a:solidFill>
                  <a:srgbClr val="008000"/>
                </a:solidFill>
                <a:ea typeface="楷体" pitchFamily="49" charset="-122"/>
                <a:cs typeface="Times New Roman" pitchFamily="18" charset="0"/>
              </a:rPr>
              <a:t>System.EventHandler</a:t>
            </a:r>
            <a:r>
              <a:rPr lang="en-US" altLang="zh-CN" sz="2000" dirty="0">
                <a:solidFill>
                  <a:srgbClr val="008000"/>
                </a:solidFill>
                <a:ea typeface="楷体" pitchFamily="49" charset="-122"/>
                <a:cs typeface="Times New Roman" pitchFamily="18" charset="0"/>
              </a:rPr>
              <a:t>(</a:t>
            </a:r>
            <a:r>
              <a:rPr lang="en-US" altLang="zh-CN" sz="2000" dirty="0" err="1">
                <a:solidFill>
                  <a:srgbClr val="008000"/>
                </a:solidFill>
                <a:ea typeface="楷体" pitchFamily="49" charset="-122"/>
                <a:cs typeface="Times New Roman" pitchFamily="18" charset="0"/>
              </a:rPr>
              <a:t>button1_Click</a:t>
            </a:r>
            <a:r>
              <a:rPr lang="en-US" altLang="zh-CN" sz="2000" dirty="0">
                <a:solidFill>
                  <a:srgbClr val="0080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Text Box 4"/>
          <p:cNvSpPr txBox="1">
            <a:spLocks noChangeArrowheads="1"/>
          </p:cNvSpPr>
          <p:nvPr/>
        </p:nvSpPr>
        <p:spPr bwMode="auto">
          <a:xfrm>
            <a:off x="647700" y="1000108"/>
            <a:ext cx="8496300" cy="4580741"/>
          </a:xfrm>
          <a:prstGeom prst="rect">
            <a:avLst/>
          </a:prstGeom>
          <a:noFill/>
          <a:ln w="9525">
            <a:noFill/>
            <a:miter lim="800000"/>
            <a:headEnd/>
            <a:tailEnd/>
          </a:ln>
          <a:effectLst/>
        </p:spPr>
        <p:txBody>
          <a:bodyPr>
            <a:spAutoFit/>
          </a:bodyPr>
          <a:lstStyle/>
          <a:p>
            <a:pPr>
              <a:lnSpc>
                <a:spcPts val="3500"/>
              </a:lnSpc>
            </a:pPr>
            <a:r>
              <a:rPr lang="zh-CN" altLang="en-US" dirty="0" smtClean="0">
                <a:ea typeface="楷体" pitchFamily="49" charset="-122"/>
                <a:cs typeface="Times New Roman" pitchFamily="18" charset="0"/>
              </a:rPr>
              <a:t>      在</a:t>
            </a:r>
            <a:r>
              <a:rPr lang="zh-CN" altLang="en-US" dirty="0">
                <a:ea typeface="楷体" pitchFamily="49" charset="-122"/>
                <a:cs typeface="Times New Roman" pitchFamily="18" charset="0"/>
              </a:rPr>
              <a:t>应用程序设计中，可能需要将单个事件处理程序用于多个事件或让多个事件执行同一过程，这样便于简化代码。在</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中将多个事件连接到单个事件处理程序的过程如下：</a:t>
            </a:r>
          </a:p>
          <a:p>
            <a:pPr>
              <a:lnSpc>
                <a:spcPts val="3500"/>
              </a:lnSpc>
            </a:pPr>
            <a:r>
              <a:rPr lang="zh-CN" altLang="en-US" dirty="0">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a:t>
            </a:r>
            <a:r>
              <a:rPr lang="en-US" altLang="zh-CN" sz="2000" dirty="0">
                <a:solidFill>
                  <a:srgbClr val="008000"/>
                </a:solidFill>
                <a:ea typeface="楷体" pitchFamily="49" charset="-122"/>
                <a:cs typeface="Times New Roman" pitchFamily="18" charset="0"/>
              </a:rPr>
              <a:t>1</a:t>
            </a:r>
            <a:r>
              <a:rPr lang="zh-CN" altLang="en-US" sz="2000" dirty="0">
                <a:solidFill>
                  <a:srgbClr val="008000"/>
                </a:solidFill>
                <a:ea typeface="楷体" pitchFamily="49" charset="-122"/>
                <a:cs typeface="Times New Roman" pitchFamily="18" charset="0"/>
              </a:rPr>
              <a:t>）选择要将事件处理程序连接到的控件。</a:t>
            </a:r>
          </a:p>
          <a:p>
            <a:pPr>
              <a:lnSpc>
                <a:spcPts val="3500"/>
              </a:lnSpc>
            </a:pPr>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2</a:t>
            </a:r>
            <a:r>
              <a:rPr lang="zh-CN" altLang="en-US" sz="2000" dirty="0">
                <a:solidFill>
                  <a:srgbClr val="008000"/>
                </a:solidFill>
                <a:ea typeface="楷体" pitchFamily="49" charset="-122"/>
                <a:cs typeface="Times New Roman" pitchFamily="18" charset="0"/>
              </a:rPr>
              <a:t>）在“属性”窗口中，单击“事件”按钮。</a:t>
            </a:r>
          </a:p>
          <a:p>
            <a:pPr>
              <a:lnSpc>
                <a:spcPts val="3500"/>
              </a:lnSpc>
            </a:pPr>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3</a:t>
            </a:r>
            <a:r>
              <a:rPr lang="zh-CN" altLang="en-US" sz="2000" dirty="0">
                <a:solidFill>
                  <a:srgbClr val="008000"/>
                </a:solidFill>
                <a:ea typeface="楷体" pitchFamily="49" charset="-122"/>
                <a:cs typeface="Times New Roman" pitchFamily="18" charset="0"/>
              </a:rPr>
              <a:t>）单击要处理的事件的名称。</a:t>
            </a:r>
          </a:p>
          <a:p>
            <a:pPr>
              <a:lnSpc>
                <a:spcPts val="3500"/>
              </a:lnSpc>
            </a:pPr>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4</a:t>
            </a:r>
            <a:r>
              <a:rPr lang="zh-CN" altLang="en-US" sz="2000" dirty="0">
                <a:solidFill>
                  <a:srgbClr val="008000"/>
                </a:solidFill>
                <a:ea typeface="楷体" pitchFamily="49" charset="-122"/>
                <a:cs typeface="Times New Roman" pitchFamily="18" charset="0"/>
              </a:rPr>
              <a:t>）在事件名称旁边的值区域中，单击下拉按钮显示现有事件</a:t>
            </a:r>
            <a:r>
              <a:rPr lang="zh-CN" altLang="en-US" sz="2000" dirty="0" smtClean="0">
                <a:solidFill>
                  <a:srgbClr val="008000"/>
                </a:solidFill>
                <a:ea typeface="楷体" pitchFamily="49" charset="-122"/>
                <a:cs typeface="Times New Roman" pitchFamily="18" charset="0"/>
              </a:rPr>
              <a:t>处理过程列表</a:t>
            </a:r>
            <a:r>
              <a:rPr lang="zh-CN" altLang="en-US" sz="2000" dirty="0">
                <a:solidFill>
                  <a:srgbClr val="008000"/>
                </a:solidFill>
                <a:ea typeface="楷体" pitchFamily="49" charset="-122"/>
                <a:cs typeface="Times New Roman" pitchFamily="18" charset="0"/>
              </a:rPr>
              <a:t>，这些事件处理程序会与要处理的事件的方法签名相匹配。</a:t>
            </a:r>
          </a:p>
          <a:p>
            <a:pPr>
              <a:lnSpc>
                <a:spcPts val="3500"/>
              </a:lnSpc>
            </a:pPr>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5</a:t>
            </a:r>
            <a:r>
              <a:rPr lang="zh-CN" altLang="en-US" sz="2000" dirty="0">
                <a:solidFill>
                  <a:srgbClr val="008000"/>
                </a:solidFill>
                <a:ea typeface="楷体" pitchFamily="49" charset="-122"/>
                <a:cs typeface="Times New Roman" pitchFamily="18" charset="0"/>
              </a:rPr>
              <a:t>）从该列表中选择适当的事件</a:t>
            </a:r>
            <a:r>
              <a:rPr lang="zh-CN" altLang="en-US" sz="2000" dirty="0" smtClean="0">
                <a:solidFill>
                  <a:srgbClr val="008000"/>
                </a:solidFill>
                <a:ea typeface="楷体" pitchFamily="49" charset="-122"/>
                <a:cs typeface="Times New Roman" pitchFamily="18" charset="0"/>
              </a:rPr>
              <a:t>处理过程。 </a:t>
            </a:r>
            <a:endParaRPr lang="zh-CN" altLang="en-US" sz="2000" dirty="0">
              <a:solidFill>
                <a:srgbClr val="008000"/>
              </a:solidFill>
              <a:ea typeface="楷体" pitchFamily="49" charset="-122"/>
              <a:cs typeface="Times New Roman" pitchFamily="18" charset="0"/>
            </a:endParaRPr>
          </a:p>
          <a:p>
            <a:pPr>
              <a:lnSpc>
                <a:spcPts val="3500"/>
              </a:lnSpc>
            </a:pPr>
            <a:r>
              <a:rPr lang="zh-CN" altLang="en-US" sz="2000" dirty="0">
                <a:solidFill>
                  <a:srgbClr val="008000"/>
                </a:solidFill>
                <a:ea typeface="楷体" pitchFamily="49" charset="-122"/>
                <a:cs typeface="Times New Roman" pitchFamily="18" charset="0"/>
              </a:rPr>
              <a:t>代码将添加到该窗体中，以便将该事件绑定到</a:t>
            </a:r>
            <a:r>
              <a:rPr lang="zh-CN" altLang="en-US" sz="2000">
                <a:solidFill>
                  <a:srgbClr val="008000"/>
                </a:solidFill>
                <a:ea typeface="楷体" pitchFamily="49" charset="-122"/>
                <a:cs typeface="Times New Roman" pitchFamily="18" charset="0"/>
              </a:rPr>
              <a:t>现有</a:t>
            </a:r>
            <a:r>
              <a:rPr lang="zh-CN" altLang="en-US" sz="2000" smtClean="0">
                <a:solidFill>
                  <a:srgbClr val="008000"/>
                </a:solidFill>
                <a:ea typeface="楷体" pitchFamily="49" charset="-122"/>
                <a:cs typeface="Times New Roman" pitchFamily="18" charset="0"/>
              </a:rPr>
              <a:t>事件过程。 </a:t>
            </a:r>
            <a:endParaRPr lang="zh-CN" altLang="en-US" sz="2000" dirty="0">
              <a:solidFill>
                <a:srgbClr val="008000"/>
              </a:solidFill>
              <a:ea typeface="楷体" pitchFamily="49" charset="-122"/>
              <a:cs typeface="Times New Roman" pitchFamily="18" charset="0"/>
            </a:endParaRPr>
          </a:p>
        </p:txBody>
      </p:sp>
      <p:sp>
        <p:nvSpPr>
          <p:cNvPr id="3" name="TextBox 2"/>
          <p:cNvSpPr txBox="1"/>
          <p:nvPr/>
        </p:nvSpPr>
        <p:spPr>
          <a:xfrm>
            <a:off x="428596" y="428604"/>
            <a:ext cx="835824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dirty="0" smtClean="0">
                <a:solidFill>
                  <a:srgbClr val="FF3300"/>
                </a:solidFill>
                <a:latin typeface="黑体" pitchFamily="49" charset="-122"/>
                <a:ea typeface="黑体" pitchFamily="49" charset="-122"/>
              </a:rPr>
              <a:t>9.5.4 </a:t>
            </a:r>
            <a:r>
              <a:rPr lang="zh-CN" altLang="en-US" dirty="0" smtClean="0">
                <a:solidFill>
                  <a:srgbClr val="FF3300"/>
                </a:solidFill>
                <a:latin typeface="黑体" pitchFamily="49" charset="-122"/>
                <a:ea typeface="黑体" pitchFamily="49" charset="-122"/>
              </a:rPr>
              <a:t>将多个事件连接到</a:t>
            </a:r>
            <a:r>
              <a:rPr lang="en-US" altLang="zh-CN" dirty="0" smtClean="0">
                <a:solidFill>
                  <a:srgbClr val="FF3300"/>
                </a:solidFill>
                <a:latin typeface="黑体" pitchFamily="49" charset="-122"/>
                <a:ea typeface="黑体" pitchFamily="49" charset="-122"/>
              </a:rPr>
              <a:t>Windows</a:t>
            </a:r>
            <a:r>
              <a:rPr lang="zh-CN" altLang="en-US" dirty="0" smtClean="0">
                <a:solidFill>
                  <a:srgbClr val="FF3300"/>
                </a:solidFill>
                <a:latin typeface="黑体" pitchFamily="49" charset="-122"/>
                <a:ea typeface="黑体" pitchFamily="49" charset="-122"/>
              </a:rPr>
              <a:t>窗体中的单个事件处理程序</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611188" y="404813"/>
            <a:ext cx="7993062" cy="830997"/>
          </a:xfrm>
          <a:prstGeom prst="rect">
            <a:avLst/>
          </a:prstGeom>
          <a:noFill/>
          <a:ln w="9525">
            <a:noFill/>
            <a:miter lim="800000"/>
            <a:headEnd/>
            <a:tailEnd/>
          </a:ln>
          <a:effectLst/>
        </p:spPr>
        <p:txBody>
          <a:bodyPr>
            <a:spAutoFit/>
          </a:bodyPr>
          <a:lstStyle/>
          <a:p>
            <a:pPr>
              <a:spcBef>
                <a:spcPct val="50000"/>
              </a:spcBef>
            </a:pPr>
            <a:r>
              <a:rPr lang="zh-CN" altLang="en-US" dirty="0">
                <a:solidFill>
                  <a:srgbClr val="FF3300"/>
                </a:solidFill>
                <a:ea typeface="楷体" pitchFamily="49" charset="-122"/>
                <a:cs typeface="Times New Roman" pitchFamily="18" charset="0"/>
              </a:rPr>
              <a:t>　</a:t>
            </a:r>
            <a:r>
              <a:rPr lang="en-US" altLang="zh-CN" dirty="0">
                <a:solidFill>
                  <a:srgbClr val="FF3300"/>
                </a:solidFill>
                <a:ea typeface="楷体" pitchFamily="49" charset="-122"/>
                <a:cs typeface="Times New Roman" pitchFamily="18" charset="0"/>
              </a:rPr>
              <a:t>【</a:t>
            </a:r>
            <a:r>
              <a:rPr lang="zh-CN" altLang="en-US" dirty="0" smtClean="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9.16】  </a:t>
            </a:r>
            <a:r>
              <a:rPr lang="zh-CN" altLang="en-US" dirty="0">
                <a:ea typeface="楷体" pitchFamily="49" charset="-122"/>
                <a:cs typeface="Times New Roman" pitchFamily="18" charset="0"/>
              </a:rPr>
              <a:t>设计一个</a:t>
            </a:r>
            <a:r>
              <a:rPr lang="en-US" altLang="zh-CN" dirty="0">
                <a:ea typeface="楷体" pitchFamily="49" charset="-122"/>
                <a:cs typeface="Times New Roman" pitchFamily="18" charset="0"/>
              </a:rPr>
              <a:t>Windows</a:t>
            </a:r>
            <a:r>
              <a:rPr lang="zh-CN" altLang="en-US" dirty="0">
                <a:ea typeface="楷体" pitchFamily="49" charset="-122"/>
                <a:cs typeface="Times New Roman" pitchFamily="18" charset="0"/>
              </a:rPr>
              <a:t>应用程序，用于模拟简单计算器的功能。</a:t>
            </a:r>
          </a:p>
        </p:txBody>
      </p:sp>
      <p:sp>
        <p:nvSpPr>
          <p:cNvPr id="188419" name="Text Box 3"/>
          <p:cNvSpPr txBox="1">
            <a:spLocks noChangeArrowheads="1"/>
          </p:cNvSpPr>
          <p:nvPr/>
        </p:nvSpPr>
        <p:spPr bwMode="auto">
          <a:xfrm>
            <a:off x="971550" y="1341438"/>
            <a:ext cx="6985000" cy="794064"/>
          </a:xfrm>
          <a:prstGeom prst="rect">
            <a:avLst/>
          </a:prstGeom>
          <a:noFill/>
          <a:ln w="9525">
            <a:noFill/>
            <a:miter lim="800000"/>
            <a:headEnd/>
            <a:tailEnd/>
          </a:ln>
          <a:effectLst/>
        </p:spPr>
        <p:txBody>
          <a:bodyPr>
            <a:spAutoFit/>
          </a:bodyPr>
          <a:lstStyle/>
          <a:p>
            <a:pPr>
              <a:lnSpc>
                <a:spcPct val="70000"/>
              </a:lnSpc>
              <a:spcBef>
                <a:spcPct val="50000"/>
              </a:spcBef>
            </a:pPr>
            <a:r>
              <a:rPr lang="en-US" altLang="zh-CN" dirty="0" err="1">
                <a:ea typeface="楷体" pitchFamily="49" charset="-122"/>
                <a:cs typeface="Times New Roman" pitchFamily="18" charset="0"/>
              </a:rPr>
              <a:t>Form1</a:t>
            </a:r>
            <a:r>
              <a:rPr lang="zh-CN" altLang="en-US" dirty="0">
                <a:ea typeface="楷体" pitchFamily="49" charset="-122"/>
                <a:cs typeface="Times New Roman" pitchFamily="18" charset="0"/>
              </a:rPr>
              <a:t>窗体，将其</a:t>
            </a:r>
            <a:r>
              <a:rPr lang="en-US" altLang="zh-CN" dirty="0" err="1">
                <a:ea typeface="楷体" pitchFamily="49" charset="-122"/>
                <a:cs typeface="Times New Roman" pitchFamily="18" charset="0"/>
              </a:rPr>
              <a:t>IsMdiContainer</a:t>
            </a:r>
            <a:r>
              <a:rPr lang="zh-CN" altLang="en-US" dirty="0">
                <a:ea typeface="楷体" pitchFamily="49" charset="-122"/>
                <a:cs typeface="Times New Roman" pitchFamily="18" charset="0"/>
              </a:rPr>
              <a:t>属性设为</a:t>
            </a:r>
            <a:r>
              <a:rPr lang="en-US" altLang="zh-CN" dirty="0">
                <a:ea typeface="楷体" pitchFamily="49" charset="-122"/>
                <a:cs typeface="Times New Roman" pitchFamily="18" charset="0"/>
              </a:rPr>
              <a:t>True </a:t>
            </a:r>
            <a:r>
              <a:rPr lang="zh-CN" altLang="en-US" dirty="0">
                <a:ea typeface="楷体" pitchFamily="49" charset="-122"/>
                <a:cs typeface="Times New Roman" pitchFamily="18" charset="0"/>
              </a:rPr>
              <a:t>：</a:t>
            </a:r>
          </a:p>
          <a:p>
            <a:pPr>
              <a:lnSpc>
                <a:spcPct val="70000"/>
              </a:lnSpc>
              <a:spcBef>
                <a:spcPct val="50000"/>
              </a:spcBef>
            </a:pPr>
            <a:r>
              <a:rPr lang="zh-CN" altLang="en-US" dirty="0">
                <a:ea typeface="楷体" pitchFamily="49" charset="-122"/>
                <a:cs typeface="Times New Roman" pitchFamily="18" charset="0"/>
              </a:rPr>
              <a:t>设计界面</a:t>
            </a:r>
            <a:endParaRPr lang="zh-CN" altLang="en-US" sz="2000" dirty="0">
              <a:solidFill>
                <a:schemeClr val="hlink"/>
              </a:solidFill>
              <a:ea typeface="楷体" pitchFamily="49" charset="-122"/>
              <a:cs typeface="Times New Roman" pitchFamily="18" charset="0"/>
            </a:endParaRPr>
          </a:p>
        </p:txBody>
      </p:sp>
      <p:sp>
        <p:nvSpPr>
          <p:cNvPr id="188433" name="Text Box 17"/>
          <p:cNvSpPr txBox="1">
            <a:spLocks noChangeArrowheads="1"/>
          </p:cNvSpPr>
          <p:nvPr/>
        </p:nvSpPr>
        <p:spPr bwMode="auto">
          <a:xfrm>
            <a:off x="1214414" y="4643446"/>
            <a:ext cx="2159000" cy="396875"/>
          </a:xfrm>
          <a:prstGeom prst="rect">
            <a:avLst/>
          </a:prstGeom>
          <a:noFill/>
          <a:ln w="9525">
            <a:noFill/>
            <a:miter lim="800000"/>
            <a:headEnd/>
            <a:tailEnd/>
          </a:ln>
          <a:effectLst/>
        </p:spPr>
        <p:txBody>
          <a:bodyPr>
            <a:spAutoFit/>
          </a:bodyPr>
          <a:lstStyle/>
          <a:p>
            <a:pPr>
              <a:spcBef>
                <a:spcPct val="50000"/>
              </a:spcBef>
            </a:pPr>
            <a:r>
              <a:rPr lang="en-US" altLang="zh-CN" sz="2000" dirty="0" err="1"/>
              <a:t>buttond_Click</a:t>
            </a:r>
            <a:endParaRPr lang="en-US" altLang="zh-CN" sz="2000" dirty="0"/>
          </a:p>
        </p:txBody>
      </p:sp>
      <p:sp>
        <p:nvSpPr>
          <p:cNvPr id="188435" name="Text Box 19"/>
          <p:cNvSpPr txBox="1">
            <a:spLocks noChangeArrowheads="1"/>
          </p:cNvSpPr>
          <p:nvPr/>
        </p:nvSpPr>
        <p:spPr bwMode="auto">
          <a:xfrm>
            <a:off x="4643438" y="4643446"/>
            <a:ext cx="2016125" cy="396875"/>
          </a:xfrm>
          <a:prstGeom prst="rect">
            <a:avLst/>
          </a:prstGeom>
          <a:noFill/>
          <a:ln w="9525">
            <a:noFill/>
            <a:miter lim="800000"/>
            <a:headEnd/>
            <a:tailEnd/>
          </a:ln>
          <a:effectLst/>
        </p:spPr>
        <p:txBody>
          <a:bodyPr>
            <a:spAutoFit/>
          </a:bodyPr>
          <a:lstStyle/>
          <a:p>
            <a:pPr>
              <a:spcBef>
                <a:spcPct val="50000"/>
              </a:spcBef>
            </a:pPr>
            <a:r>
              <a:rPr lang="en-US" altLang="zh-CN" sz="2000" dirty="0" err="1"/>
              <a:t>buttonp_Click</a:t>
            </a:r>
            <a:endParaRPr lang="en-US" altLang="zh-CN" sz="2000" dirty="0"/>
          </a:p>
        </p:txBody>
      </p:sp>
      <p:sp>
        <p:nvSpPr>
          <p:cNvPr id="820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193" name="Group 1"/>
          <p:cNvGrpSpPr>
            <a:grpSpLocks noChangeAspect="1"/>
          </p:cNvGrpSpPr>
          <p:nvPr/>
        </p:nvGrpSpPr>
        <p:grpSpPr bwMode="auto">
          <a:xfrm>
            <a:off x="2500298" y="2000240"/>
            <a:ext cx="2571768" cy="2316735"/>
            <a:chOff x="2960" y="7917"/>
            <a:chExt cx="3000" cy="2702"/>
          </a:xfrm>
        </p:grpSpPr>
        <p:sp>
          <p:nvSpPr>
            <p:cNvPr id="8205" name="AutoShape 13"/>
            <p:cNvSpPr>
              <a:spLocks noChangeAspect="1" noChangeArrowheads="1" noTextEdit="1"/>
            </p:cNvSpPr>
            <p:nvPr/>
          </p:nvSpPr>
          <p:spPr bwMode="auto">
            <a:xfrm>
              <a:off x="2960" y="7917"/>
              <a:ext cx="3000" cy="2702"/>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8204" name="Picture 12" descr="99"/>
            <p:cNvPicPr>
              <a:picLocks noChangeAspect="1" noChangeArrowheads="1"/>
            </p:cNvPicPr>
            <p:nvPr/>
          </p:nvPicPr>
          <p:blipFill>
            <a:blip r:embed="rId2"/>
            <a:srcRect/>
            <a:stretch>
              <a:fillRect/>
            </a:stretch>
          </p:blipFill>
          <p:spPr bwMode="auto">
            <a:xfrm>
              <a:off x="3251" y="7917"/>
              <a:ext cx="2353" cy="2702"/>
            </a:xfrm>
            <a:prstGeom prst="rect">
              <a:avLst/>
            </a:prstGeom>
            <a:noFill/>
          </p:spPr>
        </p:pic>
        <p:sp>
          <p:nvSpPr>
            <p:cNvPr id="8203" name="AutoShape 11"/>
            <p:cNvSpPr>
              <a:spLocks noChangeShapeType="1"/>
            </p:cNvSpPr>
            <p:nvPr/>
          </p:nvSpPr>
          <p:spPr bwMode="auto">
            <a:xfrm>
              <a:off x="3660" y="8950"/>
              <a:ext cx="1" cy="13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02" name="AutoShape 10"/>
            <p:cNvSpPr>
              <a:spLocks noChangeShapeType="1"/>
            </p:cNvSpPr>
            <p:nvPr/>
          </p:nvSpPr>
          <p:spPr bwMode="auto">
            <a:xfrm>
              <a:off x="3660" y="8950"/>
              <a:ext cx="113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01" name="AutoShape 9"/>
            <p:cNvSpPr>
              <a:spLocks noChangeShapeType="1"/>
            </p:cNvSpPr>
            <p:nvPr/>
          </p:nvSpPr>
          <p:spPr bwMode="auto">
            <a:xfrm>
              <a:off x="4790" y="8960"/>
              <a:ext cx="1" cy="102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00" name="AutoShape 8"/>
            <p:cNvSpPr>
              <a:spLocks noChangeShapeType="1"/>
            </p:cNvSpPr>
            <p:nvPr/>
          </p:nvSpPr>
          <p:spPr bwMode="auto">
            <a:xfrm>
              <a:off x="4440" y="9970"/>
              <a:ext cx="34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99" name="AutoShape 7"/>
            <p:cNvSpPr>
              <a:spLocks noChangeShapeType="1"/>
            </p:cNvSpPr>
            <p:nvPr/>
          </p:nvSpPr>
          <p:spPr bwMode="auto">
            <a:xfrm>
              <a:off x="3650" y="10300"/>
              <a:ext cx="79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98" name="AutoShape 6"/>
            <p:cNvSpPr>
              <a:spLocks noChangeShapeType="1"/>
            </p:cNvSpPr>
            <p:nvPr/>
          </p:nvSpPr>
          <p:spPr bwMode="auto">
            <a:xfrm>
              <a:off x="4440" y="9970"/>
              <a:ext cx="1" cy="34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95" name="AutoShape 3"/>
            <p:cNvSpPr>
              <a:spLocks noChangeShapeType="1"/>
            </p:cNvSpPr>
            <p:nvPr/>
          </p:nvSpPr>
          <p:spPr bwMode="auto">
            <a:xfrm>
              <a:off x="3200" y="9590"/>
              <a:ext cx="454" cy="1"/>
            </a:xfrm>
            <a:prstGeom prst="straightConnector1">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a:p>
          </p:txBody>
        </p:sp>
        <p:sp>
          <p:nvSpPr>
            <p:cNvPr id="8194" name="AutoShape 2"/>
            <p:cNvSpPr>
              <a:spLocks noChangeShapeType="1"/>
            </p:cNvSpPr>
            <p:nvPr/>
          </p:nvSpPr>
          <p:spPr bwMode="auto">
            <a:xfrm flipH="1" flipV="1">
              <a:off x="5113" y="9629"/>
              <a:ext cx="567" cy="1"/>
            </a:xfrm>
            <a:prstGeom prst="straightConnector1">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a:p>
          </p:txBody>
        </p:sp>
      </p:grpSp>
      <p:sp>
        <p:nvSpPr>
          <p:cNvPr id="188434" name="Line 18"/>
          <p:cNvSpPr>
            <a:spLocks noChangeShapeType="1"/>
          </p:cNvSpPr>
          <p:nvPr/>
        </p:nvSpPr>
        <p:spPr bwMode="auto">
          <a:xfrm>
            <a:off x="4497391" y="4000504"/>
            <a:ext cx="574675" cy="647700"/>
          </a:xfrm>
          <a:prstGeom prst="line">
            <a:avLst/>
          </a:prstGeom>
          <a:noFill/>
          <a:ln w="19050">
            <a:solidFill>
              <a:schemeClr val="tx1"/>
            </a:solidFill>
            <a:round/>
            <a:headEnd/>
            <a:tailEnd type="stealth" w="med" len="med"/>
          </a:ln>
          <a:effectLst/>
        </p:spPr>
        <p:txBody>
          <a:bodyPr/>
          <a:lstStyle/>
          <a:p>
            <a:endParaRPr lang="zh-CN" altLang="en-US"/>
          </a:p>
        </p:txBody>
      </p:sp>
      <p:sp>
        <p:nvSpPr>
          <p:cNvPr id="30" name="TextBox 29"/>
          <p:cNvSpPr txBox="1"/>
          <p:nvPr/>
        </p:nvSpPr>
        <p:spPr>
          <a:xfrm>
            <a:off x="4857752" y="2726478"/>
            <a:ext cx="428628" cy="1631216"/>
          </a:xfrm>
          <a:prstGeom prst="rect">
            <a:avLst/>
          </a:prstGeom>
          <a:noFill/>
        </p:spPr>
        <p:txBody>
          <a:bodyPr wrap="square" rtlCol="0">
            <a:spAutoFit/>
          </a:bodyPr>
          <a:lstStyle/>
          <a:p>
            <a:r>
              <a:rPr lang="zh-CN" altLang="en-US" sz="2000" dirty="0" smtClean="0">
                <a:latin typeface="楷体" pitchFamily="49" charset="-122"/>
                <a:ea typeface="楷体" pitchFamily="49" charset="-122"/>
              </a:rPr>
              <a:t>运</a:t>
            </a:r>
          </a:p>
          <a:p>
            <a:r>
              <a:rPr lang="zh-CN" altLang="en-US" sz="2000" dirty="0" smtClean="0">
                <a:latin typeface="楷体" pitchFamily="49" charset="-122"/>
                <a:ea typeface="楷体" pitchFamily="49" charset="-122"/>
              </a:rPr>
              <a:t>算</a:t>
            </a:r>
          </a:p>
          <a:p>
            <a:r>
              <a:rPr lang="zh-CN" altLang="en-US" sz="2000" dirty="0" smtClean="0">
                <a:latin typeface="楷体" pitchFamily="49" charset="-122"/>
                <a:ea typeface="楷体" pitchFamily="49" charset="-122"/>
              </a:rPr>
              <a:t>符</a:t>
            </a:r>
          </a:p>
          <a:p>
            <a:r>
              <a:rPr lang="zh-CN" altLang="en-US" sz="2000" dirty="0" smtClean="0">
                <a:latin typeface="楷体" pitchFamily="49" charset="-122"/>
                <a:ea typeface="楷体" pitchFamily="49" charset="-122"/>
              </a:rPr>
              <a:t>组</a:t>
            </a:r>
          </a:p>
          <a:p>
            <a:endParaRPr lang="zh-CN" altLang="en-US" sz="2000" dirty="0">
              <a:latin typeface="楷体" pitchFamily="49" charset="-122"/>
              <a:ea typeface="楷体" pitchFamily="49" charset="-122"/>
            </a:endParaRPr>
          </a:p>
        </p:txBody>
      </p:sp>
      <p:sp>
        <p:nvSpPr>
          <p:cNvPr id="31" name="TextBox 30"/>
          <p:cNvSpPr txBox="1"/>
          <p:nvPr/>
        </p:nvSpPr>
        <p:spPr>
          <a:xfrm>
            <a:off x="2214546" y="3000372"/>
            <a:ext cx="428628" cy="1015663"/>
          </a:xfrm>
          <a:prstGeom prst="rect">
            <a:avLst/>
          </a:prstGeom>
          <a:noFill/>
        </p:spPr>
        <p:txBody>
          <a:bodyPr wrap="square" rtlCol="0">
            <a:spAutoFit/>
          </a:bodyPr>
          <a:lstStyle/>
          <a:p>
            <a:r>
              <a:rPr lang="zh-CN" altLang="en-US" sz="2000" dirty="0" smtClean="0">
                <a:latin typeface="楷体" pitchFamily="49" charset="-122"/>
                <a:ea typeface="楷体" pitchFamily="49" charset="-122"/>
              </a:rPr>
              <a:t>数</a:t>
            </a:r>
          </a:p>
          <a:p>
            <a:r>
              <a:rPr lang="zh-CN" altLang="en-US" sz="2000" dirty="0" smtClean="0">
                <a:latin typeface="楷体" pitchFamily="49" charset="-122"/>
                <a:ea typeface="楷体" pitchFamily="49" charset="-122"/>
              </a:rPr>
              <a:t>字</a:t>
            </a:r>
          </a:p>
          <a:p>
            <a:r>
              <a:rPr lang="zh-CN" altLang="en-US" sz="2000" dirty="0" smtClean="0">
                <a:latin typeface="楷体" pitchFamily="49" charset="-122"/>
                <a:ea typeface="楷体" pitchFamily="49" charset="-122"/>
              </a:rPr>
              <a:t>组</a:t>
            </a:r>
          </a:p>
        </p:txBody>
      </p:sp>
      <p:sp>
        <p:nvSpPr>
          <p:cNvPr id="188432" name="Line 16"/>
          <p:cNvSpPr>
            <a:spLocks noChangeShapeType="1"/>
          </p:cNvSpPr>
          <p:nvPr/>
        </p:nvSpPr>
        <p:spPr bwMode="auto">
          <a:xfrm flipH="1">
            <a:off x="2428860" y="3929067"/>
            <a:ext cx="714380" cy="714380"/>
          </a:xfrm>
          <a:prstGeom prst="line">
            <a:avLst/>
          </a:prstGeom>
          <a:noFill/>
          <a:ln w="19050">
            <a:solidFill>
              <a:schemeClr val="tx1"/>
            </a:solidFill>
            <a:round/>
            <a:headEnd/>
            <a:tailEnd type="stealth"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468313" y="333375"/>
            <a:ext cx="3598862" cy="457200"/>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altLang="zh-CN" dirty="0" smtClean="0">
                <a:solidFill>
                  <a:srgbClr val="FF0000"/>
                </a:solidFill>
                <a:ea typeface="楷体" pitchFamily="49" charset="-122"/>
                <a:cs typeface="Times New Roman" pitchFamily="18" charset="0"/>
              </a:rPr>
              <a:t>9.1</a:t>
            </a:r>
            <a:r>
              <a:rPr lang="en-US" altLang="zh-CN" dirty="0">
                <a:solidFill>
                  <a:srgbClr val="FF0000"/>
                </a:solidFill>
                <a:ea typeface="楷体" pitchFamily="49" charset="-122"/>
                <a:cs typeface="Times New Roman" pitchFamily="18" charset="0"/>
              </a:rPr>
              <a:t>】 </a:t>
            </a:r>
          </a:p>
        </p:txBody>
      </p:sp>
      <p:sp>
        <p:nvSpPr>
          <p:cNvPr id="183299" name="Text Box 3"/>
          <p:cNvSpPr txBox="1">
            <a:spLocks noChangeArrowheads="1"/>
          </p:cNvSpPr>
          <p:nvPr/>
        </p:nvSpPr>
        <p:spPr bwMode="auto">
          <a:xfrm>
            <a:off x="611188" y="836613"/>
            <a:ext cx="2305050" cy="1015663"/>
          </a:xfrm>
          <a:prstGeom prst="rect">
            <a:avLst/>
          </a:prstGeom>
          <a:noFill/>
          <a:ln w="9525">
            <a:noFill/>
            <a:miter lim="800000"/>
            <a:headEnd/>
            <a:tailEnd/>
          </a:ln>
          <a:effectLst/>
        </p:spPr>
        <p:txBody>
          <a:bodyPr>
            <a:spAutoFit/>
          </a:bodyPr>
          <a:lstStyle/>
          <a:p>
            <a:pPr>
              <a:spcBef>
                <a:spcPct val="50000"/>
              </a:spcBef>
            </a:pP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　</a:t>
            </a:r>
            <a:r>
              <a:rPr lang="en-US" altLang="zh-CN" dirty="0" err="1">
                <a:ea typeface="楷体" pitchFamily="49" charset="-122"/>
                <a:cs typeface="Times New Roman" pitchFamily="18" charset="0"/>
              </a:rPr>
              <a:t>Form1</a:t>
            </a:r>
            <a:r>
              <a:rPr lang="zh-CN" altLang="en-US" dirty="0">
                <a:ea typeface="楷体" pitchFamily="49" charset="-122"/>
                <a:cs typeface="Times New Roman" pitchFamily="18" charset="0"/>
              </a:rPr>
              <a:t>窗体：</a:t>
            </a:r>
          </a:p>
          <a:p>
            <a:pPr>
              <a:spcBef>
                <a:spcPct val="50000"/>
              </a:spcBef>
            </a:pP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）设计界面</a:t>
            </a:r>
          </a:p>
        </p:txBody>
      </p:sp>
      <p:sp>
        <p:nvSpPr>
          <p:cNvPr id="183301" name="Text Box 5"/>
          <p:cNvSpPr txBox="1">
            <a:spLocks noChangeArrowheads="1"/>
          </p:cNvSpPr>
          <p:nvPr/>
        </p:nvSpPr>
        <p:spPr bwMode="auto">
          <a:xfrm>
            <a:off x="684213" y="2276475"/>
            <a:ext cx="2519362" cy="457200"/>
          </a:xfrm>
          <a:prstGeom prst="rect">
            <a:avLst/>
          </a:prstGeom>
          <a:noFill/>
          <a:ln w="9525">
            <a:noFill/>
            <a:miter lim="800000"/>
            <a:headEnd/>
            <a:tailEnd/>
          </a:ln>
          <a:effectLst/>
        </p:spPr>
        <p:txBody>
          <a:bodyPr>
            <a:spAutoFit/>
          </a:bodyPr>
          <a:lstStyle/>
          <a:p>
            <a:pPr>
              <a:spcBef>
                <a:spcPct val="50000"/>
              </a:spcBef>
            </a:pPr>
            <a:r>
              <a:rPr lang="zh-CN" altLang="en-US">
                <a:ea typeface="楷体" pitchFamily="49" charset="-122"/>
                <a:cs typeface="Times New Roman" pitchFamily="18" charset="0"/>
              </a:rPr>
              <a:t>（</a:t>
            </a:r>
            <a:r>
              <a:rPr lang="en-US" altLang="zh-CN">
                <a:ea typeface="楷体" pitchFamily="49" charset="-122"/>
                <a:cs typeface="Times New Roman" pitchFamily="18" charset="0"/>
              </a:rPr>
              <a:t>2</a:t>
            </a:r>
            <a:r>
              <a:rPr lang="zh-CN" altLang="en-US">
                <a:ea typeface="楷体" pitchFamily="49" charset="-122"/>
                <a:cs typeface="Times New Roman" pitchFamily="18" charset="0"/>
              </a:rPr>
              <a:t>）事件过程：</a:t>
            </a:r>
          </a:p>
        </p:txBody>
      </p:sp>
      <p:sp>
        <p:nvSpPr>
          <p:cNvPr id="183302" name="Text Box 6"/>
          <p:cNvSpPr txBox="1">
            <a:spLocks noChangeArrowheads="1"/>
          </p:cNvSpPr>
          <p:nvPr/>
        </p:nvSpPr>
        <p:spPr bwMode="auto">
          <a:xfrm>
            <a:off x="827088" y="2781300"/>
            <a:ext cx="7888316" cy="2554545"/>
          </a:xfrm>
          <a:prstGeom prst="rect">
            <a:avLst/>
          </a:prstGeom>
          <a:noFill/>
          <a:ln w="9525">
            <a:noFill/>
            <a:miter lim="800000"/>
            <a:headEnd/>
            <a:tailEnd/>
          </a:ln>
          <a:effectLst/>
        </p:spPr>
        <p:txBody>
          <a:bodyPr wrap="square">
            <a:spAutoFit/>
          </a:bodyPr>
          <a:lstStyle/>
          <a:p>
            <a:r>
              <a:rPr lang="en-US" sz="2000" dirty="0" smtClean="0">
                <a:solidFill>
                  <a:srgbClr val="008000"/>
                </a:solidFill>
                <a:ea typeface="楷体" pitchFamily="49" charset="-122"/>
                <a:cs typeface="Times New Roman" pitchFamily="18" charset="0"/>
              </a:rPr>
              <a:t>private void </a:t>
            </a:r>
            <a:r>
              <a:rPr lang="en-US" sz="2000" dirty="0" err="1" smtClean="0">
                <a:solidFill>
                  <a:srgbClr val="008000"/>
                </a:solidFill>
                <a:ea typeface="楷体" pitchFamily="49" charset="-122"/>
                <a:cs typeface="Times New Roman" pitchFamily="18" charset="0"/>
              </a:rPr>
              <a:t>button1_Click</a:t>
            </a:r>
            <a:r>
              <a:rPr lang="en-US" sz="2000" dirty="0" smtClean="0">
                <a:solidFill>
                  <a:srgbClr val="008000"/>
                </a:solidFill>
                <a:ea typeface="楷体" pitchFamily="49" charset="-122"/>
                <a:cs typeface="Times New Roman" pitchFamily="18" charset="0"/>
              </a:rPr>
              <a:t>(object sender, </a:t>
            </a:r>
            <a:r>
              <a:rPr lang="en-US" sz="2000" dirty="0" err="1" smtClean="0">
                <a:solidFill>
                  <a:srgbClr val="008000"/>
                </a:solidFill>
                <a:ea typeface="楷体" pitchFamily="49" charset="-122"/>
                <a:cs typeface="Times New Roman" pitchFamily="18" charset="0"/>
              </a:rPr>
              <a:t>EventArgs</a:t>
            </a:r>
            <a:r>
              <a:rPr lang="en-US" sz="2000" dirty="0" smtClean="0">
                <a:solidFill>
                  <a:srgbClr val="008000"/>
                </a:solidFill>
                <a:ea typeface="楷体" pitchFamily="49" charset="-122"/>
                <a:cs typeface="Times New Roman" pitchFamily="18" charset="0"/>
              </a:rPr>
              <a:t> 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Form </a:t>
            </a:r>
            <a:r>
              <a:rPr lang="en-US" sz="2000" dirty="0" err="1" smtClean="0">
                <a:solidFill>
                  <a:srgbClr val="FF00FF"/>
                </a:solidFill>
                <a:ea typeface="楷体" pitchFamily="49" charset="-122"/>
                <a:cs typeface="Times New Roman" pitchFamily="18" charset="0"/>
              </a:rPr>
              <a:t>myform</a:t>
            </a:r>
            <a:r>
              <a:rPr lang="en-US" sz="2000" dirty="0" smtClean="0">
                <a:solidFill>
                  <a:srgbClr val="FF00FF"/>
                </a:solidFill>
                <a:ea typeface="楷体" pitchFamily="49" charset="-122"/>
                <a:cs typeface="Times New Roman" pitchFamily="18" charset="0"/>
              </a:rPr>
              <a:t> = new </a:t>
            </a:r>
            <a:r>
              <a:rPr lang="en-US" sz="2000" dirty="0" err="1" smtClean="0">
                <a:solidFill>
                  <a:srgbClr val="FF00FF"/>
                </a:solidFill>
                <a:ea typeface="楷体" pitchFamily="49" charset="-122"/>
                <a:cs typeface="Times New Roman" pitchFamily="18" charset="0"/>
              </a:rPr>
              <a:t>Form1_1</a:t>
            </a:r>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定义</a:t>
            </a:r>
            <a:r>
              <a:rPr lang="en-US" sz="2000" dirty="0" err="1" smtClean="0">
                <a:solidFill>
                  <a:srgbClr val="FF00FF"/>
                </a:solidFill>
                <a:ea typeface="楷体" pitchFamily="49" charset="-122"/>
                <a:cs typeface="Times New Roman" pitchFamily="18" charset="0"/>
              </a:rPr>
              <a:t>Form1_1</a:t>
            </a:r>
            <a:r>
              <a:rPr lang="zh-CN" altLang="en-US" sz="2000" dirty="0" smtClean="0">
                <a:solidFill>
                  <a:srgbClr val="FF00FF"/>
                </a:solidFill>
                <a:ea typeface="楷体" pitchFamily="49" charset="-122"/>
                <a:cs typeface="Times New Roman" pitchFamily="18" charset="0"/>
              </a:rPr>
              <a:t>类对象</a:t>
            </a:r>
          </a:p>
          <a:p>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myform.ShowDialog</a:t>
            </a:r>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以模式窗体方式调用</a:t>
            </a:r>
          </a:p>
          <a:p>
            <a:r>
              <a:rPr lang="en-US" sz="2000" dirty="0" smtClean="0">
                <a:solidFill>
                  <a:srgbClr val="008000"/>
                </a:solidFill>
                <a:ea typeface="楷体" pitchFamily="49" charset="-122"/>
                <a:cs typeface="Times New Roman" pitchFamily="18" charset="0"/>
              </a:rPr>
              <a:t>}</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private void </a:t>
            </a:r>
            <a:r>
              <a:rPr lang="en-US" sz="2000" dirty="0" err="1" smtClean="0">
                <a:solidFill>
                  <a:srgbClr val="008000"/>
                </a:solidFill>
                <a:ea typeface="楷体" pitchFamily="49" charset="-122"/>
                <a:cs typeface="Times New Roman" pitchFamily="18" charset="0"/>
              </a:rPr>
              <a:t>button2_Click</a:t>
            </a:r>
            <a:r>
              <a:rPr lang="en-US" sz="2000" dirty="0" smtClean="0">
                <a:solidFill>
                  <a:srgbClr val="008000"/>
                </a:solidFill>
                <a:ea typeface="楷体" pitchFamily="49" charset="-122"/>
                <a:cs typeface="Times New Roman" pitchFamily="18" charset="0"/>
              </a:rPr>
              <a:t>(object sender, </a:t>
            </a:r>
            <a:r>
              <a:rPr lang="en-US" sz="2000" dirty="0" err="1" smtClean="0">
                <a:solidFill>
                  <a:srgbClr val="008000"/>
                </a:solidFill>
                <a:ea typeface="楷体" pitchFamily="49" charset="-122"/>
                <a:cs typeface="Times New Roman" pitchFamily="18" charset="0"/>
              </a:rPr>
              <a:t>EventArgs</a:t>
            </a:r>
            <a:r>
              <a:rPr lang="en-US" sz="2000" dirty="0" smtClean="0">
                <a:solidFill>
                  <a:srgbClr val="008000"/>
                </a:solidFill>
                <a:ea typeface="楷体" pitchFamily="49" charset="-122"/>
                <a:cs typeface="Times New Roman" pitchFamily="18" charset="0"/>
              </a:rPr>
              <a:t> e)</a:t>
            </a:r>
            <a:endParaRPr lang="zh-CN" altLang="en-US" sz="2000" dirty="0" smtClean="0">
              <a:solidFill>
                <a:srgbClr val="008000"/>
              </a:solidFill>
              <a:ea typeface="楷体" pitchFamily="49" charset="-122"/>
              <a:cs typeface="Times New Roman" pitchFamily="18" charset="0"/>
            </a:endParaRPr>
          </a:p>
          <a:p>
            <a:r>
              <a:rPr lang="en-US" sz="2000" dirty="0" smtClean="0">
                <a:solidFill>
                  <a:srgbClr val="008000"/>
                </a:solidFill>
                <a:ea typeface="楷体" pitchFamily="49" charset="-122"/>
                <a:cs typeface="Times New Roman" pitchFamily="18" charset="0"/>
              </a:rPr>
              <a:t>{       </a:t>
            </a:r>
            <a:r>
              <a:rPr lang="en-US" sz="2000" dirty="0" smtClean="0">
                <a:solidFill>
                  <a:srgbClr val="FF00FF"/>
                </a:solidFill>
                <a:ea typeface="楷体" pitchFamily="49" charset="-122"/>
                <a:cs typeface="Times New Roman" pitchFamily="18" charset="0"/>
              </a:rPr>
              <a:t>Form </a:t>
            </a:r>
            <a:r>
              <a:rPr lang="en-US" sz="2000" dirty="0" err="1" smtClean="0">
                <a:solidFill>
                  <a:srgbClr val="FF00FF"/>
                </a:solidFill>
                <a:ea typeface="楷体" pitchFamily="49" charset="-122"/>
                <a:cs typeface="Times New Roman" pitchFamily="18" charset="0"/>
              </a:rPr>
              <a:t>myform</a:t>
            </a:r>
            <a:r>
              <a:rPr lang="en-US" sz="2000" dirty="0" smtClean="0">
                <a:solidFill>
                  <a:srgbClr val="FF00FF"/>
                </a:solidFill>
                <a:ea typeface="楷体" pitchFamily="49" charset="-122"/>
                <a:cs typeface="Times New Roman" pitchFamily="18" charset="0"/>
              </a:rPr>
              <a:t> = new </a:t>
            </a:r>
            <a:r>
              <a:rPr lang="en-US" sz="2000" dirty="0" err="1" smtClean="0">
                <a:solidFill>
                  <a:srgbClr val="FF00FF"/>
                </a:solidFill>
                <a:ea typeface="楷体" pitchFamily="49" charset="-122"/>
                <a:cs typeface="Times New Roman" pitchFamily="18" charset="0"/>
              </a:rPr>
              <a:t>Form1_2</a:t>
            </a:r>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定义</a:t>
            </a:r>
            <a:r>
              <a:rPr lang="en-US" sz="2000" dirty="0" err="1" smtClean="0">
                <a:solidFill>
                  <a:srgbClr val="FF00FF"/>
                </a:solidFill>
                <a:ea typeface="楷体" pitchFamily="49" charset="-122"/>
                <a:cs typeface="Times New Roman" pitchFamily="18" charset="0"/>
              </a:rPr>
              <a:t>Form1_2</a:t>
            </a:r>
            <a:r>
              <a:rPr lang="zh-CN" altLang="en-US" sz="2000" dirty="0" smtClean="0">
                <a:solidFill>
                  <a:srgbClr val="FF00FF"/>
                </a:solidFill>
                <a:ea typeface="楷体" pitchFamily="49" charset="-122"/>
                <a:cs typeface="Times New Roman" pitchFamily="18" charset="0"/>
              </a:rPr>
              <a:t>类对象</a:t>
            </a:r>
          </a:p>
          <a:p>
            <a:r>
              <a:rPr lang="en-US" sz="2000" dirty="0" smtClean="0">
                <a:solidFill>
                  <a:srgbClr val="FF00FF"/>
                </a:solidFill>
                <a:ea typeface="楷体" pitchFamily="49" charset="-122"/>
                <a:cs typeface="Times New Roman" pitchFamily="18" charset="0"/>
              </a:rPr>
              <a:t>         </a:t>
            </a:r>
            <a:r>
              <a:rPr lang="en-US" sz="2000" dirty="0" err="1" smtClean="0">
                <a:solidFill>
                  <a:srgbClr val="FF00FF"/>
                </a:solidFill>
                <a:ea typeface="楷体" pitchFamily="49" charset="-122"/>
                <a:cs typeface="Times New Roman" pitchFamily="18" charset="0"/>
              </a:rPr>
              <a:t>myform.Show</a:t>
            </a:r>
            <a:r>
              <a:rPr lang="en-US" sz="2000" dirty="0" smtClean="0">
                <a:solidFill>
                  <a:srgbClr val="FF00FF"/>
                </a:solidFill>
                <a:ea typeface="楷体" pitchFamily="49" charset="-122"/>
                <a:cs typeface="Times New Roman" pitchFamily="18" charset="0"/>
              </a:rPr>
              <a:t>();			//</a:t>
            </a:r>
            <a:r>
              <a:rPr lang="zh-CN" altLang="en-US" sz="2000" dirty="0" smtClean="0">
                <a:solidFill>
                  <a:srgbClr val="FF00FF"/>
                </a:solidFill>
                <a:ea typeface="楷体" pitchFamily="49" charset="-122"/>
                <a:cs typeface="Times New Roman" pitchFamily="18" charset="0"/>
              </a:rPr>
              <a:t>以无模式窗体方式调用</a:t>
            </a:r>
          </a:p>
          <a:p>
            <a:r>
              <a:rPr lang="en-US" sz="2000" dirty="0" smtClean="0">
                <a:solidFill>
                  <a:srgbClr val="008000"/>
                </a:solidFill>
                <a:ea typeface="楷体" pitchFamily="49" charset="-122"/>
                <a:cs typeface="Times New Roman" pitchFamily="18" charset="0"/>
              </a:rPr>
              <a:t>}</a:t>
            </a:r>
            <a:endParaRPr lang="zh-CN" altLang="en-US" sz="2000" dirty="0">
              <a:solidFill>
                <a:srgbClr val="008000"/>
              </a:solidFill>
              <a:ea typeface="楷体" pitchFamily="49" charset="-122"/>
              <a:cs typeface="Times New Roman" pitchFamily="18" charset="0"/>
            </a:endParaRPr>
          </a:p>
        </p:txBody>
      </p:sp>
      <p:pic>
        <p:nvPicPr>
          <p:cNvPr id="7" name="图片 6"/>
          <p:cNvPicPr/>
          <p:nvPr/>
        </p:nvPicPr>
        <p:blipFill>
          <a:blip r:embed="rId2"/>
          <a:srcRect/>
          <a:stretch>
            <a:fillRect/>
          </a:stretch>
        </p:blipFill>
        <p:spPr bwMode="auto">
          <a:xfrm>
            <a:off x="4143372" y="500042"/>
            <a:ext cx="2571768" cy="1928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611188" y="476250"/>
            <a:ext cx="7777162" cy="2835275"/>
          </a:xfrm>
          <a:prstGeom prst="rect">
            <a:avLst/>
          </a:prstGeom>
          <a:noFill/>
          <a:ln w="9525">
            <a:noFill/>
            <a:miter lim="800000"/>
            <a:headEnd/>
            <a:tailEnd/>
          </a:ln>
          <a:effectLst/>
        </p:spPr>
        <p:txBody>
          <a:bodyPr>
            <a:spAutoFit/>
          </a:bodyPr>
          <a:lstStyle/>
          <a:p>
            <a:r>
              <a:rPr lang="en-US" altLang="zh-CN" sz="2000" dirty="0">
                <a:solidFill>
                  <a:srgbClr val="008000"/>
                </a:solidFill>
                <a:ea typeface="楷体" pitchFamily="49" charset="-122"/>
                <a:cs typeface="Times New Roman" pitchFamily="18" charset="0"/>
              </a:rPr>
              <a:t>private void </a:t>
            </a:r>
            <a:r>
              <a:rPr lang="en-US" altLang="zh-CN" sz="2000" dirty="0" err="1">
                <a:solidFill>
                  <a:srgbClr val="008000"/>
                </a:solidFill>
                <a:ea typeface="楷体" pitchFamily="49" charset="-122"/>
                <a:cs typeface="Times New Roman" pitchFamily="18" charset="0"/>
              </a:rPr>
              <a:t>Form1_Load</a:t>
            </a:r>
            <a:r>
              <a:rPr lang="en-US" altLang="zh-CN" sz="2000" dirty="0">
                <a:solidFill>
                  <a:srgbClr val="008000"/>
                </a:solidFill>
                <a:ea typeface="楷体" pitchFamily="49" charset="-122"/>
                <a:cs typeface="Times New Roman" pitchFamily="18" charset="0"/>
              </a:rPr>
              <a:t>(object sender, </a:t>
            </a:r>
            <a:r>
              <a:rPr lang="en-US" altLang="zh-CN" sz="2000" dirty="0" err="1">
                <a:solidFill>
                  <a:srgbClr val="008000"/>
                </a:solidFill>
                <a:ea typeface="楷体" pitchFamily="49" charset="-122"/>
                <a:cs typeface="Times New Roman" pitchFamily="18" charset="0"/>
              </a:rPr>
              <a:t>EventArgs</a:t>
            </a:r>
            <a:r>
              <a:rPr lang="en-US" altLang="zh-CN" sz="2000" dirty="0">
                <a:solidFill>
                  <a:srgbClr val="008000"/>
                </a:solidFill>
                <a:ea typeface="楷体" pitchFamily="49" charset="-122"/>
                <a:cs typeface="Times New Roman" pitchFamily="18" charset="0"/>
              </a:rPr>
              <a:t> e)</a:t>
            </a:r>
          </a:p>
          <a:p>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  </a:t>
            </a:r>
            <a:r>
              <a:rPr lang="en-US" altLang="zh-CN" sz="2000" dirty="0" err="1" smtClean="0">
                <a:solidFill>
                  <a:srgbClr val="008000"/>
                </a:solidFill>
                <a:ea typeface="楷体" pitchFamily="49" charset="-122"/>
                <a:cs typeface="Times New Roman" pitchFamily="18" charset="0"/>
              </a:rPr>
              <a:t>textBox1.Text</a:t>
            </a:r>
            <a:r>
              <a:rPr lang="en-US" altLang="zh-CN" sz="2000" dirty="0" smtClean="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a:t>
            </a:r>
          </a:p>
          <a:p>
            <a:r>
              <a:rPr lang="en-US" altLang="zh-CN" sz="2000" dirty="0">
                <a:solidFill>
                  <a:srgbClr val="008000"/>
                </a:solidFill>
                <a:ea typeface="楷体" pitchFamily="49" charset="-122"/>
                <a:cs typeface="Times New Roman" pitchFamily="18" charset="0"/>
              </a:rPr>
              <a:t>      </a:t>
            </a:r>
            <a:r>
              <a:rPr lang="en-US" altLang="zh-CN" sz="2000" dirty="0" smtClean="0">
                <a:solidFill>
                  <a:srgbClr val="008000"/>
                </a:solidFill>
                <a:ea typeface="楷体" pitchFamily="49" charset="-122"/>
                <a:cs typeface="Times New Roman" pitchFamily="18" charset="0"/>
              </a:rPr>
              <a:t>  </a:t>
            </a:r>
            <a:r>
              <a:rPr lang="en-US" altLang="zh-CN" sz="2000" dirty="0" err="1" smtClean="0">
                <a:solidFill>
                  <a:srgbClr val="008000"/>
                </a:solidFill>
                <a:ea typeface="楷体" pitchFamily="49" charset="-122"/>
                <a:cs typeface="Times New Roman" pitchFamily="18" charset="0"/>
              </a:rPr>
              <a:t>label1.Text</a:t>
            </a:r>
            <a:r>
              <a:rPr lang="en-US" altLang="zh-CN" sz="2000" dirty="0" smtClean="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a:t>
            </a:r>
          </a:p>
          <a:p>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private void </a:t>
            </a:r>
            <a:r>
              <a:rPr lang="en-US" altLang="zh-CN" sz="2000" dirty="0" err="1">
                <a:solidFill>
                  <a:srgbClr val="008000"/>
                </a:solidFill>
                <a:ea typeface="楷体" pitchFamily="49" charset="-122"/>
                <a:cs typeface="Times New Roman" pitchFamily="18" charset="0"/>
              </a:rPr>
              <a:t>buttond_Click</a:t>
            </a:r>
            <a:r>
              <a:rPr lang="en-US" altLang="zh-CN" sz="2000" dirty="0">
                <a:solidFill>
                  <a:srgbClr val="008000"/>
                </a:solidFill>
                <a:ea typeface="楷体" pitchFamily="49" charset="-122"/>
                <a:cs typeface="Times New Roman" pitchFamily="18" charset="0"/>
              </a:rPr>
              <a:t>(object sender, </a:t>
            </a:r>
            <a:r>
              <a:rPr lang="en-US" altLang="zh-CN" sz="2000" dirty="0" err="1">
                <a:solidFill>
                  <a:srgbClr val="008000"/>
                </a:solidFill>
                <a:ea typeface="楷体" pitchFamily="49" charset="-122"/>
                <a:cs typeface="Times New Roman" pitchFamily="18" charset="0"/>
              </a:rPr>
              <a:t>EventArgs</a:t>
            </a:r>
            <a:r>
              <a:rPr lang="en-US" altLang="zh-CN" sz="2000" dirty="0">
                <a:solidFill>
                  <a:srgbClr val="008000"/>
                </a:solidFill>
                <a:ea typeface="楷体" pitchFamily="49" charset="-122"/>
                <a:cs typeface="Times New Roman" pitchFamily="18" charset="0"/>
              </a:rPr>
              <a:t> e)</a:t>
            </a:r>
          </a:p>
          <a:p>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单击数字命令按钮的事件处理程序</a:t>
            </a:r>
          </a:p>
          <a:p>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　</a:t>
            </a:r>
            <a:r>
              <a:rPr lang="zh-CN" altLang="en-US" sz="2000" dirty="0" smtClean="0">
                <a:solidFill>
                  <a:srgbClr val="008000"/>
                </a:solidFill>
                <a:ea typeface="楷体" pitchFamily="49" charset="-122"/>
                <a:cs typeface="Times New Roman" pitchFamily="18" charset="0"/>
              </a:rPr>
              <a:t>  </a:t>
            </a:r>
            <a:r>
              <a:rPr lang="en-US" altLang="zh-CN" sz="2000" dirty="0" err="1" smtClean="0">
                <a:solidFill>
                  <a:srgbClr val="008000"/>
                </a:solidFill>
                <a:ea typeface="楷体" pitchFamily="49" charset="-122"/>
                <a:cs typeface="Times New Roman" pitchFamily="18" charset="0"/>
              </a:rPr>
              <a:t>btn</a:t>
            </a:r>
            <a:r>
              <a:rPr lang="en-US" altLang="zh-CN" sz="2000" dirty="0" smtClean="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(Button)sender;</a:t>
            </a:r>
          </a:p>
          <a:p>
            <a:r>
              <a:rPr lang="en-US" altLang="zh-CN" sz="2000" dirty="0">
                <a:solidFill>
                  <a:srgbClr val="008000"/>
                </a:solidFill>
                <a:ea typeface="楷体" pitchFamily="49" charset="-122"/>
                <a:cs typeface="Times New Roman" pitchFamily="18" charset="0"/>
              </a:rPr>
              <a:t>      </a:t>
            </a:r>
            <a:r>
              <a:rPr lang="en-US" altLang="zh-CN" sz="2000" dirty="0" smtClean="0">
                <a:solidFill>
                  <a:srgbClr val="008000"/>
                </a:solidFill>
                <a:ea typeface="楷体" pitchFamily="49" charset="-122"/>
                <a:cs typeface="Times New Roman" pitchFamily="18" charset="0"/>
              </a:rPr>
              <a:t>  </a:t>
            </a:r>
            <a:r>
              <a:rPr lang="en-US" altLang="zh-CN" sz="2000" dirty="0" err="1" smtClean="0">
                <a:solidFill>
                  <a:srgbClr val="008000"/>
                </a:solidFill>
                <a:ea typeface="楷体" pitchFamily="49" charset="-122"/>
                <a:cs typeface="Times New Roman" pitchFamily="18" charset="0"/>
              </a:rPr>
              <a:t>textBox1.Text</a:t>
            </a:r>
            <a:r>
              <a:rPr lang="en-US" altLang="zh-CN" sz="2000" dirty="0" smtClean="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textBox1.Text</a:t>
            </a:r>
            <a:r>
              <a:rPr lang="en-US" altLang="zh-CN" sz="2000" dirty="0">
                <a:solidFill>
                  <a:srgbClr val="008000"/>
                </a:solidFill>
                <a:ea typeface="楷体" pitchFamily="49" charset="-122"/>
                <a:cs typeface="Times New Roman" pitchFamily="18" charset="0"/>
              </a:rPr>
              <a:t> + </a:t>
            </a:r>
            <a:r>
              <a:rPr lang="en-US" altLang="zh-CN" sz="2000" dirty="0" err="1">
                <a:solidFill>
                  <a:srgbClr val="008000"/>
                </a:solidFill>
                <a:ea typeface="楷体" pitchFamily="49" charset="-122"/>
                <a:cs typeface="Times New Roman" pitchFamily="18" charset="0"/>
              </a:rPr>
              <a:t>btn.Text</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431800" y="461963"/>
            <a:ext cx="7783538" cy="4401205"/>
          </a:xfrm>
          <a:prstGeom prst="rect">
            <a:avLst/>
          </a:prstGeom>
          <a:noFill/>
          <a:ln w="9525">
            <a:noFill/>
            <a:miter lim="800000"/>
            <a:headEnd/>
            <a:tailEnd/>
          </a:ln>
          <a:effectLst/>
        </p:spPr>
        <p:txBody>
          <a:bodyPr wrap="square">
            <a:spAutoFit/>
          </a:bodyPr>
          <a:lstStyle/>
          <a:p>
            <a:r>
              <a:rPr lang="en-US" altLang="zh-CN" sz="2000" dirty="0">
                <a:solidFill>
                  <a:srgbClr val="008000"/>
                </a:solidFill>
                <a:ea typeface="楷体" pitchFamily="49" charset="-122"/>
                <a:cs typeface="Times New Roman" pitchFamily="18" charset="0"/>
              </a:rPr>
              <a:t>private void </a:t>
            </a:r>
            <a:r>
              <a:rPr lang="en-US" altLang="zh-CN" sz="2000" dirty="0" err="1">
                <a:solidFill>
                  <a:srgbClr val="008000"/>
                </a:solidFill>
                <a:ea typeface="楷体" pitchFamily="49" charset="-122"/>
                <a:cs typeface="Times New Roman" pitchFamily="18" charset="0"/>
              </a:rPr>
              <a:t>buttonop_Click</a:t>
            </a:r>
            <a:r>
              <a:rPr lang="en-US" altLang="zh-CN" sz="2000" dirty="0">
                <a:solidFill>
                  <a:srgbClr val="008000"/>
                </a:solidFill>
                <a:ea typeface="楷体" pitchFamily="49" charset="-122"/>
                <a:cs typeface="Times New Roman" pitchFamily="18" charset="0"/>
              </a:rPr>
              <a:t>(object sender, </a:t>
            </a:r>
            <a:r>
              <a:rPr lang="en-US" altLang="zh-CN" sz="2000" dirty="0" err="1">
                <a:solidFill>
                  <a:srgbClr val="008000"/>
                </a:solidFill>
                <a:ea typeface="楷体" pitchFamily="49" charset="-122"/>
                <a:cs typeface="Times New Roman" pitchFamily="18" charset="0"/>
              </a:rPr>
              <a:t>EventArgs</a:t>
            </a:r>
            <a:r>
              <a:rPr lang="en-US" altLang="zh-CN" sz="2000" dirty="0">
                <a:solidFill>
                  <a:srgbClr val="008000"/>
                </a:solidFill>
                <a:ea typeface="楷体" pitchFamily="49" charset="-122"/>
                <a:cs typeface="Times New Roman" pitchFamily="18" charset="0"/>
              </a:rPr>
              <a:t> e)</a:t>
            </a:r>
          </a:p>
          <a:p>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单击运算符命令按钮的事件处理程序</a:t>
            </a:r>
          </a:p>
          <a:p>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　</a:t>
            </a:r>
            <a:r>
              <a:rPr lang="en-US" altLang="zh-CN" sz="2000" dirty="0" err="1">
                <a:solidFill>
                  <a:srgbClr val="FF00FF"/>
                </a:solidFill>
                <a:ea typeface="楷体" pitchFamily="49" charset="-122"/>
                <a:cs typeface="Times New Roman" pitchFamily="18" charset="0"/>
              </a:rPr>
              <a:t>btn</a:t>
            </a:r>
            <a:r>
              <a:rPr lang="en-US" altLang="zh-CN" sz="2000" dirty="0">
                <a:solidFill>
                  <a:srgbClr val="FF00FF"/>
                </a:solidFill>
                <a:ea typeface="楷体" pitchFamily="49" charset="-122"/>
                <a:cs typeface="Times New Roman" pitchFamily="18" charset="0"/>
              </a:rPr>
              <a:t> = (Button)sender;</a:t>
            </a:r>
          </a:p>
          <a:p>
            <a:r>
              <a:rPr lang="en-US" altLang="zh-CN" sz="2000" dirty="0">
                <a:solidFill>
                  <a:srgbClr val="FF00FF"/>
                </a:solidFill>
                <a:ea typeface="楷体" pitchFamily="49" charset="-122"/>
                <a:cs typeface="Times New Roman" pitchFamily="18" charset="0"/>
              </a:rPr>
              <a:t>      if (</a:t>
            </a:r>
            <a:r>
              <a:rPr lang="en-US" altLang="zh-CN" sz="2000" dirty="0" err="1">
                <a:solidFill>
                  <a:srgbClr val="FF00FF"/>
                </a:solidFill>
                <a:ea typeface="楷体" pitchFamily="49" charset="-122"/>
                <a:cs typeface="Times New Roman" pitchFamily="18" charset="0"/>
              </a:rPr>
              <a:t>btn.Name</a:t>
            </a:r>
            <a:r>
              <a:rPr lang="en-US" altLang="zh-CN" sz="2000" dirty="0">
                <a:solidFill>
                  <a:srgbClr val="FF00FF"/>
                </a:solidFill>
                <a:ea typeface="楷体" pitchFamily="49" charset="-122"/>
                <a:cs typeface="Times New Roman" pitchFamily="18" charset="0"/>
              </a:rPr>
              <a:t>!="</a:t>
            </a:r>
            <a:r>
              <a:rPr lang="en-US" altLang="zh-CN" sz="2000" dirty="0" err="1">
                <a:solidFill>
                  <a:srgbClr val="FF00FF"/>
                </a:solidFill>
                <a:ea typeface="楷体" pitchFamily="49" charset="-122"/>
                <a:cs typeface="Times New Roman" pitchFamily="18" charset="0"/>
              </a:rPr>
              <a:t>button12</a:t>
            </a:r>
            <a:r>
              <a:rPr lang="en-US" altLang="zh-CN" sz="2000" dirty="0">
                <a:solidFill>
                  <a:srgbClr val="FF00FF"/>
                </a:solidFill>
                <a:ea typeface="楷体" pitchFamily="49" charset="-122"/>
                <a:cs typeface="Times New Roman" pitchFamily="18" charset="0"/>
              </a:rPr>
              <a:t>")  </a:t>
            </a:r>
            <a:r>
              <a:rPr lang="en-US" altLang="zh-CN" sz="2000" dirty="0" smtClean="0">
                <a:solidFill>
                  <a:srgbClr val="FF00FF"/>
                </a:solidFill>
                <a:ea typeface="楷体" pitchFamily="49" charset="-122"/>
                <a:cs typeface="Times New Roman" pitchFamily="18" charset="0"/>
              </a:rPr>
              <a:t>  </a:t>
            </a:r>
            <a:r>
              <a:rPr lang="en-US" altLang="zh-CN" sz="2000" dirty="0" smtClean="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用户不是单击“</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命令按钮</a:t>
            </a:r>
          </a:p>
          <a:p>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x = </a:t>
            </a:r>
            <a:r>
              <a:rPr lang="en-US" altLang="zh-CN" sz="2000" dirty="0" err="1">
                <a:solidFill>
                  <a:srgbClr val="008000"/>
                </a:solidFill>
                <a:ea typeface="楷体" pitchFamily="49" charset="-122"/>
                <a:cs typeface="Times New Roman" pitchFamily="18" charset="0"/>
              </a:rPr>
              <a:t>Convert.ToDouble</a:t>
            </a:r>
            <a:r>
              <a:rPr lang="en-US" altLang="zh-CN" sz="2000" dirty="0">
                <a:solidFill>
                  <a:srgbClr val="008000"/>
                </a:solidFill>
                <a:ea typeface="楷体" pitchFamily="49" charset="-122"/>
                <a:cs typeface="Times New Roman" pitchFamily="18" charset="0"/>
              </a:rPr>
              <a:t>(</a:t>
            </a:r>
            <a:r>
              <a:rPr lang="en-US" altLang="zh-CN" sz="2000" dirty="0" err="1">
                <a:solidFill>
                  <a:srgbClr val="008000"/>
                </a:solidFill>
                <a:ea typeface="楷体" pitchFamily="49" charset="-122"/>
                <a:cs typeface="Times New Roman" pitchFamily="18" charset="0"/>
              </a:rPr>
              <a:t>textBox1.Text</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textBox1.Text</a:t>
            </a:r>
            <a:r>
              <a:rPr lang="en-US" altLang="zh-CN" sz="2000" dirty="0">
                <a:solidFill>
                  <a:srgbClr val="008000"/>
                </a:solidFill>
                <a:ea typeface="楷体" pitchFamily="49" charset="-122"/>
                <a:cs typeface="Times New Roman" pitchFamily="18" charset="0"/>
              </a:rPr>
              <a:t> = "";</a:t>
            </a:r>
          </a:p>
          <a:p>
            <a:r>
              <a:rPr lang="en-US" altLang="zh-CN" sz="2000" dirty="0">
                <a:solidFill>
                  <a:srgbClr val="008000"/>
                </a:solidFill>
                <a:ea typeface="楷体" pitchFamily="49" charset="-122"/>
                <a:cs typeface="Times New Roman" pitchFamily="18" charset="0"/>
              </a:rPr>
              <a:t>              	s = </a:t>
            </a:r>
            <a:r>
              <a:rPr lang="en-US" altLang="zh-CN" sz="2000" dirty="0" err="1">
                <a:solidFill>
                  <a:srgbClr val="008000"/>
                </a:solidFill>
                <a:ea typeface="楷体" pitchFamily="49" charset="-122"/>
                <a:cs typeface="Times New Roman" pitchFamily="18" charset="0"/>
              </a:rPr>
              <a:t>btn.Name</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保存用户按键</a:t>
            </a:r>
          </a:p>
          <a:p>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label1.Text</a:t>
            </a:r>
            <a:r>
              <a:rPr lang="en-US" altLang="zh-CN" sz="2000" dirty="0">
                <a:solidFill>
                  <a:srgbClr val="008000"/>
                </a:solidFill>
                <a:ea typeface="楷体" pitchFamily="49" charset="-122"/>
                <a:cs typeface="Times New Roman" pitchFamily="18" charset="0"/>
              </a:rPr>
              <a:t> = </a:t>
            </a:r>
            <a:r>
              <a:rPr lang="en-US" altLang="zh-CN" sz="2000" dirty="0" err="1">
                <a:solidFill>
                  <a:srgbClr val="008000"/>
                </a:solidFill>
                <a:ea typeface="楷体" pitchFamily="49" charset="-122"/>
                <a:cs typeface="Times New Roman" pitchFamily="18" charset="0"/>
              </a:rPr>
              <a:t>x.ToString</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p>
          <a:p>
            <a:r>
              <a:rPr lang="en-US" altLang="zh-CN" sz="2000" dirty="0">
                <a:solidFill>
                  <a:srgbClr val="FF0000"/>
                </a:solidFill>
                <a:ea typeface="楷体" pitchFamily="49" charset="-122"/>
                <a:cs typeface="Times New Roman" pitchFamily="18" charset="0"/>
              </a:rPr>
              <a:t>      else                                      //</a:t>
            </a:r>
            <a:r>
              <a:rPr lang="zh-CN" altLang="en-US" sz="2000" dirty="0">
                <a:solidFill>
                  <a:srgbClr val="FF0000"/>
                </a:solidFill>
                <a:ea typeface="楷体" pitchFamily="49" charset="-122"/>
                <a:cs typeface="Times New Roman" pitchFamily="18" charset="0"/>
              </a:rPr>
              <a:t>用户单击“</a:t>
            </a:r>
            <a:r>
              <a:rPr lang="en-US" altLang="zh-CN" sz="2000" dirty="0">
                <a:solidFill>
                  <a:srgbClr val="FF0000"/>
                </a:solidFill>
                <a:ea typeface="楷体" pitchFamily="49" charset="-122"/>
                <a:cs typeface="Times New Roman" pitchFamily="18" charset="0"/>
              </a:rPr>
              <a:t>=”</a:t>
            </a:r>
            <a:r>
              <a:rPr lang="zh-CN" altLang="en-US" sz="2000" dirty="0">
                <a:solidFill>
                  <a:srgbClr val="FF0000"/>
                </a:solidFill>
                <a:ea typeface="楷体" pitchFamily="49" charset="-122"/>
                <a:cs typeface="Times New Roman" pitchFamily="18" charset="0"/>
              </a:rPr>
              <a:t>命令按钮</a:t>
            </a:r>
          </a:p>
          <a:p>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if (</a:t>
            </a:r>
            <a:r>
              <a:rPr lang="en-US" altLang="zh-CN" sz="2000" dirty="0" err="1">
                <a:solidFill>
                  <a:srgbClr val="008000"/>
                </a:solidFill>
                <a:ea typeface="楷体" pitchFamily="49" charset="-122"/>
                <a:cs typeface="Times New Roman" pitchFamily="18" charset="0"/>
              </a:rPr>
              <a:t>label1.Text</a:t>
            </a:r>
            <a:r>
              <a:rPr lang="en-US" altLang="zh-CN" sz="2000" dirty="0">
                <a:solidFill>
                  <a:srgbClr val="008000"/>
                </a:solidFill>
                <a:ea typeface="楷体" pitchFamily="49" charset="-122"/>
                <a:cs typeface="Times New Roman" pitchFamily="18" charset="0"/>
              </a:rPr>
              <a:t> == "")</a:t>
            </a:r>
          </a:p>
          <a:p>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MessageBox.Show</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输入不正确</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信息提示</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MessageBoxButtons.OK</a:t>
            </a:r>
            <a:r>
              <a:rPr lang="en-US" altLang="zh-CN" sz="2000" dirty="0">
                <a:solidFill>
                  <a:srgbClr val="008000"/>
                </a:solidFill>
                <a:ea typeface="楷体" pitchFamily="49" charset="-122"/>
                <a:cs typeface="Times New Roman" pitchFamily="18" charset="0"/>
              </a:rPr>
              <a:t>);</a:t>
            </a:r>
          </a:p>
          <a:p>
            <a:r>
              <a:rPr lang="en-US" altLang="zh-CN" sz="2000" dirty="0">
                <a:solidFill>
                  <a:srgbClr val="008000"/>
                </a:solidFill>
                <a:ea typeface="楷体" pitchFamily="49" charset="-122"/>
                <a:cs typeface="Times New Roman" pitchFamily="18" charset="0"/>
              </a:rPr>
              <a:t>           </a:t>
            </a:r>
            <a:r>
              <a:rPr lang="en-US" altLang="zh-CN" sz="2000" dirty="0" smtClean="0">
                <a:solidFill>
                  <a:srgbClr val="008000"/>
                </a:solidFill>
                <a:ea typeface="楷体" pitchFamily="49" charset="-122"/>
                <a:cs typeface="Times New Roman" pitchFamily="18" charset="0"/>
              </a:rPr>
              <a:t>else  </a:t>
            </a:r>
            <a:endParaRPr lang="en-US" altLang="zh-CN" sz="2000" dirty="0">
              <a:solidFill>
                <a:srgbClr val="0080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395288" y="260350"/>
            <a:ext cx="8353425" cy="5909310"/>
          </a:xfrm>
          <a:prstGeom prst="rect">
            <a:avLst/>
          </a:prstGeom>
          <a:noFill/>
          <a:ln w="9525">
            <a:noFill/>
            <a:miter lim="800000"/>
            <a:headEnd/>
            <a:tailEnd/>
          </a:ln>
          <a:effectLst/>
        </p:spPr>
        <p:txBody>
          <a:bodyPr>
            <a:spAutoFit/>
          </a:bodyPr>
          <a:lstStyle/>
          <a:p>
            <a:pPr>
              <a:lnSpc>
                <a:spcPct val="90000"/>
              </a:lnSpc>
            </a:pPr>
            <a:r>
              <a:rPr lang="en-US" altLang="zh-CN" sz="2000" dirty="0">
                <a:solidFill>
                  <a:srgbClr val="008000"/>
                </a:solidFill>
                <a:ea typeface="楷体" pitchFamily="49" charset="-122"/>
                <a:cs typeface="Times New Roman" pitchFamily="18" charset="0"/>
              </a:rPr>
              <a:t> {    y = </a:t>
            </a:r>
            <a:r>
              <a:rPr lang="en-US" altLang="zh-CN" sz="2000" dirty="0" err="1">
                <a:solidFill>
                  <a:srgbClr val="008000"/>
                </a:solidFill>
                <a:ea typeface="楷体" pitchFamily="49" charset="-122"/>
                <a:cs typeface="Times New Roman" pitchFamily="18" charset="0"/>
              </a:rPr>
              <a:t>Convert.ToDouble</a:t>
            </a:r>
            <a:r>
              <a:rPr lang="en-US" altLang="zh-CN" sz="2000" dirty="0">
                <a:solidFill>
                  <a:srgbClr val="008000"/>
                </a:solidFill>
                <a:ea typeface="楷体" pitchFamily="49" charset="-122"/>
                <a:cs typeface="Times New Roman" pitchFamily="18" charset="0"/>
              </a:rPr>
              <a:t>(</a:t>
            </a:r>
            <a:r>
              <a:rPr lang="en-US" altLang="zh-CN" sz="2000" dirty="0" err="1">
                <a:solidFill>
                  <a:srgbClr val="008000"/>
                </a:solidFill>
                <a:ea typeface="楷体" pitchFamily="49" charset="-122"/>
                <a:cs typeface="Times New Roman" pitchFamily="18" charset="0"/>
              </a:rPr>
              <a:t>textBox1.Text</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switch(s)</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smtClean="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case "</a:t>
            </a:r>
            <a:r>
              <a:rPr lang="en-US" altLang="zh-CN" sz="2000" dirty="0" err="1">
                <a:solidFill>
                  <a:srgbClr val="008000"/>
                </a:solidFill>
                <a:ea typeface="楷体" pitchFamily="49" charset="-122"/>
                <a:cs typeface="Times New Roman" pitchFamily="18" charset="0"/>
              </a:rPr>
              <a:t>button13</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用户刚前面单击“</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命令按钮</a:t>
            </a:r>
          </a:p>
          <a:p>
            <a:pPr>
              <a:lnSpc>
                <a:spcPct val="90000"/>
              </a:lnSpc>
            </a:pP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textBox1.Text</a:t>
            </a:r>
            <a:r>
              <a:rPr lang="en-US" altLang="zh-CN" sz="2000" dirty="0">
                <a:solidFill>
                  <a:srgbClr val="008000"/>
                </a:solidFill>
                <a:ea typeface="楷体" pitchFamily="49" charset="-122"/>
                <a:cs typeface="Times New Roman" pitchFamily="18" charset="0"/>
              </a:rPr>
              <a:t> = (x + y).</a:t>
            </a:r>
            <a:r>
              <a:rPr lang="en-US" altLang="zh-CN" sz="2000" dirty="0" err="1">
                <a:solidFill>
                  <a:srgbClr val="008000"/>
                </a:solidFill>
                <a:ea typeface="楷体" pitchFamily="49" charset="-122"/>
                <a:cs typeface="Times New Roman" pitchFamily="18" charset="0"/>
              </a:rPr>
              <a:t>ToString</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break;</a:t>
            </a:r>
          </a:p>
          <a:p>
            <a:pPr>
              <a:lnSpc>
                <a:spcPct val="90000"/>
              </a:lnSpc>
            </a:pPr>
            <a:r>
              <a:rPr lang="en-US" altLang="zh-CN" sz="2000" dirty="0">
                <a:solidFill>
                  <a:srgbClr val="008000"/>
                </a:solidFill>
                <a:ea typeface="楷体" pitchFamily="49" charset="-122"/>
                <a:cs typeface="Times New Roman" pitchFamily="18" charset="0"/>
              </a:rPr>
              <a:t>            case "</a:t>
            </a:r>
            <a:r>
              <a:rPr lang="en-US" altLang="zh-CN" sz="2000" dirty="0" err="1">
                <a:solidFill>
                  <a:srgbClr val="008000"/>
                </a:solidFill>
                <a:ea typeface="楷体" pitchFamily="49" charset="-122"/>
                <a:cs typeface="Times New Roman" pitchFamily="18" charset="0"/>
              </a:rPr>
              <a:t>button14</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用户刚前面单击“</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命令按钮</a:t>
            </a:r>
          </a:p>
          <a:p>
            <a:pPr>
              <a:lnSpc>
                <a:spcPct val="90000"/>
              </a:lnSpc>
            </a:pP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textBox1.Text</a:t>
            </a:r>
            <a:r>
              <a:rPr lang="en-US" altLang="zh-CN" sz="2000" dirty="0">
                <a:solidFill>
                  <a:srgbClr val="008000"/>
                </a:solidFill>
                <a:ea typeface="楷体" pitchFamily="49" charset="-122"/>
                <a:cs typeface="Times New Roman" pitchFamily="18" charset="0"/>
              </a:rPr>
              <a:t> = (x - y).</a:t>
            </a:r>
            <a:r>
              <a:rPr lang="en-US" altLang="zh-CN" sz="2000" dirty="0" err="1">
                <a:solidFill>
                  <a:srgbClr val="008000"/>
                </a:solidFill>
                <a:ea typeface="楷体" pitchFamily="49" charset="-122"/>
                <a:cs typeface="Times New Roman" pitchFamily="18" charset="0"/>
              </a:rPr>
              <a:t>ToString</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break;</a:t>
            </a:r>
          </a:p>
          <a:p>
            <a:pPr>
              <a:lnSpc>
                <a:spcPct val="90000"/>
              </a:lnSpc>
            </a:pPr>
            <a:r>
              <a:rPr lang="en-US" altLang="zh-CN" sz="2000" dirty="0">
                <a:solidFill>
                  <a:srgbClr val="008000"/>
                </a:solidFill>
                <a:ea typeface="楷体" pitchFamily="49" charset="-122"/>
                <a:cs typeface="Times New Roman" pitchFamily="18" charset="0"/>
              </a:rPr>
              <a:t>            case "</a:t>
            </a:r>
            <a:r>
              <a:rPr lang="en-US" altLang="zh-CN" sz="2000" dirty="0" err="1">
                <a:solidFill>
                  <a:srgbClr val="008000"/>
                </a:solidFill>
                <a:ea typeface="楷体" pitchFamily="49" charset="-122"/>
                <a:cs typeface="Times New Roman" pitchFamily="18" charset="0"/>
              </a:rPr>
              <a:t>button15</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用户刚前面单击“</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命令按钮</a:t>
            </a:r>
          </a:p>
          <a:p>
            <a:pPr>
              <a:lnSpc>
                <a:spcPct val="90000"/>
              </a:lnSpc>
            </a:pPr>
            <a:r>
              <a:rPr lang="zh-CN" altLang="en-US"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textBox1.Text</a:t>
            </a:r>
            <a:r>
              <a:rPr lang="en-US" altLang="zh-CN" sz="2000" dirty="0">
                <a:solidFill>
                  <a:srgbClr val="008000"/>
                </a:solidFill>
                <a:ea typeface="楷体" pitchFamily="49" charset="-122"/>
                <a:cs typeface="Times New Roman" pitchFamily="18" charset="0"/>
              </a:rPr>
              <a:t> = (x * y).</a:t>
            </a:r>
            <a:r>
              <a:rPr lang="en-US" altLang="zh-CN" sz="2000" dirty="0" err="1">
                <a:solidFill>
                  <a:srgbClr val="008000"/>
                </a:solidFill>
                <a:ea typeface="楷体" pitchFamily="49" charset="-122"/>
                <a:cs typeface="Times New Roman" pitchFamily="18" charset="0"/>
              </a:rPr>
              <a:t>ToString</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break;</a:t>
            </a:r>
          </a:p>
          <a:p>
            <a:pPr>
              <a:lnSpc>
                <a:spcPct val="90000"/>
              </a:lnSpc>
            </a:pPr>
            <a:r>
              <a:rPr lang="en-US" altLang="zh-CN" sz="2000" dirty="0">
                <a:solidFill>
                  <a:srgbClr val="008000"/>
                </a:solidFill>
                <a:ea typeface="楷体" pitchFamily="49" charset="-122"/>
                <a:cs typeface="Times New Roman" pitchFamily="18" charset="0"/>
              </a:rPr>
              <a:t>            case  "</a:t>
            </a:r>
            <a:r>
              <a:rPr lang="en-US" altLang="zh-CN" sz="2000" dirty="0" err="1">
                <a:solidFill>
                  <a:srgbClr val="008000"/>
                </a:solidFill>
                <a:ea typeface="楷体" pitchFamily="49" charset="-122"/>
                <a:cs typeface="Times New Roman" pitchFamily="18" charset="0"/>
              </a:rPr>
              <a:t>button16</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用户刚前面单击“</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命令按钮</a:t>
            </a:r>
          </a:p>
          <a:p>
            <a:pPr>
              <a:lnSpc>
                <a:spcPct val="90000"/>
              </a:lnSpc>
            </a:pPr>
            <a:r>
              <a:rPr lang="zh-CN" altLang="en-US" sz="2000" dirty="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if (y == 0)</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smtClean="0">
                <a:solidFill>
                  <a:srgbClr val="008000"/>
                </a:solidFill>
                <a:ea typeface="楷体" pitchFamily="49" charset="-122"/>
                <a:cs typeface="Times New Roman" pitchFamily="18" charset="0"/>
              </a:rPr>
              <a:t>    </a:t>
            </a:r>
            <a:r>
              <a:rPr lang="en-US" altLang="zh-CN" sz="2000" dirty="0" err="1" smtClean="0">
                <a:solidFill>
                  <a:srgbClr val="008000"/>
                </a:solidFill>
                <a:ea typeface="楷体" pitchFamily="49" charset="-122"/>
                <a:cs typeface="Times New Roman" pitchFamily="18" charset="0"/>
              </a:rPr>
              <a:t>MessageBox.Show</a:t>
            </a:r>
            <a:r>
              <a:rPr lang="en-US" altLang="zh-CN" sz="2000" dirty="0">
                <a:solidFill>
                  <a:srgbClr val="008000"/>
                </a:solidFill>
                <a:ea typeface="楷体" pitchFamily="49" charset="-122"/>
                <a:cs typeface="Times New Roman" pitchFamily="18" charset="0"/>
              </a:rPr>
              <a:t>("</a:t>
            </a:r>
            <a:r>
              <a:rPr lang="zh-CN" altLang="en-US" sz="2000" dirty="0">
                <a:solidFill>
                  <a:srgbClr val="008000"/>
                </a:solidFill>
                <a:ea typeface="楷体" pitchFamily="49" charset="-122"/>
                <a:cs typeface="Times New Roman" pitchFamily="18" charset="0"/>
              </a:rPr>
              <a:t>除零错误</a:t>
            </a:r>
            <a:r>
              <a:rPr lang="en-US" altLang="zh-CN" sz="2000" dirty="0">
                <a:solidFill>
                  <a:srgbClr val="008000"/>
                </a:solidFill>
                <a:ea typeface="楷体" pitchFamily="49" charset="-122"/>
                <a:cs typeface="Times New Roman" pitchFamily="18" charset="0"/>
              </a:rPr>
              <a:t>!!!", "</a:t>
            </a:r>
            <a:r>
              <a:rPr lang="zh-CN" altLang="en-US" sz="2000" dirty="0">
                <a:solidFill>
                  <a:srgbClr val="008000"/>
                </a:solidFill>
                <a:ea typeface="楷体" pitchFamily="49" charset="-122"/>
                <a:cs typeface="Times New Roman" pitchFamily="18" charset="0"/>
              </a:rPr>
              <a:t>信息提示</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MessageBoxButtons.OK</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else</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smtClean="0">
                <a:solidFill>
                  <a:srgbClr val="008000"/>
                </a:solidFill>
                <a:ea typeface="楷体" pitchFamily="49" charset="-122"/>
                <a:cs typeface="Times New Roman" pitchFamily="18" charset="0"/>
              </a:rPr>
              <a:t>  </a:t>
            </a:r>
            <a:r>
              <a:rPr lang="en-US" altLang="zh-CN" sz="2000" dirty="0" err="1" smtClean="0">
                <a:solidFill>
                  <a:srgbClr val="008000"/>
                </a:solidFill>
                <a:ea typeface="楷体" pitchFamily="49" charset="-122"/>
                <a:cs typeface="Times New Roman" pitchFamily="18" charset="0"/>
              </a:rPr>
              <a:t>textBox1.Text</a:t>
            </a:r>
            <a:r>
              <a:rPr lang="en-US" altLang="zh-CN" sz="2000" dirty="0" smtClean="0">
                <a:solidFill>
                  <a:srgbClr val="008000"/>
                </a:solidFill>
                <a:ea typeface="楷体" pitchFamily="49" charset="-122"/>
                <a:cs typeface="Times New Roman" pitchFamily="18" charset="0"/>
              </a:rPr>
              <a:t> </a:t>
            </a:r>
            <a:r>
              <a:rPr lang="en-US" altLang="zh-CN" sz="2000" dirty="0">
                <a:solidFill>
                  <a:srgbClr val="008000"/>
                </a:solidFill>
                <a:ea typeface="楷体" pitchFamily="49" charset="-122"/>
                <a:cs typeface="Times New Roman" pitchFamily="18" charset="0"/>
              </a:rPr>
              <a:t>= (x / y).</a:t>
            </a:r>
            <a:r>
              <a:rPr lang="en-US" altLang="zh-CN" sz="2000" dirty="0" err="1">
                <a:solidFill>
                  <a:srgbClr val="008000"/>
                </a:solidFill>
                <a:ea typeface="楷体" pitchFamily="49" charset="-122"/>
                <a:cs typeface="Times New Roman" pitchFamily="18" charset="0"/>
              </a:rPr>
              <a:t>ToString</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                    break;</a:t>
            </a:r>
          </a:p>
          <a:p>
            <a:pPr>
              <a:lnSpc>
                <a:spcPct val="90000"/>
              </a:lnSpc>
            </a:pPr>
            <a:r>
              <a:rPr lang="en-US" altLang="zh-CN" sz="2000" dirty="0">
                <a:solidFill>
                  <a:srgbClr val="008000"/>
                </a:solidFill>
                <a:ea typeface="楷体" pitchFamily="49" charset="-122"/>
                <a:cs typeface="Times New Roman" pitchFamily="18" charset="0"/>
              </a:rPr>
              <a:t>         }</a:t>
            </a:r>
          </a:p>
          <a:p>
            <a:pPr>
              <a:lnSpc>
                <a:spcPct val="90000"/>
              </a:lnSpc>
            </a:pPr>
            <a:r>
              <a:rPr lang="en-US" altLang="zh-CN" sz="2000" dirty="0">
                <a:solidFill>
                  <a:srgbClr val="008000"/>
                </a:solidFill>
                <a:ea typeface="楷体" pitchFamily="49" charset="-122"/>
                <a:cs typeface="Times New Roman" pitchFamily="18" charset="0"/>
              </a:rPr>
              <a:t>         </a:t>
            </a:r>
            <a:r>
              <a:rPr lang="en-US" altLang="zh-CN" sz="2000" dirty="0" err="1">
                <a:solidFill>
                  <a:srgbClr val="008000"/>
                </a:solidFill>
                <a:ea typeface="楷体" pitchFamily="49" charset="-122"/>
                <a:cs typeface="Times New Roman" pitchFamily="18" charset="0"/>
              </a:rPr>
              <a:t>label1.Text</a:t>
            </a:r>
            <a:r>
              <a:rPr lang="en-US" altLang="zh-CN" sz="2000" dirty="0">
                <a:solidFill>
                  <a:srgbClr val="008000"/>
                </a:solidFill>
                <a:ea typeface="楷体" pitchFamily="49" charset="-122"/>
                <a:cs typeface="Times New Roman" pitchFamily="18" charset="0"/>
              </a:rPr>
              <a:t> = </a:t>
            </a:r>
            <a:r>
              <a:rPr lang="en-US" altLang="zh-CN" sz="2000" dirty="0" err="1">
                <a:solidFill>
                  <a:srgbClr val="008000"/>
                </a:solidFill>
                <a:ea typeface="楷体" pitchFamily="49" charset="-122"/>
                <a:cs typeface="Times New Roman" pitchFamily="18" charset="0"/>
              </a:rPr>
              <a:t>textBox1.Text</a:t>
            </a:r>
            <a:r>
              <a:rPr lang="en-US" altLang="zh-CN" sz="2000" dirty="0">
                <a:solidFill>
                  <a:srgbClr val="008000"/>
                </a:solidFill>
                <a:ea typeface="楷体" pitchFamily="49" charset="-122"/>
                <a:cs typeface="Times New Roman" pitchFamily="18" charset="0"/>
              </a:rPr>
              <a:t>;</a:t>
            </a:r>
          </a:p>
          <a:p>
            <a:pPr>
              <a:lnSpc>
                <a:spcPct val="90000"/>
              </a:lnSpc>
            </a:pPr>
            <a:r>
              <a:rPr lang="en-US" altLang="zh-CN" sz="2000" dirty="0">
                <a:solidFill>
                  <a:srgbClr val="0080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7" name="Text Box 5"/>
          <p:cNvSpPr txBox="1">
            <a:spLocks noChangeArrowheads="1"/>
          </p:cNvSpPr>
          <p:nvPr/>
        </p:nvSpPr>
        <p:spPr bwMode="auto">
          <a:xfrm>
            <a:off x="611188" y="476250"/>
            <a:ext cx="7416800" cy="1200329"/>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运行</a:t>
            </a:r>
            <a:r>
              <a:rPr lang="zh-CN" altLang="en-US" dirty="0">
                <a:ea typeface="楷体" pitchFamily="49" charset="-122"/>
                <a:cs typeface="Times New Roman" pitchFamily="18" charset="0"/>
              </a:rPr>
              <a:t>界面（通过单击命令按钮在文本框中输入</a:t>
            </a:r>
            <a:r>
              <a:rPr lang="en-US" altLang="zh-CN" dirty="0">
                <a:ea typeface="楷体" pitchFamily="49" charset="-122"/>
                <a:cs typeface="Times New Roman" pitchFamily="18" charset="0"/>
              </a:rPr>
              <a:t>15.2</a:t>
            </a:r>
            <a:r>
              <a:rPr lang="zh-CN" altLang="en-US" dirty="0">
                <a:ea typeface="楷体" pitchFamily="49" charset="-122"/>
                <a:cs typeface="Times New Roman" pitchFamily="18" charset="0"/>
              </a:rPr>
              <a:t>，单击“</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命令按钮，再输入</a:t>
            </a:r>
            <a:r>
              <a:rPr lang="en-US" altLang="zh-CN" dirty="0">
                <a:ea typeface="楷体" pitchFamily="49" charset="-122"/>
                <a:cs typeface="Times New Roman" pitchFamily="18" charset="0"/>
              </a:rPr>
              <a:t>63.7</a:t>
            </a:r>
            <a:r>
              <a:rPr lang="zh-CN" altLang="en-US" dirty="0">
                <a:ea typeface="楷体" pitchFamily="49" charset="-122"/>
                <a:cs typeface="Times New Roman" pitchFamily="18" charset="0"/>
              </a:rPr>
              <a:t>，最后单击“</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命令按钮）</a:t>
            </a:r>
          </a:p>
        </p:txBody>
      </p:sp>
      <p:pic>
        <p:nvPicPr>
          <p:cNvPr id="4" name="图片 3"/>
          <p:cNvPicPr/>
          <p:nvPr/>
        </p:nvPicPr>
        <p:blipFill>
          <a:blip r:embed="rId2"/>
          <a:srcRect/>
          <a:stretch>
            <a:fillRect/>
          </a:stretch>
        </p:blipFill>
        <p:spPr bwMode="auto">
          <a:xfrm>
            <a:off x="1285852" y="2071678"/>
            <a:ext cx="2428892" cy="2571768"/>
          </a:xfrm>
          <a:prstGeom prst="rect">
            <a:avLst/>
          </a:prstGeom>
          <a:noFill/>
          <a:ln w="9525">
            <a:noFill/>
            <a:miter lim="800000"/>
            <a:headEnd/>
            <a:tailEnd/>
          </a:ln>
        </p:spPr>
      </p:pic>
      <p:pic>
        <p:nvPicPr>
          <p:cNvPr id="5" name="图片 4"/>
          <p:cNvPicPr/>
          <p:nvPr/>
        </p:nvPicPr>
        <p:blipFill>
          <a:blip r:embed="rId3"/>
          <a:srcRect/>
          <a:stretch>
            <a:fillRect/>
          </a:stretch>
        </p:blipFill>
        <p:spPr bwMode="auto">
          <a:xfrm>
            <a:off x="5000628" y="2000240"/>
            <a:ext cx="2357454" cy="2643206"/>
          </a:xfrm>
          <a:prstGeom prst="rect">
            <a:avLst/>
          </a:prstGeom>
          <a:noFill/>
          <a:ln w="9525">
            <a:noFill/>
            <a:miter lim="800000"/>
            <a:headEnd/>
            <a:tailEnd/>
          </a:ln>
        </p:spPr>
      </p:pic>
      <p:sp>
        <p:nvSpPr>
          <p:cNvPr id="6" name="右箭头 5"/>
          <p:cNvSpPr/>
          <p:nvPr/>
        </p:nvSpPr>
        <p:spPr bwMode="auto">
          <a:xfrm>
            <a:off x="4000496" y="3000372"/>
            <a:ext cx="642942" cy="5715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23282" y="3048000"/>
            <a:ext cx="4897437" cy="762000"/>
          </a:xfrm>
          <a:prstGeom prst="rect">
            <a:avLst/>
          </a:prstGeom>
          <a:solidFill>
            <a:schemeClr val="hlink"/>
          </a:solidFill>
          <a:ln w="9525">
            <a:noFill/>
            <a:miter lim="800000"/>
            <a:headEnd/>
            <a:tailEnd/>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440</TotalTime>
  <Words>4226</Words>
  <Application>Microsoft Office PowerPoint</Application>
  <PresentationFormat>全屏显示(4:3)</PresentationFormat>
  <Paragraphs>739</Paragraphs>
  <Slides>94</Slides>
  <Notes>0</Notes>
  <HiddenSlides>0</HiddenSlides>
  <MMClips>0</MMClips>
  <ScaleCrop>false</ScaleCrop>
  <HeadingPairs>
    <vt:vector size="4" baseType="variant">
      <vt:variant>
        <vt:lpstr>主题</vt:lpstr>
      </vt:variant>
      <vt:variant>
        <vt:i4>1</vt:i4>
      </vt:variant>
      <vt:variant>
        <vt:lpstr>幻灯片标题</vt:lpstr>
      </vt:variant>
      <vt:variant>
        <vt:i4>94</vt:i4>
      </vt:variant>
    </vt:vector>
  </HeadingPairs>
  <TitlesOfParts>
    <vt:vector size="95" baseType="lpstr">
      <vt:lpstr>Edge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176</cp:revision>
  <dcterms:created xsi:type="dcterms:W3CDTF">2009-07-07T03:19:41Z</dcterms:created>
  <dcterms:modified xsi:type="dcterms:W3CDTF">2015-05-31T05:33:57Z</dcterms:modified>
</cp:coreProperties>
</file>