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1437638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76FE6-1C34-41E4-9DFF-1BAEC627868A}"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68587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93607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1547666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107057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289989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31352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567251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155575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255228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76FE6-1C34-41E4-9DFF-1BAEC627868A}"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193982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76FE6-1C34-41E4-9DFF-1BAEC627868A}"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28930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76FE6-1C34-41E4-9DFF-1BAEC627868A}"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128612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476FE6-1C34-41E4-9DFF-1BAEC627868A}"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146838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76FE6-1C34-41E4-9DFF-1BAEC627868A}"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50800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76FE6-1C34-41E4-9DFF-1BAEC627868A}"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219521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76FE6-1C34-41E4-9DFF-1BAEC627868A}"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1F8EB-1070-4E78-ABE2-468099242479}" type="slidenum">
              <a:rPr lang="en-US" smtClean="0"/>
              <a:t>‹#›</a:t>
            </a:fld>
            <a:endParaRPr lang="en-US"/>
          </a:p>
        </p:txBody>
      </p:sp>
    </p:spTree>
    <p:extLst>
      <p:ext uri="{BB962C8B-B14F-4D97-AF65-F5344CB8AC3E}">
        <p14:creationId xmlns:p14="http://schemas.microsoft.com/office/powerpoint/2010/main" val="237810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0000">
              <a:schemeClr val="accent1">
                <a:lumMod val="45000"/>
                <a:lumOff val="55000"/>
              </a:schemeClr>
            </a:gs>
            <a:gs pos="38000">
              <a:schemeClr val="bg2">
                <a:lumMod val="7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476FE6-1C34-41E4-9DFF-1BAEC627868A}" type="datetimeFigureOut">
              <a:rPr lang="en-US" smtClean="0"/>
              <a:t>3/13/2021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C1F8EB-1070-4E78-ABE2-468099242479}" type="slidenum">
              <a:rPr lang="en-US" smtClean="0"/>
              <a:t>‹#›</a:t>
            </a:fld>
            <a:endParaRPr lang="en-US"/>
          </a:p>
        </p:txBody>
      </p:sp>
    </p:spTree>
    <p:extLst>
      <p:ext uri="{BB962C8B-B14F-4D97-AF65-F5344CB8AC3E}">
        <p14:creationId xmlns:p14="http://schemas.microsoft.com/office/powerpoint/2010/main" val="3536508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0IFDuhdB2Hk" TargetMode="External"/><Relationship Id="rId2" Type="http://schemas.openxmlformats.org/officeDocument/2006/relationships/hyperlink" Target="https://parlindunganpardede.wordpress.com/category/writing/paragraph-writing/" TargetMode="External"/><Relationship Id="rId1" Type="http://schemas.openxmlformats.org/officeDocument/2006/relationships/slideLayout" Target="../slideLayouts/slideLayout2.xml"/><Relationship Id="rId4" Type="http://schemas.openxmlformats.org/officeDocument/2006/relationships/hyperlink" Target="https://writingexplained.org/grammar-dictionary/paragrap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3040-7849-4AFB-8643-23FCD44E1EE1}"/>
              </a:ext>
            </a:extLst>
          </p:cNvPr>
          <p:cNvSpPr>
            <a:spLocks noGrp="1"/>
          </p:cNvSpPr>
          <p:nvPr>
            <p:ph type="ctrTitle"/>
          </p:nvPr>
        </p:nvSpPr>
        <p:spPr>
          <a:xfrm>
            <a:off x="2928401" y="1380068"/>
            <a:ext cx="8574622" cy="2024063"/>
          </a:xfrm>
        </p:spPr>
        <p:txBody>
          <a:bodyPr>
            <a:normAutofit/>
          </a:bodyPr>
          <a:lstStyle/>
          <a:p>
            <a:r>
              <a:rPr lang="en-US" dirty="0"/>
              <a:t>PARAGRAPH WRITING</a:t>
            </a:r>
            <a:br>
              <a:rPr lang="en-US" dirty="0"/>
            </a:br>
            <a:r>
              <a:rPr lang="en-US" sz="1600" dirty="0" err="1"/>
              <a:t>Disusun</a:t>
            </a:r>
            <a:r>
              <a:rPr lang="en-US" sz="1600" dirty="0"/>
              <a:t> </a:t>
            </a:r>
            <a:r>
              <a:rPr lang="en-US" sz="1600" dirty="0" err="1"/>
              <a:t>untuk</a:t>
            </a:r>
            <a:r>
              <a:rPr lang="en-US" sz="1600" dirty="0"/>
              <a:t> </a:t>
            </a:r>
            <a:r>
              <a:rPr lang="en-US" sz="1600" dirty="0" err="1"/>
              <a:t>memenuhi</a:t>
            </a:r>
            <a:r>
              <a:rPr lang="en-US" sz="1600" dirty="0"/>
              <a:t> </a:t>
            </a:r>
            <a:r>
              <a:rPr lang="en-US" sz="1600" dirty="0" err="1"/>
              <a:t>tugas</a:t>
            </a:r>
            <a:r>
              <a:rPr lang="en-US" sz="1600" dirty="0"/>
              <a:t> </a:t>
            </a:r>
            <a:r>
              <a:rPr lang="en-US" sz="1600" dirty="0" err="1"/>
              <a:t>Penulisan</a:t>
            </a:r>
            <a:r>
              <a:rPr lang="en-US" sz="1600" dirty="0"/>
              <a:t> </a:t>
            </a:r>
            <a:r>
              <a:rPr lang="en-US" sz="1600" dirty="0" err="1"/>
              <a:t>Laporan</a:t>
            </a:r>
            <a:r>
              <a:rPr lang="en-US" sz="1600" dirty="0"/>
              <a:t> </a:t>
            </a:r>
            <a:r>
              <a:rPr lang="en-US" sz="1600" dirty="0" err="1"/>
              <a:t>Berbahasa</a:t>
            </a:r>
            <a:r>
              <a:rPr lang="en-US" sz="1600" dirty="0"/>
              <a:t> </a:t>
            </a:r>
            <a:r>
              <a:rPr lang="en-US" sz="1600" dirty="0" err="1"/>
              <a:t>Inggris</a:t>
            </a:r>
            <a:endParaRPr lang="en-US" dirty="0"/>
          </a:p>
        </p:txBody>
      </p:sp>
      <p:sp>
        <p:nvSpPr>
          <p:cNvPr id="3" name="Subtitle 2">
            <a:extLst>
              <a:ext uri="{FF2B5EF4-FFF2-40B4-BE49-F238E27FC236}">
                <a16:creationId xmlns:a16="http://schemas.microsoft.com/office/drawing/2014/main" id="{EF8E5436-1BF7-4838-B73A-CD2DEF918D84}"/>
              </a:ext>
            </a:extLst>
          </p:cNvPr>
          <p:cNvSpPr>
            <a:spLocks noGrp="1"/>
          </p:cNvSpPr>
          <p:nvPr>
            <p:ph type="subTitle" idx="1"/>
          </p:nvPr>
        </p:nvSpPr>
        <p:spPr>
          <a:xfrm>
            <a:off x="4914900" y="3802063"/>
            <a:ext cx="6019800" cy="2024062"/>
          </a:xfrm>
        </p:spPr>
        <p:txBody>
          <a:bodyPr>
            <a:normAutofit fontScale="92500" lnSpcReduction="10000"/>
          </a:bodyPr>
          <a:lstStyle/>
          <a:p>
            <a:pPr algn="l"/>
            <a:r>
              <a:rPr lang="en-US" sz="2200" b="1" dirty="0"/>
              <a:t>3 KONSTRUKSI GEDUNG 1 - GROUP 7</a:t>
            </a:r>
          </a:p>
          <a:p>
            <a:pPr algn="l"/>
            <a:r>
              <a:rPr lang="en-US" b="1" dirty="0"/>
              <a:t>Group Members:</a:t>
            </a:r>
          </a:p>
          <a:p>
            <a:pPr algn="l"/>
            <a:r>
              <a:rPr lang="en-US" b="1" dirty="0" err="1"/>
              <a:t>Afta</a:t>
            </a:r>
            <a:r>
              <a:rPr lang="en-US" b="1" dirty="0"/>
              <a:t> </a:t>
            </a:r>
            <a:r>
              <a:rPr lang="en-US" b="1" dirty="0" err="1"/>
              <a:t>Faaza</a:t>
            </a:r>
            <a:r>
              <a:rPr lang="en-US" b="1" dirty="0"/>
              <a:t>			1801311032</a:t>
            </a:r>
          </a:p>
          <a:p>
            <a:pPr algn="l"/>
            <a:r>
              <a:rPr lang="en-US" b="1" dirty="0" err="1"/>
              <a:t>Diajeng</a:t>
            </a:r>
            <a:r>
              <a:rPr lang="en-US" b="1" dirty="0"/>
              <a:t> </a:t>
            </a:r>
            <a:r>
              <a:rPr lang="en-US" b="1" dirty="0" err="1"/>
              <a:t>Sekar</a:t>
            </a:r>
            <a:r>
              <a:rPr lang="en-US" b="1" dirty="0"/>
              <a:t>		1801311019</a:t>
            </a:r>
          </a:p>
          <a:p>
            <a:pPr algn="l"/>
            <a:r>
              <a:rPr lang="en-US" b="1" dirty="0"/>
              <a:t>Mutiara Alifia		1801311010</a:t>
            </a:r>
          </a:p>
          <a:p>
            <a:endParaRPr lang="en-US" dirty="0"/>
          </a:p>
        </p:txBody>
      </p:sp>
    </p:spTree>
    <p:extLst>
      <p:ext uri="{BB962C8B-B14F-4D97-AF65-F5344CB8AC3E}">
        <p14:creationId xmlns:p14="http://schemas.microsoft.com/office/powerpoint/2010/main" val="2011365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571625"/>
          </a:xfrm>
        </p:spPr>
        <p:txBody>
          <a:bodyPr/>
          <a:lstStyle/>
          <a:p>
            <a:r>
              <a:rPr lang="en-US" dirty="0"/>
              <a:t>Writing Paragraph</a:t>
            </a:r>
          </a:p>
        </p:txBody>
      </p:sp>
      <p:sp>
        <p:nvSpPr>
          <p:cNvPr id="3" name="Content Placeholder 2"/>
          <p:cNvSpPr>
            <a:spLocks noGrp="1"/>
          </p:cNvSpPr>
          <p:nvPr>
            <p:ph idx="1"/>
          </p:nvPr>
        </p:nvSpPr>
        <p:spPr>
          <a:xfrm>
            <a:off x="1446211" y="1952625"/>
            <a:ext cx="10018713" cy="4152900"/>
          </a:xfrm>
        </p:spPr>
        <p:txBody>
          <a:bodyPr>
            <a:noAutofit/>
          </a:bodyPr>
          <a:lstStyle/>
          <a:p>
            <a:pPr marL="0" indent="0" algn="just">
              <a:buNone/>
            </a:pPr>
            <a:r>
              <a:rPr lang="en-US" dirty="0"/>
              <a:t>	Writing paragraph (aside from creative writing such as novel, etc.) have certain rule that needs to be follow :</a:t>
            </a:r>
          </a:p>
          <a:p>
            <a:pPr algn="just"/>
            <a:r>
              <a:rPr lang="en-US" dirty="0"/>
              <a:t>Ident</a:t>
            </a:r>
          </a:p>
          <a:p>
            <a:pPr algn="just"/>
            <a:r>
              <a:rPr lang="en-US" dirty="0"/>
              <a:t>One central idea</a:t>
            </a:r>
          </a:p>
          <a:p>
            <a:pPr algn="just"/>
            <a:r>
              <a:rPr lang="en-US" dirty="0"/>
              <a:t>All other ideas directly related to main</a:t>
            </a:r>
          </a:p>
          <a:p>
            <a:pPr algn="just"/>
            <a:r>
              <a:rPr lang="en-US" dirty="0"/>
              <a:t>Any length</a:t>
            </a:r>
          </a:p>
          <a:p>
            <a:pPr algn="just"/>
            <a:r>
              <a:rPr lang="en-US" dirty="0"/>
              <a:t>Details</a:t>
            </a:r>
          </a:p>
          <a:p>
            <a:pPr algn="just"/>
            <a:r>
              <a:rPr lang="en-US" dirty="0"/>
              <a:t>Flow-bridges and key terms</a:t>
            </a:r>
          </a:p>
          <a:p>
            <a:pPr algn="just"/>
            <a:r>
              <a:rPr lang="en-US" dirty="0"/>
              <a:t>End or start with bridge</a:t>
            </a:r>
          </a:p>
        </p:txBody>
      </p:sp>
    </p:spTree>
    <p:extLst>
      <p:ext uri="{BB962C8B-B14F-4D97-AF65-F5344CB8AC3E}">
        <p14:creationId xmlns:p14="http://schemas.microsoft.com/office/powerpoint/2010/main" val="6696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835" y="1328737"/>
            <a:ext cx="10018713" cy="4548188"/>
          </a:xfrm>
        </p:spPr>
        <p:txBody>
          <a:bodyPr>
            <a:noAutofit/>
          </a:bodyPr>
          <a:lstStyle/>
          <a:p>
            <a:pPr algn="just"/>
            <a:r>
              <a:rPr lang="en-US" sz="2200" dirty="0"/>
              <a:t>Indent or skip a line</a:t>
            </a:r>
          </a:p>
          <a:p>
            <a:pPr marL="0" indent="0" algn="just">
              <a:buNone/>
            </a:pPr>
            <a:r>
              <a:rPr lang="en-US" sz="2200" dirty="0"/>
              <a:t>Indent is a blank space in front of the first line of a paragraph. Every paragraph need to have indent or skip a line between paragraph</a:t>
            </a:r>
          </a:p>
          <a:p>
            <a:pPr marL="0" indent="0" algn="just">
              <a:buNone/>
            </a:pPr>
            <a:endParaRPr lang="en-US" sz="2200" dirty="0"/>
          </a:p>
          <a:p>
            <a:pPr algn="just"/>
            <a:r>
              <a:rPr lang="en-US" sz="2200" dirty="0"/>
              <a:t>One central idea (Topic sentence)</a:t>
            </a:r>
          </a:p>
          <a:p>
            <a:pPr marL="0" indent="0" algn="just">
              <a:buNone/>
            </a:pPr>
            <a:r>
              <a:rPr lang="en-US" sz="2200" dirty="0"/>
              <a:t>Once a paragraph start with an idea, stick with it until the very end. A good topic sentence will be broad enough to allow for explication but narrow enough that it doesn’t require a paragraph that is too long</a:t>
            </a:r>
          </a:p>
          <a:p>
            <a:pPr marL="0" indent="0" algn="just">
              <a:buNone/>
            </a:pPr>
            <a:r>
              <a:rPr lang="en-US" sz="2200" dirty="0"/>
              <a:t>Example : If you start a paragraph talking about cats, continue to talk about cats. If you continue to talk about dogs, that’s also fine because it’s still talking about animals</a:t>
            </a:r>
          </a:p>
        </p:txBody>
      </p:sp>
    </p:spTree>
    <p:extLst>
      <p:ext uri="{BB962C8B-B14F-4D97-AF65-F5344CB8AC3E}">
        <p14:creationId xmlns:p14="http://schemas.microsoft.com/office/powerpoint/2010/main" val="3720411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1935" y="1638301"/>
            <a:ext cx="10018713" cy="4362450"/>
          </a:xfrm>
        </p:spPr>
        <p:txBody>
          <a:bodyPr>
            <a:noAutofit/>
          </a:bodyPr>
          <a:lstStyle/>
          <a:p>
            <a:pPr algn="just"/>
            <a:r>
              <a:rPr lang="en-US" dirty="0"/>
              <a:t>All other ideas directly related to main (Supporting sentences)</a:t>
            </a:r>
          </a:p>
          <a:p>
            <a:pPr marL="0" indent="0" algn="just">
              <a:buNone/>
            </a:pPr>
            <a:r>
              <a:rPr lang="en-US" dirty="0"/>
              <a:t>All other sentences, all sentences detail must directly related to the main idea. Everything must support the main idea</a:t>
            </a:r>
          </a:p>
          <a:p>
            <a:pPr marL="0" indent="0" algn="just">
              <a:buNone/>
            </a:pPr>
            <a:endParaRPr lang="en-US" dirty="0"/>
          </a:p>
          <a:p>
            <a:pPr algn="just"/>
            <a:r>
              <a:rPr lang="en-US" dirty="0"/>
              <a:t>Any length</a:t>
            </a:r>
          </a:p>
          <a:p>
            <a:pPr marL="0" indent="0" algn="just">
              <a:buNone/>
            </a:pPr>
            <a:r>
              <a:rPr lang="en-US" dirty="0"/>
              <a:t>A paragraph can be any length it needed to be. It can be only one sentence (except in research paper or academic journal) or as long as ten sentence in total, with an exception of it still talking about one topic. The overall topic of the writing and content will determine the length of a paragraph.</a:t>
            </a:r>
          </a:p>
        </p:txBody>
      </p:sp>
    </p:spTree>
    <p:extLst>
      <p:ext uri="{BB962C8B-B14F-4D97-AF65-F5344CB8AC3E}">
        <p14:creationId xmlns:p14="http://schemas.microsoft.com/office/powerpoint/2010/main" val="310367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2885" y="1323976"/>
            <a:ext cx="10018713" cy="4724400"/>
          </a:xfrm>
        </p:spPr>
        <p:txBody>
          <a:bodyPr>
            <a:noAutofit/>
          </a:bodyPr>
          <a:lstStyle/>
          <a:p>
            <a:pPr algn="just"/>
            <a:r>
              <a:rPr lang="en-US" dirty="0"/>
              <a:t>Details</a:t>
            </a:r>
          </a:p>
          <a:p>
            <a:pPr marL="0" indent="0" algn="just">
              <a:buNone/>
            </a:pPr>
            <a:r>
              <a:rPr lang="en-US" dirty="0"/>
              <a:t>Details are important to have because it explain why that topic is important for the whole idea of essay and also giving out reason. Writing examples are also good because it make things easier for the reader to understand what the writer trying to say</a:t>
            </a:r>
          </a:p>
          <a:p>
            <a:pPr marL="0" indent="0" algn="just">
              <a:buNone/>
            </a:pPr>
            <a:endParaRPr lang="en-US" dirty="0"/>
          </a:p>
          <a:p>
            <a:pPr algn="just"/>
            <a:r>
              <a:rPr lang="en-US" dirty="0"/>
              <a:t>Flow-bridges (Coherence)</a:t>
            </a:r>
          </a:p>
          <a:p>
            <a:pPr marL="0" indent="0" algn="just">
              <a:buNone/>
            </a:pPr>
            <a:r>
              <a:rPr lang="en-US" dirty="0"/>
              <a:t>Each sentence need to connect with the next sentence. Every sentences need to have a link to the next sentence, it create flow, making it easier to read and keep on track of the main idea</a:t>
            </a:r>
          </a:p>
        </p:txBody>
      </p:sp>
    </p:spTree>
    <p:extLst>
      <p:ext uri="{BB962C8B-B14F-4D97-AF65-F5344CB8AC3E}">
        <p14:creationId xmlns:p14="http://schemas.microsoft.com/office/powerpoint/2010/main" val="362110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1150" y="1362074"/>
            <a:ext cx="10121899" cy="4531632"/>
          </a:xfrm>
        </p:spPr>
        <p:txBody>
          <a:bodyPr>
            <a:normAutofit lnSpcReduction="10000"/>
          </a:bodyPr>
          <a:lstStyle/>
          <a:p>
            <a:pPr algn="just"/>
            <a:r>
              <a:rPr lang="en-US" dirty="0"/>
              <a:t>Key terms</a:t>
            </a:r>
          </a:p>
          <a:p>
            <a:pPr marL="0" indent="0" algn="just">
              <a:buNone/>
            </a:pPr>
            <a:r>
              <a:rPr lang="en-US" dirty="0"/>
              <a:t>If talking about certain topic that have a key terms, use it as many as need to. Otherwise avoid repetition, try not to use the same word in one paragraph</a:t>
            </a:r>
          </a:p>
          <a:p>
            <a:pPr marL="0" indent="0" algn="just">
              <a:buNone/>
            </a:pPr>
            <a:r>
              <a:rPr lang="en-US" dirty="0"/>
              <a:t>Example : If you already use the word “moreover”, don’t use the word again. Instead try using the word “furthermore”, “in addition”, etc.</a:t>
            </a:r>
          </a:p>
          <a:p>
            <a:pPr marL="0" indent="0" algn="just">
              <a:buNone/>
            </a:pPr>
            <a:endParaRPr lang="en-US" dirty="0"/>
          </a:p>
          <a:p>
            <a:pPr algn="just"/>
            <a:r>
              <a:rPr lang="en-US" dirty="0"/>
              <a:t>End with bridge (Concluding sentence)</a:t>
            </a:r>
          </a:p>
          <a:p>
            <a:pPr marL="0" indent="0" algn="just">
              <a:buNone/>
            </a:pPr>
            <a:r>
              <a:rPr lang="en-US" dirty="0"/>
              <a:t>If the paragraph is not the last paragraph, leave some sort of bridge that will lead to the next paragraph. If that isn’t possible, then leave a statement that conclude that the idea is finish and start the next paragraph with a bridge that connect with the previous paragraph</a:t>
            </a:r>
          </a:p>
        </p:txBody>
      </p:sp>
    </p:spTree>
    <p:extLst>
      <p:ext uri="{BB962C8B-B14F-4D97-AF65-F5344CB8AC3E}">
        <p14:creationId xmlns:p14="http://schemas.microsoft.com/office/powerpoint/2010/main" val="1923345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5260" y="1866899"/>
            <a:ext cx="10018713" cy="3124201"/>
          </a:xfrm>
        </p:spPr>
        <p:txBody>
          <a:bodyPr/>
          <a:lstStyle/>
          <a:p>
            <a:pPr algn="just"/>
            <a:r>
              <a:rPr lang="en-US" dirty="0"/>
              <a:t>Adequate Development</a:t>
            </a:r>
          </a:p>
          <a:p>
            <a:pPr marL="0" indent="0" algn="just">
              <a:buNone/>
            </a:pPr>
            <a:r>
              <a:rPr lang="en-US" dirty="0"/>
              <a:t>In order for a paragraph to be considered “</a:t>
            </a:r>
            <a:r>
              <a:rPr lang="en-US" dirty="0" err="1"/>
              <a:t>adequare</a:t>
            </a:r>
            <a:r>
              <a:rPr lang="en-US" dirty="0"/>
              <a:t>” or “sufficient,” the paragraph should be well-developed. The reader should not be left wanting for more information</a:t>
            </a:r>
          </a:p>
          <a:p>
            <a:pPr marL="0" indent="0" algn="just">
              <a:buNone/>
            </a:pPr>
            <a:r>
              <a:rPr lang="en-US" dirty="0"/>
              <a:t>Similarly, the paragraph should include enough evidence to support it’s topic sentence</a:t>
            </a:r>
          </a:p>
        </p:txBody>
      </p:sp>
    </p:spTree>
    <p:extLst>
      <p:ext uri="{BB962C8B-B14F-4D97-AF65-F5344CB8AC3E}">
        <p14:creationId xmlns:p14="http://schemas.microsoft.com/office/powerpoint/2010/main" val="409364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523876"/>
            <a:ext cx="10018713" cy="1390650"/>
          </a:xfrm>
        </p:spPr>
        <p:txBody>
          <a:bodyPr>
            <a:normAutofit/>
          </a:bodyPr>
          <a:lstStyle/>
          <a:p>
            <a:r>
              <a:rPr lang="en-US" sz="4400" dirty="0"/>
              <a:t>Example</a:t>
            </a:r>
          </a:p>
        </p:txBody>
      </p:sp>
      <p:sp>
        <p:nvSpPr>
          <p:cNvPr id="3" name="Content Placeholder 2"/>
          <p:cNvSpPr>
            <a:spLocks noGrp="1"/>
          </p:cNvSpPr>
          <p:nvPr>
            <p:ph idx="1"/>
          </p:nvPr>
        </p:nvSpPr>
        <p:spPr>
          <a:xfrm>
            <a:off x="1484310" y="1733551"/>
            <a:ext cx="10018713" cy="4057650"/>
          </a:xfrm>
        </p:spPr>
        <p:txBody>
          <a:bodyPr>
            <a:normAutofit/>
          </a:bodyPr>
          <a:lstStyle/>
          <a:p>
            <a:pPr marL="0" indent="0" algn="just">
              <a:buNone/>
            </a:pPr>
            <a:r>
              <a:rPr lang="en-US" dirty="0"/>
              <a:t>	Great changes require a powerful hand to guide them and push them forward. Governments have the power and influence of the law to support them. Moreover, they have access to means with which to enforce the law and punish offenders. Individuals and corporations that pollute our air and waters will not stop doing so as long as they can profit from this action and do not fear consequences. A </a:t>
            </a:r>
            <a:r>
              <a:rPr lang="en-US" dirty="0" err="1"/>
              <a:t>stell</a:t>
            </a:r>
            <a:r>
              <a:rPr lang="en-US" dirty="0"/>
              <a:t> producer, for instance, will not cease dumping waste in a </a:t>
            </a:r>
            <a:r>
              <a:rPr lang="en-US" dirty="0" err="1"/>
              <a:t>nerby</a:t>
            </a:r>
            <a:r>
              <a:rPr lang="en-US" dirty="0"/>
              <a:t> river if it does not affect it’s bottom line. Taxing this company, on the other hand, might make it change it’s way of doing business. Yet, it is this very question of costs that limits anyone but the government to act against pollution</a:t>
            </a:r>
          </a:p>
        </p:txBody>
      </p:sp>
    </p:spTree>
    <p:extLst>
      <p:ext uri="{BB962C8B-B14F-4D97-AF65-F5344CB8AC3E}">
        <p14:creationId xmlns:p14="http://schemas.microsoft.com/office/powerpoint/2010/main" val="11155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Sources</a:t>
            </a:r>
          </a:p>
        </p:txBody>
      </p:sp>
      <p:sp>
        <p:nvSpPr>
          <p:cNvPr id="3" name="Content Placeholder 2"/>
          <p:cNvSpPr>
            <a:spLocks noGrp="1"/>
          </p:cNvSpPr>
          <p:nvPr>
            <p:ph idx="1"/>
          </p:nvPr>
        </p:nvSpPr>
        <p:spPr>
          <a:xfrm>
            <a:off x="1579560" y="2057399"/>
            <a:ext cx="10018713" cy="3124201"/>
          </a:xfrm>
        </p:spPr>
        <p:txBody>
          <a:bodyPr/>
          <a:lstStyle/>
          <a:p>
            <a:r>
              <a:rPr lang="en-US" dirty="0">
                <a:hlinkClick r:id="rId2">
                  <a:extLst>
                    <a:ext uri="{A12FA001-AC4F-418D-AE19-62706E023703}">
                      <ahyp:hlinkClr xmlns:ahyp="http://schemas.microsoft.com/office/drawing/2018/hyperlinkcolor" val="tx"/>
                    </a:ext>
                  </a:extLst>
                </a:hlinkClick>
              </a:rPr>
              <a:t>https://parlindunganpardede.wordpress.com/category/writing/paragraph-writing/</a:t>
            </a:r>
            <a:endParaRPr lang="en-US" dirty="0"/>
          </a:p>
          <a:p>
            <a:r>
              <a:rPr lang="en-US" dirty="0">
                <a:hlinkClick r:id="rId3">
                  <a:extLst>
                    <a:ext uri="{A12FA001-AC4F-418D-AE19-62706E023703}">
                      <ahyp:hlinkClr xmlns:ahyp="http://schemas.microsoft.com/office/drawing/2018/hyperlinkcolor" val="tx"/>
                    </a:ext>
                  </a:extLst>
                </a:hlinkClick>
              </a:rPr>
              <a:t>https://www.youtube.com/watch?v=0IFDuhdB2Hk</a:t>
            </a:r>
            <a:endParaRPr lang="en-US" dirty="0"/>
          </a:p>
          <a:p>
            <a:r>
              <a:rPr lang="en-US" dirty="0">
                <a:hlinkClick r:id="rId4">
                  <a:extLst>
                    <a:ext uri="{A12FA001-AC4F-418D-AE19-62706E023703}">
                      <ahyp:hlinkClr xmlns:ahyp="http://schemas.microsoft.com/office/drawing/2018/hyperlinkcolor" val="tx"/>
                    </a:ext>
                  </a:extLst>
                </a:hlinkClick>
              </a:rPr>
              <a:t>https://writingexplained.org/grammar-dictionary/paragraph</a:t>
            </a:r>
            <a:r>
              <a:rPr lang="en-US" dirty="0"/>
              <a:t> </a:t>
            </a:r>
          </a:p>
          <a:p>
            <a:endParaRPr lang="en-US" dirty="0"/>
          </a:p>
        </p:txBody>
      </p:sp>
    </p:spTree>
    <p:extLst>
      <p:ext uri="{BB962C8B-B14F-4D97-AF65-F5344CB8AC3E}">
        <p14:creationId xmlns:p14="http://schemas.microsoft.com/office/powerpoint/2010/main" val="3024873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496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1459-B5B6-44AA-B0BE-DA1B259E3BC1}"/>
              </a:ext>
            </a:extLst>
          </p:cNvPr>
          <p:cNvSpPr>
            <a:spLocks noGrp="1"/>
          </p:cNvSpPr>
          <p:nvPr>
            <p:ph type="title"/>
          </p:nvPr>
        </p:nvSpPr>
        <p:spPr>
          <a:xfrm>
            <a:off x="2173287" y="176894"/>
            <a:ext cx="10018713" cy="1528082"/>
          </a:xfrm>
        </p:spPr>
        <p:txBody>
          <a:bodyPr/>
          <a:lstStyle/>
          <a:p>
            <a:pPr algn="l"/>
            <a:r>
              <a:rPr lang="en-US" dirty="0">
                <a:latin typeface="Cambria" panose="02040503050406030204" pitchFamily="18" charset="0"/>
                <a:ea typeface="Cambria" panose="02040503050406030204" pitchFamily="18" charset="0"/>
                <a:cs typeface="Times New Roman" panose="02020603050405020304" pitchFamily="18" charset="0"/>
              </a:rPr>
              <a:t>WHAT IS A PARAGRAPH?</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FBC24B7-793B-4AE6-97F8-06B5FF550C83}"/>
              </a:ext>
            </a:extLst>
          </p:cNvPr>
          <p:cNvSpPr>
            <a:spLocks noGrp="1"/>
          </p:cNvSpPr>
          <p:nvPr>
            <p:ph idx="1"/>
          </p:nvPr>
        </p:nvSpPr>
        <p:spPr>
          <a:xfrm>
            <a:off x="2046285" y="1825624"/>
            <a:ext cx="9869489" cy="4531632"/>
          </a:xfrm>
        </p:spPr>
        <p:txBody>
          <a:bodyPr>
            <a:noAutofit/>
          </a:bodyPr>
          <a:lstStyle/>
          <a:p>
            <a:pPr marL="0" marR="0" lvl="0" indent="0" algn="just">
              <a:lnSpc>
                <a:spcPct val="107000"/>
              </a:lnSpc>
              <a:spcBef>
                <a:spcPts val="0"/>
              </a:spcBef>
              <a:spcAft>
                <a:spcPts val="0"/>
              </a:spcAft>
              <a:buNone/>
            </a:pPr>
            <a:r>
              <a:rPr lang="en-US" sz="2400" dirty="0">
                <a:effectLst/>
                <a:ea typeface="Times New Roman" panose="02020603050405020304" pitchFamily="18" charset="0"/>
                <a:cs typeface="Times New Roman" panose="02020603050405020304" pitchFamily="18" charset="0"/>
              </a:rPr>
              <a:t>A paragraph is a group of sentences that develops one main idea.</a:t>
            </a:r>
          </a:p>
          <a:p>
            <a:pPr marL="0" marR="0" lvl="0" indent="0" algn="just">
              <a:lnSpc>
                <a:spcPct val="107000"/>
              </a:lnSpc>
              <a:spcBef>
                <a:spcPts val="0"/>
              </a:spcBef>
              <a:spcAft>
                <a:spcPts val="0"/>
              </a:spcAft>
              <a:buNone/>
            </a:pPr>
            <a:endParaRPr lang="en-US" sz="2400" dirty="0">
              <a:effectLst/>
              <a:ea typeface="Times New Roman" panose="02020603050405020304" pitchFamily="18" charset="0"/>
              <a:cs typeface="Times New Roman" panose="02020603050405020304" pitchFamily="18" charset="0"/>
            </a:endParaRPr>
          </a:p>
          <a:p>
            <a:pPr marL="0" marR="0" lvl="0" indent="0" algn="just">
              <a:lnSpc>
                <a:spcPct val="107000"/>
              </a:lnSpc>
              <a:spcBef>
                <a:spcPts val="0"/>
              </a:spcBef>
              <a:spcAft>
                <a:spcPts val="0"/>
              </a:spcAft>
              <a:buNone/>
            </a:pPr>
            <a:r>
              <a:rPr lang="en-US" sz="2400" dirty="0">
                <a:effectLst/>
                <a:ea typeface="Times New Roman" panose="02020603050405020304" pitchFamily="18" charset="0"/>
                <a:cs typeface="Times New Roman" panose="02020603050405020304" pitchFamily="18" charset="0"/>
              </a:rPr>
              <a:t>- A paragraph may stand by itself as a complete piece of writing, or it may be a section of a longer piece of writing, such as an essay.</a:t>
            </a:r>
            <a:endParaRPr lang="en-US" sz="2400" dirty="0">
              <a:ea typeface="Times New Roman" panose="02020603050405020304" pitchFamily="18" charset="0"/>
              <a:cs typeface="Times New Roman" panose="02020603050405020304" pitchFamily="18" charset="0"/>
            </a:endParaRPr>
          </a:p>
          <a:p>
            <a:pPr marL="0" marR="0" lvl="0" indent="0" algn="just">
              <a:lnSpc>
                <a:spcPct val="107000"/>
              </a:lnSpc>
              <a:spcBef>
                <a:spcPts val="0"/>
              </a:spcBef>
              <a:spcAft>
                <a:spcPts val="0"/>
              </a:spcAft>
              <a:buNone/>
            </a:pPr>
            <a:r>
              <a:rPr lang="en-US" sz="2400" dirty="0">
                <a:effectLst/>
                <a:ea typeface="Times New Roman" panose="02020603050405020304" pitchFamily="18" charset="0"/>
              </a:rPr>
              <a:t>- It can give information tell an opinion, explain something, or even tell a short story. Every sentence in a good paragraph is about the same topic.</a:t>
            </a:r>
            <a:endParaRPr lang="en-US" sz="2400" dirty="0">
              <a:effectLst/>
              <a:ea typeface="Times New Roman" panose="02020603050405020304" pitchFamily="18" charset="0"/>
              <a:cs typeface="Times New Roman" panose="02020603050405020304" pitchFamily="18" charset="0"/>
            </a:endParaRPr>
          </a:p>
          <a:p>
            <a:pPr marL="0" marR="0" lvl="0" indent="0" algn="just">
              <a:lnSpc>
                <a:spcPct val="107000"/>
              </a:lnSpc>
              <a:spcBef>
                <a:spcPts val="0"/>
              </a:spcBef>
              <a:spcAft>
                <a:spcPts val="0"/>
              </a:spcAft>
              <a:buNone/>
            </a:pPr>
            <a:r>
              <a:rPr lang="en-US" sz="2400" dirty="0">
                <a:effectLst/>
                <a:ea typeface="Times New Roman" panose="02020603050405020304" pitchFamily="18" charset="0"/>
                <a:cs typeface="Times New Roman" panose="02020603050405020304" pitchFamily="18" charset="0"/>
              </a:rPr>
              <a:t>- A paragraph should be neither so short that the subject is under developed and insufficiently explained, nor so long that it tends to breakdown into too many subtopics that would be better organized into separate paragraphs. </a:t>
            </a:r>
          </a:p>
          <a:p>
            <a:pPr marL="0" marR="0" lvl="0" indent="0" algn="just">
              <a:lnSpc>
                <a:spcPct val="107000"/>
              </a:lnSpc>
              <a:spcBef>
                <a:spcPts val="0"/>
              </a:spcBef>
              <a:spcAft>
                <a:spcPts val="0"/>
              </a:spcAft>
              <a:buNone/>
            </a:pPr>
            <a:r>
              <a:rPr lang="en-US" sz="2400" dirty="0">
                <a:effectLst/>
                <a:ea typeface="Times New Roman" panose="02020603050405020304" pitchFamily="18" charset="0"/>
                <a:cs typeface="Times New Roman" panose="02020603050405020304" pitchFamily="18" charset="0"/>
              </a:rPr>
              <a:t>- [As a practical guide, a paragraph should be written in approximately eight to twelve sentences (75-125 words)].</a:t>
            </a:r>
          </a:p>
        </p:txBody>
      </p:sp>
    </p:spTree>
    <p:extLst>
      <p:ext uri="{BB962C8B-B14F-4D97-AF65-F5344CB8AC3E}">
        <p14:creationId xmlns:p14="http://schemas.microsoft.com/office/powerpoint/2010/main" val="208956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19A7-A9EF-4A92-A56D-831818FCCDB7}"/>
              </a:ext>
            </a:extLst>
          </p:cNvPr>
          <p:cNvSpPr>
            <a:spLocks noGrp="1"/>
          </p:cNvSpPr>
          <p:nvPr>
            <p:ph type="title"/>
          </p:nvPr>
        </p:nvSpPr>
        <p:spPr>
          <a:xfrm>
            <a:off x="1808161" y="533400"/>
            <a:ext cx="10018713" cy="1247775"/>
          </a:xfrm>
        </p:spPr>
        <p:txBody>
          <a:bodyPr>
            <a:normAutofit/>
          </a:bodyPr>
          <a:lstStyle/>
          <a:p>
            <a:pPr algn="l"/>
            <a:r>
              <a:rPr lang="en-US" sz="4400" dirty="0">
                <a:effectLst/>
                <a:latin typeface="Cambria" panose="02040503050406030204" pitchFamily="18" charset="0"/>
                <a:ea typeface="Cambria" panose="02040503050406030204" pitchFamily="18" charset="0"/>
                <a:cs typeface="Times New Roman" panose="02020603050405020304" pitchFamily="18" charset="0"/>
              </a:rPr>
              <a:t>A. NARRATIVE PARAGRAPH</a:t>
            </a:r>
            <a:endParaRPr lang="en-US" sz="88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B9DF4F63-35D2-477B-B8C2-0D0CDDD726AC}"/>
              </a:ext>
            </a:extLst>
          </p:cNvPr>
          <p:cNvSpPr>
            <a:spLocks noGrp="1"/>
          </p:cNvSpPr>
          <p:nvPr>
            <p:ph idx="1"/>
          </p:nvPr>
        </p:nvSpPr>
        <p:spPr>
          <a:xfrm>
            <a:off x="1666874" y="1498600"/>
            <a:ext cx="9877426" cy="4678363"/>
          </a:xfrm>
        </p:spPr>
        <p:txBody>
          <a:bodyPr>
            <a:normAutofit/>
          </a:bodyPr>
          <a:lstStyle/>
          <a:p>
            <a:pPr marL="0" indent="0" algn="just">
              <a:buNone/>
            </a:pPr>
            <a:r>
              <a:rPr lang="en-US" dirty="0">
                <a:effectLst/>
                <a:ea typeface="Calibri" panose="020F0502020204030204" pitchFamily="34" charset="0"/>
                <a:cs typeface="Times New Roman" panose="02020603050405020304" pitchFamily="18" charset="0"/>
              </a:rPr>
              <a:t>	A narrative paragraph is a group of sentences that tells a story; it tells about a series of events or actions. These events are arranged in time sequence with a definite beginning, middle and end. They may be organized in a chronological order (in respect to the order in which the events happened) or by using flashbacks and retrospection.  Be they are chronologically arranged or not, the stories in narrative paragraphs are used to illustrate or demonstrate a point, i.e. to make us laugh (to entertain), or to make us understand something, or to change our attitudes (to instruct).  As a consequence, developing a strong topic sentence is important. </a:t>
            </a:r>
          </a:p>
          <a:p>
            <a:pPr marL="0" indent="0" algn="just">
              <a:buNone/>
            </a:pPr>
            <a:r>
              <a:rPr lang="en-US" dirty="0">
                <a:ea typeface="Times New Roman" panose="02020603050405020304" pitchFamily="18" charset="0"/>
              </a:rPr>
              <a:t>T</a:t>
            </a:r>
            <a:r>
              <a:rPr lang="en-US" dirty="0">
                <a:effectLst/>
                <a:ea typeface="Times New Roman" panose="02020603050405020304" pitchFamily="18" charset="0"/>
              </a:rPr>
              <a:t>ransitions commonly used in </a:t>
            </a:r>
            <a:r>
              <a:rPr lang="en-US" dirty="0">
                <a:effectLst/>
                <a:ea typeface="Calibri" panose="020F0502020204030204" pitchFamily="34" charset="0"/>
              </a:rPr>
              <a:t>narrative: “after”, “then”, and “before”</a:t>
            </a:r>
            <a:endParaRPr lang="en-US" sz="4000" dirty="0"/>
          </a:p>
        </p:txBody>
      </p:sp>
    </p:spTree>
    <p:extLst>
      <p:ext uri="{BB962C8B-B14F-4D97-AF65-F5344CB8AC3E}">
        <p14:creationId xmlns:p14="http://schemas.microsoft.com/office/powerpoint/2010/main" val="372745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3EBE-1F94-4E24-87F1-8869BDF7777E}"/>
              </a:ext>
            </a:extLst>
          </p:cNvPr>
          <p:cNvSpPr>
            <a:spLocks noGrp="1"/>
          </p:cNvSpPr>
          <p:nvPr>
            <p:ph type="title"/>
          </p:nvPr>
        </p:nvSpPr>
        <p:spPr>
          <a:xfrm>
            <a:off x="1836736" y="152400"/>
            <a:ext cx="10018713" cy="1323975"/>
          </a:xfrm>
        </p:spPr>
        <p:txBody>
          <a:bodyPr/>
          <a:lstStyle/>
          <a:p>
            <a:pPr algn="l"/>
            <a:r>
              <a:rPr lang="en-US" dirty="0"/>
              <a:t>B. DESCRIPTIVE PARAGRAPH</a:t>
            </a:r>
          </a:p>
        </p:txBody>
      </p:sp>
      <p:sp>
        <p:nvSpPr>
          <p:cNvPr id="3" name="Content Placeholder 2">
            <a:extLst>
              <a:ext uri="{FF2B5EF4-FFF2-40B4-BE49-F238E27FC236}">
                <a16:creationId xmlns:a16="http://schemas.microsoft.com/office/drawing/2014/main" id="{4B7D9CEA-C4A7-46BE-8BEA-14290BF2323F}"/>
              </a:ext>
            </a:extLst>
          </p:cNvPr>
          <p:cNvSpPr>
            <a:spLocks noGrp="1"/>
          </p:cNvSpPr>
          <p:nvPr>
            <p:ph idx="1"/>
          </p:nvPr>
        </p:nvSpPr>
        <p:spPr>
          <a:xfrm>
            <a:off x="1836736" y="1381124"/>
            <a:ext cx="10018713" cy="5095875"/>
          </a:xfrm>
        </p:spPr>
        <p:txBody>
          <a:bodyPr>
            <a:noAutofit/>
          </a:bodyPr>
          <a:lstStyle/>
          <a:p>
            <a:pPr algn="just">
              <a:lnSpc>
                <a:spcPct val="107000"/>
              </a:lnSpc>
              <a:spcBef>
                <a:spcPts val="0"/>
              </a:spcBef>
              <a:spcAft>
                <a:spcPts val="800"/>
              </a:spcAft>
              <a:buFontTx/>
              <a:buChar char="-"/>
            </a:pPr>
            <a:r>
              <a:rPr lang="en-US" sz="2100" dirty="0">
                <a:solidFill>
                  <a:srgbClr val="434343"/>
                </a:solidFill>
                <a:effectLst/>
                <a:ea typeface="Calibri" panose="020F0502020204030204" pitchFamily="34" charset="0"/>
                <a:cs typeface="Times New Roman" panose="02020603050405020304" pitchFamily="18" charset="0"/>
              </a:rPr>
              <a:t>Descriptive paragraphs are often used to describe what a place or an object person looks like, or what a person looks and acts like. Therefore, a good descriptive paragraph provides the reader with an accurate mental picture of the topic of the paragraph whether it is a person, a place or an object.</a:t>
            </a:r>
            <a:endParaRPr lang="en-US" sz="2100" dirty="0">
              <a:solidFill>
                <a:srgbClr val="444444"/>
              </a:solidFill>
              <a:effectLst/>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Tx/>
              <a:buChar char="-"/>
            </a:pPr>
            <a:r>
              <a:rPr lang="en-US" sz="2100" dirty="0">
                <a:solidFill>
                  <a:srgbClr val="444444"/>
                </a:solidFill>
                <a:effectLst/>
                <a:ea typeface="Calibri" panose="020F0502020204030204" pitchFamily="34" charset="0"/>
                <a:cs typeface="Times New Roman" panose="02020603050405020304" pitchFamily="18" charset="0"/>
              </a:rPr>
              <a:t>To write an effective description, your descriptions should create the sense of a </a:t>
            </a:r>
            <a:r>
              <a:rPr lang="en-US" sz="2100" i="1" dirty="0">
                <a:effectLst/>
                <a:ea typeface="Calibri" panose="020F0502020204030204" pitchFamily="34" charset="0"/>
                <a:cs typeface="Times New Roman" panose="02020603050405020304" pitchFamily="18" charset="0"/>
              </a:rPr>
              <a:t>dominant or overall impression</a:t>
            </a:r>
            <a:r>
              <a:rPr lang="en-US" sz="2100" dirty="0">
                <a:effectLst/>
                <a:ea typeface="Calibri" panose="020F0502020204030204" pitchFamily="34" charset="0"/>
                <a:cs typeface="Times New Roman" panose="02020603050405020304" pitchFamily="18" charset="0"/>
              </a:rPr>
              <a:t> in your reader. You can achieve this by making each individual sentence you write a part of a picture you would like to show to your reader. For example, when you describe Lake Toba, the dominant impression you want to create could be its </a:t>
            </a:r>
            <a:r>
              <a:rPr lang="en-US" sz="2100" i="1" dirty="0">
                <a:effectLst/>
                <a:ea typeface="Calibri" panose="020F0502020204030204" pitchFamily="34" charset="0"/>
                <a:cs typeface="Times New Roman" panose="02020603050405020304" pitchFamily="18" charset="0"/>
              </a:rPr>
              <a:t>beauty </a:t>
            </a:r>
            <a:r>
              <a:rPr lang="en-US" sz="2100" dirty="0">
                <a:effectLst/>
                <a:ea typeface="Calibri" panose="020F0502020204030204" pitchFamily="34" charset="0"/>
                <a:cs typeface="Times New Roman" panose="02020603050405020304" pitchFamily="18" charset="0"/>
              </a:rPr>
              <a:t>or its </a:t>
            </a:r>
            <a:r>
              <a:rPr lang="en-US" sz="2100" i="1" dirty="0">
                <a:effectLst/>
                <a:ea typeface="Calibri" panose="020F0502020204030204" pitchFamily="34" charset="0"/>
                <a:cs typeface="Times New Roman" panose="02020603050405020304" pitchFamily="18" charset="0"/>
              </a:rPr>
              <a:t>tranquility</a:t>
            </a:r>
            <a:r>
              <a:rPr lang="en-US" sz="2100" dirty="0">
                <a:effectLst/>
                <a:ea typeface="Calibri" panose="020F0502020204030204" pitchFamily="34" charset="0"/>
                <a:cs typeface="Times New Roman" panose="02020603050405020304" pitchFamily="18" charset="0"/>
              </a:rPr>
              <a:t>. When you describe a person, you might want to present the impression of a diligent, hardworking person.</a:t>
            </a:r>
          </a:p>
          <a:p>
            <a:pPr marR="0" algn="just">
              <a:lnSpc>
                <a:spcPct val="107000"/>
              </a:lnSpc>
              <a:spcBef>
                <a:spcPts val="0"/>
              </a:spcBef>
              <a:spcAft>
                <a:spcPts val="800"/>
              </a:spcAft>
              <a:buFontTx/>
              <a:buChar char="-"/>
            </a:pPr>
            <a:r>
              <a:rPr lang="en-US" sz="2100" dirty="0">
                <a:solidFill>
                  <a:srgbClr val="444444"/>
                </a:solidFill>
                <a:effectLst/>
                <a:ea typeface="Calibri" panose="020F0502020204030204" pitchFamily="34" charset="0"/>
                <a:cs typeface="Times New Roman" panose="02020603050405020304" pitchFamily="18" charset="0"/>
              </a:rPr>
              <a:t>In order to make vivid descriptions, good writers use sensory images, or details that relate to our five senses—sight, sound, touch, smell, and taste. Sentences that make the reader </a:t>
            </a:r>
            <a:r>
              <a:rPr lang="en-US" sz="2100" i="1" dirty="0">
                <a:effectLst/>
                <a:ea typeface="Calibri" panose="020F0502020204030204" pitchFamily="34" charset="0"/>
                <a:cs typeface="Times New Roman" panose="02020603050405020304" pitchFamily="18" charset="0"/>
              </a:rPr>
              <a:t>sees </a:t>
            </a:r>
            <a:r>
              <a:rPr lang="en-US" sz="2100" dirty="0">
                <a:effectLst/>
                <a:ea typeface="Calibri" panose="020F0502020204030204" pitchFamily="34" charset="0"/>
                <a:cs typeface="Times New Roman" panose="02020603050405020304" pitchFamily="18" charset="0"/>
              </a:rPr>
              <a:t>an object, </a:t>
            </a:r>
            <a:r>
              <a:rPr lang="en-US" sz="2100" i="1" dirty="0">
                <a:effectLst/>
                <a:ea typeface="Calibri" panose="020F0502020204030204" pitchFamily="34" charset="0"/>
                <a:cs typeface="Times New Roman" panose="02020603050405020304" pitchFamily="18" charset="0"/>
              </a:rPr>
              <a:t>hears </a:t>
            </a:r>
            <a:r>
              <a:rPr lang="en-US" sz="2100" dirty="0">
                <a:effectLst/>
                <a:ea typeface="Calibri" panose="020F0502020204030204" pitchFamily="34" charset="0"/>
                <a:cs typeface="Times New Roman" panose="02020603050405020304" pitchFamily="18" charset="0"/>
              </a:rPr>
              <a:t>a sound, </a:t>
            </a:r>
            <a:r>
              <a:rPr lang="en-US" sz="2100" i="1" dirty="0">
                <a:effectLst/>
                <a:ea typeface="Calibri" panose="020F0502020204030204" pitchFamily="34" charset="0"/>
                <a:cs typeface="Times New Roman" panose="02020603050405020304" pitchFamily="18" charset="0"/>
              </a:rPr>
              <a:t>touches </a:t>
            </a:r>
            <a:r>
              <a:rPr lang="en-US" sz="2100" dirty="0">
                <a:effectLst/>
                <a:ea typeface="Calibri" panose="020F0502020204030204" pitchFamily="34" charset="0"/>
                <a:cs typeface="Times New Roman" panose="02020603050405020304" pitchFamily="18" charset="0"/>
              </a:rPr>
              <a:t>a surface, </a:t>
            </a:r>
            <a:r>
              <a:rPr lang="en-US" sz="2100" i="1" dirty="0">
                <a:effectLst/>
                <a:ea typeface="Calibri" panose="020F0502020204030204" pitchFamily="34" charset="0"/>
                <a:cs typeface="Times New Roman" panose="02020603050405020304" pitchFamily="18" charset="0"/>
              </a:rPr>
              <a:t>smells </a:t>
            </a:r>
            <a:r>
              <a:rPr lang="en-US" sz="2100" dirty="0">
                <a:effectLst/>
                <a:ea typeface="Calibri" panose="020F0502020204030204" pitchFamily="34" charset="0"/>
                <a:cs typeface="Times New Roman" panose="02020603050405020304" pitchFamily="18" charset="0"/>
              </a:rPr>
              <a:t>an odor, or </a:t>
            </a:r>
            <a:r>
              <a:rPr lang="en-US" sz="2100" i="1" dirty="0">
                <a:effectLst/>
                <a:ea typeface="Calibri" panose="020F0502020204030204" pitchFamily="34" charset="0"/>
                <a:cs typeface="Times New Roman" panose="02020603050405020304" pitchFamily="18" charset="0"/>
              </a:rPr>
              <a:t>tastes </a:t>
            </a:r>
            <a:r>
              <a:rPr lang="en-US" sz="2100" dirty="0">
                <a:effectLst/>
                <a:ea typeface="Calibri" panose="020F0502020204030204" pitchFamily="34" charset="0"/>
                <a:cs typeface="Times New Roman" panose="02020603050405020304" pitchFamily="18" charset="0"/>
              </a:rPr>
              <a:t>a flavor are very effective in descriptive writing.</a:t>
            </a:r>
          </a:p>
        </p:txBody>
      </p:sp>
    </p:spTree>
    <p:extLst>
      <p:ext uri="{BB962C8B-B14F-4D97-AF65-F5344CB8AC3E}">
        <p14:creationId xmlns:p14="http://schemas.microsoft.com/office/powerpoint/2010/main" val="257320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BBFC-7F84-4C62-80CF-945C479EB728}"/>
              </a:ext>
            </a:extLst>
          </p:cNvPr>
          <p:cNvSpPr>
            <a:spLocks noGrp="1"/>
          </p:cNvSpPr>
          <p:nvPr>
            <p:ph type="title"/>
          </p:nvPr>
        </p:nvSpPr>
        <p:spPr>
          <a:xfrm>
            <a:off x="1827211" y="171451"/>
            <a:ext cx="9526589" cy="1257300"/>
          </a:xfrm>
        </p:spPr>
        <p:txBody>
          <a:bodyPr/>
          <a:lstStyle/>
          <a:p>
            <a:pPr algn="l"/>
            <a:r>
              <a:rPr lang="en-US" dirty="0"/>
              <a:t>C. PROCESS PARAGRAPH</a:t>
            </a:r>
          </a:p>
        </p:txBody>
      </p:sp>
      <p:sp>
        <p:nvSpPr>
          <p:cNvPr id="3" name="Content Placeholder 2">
            <a:extLst>
              <a:ext uri="{FF2B5EF4-FFF2-40B4-BE49-F238E27FC236}">
                <a16:creationId xmlns:a16="http://schemas.microsoft.com/office/drawing/2014/main" id="{9B873190-085E-4487-8E1E-1FD8FE0D3E22}"/>
              </a:ext>
            </a:extLst>
          </p:cNvPr>
          <p:cNvSpPr>
            <a:spLocks noGrp="1"/>
          </p:cNvSpPr>
          <p:nvPr>
            <p:ph idx="1"/>
          </p:nvPr>
        </p:nvSpPr>
        <p:spPr>
          <a:xfrm>
            <a:off x="1731960" y="1143000"/>
            <a:ext cx="10136190" cy="5438775"/>
          </a:xfrm>
        </p:spPr>
        <p:txBody>
          <a:bodyPr>
            <a:noAutofit/>
          </a:bodyPr>
          <a:lstStyle/>
          <a:p>
            <a:pPr algn="just"/>
            <a:r>
              <a:rPr lang="en-US" sz="2000" dirty="0">
                <a:solidFill>
                  <a:srgbClr val="434343"/>
                </a:solidFill>
                <a:effectLst/>
                <a:ea typeface="Times New Roman" panose="02020603050405020304" pitchFamily="18" charset="0"/>
              </a:rPr>
              <a:t>A process paragraph is a series of steps that explain how something happens or how to make something. It can explain anything from the way to enrich vocabulary to overcoming insomnia to the procedure of operating a machine. Because such explanations must be clear, the process paragraph must be written in chronological order, and it must include a topic sentence that clearly states the paragraph’s purpose. </a:t>
            </a:r>
          </a:p>
          <a:p>
            <a:pPr algn="just"/>
            <a:r>
              <a:rPr lang="en-US" sz="2000" dirty="0">
                <a:solidFill>
                  <a:srgbClr val="434343"/>
                </a:solidFill>
                <a:ea typeface="Times New Roman" panose="02020603050405020304" pitchFamily="18" charset="0"/>
              </a:rPr>
              <a:t>T</a:t>
            </a:r>
            <a:r>
              <a:rPr lang="en-US" sz="2000" dirty="0">
                <a:solidFill>
                  <a:srgbClr val="434343"/>
                </a:solidFill>
                <a:effectLst/>
                <a:ea typeface="Times New Roman" panose="02020603050405020304" pitchFamily="18" charset="0"/>
              </a:rPr>
              <a:t>ransition words and phrases such as “first,” “next,” “finally,” that connect each of the steps.</a:t>
            </a:r>
          </a:p>
          <a:p>
            <a:pPr marL="0" indent="0" algn="just">
              <a:buNone/>
            </a:pPr>
            <a:r>
              <a:rPr lang="en-US" sz="2000" dirty="0">
                <a:solidFill>
                  <a:srgbClr val="444444"/>
                </a:solidFill>
                <a:effectLst/>
                <a:ea typeface="Times New Roman" panose="02020603050405020304" pitchFamily="18" charset="0"/>
              </a:rPr>
              <a:t>To write a good process paragraph, you should pay attention to three important things</a:t>
            </a:r>
            <a:r>
              <a:rPr lang="en-US" sz="2000" dirty="0">
                <a:solidFill>
                  <a:srgbClr val="444444"/>
                </a:solidFill>
                <a:ea typeface="Times New Roman" panose="02020603050405020304" pitchFamily="18" charset="0"/>
              </a:rPr>
              <a:t>:</a:t>
            </a:r>
          </a:p>
          <a:p>
            <a:pPr algn="just"/>
            <a:r>
              <a:rPr lang="en-US" sz="2000" dirty="0">
                <a:solidFill>
                  <a:srgbClr val="444444"/>
                </a:solidFill>
                <a:effectLst/>
                <a:ea typeface="Times New Roman" panose="02020603050405020304" pitchFamily="18" charset="0"/>
              </a:rPr>
              <a:t>make sure that the steps in the process are complete. Following a procedure whose steps are incomplete will fail to produce the expected result.</a:t>
            </a:r>
          </a:p>
          <a:p>
            <a:pPr algn="just"/>
            <a:r>
              <a:rPr lang="en-US" sz="2000" dirty="0">
                <a:solidFill>
                  <a:srgbClr val="444444"/>
                </a:solidFill>
                <a:effectLst/>
                <a:ea typeface="Times New Roman" panose="02020603050405020304" pitchFamily="18" charset="0"/>
              </a:rPr>
              <a:t>present the steps in the right sequence. For example, if you are describing the process of cleaning an electric mixer, it is important to point out that you must first unplug the appliance before you remove the blades. Improperly written instructions have caused serious injuries and even death. </a:t>
            </a:r>
          </a:p>
        </p:txBody>
      </p:sp>
    </p:spTree>
    <p:extLst>
      <p:ext uri="{BB962C8B-B14F-4D97-AF65-F5344CB8AC3E}">
        <p14:creationId xmlns:p14="http://schemas.microsoft.com/office/powerpoint/2010/main" val="17871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0D2E-DD64-4967-B87B-540A1D544081}"/>
              </a:ext>
            </a:extLst>
          </p:cNvPr>
          <p:cNvSpPr>
            <a:spLocks noGrp="1"/>
          </p:cNvSpPr>
          <p:nvPr>
            <p:ph type="title"/>
          </p:nvPr>
        </p:nvSpPr>
        <p:spPr>
          <a:xfrm>
            <a:off x="1552574" y="185737"/>
            <a:ext cx="10077451" cy="1325563"/>
          </a:xfrm>
        </p:spPr>
        <p:txBody>
          <a:bodyPr>
            <a:normAutofit/>
          </a:bodyPr>
          <a:lstStyle/>
          <a:p>
            <a:pPr algn="l"/>
            <a:r>
              <a:rPr lang="en-US" sz="3600" dirty="0">
                <a:effectLst/>
                <a:latin typeface="Cambria" panose="02040503050406030204" pitchFamily="18" charset="0"/>
                <a:ea typeface="Cambria" panose="02040503050406030204" pitchFamily="18" charset="0"/>
                <a:cs typeface="Times New Roman" panose="02020603050405020304" pitchFamily="18" charset="0"/>
              </a:rPr>
              <a:t>D. PARAGRAPH OF COMPARISON AND CONTRAST</a:t>
            </a:r>
            <a:endParaRPr lang="en-US" sz="72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B7ADF18-39A2-467F-84C0-055C945CE1A7}"/>
              </a:ext>
            </a:extLst>
          </p:cNvPr>
          <p:cNvSpPr>
            <a:spLocks noGrp="1"/>
          </p:cNvSpPr>
          <p:nvPr>
            <p:ph idx="1"/>
          </p:nvPr>
        </p:nvSpPr>
        <p:spPr>
          <a:xfrm>
            <a:off x="1476374" y="1181100"/>
            <a:ext cx="10115551" cy="1533525"/>
          </a:xfrm>
        </p:spPr>
        <p:txBody>
          <a:bodyPr>
            <a:normAutofit lnSpcReduction="10000"/>
          </a:bodyPr>
          <a:lstStyle/>
          <a:p>
            <a:pPr marL="0" indent="0" algn="just">
              <a:buNone/>
            </a:pPr>
            <a:r>
              <a:rPr lang="en-US" sz="2000" dirty="0">
                <a:solidFill>
                  <a:srgbClr val="444444"/>
                </a:solidFill>
                <a:effectLst/>
                <a:ea typeface="Calibri" panose="020F0502020204030204" pitchFamily="34" charset="0"/>
                <a:cs typeface="Times New Roman" panose="02020603050405020304" pitchFamily="18" charset="0"/>
              </a:rPr>
              <a:t>Relationship comparison and contrast are two analysis methods used by people in daily lives. By means of comparison, people examine how two or more things are similar; by means of contrast people looks at how two or more things are different. In other words, </a:t>
            </a:r>
            <a:r>
              <a:rPr lang="en-US" sz="2000" i="1" dirty="0">
                <a:effectLst/>
                <a:ea typeface="Calibri" panose="020F0502020204030204" pitchFamily="34" charset="0"/>
                <a:cs typeface="Times New Roman" panose="02020603050405020304" pitchFamily="18" charset="0"/>
              </a:rPr>
              <a:t>comparison </a:t>
            </a:r>
            <a:r>
              <a:rPr lang="en-US" sz="2000" dirty="0">
                <a:effectLst/>
                <a:ea typeface="Calibri" panose="020F0502020204030204" pitchFamily="34" charset="0"/>
                <a:cs typeface="Times New Roman" panose="02020603050405020304" pitchFamily="18" charset="0"/>
              </a:rPr>
              <a:t>is used when we focus on similarities, and </a:t>
            </a:r>
            <a:r>
              <a:rPr lang="en-US" sz="2000" i="1" dirty="0">
                <a:effectLst/>
                <a:ea typeface="Calibri" panose="020F0502020204030204" pitchFamily="34" charset="0"/>
                <a:cs typeface="Times New Roman" panose="02020603050405020304" pitchFamily="18" charset="0"/>
              </a:rPr>
              <a:t>contrast </a:t>
            </a:r>
            <a:r>
              <a:rPr lang="en-US" sz="2000" dirty="0">
                <a:effectLst/>
                <a:ea typeface="Calibri" panose="020F0502020204030204" pitchFamily="34" charset="0"/>
                <a:cs typeface="Times New Roman" panose="02020603050405020304" pitchFamily="18" charset="0"/>
              </a:rPr>
              <a:t>when we focus on differences.</a:t>
            </a:r>
          </a:p>
        </p:txBody>
      </p:sp>
      <p:sp>
        <p:nvSpPr>
          <p:cNvPr id="6" name="TextBox 5">
            <a:extLst>
              <a:ext uri="{FF2B5EF4-FFF2-40B4-BE49-F238E27FC236}">
                <a16:creationId xmlns:a16="http://schemas.microsoft.com/office/drawing/2014/main" id="{5E8263E6-0CE9-4AE0-8511-D3A33D068C9B}"/>
              </a:ext>
            </a:extLst>
          </p:cNvPr>
          <p:cNvSpPr txBox="1"/>
          <p:nvPr/>
        </p:nvSpPr>
        <p:spPr>
          <a:xfrm>
            <a:off x="4675185" y="2701925"/>
            <a:ext cx="3868739" cy="4088620"/>
          </a:xfrm>
          <a:prstGeom prst="rect">
            <a:avLst/>
          </a:prstGeom>
          <a:noFill/>
        </p:spPr>
        <p:txBody>
          <a:bodyPr wrap="square" rtlCol="0">
            <a:spAutoFit/>
          </a:bodyPr>
          <a:lstStyle/>
          <a:p>
            <a:pPr marL="0" marR="0" fontAlgn="base">
              <a:lnSpc>
                <a:spcPct val="107000"/>
              </a:lnSpc>
              <a:spcBef>
                <a:spcPts val="0"/>
              </a:spcBef>
              <a:spcAft>
                <a:spcPts val="0"/>
              </a:spcAft>
            </a:pPr>
            <a:r>
              <a:rPr lang="en-US" sz="1600" b="1" dirty="0">
                <a:solidFill>
                  <a:srgbClr val="CC0000"/>
                </a:solidFill>
                <a:effectLst/>
                <a:ea typeface="Times New Roman" panose="02020603050405020304" pitchFamily="18" charset="0"/>
                <a:cs typeface="Helvetica" panose="020B0604020202020204" pitchFamily="34" charset="0"/>
              </a:rPr>
              <a:t>The Point by Point Method</a:t>
            </a:r>
            <a:endParaRPr lang="en-US" sz="16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600" dirty="0">
                <a:solidFill>
                  <a:srgbClr val="CC0000"/>
                </a:solidFill>
                <a:effectLst/>
                <a:ea typeface="Times New Roman" panose="02020603050405020304" pitchFamily="18" charset="0"/>
                <a:cs typeface="Helvetica" panose="020B0604020202020204" pitchFamily="34" charset="0"/>
              </a:rPr>
              <a:t>Topic Sentence: Comparison or Contrast between X and Y</a:t>
            </a:r>
            <a:endParaRPr lang="en-US" sz="16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600" dirty="0">
                <a:solidFill>
                  <a:srgbClr val="CC0000"/>
                </a:solidFill>
                <a:effectLst/>
                <a:ea typeface="Times New Roman" panose="02020603050405020304" pitchFamily="18" charset="0"/>
                <a:cs typeface="Helvetica" panose="020B0604020202020204" pitchFamily="34" charset="0"/>
              </a:rPr>
              <a:t>A. Sub-topic 1: First Comparison or Contrast</a:t>
            </a:r>
            <a:endParaRPr lang="en-US" sz="1600"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600" dirty="0">
                <a:solidFill>
                  <a:srgbClr val="CC0000"/>
                </a:solidFill>
                <a:effectLst/>
                <a:ea typeface="Times New Roman" panose="02020603050405020304" pitchFamily="18" charset="0"/>
                <a:cs typeface="Helvetica" panose="020B0604020202020204" pitchFamily="34" charset="0"/>
              </a:rPr>
              <a:t>point 1 of X</a:t>
            </a:r>
            <a:endParaRPr lang="en-US" sz="1600"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600" dirty="0">
                <a:solidFill>
                  <a:srgbClr val="CC0000"/>
                </a:solidFill>
                <a:effectLst/>
                <a:ea typeface="Times New Roman" panose="02020603050405020304" pitchFamily="18" charset="0"/>
                <a:cs typeface="Helvetica" panose="020B0604020202020204" pitchFamily="34" charset="0"/>
              </a:rPr>
              <a:t>point 1 of Y</a:t>
            </a:r>
            <a:endParaRPr lang="en-US" sz="16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600" dirty="0">
                <a:solidFill>
                  <a:srgbClr val="CC0000"/>
                </a:solidFill>
                <a:effectLst/>
                <a:ea typeface="Times New Roman" panose="02020603050405020304" pitchFamily="18" charset="0"/>
                <a:cs typeface="Helvetica" panose="020B0604020202020204" pitchFamily="34" charset="0"/>
              </a:rPr>
              <a:t>B. Sub-topic 2: Second Comparison or Contrast</a:t>
            </a:r>
            <a:endParaRPr lang="en-US" sz="1600"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600" dirty="0">
                <a:solidFill>
                  <a:srgbClr val="CC0000"/>
                </a:solidFill>
                <a:effectLst/>
                <a:ea typeface="Times New Roman" panose="02020603050405020304" pitchFamily="18" charset="0"/>
                <a:cs typeface="Helvetica" panose="020B0604020202020204" pitchFamily="34" charset="0"/>
              </a:rPr>
              <a:t>point 2 of X</a:t>
            </a:r>
            <a:endParaRPr lang="en-US" sz="1600"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600" dirty="0">
                <a:solidFill>
                  <a:srgbClr val="CC0000"/>
                </a:solidFill>
                <a:effectLst/>
                <a:ea typeface="Times New Roman" panose="02020603050405020304" pitchFamily="18" charset="0"/>
                <a:cs typeface="Helvetica" panose="020B0604020202020204" pitchFamily="34" charset="0"/>
              </a:rPr>
              <a:t>point 2 of Y</a:t>
            </a:r>
            <a:endParaRPr lang="en-US" sz="1600"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600" dirty="0">
                <a:solidFill>
                  <a:srgbClr val="CC0000"/>
                </a:solidFill>
                <a:effectLst/>
                <a:ea typeface="Times New Roman" panose="02020603050405020304" pitchFamily="18" charset="0"/>
                <a:cs typeface="Helvetica" panose="020B0604020202020204" pitchFamily="34" charset="0"/>
              </a:rPr>
              <a:t>C. Sub-topic 3: Second Comparison or Contrast</a:t>
            </a:r>
            <a:endParaRPr lang="en-US" sz="1600"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600" dirty="0">
                <a:solidFill>
                  <a:srgbClr val="CC0000"/>
                </a:solidFill>
                <a:effectLst/>
                <a:ea typeface="Times New Roman" panose="02020603050405020304" pitchFamily="18" charset="0"/>
                <a:cs typeface="Helvetica" panose="020B0604020202020204" pitchFamily="34" charset="0"/>
              </a:rPr>
              <a:t>point 3 of X</a:t>
            </a:r>
            <a:endParaRPr lang="en-US" sz="1600"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sz="1600" dirty="0">
                <a:solidFill>
                  <a:srgbClr val="CC0000"/>
                </a:solidFill>
                <a:effectLst/>
                <a:ea typeface="Times New Roman" panose="02020603050405020304" pitchFamily="18" charset="0"/>
                <a:cs typeface="Helvetica" panose="020B0604020202020204" pitchFamily="34" charset="0"/>
              </a:rPr>
              <a:t>point 3 of Y</a:t>
            </a:r>
            <a:endParaRPr lang="en-US" sz="1600" dirty="0">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E670164-EB7B-4D29-ABED-6976662B4677}"/>
              </a:ext>
            </a:extLst>
          </p:cNvPr>
          <p:cNvSpPr txBox="1"/>
          <p:nvPr/>
        </p:nvSpPr>
        <p:spPr>
          <a:xfrm>
            <a:off x="1476374" y="2714625"/>
            <a:ext cx="3556000" cy="3629327"/>
          </a:xfrm>
          <a:prstGeom prst="rect">
            <a:avLst/>
          </a:prstGeom>
          <a:noFill/>
        </p:spPr>
        <p:txBody>
          <a:bodyPr wrap="square" rtlCol="0">
            <a:spAutoFit/>
          </a:bodyPr>
          <a:lstStyle/>
          <a:p>
            <a:pPr marL="0" marR="0" fontAlgn="base">
              <a:lnSpc>
                <a:spcPct val="107000"/>
              </a:lnSpc>
              <a:spcBef>
                <a:spcPts val="0"/>
              </a:spcBef>
              <a:spcAft>
                <a:spcPts val="0"/>
              </a:spcAft>
            </a:pPr>
            <a:r>
              <a:rPr lang="en-US" b="1" dirty="0">
                <a:solidFill>
                  <a:srgbClr val="008000"/>
                </a:solidFill>
                <a:effectLst/>
                <a:ea typeface="Times New Roman" panose="02020603050405020304" pitchFamily="18" charset="0"/>
                <a:cs typeface="Helvetica" panose="020B0604020202020204" pitchFamily="34" charset="0"/>
              </a:rPr>
              <a:t>The Block Method</a:t>
            </a:r>
            <a:endParaRPr lang="en-US"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dirty="0">
                <a:solidFill>
                  <a:srgbClr val="008000"/>
                </a:solidFill>
                <a:effectLst/>
                <a:ea typeface="Times New Roman" panose="02020603050405020304" pitchFamily="18" charset="0"/>
                <a:cs typeface="Helvetica" panose="020B0604020202020204" pitchFamily="34" charset="0"/>
              </a:rPr>
              <a:t>Topic: Comparison or Contrast between X and Y</a:t>
            </a:r>
            <a:endParaRPr lang="en-US"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dirty="0">
                <a:solidFill>
                  <a:srgbClr val="008000"/>
                </a:solidFill>
                <a:effectLst/>
                <a:ea typeface="Times New Roman" panose="02020603050405020304" pitchFamily="18" charset="0"/>
                <a:cs typeface="Helvetica" panose="020B0604020202020204" pitchFamily="34" charset="0"/>
              </a:rPr>
              <a:t>A. Features of X</a:t>
            </a:r>
            <a:endParaRPr lang="en-US"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dirty="0">
                <a:solidFill>
                  <a:srgbClr val="008000"/>
                </a:solidFill>
                <a:effectLst/>
                <a:ea typeface="Times New Roman" panose="02020603050405020304" pitchFamily="18" charset="0"/>
                <a:cs typeface="Helvetica" panose="020B0604020202020204" pitchFamily="34" charset="0"/>
              </a:rPr>
              <a:t>point 1 of X</a:t>
            </a:r>
            <a:endParaRPr lang="en-US"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dirty="0">
                <a:solidFill>
                  <a:srgbClr val="008000"/>
                </a:solidFill>
                <a:effectLst/>
                <a:ea typeface="Times New Roman" panose="02020603050405020304" pitchFamily="18" charset="0"/>
                <a:cs typeface="Helvetica" panose="020B0604020202020204" pitchFamily="34" charset="0"/>
              </a:rPr>
              <a:t>point 2 of X</a:t>
            </a:r>
            <a:endParaRPr lang="en-US"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dirty="0">
                <a:solidFill>
                  <a:srgbClr val="008000"/>
                </a:solidFill>
                <a:effectLst/>
                <a:ea typeface="Times New Roman" panose="02020603050405020304" pitchFamily="18" charset="0"/>
                <a:cs typeface="Helvetica" panose="020B0604020202020204" pitchFamily="34" charset="0"/>
              </a:rPr>
              <a:t>point 3 of X</a:t>
            </a:r>
            <a:endParaRPr lang="en-US" dirty="0">
              <a:effectLst/>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dirty="0">
                <a:solidFill>
                  <a:srgbClr val="008000"/>
                </a:solidFill>
                <a:effectLst/>
                <a:ea typeface="Times New Roman" panose="02020603050405020304" pitchFamily="18" charset="0"/>
                <a:cs typeface="Helvetica" panose="020B0604020202020204" pitchFamily="34" charset="0"/>
              </a:rPr>
              <a:t>B. Features of Y</a:t>
            </a:r>
            <a:endParaRPr lang="en-US"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dirty="0">
                <a:solidFill>
                  <a:srgbClr val="008000"/>
                </a:solidFill>
                <a:effectLst/>
                <a:ea typeface="Times New Roman" panose="02020603050405020304" pitchFamily="18" charset="0"/>
                <a:cs typeface="Helvetica" panose="020B0604020202020204" pitchFamily="34" charset="0"/>
              </a:rPr>
              <a:t>point 1 of X</a:t>
            </a:r>
            <a:endParaRPr lang="en-US"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dirty="0">
                <a:solidFill>
                  <a:srgbClr val="008000"/>
                </a:solidFill>
                <a:effectLst/>
                <a:ea typeface="Times New Roman" panose="02020603050405020304" pitchFamily="18" charset="0"/>
                <a:cs typeface="Helvetica" panose="020B0604020202020204" pitchFamily="34" charset="0"/>
              </a:rPr>
              <a:t>point 2 of X</a:t>
            </a:r>
            <a:endParaRPr lang="en-US" dirty="0">
              <a:effectLst/>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tabLst>
                <a:tab pos="457200" algn="l"/>
              </a:tabLst>
            </a:pPr>
            <a:r>
              <a:rPr lang="en-US" dirty="0">
                <a:solidFill>
                  <a:srgbClr val="008000"/>
                </a:solidFill>
                <a:effectLst/>
                <a:ea typeface="Times New Roman" panose="02020603050405020304" pitchFamily="18" charset="0"/>
                <a:cs typeface="Helvetica" panose="020B0604020202020204" pitchFamily="34" charset="0"/>
              </a:rPr>
              <a:t>point 3 of X</a:t>
            </a:r>
            <a:endParaRPr lang="en-US" dirty="0">
              <a:effectLst/>
              <a:ea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2D984A88-AF31-4D13-A588-424752CD16CC}"/>
              </a:ext>
            </a:extLst>
          </p:cNvPr>
          <p:cNvSpPr txBox="1"/>
          <p:nvPr/>
        </p:nvSpPr>
        <p:spPr>
          <a:xfrm>
            <a:off x="8810625" y="2754313"/>
            <a:ext cx="3171826" cy="3847207"/>
          </a:xfrm>
          <a:prstGeom prst="rect">
            <a:avLst/>
          </a:prstGeom>
          <a:noFill/>
        </p:spPr>
        <p:txBody>
          <a:bodyPr wrap="square" rtlCol="0">
            <a:spAutoFit/>
          </a:bodyPr>
          <a:lstStyle/>
          <a:p>
            <a:pPr marR="0" fontAlgn="base">
              <a:spcBef>
                <a:spcPts val="0"/>
              </a:spcBef>
            </a:pPr>
            <a:r>
              <a:rPr lang="en-US" sz="1600" kern="500" dirty="0">
                <a:solidFill>
                  <a:srgbClr val="444444"/>
                </a:solidFill>
                <a:effectLst/>
                <a:ea typeface="Times New Roman" panose="02020603050405020304" pitchFamily="18" charset="0"/>
                <a:cs typeface="Times New Roman" panose="02020603050405020304" pitchFamily="18" charset="0"/>
              </a:rPr>
              <a:t>Transitions commonly used in comparison:</a:t>
            </a:r>
            <a:endParaRPr lang="en-US" sz="1600"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in the same way</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in a similar way</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and, also, in addition</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as well as</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moreover</a:t>
            </a:r>
            <a:endParaRPr lang="en-US" kern="500" dirty="0">
              <a:effectLst/>
              <a:ea typeface="Calibri" panose="020F0502020204030204" pitchFamily="34" charset="0"/>
              <a:cs typeface="Times New Roman" panose="02020603050405020304" pitchFamily="18" charset="0"/>
            </a:endParaRPr>
          </a:p>
          <a:p>
            <a:pPr marR="0" algn="just" fontAlgn="base">
              <a:spcBef>
                <a:spcPts val="0"/>
              </a:spcBef>
            </a:pPr>
            <a:r>
              <a:rPr lang="en-US" sz="1600" kern="500" dirty="0">
                <a:solidFill>
                  <a:srgbClr val="444444"/>
                </a:solidFill>
                <a:effectLst/>
                <a:ea typeface="Times New Roman" panose="02020603050405020304" pitchFamily="18" charset="0"/>
                <a:cs typeface="Times New Roman" panose="02020603050405020304" pitchFamily="18" charset="0"/>
              </a:rPr>
              <a:t>Transitions commonly used in contrast:</a:t>
            </a:r>
            <a:endParaRPr lang="en-US" sz="1600"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although</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whereas</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but</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however</a:t>
            </a:r>
            <a:endParaRPr lang="en-US" kern="500" dirty="0">
              <a:effectLst/>
              <a:ea typeface="Calibri" panose="020F0502020204030204" pitchFamily="34" charset="0"/>
              <a:cs typeface="Times New Roman" panose="02020603050405020304" pitchFamily="18" charset="0"/>
            </a:endParaRPr>
          </a:p>
          <a:p>
            <a:pPr marR="0" lvl="0" indent="-342900" algn="just" fontAlgn="base">
              <a:spcBef>
                <a:spcPts val="0"/>
              </a:spcBef>
              <a:buSzPts val="1000"/>
              <a:buFont typeface="Symbol" panose="05050102010706020507" pitchFamily="18" charset="2"/>
              <a:buChar char=""/>
              <a:tabLst>
                <a:tab pos="457200" algn="l"/>
              </a:tabLst>
            </a:pPr>
            <a:r>
              <a:rPr lang="en-US" kern="500" dirty="0">
                <a:solidFill>
                  <a:srgbClr val="444444"/>
                </a:solidFill>
                <a:effectLst/>
                <a:ea typeface="Times New Roman" panose="02020603050405020304" pitchFamily="18" charset="0"/>
                <a:cs typeface="Helvetica" panose="020B0604020202020204" pitchFamily="34" charset="0"/>
              </a:rPr>
              <a:t>on the other hand</a:t>
            </a:r>
            <a:endParaRPr lang="en-US" kern="5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955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B56F-AC1C-470A-B537-351D09530F72}"/>
              </a:ext>
            </a:extLst>
          </p:cNvPr>
          <p:cNvSpPr>
            <a:spLocks noGrp="1"/>
          </p:cNvSpPr>
          <p:nvPr>
            <p:ph type="title"/>
          </p:nvPr>
        </p:nvSpPr>
        <p:spPr>
          <a:xfrm>
            <a:off x="1695450" y="365126"/>
            <a:ext cx="9658350" cy="920750"/>
          </a:xfrm>
        </p:spPr>
        <p:txBody>
          <a:bodyPr>
            <a:normAutofit/>
          </a:bodyPr>
          <a:lstStyle/>
          <a:p>
            <a:pPr algn="l"/>
            <a:r>
              <a:rPr lang="en-US" dirty="0">
                <a:effectLst/>
                <a:latin typeface="Cambria" panose="02040503050406030204" pitchFamily="18" charset="0"/>
                <a:ea typeface="Cambria" panose="02040503050406030204" pitchFamily="18" charset="0"/>
                <a:cs typeface="Times New Roman" panose="02020603050405020304" pitchFamily="18" charset="0"/>
              </a:rPr>
              <a:t>E. PARAGRAPH OF CAUSE – EFFECT</a:t>
            </a:r>
            <a:endParaRPr lang="en-US" sz="8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DD01B70-6375-4995-8D62-ADEA5F14D39C}"/>
              </a:ext>
            </a:extLst>
          </p:cNvPr>
          <p:cNvSpPr>
            <a:spLocks noGrp="1"/>
          </p:cNvSpPr>
          <p:nvPr>
            <p:ph idx="1"/>
          </p:nvPr>
        </p:nvSpPr>
        <p:spPr>
          <a:xfrm>
            <a:off x="1457325" y="800099"/>
            <a:ext cx="10515600" cy="5788025"/>
          </a:xfrm>
        </p:spPr>
        <p:txBody>
          <a:bodyPr>
            <a:noAutofit/>
          </a:bodyPr>
          <a:lstStyle/>
          <a:p>
            <a:pPr algn="just"/>
            <a:r>
              <a:rPr lang="en-US" sz="2000" dirty="0">
                <a:effectLst/>
                <a:ea typeface="Times New Roman" panose="02020603050405020304" pitchFamily="18" charset="0"/>
                <a:cs typeface="Times New Roman" panose="02020603050405020304" pitchFamily="18" charset="0"/>
              </a:rPr>
              <a:t>“Cause” basically means the source of something or the reasons why or for something. “Effect” is simply the result or outcome. Therefore “cause and effect” is the causal relationship between two or more actions or two events. In reality, a cause precedes the effect, but in  a statement either the cause or effect can precede the other. Look at the following statements:</a:t>
            </a:r>
            <a:endParaRPr lang="en-US" sz="2000" dirty="0">
              <a:effectLst/>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000" dirty="0">
                <a:effectLst/>
                <a:ea typeface="Times New Roman" panose="02020603050405020304" pitchFamily="18" charset="0"/>
                <a:cs typeface="Times New Roman" panose="02020603050405020304" pitchFamily="18" charset="0"/>
              </a:rPr>
              <a:t>The accumulation of greenhouse gases has caused global climate change.</a:t>
            </a:r>
            <a:endParaRPr lang="en-US" sz="2000" dirty="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000" dirty="0">
                <a:effectLst/>
                <a:ea typeface="Times New Roman" panose="02020603050405020304" pitchFamily="18" charset="0"/>
                <a:cs typeface="Times New Roman" panose="02020603050405020304" pitchFamily="18" charset="0"/>
              </a:rPr>
              <a:t>I couldn’t boot my computer because the battery was dead.</a:t>
            </a:r>
            <a:endParaRPr lang="en-US" sz="2000" dirty="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000" dirty="0">
                <a:effectLst/>
                <a:ea typeface="Times New Roman" panose="02020603050405020304" pitchFamily="18" charset="0"/>
                <a:cs typeface="Times New Roman" panose="02020603050405020304" pitchFamily="18" charset="0"/>
              </a:rPr>
              <a:t>Since cell motorcycles have come down so much in price, everyone can have one.</a:t>
            </a:r>
            <a:endParaRPr lang="en-US" sz="2000" dirty="0">
              <a:effectLst/>
              <a:ea typeface="Calibri" panose="020F0502020204030204" pitchFamily="34" charset="0"/>
              <a:cs typeface="Times New Roman" panose="02020603050405020304" pitchFamily="18" charset="0"/>
            </a:endParaRPr>
          </a:p>
          <a:p>
            <a:pPr marL="0" marR="0" indent="0" algn="just">
              <a:lnSpc>
                <a:spcPct val="107000"/>
              </a:lnSpc>
              <a:spcBef>
                <a:spcPts val="0"/>
              </a:spcBef>
              <a:buNone/>
            </a:pPr>
            <a:r>
              <a:rPr lang="en-US" sz="2000" dirty="0">
                <a:effectLst/>
                <a:ea typeface="Times New Roman" panose="02020603050405020304" pitchFamily="18" charset="0"/>
                <a:cs typeface="Times New Roman" panose="02020603050405020304" pitchFamily="18" charset="0"/>
              </a:rPr>
              <a:t>In sentence (1), “the accumulation of greenhouse gases” is the cause or reason, while ”the global climate change” is the result.</a:t>
            </a:r>
          </a:p>
          <a:p>
            <a:pPr marL="0" marR="0" indent="0" algn="just">
              <a:lnSpc>
                <a:spcPct val="107000"/>
              </a:lnSpc>
              <a:spcBef>
                <a:spcPts val="0"/>
              </a:spcBef>
              <a:buNone/>
            </a:pPr>
            <a:r>
              <a:rPr lang="en-US" sz="2000" dirty="0">
                <a:effectLst/>
                <a:ea typeface="Times New Roman" panose="02020603050405020304" pitchFamily="18" charset="0"/>
                <a:cs typeface="Times New Roman" panose="02020603050405020304" pitchFamily="18" charset="0"/>
              </a:rPr>
              <a:t>In sentence (2) the result, i.e. “I couldn’t boot my computer” precedes the cause—“the battery was dead”. </a:t>
            </a:r>
          </a:p>
          <a:p>
            <a:pPr marL="0" marR="0" indent="0" algn="just">
              <a:lnSpc>
                <a:spcPct val="107000"/>
              </a:lnSpc>
              <a:spcBef>
                <a:spcPts val="0"/>
              </a:spcBef>
              <a:buNone/>
            </a:pPr>
            <a:r>
              <a:rPr lang="en-US" sz="2000" dirty="0">
                <a:effectLst/>
                <a:ea typeface="Times New Roman" panose="02020603050405020304" pitchFamily="18" charset="0"/>
                <a:cs typeface="Times New Roman" panose="02020603050405020304" pitchFamily="18" charset="0"/>
              </a:rPr>
              <a:t>In sentence (3), “motorcycles have come down so much in price” is the cause, whereas “everyone can have one” is the result.</a:t>
            </a:r>
          </a:p>
        </p:txBody>
      </p:sp>
    </p:spTree>
    <p:extLst>
      <p:ext uri="{BB962C8B-B14F-4D97-AF65-F5344CB8AC3E}">
        <p14:creationId xmlns:p14="http://schemas.microsoft.com/office/powerpoint/2010/main" val="354648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C90E-2106-486C-B5A1-EBE52D9146B9}"/>
              </a:ext>
            </a:extLst>
          </p:cNvPr>
          <p:cNvSpPr>
            <a:spLocks noGrp="1"/>
          </p:cNvSpPr>
          <p:nvPr>
            <p:ph type="title"/>
          </p:nvPr>
        </p:nvSpPr>
        <p:spPr>
          <a:xfrm>
            <a:off x="1657350" y="365125"/>
            <a:ext cx="9696450" cy="1044575"/>
          </a:xfrm>
        </p:spPr>
        <p:txBody>
          <a:bodyPr>
            <a:normAutofit/>
          </a:bodyPr>
          <a:lstStyle/>
          <a:p>
            <a:pPr algn="l"/>
            <a:r>
              <a:rPr lang="en-US"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 PARAGRAPH OF DEFINITION</a:t>
            </a:r>
            <a:endParaRPr lang="en-US" sz="80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35F26A8-0E41-462E-A3B8-8F970D49BBD8}"/>
              </a:ext>
            </a:extLst>
          </p:cNvPr>
          <p:cNvSpPr>
            <a:spLocks noGrp="1"/>
          </p:cNvSpPr>
          <p:nvPr>
            <p:ph idx="1"/>
          </p:nvPr>
        </p:nvSpPr>
        <p:spPr>
          <a:xfrm>
            <a:off x="1485900" y="1295400"/>
            <a:ext cx="10248900" cy="1590675"/>
          </a:xfrm>
        </p:spPr>
        <p:txBody>
          <a:bodyPr>
            <a:noAutofit/>
          </a:bodyPr>
          <a:lstStyle/>
          <a:p>
            <a:pPr algn="just">
              <a:buFontTx/>
              <a:buChar char="-"/>
            </a:pPr>
            <a:r>
              <a:rPr lang="en-US" sz="2000" dirty="0">
                <a:effectLst/>
                <a:ea typeface="Calibri" panose="020F0502020204030204" pitchFamily="34" charset="0"/>
                <a:cs typeface="Times New Roman" panose="02020603050405020304" pitchFamily="18" charset="0"/>
              </a:rPr>
              <a:t>To define the term ‘definition’ is quite hard because it requires the definitions of definition. The word ‘definition’ comes from the verb to ‘define’, which means “to state the meaning of a word or to describe the basic qualities of something”.</a:t>
            </a:r>
            <a:endParaRPr lang="en-US" sz="2000" dirty="0">
              <a:ea typeface="Calibri" panose="020F0502020204030204" pitchFamily="34" charset="0"/>
              <a:cs typeface="Times New Roman" panose="02020603050405020304" pitchFamily="18" charset="0"/>
            </a:endParaRPr>
          </a:p>
          <a:p>
            <a:pPr algn="just">
              <a:buFontTx/>
              <a:buChar char="-"/>
            </a:pPr>
            <a:r>
              <a:rPr lang="en-US" sz="2000" dirty="0">
                <a:effectLst/>
                <a:ea typeface="Times New Roman" panose="02020603050405020304" pitchFamily="18" charset="0"/>
                <a:cs typeface="Times New Roman" panose="02020603050405020304" pitchFamily="18" charset="0"/>
              </a:rPr>
              <a:t>To write a definition paragraph, the following tips are recommended.</a:t>
            </a:r>
            <a:endParaRPr lang="en-US" sz="2000" dirty="0">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92BB0EA-2141-448D-8476-AFCECB732CFE}"/>
              </a:ext>
            </a:extLst>
          </p:cNvPr>
          <p:cNvSpPr txBox="1"/>
          <p:nvPr/>
        </p:nvSpPr>
        <p:spPr>
          <a:xfrm>
            <a:off x="1781174" y="2790825"/>
            <a:ext cx="4981575" cy="3923510"/>
          </a:xfrm>
          <a:prstGeom prst="rect">
            <a:avLst/>
          </a:prstGeom>
          <a:noFill/>
        </p:spPr>
        <p:txBody>
          <a:bodyPr wrap="square" rtlCol="0">
            <a:spAutoFit/>
          </a:bodyPr>
          <a:lstStyle/>
          <a:p>
            <a:pPr marL="342900" marR="0" lvl="0" indent="-342900" algn="just" fontAlgn="base">
              <a:lnSpc>
                <a:spcPct val="107000"/>
              </a:lnSpc>
              <a:spcBef>
                <a:spcPts val="0"/>
              </a:spcBef>
              <a:spcAft>
                <a:spcPts val="0"/>
              </a:spcAft>
              <a:buFont typeface="Arial" panose="020B0604020202020204" pitchFamily="34" charset="0"/>
              <a:buChar char="•"/>
              <a:tabLst>
                <a:tab pos="457200" algn="l"/>
              </a:tabLst>
            </a:pPr>
            <a:r>
              <a:rPr lang="en-US" dirty="0">
                <a:effectLst/>
                <a:ea typeface="Times New Roman" panose="02020603050405020304" pitchFamily="18" charset="0"/>
                <a:cs typeface="Helvetica" panose="020B0604020202020204" pitchFamily="34" charset="0"/>
              </a:rPr>
              <a:t>Write one topic sentence that mentions the element that you will define, and be sure to provide three key defining words or phrases.</a:t>
            </a:r>
            <a:endParaRPr lang="en-US"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Arial" panose="020B0604020202020204" pitchFamily="34" charset="0"/>
              <a:buChar char="•"/>
              <a:tabLst>
                <a:tab pos="457200" algn="l"/>
              </a:tabLst>
            </a:pPr>
            <a:r>
              <a:rPr lang="en-US" dirty="0">
                <a:effectLst/>
                <a:ea typeface="Times New Roman" panose="02020603050405020304" pitchFamily="18" charset="0"/>
                <a:cs typeface="Helvetica" panose="020B0604020202020204" pitchFamily="34" charset="0"/>
              </a:rPr>
              <a:t>In about one sentence, explain your first defining word/phrase by telling why this word/phrase defines your subject.</a:t>
            </a:r>
            <a:endParaRPr lang="en-US"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Arial" panose="020B0604020202020204" pitchFamily="34" charset="0"/>
              <a:buChar char="•"/>
              <a:tabLst>
                <a:tab pos="457200" algn="l"/>
              </a:tabLst>
            </a:pPr>
            <a:r>
              <a:rPr lang="en-US" dirty="0">
                <a:effectLst/>
                <a:ea typeface="Times New Roman" panose="02020603050405020304" pitchFamily="18" charset="0"/>
                <a:cs typeface="Helvetica" panose="020B0604020202020204" pitchFamily="34" charset="0"/>
              </a:rPr>
              <a:t>Provide one to two sentences that give a specific example of your first defining word/phrase.</a:t>
            </a:r>
            <a:endParaRPr lang="en-US"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Arial" panose="020B0604020202020204" pitchFamily="34" charset="0"/>
              <a:buChar char="•"/>
              <a:tabLst>
                <a:tab pos="457200" algn="l"/>
              </a:tabLst>
            </a:pPr>
            <a:r>
              <a:rPr lang="en-US" dirty="0">
                <a:effectLst/>
                <a:ea typeface="Times New Roman" panose="02020603050405020304" pitchFamily="18" charset="0"/>
                <a:cs typeface="Helvetica" panose="020B0604020202020204" pitchFamily="34" charset="0"/>
              </a:rPr>
              <a:t>Starting with a transitional phrase, explain your second defining word in about one sentence just like you did for your first defining word/phrase.</a:t>
            </a:r>
            <a:endParaRPr lang="en-US" dirty="0">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4321334-10E3-4D28-B198-EB5ACC594BBB}"/>
              </a:ext>
            </a:extLst>
          </p:cNvPr>
          <p:cNvSpPr txBox="1"/>
          <p:nvPr/>
        </p:nvSpPr>
        <p:spPr>
          <a:xfrm>
            <a:off x="7181856" y="2886075"/>
            <a:ext cx="4552944" cy="2738057"/>
          </a:xfrm>
          <a:prstGeom prst="rect">
            <a:avLst/>
          </a:prstGeom>
          <a:noFill/>
        </p:spPr>
        <p:txBody>
          <a:bodyPr wrap="square" rtlCol="0">
            <a:spAutoFit/>
          </a:bodyPr>
          <a:lstStyle/>
          <a:p>
            <a:pPr marL="342900" marR="0" lvl="0" indent="-342900" algn="just" fontAlgn="base">
              <a:lnSpc>
                <a:spcPct val="107000"/>
              </a:lnSpc>
              <a:spcBef>
                <a:spcPts val="0"/>
              </a:spcBef>
              <a:spcAft>
                <a:spcPts val="0"/>
              </a:spcAft>
              <a:buFont typeface="Arial" panose="020B0604020202020204" pitchFamily="34" charset="0"/>
              <a:buChar char="•"/>
              <a:tabLst>
                <a:tab pos="457200" algn="l"/>
              </a:tabLst>
            </a:pPr>
            <a:r>
              <a:rPr lang="en-US" sz="1800" dirty="0">
                <a:effectLst/>
                <a:ea typeface="Times New Roman" panose="02020603050405020304" pitchFamily="18" charset="0"/>
                <a:cs typeface="Helvetica" panose="020B0604020202020204" pitchFamily="34" charset="0"/>
              </a:rPr>
              <a:t>Write one to two sentences that give an illustrative example of your second defining word/phrase.</a:t>
            </a:r>
            <a:endParaRPr lang="en-US" sz="18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Arial" panose="020B0604020202020204" pitchFamily="34" charset="0"/>
              <a:buChar char="•"/>
              <a:tabLst>
                <a:tab pos="457200" algn="l"/>
              </a:tabLst>
            </a:pPr>
            <a:r>
              <a:rPr lang="en-US" sz="1800" dirty="0">
                <a:effectLst/>
                <a:ea typeface="Times New Roman" panose="02020603050405020304" pitchFamily="18" charset="0"/>
                <a:cs typeface="Helvetica" panose="020B0604020202020204" pitchFamily="34" charset="0"/>
              </a:rPr>
              <a:t>Explain your third defining key word/phrase the same way that you explained your first and second defining key word/phrase.</a:t>
            </a:r>
            <a:endParaRPr lang="en-US" sz="1800" dirty="0">
              <a:effectLst/>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Arial" panose="020B0604020202020204" pitchFamily="34" charset="0"/>
              <a:buChar char="•"/>
              <a:tabLst>
                <a:tab pos="457200" algn="l"/>
              </a:tabLst>
            </a:pPr>
            <a:r>
              <a:rPr lang="en-US" sz="1800" dirty="0">
                <a:effectLst/>
                <a:ea typeface="Times New Roman" panose="02020603050405020304" pitchFamily="18" charset="0"/>
                <a:cs typeface="Helvetica" panose="020B0604020202020204" pitchFamily="34" charset="0"/>
              </a:rPr>
              <a:t>End your paragraph with one closing sentence.</a:t>
            </a:r>
            <a:endParaRPr lang="en-US" dirty="0"/>
          </a:p>
        </p:txBody>
      </p:sp>
      <p:cxnSp>
        <p:nvCxnSpPr>
          <p:cNvPr id="8" name="Straight Connector 7">
            <a:extLst>
              <a:ext uri="{FF2B5EF4-FFF2-40B4-BE49-F238E27FC236}">
                <a16:creationId xmlns:a16="http://schemas.microsoft.com/office/drawing/2014/main" id="{3E138BA5-007E-4744-90D7-6C3D7E66FB2A}"/>
              </a:ext>
            </a:extLst>
          </p:cNvPr>
          <p:cNvCxnSpPr/>
          <p:nvPr/>
        </p:nvCxnSpPr>
        <p:spPr>
          <a:xfrm>
            <a:off x="6981824" y="2886075"/>
            <a:ext cx="0" cy="3828260"/>
          </a:xfrm>
          <a:prstGeom prst="line">
            <a:avLst/>
          </a:prstGeom>
          <a:ln w="762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8791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FEFA-275D-423B-9E10-D79AE7C160B2}"/>
              </a:ext>
            </a:extLst>
          </p:cNvPr>
          <p:cNvSpPr>
            <a:spLocks noGrp="1"/>
          </p:cNvSpPr>
          <p:nvPr>
            <p:ph type="title"/>
          </p:nvPr>
        </p:nvSpPr>
        <p:spPr>
          <a:xfrm>
            <a:off x="1666874" y="365125"/>
            <a:ext cx="9686926" cy="949325"/>
          </a:xfrm>
        </p:spPr>
        <p:txBody>
          <a:bodyPr>
            <a:normAutofit/>
          </a:bodyPr>
          <a:lstStyle/>
          <a:p>
            <a:pPr algn="l"/>
            <a:r>
              <a:rPr lang="en-US" dirty="0">
                <a:effectLst/>
                <a:latin typeface="+mn-lt"/>
                <a:ea typeface="Calibri" panose="020F0502020204030204" pitchFamily="34" charset="0"/>
                <a:cs typeface="Times New Roman" panose="02020603050405020304" pitchFamily="18" charset="0"/>
              </a:rPr>
              <a:t>G. CLASSIFICATION PARAGRAPH</a:t>
            </a:r>
            <a:endParaRPr lang="en-US" sz="8000" dirty="0">
              <a:latin typeface="+mn-lt"/>
            </a:endParaRPr>
          </a:p>
        </p:txBody>
      </p:sp>
      <p:sp>
        <p:nvSpPr>
          <p:cNvPr id="3" name="Content Placeholder 2">
            <a:extLst>
              <a:ext uri="{FF2B5EF4-FFF2-40B4-BE49-F238E27FC236}">
                <a16:creationId xmlns:a16="http://schemas.microsoft.com/office/drawing/2014/main" id="{5966E320-097B-43D9-8F52-1263B453DB9C}"/>
              </a:ext>
            </a:extLst>
          </p:cNvPr>
          <p:cNvSpPr>
            <a:spLocks noGrp="1"/>
          </p:cNvSpPr>
          <p:nvPr>
            <p:ph idx="1"/>
          </p:nvPr>
        </p:nvSpPr>
        <p:spPr>
          <a:xfrm>
            <a:off x="1666874" y="723900"/>
            <a:ext cx="10258426" cy="6134100"/>
          </a:xfrm>
        </p:spPr>
        <p:txBody>
          <a:bodyPr>
            <a:noAutofit/>
          </a:bodyPr>
          <a:lstStyle/>
          <a:p>
            <a:pPr marL="0" marR="0" algn="just">
              <a:lnSpc>
                <a:spcPct val="107000"/>
              </a:lnSpc>
              <a:spcBef>
                <a:spcPts val="0"/>
              </a:spcBef>
              <a:spcAft>
                <a:spcPts val="800"/>
              </a:spcAft>
            </a:pPr>
            <a:r>
              <a:rPr lang="en-US" sz="1800" i="1" dirty="0">
                <a:ea typeface="Calibri" panose="020F0502020204030204" pitchFamily="34" charset="0"/>
                <a:cs typeface="Times New Roman" panose="02020603050405020304" pitchFamily="18" charset="0"/>
              </a:rPr>
              <a:t>C</a:t>
            </a:r>
            <a:r>
              <a:rPr lang="en-US" sz="1800" i="1" dirty="0">
                <a:effectLst/>
                <a:ea typeface="Calibri" panose="020F0502020204030204" pitchFamily="34" charset="0"/>
                <a:cs typeface="Times New Roman" panose="02020603050405020304" pitchFamily="18" charset="0"/>
              </a:rPr>
              <a:t>lassification </a:t>
            </a:r>
            <a:r>
              <a:rPr lang="en-US" sz="1800" dirty="0">
                <a:effectLst/>
                <a:ea typeface="Calibri" panose="020F0502020204030204" pitchFamily="34" charset="0"/>
                <a:cs typeface="Times New Roman" panose="02020603050405020304" pitchFamily="18" charset="0"/>
              </a:rPr>
              <a:t>is defined as a logical way of thinking that enables us to organize a large number of ideas or items, their use and/or function into categories (groups). By means of classification, large amounts of materials will be more manageable and easier to understand or analyze.</a:t>
            </a:r>
          </a:p>
          <a:p>
            <a:pPr marL="0" marR="0" algn="just">
              <a:lnSpc>
                <a:spcPct val="100000"/>
              </a:lnSpc>
              <a:spcBef>
                <a:spcPts val="0"/>
              </a:spcBef>
              <a:spcAft>
                <a:spcPts val="800"/>
              </a:spcAft>
            </a:pPr>
            <a:r>
              <a:rPr lang="en-US" sz="1800" dirty="0">
                <a:effectLst/>
                <a:ea typeface="Calibri" panose="020F0502020204030204" pitchFamily="34" charset="0"/>
                <a:cs typeface="Times New Roman" panose="02020603050405020304" pitchFamily="18" charset="0"/>
              </a:rPr>
              <a:t>A classification paragraph is the one used to clearly define something and place it in a group according to a specific basis or rule so that it only fits in one group. In other words, a classification paragraph items are grouped into categories grouped according to shared characteristics.</a:t>
            </a:r>
          </a:p>
          <a:p>
            <a:pPr marL="0" marR="0" indent="0" algn="just">
              <a:lnSpc>
                <a:spcPct val="100000"/>
              </a:lnSpc>
              <a:spcBef>
                <a:spcPts val="0"/>
              </a:spcBef>
              <a:spcAft>
                <a:spcPts val="1980"/>
              </a:spcAft>
              <a:buNone/>
            </a:pPr>
            <a:r>
              <a:rPr lang="en-US" sz="1800" dirty="0">
                <a:effectLst/>
                <a:ea typeface="Times New Roman" panose="02020603050405020304" pitchFamily="18" charset="0"/>
                <a:cs typeface="Times New Roman" panose="02020603050405020304" pitchFamily="18" charset="0"/>
              </a:rPr>
              <a:t>To achieve coherence in classification paragraphs, the following transitional words and phrases are important to use.</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can be divided</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can be classified</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can be categorized</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the first/second/third kind/type,</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the first/second third category</a:t>
            </a:r>
            <a:endParaRPr lang="en-US" sz="1800" dirty="0">
              <a:effectLst/>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the last category</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063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390</TotalTime>
  <Words>2228</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vt:lpstr>
      <vt:lpstr>Symbol</vt:lpstr>
      <vt:lpstr>Parallax</vt:lpstr>
      <vt:lpstr>PARAGRAPH WRITING Disusun untuk memenuhi tugas Penulisan Laporan Berbahasa Inggris</vt:lpstr>
      <vt:lpstr>WHAT IS A PARAGRAPH?</vt:lpstr>
      <vt:lpstr>A. NARRATIVE PARAGRAPH</vt:lpstr>
      <vt:lpstr>B. DESCRIPTIVE PARAGRAPH</vt:lpstr>
      <vt:lpstr>C. PROCESS PARAGRAPH</vt:lpstr>
      <vt:lpstr>D. PARAGRAPH OF COMPARISON AND CONTRAST</vt:lpstr>
      <vt:lpstr>E. PARAGRAPH OF CAUSE – EFFECT</vt:lpstr>
      <vt:lpstr>F. PARAGRAPH OF DEFINITION</vt:lpstr>
      <vt:lpstr>G. CLASSIFICATION PARAGRAPH</vt:lpstr>
      <vt:lpstr>Writing Paragraph</vt:lpstr>
      <vt:lpstr>PowerPoint Presentation</vt:lpstr>
      <vt:lpstr>PowerPoint Presentation</vt:lpstr>
      <vt:lpstr>PowerPoint Presentation</vt:lpstr>
      <vt:lpstr>PowerPoint Presentation</vt:lpstr>
      <vt:lpstr>PowerPoint Presentation</vt:lpstr>
      <vt:lpstr>Example</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WRITING</dc:title>
  <dc:creator>mutiara alifia</dc:creator>
  <cp:lastModifiedBy>mutiara alifia</cp:lastModifiedBy>
  <cp:revision>29</cp:revision>
  <dcterms:created xsi:type="dcterms:W3CDTF">2021-03-12T13:05:06Z</dcterms:created>
  <dcterms:modified xsi:type="dcterms:W3CDTF">2021-03-13T05:50:16Z</dcterms:modified>
</cp:coreProperties>
</file>