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297" r:id="rId2"/>
    <p:sldId id="256" r:id="rId3"/>
    <p:sldId id="260" r:id="rId4"/>
    <p:sldId id="298" r:id="rId5"/>
    <p:sldId id="264" r:id="rId6"/>
    <p:sldId id="265" r:id="rId7"/>
    <p:sldId id="267" r:id="rId8"/>
    <p:sldId id="277" r:id="rId9"/>
    <p:sldId id="299" r:id="rId10"/>
    <p:sldId id="300" r:id="rId11"/>
    <p:sldId id="289" r:id="rId12"/>
    <p:sldId id="293" r:id="rId13"/>
    <p:sldId id="296" r:id="rId14"/>
  </p:sldIdLst>
  <p:sldSz cx="12192000" cy="6858000"/>
  <p:notesSz cx="6858000" cy="9144000"/>
  <p:embeddedFontLst>
    <p:embeddedFont>
      <p:font typeface="Georgia" panose="02040502050405020303"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679" autoAdjust="0"/>
  </p:normalViewPr>
  <p:slideViewPr>
    <p:cSldViewPr snapToGrid="0">
      <p:cViewPr varScale="1">
        <p:scale>
          <a:sx n="80" d="100"/>
          <a:sy n="80" d="100"/>
        </p:scale>
        <p:origin x="782" y="53"/>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832462-A3ED-8DE8-A353-DE26EC157E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98D4AAD-8DC9-C4F5-465E-CE63F04367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D67A3B-FFAD-41B0-825C-8C6FA6407767}" type="datetimeFigureOut">
              <a:rPr lang="en-IN" smtClean="0"/>
              <a:t>26-07-2024</a:t>
            </a:fld>
            <a:endParaRPr lang="en-IN"/>
          </a:p>
        </p:txBody>
      </p:sp>
      <p:sp>
        <p:nvSpPr>
          <p:cNvPr id="4" name="Footer Placeholder 3">
            <a:extLst>
              <a:ext uri="{FF2B5EF4-FFF2-40B4-BE49-F238E27FC236}">
                <a16:creationId xmlns:a16="http://schemas.microsoft.com/office/drawing/2014/main" id="{F1593F5B-8064-33C3-09BF-57F9EF557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Analysis of Amazon Sales Data</a:t>
            </a:r>
            <a:endParaRPr lang="en-IN"/>
          </a:p>
        </p:txBody>
      </p:sp>
      <p:sp>
        <p:nvSpPr>
          <p:cNvPr id="5" name="Slide Number Placeholder 4">
            <a:extLst>
              <a:ext uri="{FF2B5EF4-FFF2-40B4-BE49-F238E27FC236}">
                <a16:creationId xmlns:a16="http://schemas.microsoft.com/office/drawing/2014/main" id="{7EE20203-5CC2-A250-4E08-8B20C35698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8FE0A7-7504-4FC9-B04E-3C357B71FB3E}" type="slidenum">
              <a:rPr lang="en-IN" smtClean="0"/>
              <a:t>‹#›</a:t>
            </a:fld>
            <a:endParaRPr lang="en-IN"/>
          </a:p>
        </p:txBody>
      </p:sp>
    </p:spTree>
    <p:extLst>
      <p:ext uri="{BB962C8B-B14F-4D97-AF65-F5344CB8AC3E}">
        <p14:creationId xmlns:p14="http://schemas.microsoft.com/office/powerpoint/2010/main" val="137353020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Analysis of Amazon Sales Data</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idx="2"/>
          </p:nvPr>
        </p:nvSpPr>
        <p:spPr/>
        <p:txBody>
          <a:bodyPr/>
          <a:lstStyle/>
          <a:p>
            <a:endParaRPr lang="en-IN"/>
          </a:p>
        </p:txBody>
      </p:sp>
      <p:sp>
        <p:nvSpPr>
          <p:cNvPr id="5" name="Footer Placeholder 4"/>
          <p:cNvSpPr>
            <a:spLocks noGrp="1"/>
          </p:cNvSpPr>
          <p:nvPr>
            <p:ph type="ftr" idx="11"/>
          </p:nvPr>
        </p:nvSpPr>
        <p:spPr/>
        <p:txBody>
          <a:bodyPr/>
          <a:lstStyle/>
          <a:p>
            <a:r>
              <a:rPr lang="en-US"/>
              <a:t>Analysis of Amazon Sales Data</a:t>
            </a:r>
          </a:p>
        </p:txBody>
      </p:sp>
      <p:sp>
        <p:nvSpPr>
          <p:cNvPr id="6" name="Slide Number Placeholder 5"/>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6061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F84F5F46-75C8-F42C-9211-E2D3DA5E47E8}"/>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39D3A7AA-8BE8-00B4-869A-85CEB4FE5849}"/>
              </a:ext>
            </a:extLst>
          </p:cNvPr>
          <p:cNvSpPr>
            <a:spLocks noGrp="1"/>
          </p:cNvSpPr>
          <p:nvPr>
            <p:ph type="hdr" idx="2"/>
          </p:nvPr>
        </p:nvSpPr>
        <p:spPr/>
        <p:txBody>
          <a:bodyPr/>
          <a:lstStyle/>
          <a:p>
            <a:endParaRPr lang="en-IN"/>
          </a:p>
        </p:txBody>
      </p:sp>
    </p:spTree>
    <p:extLst>
      <p:ext uri="{BB962C8B-B14F-4D97-AF65-F5344CB8AC3E}">
        <p14:creationId xmlns:p14="http://schemas.microsoft.com/office/powerpoint/2010/main" val="1106154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
        <p:nvSpPr>
          <p:cNvPr id="2" name="Footer Placeholder 1">
            <a:extLst>
              <a:ext uri="{FF2B5EF4-FFF2-40B4-BE49-F238E27FC236}">
                <a16:creationId xmlns:a16="http://schemas.microsoft.com/office/drawing/2014/main" id="{43A1EE33-D413-42D4-137B-9E4AC6F82A82}"/>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E56F06D4-A6BA-DE1C-D35B-1435D3365071}"/>
              </a:ext>
            </a:extLst>
          </p:cNvPr>
          <p:cNvSpPr>
            <a:spLocks noGrp="1"/>
          </p:cNvSpPr>
          <p:nvPr>
            <p:ph type="hdr" idx="2"/>
          </p:nvPr>
        </p:nvSpPr>
        <p:spPr/>
        <p:txBody>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61A1E3A9-F76F-157F-976D-8371FEAED16A}"/>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3E40BCE6-0BC2-F66D-0243-60955ADD7262}"/>
              </a:ext>
            </a:extLst>
          </p:cNvPr>
          <p:cNvSpPr>
            <a:spLocks noGrp="1"/>
          </p:cNvSpPr>
          <p:nvPr>
            <p:ph type="hdr" idx="2"/>
          </p:nvPr>
        </p:nvSpPr>
        <p:spPr/>
        <p:txBody>
          <a:bodyPr/>
          <a:lstStyle/>
          <a:p>
            <a:endParaRPr lang="en-IN"/>
          </a:p>
        </p:txBody>
      </p:sp>
      <p:sp>
        <p:nvSpPr>
          <p:cNvPr id="4" name="Slide Number Placeholder 3">
            <a:extLst>
              <a:ext uri="{FF2B5EF4-FFF2-40B4-BE49-F238E27FC236}">
                <a16:creationId xmlns:a16="http://schemas.microsoft.com/office/drawing/2014/main" id="{A40A34E4-DD05-C5F4-FEDC-0A31B85D9875}"/>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B32F1C50-A7F6-8D2A-7AE7-2F04CB75906C}"/>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1C59742D-A473-7BC4-14F1-4C191C2923A2}"/>
              </a:ext>
            </a:extLst>
          </p:cNvPr>
          <p:cNvSpPr>
            <a:spLocks noGrp="1"/>
          </p:cNvSpPr>
          <p:nvPr>
            <p:ph type="hdr" idx="2"/>
          </p:nvPr>
        </p:nvSpPr>
        <p:spPr/>
        <p:txBody>
          <a:bodyPr/>
          <a:lstStyle/>
          <a:p>
            <a:endParaRPr lang="en-IN"/>
          </a:p>
        </p:txBody>
      </p:sp>
      <p:sp>
        <p:nvSpPr>
          <p:cNvPr id="4" name="Slide Number Placeholder 3">
            <a:extLst>
              <a:ext uri="{FF2B5EF4-FFF2-40B4-BE49-F238E27FC236}">
                <a16:creationId xmlns:a16="http://schemas.microsoft.com/office/drawing/2014/main" id="{A02EDA61-BF30-0E2E-C234-D6F62122C6AA}"/>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0FAC25A4-7750-F56A-9772-F6DC2FEC445B}"/>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28D52B76-C783-7EC4-1DBA-ACFEE3969BE2}"/>
              </a:ext>
            </a:extLst>
          </p:cNvPr>
          <p:cNvSpPr>
            <a:spLocks noGrp="1"/>
          </p:cNvSpPr>
          <p:nvPr>
            <p:ph type="hdr" idx="2"/>
          </p:nvPr>
        </p:nvSpPr>
        <p:spPr/>
        <p:txBody>
          <a:bodyPr/>
          <a:lstStyle/>
          <a:p>
            <a:endParaRPr lang="en-IN"/>
          </a:p>
        </p:txBody>
      </p:sp>
      <p:sp>
        <p:nvSpPr>
          <p:cNvPr id="4" name="Slide Number Placeholder 3">
            <a:extLst>
              <a:ext uri="{FF2B5EF4-FFF2-40B4-BE49-F238E27FC236}">
                <a16:creationId xmlns:a16="http://schemas.microsoft.com/office/drawing/2014/main" id="{2002B283-8D75-F886-7676-4A0CC21DD8C3}"/>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E23C070F-40E6-8B18-5AC9-2E8074711FEF}"/>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B3E49CF3-46DC-9FCC-EEFE-F18F842B3DC8}"/>
              </a:ext>
            </a:extLst>
          </p:cNvPr>
          <p:cNvSpPr>
            <a:spLocks noGrp="1"/>
          </p:cNvSpPr>
          <p:nvPr>
            <p:ph type="hdr" idx="2"/>
          </p:nvPr>
        </p:nvSpPr>
        <p:spPr/>
        <p:txBody>
          <a:bodyPr/>
          <a:lstStyle/>
          <a:p>
            <a:endParaRPr lang="en-IN"/>
          </a:p>
        </p:txBody>
      </p:sp>
      <p:sp>
        <p:nvSpPr>
          <p:cNvPr id="4" name="Slide Number Placeholder 3">
            <a:extLst>
              <a:ext uri="{FF2B5EF4-FFF2-40B4-BE49-F238E27FC236}">
                <a16:creationId xmlns:a16="http://schemas.microsoft.com/office/drawing/2014/main" id="{12AF1DF2-DDBE-C61B-092A-52217EDD8AA4}"/>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0114BB0E-73CF-B91B-6CC1-003960A54E31}"/>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019D7EC8-8563-E0AD-D189-077374B0DB88}"/>
              </a:ext>
            </a:extLst>
          </p:cNvPr>
          <p:cNvSpPr>
            <a:spLocks noGrp="1"/>
          </p:cNvSpPr>
          <p:nvPr>
            <p:ph type="hdr" idx="2"/>
          </p:nvPr>
        </p:nvSpPr>
        <p:spPr/>
        <p:txBody>
          <a:bodyPr/>
          <a:lstStyle/>
          <a:p>
            <a:endParaRPr lang="en-IN"/>
          </a:p>
        </p:txBody>
      </p:sp>
      <p:sp>
        <p:nvSpPr>
          <p:cNvPr id="4" name="Slide Number Placeholder 3">
            <a:extLst>
              <a:ext uri="{FF2B5EF4-FFF2-40B4-BE49-F238E27FC236}">
                <a16:creationId xmlns:a16="http://schemas.microsoft.com/office/drawing/2014/main" id="{A9203300-0826-298B-EC5D-90271731ED94}"/>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6726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C844D298-C025-FB83-24DC-604E8726E2B0}"/>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A9183587-29F9-668C-034A-D4671EEE4F90}"/>
              </a:ext>
            </a:extLst>
          </p:cNvPr>
          <p:cNvSpPr>
            <a:spLocks noGrp="1"/>
          </p:cNvSpPr>
          <p:nvPr>
            <p:ph type="hdr" idx="2"/>
          </p:nvPr>
        </p:nvSpPr>
        <p:spPr/>
        <p:txBody>
          <a:bodyPr/>
          <a:lstStyle/>
          <a:p>
            <a:endParaRPr lang="en-IN"/>
          </a:p>
        </p:txBody>
      </p:sp>
      <p:sp>
        <p:nvSpPr>
          <p:cNvPr id="4" name="Slide Number Placeholder 3">
            <a:extLst>
              <a:ext uri="{FF2B5EF4-FFF2-40B4-BE49-F238E27FC236}">
                <a16:creationId xmlns:a16="http://schemas.microsoft.com/office/drawing/2014/main" id="{DD24525D-3B2D-252D-EE39-5D8D00ACFAC1}"/>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248ABFB2-D31B-70F4-A7A5-7C00B817834F}"/>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AF677FB0-699D-03C9-1B36-16B0157F55B1}"/>
              </a:ext>
            </a:extLst>
          </p:cNvPr>
          <p:cNvSpPr>
            <a:spLocks noGrp="1"/>
          </p:cNvSpPr>
          <p:nvPr>
            <p:ph type="hdr" idx="2"/>
          </p:nvPr>
        </p:nvSpPr>
        <p:spPr/>
        <p:txBody>
          <a:bodyPr/>
          <a:lstStyle/>
          <a:p>
            <a:endParaRPr lang="en-IN"/>
          </a:p>
        </p:txBody>
      </p:sp>
      <p:sp>
        <p:nvSpPr>
          <p:cNvPr id="4" name="Slide Number Placeholder 3">
            <a:extLst>
              <a:ext uri="{FF2B5EF4-FFF2-40B4-BE49-F238E27FC236}">
                <a16:creationId xmlns:a16="http://schemas.microsoft.com/office/drawing/2014/main" id="{60F11E94-7C4E-0B4B-9AE6-0F9FCAD27752}"/>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07D37733-F285-59FB-6FFC-E2953C77C342}"/>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5D226B6E-DED2-BDB3-A61F-2F6CE85898D3}"/>
              </a:ext>
            </a:extLst>
          </p:cNvPr>
          <p:cNvSpPr>
            <a:spLocks noGrp="1"/>
          </p:cNvSpPr>
          <p:nvPr>
            <p:ph type="hdr" idx="2"/>
          </p:nvPr>
        </p:nvSpPr>
        <p:spPr/>
        <p:txBody>
          <a:bodyPr/>
          <a:lstStyle/>
          <a:p>
            <a:endParaRPr lang="en-IN"/>
          </a:p>
        </p:txBody>
      </p:sp>
      <p:sp>
        <p:nvSpPr>
          <p:cNvPr id="4" name="Slide Number Placeholder 3">
            <a:extLst>
              <a:ext uri="{FF2B5EF4-FFF2-40B4-BE49-F238E27FC236}">
                <a16:creationId xmlns:a16="http://schemas.microsoft.com/office/drawing/2014/main" id="{2FD2E382-F560-67DB-A4BE-C3C70B957B09}"/>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F84F5F46-75C8-F42C-9211-E2D3DA5E47E8}"/>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39D3A7AA-8BE8-00B4-869A-85CEB4FE5849}"/>
              </a:ext>
            </a:extLst>
          </p:cNvPr>
          <p:cNvSpPr>
            <a:spLocks noGrp="1"/>
          </p:cNvSpPr>
          <p:nvPr>
            <p:ph type="hdr" idx="2"/>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F84F5F46-75C8-F42C-9211-E2D3DA5E47E8}"/>
              </a:ext>
            </a:extLst>
          </p:cNvPr>
          <p:cNvSpPr>
            <a:spLocks noGrp="1"/>
          </p:cNvSpPr>
          <p:nvPr>
            <p:ph type="ftr" idx="11"/>
          </p:nvPr>
        </p:nvSpPr>
        <p:spPr/>
        <p:txBody>
          <a:bodyPr/>
          <a:lstStyle/>
          <a:p>
            <a:r>
              <a:rPr lang="en-US"/>
              <a:t>Analysis of Amazon Sales Data</a:t>
            </a:r>
            <a:endParaRPr lang="en-IN"/>
          </a:p>
        </p:txBody>
      </p:sp>
      <p:sp>
        <p:nvSpPr>
          <p:cNvPr id="3" name="Header Placeholder 2">
            <a:extLst>
              <a:ext uri="{FF2B5EF4-FFF2-40B4-BE49-F238E27FC236}">
                <a16:creationId xmlns:a16="http://schemas.microsoft.com/office/drawing/2014/main" id="{39D3A7AA-8BE8-00B4-869A-85CEB4FE5849}"/>
              </a:ext>
            </a:extLst>
          </p:cNvPr>
          <p:cNvSpPr>
            <a:spLocks noGrp="1"/>
          </p:cNvSpPr>
          <p:nvPr>
            <p:ph type="hdr" idx="2"/>
          </p:nvPr>
        </p:nvSpPr>
        <p:spPr/>
        <p:txBody>
          <a:bodyPr/>
          <a:lstStyle/>
          <a:p>
            <a:endParaRPr lang="en-IN"/>
          </a:p>
        </p:txBody>
      </p:sp>
    </p:spTree>
    <p:extLst>
      <p:ext uri="{BB962C8B-B14F-4D97-AF65-F5344CB8AC3E}">
        <p14:creationId xmlns:p14="http://schemas.microsoft.com/office/powerpoint/2010/main" val="313776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ee94/My-Projects/blob/main/Amazon_SalesData_Analysis.ipynb"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9D8E-4F99-358A-7E93-55EEDF25FE86}"/>
              </a:ext>
            </a:extLst>
          </p:cNvPr>
          <p:cNvSpPr>
            <a:spLocks noGrp="1"/>
          </p:cNvSpPr>
          <p:nvPr>
            <p:ph type="title"/>
          </p:nvPr>
        </p:nvSpPr>
        <p:spPr>
          <a:xfrm>
            <a:off x="228600" y="94714"/>
            <a:ext cx="10515600" cy="701640"/>
          </a:xfrm>
        </p:spPr>
        <p:txBody>
          <a:bodyPr/>
          <a:lstStyle/>
          <a:p>
            <a:r>
              <a:rPr lang="en-IN" sz="4400" b="1" dirty="0">
                <a:latin typeface="Calibri" panose="020F0502020204030204" pitchFamily="34" charset="0"/>
                <a:ea typeface="Calibri" panose="020F0502020204030204" pitchFamily="34" charset="0"/>
                <a:cs typeface="Calibri" panose="020F0502020204030204" pitchFamily="34" charset="0"/>
                <a:sym typeface="Times New Roman"/>
              </a:rPr>
              <a:t>Title: Analysis of Amazon Sales Data</a:t>
            </a:r>
            <a:endParaRPr lang="en-IN" sz="4400" dirty="0"/>
          </a:p>
        </p:txBody>
      </p:sp>
      <p:sp>
        <p:nvSpPr>
          <p:cNvPr id="3" name="TextBox 2">
            <a:extLst>
              <a:ext uri="{FF2B5EF4-FFF2-40B4-BE49-F238E27FC236}">
                <a16:creationId xmlns:a16="http://schemas.microsoft.com/office/drawing/2014/main" id="{B5AA8D2D-F8A9-B826-6DF7-DCA86639DF7F}"/>
              </a:ext>
            </a:extLst>
          </p:cNvPr>
          <p:cNvSpPr txBox="1"/>
          <p:nvPr/>
        </p:nvSpPr>
        <p:spPr>
          <a:xfrm>
            <a:off x="494929" y="4717553"/>
            <a:ext cx="6134470" cy="1200329"/>
          </a:xfrm>
          <a:prstGeom prst="rect">
            <a:avLst/>
          </a:prstGeom>
          <a:noFill/>
        </p:spPr>
        <p:txBody>
          <a:bodyPr wrap="square">
            <a:spAutoFit/>
          </a:bodyPr>
          <a:lstStyle/>
          <a:p>
            <a:r>
              <a:rPr lang="en-US" sz="3600" b="1" dirty="0">
                <a:solidFill>
                  <a:srgbClr val="00B0F0"/>
                </a:solidFill>
                <a:latin typeface="Calibri" panose="020F0502020204030204" pitchFamily="34" charset="0"/>
                <a:ea typeface="Calibri" panose="020F0502020204030204" pitchFamily="34" charset="0"/>
                <a:cs typeface="Calibri" panose="020F0502020204030204" pitchFamily="34" charset="0"/>
              </a:rPr>
              <a:t>Course: </a:t>
            </a:r>
            <a:r>
              <a:rPr lang="en-US" sz="3600" b="1" dirty="0">
                <a:solidFill>
                  <a:srgbClr val="00B050"/>
                </a:solidFill>
                <a:latin typeface="Calibri" panose="020F0502020204030204" pitchFamily="34" charset="0"/>
                <a:ea typeface="Calibri" panose="020F0502020204030204" pitchFamily="34" charset="0"/>
                <a:cs typeface="Calibri" panose="020F0502020204030204" pitchFamily="34" charset="0"/>
              </a:rPr>
              <a:t>AI</a:t>
            </a:r>
          </a:p>
          <a:p>
            <a:pPr marL="0" marR="0" lvl="0" indent="0" rtl="0">
              <a:lnSpc>
                <a:spcPct val="100000"/>
              </a:lnSpc>
              <a:spcBef>
                <a:spcPts val="0"/>
              </a:spcBef>
              <a:spcAft>
                <a:spcPts val="0"/>
              </a:spcAft>
              <a:buNone/>
            </a:pPr>
            <a:r>
              <a:rPr lang="en-IN" sz="3600" b="1" dirty="0">
                <a:solidFill>
                  <a:srgbClr val="00B0F0"/>
                </a:solidFill>
                <a:latin typeface="Calibri" panose="020F0502020204030204" pitchFamily="34" charset="0"/>
                <a:ea typeface="Calibri" panose="020F0502020204030204" pitchFamily="34" charset="0"/>
                <a:cs typeface="Calibri" panose="020F0502020204030204" pitchFamily="34" charset="0"/>
              </a:rPr>
              <a:t>Organization: </a:t>
            </a:r>
            <a:r>
              <a:rPr lang="en-IN" sz="3600" b="1" dirty="0">
                <a:solidFill>
                  <a:srgbClr val="00B050"/>
                </a:solidFill>
                <a:latin typeface="Calibri" panose="020F0502020204030204" pitchFamily="34" charset="0"/>
                <a:ea typeface="Calibri" panose="020F0502020204030204" pitchFamily="34" charset="0"/>
                <a:cs typeface="Calibri" panose="020F0502020204030204" pitchFamily="34" charset="0"/>
              </a:rPr>
              <a:t>Nirmaan</a:t>
            </a:r>
          </a:p>
        </p:txBody>
      </p:sp>
      <p:pic>
        <p:nvPicPr>
          <p:cNvPr id="4" name="Picture 4" descr="Nirmaan Organization | Hyderabad">
            <a:extLst>
              <a:ext uri="{FF2B5EF4-FFF2-40B4-BE49-F238E27FC236}">
                <a16:creationId xmlns:a16="http://schemas.microsoft.com/office/drawing/2014/main" id="{BF76D0DE-1BBF-DCAA-11B6-E78310FC2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rtificial Intelligence [AI ...">
            <a:extLst>
              <a:ext uri="{FF2B5EF4-FFF2-40B4-BE49-F238E27FC236}">
                <a16:creationId xmlns:a16="http://schemas.microsoft.com/office/drawing/2014/main" id="{7EABD162-19BA-4C2D-E554-5A5E5589D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6074" y="1420348"/>
            <a:ext cx="4524375" cy="358535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D278AC73-06BE-21B4-54EA-F423612B6C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8" name="Picture 2">
            <a:extLst>
              <a:ext uri="{FF2B5EF4-FFF2-40B4-BE49-F238E27FC236}">
                <a16:creationId xmlns:a16="http://schemas.microsoft.com/office/drawing/2014/main" id="{54B7730D-A070-85A3-6341-09CB433C2D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dvertising on Amazon in 2021 - StubGroup">
            <a:extLst>
              <a:ext uri="{FF2B5EF4-FFF2-40B4-BE49-F238E27FC236}">
                <a16:creationId xmlns:a16="http://schemas.microsoft.com/office/drawing/2014/main" id="{89AA690A-4529-E1C3-60EA-BD89BB0357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604" y="1420347"/>
            <a:ext cx="5319235" cy="274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25464"/>
            <a:ext cx="10515600" cy="8401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Data Visualization</a:t>
            </a:r>
            <a:endParaRPr sz="5400" dirty="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30"/>
          <p:cNvSpPr txBox="1"/>
          <p:nvPr/>
        </p:nvSpPr>
        <p:spPr>
          <a:xfrm>
            <a:off x="2274985" y="1592240"/>
            <a:ext cx="8955893"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p:txBody>
      </p:sp>
      <p:pic>
        <p:nvPicPr>
          <p:cNvPr id="3" name="Picture 4" descr="Nirmaan Organization | Hyderabad">
            <a:extLst>
              <a:ext uri="{FF2B5EF4-FFF2-40B4-BE49-F238E27FC236}">
                <a16:creationId xmlns:a16="http://schemas.microsoft.com/office/drawing/2014/main" id="{A532C75B-DA17-BE64-53DB-024A74D4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4DBDB1F-023F-5133-B080-4E84CEC0F5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2">
            <a:extLst>
              <a:ext uri="{FF2B5EF4-FFF2-40B4-BE49-F238E27FC236}">
                <a16:creationId xmlns:a16="http://schemas.microsoft.com/office/drawing/2014/main" id="{BEF8F103-4B64-F5E3-13B9-59847C73E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55125-1A34-0B55-E146-D78BB1E69012}"/>
              </a:ext>
            </a:extLst>
          </p:cNvPr>
          <p:cNvSpPr txBox="1"/>
          <p:nvPr/>
        </p:nvSpPr>
        <p:spPr>
          <a:xfrm>
            <a:off x="357186" y="5518805"/>
            <a:ext cx="7886700" cy="523220"/>
          </a:xfrm>
          <a:prstGeom prst="rect">
            <a:avLst/>
          </a:prstGeom>
          <a:noFill/>
        </p:spPr>
        <p:txBody>
          <a:bodyPr wrap="square" rtlCol="0">
            <a:spAutoFit/>
          </a:bodyPr>
          <a:lstStyle/>
          <a:p>
            <a:r>
              <a:rPr lang="en-IN" sz="2800" b="1" dirty="0">
                <a:solidFill>
                  <a:srgbClr val="00B050"/>
                </a:solidFill>
                <a:latin typeface="Calibri" panose="020F0502020204030204" pitchFamily="34" charset="0"/>
                <a:ea typeface="Calibri" panose="020F0502020204030204" pitchFamily="34" charset="0"/>
                <a:cs typeface="Calibri" panose="020F0502020204030204" pitchFamily="34" charset="0"/>
              </a:rPr>
              <a:t>Yearly – Month – Wise Sales Trends Visualization</a:t>
            </a:r>
          </a:p>
        </p:txBody>
      </p:sp>
      <p:pic>
        <p:nvPicPr>
          <p:cNvPr id="3074" name="Picture 2">
            <a:extLst>
              <a:ext uri="{FF2B5EF4-FFF2-40B4-BE49-F238E27FC236}">
                <a16:creationId xmlns:a16="http://schemas.microsoft.com/office/drawing/2014/main" id="{297126BB-47DD-D5C5-872F-6AE7B5B84B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65309"/>
            <a:ext cx="10515600" cy="436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812418"/>
      </p:ext>
    </p:extLst>
  </p:cSld>
  <p:clrMapOvr>
    <a:masterClrMapping/>
  </p:clrMapOvr>
  <mc:AlternateContent xmlns:mc="http://schemas.openxmlformats.org/markup-compatibility/2006" xmlns:p14="http://schemas.microsoft.com/office/powerpoint/2010/main">
    <mc:Choice Requires="p14">
      <p:transition spd="slow" p14:dur="2000" advTm="38677"/>
    </mc:Choice>
    <mc:Fallback xmlns="">
      <p:transition spd="slow" advTm="386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28403"/>
            <a:ext cx="11702143" cy="8401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Output </a:t>
            </a:r>
            <a:endParaRPr sz="54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pic>
        <p:nvPicPr>
          <p:cNvPr id="4" name="Picture 4" descr="Nirmaan Organization | Hyderabad">
            <a:extLst>
              <a:ext uri="{FF2B5EF4-FFF2-40B4-BE49-F238E27FC236}">
                <a16:creationId xmlns:a16="http://schemas.microsoft.com/office/drawing/2014/main" id="{073692AC-9CF1-E060-7BD5-B67612242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F3B5F9F5-4B91-2070-711B-8078D779FCB7}"/>
              </a:ext>
            </a:extLst>
          </p:cNvPr>
          <p:cNvSpPr>
            <a:spLocks noGrp="1"/>
          </p:cNvSpPr>
          <p:nvPr>
            <p:ph type="sldNum" idx="12"/>
          </p:nvPr>
        </p:nvSpPr>
        <p:spPr>
          <a:xfrm>
            <a:off x="11740244" y="6232527"/>
            <a:ext cx="381000" cy="365125"/>
          </a:xfrm>
        </p:spPr>
        <p:txBody>
          <a:bodyPr/>
          <a:lstStyle/>
          <a:p>
            <a:pPr marL="0" lvl="0" indent="0" algn="r" rtl="0">
              <a:spcBef>
                <a:spcPts val="0"/>
              </a:spcBef>
              <a:spcAft>
                <a:spcPts val="0"/>
              </a:spcAft>
              <a:buNone/>
            </a:pPr>
            <a:r>
              <a:rPr lang="en-US" dirty="0"/>
              <a:t>         </a:t>
            </a:r>
            <a:fld id="{00000000-1234-1234-1234-123412341234}" type="slidenum">
              <a:rPr lang="en-US" smtClean="0"/>
              <a:t>11</a:t>
            </a:fld>
            <a:endParaRPr lang="en-US" dirty="0"/>
          </a:p>
        </p:txBody>
      </p:sp>
      <p:pic>
        <p:nvPicPr>
          <p:cNvPr id="12" name="Picture 2">
            <a:extLst>
              <a:ext uri="{FF2B5EF4-FFF2-40B4-BE49-F238E27FC236}">
                <a16:creationId xmlns:a16="http://schemas.microsoft.com/office/drawing/2014/main" id="{DBA6AC46-E1A4-1ED3-7D72-4C45D34C1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A6566717-160F-499D-A1C5-4892B2F49D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1" y="1044490"/>
            <a:ext cx="11235419" cy="45752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D9D9BA-53C0-6798-5395-5A5EEE411496}"/>
              </a:ext>
            </a:extLst>
          </p:cNvPr>
          <p:cNvSpPr txBox="1"/>
          <p:nvPr/>
        </p:nvSpPr>
        <p:spPr>
          <a:xfrm>
            <a:off x="419100" y="5867400"/>
            <a:ext cx="8216977" cy="400110"/>
          </a:xfrm>
          <a:prstGeom prst="rect">
            <a:avLst/>
          </a:prstGeom>
          <a:noFill/>
        </p:spPr>
        <p:txBody>
          <a:bodyPr wrap="square" rtlCol="0">
            <a:spAutoFit/>
          </a:bodyPr>
          <a:lstStyle/>
          <a:p>
            <a:r>
              <a:rPr lang="en-IN" sz="2000" b="1" dirty="0">
                <a:solidFill>
                  <a:srgbClr val="00B050"/>
                </a:solidFill>
                <a:latin typeface="Calibri" panose="020F0502020204030204" pitchFamily="34" charset="0"/>
                <a:ea typeface="Calibri" panose="020F0502020204030204" pitchFamily="34" charset="0"/>
                <a:cs typeface="Calibri" panose="020F0502020204030204" pitchFamily="34" charset="0"/>
              </a:rPr>
              <a:t>Pair Plots Visualization for detecting the correlation between all attributes.</a:t>
            </a:r>
          </a:p>
        </p:txBody>
      </p:sp>
    </p:spTree>
  </p:cSld>
  <p:clrMapOvr>
    <a:masterClrMapping/>
  </p:clrMapOvr>
  <mc:AlternateContent xmlns:mc="http://schemas.openxmlformats.org/markup-compatibility/2006" xmlns:p14="http://schemas.microsoft.com/office/powerpoint/2010/main">
    <mc:Choice Requires="p14">
      <p:transition spd="slow" p14:dur="2000" advTm="22707"/>
    </mc:Choice>
    <mc:Fallback xmlns="">
      <p:transition spd="slow" advTm="2270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25453"/>
            <a:ext cx="10515600" cy="8401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Insights</a:t>
            </a:r>
            <a:endParaRPr sz="54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 name="TextBox 1">
            <a:extLst>
              <a:ext uri="{FF2B5EF4-FFF2-40B4-BE49-F238E27FC236}">
                <a16:creationId xmlns:a16="http://schemas.microsoft.com/office/drawing/2014/main" id="{390D084E-B1A2-8379-E856-0B1C46519AF2}"/>
              </a:ext>
            </a:extLst>
          </p:cNvPr>
          <p:cNvSpPr txBox="1"/>
          <p:nvPr/>
        </p:nvSpPr>
        <p:spPr>
          <a:xfrm>
            <a:off x="390675" y="1197205"/>
            <a:ext cx="11444139" cy="4401205"/>
          </a:xfrm>
          <a:prstGeom prst="rect">
            <a:avLst/>
          </a:prstGeom>
          <a:noFill/>
        </p:spPr>
        <p:txBody>
          <a:bodyPr wrap="square" rtlCol="0">
            <a:spAutoFit/>
          </a:bodyPr>
          <a:lstStyle/>
          <a:p>
            <a:pPr marL="457200" indent="-457200">
              <a:buFont typeface="Wingdings" panose="05000000000000000000" pitchFamily="2" charset="2"/>
              <a:buChar char="Ø"/>
            </a:pPr>
            <a:r>
              <a:rPr lang="en-US" sz="2800" b="0" i="0" dirty="0">
                <a:solidFill>
                  <a:srgbClr val="7030A0"/>
                </a:solidFill>
                <a:effectLst/>
                <a:highlight>
                  <a:srgbClr val="FEFEFE"/>
                </a:highlight>
                <a:latin typeface="Calibri" panose="020F0502020204030204" pitchFamily="34" charset="0"/>
                <a:ea typeface="Calibri" panose="020F0502020204030204" pitchFamily="34" charset="0"/>
                <a:cs typeface="Calibri" panose="020F0502020204030204" pitchFamily="34" charset="0"/>
              </a:rPr>
              <a:t>Monthly Sales Analysis -&gt; Based on the monthly sales trend, the sales are good initially during January and are at peak in July, but are at the lowest at December. </a:t>
            </a:r>
          </a:p>
          <a:p>
            <a:pPr marL="457200" indent="-457200">
              <a:buFont typeface="Wingdings" panose="05000000000000000000" pitchFamily="2" charset="2"/>
              <a:buChar char="Ø"/>
            </a:pPr>
            <a:r>
              <a:rPr lang="en-US" sz="2800" b="0" i="0" dirty="0">
                <a:solidFill>
                  <a:srgbClr val="7030A0"/>
                </a:solidFill>
                <a:effectLst/>
                <a:highlight>
                  <a:srgbClr val="FEFEFE"/>
                </a:highlight>
                <a:latin typeface="Calibri" panose="020F0502020204030204" pitchFamily="34" charset="0"/>
                <a:ea typeface="Calibri" panose="020F0502020204030204" pitchFamily="34" charset="0"/>
                <a:cs typeface="Calibri" panose="020F0502020204030204" pitchFamily="34" charset="0"/>
              </a:rPr>
              <a:t>Yearly Sales Analysis -&gt; Based on the yearly sales trend, the sales are at a medium level in the year 2010, they are at peak in the year and are at the lowest in 2017. </a:t>
            </a:r>
          </a:p>
          <a:p>
            <a:pPr marL="457200" indent="-457200">
              <a:buFont typeface="Wingdings" panose="05000000000000000000" pitchFamily="2" charset="2"/>
              <a:buChar char="Ø"/>
            </a:pPr>
            <a:r>
              <a:rPr lang="en-US" sz="2800" b="0" i="0" dirty="0">
                <a:solidFill>
                  <a:srgbClr val="7030A0"/>
                </a:solidFill>
                <a:effectLst/>
                <a:highlight>
                  <a:srgbClr val="FEFEFE"/>
                </a:highlight>
                <a:latin typeface="Calibri" panose="020F0502020204030204" pitchFamily="34" charset="0"/>
                <a:ea typeface="Calibri" panose="020F0502020204030204" pitchFamily="34" charset="0"/>
                <a:cs typeface="Calibri" panose="020F0502020204030204" pitchFamily="34" charset="0"/>
              </a:rPr>
              <a:t>Yearly Month wise Sales Analysis -&gt; Based on the yearly month wise sales trend, during the years 2011 and 2017, especially during August and October, the sales are at peak. Whereas, in the years 2014 and 2017, and the months November and December, the sales are at the minimum.</a:t>
            </a:r>
            <a:endParaRPr lang="en-IN" sz="2800"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4" descr="Nirmaan Organization | Hyderabad">
            <a:extLst>
              <a:ext uri="{FF2B5EF4-FFF2-40B4-BE49-F238E27FC236}">
                <a16:creationId xmlns:a16="http://schemas.microsoft.com/office/drawing/2014/main" id="{0ABE72E8-4370-7306-27A4-10006CAC3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E0E39A95-1DFA-DA2B-6D3B-B76D4A27EF85}"/>
              </a:ext>
            </a:extLst>
          </p:cNvPr>
          <p:cNvSpPr>
            <a:spLocks noGrp="1"/>
          </p:cNvSpPr>
          <p:nvPr>
            <p:ph type="sldNum" idx="12"/>
          </p:nvPr>
        </p:nvSpPr>
        <p:spPr>
          <a:xfrm>
            <a:off x="11692034" y="6270627"/>
            <a:ext cx="371475" cy="365125"/>
          </a:xfrm>
        </p:spPr>
        <p:txBody>
          <a:bodyPr/>
          <a:lstStyle/>
          <a:p>
            <a:pPr marL="0" lvl="0" indent="0" algn="r" rtl="0">
              <a:spcBef>
                <a:spcPts val="0"/>
              </a:spcBef>
              <a:spcAft>
                <a:spcPts val="0"/>
              </a:spcAft>
              <a:buNone/>
            </a:pPr>
            <a:fld id="{00000000-1234-1234-1234-123412341234}" type="slidenum">
              <a:rPr lang="en-US" smtClean="0"/>
              <a:t>12</a:t>
            </a:fld>
            <a:endParaRPr lang="en-US" dirty="0"/>
          </a:p>
        </p:txBody>
      </p:sp>
      <p:pic>
        <p:nvPicPr>
          <p:cNvPr id="10" name="Picture 2">
            <a:extLst>
              <a:ext uri="{FF2B5EF4-FFF2-40B4-BE49-F238E27FC236}">
                <a16:creationId xmlns:a16="http://schemas.microsoft.com/office/drawing/2014/main" id="{79B4074E-B378-63C6-DAF4-7BE630351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31347"/>
    </mc:Choice>
    <mc:Fallback xmlns="">
      <p:transition spd="slow" advTm="3134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3" name="Picture 4" descr="Nirmaan Organization | Hyderabad">
            <a:extLst>
              <a:ext uri="{FF2B5EF4-FFF2-40B4-BE49-F238E27FC236}">
                <a16:creationId xmlns:a16="http://schemas.microsoft.com/office/drawing/2014/main" id="{AFEF7A01-DA49-FC5A-9E1A-6A6E0CA85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805E96-45DE-EF75-4484-DA447C9BC2D7}"/>
              </a:ext>
            </a:extLst>
          </p:cNvPr>
          <p:cNvSpPr txBox="1"/>
          <p:nvPr/>
        </p:nvSpPr>
        <p:spPr>
          <a:xfrm>
            <a:off x="590550" y="865309"/>
            <a:ext cx="10734675" cy="3046988"/>
          </a:xfrm>
          <a:prstGeom prst="rect">
            <a:avLst/>
          </a:prstGeom>
          <a:noFill/>
        </p:spPr>
        <p:txBody>
          <a:bodyPr wrap="square" rtlCol="0">
            <a:spAutoFit/>
          </a:bodyPr>
          <a:lstStyle/>
          <a:p>
            <a:pPr algn="ctr"/>
            <a:endParaRPr lang="en-IN" sz="9600" b="1" i="1" dirty="0">
              <a:solidFill>
                <a:srgbClr val="0070C0"/>
              </a:solidFill>
              <a:effectLst>
                <a:outerShdw blurRad="38100" dist="38100" dir="2700000" algn="tl">
                  <a:srgbClr val="000000">
                    <a:alpha val="43137"/>
                  </a:srgbClr>
                </a:outerShdw>
              </a:effectLst>
            </a:endParaRPr>
          </a:p>
          <a:p>
            <a:pPr algn="ctr"/>
            <a:r>
              <a:rPr lang="en-IN" sz="9600" b="1" i="1" dirty="0">
                <a:solidFill>
                  <a:srgbClr val="0070C0"/>
                </a:solidFill>
                <a:effectLst>
                  <a:outerShdw blurRad="38100" dist="38100" dir="2700000" algn="tl">
                    <a:srgbClr val="000000">
                      <a:alpha val="43137"/>
                    </a:srgbClr>
                  </a:outerShdw>
                </a:effectLst>
              </a:rPr>
              <a:t>Thank You </a:t>
            </a:r>
          </a:p>
        </p:txBody>
      </p:sp>
      <p:sp>
        <p:nvSpPr>
          <p:cNvPr id="7" name="Slide Number Placeholder 6">
            <a:extLst>
              <a:ext uri="{FF2B5EF4-FFF2-40B4-BE49-F238E27FC236}">
                <a16:creationId xmlns:a16="http://schemas.microsoft.com/office/drawing/2014/main" id="{923737A7-B48C-82A1-ADEE-DE8E89947023}"/>
              </a:ext>
            </a:extLst>
          </p:cNvPr>
          <p:cNvSpPr>
            <a:spLocks noGrp="1"/>
          </p:cNvSpPr>
          <p:nvPr>
            <p:ph type="sldNum" idx="12"/>
          </p:nvPr>
        </p:nvSpPr>
        <p:spPr>
          <a:xfrm>
            <a:off x="11820525" y="6282033"/>
            <a:ext cx="371475" cy="365125"/>
          </a:xfrm>
        </p:spPr>
        <p:txBody>
          <a:bodyPr/>
          <a:lstStyle/>
          <a:p>
            <a:pPr marL="0" lvl="0" indent="0" algn="r" rtl="0">
              <a:spcBef>
                <a:spcPts val="0"/>
              </a:spcBef>
              <a:spcAft>
                <a:spcPts val="0"/>
              </a:spcAft>
              <a:buNone/>
            </a:pPr>
            <a:fld id="{00000000-1234-1234-1234-123412341234}" type="slidenum">
              <a:rPr lang="en-US" smtClean="0"/>
              <a:t>13</a:t>
            </a:fld>
            <a:endParaRPr lang="en-US" dirty="0"/>
          </a:p>
        </p:txBody>
      </p:sp>
      <p:pic>
        <p:nvPicPr>
          <p:cNvPr id="9" name="Picture 2">
            <a:extLst>
              <a:ext uri="{FF2B5EF4-FFF2-40B4-BE49-F238E27FC236}">
                <a16:creationId xmlns:a16="http://schemas.microsoft.com/office/drawing/2014/main" id="{567DEDF0-F966-525A-CEF0-E21FAFC98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3962"/>
    </mc:Choice>
    <mc:Fallback xmlns="">
      <p:transition spd="slow" advTm="396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39880"/>
            <a:ext cx="10515600" cy="840139"/>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Introduction</a:t>
            </a:r>
            <a:endParaRPr sz="54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7" name="TextBox 6">
            <a:extLst>
              <a:ext uri="{FF2B5EF4-FFF2-40B4-BE49-F238E27FC236}">
                <a16:creationId xmlns:a16="http://schemas.microsoft.com/office/drawing/2014/main" id="{C258C340-26D0-81D0-89CF-ABDD07932E35}"/>
              </a:ext>
            </a:extLst>
          </p:cNvPr>
          <p:cNvSpPr txBox="1"/>
          <p:nvPr/>
        </p:nvSpPr>
        <p:spPr>
          <a:xfrm>
            <a:off x="242944" y="880019"/>
            <a:ext cx="11352228" cy="4401205"/>
          </a:xfrm>
          <a:prstGeom prst="rect">
            <a:avLst/>
          </a:prstGeom>
          <a:noFill/>
        </p:spPr>
        <p:txBody>
          <a:bodyPr wrap="square">
            <a:spAutoFit/>
          </a:bodyPr>
          <a:lstStyle/>
          <a:p>
            <a:pPr marL="571500" indent="-571500">
              <a:buFont typeface="Wingdings" panose="05000000000000000000" pitchFamily="2" charset="2"/>
              <a:buChar char="Ø"/>
            </a:pPr>
            <a:r>
              <a:rPr lang="en-US" sz="4000" dirty="0">
                <a:solidFill>
                  <a:schemeClr val="accent2"/>
                </a:solidFill>
                <a:latin typeface="Calibri" panose="020F0502020204030204" pitchFamily="34" charset="0"/>
                <a:ea typeface="Calibri" panose="020F0502020204030204" pitchFamily="34" charset="0"/>
                <a:cs typeface="Calibri" panose="020F0502020204030204" pitchFamily="34" charset="0"/>
              </a:rPr>
              <a:t>Sales management has gained importance to meet increasing competition and the need for improved methods of distribution to reduce cost and to increase profits. </a:t>
            </a:r>
          </a:p>
          <a:p>
            <a:pPr marL="571500" indent="-571500">
              <a:buFont typeface="Wingdings" panose="05000000000000000000" pitchFamily="2" charset="2"/>
              <a:buChar char="Ø"/>
            </a:pPr>
            <a:endParaRPr lang="en-US" sz="4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571500" indent="-571500">
              <a:buFont typeface="Wingdings" panose="05000000000000000000" pitchFamily="2" charset="2"/>
              <a:buChar char="Ø"/>
            </a:pPr>
            <a:r>
              <a:rPr lang="en-US" sz="4000" dirty="0">
                <a:solidFill>
                  <a:schemeClr val="accent2"/>
                </a:solidFill>
                <a:latin typeface="Calibri" panose="020F0502020204030204" pitchFamily="34" charset="0"/>
                <a:ea typeface="Calibri" panose="020F0502020204030204" pitchFamily="34" charset="0"/>
                <a:cs typeface="Calibri" panose="020F0502020204030204" pitchFamily="34" charset="0"/>
              </a:rPr>
              <a:t>Sales management today is the most important function in a commercial and business enterprise. </a:t>
            </a:r>
            <a:endParaRPr lang="en-IN" sz="4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4" descr="Nirmaan Organization | Hyderabad">
            <a:extLst>
              <a:ext uri="{FF2B5EF4-FFF2-40B4-BE49-F238E27FC236}">
                <a16:creationId xmlns:a16="http://schemas.microsoft.com/office/drawing/2014/main" id="{25EC0986-C666-5D1A-2900-2DFFFA953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1934DEB-A189-E848-55D3-90C57D1776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9" name="Picture 2">
            <a:extLst>
              <a:ext uri="{FF2B5EF4-FFF2-40B4-BE49-F238E27FC236}">
                <a16:creationId xmlns:a16="http://schemas.microsoft.com/office/drawing/2014/main" id="{254AE5B3-0030-32D7-FDA9-29401FF88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58795"/>
    </mc:Choice>
    <mc:Fallback xmlns="">
      <p:transition spd="slow" advTm="587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72702" y="0"/>
            <a:ext cx="10515600" cy="8401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Contents</a:t>
            </a:r>
            <a:endParaRPr sz="54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42" name="Google Shape;142;gf3a8d4be09_2_180"/>
          <p:cNvSpPr txBox="1"/>
          <p:nvPr/>
        </p:nvSpPr>
        <p:spPr>
          <a:xfrm>
            <a:off x="364075" y="1339528"/>
            <a:ext cx="11034000" cy="417342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rPr>
              <a:t>Objective</a:t>
            </a:r>
            <a:endParaRPr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rPr>
              <a:t>Constraints</a:t>
            </a:r>
            <a:endParaRPr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rPr>
              <a:t>Data collection and details</a:t>
            </a:r>
            <a:endParaRPr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rPr>
              <a:t>Exploratory Data Analysis</a:t>
            </a:r>
            <a:endParaRPr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rPr>
              <a:t>Visualization</a:t>
            </a:r>
          </a:p>
          <a:p>
            <a:pPr marL="457200" lvl="0" indent="-431800" algn="l" rtl="0">
              <a:lnSpc>
                <a:spcPct val="90000"/>
              </a:lnSpc>
              <a:spcBef>
                <a:spcPts val="0"/>
              </a:spcBef>
              <a:spcAft>
                <a:spcPts val="0"/>
              </a:spcAft>
              <a:buClr>
                <a:schemeClr val="dk1"/>
              </a:buClr>
              <a:buSzPts val="3200"/>
              <a:buFont typeface="Times New Roman"/>
              <a:buChar char="●"/>
            </a:pPr>
            <a:r>
              <a:rPr lang="en-US"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rPr>
              <a:t>Insights</a:t>
            </a:r>
            <a:endParaRPr sz="4800" dirty="0">
              <a:solidFill>
                <a:srgbClr val="00B050"/>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pic>
        <p:nvPicPr>
          <p:cNvPr id="3" name="Picture 4" descr="Nirmaan Organization | Hyderabad">
            <a:extLst>
              <a:ext uri="{FF2B5EF4-FFF2-40B4-BE49-F238E27FC236}">
                <a16:creationId xmlns:a16="http://schemas.microsoft.com/office/drawing/2014/main" id="{691400B2-9499-EC4A-0F05-996BD171A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336CDBC-4AB2-A554-2B6D-E1D403F842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6" name="Picture 2">
            <a:extLst>
              <a:ext uri="{FF2B5EF4-FFF2-40B4-BE49-F238E27FC236}">
                <a16:creationId xmlns:a16="http://schemas.microsoft.com/office/drawing/2014/main" id="{4C8C86F7-CED6-287A-91F9-9F7457083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12856"/>
    </mc:Choice>
    <mc:Fallback xmlns="">
      <p:transition spd="slow" advTm="128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72702" y="0"/>
            <a:ext cx="10515600" cy="8401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Objective </a:t>
            </a:r>
            <a:endParaRPr sz="54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42" name="Google Shape;142;gf3a8d4be09_2_180"/>
          <p:cNvSpPr txBox="1"/>
          <p:nvPr/>
        </p:nvSpPr>
        <p:spPr>
          <a:xfrm>
            <a:off x="383125" y="1149375"/>
            <a:ext cx="11034000" cy="4062620"/>
          </a:xfrm>
          <a:prstGeom prst="rect">
            <a:avLst/>
          </a:prstGeom>
          <a:noFill/>
          <a:ln>
            <a:noFill/>
          </a:ln>
        </p:spPr>
        <p:txBody>
          <a:bodyPr spcFirstLastPara="1" wrap="square" lIns="91425" tIns="91425" rIns="91425" bIns="91425" anchor="t" anchorCtr="0">
            <a:spAutoFit/>
          </a:bodyPr>
          <a:lstStyle/>
          <a:p>
            <a:pPr marL="114300" indent="0">
              <a:buNone/>
            </a:pPr>
            <a:r>
              <a:rPr lang="en-US" sz="2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Problem </a:t>
            </a:r>
          </a:p>
          <a:p>
            <a:pPr marL="114300" indent="0">
              <a:buNone/>
            </a:pPr>
            <a:r>
              <a:rPr lang="en-US" sz="2800" b="1"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Sales management has gained importanc</a:t>
            </a:r>
            <a:r>
              <a:rPr lang="en-US" sz="2800" b="1" dirty="0">
                <a:solidFill>
                  <a:srgbClr val="FFC000"/>
                </a:solidFill>
                <a:latin typeface="Calibri" panose="020F0502020204030204" pitchFamily="34" charset="0"/>
                <a:ea typeface="Calibri" panose="020F0502020204030204" pitchFamily="34" charset="0"/>
                <a:cs typeface="Calibri" panose="020F0502020204030204" pitchFamily="34" charset="0"/>
              </a:rPr>
              <a:t>e to meet increasing competition</a:t>
            </a:r>
            <a:r>
              <a:rPr lang="en-US" sz="2800" b="1"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a:t>
            </a:r>
          </a:p>
          <a:p>
            <a:pPr marL="11430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 of this project</a:t>
            </a:r>
          </a:p>
          <a:p>
            <a:pPr marL="114300" indent="0">
              <a:buNone/>
            </a:pPr>
            <a:r>
              <a:rPr lang="en-US" sz="2800" b="1" dirty="0">
                <a:solidFill>
                  <a:srgbClr val="92D050"/>
                </a:solidFill>
                <a:effectLst/>
                <a:latin typeface="Calibri" panose="020F0502020204030204" pitchFamily="34" charset="0"/>
                <a:ea typeface="Calibri" panose="020F0502020204030204" pitchFamily="34" charset="0"/>
                <a:cs typeface="Calibri" panose="020F0502020204030204" pitchFamily="34" charset="0"/>
              </a:rPr>
              <a:t>Maximize the </a:t>
            </a:r>
            <a:r>
              <a:rPr lang="en-US" sz="2800" b="1" dirty="0">
                <a:solidFill>
                  <a:srgbClr val="92D050"/>
                </a:solidFill>
                <a:latin typeface="Calibri" panose="020F0502020204030204" pitchFamily="34" charset="0"/>
                <a:ea typeface="Calibri" panose="020F0502020204030204" pitchFamily="34" charset="0"/>
                <a:cs typeface="Calibri" panose="020F0502020204030204" pitchFamily="34" charset="0"/>
              </a:rPr>
              <a:t>profits</a:t>
            </a:r>
            <a:endParaRPr lang="en-US" sz="2800" b="1"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2800" b="1" dirty="0">
              <a:solidFill>
                <a:srgbClr val="92D050"/>
              </a:solidFill>
              <a:latin typeface="Calibri" panose="020F0502020204030204" pitchFamily="34" charset="0"/>
              <a:ea typeface="Calibri" panose="020F0502020204030204" pitchFamily="34" charset="0"/>
              <a:cs typeface="Calibri" panose="020F0502020204030204" pitchFamily="34" charset="0"/>
              <a:sym typeface="Proxima Nova"/>
            </a:endParaRPr>
          </a:p>
          <a:p>
            <a:pPr marL="114300" indent="0">
              <a:buNone/>
            </a:pPr>
            <a:r>
              <a:rPr lang="en-US" sz="2800" b="1" dirty="0"/>
              <a:t>Constraints</a:t>
            </a:r>
          </a:p>
          <a:p>
            <a:pPr marL="114300" indent="0">
              <a:buNone/>
            </a:pPr>
            <a:r>
              <a:rPr lang="en-US" sz="2800" b="1" dirty="0">
                <a:solidFill>
                  <a:srgbClr val="92D050"/>
                </a:solidFill>
                <a:effectLst/>
                <a:latin typeface="Calibri" panose="020F0502020204030204" pitchFamily="34" charset="0"/>
                <a:ea typeface="Calibri" panose="020F0502020204030204" pitchFamily="34" charset="0"/>
                <a:cs typeface="Calibri" panose="020F0502020204030204" pitchFamily="34" charset="0"/>
              </a:rPr>
              <a:t>Minimize th</a:t>
            </a:r>
            <a:r>
              <a:rPr lang="en-US" sz="2800" b="1" dirty="0">
                <a:solidFill>
                  <a:srgbClr val="92D050"/>
                </a:solidFill>
                <a:latin typeface="Calibri" panose="020F0502020204030204" pitchFamily="34" charset="0"/>
                <a:ea typeface="Calibri" panose="020F0502020204030204" pitchFamily="34" charset="0"/>
                <a:cs typeface="Calibri" panose="020F0502020204030204" pitchFamily="34" charset="0"/>
              </a:rPr>
              <a:t>e cost</a:t>
            </a:r>
            <a:endParaRPr lang="en-IN" sz="2800" b="1" dirty="0">
              <a:solidFill>
                <a:srgbClr val="92D050"/>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4" descr="Nirmaan Organization | Hyderabad">
            <a:extLst>
              <a:ext uri="{FF2B5EF4-FFF2-40B4-BE49-F238E27FC236}">
                <a16:creationId xmlns:a16="http://schemas.microsoft.com/office/drawing/2014/main" id="{691400B2-9499-EC4A-0F05-996BD171A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F41007D-62EC-4152-1C5D-35C9CE9A4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2">
            <a:extLst>
              <a:ext uri="{FF2B5EF4-FFF2-40B4-BE49-F238E27FC236}">
                <a16:creationId xmlns:a16="http://schemas.microsoft.com/office/drawing/2014/main" id="{B5A19868-8B4F-AB4B-BCE0-8B7290D8E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082095"/>
      </p:ext>
    </p:extLst>
  </p:cSld>
  <p:clrMapOvr>
    <a:masterClrMapping/>
  </p:clrMapOvr>
  <mc:AlternateContent xmlns:mc="http://schemas.openxmlformats.org/markup-compatibility/2006" xmlns:p14="http://schemas.microsoft.com/office/powerpoint/2010/main">
    <mc:Choice Requires="p14">
      <p:transition spd="slow" p14:dur="2000" advTm="12856"/>
    </mc:Choice>
    <mc:Fallback xmlns="">
      <p:transition spd="slow" advTm="1285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326967" y="1431141"/>
            <a:ext cx="10460100" cy="435802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rPr>
              <a:t>These are the below Methodologies</a:t>
            </a:r>
            <a:endParaRPr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lnSpc>
                <a:spcPct val="90000"/>
              </a:lnSpc>
              <a:spcBef>
                <a:spcPts val="0"/>
              </a:spcBef>
              <a:spcAft>
                <a:spcPts val="0"/>
              </a:spcAft>
              <a:buSzPts val="1200"/>
              <a:buNone/>
            </a:pPr>
            <a:endParaRPr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lnSpc>
                <a:spcPct val="90000"/>
              </a:lnSpc>
              <a:spcBef>
                <a:spcPts val="0"/>
              </a:spcBef>
              <a:spcAft>
                <a:spcPts val="0"/>
              </a:spcAft>
              <a:buSzPts val="1200"/>
              <a:buNone/>
            </a:pPr>
            <a:r>
              <a:rPr 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rPr>
              <a:t>1. Data understanding</a:t>
            </a:r>
            <a:endParaRPr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lnSpc>
                <a:spcPct val="90000"/>
              </a:lnSpc>
              <a:spcBef>
                <a:spcPts val="0"/>
              </a:spcBef>
              <a:spcAft>
                <a:spcPts val="0"/>
              </a:spcAft>
              <a:buSzPts val="1200"/>
              <a:buNone/>
            </a:pPr>
            <a:endParaRPr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lnSpc>
                <a:spcPct val="90000"/>
              </a:lnSpc>
              <a:spcBef>
                <a:spcPts val="0"/>
              </a:spcBef>
              <a:spcAft>
                <a:spcPts val="0"/>
              </a:spcAft>
              <a:buSzPts val="1200"/>
              <a:buNone/>
            </a:pPr>
            <a:r>
              <a:rPr 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rPr>
              <a:t>2. Data preparation / Data Preprocessing / Data Cleansing</a:t>
            </a:r>
            <a:endParaRPr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lnSpc>
                <a:spcPct val="90000"/>
              </a:lnSpc>
              <a:spcBef>
                <a:spcPts val="0"/>
              </a:spcBef>
              <a:spcAft>
                <a:spcPts val="0"/>
              </a:spcAft>
              <a:buSzPts val="1200"/>
              <a:buNone/>
            </a:pPr>
            <a:endParaRPr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lnSpc>
                <a:spcPct val="90000"/>
              </a:lnSpc>
              <a:spcBef>
                <a:spcPts val="0"/>
              </a:spcBef>
              <a:spcAft>
                <a:spcPts val="0"/>
              </a:spcAft>
              <a:buSzPts val="1200"/>
              <a:buNone/>
            </a:pPr>
            <a:r>
              <a:rPr 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rPr>
              <a:t>3. Exploratory Data Analysis</a:t>
            </a:r>
            <a:br>
              <a:rPr 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rPr>
            </a:br>
            <a:endParaRPr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lnSpc>
                <a:spcPct val="90000"/>
              </a:lnSpc>
              <a:spcBef>
                <a:spcPts val="0"/>
              </a:spcBef>
              <a:spcAft>
                <a:spcPts val="0"/>
              </a:spcAft>
              <a:buSzPts val="1200"/>
              <a:buNone/>
            </a:pPr>
            <a:r>
              <a:rPr 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rPr>
              <a:t>4. Data Visualization </a:t>
            </a:r>
            <a:br>
              <a:rPr 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rPr>
            </a:br>
            <a:br>
              <a:rPr 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rPr>
            </a:br>
            <a:r>
              <a:rPr 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rPr>
              <a:t>5. Insights</a:t>
            </a:r>
            <a:endParaRPr sz="2800" b="1" dirty="0">
              <a:solidFill>
                <a:srgbClr val="7030A0"/>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 name="TextBox 1">
            <a:extLst>
              <a:ext uri="{FF2B5EF4-FFF2-40B4-BE49-F238E27FC236}">
                <a16:creationId xmlns:a16="http://schemas.microsoft.com/office/drawing/2014/main" id="{CF89EF35-31DB-215E-81DF-8220D57C0815}"/>
              </a:ext>
            </a:extLst>
          </p:cNvPr>
          <p:cNvSpPr txBox="1"/>
          <p:nvPr/>
        </p:nvSpPr>
        <p:spPr>
          <a:xfrm>
            <a:off x="326967" y="-70402"/>
            <a:ext cx="11189617" cy="923330"/>
          </a:xfrm>
          <a:prstGeom prst="rect">
            <a:avLst/>
          </a:prstGeom>
          <a:noFill/>
        </p:spPr>
        <p:txBody>
          <a:bodyPr wrap="square" rtlCol="0">
            <a:spAutoFit/>
          </a:bodyPr>
          <a:lstStyle/>
          <a:p>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Methodology</a:t>
            </a:r>
            <a:endParaRPr lang="en-IN" sz="5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4" descr="Nirmaan Organization | Hyderabad">
            <a:extLst>
              <a:ext uri="{FF2B5EF4-FFF2-40B4-BE49-F238E27FC236}">
                <a16:creationId xmlns:a16="http://schemas.microsoft.com/office/drawing/2014/main" id="{EC34E339-D07C-E2CA-EA6F-E3CB9725C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54361001-79E3-78CD-7EF8-A02AB9BBECB9}"/>
              </a:ext>
            </a:extLst>
          </p:cNvPr>
          <p:cNvSpPr>
            <a:spLocks noGrp="1"/>
          </p:cNvSpPr>
          <p:nvPr>
            <p:ph type="sldNum" idx="12"/>
          </p:nvPr>
        </p:nvSpPr>
        <p:spPr>
          <a:xfrm flipH="1">
            <a:off x="11849100" y="6318252"/>
            <a:ext cx="266700" cy="365125"/>
          </a:xfrm>
        </p:spPr>
        <p:txBody>
          <a:bodyPr/>
          <a:lstStyle/>
          <a:p>
            <a:pPr marL="0" lvl="0" indent="0" algn="r" rtl="0">
              <a:spcBef>
                <a:spcPts val="0"/>
              </a:spcBef>
              <a:spcAft>
                <a:spcPts val="0"/>
              </a:spcAft>
              <a:buNone/>
            </a:pPr>
            <a:fld id="{00000000-1234-1234-1234-123412341234}" type="slidenum">
              <a:rPr lang="en-US" smtClean="0"/>
              <a:t>5</a:t>
            </a:fld>
            <a:endParaRPr lang="en-US" dirty="0"/>
          </a:p>
        </p:txBody>
      </p:sp>
      <p:pic>
        <p:nvPicPr>
          <p:cNvPr id="8" name="Picture 2">
            <a:extLst>
              <a:ext uri="{FF2B5EF4-FFF2-40B4-BE49-F238E27FC236}">
                <a16:creationId xmlns:a16="http://schemas.microsoft.com/office/drawing/2014/main" id="{9487F3A4-543A-72C0-C2AF-DA2D9321E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11891"/>
    </mc:Choice>
    <mc:Fallback xmlns="">
      <p:transition spd="slow" advTm="1189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29996"/>
            <a:ext cx="11049300" cy="8401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Technical Stacks</a:t>
            </a:r>
            <a:endParaRPr sz="54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BE7F1143-858C-0B1E-A9BC-8D986BA3E758}"/>
              </a:ext>
            </a:extLst>
          </p:cNvPr>
          <p:cNvSpPr txBox="1"/>
          <p:nvPr/>
        </p:nvSpPr>
        <p:spPr>
          <a:xfrm>
            <a:off x="460375" y="1132318"/>
            <a:ext cx="11577654" cy="3456587"/>
          </a:xfrm>
          <a:prstGeom prst="rect">
            <a:avLst/>
          </a:prstGeom>
          <a:noFill/>
        </p:spPr>
        <p:txBody>
          <a:bodyPr wrap="square">
            <a:spAutoFit/>
          </a:bodyPr>
          <a:lstStyle/>
          <a:p>
            <a:pPr lvl="0" algn="just">
              <a:lnSpc>
                <a:spcPct val="107000"/>
              </a:lnSpc>
              <a:spcAft>
                <a:spcPts val="800"/>
              </a:spcAft>
            </a:pPr>
            <a:r>
              <a:rPr lang="en-IN" sz="24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1) ETL - Extract, Transform and Load process is used.</a:t>
            </a:r>
          </a:p>
          <a:p>
            <a:pPr lvl="0" algn="just">
              <a:lnSpc>
                <a:spcPct val="107000"/>
              </a:lnSpc>
              <a:spcAft>
                <a:spcPts val="800"/>
              </a:spcAft>
            </a:pPr>
            <a:endParaRPr lang="en-IN" sz="24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4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2) Key Metrics – Total Sales, Average Sales.</a:t>
            </a:r>
          </a:p>
          <a:p>
            <a:pPr lvl="0" algn="just">
              <a:lnSpc>
                <a:spcPct val="107000"/>
              </a:lnSpc>
              <a:spcAft>
                <a:spcPts val="800"/>
              </a:spcAft>
            </a:pPr>
            <a:endParaRPr lang="en-IN" sz="24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4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3) Libraries used – pandas, NumPy, matplotlib, seaborn</a:t>
            </a:r>
          </a:p>
          <a:p>
            <a:pPr lvl="0" algn="just">
              <a:lnSpc>
                <a:spcPct val="107000"/>
              </a:lnSpc>
              <a:spcAft>
                <a:spcPts val="800"/>
              </a:spcAft>
            </a:pPr>
            <a:endParaRPr lang="en-IN" sz="24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4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4) Visualization – Pair plots, Line plots</a:t>
            </a:r>
          </a:p>
        </p:txBody>
      </p:sp>
      <p:pic>
        <p:nvPicPr>
          <p:cNvPr id="4" name="Picture 4" descr="Nirmaan Organization | Hyderabad">
            <a:extLst>
              <a:ext uri="{FF2B5EF4-FFF2-40B4-BE49-F238E27FC236}">
                <a16:creationId xmlns:a16="http://schemas.microsoft.com/office/drawing/2014/main" id="{22B21302-386A-F9DD-63F4-069034030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8981C31-C4D0-23E1-7B31-FEC1F5A6C0E5}"/>
              </a:ext>
            </a:extLst>
          </p:cNvPr>
          <p:cNvSpPr>
            <a:spLocks noGrp="1"/>
          </p:cNvSpPr>
          <p:nvPr>
            <p:ph type="sldNum" idx="12"/>
          </p:nvPr>
        </p:nvSpPr>
        <p:spPr>
          <a:xfrm>
            <a:off x="11761804" y="6356352"/>
            <a:ext cx="276225" cy="365125"/>
          </a:xfrm>
        </p:spPr>
        <p:txBody>
          <a:bodyPr/>
          <a:lstStyle/>
          <a:p>
            <a:pPr marL="0" lvl="0" indent="0" algn="r" rtl="0">
              <a:spcBef>
                <a:spcPts val="0"/>
              </a:spcBef>
              <a:spcAft>
                <a:spcPts val="0"/>
              </a:spcAft>
              <a:buNone/>
            </a:pPr>
            <a:fld id="{00000000-1234-1234-1234-123412341234}" type="slidenum">
              <a:rPr lang="en-US" smtClean="0"/>
              <a:t>6</a:t>
            </a:fld>
            <a:endParaRPr lang="en-US" dirty="0"/>
          </a:p>
        </p:txBody>
      </p:sp>
      <p:pic>
        <p:nvPicPr>
          <p:cNvPr id="8" name="Picture 2">
            <a:extLst>
              <a:ext uri="{FF2B5EF4-FFF2-40B4-BE49-F238E27FC236}">
                <a16:creationId xmlns:a16="http://schemas.microsoft.com/office/drawing/2014/main" id="{AB82FA47-2E75-168F-E04F-C5C7F116F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74952"/>
    </mc:Choice>
    <mc:Fallback xmlns="">
      <p:transition spd="slow" advTm="749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71254" y="0"/>
            <a:ext cx="10591800" cy="8401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Data Collection and Understanding</a:t>
            </a:r>
            <a:endParaRPr sz="54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211" name="Google Shape;211;p10"/>
          <p:cNvSpPr txBox="1"/>
          <p:nvPr/>
        </p:nvSpPr>
        <p:spPr>
          <a:xfrm>
            <a:off x="1034450" y="2298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B6CDE685-40DB-27E1-3AC5-C0C290BAA621}"/>
              </a:ext>
            </a:extLst>
          </p:cNvPr>
          <p:cNvSpPr txBox="1"/>
          <p:nvPr/>
        </p:nvSpPr>
        <p:spPr>
          <a:xfrm>
            <a:off x="577390" y="1194197"/>
            <a:ext cx="8104695" cy="2831544"/>
          </a:xfrm>
          <a:prstGeom prst="rect">
            <a:avLst/>
          </a:prstGeom>
          <a:noFill/>
        </p:spPr>
        <p:txBody>
          <a:bodyPr wrap="square">
            <a:spAutoFit/>
          </a:bodyPr>
          <a:lstStyle/>
          <a:p>
            <a:pPr lvl="0">
              <a:spcBef>
                <a:spcPts val="400"/>
              </a:spcBef>
              <a:spcAft>
                <a:spcPts val="0"/>
              </a:spcAft>
            </a:pPr>
            <a:endParaRPr lang="en-IN" sz="2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spcBef>
                <a:spcPts val="400"/>
              </a:spcBef>
              <a:spcAft>
                <a:spcPts val="0"/>
              </a:spcAft>
              <a:buFont typeface="Arial" panose="020B0604020202020204" pitchFamily="34" charset="0"/>
              <a:buChar char="●"/>
            </a:pPr>
            <a:r>
              <a:rPr lang="en-US"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Data Collection:</a:t>
            </a:r>
            <a:r>
              <a:rPr lang="en-US" sz="36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Amazon Sales Dataset</a:t>
            </a:r>
          </a:p>
          <a:p>
            <a:pPr marL="342900" lvl="0" indent="-342900">
              <a:spcBef>
                <a:spcPts val="400"/>
              </a:spcBef>
              <a:spcAft>
                <a:spcPts val="0"/>
              </a:spcAft>
              <a:buFont typeface="Arial" panose="020B0604020202020204" pitchFamily="34" charset="0"/>
              <a:buChar char="●"/>
            </a:pPr>
            <a:endParaRPr lang="en-US" sz="36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342900" lvl="0" indent="-342900">
              <a:spcBef>
                <a:spcPts val="400"/>
              </a:spcBef>
              <a:spcAft>
                <a:spcPts val="0"/>
              </a:spcAft>
              <a:buFont typeface="Arial" panose="020B0604020202020204" pitchFamily="34" charset="0"/>
              <a:buChar char="●"/>
            </a:pPr>
            <a:r>
              <a:rPr lang="en-US" sz="36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Our Dataset </a:t>
            </a:r>
            <a:r>
              <a:rPr lang="en-US" sz="3600" dirty="0">
                <a:solidFill>
                  <a:schemeClr val="accent2"/>
                </a:solidFill>
                <a:latin typeface="Calibri" panose="020F0502020204030204" pitchFamily="34" charset="0"/>
                <a:ea typeface="Calibri" panose="020F0502020204030204" pitchFamily="34" charset="0"/>
                <a:cs typeface="Calibri" panose="020F0502020204030204" pitchFamily="34" charset="0"/>
              </a:rPr>
              <a:t>is an excel file that contains the amazon sales details</a:t>
            </a:r>
            <a:r>
              <a:rPr lang="en-US" sz="36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a:t>
            </a:r>
            <a:endParaRPr lang="en-IN" sz="3600"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4" descr="Nirmaan Organization | Hyderabad">
            <a:extLst>
              <a:ext uri="{FF2B5EF4-FFF2-40B4-BE49-F238E27FC236}">
                <a16:creationId xmlns:a16="http://schemas.microsoft.com/office/drawing/2014/main" id="{32AC6A2C-5AC0-F35A-4990-2C3C76879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324" y="-13515"/>
            <a:ext cx="1971675" cy="8175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8DD9C4C-049E-4580-234F-AE3ED23869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Picture 2">
            <a:extLst>
              <a:ext uri="{FF2B5EF4-FFF2-40B4-BE49-F238E27FC236}">
                <a16:creationId xmlns:a16="http://schemas.microsoft.com/office/drawing/2014/main" id="{F9559DCE-93B6-BD96-B646-C54A4EB008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33452"/>
    </mc:Choice>
    <mc:Fallback xmlns="">
      <p:transition spd="slow" advTm="33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25464"/>
            <a:ext cx="10515600" cy="8401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Data Preprocessing &amp; EDA </a:t>
            </a:r>
            <a:endParaRPr sz="5400" dirty="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30"/>
          <p:cNvSpPr txBox="1"/>
          <p:nvPr/>
        </p:nvSpPr>
        <p:spPr>
          <a:xfrm>
            <a:off x="87198" y="1372190"/>
            <a:ext cx="10972800" cy="535528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dirty="0">
                <a:solidFill>
                  <a:srgbClr val="FF0000"/>
                </a:solidFill>
                <a:latin typeface="Calibri"/>
                <a:ea typeface="Calibri"/>
                <a:cs typeface="Calibri"/>
                <a:sym typeface="Calibri"/>
              </a:rPr>
              <a:t>Data Loading: </a:t>
            </a: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r>
              <a:rPr lang="en-IN" sz="1600" dirty="0">
                <a:solidFill>
                  <a:srgbClr val="7030A0"/>
                </a:solidFill>
                <a:latin typeface="Calibri"/>
                <a:ea typeface="Calibri"/>
                <a:cs typeface="Calibri"/>
                <a:sym typeface="Calibri"/>
              </a:rPr>
              <a:t>The dataset is loaded and we are dropping the missing values.</a:t>
            </a: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endParaRPr lang="en-IN" sz="1600" dirty="0">
              <a:latin typeface="Calibri"/>
              <a:ea typeface="Calibri"/>
              <a:cs typeface="Calibri"/>
              <a:sym typeface="Calibri"/>
            </a:endParaRPr>
          </a:p>
          <a:p>
            <a:pPr marL="0" lvl="0" indent="0" algn="l" rtl="0">
              <a:spcBef>
                <a:spcPts val="0"/>
              </a:spcBef>
              <a:spcAft>
                <a:spcPts val="0"/>
              </a:spcAft>
              <a:buNone/>
            </a:pPr>
            <a:r>
              <a:rPr lang="en-IN" sz="2000" b="1" dirty="0">
                <a:solidFill>
                  <a:srgbClr val="FF0000"/>
                </a:solidFill>
                <a:latin typeface="Calibri"/>
                <a:ea typeface="Calibri"/>
                <a:cs typeface="Calibri"/>
                <a:sym typeface="Calibri"/>
              </a:rPr>
              <a:t>Data Transformation:</a:t>
            </a: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r>
              <a:rPr lang="en-IN" sz="1600" dirty="0">
                <a:solidFill>
                  <a:srgbClr val="7030A0"/>
                </a:solidFill>
                <a:latin typeface="Calibri"/>
                <a:ea typeface="Calibri"/>
                <a:cs typeface="Calibri"/>
                <a:sym typeface="Calibri"/>
              </a:rPr>
              <a:t>Creating new columns like Month, Year.</a:t>
            </a: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r>
              <a:rPr lang="en-IN" sz="2000" b="1" dirty="0">
                <a:solidFill>
                  <a:srgbClr val="FF0000"/>
                </a:solidFill>
                <a:latin typeface="Calibri"/>
                <a:ea typeface="Calibri"/>
                <a:cs typeface="Calibri"/>
                <a:sym typeface="Calibri"/>
              </a:rPr>
              <a:t>Data Extraction:</a:t>
            </a:r>
          </a:p>
          <a:p>
            <a:endParaRPr lang="en-IN" sz="2000" b="1" dirty="0">
              <a:solidFill>
                <a:srgbClr val="FF0000"/>
              </a:solidFill>
              <a:latin typeface="Calibri"/>
              <a:ea typeface="Calibri"/>
              <a:cs typeface="Calibri"/>
              <a:sym typeface="Calibri"/>
            </a:endParaRPr>
          </a:p>
          <a:p>
            <a:r>
              <a:rPr lang="en-IN" sz="1600" dirty="0">
                <a:solidFill>
                  <a:srgbClr val="7030A0"/>
                </a:solidFill>
                <a:latin typeface="Calibri"/>
                <a:ea typeface="Calibri"/>
                <a:cs typeface="Calibri"/>
                <a:sym typeface="Calibri"/>
              </a:rPr>
              <a:t>Calculating the monthly sales, yearly sales and yearly-month-wise sales.</a:t>
            </a:r>
          </a:p>
          <a:p>
            <a:endParaRPr lang="en-IN" sz="1600" dirty="0">
              <a:solidFill>
                <a:srgbClr val="7030A0"/>
              </a:solidFill>
              <a:latin typeface="Calibri"/>
              <a:ea typeface="Calibri"/>
              <a:cs typeface="Calibri"/>
              <a:sym typeface="Calibri"/>
            </a:endParaRPr>
          </a:p>
          <a:p>
            <a:r>
              <a:rPr lang="en-IN" sz="1600" dirty="0">
                <a:solidFill>
                  <a:srgbClr val="7030A0"/>
                </a:solidFill>
                <a:latin typeface="Calibri"/>
                <a:ea typeface="Calibri"/>
                <a:cs typeface="Calibri"/>
                <a:sym typeface="Calibri"/>
              </a:rPr>
              <a:t>Below is the code:</a:t>
            </a:r>
          </a:p>
          <a:p>
            <a:endParaRPr lang="en-IN" sz="1600" dirty="0">
              <a:solidFill>
                <a:srgbClr val="7030A0"/>
              </a:solidFill>
              <a:latin typeface="Calibri"/>
              <a:ea typeface="Calibri"/>
              <a:cs typeface="Calibri"/>
              <a:sym typeface="Calibri"/>
            </a:endParaRPr>
          </a:p>
          <a:p>
            <a:r>
              <a:rPr lang="en-IN" sz="1600" b="1" dirty="0">
                <a:solidFill>
                  <a:srgbClr val="7030A0"/>
                </a:solidFill>
                <a:latin typeface="Calibri"/>
                <a:ea typeface="Calibri"/>
                <a:cs typeface="Calibri"/>
                <a:sym typeface="Calibri"/>
                <a:hlinkClick r:id="rId3"/>
              </a:rPr>
              <a:t>link</a:t>
            </a:r>
            <a:endParaRPr lang="en-IN" sz="1600" b="1" dirty="0">
              <a:solidFill>
                <a:srgbClr val="FF0000"/>
              </a:solidFill>
              <a:latin typeface="Calibri"/>
              <a:ea typeface="Calibri"/>
              <a:cs typeface="Calibri"/>
              <a:sym typeface="Calibri"/>
            </a:endParaRP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p:txBody>
      </p:sp>
      <p:pic>
        <p:nvPicPr>
          <p:cNvPr id="3" name="Picture 4" descr="Nirmaan Organization | Hyderabad">
            <a:extLst>
              <a:ext uri="{FF2B5EF4-FFF2-40B4-BE49-F238E27FC236}">
                <a16:creationId xmlns:a16="http://schemas.microsoft.com/office/drawing/2014/main" id="{A532C75B-DA17-BE64-53DB-024A74D43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4DBDB1F-023F-5133-B080-4E84CEC0F5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2">
            <a:extLst>
              <a:ext uri="{FF2B5EF4-FFF2-40B4-BE49-F238E27FC236}">
                <a16:creationId xmlns:a16="http://schemas.microsoft.com/office/drawing/2014/main" id="{BEF8F103-4B64-F5E3-13B9-59847C73E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38677"/>
    </mc:Choice>
    <mc:Fallback xmlns="">
      <p:transition spd="slow" advTm="3867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25464"/>
            <a:ext cx="10515600" cy="8401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5400" b="1" dirty="0">
                <a:latin typeface="Calibri" panose="020F0502020204030204" pitchFamily="34" charset="0"/>
                <a:ea typeface="Calibri" panose="020F0502020204030204" pitchFamily="34" charset="0"/>
                <a:cs typeface="Calibri" panose="020F0502020204030204" pitchFamily="34" charset="0"/>
                <a:sym typeface="Times New Roman"/>
              </a:rPr>
              <a:t>Data Visualization</a:t>
            </a:r>
            <a:endParaRPr sz="5400" dirty="0">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30"/>
          <p:cNvSpPr txBox="1"/>
          <p:nvPr/>
        </p:nvSpPr>
        <p:spPr>
          <a:xfrm>
            <a:off x="3430977" y="1592240"/>
            <a:ext cx="6757481"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a:p>
            <a:pPr marL="0" lvl="0" indent="0" algn="l" rtl="0">
              <a:spcBef>
                <a:spcPts val="0"/>
              </a:spcBef>
              <a:spcAft>
                <a:spcPts val="0"/>
              </a:spcAft>
              <a:buNone/>
            </a:pPr>
            <a:endParaRPr lang="en-IN" sz="1600" dirty="0">
              <a:solidFill>
                <a:srgbClr val="7030A0"/>
              </a:solidFill>
              <a:latin typeface="Calibri"/>
              <a:ea typeface="Calibri"/>
              <a:cs typeface="Calibri"/>
              <a:sym typeface="Calibri"/>
            </a:endParaRPr>
          </a:p>
        </p:txBody>
      </p:sp>
      <p:pic>
        <p:nvPicPr>
          <p:cNvPr id="3" name="Picture 4" descr="Nirmaan Organization | Hyderabad">
            <a:extLst>
              <a:ext uri="{FF2B5EF4-FFF2-40B4-BE49-F238E27FC236}">
                <a16:creationId xmlns:a16="http://schemas.microsoft.com/office/drawing/2014/main" id="{A532C75B-DA17-BE64-53DB-024A74D4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3515"/>
            <a:ext cx="2476500" cy="8788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4DBDB1F-023F-5133-B080-4E84CEC0F5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Picture 2">
            <a:extLst>
              <a:ext uri="{FF2B5EF4-FFF2-40B4-BE49-F238E27FC236}">
                <a16:creationId xmlns:a16="http://schemas.microsoft.com/office/drawing/2014/main" id="{BEF8F103-4B64-F5E3-13B9-59847C73E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07" y="5734050"/>
            <a:ext cx="2912307" cy="6159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06ABA6B-E1DC-15DB-0160-2B9E71D49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6" y="865310"/>
            <a:ext cx="4805364" cy="37638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A3ADC54-009E-FC08-3047-756EEF7A76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749" y="865309"/>
            <a:ext cx="4981576" cy="37782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55125-1A34-0B55-E146-D78BB1E69012}"/>
              </a:ext>
            </a:extLst>
          </p:cNvPr>
          <p:cNvSpPr txBox="1"/>
          <p:nvPr/>
        </p:nvSpPr>
        <p:spPr>
          <a:xfrm>
            <a:off x="228600" y="5029200"/>
            <a:ext cx="7886700" cy="523220"/>
          </a:xfrm>
          <a:prstGeom prst="rect">
            <a:avLst/>
          </a:prstGeom>
          <a:noFill/>
        </p:spPr>
        <p:txBody>
          <a:bodyPr wrap="square" rtlCol="0">
            <a:spAutoFit/>
          </a:bodyPr>
          <a:lstStyle/>
          <a:p>
            <a:r>
              <a:rPr lang="en-IN" sz="2800" b="1" dirty="0">
                <a:solidFill>
                  <a:srgbClr val="00B050"/>
                </a:solidFill>
                <a:latin typeface="Calibri" panose="020F0502020204030204" pitchFamily="34" charset="0"/>
                <a:ea typeface="Calibri" panose="020F0502020204030204" pitchFamily="34" charset="0"/>
                <a:cs typeface="Calibri" panose="020F0502020204030204" pitchFamily="34" charset="0"/>
              </a:rPr>
              <a:t>Monthly and Yearly Sales Trends Visualization</a:t>
            </a:r>
          </a:p>
        </p:txBody>
      </p:sp>
    </p:spTree>
    <p:extLst>
      <p:ext uri="{BB962C8B-B14F-4D97-AF65-F5344CB8AC3E}">
        <p14:creationId xmlns:p14="http://schemas.microsoft.com/office/powerpoint/2010/main" val="1696285549"/>
      </p:ext>
    </p:extLst>
  </p:cSld>
  <p:clrMapOvr>
    <a:masterClrMapping/>
  </p:clrMapOvr>
  <mc:AlternateContent xmlns:mc="http://schemas.openxmlformats.org/markup-compatibility/2006" xmlns:p14="http://schemas.microsoft.com/office/powerpoint/2010/main">
    <mc:Choice Requires="p14">
      <p:transition spd="slow" p14:dur="2000" advTm="38677"/>
    </mc:Choice>
    <mc:Fallback xmlns="">
      <p:transition spd="slow" advTm="38677"/>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1919</TotalTime>
  <Words>505</Words>
  <Application>Microsoft Office PowerPoint</Application>
  <PresentationFormat>Widescreen</PresentationFormat>
  <Paragraphs>123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Wingdings</vt:lpstr>
      <vt:lpstr>Georgia</vt:lpstr>
      <vt:lpstr>Times New Roman</vt:lpstr>
      <vt:lpstr>Calibri</vt:lpstr>
      <vt:lpstr>Arial</vt:lpstr>
      <vt:lpstr>Office Theme</vt:lpstr>
      <vt:lpstr>Title: Analysis of Amazon Sales Data</vt:lpstr>
      <vt:lpstr>Introduction</vt:lpstr>
      <vt:lpstr>Contents</vt:lpstr>
      <vt:lpstr>Objective </vt:lpstr>
      <vt:lpstr>These are the below Methodologies  1. Data understanding  2. Data preparation / Data Preprocessing / Data Cleansing  3. Exploratory Data Analysis  4. Data Visualization   5. Insights</vt:lpstr>
      <vt:lpstr>Technical Stacks</vt:lpstr>
      <vt:lpstr>Data Collection and Understanding</vt:lpstr>
      <vt:lpstr>Data Preprocessing &amp; EDA </vt:lpstr>
      <vt:lpstr>Data Visualization</vt:lpstr>
      <vt:lpstr>Data Visualization</vt:lpstr>
      <vt:lpstr>Output </vt:lpstr>
      <vt:lpstr>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dc:creator>
  <cp:lastModifiedBy>Seema Iyengar</cp:lastModifiedBy>
  <cp:revision>134</cp:revision>
  <dcterms:created xsi:type="dcterms:W3CDTF">2022-02-16T01:47:29Z</dcterms:created>
  <dcterms:modified xsi:type="dcterms:W3CDTF">2024-07-26T10:57:18Z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