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14" r:id="rId2"/>
  </p:sldMasterIdLst>
  <p:notesMasterIdLst>
    <p:notesMasterId r:id="rId22"/>
  </p:notesMasterIdLst>
  <p:sldIdLst>
    <p:sldId id="257" r:id="rId3"/>
    <p:sldId id="324" r:id="rId4"/>
    <p:sldId id="329" r:id="rId5"/>
    <p:sldId id="325" r:id="rId6"/>
    <p:sldId id="326" r:id="rId7"/>
    <p:sldId id="258" r:id="rId8"/>
    <p:sldId id="336" r:id="rId9"/>
    <p:sldId id="260" r:id="rId10"/>
    <p:sldId id="261" r:id="rId11"/>
    <p:sldId id="330" r:id="rId12"/>
    <p:sldId id="262" r:id="rId13"/>
    <p:sldId id="343" r:id="rId14"/>
    <p:sldId id="331" r:id="rId15"/>
    <p:sldId id="338" r:id="rId16"/>
    <p:sldId id="342" r:id="rId17"/>
    <p:sldId id="341" r:id="rId18"/>
    <p:sldId id="264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08" autoAdjust="0"/>
  </p:normalViewPr>
  <p:slideViewPr>
    <p:cSldViewPr snapToGrid="0">
      <p:cViewPr varScale="1">
        <p:scale>
          <a:sx n="80" d="100"/>
          <a:sy n="80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E920-1EAF-4326-87BB-F190714D0B91}" type="datetimeFigureOut">
              <a:rPr lang="en-IN" smtClean="0"/>
              <a:pPr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67D5-AA03-497B-9B17-0D7C7C911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3DBD0D-0368-44E8-AF92-BF3E46DF78A0}" type="datetime9">
              <a:rPr lang="en-IN" smtClean="0"/>
              <a:pPr/>
              <a:t>27-07-2024 12:15:05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MEDICAL ELECTRONICS, DAYANANDA SAGAR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80536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7B85C9E-2EF8-4FA3-80DC-432DCA9CB008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6B01-21BA-470E-8F1D-4FF3726A9497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9A0-AD49-4AB7-889A-71C065AAA46B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E5C3-8066-A1FA-B99E-B2463EB0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4FAB-5420-1BC7-0303-8981499A5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F52C-7784-6014-C167-9F8EDE0E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CF16-4662-4D12-4549-98273326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41E2-15E9-7544-34C2-522F2400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1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35AB-E947-22BB-C7F3-7E81F4E3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FAF-85E9-FC9D-46F7-C5321A6F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B891-5798-9E83-88B3-62876690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B0FB-6B57-6558-B087-7C24D43B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AD79-DAEC-6FD1-E7C0-E1BE079E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8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0AB-D8A0-C450-8CF2-7AE2DCD7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A6DF-9C0C-30F0-2865-B4335045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B3EE-55ED-1E0F-A563-EE1EFC0A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DDB8-8870-C485-369F-7378A7F9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3447-9852-8D4E-69F0-19788B1F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748-03EA-0259-0577-33EC3D1B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0144-3AB5-1144-B786-8E3DB062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4FDAE-58AD-6712-44FF-719DED06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6CD4-8A7F-96A6-8AB5-0034A0ED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6E9E-10C0-34B5-A268-16432C0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2DAE-D69E-0C24-A138-69030FF4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2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0D8A-D7A4-DD07-CDCA-9596417D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10DE-A444-F0AB-A71F-3294235C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9817-C592-9FC2-5FF4-80AD8F213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CBB2-E856-A8AE-0C37-F3F59119D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CBDC9-CBEB-91EC-A37A-693D65FB8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64E82-3724-33C6-0448-B70E399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18DF4-9D00-911D-2230-F037D19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50426-9F1C-324A-96D4-F782715D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9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98D-A254-1C6D-2694-B2D9B5EC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042E4-B892-2214-8E57-84F1BE63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E88D-14AB-4212-A8D3-4E41AEA4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9E08A-6E78-9621-E91D-62888750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8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01132-D0E4-BD51-ED6B-F3B55985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DCFAA-A767-5F0D-A215-320AA59B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06BBB-45DC-2CB3-553E-5B9547E0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39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A1A2-891D-C85A-F6C8-DFBC7403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143E-EC2C-D417-95E2-55928587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72977-9BFA-4858-8466-39EB7B85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A219-25D6-5A1C-10D3-2153A7A4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1A81F-51A0-7554-52A8-882526BE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2A331-EA4A-779A-EC90-7BA88BB9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FC7-5937-4705-870E-8914153D5427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9417-72E1-8B45-CC75-76EBA223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39B7D-3650-62BE-804D-870D39295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276C-0410-E694-0D7B-DC1D8D7F1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C256-67AD-51B8-DFC3-31D6030F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FD1-11E7-7795-C9A1-CB654AB6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F5F5-EF95-5BDA-EDA0-F4A9E4DD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18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AA68-C8CA-5AEF-31D5-BFF34044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897F7-00BA-256D-2E89-1B8A56B1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014F-B6BB-61E2-0DF9-142F451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3B59-C848-00F7-6621-E6419E50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563B-AC4F-E731-5EA5-0B6FF286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55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3F5D7-4352-C0BF-EBAF-5A6704E5D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ECA9-6715-A879-92AC-D3F770C5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83ED-20EB-F89D-EF1F-5A44E6C6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1493-1E49-BFD3-0DE5-53F754C6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A3E3-7357-FFD7-1170-F5871218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BE09-4AEB-4A96-8E07-685BF13C8E8A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4F81-F935-4871-9741-D1F1CD5D4E0F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1B8766-C674-4B5D-BDC5-AE6F1F0B7DD5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D242389C-13DF-42CE-A3B4-3D8B9D1ED032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CCCE-16C1-484D-93DB-40A2960DB7C5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4760-8D70-4275-8CD4-93359E721D2C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54E1-A3E8-4524-9D33-C0BE017052B9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CEA778-B408-4FAE-9968-A5BCA4C5472B}" type="datetime1">
              <a:rPr lang="en-IN" smtClean="0"/>
              <a:pPr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A950-EBA5-EFCB-1769-A09282E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98DB-6FE2-9D64-3472-BCF85239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EA94-4635-64E2-A4C6-BB44DBF1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C48C-D825-4D16-A073-BE12C974BA8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7A81-8947-42C6-B8EB-48F9C385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8203-57FB-F2E6-FC99-EC808CA84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CEC6-07EA-4DB2-A6A7-3E6B5E2D60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6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640096"/>
            <a:ext cx="10972800" cy="156970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MISCARRIAGE PREDICTION USING BIG DATA ANALYTICS AND IOT</a:t>
            </a:r>
            <a:br>
              <a:rPr lang="en-IN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5680" y="117565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256090" y="34226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 descr="Three main Pregnancy Scan that every ...">
            <a:extLst>
              <a:ext uri="{FF2B5EF4-FFF2-40B4-BE49-F238E27FC236}">
                <a16:creationId xmlns:a16="http://schemas.microsoft.com/office/drawing/2014/main" id="{5012EA5A-FEBC-7587-5B4A-BEDE3DF9B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349751"/>
            <a:ext cx="3914775" cy="34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rtificial Intelligence [AI ...">
            <a:extLst>
              <a:ext uri="{FF2B5EF4-FFF2-40B4-BE49-F238E27FC236}">
                <a16:creationId xmlns:a16="http://schemas.microsoft.com/office/drawing/2014/main" id="{1486A7E4-D950-EC77-F233-F73523CE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4" y="2349751"/>
            <a:ext cx="4524375" cy="35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58046"/>
              </p:ext>
            </p:extLst>
          </p:nvPr>
        </p:nvGraphicFramePr>
        <p:xfrm>
          <a:off x="662034" y="1309603"/>
          <a:ext cx="10697265" cy="364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66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Asri H,Mousannif H, Moatassime H A and</a:t>
                      </a:r>
                      <a:r>
                        <a:rPr lang="pt-BR" sz="12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et.al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“Big data analytics in healthcare: case study - miscarriage prediction”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International Journal of Distributed Systems and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Technologies, October-December 2019</a:t>
                      </a:r>
                    </a:p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</a:t>
                      </a:r>
                      <a:r>
                        <a:rPr lang="en-IN" sz="12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10,</a:t>
                      </a:r>
                    </a:p>
                    <a:p>
                      <a:r>
                        <a:rPr kumimoji="0" lang="en-US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DOI:-10.4018/IJDST.2019100104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study introduces a versatile disease prediction system that utilizes big data tools, machine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learning algorithms, and IoT for accurate outcomes. Specifically applied to real-time miscarriage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prediction using the K-means centroid-based algorithm, the system demonstrates its adaptability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effectiveness by categorizing outcomes into three groups: Miscarriage, No Miscarriage,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Probable Miscarriage.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985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Nicole STAMATOPOULOS, </a:t>
                      </a:r>
                      <a:r>
                        <a:rPr kumimoji="0" lang="en-US" sz="1200" b="0" i="0" u="none" strike="noStrike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Chuan</a:t>
                      </a:r>
                      <a:r>
                        <a:rPr kumimoji="0" lang="en-US" sz="12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LU, </a:t>
                      </a:r>
                      <a:r>
                        <a:rPr kumimoji="0" lang="en-US" sz="1200" b="0" i="0" u="none" strike="noStrike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Ishwari</a:t>
                      </a:r>
                      <a:r>
                        <a:rPr kumimoji="0" lang="en-US" sz="12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CASIKAR, Shannon REID, Max MONGELLI, Nigel HARDY and George</a:t>
                      </a:r>
                    </a:p>
                    <a:p>
                      <a:r>
                        <a:rPr kumimoji="0" lang="en-US" sz="12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CONDOUS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“Prediction of subsequent miscarriage risk in women who present with a viable</a:t>
                      </a:r>
                      <a:r>
                        <a:rPr kumimoji="0" lang="en-US" sz="12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pregnancy at the first early</a:t>
                      </a:r>
                      <a:r>
                        <a:rPr kumimoji="0" lang="en-US" sz="1200" b="0" i="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pregnancy scan”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Australian and New Zealand Journal of Obstetrics and Gynecology, 2015</a:t>
                      </a:r>
                    </a:p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Volume08,</a:t>
                      </a:r>
                    </a:p>
                    <a:p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10.1111/ajo.12395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In this paper they developed a new prediction model which indicates the likelihood of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miscarriage. In women who present with a viable IUP at the primary scan, advancing maternal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age in the presence of clots PV increases the probability of subsequent miscarriage.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608867"/>
            <a:ext cx="11617570" cy="68067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COMPONENTS WITH APPROXIMATE BUDGET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41524" y="4005167"/>
            <a:ext cx="1390467" cy="84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15908"/>
              </p:ext>
            </p:extLst>
          </p:nvPr>
        </p:nvGraphicFramePr>
        <p:xfrm>
          <a:off x="850714" y="1398513"/>
          <a:ext cx="4999102" cy="489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BUDGET in 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ESP32 Microcontroller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454/-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Wire Temperature Sensor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149/-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SPO2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Sensor (MAX30100)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113/-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Sensor(MQ3)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163/-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Gas Sensor(MQ2)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199/-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Resistors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  40/-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Set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3000-5000/-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1000/-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6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6000-7000/-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81555" y="3458310"/>
            <a:ext cx="1853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ESP32 Microcontroller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3780" y="5014448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Gas/Alcohol  Sensor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20046" y="5889576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Resistor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21528" y="2686080"/>
            <a:ext cx="2357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One Wire Temperature Sensor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1528" y="4427197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SPO2 Sensor(MAX30100)</a:t>
            </a:r>
            <a:endParaRPr lang="en-I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43" y="1455510"/>
            <a:ext cx="1033170" cy="199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60" y="1455510"/>
            <a:ext cx="1348155" cy="10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77" y="3273036"/>
            <a:ext cx="1327638" cy="123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589" y="4904541"/>
            <a:ext cx="801271" cy="83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44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1899F-79A1-B9D1-3FB3-364C31005E96}"/>
              </a:ext>
            </a:extLst>
          </p:cNvPr>
          <p:cNvSpPr/>
          <p:nvPr/>
        </p:nvSpPr>
        <p:spPr>
          <a:xfrm>
            <a:off x="7074163" y="2828687"/>
            <a:ext cx="1321837" cy="346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</a:rPr>
              <a:t>Heart Rate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31FBD-14E6-AE9F-A351-A3A18B628FD4}"/>
              </a:ext>
            </a:extLst>
          </p:cNvPr>
          <p:cNvSpPr/>
          <p:nvPr/>
        </p:nvSpPr>
        <p:spPr>
          <a:xfrm>
            <a:off x="2306217" y="797768"/>
            <a:ext cx="1537995" cy="41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black"/>
                </a:solidFill>
              </a:rPr>
              <a:t>Dataset</a:t>
            </a:r>
          </a:p>
          <a:p>
            <a:pPr algn="ctr"/>
            <a:r>
              <a:rPr lang="en-IN" sz="1200" dirty="0">
                <a:solidFill>
                  <a:prstClr val="black"/>
                </a:solidFill>
              </a:rPr>
              <a:t>Gathering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60DD3-86D6-904B-1A88-CF7A00E100FE}"/>
              </a:ext>
            </a:extLst>
          </p:cNvPr>
          <p:cNvSpPr/>
          <p:nvPr/>
        </p:nvSpPr>
        <p:spPr>
          <a:xfrm>
            <a:off x="5217371" y="2156811"/>
            <a:ext cx="1623526" cy="1239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ESP 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528C0-FC8B-C32D-FC48-EEEB0D860C99}"/>
              </a:ext>
            </a:extLst>
          </p:cNvPr>
          <p:cNvSpPr/>
          <p:nvPr/>
        </p:nvSpPr>
        <p:spPr>
          <a:xfrm>
            <a:off x="5217371" y="3633315"/>
            <a:ext cx="1623526" cy="55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</a:rPr>
              <a:t>IOT COMMUNICATION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B83EFA6-6BCB-3D57-8A88-FE6D178D8CD1}"/>
              </a:ext>
            </a:extLst>
          </p:cNvPr>
          <p:cNvSpPr/>
          <p:nvPr/>
        </p:nvSpPr>
        <p:spPr>
          <a:xfrm>
            <a:off x="5236032" y="5004842"/>
            <a:ext cx="1586204" cy="89884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prstClr val="black"/>
                </a:solidFill>
              </a:rPr>
              <a:t>Cloud</a:t>
            </a:r>
            <a:endParaRPr lang="en-IN" sz="1200" dirty="0">
              <a:solidFill>
                <a:prstClr val="black"/>
              </a:solidFill>
            </a:endParaRPr>
          </a:p>
          <a:p>
            <a:pPr algn="ctr"/>
            <a:r>
              <a:rPr lang="en-IN" sz="1200" dirty="0">
                <a:solidFill>
                  <a:prstClr val="black"/>
                </a:solidFill>
              </a:rPr>
              <a:t>(Thing speak)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1A2B8-78F6-2027-AAA7-7C42D4592933}"/>
              </a:ext>
            </a:extLst>
          </p:cNvPr>
          <p:cNvSpPr/>
          <p:nvPr/>
        </p:nvSpPr>
        <p:spPr>
          <a:xfrm>
            <a:off x="7074163" y="2346142"/>
            <a:ext cx="1321837" cy="346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</a:rPr>
              <a:t>Temperature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C9C89-02B1-0C65-702B-F64A500A60F8}"/>
              </a:ext>
            </a:extLst>
          </p:cNvPr>
          <p:cNvSpPr/>
          <p:nvPr/>
        </p:nvSpPr>
        <p:spPr>
          <a:xfrm>
            <a:off x="2306213" y="1420230"/>
            <a:ext cx="1537995" cy="41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black"/>
                </a:solidFill>
              </a:rPr>
              <a:t>Analyse and Preprocess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01737E-ECB5-407E-89A1-0AF81E700153}"/>
              </a:ext>
            </a:extLst>
          </p:cNvPr>
          <p:cNvSpPr/>
          <p:nvPr/>
        </p:nvSpPr>
        <p:spPr>
          <a:xfrm>
            <a:off x="2306212" y="2042692"/>
            <a:ext cx="1537995" cy="41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black"/>
                </a:solidFill>
              </a:rPr>
              <a:t>Feature </a:t>
            </a:r>
          </a:p>
          <a:p>
            <a:pPr algn="ctr"/>
            <a:r>
              <a:rPr lang="en-IN" sz="1200" dirty="0">
                <a:solidFill>
                  <a:prstClr val="black"/>
                </a:solidFill>
              </a:rPr>
              <a:t>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58AD0-74C8-1F1F-89E5-E43AE7BCDDAE}"/>
              </a:ext>
            </a:extLst>
          </p:cNvPr>
          <p:cNvSpPr/>
          <p:nvPr/>
        </p:nvSpPr>
        <p:spPr>
          <a:xfrm>
            <a:off x="2303744" y="5000493"/>
            <a:ext cx="1537995" cy="898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</a:rPr>
              <a:t>GET I/P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</a:rPr>
              <a:t>From user and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3EC6C-9B81-4096-2C6A-BC62186E3CF3}"/>
              </a:ext>
            </a:extLst>
          </p:cNvPr>
          <p:cNvSpPr/>
          <p:nvPr/>
        </p:nvSpPr>
        <p:spPr>
          <a:xfrm>
            <a:off x="2306211" y="4115818"/>
            <a:ext cx="1537995" cy="41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prstClr val="black"/>
                </a:solidFill>
              </a:rPr>
              <a:t>Storing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2010F-426A-F9EF-A7AC-17E591964374}"/>
              </a:ext>
            </a:extLst>
          </p:cNvPr>
          <p:cNvSpPr/>
          <p:nvPr/>
        </p:nvSpPr>
        <p:spPr>
          <a:xfrm>
            <a:off x="2306211" y="3493356"/>
            <a:ext cx="1537995" cy="41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prstClr val="black"/>
                </a:solidFill>
              </a:rPr>
              <a:t>ML 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389342-DEEE-3080-A97E-F81E282F6331}"/>
              </a:ext>
            </a:extLst>
          </p:cNvPr>
          <p:cNvSpPr/>
          <p:nvPr/>
        </p:nvSpPr>
        <p:spPr>
          <a:xfrm>
            <a:off x="2306211" y="2665154"/>
            <a:ext cx="1537995" cy="36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prstClr val="black"/>
                </a:solidFill>
              </a:rPr>
              <a:t>Splitting</a:t>
            </a:r>
          </a:p>
          <a:p>
            <a:pPr algn="ctr"/>
            <a:r>
              <a:rPr lang="en-IN" sz="1200" dirty="0">
                <a:solidFill>
                  <a:prstClr val="black"/>
                </a:solidFill>
              </a:rPr>
              <a:t>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4CC09-ECDA-409F-5753-EDF79A383026}"/>
              </a:ext>
            </a:extLst>
          </p:cNvPr>
          <p:cNvSpPr/>
          <p:nvPr/>
        </p:nvSpPr>
        <p:spPr>
          <a:xfrm>
            <a:off x="2306211" y="3032246"/>
            <a:ext cx="1537995" cy="253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706C5C-4090-1414-1853-D0102383902E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3075209" y="3032246"/>
            <a:ext cx="0" cy="25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219621-C0E1-5B23-3D97-280517FA271B}"/>
              </a:ext>
            </a:extLst>
          </p:cNvPr>
          <p:cNvSpPr txBox="1"/>
          <p:nvPr/>
        </p:nvSpPr>
        <p:spPr>
          <a:xfrm>
            <a:off x="2428131" y="3005287"/>
            <a:ext cx="76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Train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5736D-DE11-1C4F-8391-A58C33DC37BA}"/>
              </a:ext>
            </a:extLst>
          </p:cNvPr>
          <p:cNvSpPr txBox="1"/>
          <p:nvPr/>
        </p:nvSpPr>
        <p:spPr>
          <a:xfrm>
            <a:off x="3197126" y="3018169"/>
            <a:ext cx="647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prstClr val="black"/>
                </a:solidFill>
              </a:rPr>
              <a:t>Test</a:t>
            </a:r>
            <a:endParaRPr lang="en-IN" sz="1200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F79FA4-CEDE-E540-6E09-EB3F70F13A85}"/>
              </a:ext>
            </a:extLst>
          </p:cNvPr>
          <p:cNvCxnSpPr>
            <a:cxnSpLocks/>
          </p:cNvCxnSpPr>
          <p:nvPr/>
        </p:nvCxnSpPr>
        <p:spPr>
          <a:xfrm>
            <a:off x="2682240" y="3295713"/>
            <a:ext cx="0" cy="18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5A7C50-C9B4-7965-E4F3-ABCAAB43C667}"/>
              </a:ext>
            </a:extLst>
          </p:cNvPr>
          <p:cNvCxnSpPr>
            <a:cxnSpLocks/>
          </p:cNvCxnSpPr>
          <p:nvPr/>
        </p:nvCxnSpPr>
        <p:spPr>
          <a:xfrm>
            <a:off x="3411220" y="3295713"/>
            <a:ext cx="0" cy="18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165E4-DDBC-7C9A-6185-6283AB4C6F53}"/>
              </a:ext>
            </a:extLst>
          </p:cNvPr>
          <p:cNvSpPr/>
          <p:nvPr/>
        </p:nvSpPr>
        <p:spPr>
          <a:xfrm>
            <a:off x="3974272" y="4490720"/>
            <a:ext cx="1131693" cy="429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</a:rPr>
              <a:t>User I/P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44A749-DDA4-F7A5-C318-69AE81E6EA74}"/>
              </a:ext>
            </a:extLst>
          </p:cNvPr>
          <p:cNvCxnSpPr>
            <a:stCxn id="31" idx="2"/>
            <a:endCxn id="14" idx="3"/>
          </p:cNvCxnSpPr>
          <p:nvPr/>
        </p:nvCxnSpPr>
        <p:spPr>
          <a:xfrm rot="5400000">
            <a:off x="3925977" y="4835776"/>
            <a:ext cx="529904" cy="698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B2240-2C7E-A0FE-F3D4-869B174A1E34}"/>
              </a:ext>
            </a:extLst>
          </p:cNvPr>
          <p:cNvCxnSpPr>
            <a:stCxn id="8" idx="2"/>
            <a:endCxn id="14" idx="3"/>
          </p:cNvCxnSpPr>
          <p:nvPr/>
        </p:nvCxnSpPr>
        <p:spPr>
          <a:xfrm flipH="1" flipV="1">
            <a:off x="3841739" y="5449918"/>
            <a:ext cx="1399213" cy="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0374F3-5377-68B7-3E56-C0D188614FCD}"/>
              </a:ext>
            </a:extLst>
          </p:cNvPr>
          <p:cNvCxnSpPr>
            <a:stCxn id="6" idx="2"/>
            <a:endCxn id="8" idx="3"/>
          </p:cNvCxnSpPr>
          <p:nvPr/>
        </p:nvCxnSpPr>
        <p:spPr>
          <a:xfrm>
            <a:off x="6029134" y="4183821"/>
            <a:ext cx="0" cy="87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8C477D-2C70-2931-A61F-56C4A152A55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29134" y="3396227"/>
            <a:ext cx="0" cy="23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8C1DFF-E49B-A860-6D7B-91D55BC447FD}"/>
              </a:ext>
            </a:extLst>
          </p:cNvPr>
          <p:cNvCxnSpPr>
            <a:stCxn id="11" idx="1"/>
          </p:cNvCxnSpPr>
          <p:nvPr/>
        </p:nvCxnSpPr>
        <p:spPr>
          <a:xfrm flipH="1">
            <a:off x="6840897" y="2519147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68062E-3D76-7DE6-1F1F-6D1177F5F3C6}"/>
              </a:ext>
            </a:extLst>
          </p:cNvPr>
          <p:cNvCxnSpPr/>
          <p:nvPr/>
        </p:nvCxnSpPr>
        <p:spPr>
          <a:xfrm flipH="1">
            <a:off x="6840897" y="3001692"/>
            <a:ext cx="2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F0A38A-FAAB-5D91-A6F1-0F980DC9EAD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3075209" y="2457904"/>
            <a:ext cx="1" cy="2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13D0B4-97CC-DB36-1055-0CC949BA1A86}"/>
              </a:ext>
            </a:extLst>
          </p:cNvPr>
          <p:cNvCxnSpPr/>
          <p:nvPr/>
        </p:nvCxnSpPr>
        <p:spPr>
          <a:xfrm flipH="1">
            <a:off x="3075206" y="1855362"/>
            <a:ext cx="1" cy="2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B2917-6427-1666-99D9-7047F379FBCD}"/>
              </a:ext>
            </a:extLst>
          </p:cNvPr>
          <p:cNvCxnSpPr/>
          <p:nvPr/>
        </p:nvCxnSpPr>
        <p:spPr>
          <a:xfrm flipH="1">
            <a:off x="3075205" y="1222940"/>
            <a:ext cx="1" cy="2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50D9AA-4A14-7A95-F293-4D7EFA083423}"/>
              </a:ext>
            </a:extLst>
          </p:cNvPr>
          <p:cNvCxnSpPr/>
          <p:nvPr/>
        </p:nvCxnSpPr>
        <p:spPr>
          <a:xfrm flipH="1">
            <a:off x="3072742" y="3889772"/>
            <a:ext cx="1" cy="20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B645B8-F7E3-F1CE-38AB-A30BCE2B8377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072742" y="4531030"/>
            <a:ext cx="2467" cy="4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76B1CB-CED0-BB1E-5817-3C39684711B0}"/>
              </a:ext>
            </a:extLst>
          </p:cNvPr>
          <p:cNvCxnSpPr>
            <a:stCxn id="14" idx="2"/>
          </p:cNvCxnSpPr>
          <p:nvPr/>
        </p:nvCxnSpPr>
        <p:spPr>
          <a:xfrm flipH="1">
            <a:off x="3072741" y="5899342"/>
            <a:ext cx="1" cy="22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28D2A9-870F-068C-FB88-20ACE8E1C314}"/>
              </a:ext>
            </a:extLst>
          </p:cNvPr>
          <p:cNvSpPr txBox="1"/>
          <p:nvPr/>
        </p:nvSpPr>
        <p:spPr>
          <a:xfrm>
            <a:off x="2303744" y="6116818"/>
            <a:ext cx="1537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prstClr val="black"/>
                </a:solidFill>
              </a:rPr>
              <a:t>Miscarriage Prediction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785" y="59104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3676" y="5454267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0" y="863032"/>
            <a:ext cx="10861729" cy="511769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Collection: Gathering diverse datasets and real-time physiological data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sensors.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Preprocessing: Cleansing, normalizing, and handling missing values and outliers in the data.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Feature Engineering: Selecting relevant features and creating new informative ones to enhance model performance.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 Development: Implementing machine learning algorithms and optimizing their performance.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 Evaluation: Assessing model performance using various metrics and ensuring generalization through cross-validation.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Integration: Developing protocols for interfacing with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sensors and integrating data streams with predictive models.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 Interface Design: Designing an intuitive interface for visualizing predictions and monitoring maternal health parameters.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Integration and Testing: Integrating software components with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hardware and conducting thorough testing.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Deployment and Validation: Deploying the system for real-world testing, collaborating with healthcare professionals, and collecting feedback for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466" y="464270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WORK DONE SO FAR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8" descr="WhatsApp Image 2024-03-21 at 11.49.14_864ea07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341" y="1692877"/>
            <a:ext cx="4712463" cy="4293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1574" y="5986600"/>
            <a:ext cx="333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Figure: Hardware Circuit Connection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WhatsApp Image 2024-03-21 at 13.40.54_f8bdd85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65" y="1692878"/>
            <a:ext cx="4385388" cy="44476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6334" y="6029600"/>
            <a:ext cx="394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Figure: Hardware circuit diagram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0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79" y="432486"/>
            <a:ext cx="5832390" cy="599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1950" y="6423763"/>
            <a:ext cx="318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Figure: Software code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1373" y="420131"/>
            <a:ext cx="5523469" cy="600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60714" y="6423763"/>
            <a:ext cx="210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IDE code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609600" y="1196975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Procurement of the Hardware Components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Hardware Connection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Gathering the Dataset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Analysing the Data set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Working on Suitable Prediction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49" y="871779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65" y="2081347"/>
            <a:ext cx="10545305" cy="345929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the risk factors gathered from sensors, reaction is taken in advance and complications are tracked.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Development of a predictive model combining machine learning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technology to identify individuals at risk of miscarriage.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gather extensive pregnancy-related data, including maternal health and various risk factors associated with miscarriage.</a:t>
            </a:r>
          </a:p>
          <a:p>
            <a:pPr>
              <a:buClr>
                <a:schemeClr val="tx1"/>
              </a:buCl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5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44" y="910526"/>
            <a:ext cx="10972800" cy="1066800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4" y="2074984"/>
            <a:ext cx="11007969" cy="4079631"/>
          </a:xfrm>
        </p:spPr>
        <p:txBody>
          <a:bodyPr>
            <a:normAutofit fontScale="92500" lnSpcReduction="10000"/>
          </a:bodyPr>
          <a:lstStyle/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[1] H.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Z.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Jarir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,“Towards a Smart Health: Big Data Analytics and IoT for Real-Time Miscarriage Prediction”, Journal of  Big Data, 2023, Volume 07,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DOI-10.1186/s40537-023-00704-9.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263525" indent="0" algn="just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84138" algn="l"/>
              </a:tabLst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Li, Ying-Dong He,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Chen, “A Risk-Prediction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Nomogram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 Patients with Second-Trimester Threatened Miscarriage Associated with Adverse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Outcomes”,Research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Square Journals, November 2020.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DOI-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10.21203/rs.3.rs-111117/v1.</a:t>
            </a: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Hiba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Asri,Hajar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Mousannif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Hassan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A.Moatassime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“Comprehensive Miscarriage Dataset for an Early Miscarriage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Prediction”,Elsevier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Journals, 2018, Volume 04,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DOI-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10.1016/j.dib.2018.05.012. </a:t>
            </a:r>
            <a:endParaRPr lang="en-IN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Asri H,Mousannif H, Moatassime H A and et.al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“Big Data Analytics in Healthcare: Case Study - Miscarriage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Prediction”International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Journal of Distributed Systems and Technologies, October-December 2019,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Volume 10,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DOI:-10.4018/IJDST.2019100104.</a:t>
            </a: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[5]Nicole STAMATOPOULOS,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Chuan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LU,Ishwari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CASIKAR, Shannon REID, Max MONGELLI, Nigel HARDY and George CONDOUS “Prediction of Subsequent Miscarriage Risk in Women who Present with a Viable Pregnancy at the First Early Pregnancy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Scan”,Australian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New Zealand Journal of Obstetrics and Gynecology, 2015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Volume08, DOI-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10.1111/ajo.12395</a:t>
            </a: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Clr>
                <a:schemeClr val="tx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Clr>
                <a:schemeClr val="tx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Clr>
                <a:schemeClr val="tx1"/>
              </a:buClr>
              <a:buAutoNum type="arabicPeriod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4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75" y="2857500"/>
            <a:ext cx="6584784" cy="1143000"/>
          </a:xfrm>
        </p:spPr>
        <p:txBody>
          <a:bodyPr>
            <a:noAutofit/>
          </a:bodyPr>
          <a:lstStyle/>
          <a:p>
            <a:r>
              <a:rPr lang="en-IN" sz="9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9931" y="1061634"/>
          <a:ext cx="110037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 VISION 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9932" y="1596325"/>
          <a:ext cx="1101154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5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impart quality technical education with a focus on research and</a:t>
                      </a:r>
                      <a:r>
                        <a:rPr lang="en-US" sz="25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innovation, emphasizing on development of sustainable and inclusive technology for the benefit of society </a:t>
                      </a:r>
                    </a:p>
                    <a:p>
                      <a:endParaRPr lang="en-US" dirty="0"/>
                    </a:p>
                  </a:txBody>
                  <a:tcPr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681" y="3276885"/>
          <a:ext cx="11003797" cy="58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94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itchFamily="18" charset="0"/>
                          <a:cs typeface="Times New Roman" pitchFamily="18" charset="0"/>
                        </a:rPr>
                        <a:t>INSTITUTE</a:t>
                      </a:r>
                      <a:r>
                        <a:rPr lang="en-IN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 MISSION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9932" y="3866827"/>
          <a:ext cx="110192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0726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an environment that enhances creativity and innovation in pursuit of excellence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nurture teamwork in order to transform individuals as responsible leaders and entrepreneurs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train the students to the changing technical scenario and make them to understand the importance of sustainable and inclusive technologies</a:t>
                      </a:r>
                      <a:endParaRPr lang="en-IN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0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9193" y="913394"/>
          <a:ext cx="11089037" cy="55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9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DEPARTMENT VISION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1444" y="1463585"/>
          <a:ext cx="1110453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an excellent center of progressive quality learning, applied &amp; translational research through inventive collaborations and sustainable solutions to address healthcare related societal challenges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69830"/>
              </p:ext>
            </p:extLst>
          </p:nvPr>
        </p:nvGraphicFramePr>
        <p:xfrm>
          <a:off x="516608" y="3142566"/>
          <a:ext cx="11114869" cy="55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9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DEPARTMENT MISSION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193" y="3685009"/>
          <a:ext cx="11127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8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creating a conducive atmosphere for continuous learning through increased participation of students and faculty in various academic activities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By achieving needful and relevant healthcare solutions through quality education and research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By imparting education in the path of ethical and social responsibilities, to work effectively with diverse groups for the benefits of the society </a:t>
                      </a:r>
                      <a:endParaRPr lang="en-IN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5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0705" y="742914"/>
          <a:ext cx="11282766" cy="47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7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PROGRAMME EDUCATION OBJECTIVES (PEOs)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0705" y="1207863"/>
          <a:ext cx="11298264" cy="42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208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Graduates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will be able to: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2956" y="1549826"/>
          <a:ext cx="11298264" cy="233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689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PEO1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knowledge of Medical Electronics to excel in their profession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PEO2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Engineering to analyze problems and find solutions in allied domains using multidisciplinary approach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PEO3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Disseminate professional skills for ethical and societal responsibilities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PEO4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 in lifelong learning and contribute in the field of engineering research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8122" y="4033721"/>
          <a:ext cx="11282766" cy="47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7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PROGRAMME SPECIFIC OUTCOMES (PSOs)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957" y="4479009"/>
          <a:ext cx="11282766" cy="183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91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Apply the knowledge of electronics for solving diverse problems of Medical Instrumentation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76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Analyze and implement different techniques in Medical Image and Signal Processing domains catering to Design, Research and Development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76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Provide sustainable solutions in health care and its allied fields by imbibing managerial and techno social values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3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709" y="928893"/>
          <a:ext cx="11275016" cy="5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94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r>
                        <a:rPr lang="en-IN" baseline="0" dirty="0">
                          <a:latin typeface="Times New Roman" pitchFamily="18" charset="0"/>
                          <a:cs typeface="Times New Roman" pitchFamily="18" charset="0"/>
                        </a:rPr>
                        <a:t> OUTCOMES: </a:t>
                      </a:r>
                      <a:r>
                        <a:rPr lang="en-IN" b="0" baseline="0" dirty="0">
                          <a:latin typeface="Times New Roman" pitchFamily="18" charset="0"/>
                          <a:cs typeface="Times New Roman" pitchFamily="18" charset="0"/>
                        </a:rPr>
                        <a:t>After the completion of the course, the graduates will be able to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50534"/>
              </p:ext>
            </p:extLst>
          </p:nvPr>
        </p:nvGraphicFramePr>
        <p:xfrm>
          <a:off x="379708" y="1463583"/>
          <a:ext cx="11275017" cy="406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Phase 2  - 19MD8ICPR2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Apply fundamental concepts of engineering and review research literature to analyze solutions to healthcare problems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Design solutions to healthcare problems by sustained critical investigation of research-based knowledge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Select and apply appropriate tools and techniques for developing prototypes or algorithms for specific problems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Assess the health, societal, environmental, safety and legal issues with illustrations of impact and responsibilities of engineering solutions in these contexts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Develop professional communication skills and to function in a team to achieve objectives.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4770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3463" y="1883695"/>
            <a:ext cx="109728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WITH APPROXIMATE BUDGET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4747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8" y="662354"/>
            <a:ext cx="10972800" cy="106984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0323" y="1551717"/>
            <a:ext cx="11476892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Miscarriage, medically known as spontaneous abortion, refers to the natural loss of a pregnancy before the 20th week of gestation.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Predicting miscarriage is a complex task, and no model can guarantee absolute accuracy. However, leveraging big data analytics and IoT can contribute to early detection and intervention, potentially improving outcomes for pregnant women.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Figure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Different types of pregnancy complications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14" y="3922159"/>
            <a:ext cx="4185502" cy="21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43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3773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2047946"/>
            <a:ext cx="11570676" cy="40715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develop and implement Machine Learning Algorithms(Random Forest, KNN, SVM, Naïve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for  miscarriage risk prediction</a:t>
            </a:r>
            <a:r>
              <a:rPr lang="en-IN" sz="2000" dirty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analyze extensive pregnancy-related data such as Heart Rate, Temperature, 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HCG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 and various risk factors associated with it.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validate the effectiveness and efficiency of the developed system through used Predictive model and to reach greater accuracy of the outcome.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9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3" y="590824"/>
            <a:ext cx="10972800" cy="88628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5F5B0D1-410A-6165-113C-6EC17D21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90899"/>
              </p:ext>
            </p:extLst>
          </p:nvPr>
        </p:nvGraphicFramePr>
        <p:xfrm>
          <a:off x="807324" y="1539788"/>
          <a:ext cx="10485990" cy="4689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46">
                  <a:extLst>
                    <a:ext uri="{9D8B030D-6E8A-4147-A177-3AD203B41FA5}">
                      <a16:colId xmlns:a16="http://schemas.microsoft.com/office/drawing/2014/main" val="85973464"/>
                    </a:ext>
                  </a:extLst>
                </a:gridCol>
                <a:gridCol w="1794299">
                  <a:extLst>
                    <a:ext uri="{9D8B030D-6E8A-4147-A177-3AD203B41FA5}">
                      <a16:colId xmlns:a16="http://schemas.microsoft.com/office/drawing/2014/main" val="2034958711"/>
                    </a:ext>
                  </a:extLst>
                </a:gridCol>
                <a:gridCol w="2118570">
                  <a:extLst>
                    <a:ext uri="{9D8B030D-6E8A-4147-A177-3AD203B41FA5}">
                      <a16:colId xmlns:a16="http://schemas.microsoft.com/office/drawing/2014/main" val="825449344"/>
                    </a:ext>
                  </a:extLst>
                </a:gridCol>
                <a:gridCol w="1913199">
                  <a:extLst>
                    <a:ext uri="{9D8B030D-6E8A-4147-A177-3AD203B41FA5}">
                      <a16:colId xmlns:a16="http://schemas.microsoft.com/office/drawing/2014/main" val="1697626445"/>
                    </a:ext>
                  </a:extLst>
                </a:gridCol>
                <a:gridCol w="4161476">
                  <a:extLst>
                    <a:ext uri="{9D8B030D-6E8A-4147-A177-3AD203B41FA5}">
                      <a16:colId xmlns:a16="http://schemas.microsoft.com/office/drawing/2014/main" val="898639386"/>
                    </a:ext>
                  </a:extLst>
                </a:gridCol>
              </a:tblGrid>
              <a:tr h="8855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Sl. 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Authors detail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Publisher details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Inference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34592"/>
                  </a:ext>
                </a:extLst>
              </a:tr>
              <a:tr h="141607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H.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Asri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and Z.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Jarir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“Towards a smart health: Big data analytics and IoT for real-time miscarriage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prediction”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Journal of 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Big Data, 2023, Volume 07,</a:t>
                      </a:r>
                    </a:p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DOI-10.1186/s40537-023-00704-9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The study leverages sensor, mobile phone, and patient-generated data, employing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technologies such as Raspberry Pi and K-means clustering algorithms within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Databricks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Spark to predict miscarriages. Validated through clustering techniques, the system provides doctors with proactive intervention results via a mobile app and offers personalized advice to pregnant women based on 15 real-time risk factors..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7337"/>
                  </a:ext>
                </a:extLst>
              </a:tr>
              <a:tr h="1328283"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Zheng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Li, Ying-Dong He,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Qian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“A risk-prediction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nomogram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patients with second-trimester threatened miscarriage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associated with adverse outcomes”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Research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Square Journals, November 2020.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10.21203/rs.3.rs-111117/v1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paper collected information from the patients hospitalized with second-trimester threatened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miscarriage and used the logistic regression analyzes to determine the most significant predictive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factors associated with miscarriage.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22838"/>
                  </a:ext>
                </a:extLst>
              </a:tr>
              <a:tr h="105999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Hiba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Asri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Hajar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Mousannif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, Hassan Al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Moatassime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“Comprehensive miscarriage dataset for an early miscarriage prediction”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Elsevier Journals, 2018, Volume 04,</a:t>
                      </a:r>
                    </a:p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10.1016/j.dib.2018.05.012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The study improves a miscarriage prediction model by expanding the dataset to include 15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attributes, all directly related to real-time miscarriage risk factors. To enhance efficiency, the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researchers streamline data collection by exclusively using Raspberry Pi, eliminating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UNO.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5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0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2464</TotalTime>
  <Words>1668</Words>
  <Application>Microsoft Office PowerPoint</Application>
  <PresentationFormat>Widescreen</PresentationFormat>
  <Paragraphs>217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Times New Roman</vt:lpstr>
      <vt:lpstr>Trebuchet MS</vt:lpstr>
      <vt:lpstr>Wingdings</vt:lpstr>
      <vt:lpstr>Wingdings 2</vt:lpstr>
      <vt:lpstr>Urban</vt:lpstr>
      <vt:lpstr>Office Theme</vt:lpstr>
      <vt:lpstr>MISCARRIAGE PREDICTION USING BIG DATA ANALYTICS AND IOT </vt:lpstr>
      <vt:lpstr>PowerPoint Presentation</vt:lpstr>
      <vt:lpstr>PowerPoint Presentation</vt:lpstr>
      <vt:lpstr>PowerPoint Presentation</vt:lpstr>
      <vt:lpstr>PowerPoint Presentation</vt:lpstr>
      <vt:lpstr>CONTENTS</vt:lpstr>
      <vt:lpstr>INTRODUCTION</vt:lpstr>
      <vt:lpstr>OBJECTIVES </vt:lpstr>
      <vt:lpstr>LITERATURE SURVEY</vt:lpstr>
      <vt:lpstr>PowerPoint Presentation</vt:lpstr>
      <vt:lpstr>COMPONENTS WITH APPROXIMATE BUDGET </vt:lpstr>
      <vt:lpstr>PowerPoint Presentation</vt:lpstr>
      <vt:lpstr>PowerPoint Presentation</vt:lpstr>
      <vt:lpstr>WORK DONE SO FAR</vt:lpstr>
      <vt:lpstr>PowerPoint Presentation</vt:lpstr>
      <vt:lpstr>PowerPoint Presentation</vt:lpstr>
      <vt:lpstr>EXPECTED RESULT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ADITHI ATHREYAS</dc:creator>
  <cp:lastModifiedBy>Seema Iyengar</cp:lastModifiedBy>
  <cp:revision>267</cp:revision>
  <dcterms:created xsi:type="dcterms:W3CDTF">2020-07-29T05:54:05Z</dcterms:created>
  <dcterms:modified xsi:type="dcterms:W3CDTF">2024-07-27T07:01:21Z</dcterms:modified>
</cp:coreProperties>
</file>