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7" r:id="rId2"/>
    <p:sldId id="256" r:id="rId3"/>
    <p:sldId id="260" r:id="rId4"/>
    <p:sldId id="298" r:id="rId5"/>
    <p:sldId id="264" r:id="rId6"/>
    <p:sldId id="265" r:id="rId7"/>
    <p:sldId id="267" r:id="rId8"/>
    <p:sldId id="277" r:id="rId9"/>
    <p:sldId id="299" r:id="rId10"/>
    <p:sldId id="300" r:id="rId11"/>
    <p:sldId id="301" r:id="rId12"/>
    <p:sldId id="289" r:id="rId13"/>
    <p:sldId id="293" r:id="rId14"/>
    <p:sldId id="296" r:id="rId15"/>
  </p:sldIdLst>
  <p:sldSz cx="12192000" cy="6858000"/>
  <p:notesSz cx="6858000" cy="9144000"/>
  <p:embeddedFontLst>
    <p:embeddedFont>
      <p:font typeface="Georgia" panose="02040502050405020303" pitchFamily="18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70">
          <p15:clr>
            <a:srgbClr val="9AA0A6"/>
          </p15:clr>
        </p15:guide>
        <p15:guide id="2" pos="5868">
          <p15:clr>
            <a:srgbClr val="9AA0A6"/>
          </p15:clr>
        </p15:guide>
        <p15:guide id="3" orient="horz" pos="157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gzPzfW/Eqj5INjXEMP3JF+w7YJ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2D7396-3E8A-4C48-A43C-EBEA59809495}">
  <a:tblStyle styleId="{2C2D7396-3E8A-4C48-A43C-EBEA598094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3679" autoAdjust="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>
        <p:guide orient="horz" pos="1570"/>
        <p:guide pos="5868"/>
        <p:guide orient="horz" pos="15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56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832462-A3ED-8DE8-A353-DE26EC157E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D4AAD-8DC9-C4F5-465E-CE63F04367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67A3B-FFAD-41B0-825C-8C6FA6407767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93F5B-8064-33C3-09BF-57F9EF5577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Analysis of Amazon Sales Data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20203-5CC2-A250-4E08-8B20C35698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FE0A7-7504-4FC9-B04E-3C357B71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53020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Analysis of Amazon Sales Data</a:t>
            </a:r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Analysis of Amazon Sales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6061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4F5F46-75C8-F42C-9211-E2D3DA5E47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Analysis of Amazon Sales Data</a:t>
            </a:r>
            <a:endParaRPr lang="en-I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9D3A7AA-8BE8-00B4-869A-85CEB4FE5849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154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4F5F46-75C8-F42C-9211-E2D3DA5E47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Analysis of Amazon Sales Data</a:t>
            </a:r>
            <a:endParaRPr lang="en-I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9D3A7AA-8BE8-00B4-869A-85CEB4FE5849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010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A1EE33-D413-42D4-137B-9E4AC6F82A8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Analysis of Amazon Sales Data</a:t>
            </a:r>
            <a:endParaRPr lang="en-I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56F06D4-A6BA-DE1C-D35B-1435D3365071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5" name="Google Shape;46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A1E3A9-F76F-157F-976D-8371FEAED16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Analysis of Amazon Sales Data</a:t>
            </a:r>
            <a:endParaRPr lang="en-I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E40BCE6-0BC2-F66D-0243-60955ADD7262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A34E4-DD05-C5F4-FEDC-0A31B85D98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7" name="Google Shape;48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2F1C50-A7F6-8D2A-7AE7-2F04CB75906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Analysis of Amazon Sales Data</a:t>
            </a:r>
            <a:endParaRPr lang="en-I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C59742D-A473-7BC4-14F1-4C191C2923A2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EDA61-BF30-0E2E-C234-D6F62122C6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AC25A4-7750-F56A-9772-F6DC2FEC44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Analysis of Amazon Sales Data</a:t>
            </a:r>
            <a:endParaRPr lang="en-I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8D52B76-C783-7EC4-1DBA-ACFEE3969BE2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2B283-8D75-F886-7676-4A0CC21DD8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/>
          </a:p>
        </p:txBody>
      </p:sp>
      <p:sp>
        <p:nvSpPr>
          <p:cNvPr id="137" name="Google Shape;137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3C070F-40E6-8B18-5AC9-2E8074711FE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Analysis of Amazon Sales Data</a:t>
            </a:r>
            <a:endParaRPr lang="en-I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3E49CF3-46DC-9FCC-EEFE-F18F842B3DC8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F1DF2-DDBE-C61B-092A-52217EDD8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/>
          </a:p>
        </p:txBody>
      </p:sp>
      <p:sp>
        <p:nvSpPr>
          <p:cNvPr id="137" name="Google Shape;137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14BB0E-73CF-B91B-6CC1-003960A54E3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Analysis of Amazon Sales Data</a:t>
            </a:r>
            <a:endParaRPr lang="en-I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19D7EC8-8563-E0AD-D189-077374B0DB88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03300-0826-298B-EC5D-90271731ED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6726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44D298-C025-FB83-24DC-604E8726E2B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Analysis of Amazon Sales Data</a:t>
            </a:r>
            <a:endParaRPr lang="en-I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9183587-29F9-668C-034A-D4671EEE4F90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4525D-3B2D-252D-EE39-5D8D00ACFA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9c79fd7f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80" name="Google Shape;180;g119c79fd7f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8ABFB2-D31B-70F4-A7A5-7C00B817834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Analysis of Amazon Sales Data</a:t>
            </a:r>
            <a:endParaRPr lang="en-I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F677FB0-699D-03C9-1B36-16B0157F55B1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11E94-7C4E-0B4B-9AE6-0F9FCAD27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D37733-F285-59FB-6FFC-E2953C77C34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Analysis of Amazon Sales Data</a:t>
            </a:r>
            <a:endParaRPr lang="en-I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D226B6E-DED2-BDB3-A61F-2F6CE85898D3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2E382-F560-67DB-A4BE-C3C70B957B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4F5F46-75C8-F42C-9211-E2D3DA5E47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Analysis of Amazon Sales Data</a:t>
            </a:r>
            <a:endParaRPr lang="en-I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9D3A7AA-8BE8-00B4-869A-85CEB4FE5849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4F5F46-75C8-F42C-9211-E2D3DA5E47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Analysis of Amazon Sales Data</a:t>
            </a:r>
            <a:endParaRPr lang="en-IN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9D3A7AA-8BE8-00B4-869A-85CEB4FE5849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769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6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1"/>
          <p:cNvSpPr/>
          <p:nvPr/>
        </p:nvSpPr>
        <p:spPr>
          <a:xfrm>
            <a:off x="0" y="13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61"/>
          <p:cNvSpPr txBox="1">
            <a:spLocks noGrp="1"/>
          </p:cNvSpPr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1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1"/>
          <p:cNvCxnSpPr/>
          <p:nvPr/>
        </p:nvCxnSpPr>
        <p:spPr>
          <a:xfrm>
            <a:off x="13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6"/>
          <p:cNvSpPr txBox="1">
            <a:spLocks noGrp="1"/>
          </p:cNvSpPr>
          <p:nvPr>
            <p:ph type="body" idx="1"/>
          </p:nvPr>
        </p:nvSpPr>
        <p:spPr>
          <a:xfrm rot="5400000">
            <a:off x="3920333" y="-1256507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7"/>
          <p:cNvSpPr txBox="1">
            <a:spLocks noGrp="1"/>
          </p:cNvSpPr>
          <p:nvPr>
            <p:ph type="title"/>
          </p:nvPr>
        </p:nvSpPr>
        <p:spPr>
          <a:xfrm rot="5400000">
            <a:off x="7133442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7"/>
          <p:cNvSpPr txBox="1">
            <a:spLocks noGrp="1"/>
          </p:cNvSpPr>
          <p:nvPr>
            <p:ph type="body" idx="1"/>
          </p:nvPr>
        </p:nvSpPr>
        <p:spPr>
          <a:xfrm rot="5400000">
            <a:off x="1799442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f3a8d4be09_2_86"/>
          <p:cNvSpPr/>
          <p:nvPr/>
        </p:nvSpPr>
        <p:spPr>
          <a:xfrm>
            <a:off x="0" y="3"/>
            <a:ext cx="12192000" cy="8193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gf3a8d4be09_2_86"/>
          <p:cNvSpPr txBox="1">
            <a:spLocks noGrp="1"/>
          </p:cNvSpPr>
          <p:nvPr>
            <p:ph type="title"/>
          </p:nvPr>
        </p:nvSpPr>
        <p:spPr>
          <a:xfrm>
            <a:off x="228600" y="187044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f3a8d4be09_2_86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gf3a8d4be09_2_86"/>
          <p:cNvCxnSpPr/>
          <p:nvPr/>
        </p:nvCxnSpPr>
        <p:spPr>
          <a:xfrm>
            <a:off x="0" y="6457951"/>
            <a:ext cx="960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/>
          <p:nvPr/>
        </p:nvSpPr>
        <p:spPr>
          <a:xfrm>
            <a:off x="0" y="11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7"/>
          <p:cNvSpPr txBox="1">
            <a:spLocks noGrp="1"/>
          </p:cNvSpPr>
          <p:nvPr>
            <p:ph type="title"/>
          </p:nvPr>
        </p:nvSpPr>
        <p:spPr>
          <a:xfrm>
            <a:off x="228600" y="187009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37"/>
          <p:cNvCxnSpPr/>
          <p:nvPr/>
        </p:nvCxnSpPr>
        <p:spPr>
          <a:xfrm>
            <a:off x="12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body" idx="1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2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>
            <a:spLocks noGrp="1"/>
          </p:cNvSpPr>
          <p:nvPr>
            <p:ph type="pic" idx="2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45"/>
          <p:cNvSpPr txBox="1">
            <a:spLocks noGrp="1"/>
          </p:cNvSpPr>
          <p:nvPr>
            <p:ph type="body" idx="1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-ee94/My-Projects/blob/main/Foreign_Direct_Investment_Analytics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9D8E-4F99-358A-7E93-55EEDF25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4714"/>
            <a:ext cx="10515600" cy="701640"/>
          </a:xfrm>
        </p:spPr>
        <p:txBody>
          <a:bodyPr/>
          <a:lstStyle/>
          <a:p>
            <a:r>
              <a:rPr lang="en-IN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Title: Foreign Direct Investment Analysis</a:t>
            </a:r>
            <a:endParaRPr lang="en-IN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A8D2D-F8A9-B826-6DF7-DCA86639DF7F}"/>
              </a:ext>
            </a:extLst>
          </p:cNvPr>
          <p:cNvSpPr txBox="1"/>
          <p:nvPr/>
        </p:nvSpPr>
        <p:spPr>
          <a:xfrm>
            <a:off x="561604" y="5029536"/>
            <a:ext cx="61344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Course: </a:t>
            </a:r>
            <a:r>
              <a:rPr lang="en-US" sz="3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Organization: </a:t>
            </a:r>
            <a:r>
              <a:rPr lang="en-IN" sz="3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Nirmaan</a:t>
            </a:r>
          </a:p>
        </p:txBody>
      </p:sp>
      <p:pic>
        <p:nvPicPr>
          <p:cNvPr id="4" name="Picture 4" descr="Nirmaan Organization | Hyderabad">
            <a:extLst>
              <a:ext uri="{FF2B5EF4-FFF2-40B4-BE49-F238E27FC236}">
                <a16:creationId xmlns:a16="http://schemas.microsoft.com/office/drawing/2014/main" id="{BF76D0DE-1BBF-DCAA-11B6-E78310FC2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-13515"/>
            <a:ext cx="2476500" cy="8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rtificial Intelligence [AI ...">
            <a:extLst>
              <a:ext uri="{FF2B5EF4-FFF2-40B4-BE49-F238E27FC236}">
                <a16:creationId xmlns:a16="http://schemas.microsoft.com/office/drawing/2014/main" id="{7EABD162-19BA-4C2D-E554-5A5E5589D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4" y="1420348"/>
            <a:ext cx="4524375" cy="358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8AC73-06BE-21B4-54EA-F423612B6C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4B7730D-A070-85A3-6341-09CB433C2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07" y="5734050"/>
            <a:ext cx="2912307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hese Companies Have In Common ...">
            <a:extLst>
              <a:ext uri="{FF2B5EF4-FFF2-40B4-BE49-F238E27FC236}">
                <a16:creationId xmlns:a16="http://schemas.microsoft.com/office/drawing/2014/main" id="{1FA332EF-D630-39D2-17D1-EC8A5B2F8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6" y="1365876"/>
            <a:ext cx="5248274" cy="33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8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228600" y="25464"/>
            <a:ext cx="10515600" cy="84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Data Visualization</a:t>
            </a:r>
            <a:endParaRPr sz="5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2274985" y="1592240"/>
            <a:ext cx="8955893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4" descr="Nirmaan Organization | Hyderabad">
            <a:extLst>
              <a:ext uri="{FF2B5EF4-FFF2-40B4-BE49-F238E27FC236}">
                <a16:creationId xmlns:a16="http://schemas.microsoft.com/office/drawing/2014/main" id="{A532C75B-DA17-BE64-53DB-024A74D43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-13515"/>
            <a:ext cx="2476500" cy="8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BDB1F-023F-5133-B080-4E84CEC0F5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EF8F103-4B64-F5E3-13B9-59847C73E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07" y="5734050"/>
            <a:ext cx="2912307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555125-1A34-0B55-E146-D78BB1E69012}"/>
              </a:ext>
            </a:extLst>
          </p:cNvPr>
          <p:cNvSpPr txBox="1"/>
          <p:nvPr/>
        </p:nvSpPr>
        <p:spPr>
          <a:xfrm>
            <a:off x="2152650" y="5967508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Year-wise Investments Visualization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CBE7A4B-9EB5-B422-7E2F-C3895D1D8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04288"/>
            <a:ext cx="10163175" cy="482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81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77"/>
    </mc:Choice>
    <mc:Fallback xmlns="">
      <p:transition spd="slow" advTm="3867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228600" y="25464"/>
            <a:ext cx="10515600" cy="84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Output</a:t>
            </a:r>
            <a:endParaRPr sz="5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2274985" y="1592240"/>
            <a:ext cx="8955893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4" descr="Nirmaan Organization | Hyderabad">
            <a:extLst>
              <a:ext uri="{FF2B5EF4-FFF2-40B4-BE49-F238E27FC236}">
                <a16:creationId xmlns:a16="http://schemas.microsoft.com/office/drawing/2014/main" id="{A532C75B-DA17-BE64-53DB-024A74D43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-13515"/>
            <a:ext cx="2476500" cy="8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BDB1F-023F-5133-B080-4E84CEC0F5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EF8F103-4B64-F5E3-13B9-59847C73E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763" y="6273288"/>
            <a:ext cx="1728789" cy="36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618069A2-B6DE-7F05-76E3-F1AA77E2C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04288"/>
            <a:ext cx="11390313" cy="515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21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77"/>
    </mc:Choice>
    <mc:Fallback xmlns="">
      <p:transition spd="slow" advTm="3867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1"/>
          <p:cNvSpPr txBox="1">
            <a:spLocks noGrp="1"/>
          </p:cNvSpPr>
          <p:nvPr>
            <p:ph type="title"/>
          </p:nvPr>
        </p:nvSpPr>
        <p:spPr>
          <a:xfrm>
            <a:off x="228601" y="28403"/>
            <a:ext cx="11702143" cy="84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Insights </a:t>
            </a:r>
            <a:endParaRPr sz="5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pic>
        <p:nvPicPr>
          <p:cNvPr id="4" name="Picture 4" descr="Nirmaan Organization | Hyderabad">
            <a:extLst>
              <a:ext uri="{FF2B5EF4-FFF2-40B4-BE49-F238E27FC236}">
                <a16:creationId xmlns:a16="http://schemas.microsoft.com/office/drawing/2014/main" id="{073692AC-9CF1-E060-7BD5-B67612242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-13515"/>
            <a:ext cx="2476500" cy="8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B5F9F5-4B91-2070-711B-8078D779FCB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740244" y="6232527"/>
            <a:ext cx="3810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</a:t>
            </a: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BA6AC46-E1A4-1ED3-7D72-4C45D34C1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07" y="5734050"/>
            <a:ext cx="2912307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2076BA-5B75-C739-EBBC-9FE8A54BAE7D}"/>
              </a:ext>
            </a:extLst>
          </p:cNvPr>
          <p:cNvSpPr txBox="1"/>
          <p:nvPr/>
        </p:nvSpPr>
        <p:spPr>
          <a:xfrm>
            <a:off x="228601" y="962025"/>
            <a:ext cx="117919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0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Sectors for FDI: 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sectors receiving the highest FDI are evident from the line plot. Sectors such as Services Sector (includes Financial, Banking, Insurance, Non-Financial/Business, Outsourcing, R&amp;D, Courier, Tech. Testing and Analysis, Other) have attracted significant investment.</a:t>
            </a:r>
          </a:p>
          <a:p>
            <a:pPr marL="342900" indent="-342900">
              <a:buAutoNum type="arabicParenR"/>
            </a:pP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arenR"/>
            </a:pP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arenR"/>
            </a:pPr>
            <a:r>
              <a:rPr lang="en-IN" sz="20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Yearly Investment</a:t>
            </a: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years from 2007-2008 and 2016 – 2017 have had the highest investments from the top sectors.</a:t>
            </a:r>
          </a:p>
          <a:p>
            <a:pPr marL="342900" indent="-342900">
              <a:buAutoNum type="arabicParenR"/>
            </a:pP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arenR"/>
            </a:pP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arenR"/>
            </a:pPr>
            <a:r>
              <a:rPr lang="en-IN" sz="20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Growth Sectors</a:t>
            </a: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Certain sectors, like Telecommunications, Computer Software &amp; Hardware, and Construction (Infrastructure) Activities, also show substantial FDI inflows, highlighting their growth potential and attractiveness to foreign investors.</a:t>
            </a:r>
            <a:endParaRPr lang="en-IN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07"/>
    </mc:Choice>
    <mc:Fallback xmlns="">
      <p:transition spd="slow" advTm="2270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 txBox="1">
            <a:spLocks noGrp="1"/>
          </p:cNvSpPr>
          <p:nvPr>
            <p:ph type="title"/>
          </p:nvPr>
        </p:nvSpPr>
        <p:spPr>
          <a:xfrm>
            <a:off x="228600" y="25453"/>
            <a:ext cx="10515600" cy="84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Further Analysis</a:t>
            </a:r>
            <a:endParaRPr sz="5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D084E-B1A2-8379-E856-0B1C46519AF2}"/>
              </a:ext>
            </a:extLst>
          </p:cNvPr>
          <p:cNvSpPr txBox="1"/>
          <p:nvPr/>
        </p:nvSpPr>
        <p:spPr>
          <a:xfrm>
            <a:off x="390675" y="1197205"/>
            <a:ext cx="114441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7030A0"/>
                </a:solidFill>
                <a:effectLst/>
                <a:highlight>
                  <a:srgbClr val="FEFEFE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Year-wise Trends: 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Conduct a similar analysis for year-wise FDI inflows to identify trends over time. This can help in understanding the impact of policy changes, economic conditions, or global events on FDI.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7030A0"/>
              </a:solidFill>
              <a:effectLst/>
              <a:highlight>
                <a:srgbClr val="FEFEFE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Country-wise Analysis</a:t>
            </a:r>
            <a:r>
              <a:rPr lang="en-IN" sz="20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the source countries for FDI. Understanding which countries are investing heavily can help in tailoring bilateral agreements and trade policies.</a:t>
            </a:r>
            <a:r>
              <a:rPr lang="en-US" sz="2000" b="0" i="0" dirty="0">
                <a:solidFill>
                  <a:srgbClr val="7030A0"/>
                </a:solidFill>
                <a:effectLst/>
                <a:highlight>
                  <a:srgbClr val="FEFEFE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7030A0"/>
              </a:solidFill>
              <a:effectLst/>
              <a:highlight>
                <a:srgbClr val="FEFEFE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7030A0"/>
              </a:solidFill>
              <a:effectLst/>
              <a:highlight>
                <a:srgbClr val="FEFEFE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Sector Interdependencies</a:t>
            </a:r>
            <a:r>
              <a:rPr lang="en-IN" sz="20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solidFill>
                  <a:srgbClr val="7030A0"/>
                </a:solidFill>
                <a:highlight>
                  <a:srgbClr val="FEFEFE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Investigate 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different sectors are interlinked. For example, growth in the Telecommunications sector might drive FDI in Technology or Services sectors.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 Analysis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Assess the impact of FDI on economic indicators such as GDP growth, employment rates, and technological advancements. This can provide a more comprehensive view of how FDI is influencing the overall economy.</a:t>
            </a:r>
            <a:endParaRPr lang="en-IN" sz="2000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4" descr="Nirmaan Organization | Hyderabad">
            <a:extLst>
              <a:ext uri="{FF2B5EF4-FFF2-40B4-BE49-F238E27FC236}">
                <a16:creationId xmlns:a16="http://schemas.microsoft.com/office/drawing/2014/main" id="{0ABE72E8-4370-7306-27A4-10006CAC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-13515"/>
            <a:ext cx="2476500" cy="8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39A95-1DFA-DA2B-6D3B-B76D4A27EF8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92034" y="6270627"/>
            <a:ext cx="371475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9B4074E-B378-63C6-DAF4-7BE630351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07" y="5734050"/>
            <a:ext cx="2912307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47"/>
    </mc:Choice>
    <mc:Fallback xmlns="">
      <p:transition spd="slow" advTm="3134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0" name="Google Shape;490;p60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4" descr="Nirmaan Organization | Hyderabad">
            <a:extLst>
              <a:ext uri="{FF2B5EF4-FFF2-40B4-BE49-F238E27FC236}">
                <a16:creationId xmlns:a16="http://schemas.microsoft.com/office/drawing/2014/main" id="{AFEF7A01-DA49-FC5A-9E1A-6A6E0CA85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-13515"/>
            <a:ext cx="2476500" cy="8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805E96-45DE-EF75-4484-DA447C9BC2D7}"/>
              </a:ext>
            </a:extLst>
          </p:cNvPr>
          <p:cNvSpPr txBox="1"/>
          <p:nvPr/>
        </p:nvSpPr>
        <p:spPr>
          <a:xfrm>
            <a:off x="590550" y="865309"/>
            <a:ext cx="10734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96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IN" sz="9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737A7-B48C-82A1-ADEE-DE8E8994702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820525" y="6282033"/>
            <a:ext cx="371475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67DEDF0-F966-525A-CEF0-E21FAFC98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07" y="5734050"/>
            <a:ext cx="2912307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2"/>
    </mc:Choice>
    <mc:Fallback xmlns="">
      <p:transition spd="slow" advTm="396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242944" y="39880"/>
            <a:ext cx="10515600" cy="84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Introduction</a:t>
            </a:r>
            <a:endParaRPr sz="5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8C340-26D0-81D0-89CF-ABDD07932E35}"/>
              </a:ext>
            </a:extLst>
          </p:cNvPr>
          <p:cNvSpPr txBox="1"/>
          <p:nvPr/>
        </p:nvSpPr>
        <p:spPr>
          <a:xfrm>
            <a:off x="242944" y="880019"/>
            <a:ext cx="1135222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Investment is a game of understanding historic data of investment objects under different events but it is still a game of chances to minimize the risk. </a:t>
            </a:r>
          </a:p>
          <a:p>
            <a:endParaRPr lang="en-US" sz="4000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apply analytics to find the equilibrium investment.</a:t>
            </a:r>
            <a:endParaRPr lang="en-IN" sz="40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4" descr="Nirmaan Organization | Hyderabad">
            <a:extLst>
              <a:ext uri="{FF2B5EF4-FFF2-40B4-BE49-F238E27FC236}">
                <a16:creationId xmlns:a16="http://schemas.microsoft.com/office/drawing/2014/main" id="{25EC0986-C666-5D1A-2900-2DFFFA953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-13515"/>
            <a:ext cx="2476500" cy="8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34DEB-A189-E848-55D3-90C57D1776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54AE5B3-0030-32D7-FDA9-29401FF88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07" y="5734050"/>
            <a:ext cx="2912307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795"/>
    </mc:Choice>
    <mc:Fallback xmlns="">
      <p:transition spd="slow" advTm="5879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a8d4be09_2_180"/>
          <p:cNvSpPr txBox="1">
            <a:spLocks noGrp="1"/>
          </p:cNvSpPr>
          <p:nvPr>
            <p:ph type="title"/>
          </p:nvPr>
        </p:nvSpPr>
        <p:spPr>
          <a:xfrm>
            <a:off x="172702" y="0"/>
            <a:ext cx="10515600" cy="84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Contents</a:t>
            </a:r>
            <a:endParaRPr sz="5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42" name="Google Shape;142;gf3a8d4be09_2_180"/>
          <p:cNvSpPr txBox="1"/>
          <p:nvPr/>
        </p:nvSpPr>
        <p:spPr>
          <a:xfrm>
            <a:off x="364075" y="1339528"/>
            <a:ext cx="11034000" cy="417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48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Objective</a:t>
            </a:r>
            <a:endParaRPr sz="48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48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Constraints</a:t>
            </a:r>
            <a:endParaRPr sz="48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48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Data collection and details</a:t>
            </a:r>
            <a:endParaRPr sz="48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48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Exploratory Data Analysis</a:t>
            </a:r>
            <a:endParaRPr sz="48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48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Visualization</a:t>
            </a: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48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Insights</a:t>
            </a:r>
            <a:endParaRPr sz="48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pic>
        <p:nvPicPr>
          <p:cNvPr id="3" name="Picture 4" descr="Nirmaan Organization | Hyderabad">
            <a:extLst>
              <a:ext uri="{FF2B5EF4-FFF2-40B4-BE49-F238E27FC236}">
                <a16:creationId xmlns:a16="http://schemas.microsoft.com/office/drawing/2014/main" id="{691400B2-9499-EC4A-0F05-996BD171A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-13515"/>
            <a:ext cx="2476500" cy="8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6CDBC-4AB2-A554-2B6D-E1D403F842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C8C86F7-CED6-287A-91F9-9F7457083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07" y="5734050"/>
            <a:ext cx="2912307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56"/>
    </mc:Choice>
    <mc:Fallback xmlns="">
      <p:transition spd="slow" advTm="1285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a8d4be09_2_180"/>
          <p:cNvSpPr txBox="1">
            <a:spLocks noGrp="1"/>
          </p:cNvSpPr>
          <p:nvPr>
            <p:ph type="title"/>
          </p:nvPr>
        </p:nvSpPr>
        <p:spPr>
          <a:xfrm>
            <a:off x="172702" y="0"/>
            <a:ext cx="10515600" cy="84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Objective </a:t>
            </a:r>
            <a:endParaRPr sz="5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42" name="Google Shape;142;gf3a8d4be09_2_180"/>
          <p:cNvSpPr txBox="1"/>
          <p:nvPr/>
        </p:nvSpPr>
        <p:spPr>
          <a:xfrm>
            <a:off x="383125" y="1149375"/>
            <a:ext cx="110340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indent="0">
              <a:buNone/>
            </a:pPr>
            <a:r>
              <a:rPr lang="en-US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</a:t>
            </a:r>
          </a:p>
          <a:p>
            <a:pPr marL="114300" indent="0">
              <a:buNone/>
            </a:pPr>
            <a:r>
              <a:rPr lang="en-US" sz="2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Investment is a game of chance and is difficult to understand.</a:t>
            </a:r>
          </a:p>
          <a:p>
            <a:pPr marL="114300" indent="0"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 of this project</a:t>
            </a:r>
          </a:p>
          <a:p>
            <a:pPr marL="114300" indent="0">
              <a:buNone/>
            </a:pPr>
            <a:r>
              <a:rPr lang="en-US" sz="2800" b="1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equilibrium investment</a:t>
            </a:r>
          </a:p>
          <a:p>
            <a:pPr marL="114300" indent="0">
              <a:buNone/>
            </a:pPr>
            <a:endParaRPr lang="en-US" sz="2800" b="1" dirty="0">
              <a:solidFill>
                <a:srgbClr val="92D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roxima Nova"/>
            </a:endParaRPr>
          </a:p>
          <a:p>
            <a:pPr marL="114300" indent="0">
              <a:buNone/>
            </a:pPr>
            <a:r>
              <a:rPr lang="en-US" sz="2800" b="1" dirty="0"/>
              <a:t>Constraints</a:t>
            </a:r>
          </a:p>
          <a:p>
            <a:pPr marL="114300" indent="0">
              <a:buNone/>
            </a:pPr>
            <a:r>
              <a:rPr lang="en-US" sz="2800" b="1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Minimize th</a:t>
            </a:r>
            <a:r>
              <a:rPr lang="en-US" sz="2800" b="1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risks</a:t>
            </a:r>
            <a:endParaRPr lang="en-IN" sz="2800" b="1" dirty="0">
              <a:solidFill>
                <a:srgbClr val="92D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4" descr="Nirmaan Organization | Hyderabad">
            <a:extLst>
              <a:ext uri="{FF2B5EF4-FFF2-40B4-BE49-F238E27FC236}">
                <a16:creationId xmlns:a16="http://schemas.microsoft.com/office/drawing/2014/main" id="{691400B2-9499-EC4A-0F05-996BD171A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-13515"/>
            <a:ext cx="2476500" cy="8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1007D-62EC-4152-1C5D-35C9CE9A4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5A19868-8B4F-AB4B-BCE0-8B7290D8E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07" y="5734050"/>
            <a:ext cx="2912307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08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56"/>
    </mc:Choice>
    <mc:Fallback xmlns="">
      <p:transition spd="slow" advTm="1285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xfrm>
            <a:off x="326967" y="1431141"/>
            <a:ext cx="10460100" cy="435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These are the below Methodologies</a:t>
            </a:r>
            <a:endParaRPr sz="2800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2800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1. Data understanding</a:t>
            </a:r>
            <a:endParaRPr sz="2800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2800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2. Data preparation / Data Preprocessing / Data Cleansing</a:t>
            </a:r>
            <a:endParaRPr sz="2800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2800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3. Exploratory Data Analysis</a:t>
            </a:r>
            <a:b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</a:br>
            <a:endParaRPr sz="2800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4. Data Visualization </a:t>
            </a:r>
            <a:b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</a:br>
            <a:b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</a:b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5. Insights</a:t>
            </a:r>
            <a:endParaRPr sz="2800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89EF35-31DB-215E-81DF-8220D57C0815}"/>
              </a:ext>
            </a:extLst>
          </p:cNvPr>
          <p:cNvSpPr txBox="1"/>
          <p:nvPr/>
        </p:nvSpPr>
        <p:spPr>
          <a:xfrm>
            <a:off x="326967" y="-70402"/>
            <a:ext cx="11189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Methodology</a:t>
            </a:r>
            <a:endParaRPr lang="en-IN" sz="5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4" descr="Nirmaan Organization | Hyderabad">
            <a:extLst>
              <a:ext uri="{FF2B5EF4-FFF2-40B4-BE49-F238E27FC236}">
                <a16:creationId xmlns:a16="http://schemas.microsoft.com/office/drawing/2014/main" id="{EC34E339-D07C-E2CA-EA6F-E3CB9725C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-13515"/>
            <a:ext cx="2476500" cy="8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1001-79E3-78CD-7EF8-A02AB9BBEC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 flipH="1">
            <a:off x="11849100" y="6318252"/>
            <a:ext cx="2667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487F3A4-543A-72C0-C2AF-DA2D9321E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07" y="5734050"/>
            <a:ext cx="2912307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91"/>
    </mc:Choice>
    <mc:Fallback xmlns="">
      <p:transition spd="slow" advTm="1189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9c79fd7f2_1_58"/>
          <p:cNvSpPr txBox="1">
            <a:spLocks noGrp="1"/>
          </p:cNvSpPr>
          <p:nvPr>
            <p:ph type="title"/>
          </p:nvPr>
        </p:nvSpPr>
        <p:spPr>
          <a:xfrm>
            <a:off x="155575" y="29996"/>
            <a:ext cx="11049300" cy="84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Technical Stacks</a:t>
            </a:r>
            <a:endParaRPr sz="5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83" name="Google Shape;183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7F1143-858C-0B1E-A9BC-8D986BA3E758}"/>
              </a:ext>
            </a:extLst>
          </p:cNvPr>
          <p:cNvSpPr txBox="1"/>
          <p:nvPr/>
        </p:nvSpPr>
        <p:spPr>
          <a:xfrm>
            <a:off x="460375" y="1132318"/>
            <a:ext cx="11577654" cy="3456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ETL - Extract, Transform and Load process is used.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IN" sz="2400" b="1" kern="1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Key Metrics – Sector-wise and Year-wise Investments.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IN" sz="2400" b="1" kern="1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Libraries used – pandas, matplotlib, seaborn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IN" sz="2400" b="1" kern="1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Visualization – Bar plots, Line plots</a:t>
            </a:r>
          </a:p>
        </p:txBody>
      </p:sp>
      <p:pic>
        <p:nvPicPr>
          <p:cNvPr id="4" name="Picture 4" descr="Nirmaan Organization | Hyderabad">
            <a:extLst>
              <a:ext uri="{FF2B5EF4-FFF2-40B4-BE49-F238E27FC236}">
                <a16:creationId xmlns:a16="http://schemas.microsoft.com/office/drawing/2014/main" id="{22B21302-386A-F9DD-63F4-069034030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-13515"/>
            <a:ext cx="2476500" cy="8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81C31-C4D0-23E1-7B31-FEC1F5A6C0E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761804" y="6356352"/>
            <a:ext cx="276225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B82FA47-2E75-168F-E04F-C5C7F116F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07" y="5734050"/>
            <a:ext cx="2912307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52"/>
    </mc:Choice>
    <mc:Fallback xmlns="">
      <p:transition spd="slow" advTm="7495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>
            <a:spLocks noGrp="1"/>
          </p:cNvSpPr>
          <p:nvPr>
            <p:ph type="title"/>
          </p:nvPr>
        </p:nvSpPr>
        <p:spPr>
          <a:xfrm>
            <a:off x="171254" y="0"/>
            <a:ext cx="10591800" cy="84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Data Collection and Understanding</a:t>
            </a:r>
            <a:endParaRPr sz="5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6096000" y="1809750"/>
            <a:ext cx="61341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1034450" y="22987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CDE685-40DB-27E1-3AC5-C0C290BAA621}"/>
              </a:ext>
            </a:extLst>
          </p:cNvPr>
          <p:cNvSpPr txBox="1"/>
          <p:nvPr/>
        </p:nvSpPr>
        <p:spPr>
          <a:xfrm>
            <a:off x="577390" y="1194197"/>
            <a:ext cx="8104695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400"/>
              </a:spcBef>
              <a:spcAft>
                <a:spcPts val="0"/>
              </a:spcAft>
            </a:pPr>
            <a:endParaRPr lang="en-IN" sz="24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36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Collection:</a:t>
            </a:r>
            <a:r>
              <a:rPr lang="en-US" sz="3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FDI Dataset</a:t>
            </a:r>
          </a:p>
          <a:p>
            <a:pPr marL="342900" lvl="0" indent="-34290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en-US" sz="3600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3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Dataset </a:t>
            </a:r>
            <a:r>
              <a:rPr lang="en-US" sz="36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an excel file that contains the details of Foreign Investment in India</a:t>
            </a:r>
            <a:r>
              <a:rPr lang="en-US" sz="3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36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4" descr="Nirmaan Organization | Hyderabad">
            <a:extLst>
              <a:ext uri="{FF2B5EF4-FFF2-40B4-BE49-F238E27FC236}">
                <a16:creationId xmlns:a16="http://schemas.microsoft.com/office/drawing/2014/main" id="{32AC6A2C-5AC0-F35A-4990-2C3C76879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324" y="-13515"/>
            <a:ext cx="1971675" cy="8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D9C4C-049E-4580-234F-AE3ED23869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9559DCE-93B6-BD96-B646-C54A4EB00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07" y="5734050"/>
            <a:ext cx="2912307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52"/>
    </mc:Choice>
    <mc:Fallback xmlns="">
      <p:transition spd="slow" advTm="3345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228600" y="25464"/>
            <a:ext cx="10515600" cy="84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Data Preprocessing &amp; EDA </a:t>
            </a:r>
            <a:endParaRPr sz="5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87198" y="1372190"/>
            <a:ext cx="10972800" cy="535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 Loading: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The dataset is loaded and we are dropping the missing values.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 Transformation: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Creating new columns like Amount, Year using melt functionality.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 Extraction:</a:t>
            </a:r>
          </a:p>
          <a:p>
            <a:endParaRPr lang="en-IN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IN" sz="16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Calculating the sector-wise and year-wise investments.</a:t>
            </a:r>
          </a:p>
          <a:p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IN" sz="16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Below is the code:</a:t>
            </a:r>
          </a:p>
          <a:p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IN" sz="16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link</a:t>
            </a:r>
            <a:endParaRPr lang="en-IN" sz="16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4" descr="Nirmaan Organization | Hyderabad">
            <a:extLst>
              <a:ext uri="{FF2B5EF4-FFF2-40B4-BE49-F238E27FC236}">
                <a16:creationId xmlns:a16="http://schemas.microsoft.com/office/drawing/2014/main" id="{A532C75B-DA17-BE64-53DB-024A74D43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-13515"/>
            <a:ext cx="2476500" cy="8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BDB1F-023F-5133-B080-4E84CEC0F5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EF8F103-4B64-F5E3-13B9-59847C73E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07" y="5734050"/>
            <a:ext cx="2912307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77"/>
    </mc:Choice>
    <mc:Fallback xmlns="">
      <p:transition spd="slow" advTm="3867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228600" y="25464"/>
            <a:ext cx="10515600" cy="84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Data Visualization</a:t>
            </a:r>
            <a:endParaRPr sz="5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3430977" y="1592240"/>
            <a:ext cx="6757481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4" descr="Nirmaan Organization | Hyderabad">
            <a:extLst>
              <a:ext uri="{FF2B5EF4-FFF2-40B4-BE49-F238E27FC236}">
                <a16:creationId xmlns:a16="http://schemas.microsoft.com/office/drawing/2014/main" id="{A532C75B-DA17-BE64-53DB-024A74D43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-13515"/>
            <a:ext cx="2476500" cy="8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BDB1F-023F-5133-B080-4E84CEC0F5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EF8F103-4B64-F5E3-13B9-59847C73E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07" y="5734050"/>
            <a:ext cx="2912307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555125-1A34-0B55-E146-D78BB1E69012}"/>
              </a:ext>
            </a:extLst>
          </p:cNvPr>
          <p:cNvSpPr txBox="1"/>
          <p:nvPr/>
        </p:nvSpPr>
        <p:spPr>
          <a:xfrm>
            <a:off x="1828800" y="5848350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Sector-wise Investments Visualization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8D653FA-05B9-E0A1-A8F0-F6F639F16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83" y="1047749"/>
            <a:ext cx="10884017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28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77"/>
    </mc:Choice>
    <mc:Fallback xmlns="">
      <p:transition spd="slow" advTm="3867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608</Words>
  <Application>Microsoft Office PowerPoint</Application>
  <PresentationFormat>Widescreen</PresentationFormat>
  <Paragraphs>142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Wingdings</vt:lpstr>
      <vt:lpstr>Georgia</vt:lpstr>
      <vt:lpstr>Times New Roman</vt:lpstr>
      <vt:lpstr>Calibri</vt:lpstr>
      <vt:lpstr>Arial</vt:lpstr>
      <vt:lpstr>Office Theme</vt:lpstr>
      <vt:lpstr>Title: Foreign Direct Investment Analysis</vt:lpstr>
      <vt:lpstr>Introduction</vt:lpstr>
      <vt:lpstr>Contents</vt:lpstr>
      <vt:lpstr>Objective </vt:lpstr>
      <vt:lpstr>These are the below Methodologies  1. Data understanding  2. Data preparation / Data Preprocessing / Data Cleansing  3. Exploratory Data Analysis  4. Data Visualization   5. Insights</vt:lpstr>
      <vt:lpstr>Technical Stacks</vt:lpstr>
      <vt:lpstr>Data Collection and Understanding</vt:lpstr>
      <vt:lpstr>Data Preprocessing &amp; EDA </vt:lpstr>
      <vt:lpstr>Data Visualization</vt:lpstr>
      <vt:lpstr>Data Visualization</vt:lpstr>
      <vt:lpstr>Output</vt:lpstr>
      <vt:lpstr>Insights </vt:lpstr>
      <vt:lpstr>Further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Seema</dc:creator>
  <cp:lastModifiedBy>Seema Iyengar</cp:lastModifiedBy>
  <cp:revision>146</cp:revision>
  <dcterms:created xsi:type="dcterms:W3CDTF">2022-02-16T01:47:29Z</dcterms:created>
  <dcterms:modified xsi:type="dcterms:W3CDTF">2024-07-27T04:45:10Z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49deba9595b64033890e84905b5c3bc0</vt:lpwstr>
  </property>
</Properties>
</file>