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56" r:id="rId3"/>
    <p:sldId id="260" r:id="rId4"/>
    <p:sldId id="298" r:id="rId5"/>
    <p:sldId id="264" r:id="rId6"/>
    <p:sldId id="265" r:id="rId7"/>
    <p:sldId id="267" r:id="rId8"/>
    <p:sldId id="277" r:id="rId9"/>
    <p:sldId id="299" r:id="rId10"/>
    <p:sldId id="300" r:id="rId11"/>
    <p:sldId id="301" r:id="rId12"/>
    <p:sldId id="289" r:id="rId13"/>
    <p:sldId id="293" r:id="rId14"/>
    <p:sldId id="296" r:id="rId15"/>
  </p:sldIdLst>
  <p:sldSz cx="12192000" cy="6858000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679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832462-A3ED-8DE8-A353-DE26EC157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D4AAD-8DC9-C4F5-465E-CE63F04367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67A3B-FFAD-41B0-825C-8C6FA640776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93F5B-8064-33C3-09BF-57F9EF5577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20203-5CC2-A250-4E08-8B20C35698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E0A7-7504-4FC9-B04E-3C357B71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3020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Analysis of Amazon Sales Data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06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5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1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A1EE33-D413-42D4-137B-9E4AC6F82A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56F06D4-A6BA-DE1C-D35B-1435D3365071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1E3A9-F76F-157F-976D-8371FEAED1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E40BCE6-0BC2-F66D-0243-60955ADD726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34E4-DD05-C5F4-FEDC-0A31B85D9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2F1C50-A7F6-8D2A-7AE7-2F04CB7590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C59742D-A473-7BC4-14F1-4C191C2923A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DA61-BF30-0E2E-C234-D6F62122C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AC25A4-7750-F56A-9772-F6DC2FEC44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8D52B76-C783-7EC4-1DBA-ACFEE3969BE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2B283-8D75-F886-7676-4A0CC21DD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3C070F-40E6-8B18-5AC9-2E8074711F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E49CF3-46DC-9FCC-EEFE-F18F842B3DC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1DF2-DDBE-C61B-092A-52217EDD8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4BB0E-73CF-B91B-6CC1-003960A54E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9D7EC8-8563-E0AD-D189-077374B0DB8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300-0826-298B-EC5D-90271731E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72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44D298-C025-FB83-24DC-604E8726E2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9183587-29F9-668C-034A-D4671EEE4F90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4525D-3B2D-252D-EE39-5D8D00ACF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8ABFB2-D31B-70F4-A7A5-7C00B81783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F677FB0-699D-03C9-1B36-16B0157F55B1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1E94-7C4E-0B4B-9AE6-0F9FCAD27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D37733-F285-59FB-6FFC-E2953C77C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D226B6E-DED2-BDB3-A61F-2F6CE85898D3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E382-F560-67DB-A4BE-C3C70B957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6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-ee94/My-Projects/blob/main/Foreign_Direct_Investment_Analytics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9D8E-4F99-358A-7E93-55EEDF25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714"/>
            <a:ext cx="10515600" cy="701640"/>
          </a:xfrm>
        </p:spPr>
        <p:txBody>
          <a:bodyPr/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Title: Foreign Direct Investment Analysis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A8D2D-F8A9-B826-6DF7-DCA86639DF7F}"/>
              </a:ext>
            </a:extLst>
          </p:cNvPr>
          <p:cNvSpPr txBox="1"/>
          <p:nvPr/>
        </p:nvSpPr>
        <p:spPr>
          <a:xfrm>
            <a:off x="561604" y="5029536"/>
            <a:ext cx="6134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Course: </a:t>
            </a:r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Organization: </a:t>
            </a:r>
            <a:r>
              <a:rPr lang="en-IN" sz="3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Nirmaan</a:t>
            </a: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BF76D0DE-1BBF-DCAA-11B6-E78310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tificial Intelligence [AI ...">
            <a:extLst>
              <a:ext uri="{FF2B5EF4-FFF2-40B4-BE49-F238E27FC236}">
                <a16:creationId xmlns:a16="http://schemas.microsoft.com/office/drawing/2014/main" id="{7EABD162-19BA-4C2D-E554-5A5E5589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4" y="1420348"/>
            <a:ext cx="4524375" cy="35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AC73-06BE-21B4-54EA-F423612B6C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B7730D-A070-85A3-6341-09CB433C2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se Companies Have In Common ...">
            <a:extLst>
              <a:ext uri="{FF2B5EF4-FFF2-40B4-BE49-F238E27FC236}">
                <a16:creationId xmlns:a16="http://schemas.microsoft.com/office/drawing/2014/main" id="{1FA332EF-D630-39D2-17D1-EC8A5B2F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365876"/>
            <a:ext cx="5248274" cy="33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Visualization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2274985" y="1592240"/>
            <a:ext cx="895589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55125-1A34-0B55-E146-D78BB1E69012}"/>
              </a:ext>
            </a:extLst>
          </p:cNvPr>
          <p:cNvSpPr txBox="1"/>
          <p:nvPr/>
        </p:nvSpPr>
        <p:spPr>
          <a:xfrm>
            <a:off x="2152650" y="596750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Year-wise Investments Visualization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BE7A4B-9EB5-B422-7E2F-C3895D1D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4288"/>
            <a:ext cx="10163175" cy="482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Output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2274985" y="1592240"/>
            <a:ext cx="895589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3" y="6273288"/>
            <a:ext cx="1728789" cy="3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18069A2-B6DE-7F05-76E3-F1AA77E2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4288"/>
            <a:ext cx="11390313" cy="51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28403"/>
            <a:ext cx="11702143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Insights 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073692AC-9CF1-E060-7BD5-B6761224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B5F9F5-4B91-2070-711B-8078D779FC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40244" y="6232527"/>
            <a:ext cx="3810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</a:t>
            </a: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BA6AC46-E1A4-1ED3-7D72-4C45D34C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076BA-5B75-C739-EBBC-9FE8A54BAE7D}"/>
              </a:ext>
            </a:extLst>
          </p:cNvPr>
          <p:cNvSpPr txBox="1"/>
          <p:nvPr/>
        </p:nvSpPr>
        <p:spPr>
          <a:xfrm>
            <a:off x="228601" y="962025"/>
            <a:ext cx="11791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Sectors for FDI: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sectors receiving the highest FDI are evident from the line plot. Sectors such as Services Sector (includes Financial, Banking, Insurance, Non-Financial/Business, Outsourcing, R&amp;D, Courier, Tech. Testing and Analysis, Other) have attracted significant investment.</a:t>
            </a: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Investment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years from 2007-2008 and 2016 – 2017 have had the highest investments from the top sectors.</a:t>
            </a: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Sectors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sectors, like Telecommunications, Computer Software &amp; Hardware, and Construction (Infrastructure) Activities, also show substantial FDI inflows, highlighting their growth potential and attractiveness to foreign investors.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7"/>
    </mc:Choice>
    <mc:Fallback xmlns="">
      <p:transition spd="slow" advTm="227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25453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Further Analysis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D084E-B1A2-8379-E856-0B1C46519AF2}"/>
              </a:ext>
            </a:extLst>
          </p:cNvPr>
          <p:cNvSpPr txBox="1"/>
          <p:nvPr/>
        </p:nvSpPr>
        <p:spPr>
          <a:xfrm>
            <a:off x="390675" y="1197205"/>
            <a:ext cx="114441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Year-wise Trends: 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a similar analysis for year-wise FDI inflows to identify trends over time. This can help in understanding the impact of policy changes, economic conditions, or global events on FDI.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Country-wise Analysis</a:t>
            </a:r>
            <a:r>
              <a:rPr lang="en-IN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source countries for FDI. Understanding which countries are investing heavily can help in tailoring bilateral agreements and trade policies.</a:t>
            </a: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Interdependencies</a:t>
            </a:r>
            <a:r>
              <a:rPr lang="en-IN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7030A0"/>
                </a:solidFill>
                <a:highlight>
                  <a:srgbClr val="FEFE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different sectors are interlinked. For example, growth in the Telecommunications sector might drive FDI in Technology or Services sectors.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Analysis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Assess the impact of FDI on economic indicators such as GDP growth, employment rates, and technological advancements. This can provide a more comprehensive view of how FDI is influencing the overall economy.</a:t>
            </a:r>
            <a:endParaRPr lang="en-IN" sz="20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0ABE72E8-4370-7306-27A4-10006CAC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9A95-1DFA-DA2B-6D3B-B76D4A27EF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2034" y="6270627"/>
            <a:ext cx="37147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9B4074E-B378-63C6-DAF4-7BE63035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7"/>
    </mc:Choice>
    <mc:Fallback xmlns="">
      <p:transition spd="slow" advTm="313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FEF7A01-DA49-FC5A-9E1A-6A6E0CA8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05E96-45DE-EF75-4484-DA447C9BC2D7}"/>
              </a:ext>
            </a:extLst>
          </p:cNvPr>
          <p:cNvSpPr txBox="1"/>
          <p:nvPr/>
        </p:nvSpPr>
        <p:spPr>
          <a:xfrm>
            <a:off x="590550" y="865309"/>
            <a:ext cx="10734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9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9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37A7-B48C-82A1-ADEE-DE8E899470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20525" y="6282033"/>
            <a:ext cx="37147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7DEDF0-F966-525A-CEF0-E21FAFC9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2"/>
    </mc:Choice>
    <mc:Fallback xmlns="">
      <p:transition spd="slow" advTm="3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39880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Introduction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8C340-26D0-81D0-89CF-ABDD07932E35}"/>
              </a:ext>
            </a:extLst>
          </p:cNvPr>
          <p:cNvSpPr txBox="1"/>
          <p:nvPr/>
        </p:nvSpPr>
        <p:spPr>
          <a:xfrm>
            <a:off x="242944" y="880019"/>
            <a:ext cx="113522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is a game of understanding historic data of investment objects under different events but it is still a game of chances to minimize the risk. </a:t>
            </a:r>
          </a:p>
          <a:p>
            <a:endParaRPr lang="en-US" sz="4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apply analytics to find the equilibrium investment.</a:t>
            </a:r>
            <a:endParaRPr lang="en-IN" sz="40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 descr="Nirmaan Organization | Hyderabad">
            <a:extLst>
              <a:ext uri="{FF2B5EF4-FFF2-40B4-BE49-F238E27FC236}">
                <a16:creationId xmlns:a16="http://schemas.microsoft.com/office/drawing/2014/main" id="{25EC0986-C666-5D1A-2900-2DFFFA95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4DEB-A189-E848-55D3-90C57D177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4AE5B3-0030-32D7-FDA9-29401FF8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5"/>
    </mc:Choice>
    <mc:Fallback xmlns="">
      <p:transition spd="slow" advTm="587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72702" y="0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Contents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64075" y="1339528"/>
            <a:ext cx="11034000" cy="417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Constraints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collection and details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Exploratory Data Analysis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Visualization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Insights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691400B2-9499-EC4A-0F05-996BD17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6CDBC-4AB2-A554-2B6D-E1D403F842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8C86F7-CED6-287A-91F9-9F745708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6"/>
    </mc:Choice>
    <mc:Fallback xmlns="">
      <p:transition spd="slow" advTm="128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72702" y="0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 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is a game of chance and is difficult to understand.</a:t>
            </a: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of this project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equilibrium investment</a:t>
            </a:r>
          </a:p>
          <a:p>
            <a:pPr marL="114300" indent="0">
              <a:buNone/>
            </a:pPr>
            <a:endParaRPr lang="en-US" sz="2800" b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114300" indent="0">
              <a:buNone/>
            </a:pPr>
            <a:r>
              <a:rPr lang="en-US" sz="2800" b="1" dirty="0"/>
              <a:t>Constraints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th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risks</a:t>
            </a:r>
            <a:endParaRPr lang="en-IN" sz="2800" b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691400B2-9499-EC4A-0F05-996BD17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007D-62EC-4152-1C5D-35C9CE9A4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A19868-8B4F-AB4B-BCE0-8B7290D8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6"/>
    </mc:Choice>
    <mc:Fallback xmlns="">
      <p:transition spd="slow" advTm="128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26967" y="1431141"/>
            <a:ext cx="10460100" cy="435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These are the below Methodologies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1. Data understanding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2. Data preparation / Data Preprocessing / Data Cleansing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3. Exploratory Data Analysis</a:t>
            </a:r>
            <a:b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</a:b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4. Data Visualization </a:t>
            </a:r>
            <a:b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</a:br>
            <a:b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</a:b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5. Insights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9EF35-31DB-215E-81DF-8220D57C0815}"/>
              </a:ext>
            </a:extLst>
          </p:cNvPr>
          <p:cNvSpPr txBox="1"/>
          <p:nvPr/>
        </p:nvSpPr>
        <p:spPr>
          <a:xfrm>
            <a:off x="326967" y="-70402"/>
            <a:ext cx="1118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Methodology</a:t>
            </a:r>
            <a:endParaRPr lang="en-IN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EC34E339-D07C-E2CA-EA6F-E3CB9725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001-79E3-78CD-7EF8-A02AB9BBEC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1849100" y="6318252"/>
            <a:ext cx="2667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487F3A4-543A-72C0-C2AF-DA2D9321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1"/>
    </mc:Choice>
    <mc:Fallback xmlns="">
      <p:transition spd="slow" advTm="118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29996"/>
            <a:ext cx="110493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Technical Stacks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F1143-858C-0B1E-A9BC-8D986BA3E758}"/>
              </a:ext>
            </a:extLst>
          </p:cNvPr>
          <p:cNvSpPr txBox="1"/>
          <p:nvPr/>
        </p:nvSpPr>
        <p:spPr>
          <a:xfrm>
            <a:off x="460375" y="1132318"/>
            <a:ext cx="11577654" cy="345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ETL - Extract, Transform and Load process is used.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Key Metrics – Sector-wise and Year-wise Investments.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Libraries used – pandas, matplotlib, seaborn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Visualization – Bar plots, Line plots</a:t>
            </a: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22B21302-386A-F9DD-63F4-06903403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1C31-C4D0-23E1-7B31-FEC1F5A6C0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61804" y="6356352"/>
            <a:ext cx="2762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B82FA47-2E75-168F-E04F-C5C7F116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52"/>
    </mc:Choice>
    <mc:Fallback xmlns="">
      <p:transition spd="slow" advTm="749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71254" y="0"/>
            <a:ext cx="105918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Collection and Understanding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DE685-40DB-27E1-3AC5-C0C290BAA621}"/>
              </a:ext>
            </a:extLst>
          </p:cNvPr>
          <p:cNvSpPr txBox="1"/>
          <p:nvPr/>
        </p:nvSpPr>
        <p:spPr>
          <a:xfrm>
            <a:off x="577390" y="1194197"/>
            <a:ext cx="810469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400"/>
              </a:spcBef>
              <a:spcAft>
                <a:spcPts val="0"/>
              </a:spcAft>
            </a:pPr>
            <a:endParaRPr lang="en-IN" sz="2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FDI Dataset</a:t>
            </a: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Dataset </a:t>
            </a:r>
            <a:r>
              <a:rPr lang="en-US" sz="3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excel file that contains the details of Foreign Investment in India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32AC6A2C-5AC0-F35A-4990-2C3C7687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-13515"/>
            <a:ext cx="1971675" cy="8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9C4C-049E-4580-234F-AE3ED2386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9559DCE-93B6-BD96-B646-C54A4EB0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52"/>
    </mc:Choice>
    <mc:Fallback xmlns="">
      <p:transition spd="slow" advTm="334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Preprocessing &amp; EDA 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87198" y="1372190"/>
            <a:ext cx="109728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Loading: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dataset is loaded and we are dropping the missing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Transformation: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Creating new columns like Amount, Year using melt functionality.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Extraction:</a:t>
            </a:r>
          </a:p>
          <a:p>
            <a:endParaRPr lang="en-IN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Calculating the sector-wise and year-wise investments.</a:t>
            </a:r>
          </a:p>
          <a:p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Below is the code:</a:t>
            </a:r>
          </a:p>
          <a:p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6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lang="en-IN"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Visualization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3430977" y="1592240"/>
            <a:ext cx="675748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55125-1A34-0B55-E146-D78BB1E69012}"/>
              </a:ext>
            </a:extLst>
          </p:cNvPr>
          <p:cNvSpPr txBox="1"/>
          <p:nvPr/>
        </p:nvSpPr>
        <p:spPr>
          <a:xfrm>
            <a:off x="1828800" y="5848350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Sector-wise Investments Visualization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D653FA-05B9-E0A1-A8F0-F6F639F1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3" y="1047749"/>
            <a:ext cx="1088401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608</Words>
  <Application>Microsoft Office PowerPoint</Application>
  <PresentationFormat>Widescreen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Georgia</vt:lpstr>
      <vt:lpstr>Times New Roman</vt:lpstr>
      <vt:lpstr>Calibri</vt:lpstr>
      <vt:lpstr>Arial</vt:lpstr>
      <vt:lpstr>Office Theme</vt:lpstr>
      <vt:lpstr>Title: Foreign Direct Investment Analysis</vt:lpstr>
      <vt:lpstr>Introduction</vt:lpstr>
      <vt:lpstr>Contents</vt:lpstr>
      <vt:lpstr>Objective </vt:lpstr>
      <vt:lpstr>These are the below Methodologies  1. Data understanding  2. Data preparation / Data Preprocessing / Data Cleansing  3. Exploratory Data Analysis  4. Data Visualization   5. Insights</vt:lpstr>
      <vt:lpstr>Technical Stacks</vt:lpstr>
      <vt:lpstr>Data Collection and Understanding</vt:lpstr>
      <vt:lpstr>Data Preprocessing &amp; EDA </vt:lpstr>
      <vt:lpstr>Data Visualization</vt:lpstr>
      <vt:lpstr>Data Visualization</vt:lpstr>
      <vt:lpstr>Output</vt:lpstr>
      <vt:lpstr>Insights </vt:lpstr>
      <vt:lpstr>Further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</dc:creator>
  <cp:lastModifiedBy>Seema Iyengar</cp:lastModifiedBy>
  <cp:revision>147</cp:revision>
  <dcterms:created xsi:type="dcterms:W3CDTF">2022-02-16T01:47:29Z</dcterms:created>
  <dcterms:modified xsi:type="dcterms:W3CDTF">2024-07-27T04:49:40Z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