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Bowl of salad with fried rice, boiled eggs and chopsticks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Bowl with salmon cakes, salad and houmous 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Bowl of pappardelle pasta with parsley butter, roasted hazelnuts and shaved parmesan cheese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bowl of salad with fried rice, boiled eggs and chopsticks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vocados and limes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owl with salmon cakes, salad and houmous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Bowl of pappardelle pasta with parsley butter, roasted hazelnuts and shaved parmesan cheese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Michele Montesi - Stefano Furi"/>
          <p:cNvSpPr txBox="1"/>
          <p:nvPr>
            <p:ph type="body" idx="21"/>
          </p:nvPr>
        </p:nvSpPr>
        <p:spPr>
          <a:xfrm>
            <a:off x="1201340" y="11859862"/>
            <a:ext cx="7023155" cy="63697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08990">
              <a:defRPr b="0" sz="3528">
                <a:solidFill>
                  <a:srgbClr val="3D3D3D"/>
                </a:solidFill>
                <a:latin typeface="Montserrat Thin Medium"/>
                <a:ea typeface="Montserrat Thin Medium"/>
                <a:cs typeface="Montserrat Thin Medium"/>
                <a:sym typeface="Montserrat Thin Medium"/>
              </a:defRPr>
            </a:lvl1pPr>
          </a:lstStyle>
          <a:p>
            <a:pPr/>
            <a:r>
              <a:t>Michele Montesi - Stefano Furi</a:t>
            </a:r>
          </a:p>
        </p:txBody>
      </p:sp>
      <p:sp>
        <p:nvSpPr>
          <p:cNvPr id="152" name="Brogram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0">
                <a:solidFill>
                  <a:srgbClr val="3D3D3D"/>
                </a:solidFill>
                <a:latin typeface="Montserrat Regular"/>
                <a:ea typeface="Montserrat Regular"/>
                <a:cs typeface="Montserrat Regular"/>
                <a:sym typeface="Montserrat Regular"/>
              </a:defRPr>
            </a:lvl1pPr>
          </a:lstStyle>
          <a:p>
            <a:pPr/>
            <a:r>
              <a:t>Brogram</a:t>
            </a:r>
          </a:p>
        </p:txBody>
      </p:sp>
      <p:sp>
        <p:nvSpPr>
          <p:cNvPr id="153" name="Progetto Tecnologie Web - A.A. 2022-2023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b="0">
                <a:solidFill>
                  <a:srgbClr val="3D3D3D"/>
                </a:solidFill>
                <a:latin typeface="Montserrat Thin Medium"/>
                <a:ea typeface="Montserrat Thin Medium"/>
                <a:cs typeface="Montserrat Thin Medium"/>
                <a:sym typeface="Montserrat Thin Medium"/>
              </a:defRPr>
            </a:lvl1pPr>
          </a:lstStyle>
          <a:p>
            <a:pPr/>
            <a:r>
              <a:t>Progetto Tecnologie Web - A.A. 2022-2023</a:t>
            </a:r>
          </a:p>
        </p:txBody>
      </p:sp>
      <p:sp>
        <p:nvSpPr>
          <p:cNvPr id="154" name="Cesena, 30-01-2023"/>
          <p:cNvSpPr txBox="1"/>
          <p:nvPr/>
        </p:nvSpPr>
        <p:spPr>
          <a:xfrm>
            <a:off x="15675832" y="11859862"/>
            <a:ext cx="7023155" cy="6369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algn="r" defTabSz="817244">
              <a:defRPr sz="3564">
                <a:solidFill>
                  <a:srgbClr val="3D3D3D"/>
                </a:solidFill>
                <a:latin typeface="Montserrat Thin Medium"/>
                <a:ea typeface="Montserrat Thin Medium"/>
                <a:cs typeface="Montserrat Thin Medium"/>
                <a:sym typeface="Montserrat Thin Medium"/>
              </a:defRPr>
            </a:lvl1pPr>
          </a:lstStyle>
          <a:p>
            <a:pPr/>
            <a:r>
              <a:t>Cesena, 30-01-2023</a:t>
            </a:r>
          </a:p>
        </p:txBody>
      </p:sp>
      <p:sp>
        <p:nvSpPr>
          <p:cNvPr id="155" name="Rectangle"/>
          <p:cNvSpPr/>
          <p:nvPr/>
        </p:nvSpPr>
        <p:spPr>
          <a:xfrm>
            <a:off x="-282179" y="-651934"/>
            <a:ext cx="24948358" cy="1270001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Focus Group"/>
          <p:cNvSpPr txBox="1"/>
          <p:nvPr>
            <p:ph type="title"/>
          </p:nvPr>
        </p:nvSpPr>
        <p:spPr>
          <a:xfrm>
            <a:off x="1206500" y="1077359"/>
            <a:ext cx="21971000" cy="1433164"/>
          </a:xfrm>
          <a:prstGeom prst="rect">
            <a:avLst/>
          </a:prstGeom>
        </p:spPr>
        <p:txBody>
          <a:bodyPr/>
          <a:lstStyle>
            <a:lvl1pPr>
              <a:defRPr b="0" u="sng">
                <a:solidFill>
                  <a:srgbClr val="3D3D3D"/>
                </a:solidFill>
                <a:latin typeface="Montserrat Thin SemiBold"/>
                <a:ea typeface="Montserrat Thin SemiBold"/>
                <a:cs typeface="Montserrat Thin SemiBold"/>
                <a:sym typeface="Montserrat Thin SemiBold"/>
              </a:defRPr>
            </a:lvl1pPr>
          </a:lstStyle>
          <a:p>
            <a:pPr/>
            <a:r>
              <a:t>Focus Group</a:t>
            </a:r>
          </a:p>
        </p:txBody>
      </p:sp>
      <p:sp>
        <p:nvSpPr>
          <p:cNvPr id="220" name="A seguito dei riscontri ottenuti della UX Prototyping, è stata  effettuata una sessione di Focus Group, dalla quale sono state proposte e valutate varie modifiche:…"/>
          <p:cNvSpPr txBox="1"/>
          <p:nvPr/>
        </p:nvSpPr>
        <p:spPr>
          <a:xfrm>
            <a:off x="1198176" y="3296023"/>
            <a:ext cx="18237955" cy="8040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just">
              <a:lnSpc>
                <a:spcPct val="90000"/>
              </a:lnSpc>
              <a:spcBef>
                <a:spcPts val="4500"/>
              </a:spcBef>
              <a:defRPr sz="4800">
                <a:solidFill>
                  <a:srgbClr val="3D3D3D"/>
                </a:solidFill>
                <a:latin typeface="Montserrat Regular"/>
                <a:ea typeface="Montserrat Regular"/>
                <a:cs typeface="Montserrat Regular"/>
                <a:sym typeface="Montserrat Regular"/>
              </a:defRPr>
            </a:pPr>
            <a:r>
              <a:t>A seguito dei riscontri ottenuti della UX Prototyping, è stata  effettuata una sessione di </a:t>
            </a:r>
            <a:r>
              <a:rPr>
                <a:latin typeface="Montserrat Thin Medium"/>
                <a:ea typeface="Montserrat Thin Medium"/>
                <a:cs typeface="Montserrat Thin Medium"/>
                <a:sym typeface="Montserrat Thin Medium"/>
              </a:rPr>
              <a:t>Focus Group</a:t>
            </a:r>
            <a:r>
              <a:t>, dalla quale sono state proposte e valutate varie modifiche:</a:t>
            </a:r>
          </a:p>
          <a:p>
            <a:pPr marL="609600" indent="-609600" algn="just">
              <a:lnSpc>
                <a:spcPct val="3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3D3D3D"/>
                </a:solidFill>
                <a:latin typeface="Montserrat Regular"/>
                <a:ea typeface="Montserrat Regular"/>
                <a:cs typeface="Montserrat Regular"/>
                <a:sym typeface="Montserrat Regular"/>
              </a:defRPr>
            </a:pPr>
            <a:r>
              <a:t>Visualizzare eventi di utenti consigliati</a:t>
            </a:r>
          </a:p>
          <a:p>
            <a:pPr marL="609600" indent="-609600" algn="just">
              <a:lnSpc>
                <a:spcPct val="3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3D3D3D"/>
                </a:solidFill>
                <a:latin typeface="Montserrat Regular"/>
                <a:ea typeface="Montserrat Regular"/>
                <a:cs typeface="Montserrat Regular"/>
                <a:sym typeface="Montserrat Regular"/>
              </a:defRPr>
            </a:pPr>
            <a:r>
              <a:t>Visualizzare un </a:t>
            </a:r>
            <a:r>
              <a:rPr>
                <a:latin typeface="Montserrat Thin Medium"/>
                <a:ea typeface="Montserrat Thin Medium"/>
                <a:cs typeface="Montserrat Thin Medium"/>
                <a:sym typeface="Montserrat Thin Medium"/>
              </a:rPr>
              <a:t>calendario</a:t>
            </a:r>
            <a:r>
              <a:t> con gli eventi</a:t>
            </a:r>
          </a:p>
          <a:p>
            <a:pPr marL="609600" indent="-609600" algn="just">
              <a:lnSpc>
                <a:spcPct val="3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3D3D3D"/>
                </a:solidFill>
                <a:latin typeface="Montserrat Regular"/>
                <a:ea typeface="Montserrat Regular"/>
                <a:cs typeface="Montserrat Regular"/>
                <a:sym typeface="Montserrat Regular"/>
              </a:defRPr>
            </a:pPr>
            <a:r>
              <a:t>Aggiunta </a:t>
            </a:r>
            <a:r>
              <a:rPr>
                <a:latin typeface="Montserrat Thin Medium"/>
                <a:ea typeface="Montserrat Thin Medium"/>
                <a:cs typeface="Montserrat Thin Medium"/>
                <a:sym typeface="Montserrat Thin Medium"/>
              </a:rPr>
              <a:t>localizzazione</a:t>
            </a:r>
            <a:r>
              <a:t> degli eventi</a:t>
            </a:r>
          </a:p>
          <a:p>
            <a:pPr marL="609600" indent="-609600" algn="just">
              <a:lnSpc>
                <a:spcPct val="3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3D3D3D"/>
                </a:solidFill>
                <a:latin typeface="Montserrat Regular"/>
                <a:ea typeface="Montserrat Regular"/>
                <a:cs typeface="Montserrat Regular"/>
                <a:sym typeface="Montserrat Regular"/>
              </a:defRPr>
            </a:pPr>
            <a:r>
              <a:t>Visualizzazione di una </a:t>
            </a:r>
            <a:r>
              <a:rPr>
                <a:latin typeface="Montserrat Thin Medium"/>
                <a:ea typeface="Montserrat Thin Medium"/>
                <a:cs typeface="Montserrat Thin Medium"/>
                <a:sym typeface="Montserrat Thin Medium"/>
              </a:rPr>
              <a:t>mappa</a:t>
            </a:r>
            <a:r>
              <a:t> degli eventi</a:t>
            </a:r>
          </a:p>
          <a:p>
            <a:pPr marL="609600" indent="-609600" algn="just">
              <a:lnSpc>
                <a:spcPct val="3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3D3D3D"/>
                </a:solidFill>
                <a:latin typeface="Montserrat Regular"/>
                <a:ea typeface="Montserrat Regular"/>
                <a:cs typeface="Montserrat Regular"/>
                <a:sym typeface="Montserrat Regular"/>
              </a:defRPr>
            </a:pPr>
            <a:r>
              <a:t>Aggiunta di </a:t>
            </a:r>
            <a:r>
              <a:rPr>
                <a:latin typeface="Montserrat Thin Medium"/>
                <a:ea typeface="Montserrat Thin Medium"/>
                <a:cs typeface="Montserrat Thin Medium"/>
                <a:sym typeface="Montserrat Thin Medium"/>
              </a:rPr>
              <a:t>notifiche in tempo reale</a:t>
            </a:r>
          </a:p>
        </p:txBody>
      </p:sp>
      <p:sp>
        <p:nvSpPr>
          <p:cNvPr id="221" name="Rectangle"/>
          <p:cNvSpPr/>
          <p:nvPr/>
        </p:nvSpPr>
        <p:spPr>
          <a:xfrm>
            <a:off x="-282179" y="-651934"/>
            <a:ext cx="24948358" cy="1270001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22" name="Ornament 16"/>
          <p:cNvSpPr/>
          <p:nvPr/>
        </p:nvSpPr>
        <p:spPr>
          <a:xfrm>
            <a:off x="11497122" y="13203921"/>
            <a:ext cx="1389757" cy="1483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007" fill="norm" stroke="1" extrusionOk="0">
                <a:moveTo>
                  <a:pt x="9472" y="21"/>
                </a:moveTo>
                <a:cubicBezTo>
                  <a:pt x="9223" y="53"/>
                  <a:pt x="8975" y="641"/>
                  <a:pt x="8772" y="1801"/>
                </a:cubicBezTo>
                <a:cubicBezTo>
                  <a:pt x="8137" y="-1445"/>
                  <a:pt x="7234" y="1021"/>
                  <a:pt x="7074" y="6181"/>
                </a:cubicBezTo>
                <a:cubicBezTo>
                  <a:pt x="7070" y="6301"/>
                  <a:pt x="7067" y="6425"/>
                  <a:pt x="7064" y="6545"/>
                </a:cubicBezTo>
                <a:cubicBezTo>
                  <a:pt x="3830" y="6672"/>
                  <a:pt x="1931" y="6955"/>
                  <a:pt x="24" y="7259"/>
                </a:cubicBezTo>
                <a:cubicBezTo>
                  <a:pt x="10" y="7263"/>
                  <a:pt x="0" y="7349"/>
                  <a:pt x="0" y="7446"/>
                </a:cubicBezTo>
                <a:lnTo>
                  <a:pt x="0" y="8477"/>
                </a:lnTo>
                <a:cubicBezTo>
                  <a:pt x="0" y="8574"/>
                  <a:pt x="10" y="8649"/>
                  <a:pt x="24" y="8653"/>
                </a:cubicBezTo>
                <a:cubicBezTo>
                  <a:pt x="2070" y="8979"/>
                  <a:pt x="3801" y="9240"/>
                  <a:pt x="7072" y="9367"/>
                </a:cubicBezTo>
                <a:cubicBezTo>
                  <a:pt x="7243" y="14966"/>
                  <a:pt x="8249" y="17172"/>
                  <a:pt x="8848" y="13068"/>
                </a:cubicBezTo>
                <a:cubicBezTo>
                  <a:pt x="9572" y="8106"/>
                  <a:pt x="9322" y="9816"/>
                  <a:pt x="9376" y="9449"/>
                </a:cubicBezTo>
                <a:cubicBezTo>
                  <a:pt x="9794" y="12417"/>
                  <a:pt x="10494" y="19166"/>
                  <a:pt x="11426" y="14286"/>
                </a:cubicBezTo>
                <a:cubicBezTo>
                  <a:pt x="11850" y="16535"/>
                  <a:pt x="12432" y="16401"/>
                  <a:pt x="12832" y="14134"/>
                </a:cubicBezTo>
                <a:cubicBezTo>
                  <a:pt x="13467" y="17338"/>
                  <a:pt x="14364" y="14891"/>
                  <a:pt x="14524" y="9730"/>
                </a:cubicBezTo>
                <a:cubicBezTo>
                  <a:pt x="14528" y="9610"/>
                  <a:pt x="14531" y="9487"/>
                  <a:pt x="14534" y="9367"/>
                </a:cubicBezTo>
                <a:cubicBezTo>
                  <a:pt x="17341" y="9258"/>
                  <a:pt x="19089" y="9035"/>
                  <a:pt x="21575" y="8641"/>
                </a:cubicBezTo>
                <a:cubicBezTo>
                  <a:pt x="21589" y="8637"/>
                  <a:pt x="21600" y="8563"/>
                  <a:pt x="21600" y="8465"/>
                </a:cubicBezTo>
                <a:lnTo>
                  <a:pt x="21600" y="7435"/>
                </a:lnTo>
                <a:cubicBezTo>
                  <a:pt x="21600" y="7337"/>
                  <a:pt x="21590" y="7263"/>
                  <a:pt x="21576" y="7259"/>
                </a:cubicBezTo>
                <a:cubicBezTo>
                  <a:pt x="21279" y="7214"/>
                  <a:pt x="18303" y="6694"/>
                  <a:pt x="14528" y="6545"/>
                </a:cubicBezTo>
                <a:cubicBezTo>
                  <a:pt x="14357" y="934"/>
                  <a:pt x="13349" y="-1260"/>
                  <a:pt x="12751" y="2843"/>
                </a:cubicBezTo>
                <a:cubicBezTo>
                  <a:pt x="12026" y="7806"/>
                  <a:pt x="12277" y="6095"/>
                  <a:pt x="12223" y="6463"/>
                </a:cubicBezTo>
                <a:cubicBezTo>
                  <a:pt x="12091" y="5529"/>
                  <a:pt x="11785" y="3355"/>
                  <a:pt x="11654" y="2422"/>
                </a:cubicBezTo>
                <a:cubicBezTo>
                  <a:pt x="11648" y="2407"/>
                  <a:pt x="10958" y="-2434"/>
                  <a:pt x="10177" y="1614"/>
                </a:cubicBezTo>
                <a:cubicBezTo>
                  <a:pt x="9969" y="521"/>
                  <a:pt x="9721" y="-11"/>
                  <a:pt x="9472" y="21"/>
                </a:cubicBezTo>
                <a:close/>
                <a:moveTo>
                  <a:pt x="13483" y="2586"/>
                </a:moveTo>
                <a:cubicBezTo>
                  <a:pt x="13809" y="2629"/>
                  <a:pt x="14122" y="4076"/>
                  <a:pt x="14222" y="6545"/>
                </a:cubicBezTo>
                <a:cubicBezTo>
                  <a:pt x="12283" y="6470"/>
                  <a:pt x="14951" y="6558"/>
                  <a:pt x="12558" y="6498"/>
                </a:cubicBezTo>
                <a:cubicBezTo>
                  <a:pt x="12563" y="6456"/>
                  <a:pt x="12951" y="3936"/>
                  <a:pt x="12926" y="4097"/>
                </a:cubicBezTo>
                <a:cubicBezTo>
                  <a:pt x="13088" y="3040"/>
                  <a:pt x="13287" y="2560"/>
                  <a:pt x="13483" y="2586"/>
                </a:cubicBezTo>
                <a:close/>
                <a:moveTo>
                  <a:pt x="8117" y="2691"/>
                </a:moveTo>
                <a:cubicBezTo>
                  <a:pt x="8311" y="2707"/>
                  <a:pt x="8507" y="3237"/>
                  <a:pt x="8659" y="4354"/>
                </a:cubicBezTo>
                <a:cubicBezTo>
                  <a:pt x="8665" y="4403"/>
                  <a:pt x="8971" y="6573"/>
                  <a:pt x="8961" y="6498"/>
                </a:cubicBezTo>
                <a:cubicBezTo>
                  <a:pt x="7707" y="6531"/>
                  <a:pt x="9154" y="6465"/>
                  <a:pt x="7379" y="6533"/>
                </a:cubicBezTo>
                <a:cubicBezTo>
                  <a:pt x="7476" y="4057"/>
                  <a:pt x="7793" y="2666"/>
                  <a:pt x="8117" y="2691"/>
                </a:cubicBezTo>
                <a:close/>
                <a:moveTo>
                  <a:pt x="9529" y="2961"/>
                </a:moveTo>
                <a:cubicBezTo>
                  <a:pt x="9927" y="3168"/>
                  <a:pt x="10207" y="6148"/>
                  <a:pt x="10284" y="6474"/>
                </a:cubicBezTo>
                <a:lnTo>
                  <a:pt x="9480" y="6486"/>
                </a:lnTo>
                <a:lnTo>
                  <a:pt x="9096" y="3874"/>
                </a:lnTo>
                <a:cubicBezTo>
                  <a:pt x="9251" y="3127"/>
                  <a:pt x="9397" y="2891"/>
                  <a:pt x="9529" y="2961"/>
                </a:cubicBezTo>
                <a:close/>
                <a:moveTo>
                  <a:pt x="10947" y="3019"/>
                </a:moveTo>
                <a:cubicBezTo>
                  <a:pt x="11376" y="3474"/>
                  <a:pt x="11709" y="6643"/>
                  <a:pt x="11684" y="6474"/>
                </a:cubicBezTo>
                <a:lnTo>
                  <a:pt x="10895" y="6463"/>
                </a:lnTo>
                <a:lnTo>
                  <a:pt x="10496" y="3698"/>
                </a:lnTo>
                <a:cubicBezTo>
                  <a:pt x="10651" y="3023"/>
                  <a:pt x="10804" y="2868"/>
                  <a:pt x="10947" y="3019"/>
                </a:cubicBezTo>
                <a:close/>
                <a:moveTo>
                  <a:pt x="7378" y="9391"/>
                </a:moveTo>
                <a:cubicBezTo>
                  <a:pt x="8968" y="9454"/>
                  <a:pt x="8228" y="9407"/>
                  <a:pt x="9042" y="9426"/>
                </a:cubicBezTo>
                <a:cubicBezTo>
                  <a:pt x="9036" y="9463"/>
                  <a:pt x="8651" y="11988"/>
                  <a:pt x="8675" y="11827"/>
                </a:cubicBezTo>
                <a:cubicBezTo>
                  <a:pt x="8236" y="14694"/>
                  <a:pt x="7535" y="13281"/>
                  <a:pt x="7378" y="9391"/>
                </a:cubicBezTo>
                <a:close/>
                <a:moveTo>
                  <a:pt x="14221" y="9391"/>
                </a:moveTo>
                <a:cubicBezTo>
                  <a:pt x="14146" y="11306"/>
                  <a:pt x="13905" y="12840"/>
                  <a:pt x="13627" y="13162"/>
                </a:cubicBezTo>
                <a:cubicBezTo>
                  <a:pt x="13149" y="13687"/>
                  <a:pt x="12952" y="11633"/>
                  <a:pt x="12639" y="9426"/>
                </a:cubicBezTo>
                <a:cubicBezTo>
                  <a:pt x="13881" y="9392"/>
                  <a:pt x="12452" y="9462"/>
                  <a:pt x="14221" y="9391"/>
                </a:cubicBezTo>
                <a:close/>
                <a:moveTo>
                  <a:pt x="12120" y="9437"/>
                </a:moveTo>
                <a:lnTo>
                  <a:pt x="12509" y="12073"/>
                </a:lnTo>
                <a:cubicBezTo>
                  <a:pt x="11887" y="14996"/>
                  <a:pt x="11427" y="9888"/>
                  <a:pt x="11325" y="9449"/>
                </a:cubicBezTo>
                <a:lnTo>
                  <a:pt x="12120" y="9437"/>
                </a:lnTo>
                <a:close/>
                <a:moveTo>
                  <a:pt x="9917" y="9449"/>
                </a:moveTo>
                <a:lnTo>
                  <a:pt x="10714" y="9461"/>
                </a:lnTo>
                <a:lnTo>
                  <a:pt x="11111" y="12201"/>
                </a:lnTo>
                <a:cubicBezTo>
                  <a:pt x="10633" y="14338"/>
                  <a:pt x="10233" y="11576"/>
                  <a:pt x="10228" y="11557"/>
                </a:cubicBezTo>
                <a:cubicBezTo>
                  <a:pt x="10221" y="11516"/>
                  <a:pt x="9907" y="9382"/>
                  <a:pt x="9917" y="9449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23" name="9"/>
          <p:cNvSpPr txBox="1"/>
          <p:nvPr/>
        </p:nvSpPr>
        <p:spPr>
          <a:xfrm>
            <a:off x="12042038" y="12778316"/>
            <a:ext cx="299924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000000"/>
                </a:solidFill>
                <a:latin typeface="Montserrat Regular"/>
                <a:ea typeface="Montserrat Regular"/>
                <a:cs typeface="Montserrat Regular"/>
                <a:sym typeface="Montserrat Regular"/>
              </a:defRPr>
            </a:lvl1pPr>
          </a:lstStyle>
          <a:p>
            <a:pPr/>
            <a:r>
              <a:t>9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Implementazione"/>
          <p:cNvSpPr txBox="1"/>
          <p:nvPr>
            <p:ph type="title"/>
          </p:nvPr>
        </p:nvSpPr>
        <p:spPr>
          <a:xfrm>
            <a:off x="1206500" y="1077359"/>
            <a:ext cx="21971000" cy="1433164"/>
          </a:xfrm>
          <a:prstGeom prst="rect">
            <a:avLst/>
          </a:prstGeom>
        </p:spPr>
        <p:txBody>
          <a:bodyPr/>
          <a:lstStyle>
            <a:lvl1pPr>
              <a:defRPr b="0" u="sng">
                <a:solidFill>
                  <a:srgbClr val="3D3D3D"/>
                </a:solidFill>
                <a:latin typeface="Montserrat Thin SemiBold"/>
                <a:ea typeface="Montserrat Thin SemiBold"/>
                <a:cs typeface="Montserrat Thin SemiBold"/>
                <a:sym typeface="Montserrat Thin SemiBold"/>
              </a:defRPr>
            </a:lvl1pPr>
          </a:lstStyle>
          <a:p>
            <a:pPr/>
            <a:r>
              <a:t>Implementazione</a:t>
            </a:r>
          </a:p>
        </p:txBody>
      </p:sp>
      <p:sp>
        <p:nvSpPr>
          <p:cNvPr id="226" name="Dopo le fasi preliminari e i risultati ottenuti dalle operazioni precedenti, è stata costruita una solida base per l’inizio della costruzione del software finale, la quale ha integrato tutti i requisiti fondamentali richiesti, aggiungendo inoltre le prop"/>
          <p:cNvSpPr txBox="1"/>
          <p:nvPr/>
        </p:nvSpPr>
        <p:spPr>
          <a:xfrm>
            <a:off x="1175216" y="3376385"/>
            <a:ext cx="18237954" cy="42343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just">
              <a:lnSpc>
                <a:spcPct val="90000"/>
              </a:lnSpc>
              <a:spcBef>
                <a:spcPts val="4500"/>
              </a:spcBef>
              <a:defRPr sz="4800">
                <a:solidFill>
                  <a:srgbClr val="3D3D3D"/>
                </a:solidFill>
                <a:latin typeface="Montserrat Regular"/>
                <a:ea typeface="Montserrat Regular"/>
                <a:cs typeface="Montserrat Regular"/>
                <a:sym typeface="Montserrat Regular"/>
              </a:defRPr>
            </a:lvl1pPr>
          </a:lstStyle>
          <a:p>
            <a:pPr/>
            <a:r>
              <a:t>Dopo le fasi preliminari e i risultati ottenuti dalle operazioni precedenti, è stata costruita una solida base per l’inizio della costruzione del software finale, la quale ha integrato tutti i requisiti fondamentali richiesti, aggiungendo inoltre le proposte che sono risultate più adeguate durante la fase di Focus Group.</a:t>
            </a:r>
          </a:p>
        </p:txBody>
      </p:sp>
      <p:sp>
        <p:nvSpPr>
          <p:cNvPr id="227" name="Rectangle"/>
          <p:cNvSpPr/>
          <p:nvPr/>
        </p:nvSpPr>
        <p:spPr>
          <a:xfrm>
            <a:off x="-282179" y="-651934"/>
            <a:ext cx="24948358" cy="1270001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28" name="Ornament 16"/>
          <p:cNvSpPr/>
          <p:nvPr/>
        </p:nvSpPr>
        <p:spPr>
          <a:xfrm>
            <a:off x="11497122" y="13203921"/>
            <a:ext cx="1389757" cy="1483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007" fill="norm" stroke="1" extrusionOk="0">
                <a:moveTo>
                  <a:pt x="9472" y="21"/>
                </a:moveTo>
                <a:cubicBezTo>
                  <a:pt x="9223" y="53"/>
                  <a:pt x="8975" y="641"/>
                  <a:pt x="8772" y="1801"/>
                </a:cubicBezTo>
                <a:cubicBezTo>
                  <a:pt x="8137" y="-1445"/>
                  <a:pt x="7234" y="1021"/>
                  <a:pt x="7074" y="6181"/>
                </a:cubicBezTo>
                <a:cubicBezTo>
                  <a:pt x="7070" y="6301"/>
                  <a:pt x="7067" y="6425"/>
                  <a:pt x="7064" y="6545"/>
                </a:cubicBezTo>
                <a:cubicBezTo>
                  <a:pt x="3830" y="6672"/>
                  <a:pt x="1931" y="6955"/>
                  <a:pt x="24" y="7259"/>
                </a:cubicBezTo>
                <a:cubicBezTo>
                  <a:pt x="10" y="7263"/>
                  <a:pt x="0" y="7349"/>
                  <a:pt x="0" y="7446"/>
                </a:cubicBezTo>
                <a:lnTo>
                  <a:pt x="0" y="8477"/>
                </a:lnTo>
                <a:cubicBezTo>
                  <a:pt x="0" y="8574"/>
                  <a:pt x="10" y="8649"/>
                  <a:pt x="24" y="8653"/>
                </a:cubicBezTo>
                <a:cubicBezTo>
                  <a:pt x="2070" y="8979"/>
                  <a:pt x="3801" y="9240"/>
                  <a:pt x="7072" y="9367"/>
                </a:cubicBezTo>
                <a:cubicBezTo>
                  <a:pt x="7243" y="14966"/>
                  <a:pt x="8249" y="17172"/>
                  <a:pt x="8848" y="13068"/>
                </a:cubicBezTo>
                <a:cubicBezTo>
                  <a:pt x="9572" y="8106"/>
                  <a:pt x="9322" y="9816"/>
                  <a:pt x="9376" y="9449"/>
                </a:cubicBezTo>
                <a:cubicBezTo>
                  <a:pt x="9794" y="12417"/>
                  <a:pt x="10494" y="19166"/>
                  <a:pt x="11426" y="14286"/>
                </a:cubicBezTo>
                <a:cubicBezTo>
                  <a:pt x="11850" y="16535"/>
                  <a:pt x="12432" y="16401"/>
                  <a:pt x="12832" y="14134"/>
                </a:cubicBezTo>
                <a:cubicBezTo>
                  <a:pt x="13467" y="17338"/>
                  <a:pt x="14364" y="14891"/>
                  <a:pt x="14524" y="9730"/>
                </a:cubicBezTo>
                <a:cubicBezTo>
                  <a:pt x="14528" y="9610"/>
                  <a:pt x="14531" y="9487"/>
                  <a:pt x="14534" y="9367"/>
                </a:cubicBezTo>
                <a:cubicBezTo>
                  <a:pt x="17341" y="9258"/>
                  <a:pt x="19089" y="9035"/>
                  <a:pt x="21575" y="8641"/>
                </a:cubicBezTo>
                <a:cubicBezTo>
                  <a:pt x="21589" y="8637"/>
                  <a:pt x="21600" y="8563"/>
                  <a:pt x="21600" y="8465"/>
                </a:cubicBezTo>
                <a:lnTo>
                  <a:pt x="21600" y="7435"/>
                </a:lnTo>
                <a:cubicBezTo>
                  <a:pt x="21600" y="7337"/>
                  <a:pt x="21590" y="7263"/>
                  <a:pt x="21576" y="7259"/>
                </a:cubicBezTo>
                <a:cubicBezTo>
                  <a:pt x="21279" y="7214"/>
                  <a:pt x="18303" y="6694"/>
                  <a:pt x="14528" y="6545"/>
                </a:cubicBezTo>
                <a:cubicBezTo>
                  <a:pt x="14357" y="934"/>
                  <a:pt x="13349" y="-1260"/>
                  <a:pt x="12751" y="2843"/>
                </a:cubicBezTo>
                <a:cubicBezTo>
                  <a:pt x="12026" y="7806"/>
                  <a:pt x="12277" y="6095"/>
                  <a:pt x="12223" y="6463"/>
                </a:cubicBezTo>
                <a:cubicBezTo>
                  <a:pt x="12091" y="5529"/>
                  <a:pt x="11785" y="3355"/>
                  <a:pt x="11654" y="2422"/>
                </a:cubicBezTo>
                <a:cubicBezTo>
                  <a:pt x="11648" y="2407"/>
                  <a:pt x="10958" y="-2434"/>
                  <a:pt x="10177" y="1614"/>
                </a:cubicBezTo>
                <a:cubicBezTo>
                  <a:pt x="9969" y="521"/>
                  <a:pt x="9721" y="-11"/>
                  <a:pt x="9472" y="21"/>
                </a:cubicBezTo>
                <a:close/>
                <a:moveTo>
                  <a:pt x="13483" y="2586"/>
                </a:moveTo>
                <a:cubicBezTo>
                  <a:pt x="13809" y="2629"/>
                  <a:pt x="14122" y="4076"/>
                  <a:pt x="14222" y="6545"/>
                </a:cubicBezTo>
                <a:cubicBezTo>
                  <a:pt x="12283" y="6470"/>
                  <a:pt x="14951" y="6558"/>
                  <a:pt x="12558" y="6498"/>
                </a:cubicBezTo>
                <a:cubicBezTo>
                  <a:pt x="12563" y="6456"/>
                  <a:pt x="12951" y="3936"/>
                  <a:pt x="12926" y="4097"/>
                </a:cubicBezTo>
                <a:cubicBezTo>
                  <a:pt x="13088" y="3040"/>
                  <a:pt x="13287" y="2560"/>
                  <a:pt x="13483" y="2586"/>
                </a:cubicBezTo>
                <a:close/>
                <a:moveTo>
                  <a:pt x="8117" y="2691"/>
                </a:moveTo>
                <a:cubicBezTo>
                  <a:pt x="8311" y="2707"/>
                  <a:pt x="8507" y="3237"/>
                  <a:pt x="8659" y="4354"/>
                </a:cubicBezTo>
                <a:cubicBezTo>
                  <a:pt x="8665" y="4403"/>
                  <a:pt x="8971" y="6573"/>
                  <a:pt x="8961" y="6498"/>
                </a:cubicBezTo>
                <a:cubicBezTo>
                  <a:pt x="7707" y="6531"/>
                  <a:pt x="9154" y="6465"/>
                  <a:pt x="7379" y="6533"/>
                </a:cubicBezTo>
                <a:cubicBezTo>
                  <a:pt x="7476" y="4057"/>
                  <a:pt x="7793" y="2666"/>
                  <a:pt x="8117" y="2691"/>
                </a:cubicBezTo>
                <a:close/>
                <a:moveTo>
                  <a:pt x="9529" y="2961"/>
                </a:moveTo>
                <a:cubicBezTo>
                  <a:pt x="9927" y="3168"/>
                  <a:pt x="10207" y="6148"/>
                  <a:pt x="10284" y="6474"/>
                </a:cubicBezTo>
                <a:lnTo>
                  <a:pt x="9480" y="6486"/>
                </a:lnTo>
                <a:lnTo>
                  <a:pt x="9096" y="3874"/>
                </a:lnTo>
                <a:cubicBezTo>
                  <a:pt x="9251" y="3127"/>
                  <a:pt x="9397" y="2891"/>
                  <a:pt x="9529" y="2961"/>
                </a:cubicBezTo>
                <a:close/>
                <a:moveTo>
                  <a:pt x="10947" y="3019"/>
                </a:moveTo>
                <a:cubicBezTo>
                  <a:pt x="11376" y="3474"/>
                  <a:pt x="11709" y="6643"/>
                  <a:pt x="11684" y="6474"/>
                </a:cubicBezTo>
                <a:lnTo>
                  <a:pt x="10895" y="6463"/>
                </a:lnTo>
                <a:lnTo>
                  <a:pt x="10496" y="3698"/>
                </a:lnTo>
                <a:cubicBezTo>
                  <a:pt x="10651" y="3023"/>
                  <a:pt x="10804" y="2868"/>
                  <a:pt x="10947" y="3019"/>
                </a:cubicBezTo>
                <a:close/>
                <a:moveTo>
                  <a:pt x="7378" y="9391"/>
                </a:moveTo>
                <a:cubicBezTo>
                  <a:pt x="8968" y="9454"/>
                  <a:pt x="8228" y="9407"/>
                  <a:pt x="9042" y="9426"/>
                </a:cubicBezTo>
                <a:cubicBezTo>
                  <a:pt x="9036" y="9463"/>
                  <a:pt x="8651" y="11988"/>
                  <a:pt x="8675" y="11827"/>
                </a:cubicBezTo>
                <a:cubicBezTo>
                  <a:pt x="8236" y="14694"/>
                  <a:pt x="7535" y="13281"/>
                  <a:pt x="7378" y="9391"/>
                </a:cubicBezTo>
                <a:close/>
                <a:moveTo>
                  <a:pt x="14221" y="9391"/>
                </a:moveTo>
                <a:cubicBezTo>
                  <a:pt x="14146" y="11306"/>
                  <a:pt x="13905" y="12840"/>
                  <a:pt x="13627" y="13162"/>
                </a:cubicBezTo>
                <a:cubicBezTo>
                  <a:pt x="13149" y="13687"/>
                  <a:pt x="12952" y="11633"/>
                  <a:pt x="12639" y="9426"/>
                </a:cubicBezTo>
                <a:cubicBezTo>
                  <a:pt x="13881" y="9392"/>
                  <a:pt x="12452" y="9462"/>
                  <a:pt x="14221" y="9391"/>
                </a:cubicBezTo>
                <a:close/>
                <a:moveTo>
                  <a:pt x="12120" y="9437"/>
                </a:moveTo>
                <a:lnTo>
                  <a:pt x="12509" y="12073"/>
                </a:lnTo>
                <a:cubicBezTo>
                  <a:pt x="11887" y="14996"/>
                  <a:pt x="11427" y="9888"/>
                  <a:pt x="11325" y="9449"/>
                </a:cubicBezTo>
                <a:lnTo>
                  <a:pt x="12120" y="9437"/>
                </a:lnTo>
                <a:close/>
                <a:moveTo>
                  <a:pt x="9917" y="9449"/>
                </a:moveTo>
                <a:lnTo>
                  <a:pt x="10714" y="9461"/>
                </a:lnTo>
                <a:lnTo>
                  <a:pt x="11111" y="12201"/>
                </a:lnTo>
                <a:cubicBezTo>
                  <a:pt x="10633" y="14338"/>
                  <a:pt x="10233" y="11576"/>
                  <a:pt x="10228" y="11557"/>
                </a:cubicBezTo>
                <a:cubicBezTo>
                  <a:pt x="10221" y="11516"/>
                  <a:pt x="9907" y="9382"/>
                  <a:pt x="9917" y="9449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29" name="10"/>
          <p:cNvSpPr txBox="1"/>
          <p:nvPr/>
        </p:nvSpPr>
        <p:spPr>
          <a:xfrm>
            <a:off x="11978944" y="12778316"/>
            <a:ext cx="426112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000000"/>
                </a:solidFill>
                <a:latin typeface="Montserrat Regular"/>
                <a:ea typeface="Montserrat Regular"/>
                <a:cs typeface="Montserrat Regular"/>
                <a:sym typeface="Montserrat Regular"/>
              </a:defRPr>
            </a:lvl1pPr>
          </a:lstStyle>
          <a:p>
            <a:pPr/>
            <a:r>
              <a:t>10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Design"/>
          <p:cNvSpPr txBox="1"/>
          <p:nvPr>
            <p:ph type="title"/>
          </p:nvPr>
        </p:nvSpPr>
        <p:spPr>
          <a:xfrm>
            <a:off x="1206500" y="1077359"/>
            <a:ext cx="21971000" cy="1433164"/>
          </a:xfrm>
          <a:prstGeom prst="rect">
            <a:avLst/>
          </a:prstGeom>
        </p:spPr>
        <p:txBody>
          <a:bodyPr/>
          <a:lstStyle>
            <a:lvl1pPr>
              <a:defRPr b="0" u="sng">
                <a:solidFill>
                  <a:srgbClr val="3D3D3D"/>
                </a:solidFill>
                <a:latin typeface="Montserrat Thin SemiBold"/>
                <a:ea typeface="Montserrat Thin SemiBold"/>
                <a:cs typeface="Montserrat Thin SemiBold"/>
                <a:sym typeface="Montserrat Thin SemiBold"/>
              </a:defRPr>
            </a:lvl1pPr>
          </a:lstStyle>
          <a:p>
            <a:pPr/>
            <a:r>
              <a:t>Design</a:t>
            </a:r>
          </a:p>
        </p:txBody>
      </p:sp>
      <p:sp>
        <p:nvSpPr>
          <p:cNvPr id="158" name="Per la produzione dell’applicativo, è stato seguito il seguente approccio:"/>
          <p:cNvSpPr txBox="1"/>
          <p:nvPr/>
        </p:nvSpPr>
        <p:spPr>
          <a:xfrm>
            <a:off x="1113178" y="3258286"/>
            <a:ext cx="20504580" cy="15610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just">
              <a:lnSpc>
                <a:spcPct val="90000"/>
              </a:lnSpc>
              <a:spcBef>
                <a:spcPts val="4500"/>
              </a:spcBef>
              <a:defRPr sz="4800">
                <a:solidFill>
                  <a:srgbClr val="3D3D3D"/>
                </a:solidFill>
                <a:latin typeface="Montserrat Regular"/>
                <a:ea typeface="Montserrat Regular"/>
                <a:cs typeface="Montserrat Regular"/>
                <a:sym typeface="Montserrat Regular"/>
              </a:defRPr>
            </a:lvl1pPr>
          </a:lstStyle>
          <a:p>
            <a:pPr/>
            <a:r>
              <a:t>Per la produzione dell’applicativo, è stato seguito il seguente approccio:</a:t>
            </a:r>
          </a:p>
        </p:txBody>
      </p:sp>
      <p:sp>
        <p:nvSpPr>
          <p:cNvPr id="159" name="Analisi dettagliata dei requisiti fondamentali…"/>
          <p:cNvSpPr txBox="1"/>
          <p:nvPr/>
        </p:nvSpPr>
        <p:spPr>
          <a:xfrm>
            <a:off x="1113178" y="5579660"/>
            <a:ext cx="20504580" cy="72774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marL="609600" indent="-609600" algn="just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3D3D3D"/>
                </a:solidFill>
                <a:latin typeface="Montserrat Regular"/>
                <a:ea typeface="Montserrat Regular"/>
                <a:cs typeface="Montserrat Regular"/>
                <a:sym typeface="Montserrat Regular"/>
              </a:defRPr>
            </a:pPr>
            <a:r>
              <a:rPr>
                <a:latin typeface="Montserrat Medium"/>
                <a:ea typeface="Montserrat Medium"/>
                <a:cs typeface="Montserrat Medium"/>
                <a:sym typeface="Montserrat Medium"/>
              </a:rPr>
              <a:t>Analisi</a:t>
            </a:r>
            <a:r>
              <a:t> dettagliata dei </a:t>
            </a:r>
            <a:r>
              <a:rPr>
                <a:latin typeface="Montserrat Thin Medium"/>
                <a:ea typeface="Montserrat Thin Medium"/>
                <a:cs typeface="Montserrat Thin Medium"/>
                <a:sym typeface="Montserrat Thin Medium"/>
              </a:rPr>
              <a:t>requisiti fondamentali</a:t>
            </a:r>
          </a:p>
          <a:p>
            <a:pPr marL="609600" indent="-609600" algn="just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3D3D3D"/>
                </a:solidFill>
                <a:latin typeface="Montserrat Regular"/>
                <a:ea typeface="Montserrat Regular"/>
                <a:cs typeface="Montserrat Regular"/>
                <a:sym typeface="Montserrat Regular"/>
              </a:defRPr>
            </a:pPr>
            <a:r>
              <a:t>Creazione di </a:t>
            </a:r>
            <a:r>
              <a:rPr>
                <a:latin typeface="Montserrat Medium"/>
                <a:ea typeface="Montserrat Medium"/>
                <a:cs typeface="Montserrat Medium"/>
                <a:sym typeface="Montserrat Medium"/>
              </a:rPr>
              <a:t>mockup</a:t>
            </a:r>
          </a:p>
          <a:p>
            <a:pPr marL="609600" indent="-609600" algn="just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3D3D3D"/>
                </a:solidFill>
                <a:latin typeface="Montserrat Regular"/>
                <a:ea typeface="Montserrat Regular"/>
                <a:cs typeface="Montserrat Regular"/>
                <a:sym typeface="Montserrat Regular"/>
              </a:defRPr>
            </a:pPr>
            <a:r>
              <a:t>Implementazione e test di prototipi dimostrativi (</a:t>
            </a:r>
            <a:r>
              <a:rPr>
                <a:latin typeface="Montserrat Thin Medium"/>
                <a:ea typeface="Montserrat Thin Medium"/>
                <a:cs typeface="Montserrat Thin Medium"/>
                <a:sym typeface="Montserrat Thin Medium"/>
              </a:rPr>
              <a:t>UX Prototying</a:t>
            </a:r>
            <a:r>
              <a:t>)</a:t>
            </a:r>
          </a:p>
          <a:p>
            <a:pPr marL="609600" indent="-609600" algn="just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3D3D3D"/>
                </a:solidFill>
                <a:latin typeface="Montserrat Thin Medium"/>
                <a:ea typeface="Montserrat Thin Medium"/>
                <a:cs typeface="Montserrat Thin Medium"/>
                <a:sym typeface="Montserrat Thin Medium"/>
              </a:defRPr>
            </a:pPr>
            <a:r>
              <a:t>Focus Group</a:t>
            </a:r>
          </a:p>
          <a:p>
            <a:pPr marL="609600" indent="-609600" algn="just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3D3D3D"/>
                </a:solidFill>
                <a:latin typeface="Montserrat Regular"/>
                <a:ea typeface="Montserrat Regular"/>
                <a:cs typeface="Montserrat Regular"/>
                <a:sym typeface="Montserrat Regular"/>
              </a:defRPr>
            </a:pPr>
            <a:r>
              <a:t>Adattamento del design alla luce dei risultati ottenuti </a:t>
            </a:r>
          </a:p>
        </p:txBody>
      </p:sp>
      <p:sp>
        <p:nvSpPr>
          <p:cNvPr id="160" name="Rectangle"/>
          <p:cNvSpPr/>
          <p:nvPr/>
        </p:nvSpPr>
        <p:spPr>
          <a:xfrm>
            <a:off x="-282179" y="-651934"/>
            <a:ext cx="24948358" cy="1270001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61" name="Ornament 16"/>
          <p:cNvSpPr/>
          <p:nvPr/>
        </p:nvSpPr>
        <p:spPr>
          <a:xfrm>
            <a:off x="11497122" y="13203921"/>
            <a:ext cx="1389756" cy="1483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007" fill="norm" stroke="1" extrusionOk="0">
                <a:moveTo>
                  <a:pt x="9472" y="21"/>
                </a:moveTo>
                <a:cubicBezTo>
                  <a:pt x="9223" y="53"/>
                  <a:pt x="8975" y="641"/>
                  <a:pt x="8772" y="1801"/>
                </a:cubicBezTo>
                <a:cubicBezTo>
                  <a:pt x="8137" y="-1445"/>
                  <a:pt x="7234" y="1021"/>
                  <a:pt x="7074" y="6181"/>
                </a:cubicBezTo>
                <a:cubicBezTo>
                  <a:pt x="7070" y="6301"/>
                  <a:pt x="7067" y="6425"/>
                  <a:pt x="7064" y="6545"/>
                </a:cubicBezTo>
                <a:cubicBezTo>
                  <a:pt x="3830" y="6672"/>
                  <a:pt x="1931" y="6955"/>
                  <a:pt x="24" y="7259"/>
                </a:cubicBezTo>
                <a:cubicBezTo>
                  <a:pt x="10" y="7263"/>
                  <a:pt x="0" y="7349"/>
                  <a:pt x="0" y="7446"/>
                </a:cubicBezTo>
                <a:lnTo>
                  <a:pt x="0" y="8477"/>
                </a:lnTo>
                <a:cubicBezTo>
                  <a:pt x="0" y="8574"/>
                  <a:pt x="10" y="8649"/>
                  <a:pt x="24" y="8653"/>
                </a:cubicBezTo>
                <a:cubicBezTo>
                  <a:pt x="2070" y="8979"/>
                  <a:pt x="3801" y="9240"/>
                  <a:pt x="7072" y="9367"/>
                </a:cubicBezTo>
                <a:cubicBezTo>
                  <a:pt x="7243" y="14966"/>
                  <a:pt x="8249" y="17172"/>
                  <a:pt x="8848" y="13068"/>
                </a:cubicBezTo>
                <a:cubicBezTo>
                  <a:pt x="9572" y="8106"/>
                  <a:pt x="9322" y="9816"/>
                  <a:pt x="9376" y="9449"/>
                </a:cubicBezTo>
                <a:cubicBezTo>
                  <a:pt x="9794" y="12417"/>
                  <a:pt x="10494" y="19166"/>
                  <a:pt x="11426" y="14286"/>
                </a:cubicBezTo>
                <a:cubicBezTo>
                  <a:pt x="11850" y="16535"/>
                  <a:pt x="12432" y="16401"/>
                  <a:pt x="12832" y="14134"/>
                </a:cubicBezTo>
                <a:cubicBezTo>
                  <a:pt x="13467" y="17338"/>
                  <a:pt x="14364" y="14891"/>
                  <a:pt x="14524" y="9730"/>
                </a:cubicBezTo>
                <a:cubicBezTo>
                  <a:pt x="14528" y="9610"/>
                  <a:pt x="14531" y="9487"/>
                  <a:pt x="14534" y="9367"/>
                </a:cubicBezTo>
                <a:cubicBezTo>
                  <a:pt x="17341" y="9258"/>
                  <a:pt x="19089" y="9035"/>
                  <a:pt x="21575" y="8641"/>
                </a:cubicBezTo>
                <a:cubicBezTo>
                  <a:pt x="21589" y="8637"/>
                  <a:pt x="21600" y="8563"/>
                  <a:pt x="21600" y="8465"/>
                </a:cubicBezTo>
                <a:lnTo>
                  <a:pt x="21600" y="7435"/>
                </a:lnTo>
                <a:cubicBezTo>
                  <a:pt x="21600" y="7337"/>
                  <a:pt x="21590" y="7263"/>
                  <a:pt x="21576" y="7259"/>
                </a:cubicBezTo>
                <a:cubicBezTo>
                  <a:pt x="21279" y="7214"/>
                  <a:pt x="18303" y="6694"/>
                  <a:pt x="14528" y="6545"/>
                </a:cubicBezTo>
                <a:cubicBezTo>
                  <a:pt x="14357" y="934"/>
                  <a:pt x="13349" y="-1260"/>
                  <a:pt x="12751" y="2843"/>
                </a:cubicBezTo>
                <a:cubicBezTo>
                  <a:pt x="12026" y="7806"/>
                  <a:pt x="12277" y="6095"/>
                  <a:pt x="12223" y="6463"/>
                </a:cubicBezTo>
                <a:cubicBezTo>
                  <a:pt x="12091" y="5529"/>
                  <a:pt x="11785" y="3355"/>
                  <a:pt x="11654" y="2422"/>
                </a:cubicBezTo>
                <a:cubicBezTo>
                  <a:pt x="11648" y="2407"/>
                  <a:pt x="10958" y="-2434"/>
                  <a:pt x="10177" y="1614"/>
                </a:cubicBezTo>
                <a:cubicBezTo>
                  <a:pt x="9969" y="521"/>
                  <a:pt x="9721" y="-11"/>
                  <a:pt x="9472" y="21"/>
                </a:cubicBezTo>
                <a:close/>
                <a:moveTo>
                  <a:pt x="13483" y="2586"/>
                </a:moveTo>
                <a:cubicBezTo>
                  <a:pt x="13809" y="2629"/>
                  <a:pt x="14122" y="4076"/>
                  <a:pt x="14222" y="6545"/>
                </a:cubicBezTo>
                <a:cubicBezTo>
                  <a:pt x="12283" y="6470"/>
                  <a:pt x="14951" y="6558"/>
                  <a:pt x="12558" y="6498"/>
                </a:cubicBezTo>
                <a:cubicBezTo>
                  <a:pt x="12563" y="6456"/>
                  <a:pt x="12951" y="3936"/>
                  <a:pt x="12926" y="4097"/>
                </a:cubicBezTo>
                <a:cubicBezTo>
                  <a:pt x="13088" y="3040"/>
                  <a:pt x="13287" y="2560"/>
                  <a:pt x="13483" y="2586"/>
                </a:cubicBezTo>
                <a:close/>
                <a:moveTo>
                  <a:pt x="8117" y="2691"/>
                </a:moveTo>
                <a:cubicBezTo>
                  <a:pt x="8311" y="2707"/>
                  <a:pt x="8507" y="3237"/>
                  <a:pt x="8659" y="4354"/>
                </a:cubicBezTo>
                <a:cubicBezTo>
                  <a:pt x="8665" y="4403"/>
                  <a:pt x="8971" y="6573"/>
                  <a:pt x="8961" y="6498"/>
                </a:cubicBezTo>
                <a:cubicBezTo>
                  <a:pt x="7707" y="6531"/>
                  <a:pt x="9154" y="6465"/>
                  <a:pt x="7379" y="6533"/>
                </a:cubicBezTo>
                <a:cubicBezTo>
                  <a:pt x="7476" y="4057"/>
                  <a:pt x="7793" y="2666"/>
                  <a:pt x="8117" y="2691"/>
                </a:cubicBezTo>
                <a:close/>
                <a:moveTo>
                  <a:pt x="9529" y="2961"/>
                </a:moveTo>
                <a:cubicBezTo>
                  <a:pt x="9927" y="3168"/>
                  <a:pt x="10207" y="6148"/>
                  <a:pt x="10284" y="6474"/>
                </a:cubicBezTo>
                <a:lnTo>
                  <a:pt x="9480" y="6486"/>
                </a:lnTo>
                <a:lnTo>
                  <a:pt x="9096" y="3874"/>
                </a:lnTo>
                <a:cubicBezTo>
                  <a:pt x="9251" y="3127"/>
                  <a:pt x="9397" y="2891"/>
                  <a:pt x="9529" y="2961"/>
                </a:cubicBezTo>
                <a:close/>
                <a:moveTo>
                  <a:pt x="10947" y="3019"/>
                </a:moveTo>
                <a:cubicBezTo>
                  <a:pt x="11376" y="3474"/>
                  <a:pt x="11709" y="6643"/>
                  <a:pt x="11684" y="6474"/>
                </a:cubicBezTo>
                <a:lnTo>
                  <a:pt x="10895" y="6463"/>
                </a:lnTo>
                <a:lnTo>
                  <a:pt x="10496" y="3698"/>
                </a:lnTo>
                <a:cubicBezTo>
                  <a:pt x="10651" y="3023"/>
                  <a:pt x="10804" y="2868"/>
                  <a:pt x="10947" y="3019"/>
                </a:cubicBezTo>
                <a:close/>
                <a:moveTo>
                  <a:pt x="7378" y="9391"/>
                </a:moveTo>
                <a:cubicBezTo>
                  <a:pt x="8968" y="9454"/>
                  <a:pt x="8228" y="9407"/>
                  <a:pt x="9042" y="9426"/>
                </a:cubicBezTo>
                <a:cubicBezTo>
                  <a:pt x="9036" y="9463"/>
                  <a:pt x="8651" y="11988"/>
                  <a:pt x="8675" y="11827"/>
                </a:cubicBezTo>
                <a:cubicBezTo>
                  <a:pt x="8236" y="14694"/>
                  <a:pt x="7535" y="13281"/>
                  <a:pt x="7378" y="9391"/>
                </a:cubicBezTo>
                <a:close/>
                <a:moveTo>
                  <a:pt x="14221" y="9391"/>
                </a:moveTo>
                <a:cubicBezTo>
                  <a:pt x="14146" y="11306"/>
                  <a:pt x="13905" y="12840"/>
                  <a:pt x="13627" y="13162"/>
                </a:cubicBezTo>
                <a:cubicBezTo>
                  <a:pt x="13149" y="13687"/>
                  <a:pt x="12952" y="11633"/>
                  <a:pt x="12639" y="9426"/>
                </a:cubicBezTo>
                <a:cubicBezTo>
                  <a:pt x="13881" y="9392"/>
                  <a:pt x="12452" y="9462"/>
                  <a:pt x="14221" y="9391"/>
                </a:cubicBezTo>
                <a:close/>
                <a:moveTo>
                  <a:pt x="12120" y="9437"/>
                </a:moveTo>
                <a:lnTo>
                  <a:pt x="12509" y="12073"/>
                </a:lnTo>
                <a:cubicBezTo>
                  <a:pt x="11887" y="14996"/>
                  <a:pt x="11427" y="9888"/>
                  <a:pt x="11325" y="9449"/>
                </a:cubicBezTo>
                <a:lnTo>
                  <a:pt x="12120" y="9437"/>
                </a:lnTo>
                <a:close/>
                <a:moveTo>
                  <a:pt x="9917" y="9449"/>
                </a:moveTo>
                <a:lnTo>
                  <a:pt x="10714" y="9461"/>
                </a:lnTo>
                <a:lnTo>
                  <a:pt x="11111" y="12201"/>
                </a:lnTo>
                <a:cubicBezTo>
                  <a:pt x="10633" y="14338"/>
                  <a:pt x="10233" y="11576"/>
                  <a:pt x="10228" y="11557"/>
                </a:cubicBezTo>
                <a:cubicBezTo>
                  <a:pt x="10221" y="11516"/>
                  <a:pt x="9907" y="9382"/>
                  <a:pt x="9917" y="9449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62" name="1"/>
          <p:cNvSpPr txBox="1"/>
          <p:nvPr/>
        </p:nvSpPr>
        <p:spPr>
          <a:xfrm>
            <a:off x="12079833" y="12778316"/>
            <a:ext cx="224334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000000"/>
                </a:solidFill>
                <a:latin typeface="Montserrat Regular"/>
                <a:ea typeface="Montserrat Regular"/>
                <a:cs typeface="Montserrat Regular"/>
                <a:sym typeface="Montserrat Regular"/>
              </a:defRPr>
            </a:lvl1pPr>
          </a:lstStyle>
          <a:p>
            <a:pPr/>
            <a:r>
              <a:t>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Requisiti"/>
          <p:cNvSpPr txBox="1"/>
          <p:nvPr>
            <p:ph type="title"/>
          </p:nvPr>
        </p:nvSpPr>
        <p:spPr>
          <a:xfrm>
            <a:off x="1206500" y="1077359"/>
            <a:ext cx="21971000" cy="1433164"/>
          </a:xfrm>
          <a:prstGeom prst="rect">
            <a:avLst/>
          </a:prstGeom>
        </p:spPr>
        <p:txBody>
          <a:bodyPr/>
          <a:lstStyle>
            <a:lvl1pPr>
              <a:defRPr b="0" u="sng">
                <a:solidFill>
                  <a:srgbClr val="3D3D3D"/>
                </a:solidFill>
                <a:latin typeface="Montserrat Thin SemiBold"/>
                <a:ea typeface="Montserrat Thin SemiBold"/>
                <a:cs typeface="Montserrat Thin SemiBold"/>
                <a:sym typeface="Montserrat Thin SemiBold"/>
              </a:defRPr>
            </a:lvl1pPr>
          </a:lstStyle>
          <a:p>
            <a:pPr/>
            <a:r>
              <a:t>Requisiti</a:t>
            </a:r>
          </a:p>
        </p:txBody>
      </p:sp>
      <p:sp>
        <p:nvSpPr>
          <p:cNvPr id="165" name="Registrazione e Login…"/>
          <p:cNvSpPr txBox="1"/>
          <p:nvPr>
            <p:ph type="body" sz="quarter" idx="1"/>
          </p:nvPr>
        </p:nvSpPr>
        <p:spPr>
          <a:xfrm>
            <a:off x="12819376" y="4424381"/>
            <a:ext cx="10691051" cy="5365775"/>
          </a:xfrm>
          <a:prstGeom prst="rect">
            <a:avLst/>
          </a:prstGeom>
        </p:spPr>
        <p:txBody>
          <a:bodyPr/>
          <a:lstStyle/>
          <a:p>
            <a:pPr marL="536447" indent="-536447" defTabSz="2145738">
              <a:lnSpc>
                <a:spcPct val="40000"/>
              </a:lnSpc>
              <a:spcBef>
                <a:spcPts val="3900"/>
              </a:spcBef>
              <a:buSzPct val="120000"/>
              <a:defRPr sz="4224">
                <a:solidFill>
                  <a:srgbClr val="3D3D3D"/>
                </a:solidFill>
                <a:latin typeface="Montserrat Regular"/>
                <a:ea typeface="Montserrat Regular"/>
                <a:cs typeface="Montserrat Regular"/>
                <a:sym typeface="Montserrat Regular"/>
              </a:defRPr>
            </a:pPr>
            <a:r>
              <a:t>Registrazione e Login</a:t>
            </a:r>
          </a:p>
          <a:p>
            <a:pPr marL="536447" indent="-536447" defTabSz="2145738">
              <a:lnSpc>
                <a:spcPct val="40000"/>
              </a:lnSpc>
              <a:spcBef>
                <a:spcPts val="3900"/>
              </a:spcBef>
              <a:buSzPct val="120000"/>
              <a:defRPr sz="4224">
                <a:solidFill>
                  <a:srgbClr val="3D3D3D"/>
                </a:solidFill>
                <a:latin typeface="Montserrat Regular"/>
                <a:ea typeface="Montserrat Regular"/>
                <a:cs typeface="Montserrat Regular"/>
                <a:sym typeface="Montserrat Regular"/>
              </a:defRPr>
            </a:pPr>
            <a:r>
              <a:t>Creazione di un evento</a:t>
            </a:r>
          </a:p>
          <a:p>
            <a:pPr marL="536447" indent="-536447" defTabSz="2145738">
              <a:lnSpc>
                <a:spcPct val="40000"/>
              </a:lnSpc>
              <a:spcBef>
                <a:spcPts val="3900"/>
              </a:spcBef>
              <a:buSzPct val="120000"/>
              <a:defRPr sz="4224">
                <a:solidFill>
                  <a:srgbClr val="3D3D3D"/>
                </a:solidFill>
                <a:latin typeface="Montserrat Regular"/>
                <a:ea typeface="Montserrat Regular"/>
                <a:cs typeface="Montserrat Regular"/>
                <a:sym typeface="Montserrat Regular"/>
              </a:defRPr>
            </a:pPr>
            <a:r>
              <a:t>Timeline con eventi</a:t>
            </a:r>
          </a:p>
          <a:p>
            <a:pPr marL="536447" indent="-536447" defTabSz="2145738">
              <a:lnSpc>
                <a:spcPct val="40000"/>
              </a:lnSpc>
              <a:spcBef>
                <a:spcPts val="3900"/>
              </a:spcBef>
              <a:buSzPct val="120000"/>
              <a:defRPr sz="4224">
                <a:solidFill>
                  <a:srgbClr val="3D3D3D"/>
                </a:solidFill>
                <a:latin typeface="Montserrat Regular"/>
                <a:ea typeface="Montserrat Regular"/>
                <a:cs typeface="Montserrat Regular"/>
                <a:sym typeface="Montserrat Regular"/>
              </a:defRPr>
            </a:pPr>
            <a:r>
              <a:t>Seguire un utente</a:t>
            </a:r>
          </a:p>
          <a:p>
            <a:pPr marL="536447" indent="-536447" defTabSz="2145738">
              <a:lnSpc>
                <a:spcPct val="40000"/>
              </a:lnSpc>
              <a:spcBef>
                <a:spcPts val="3900"/>
              </a:spcBef>
              <a:buSzPct val="120000"/>
              <a:defRPr sz="4224">
                <a:solidFill>
                  <a:srgbClr val="3D3D3D"/>
                </a:solidFill>
                <a:latin typeface="Montserrat Regular"/>
                <a:ea typeface="Montserrat Regular"/>
                <a:cs typeface="Montserrat Regular"/>
                <a:sym typeface="Montserrat Regular"/>
              </a:defRPr>
            </a:pPr>
            <a:r>
              <a:t>Commentare / Mi piace post</a:t>
            </a:r>
          </a:p>
          <a:p>
            <a:pPr marL="536447" indent="-536447" defTabSz="2145738">
              <a:lnSpc>
                <a:spcPct val="40000"/>
              </a:lnSpc>
              <a:spcBef>
                <a:spcPts val="3900"/>
              </a:spcBef>
              <a:buSzPct val="120000"/>
              <a:defRPr sz="4224">
                <a:solidFill>
                  <a:srgbClr val="3D3D3D"/>
                </a:solidFill>
                <a:latin typeface="Montserrat Regular"/>
                <a:ea typeface="Montserrat Regular"/>
                <a:cs typeface="Montserrat Regular"/>
                <a:sym typeface="Montserrat Regular"/>
              </a:defRPr>
            </a:pPr>
            <a:r>
              <a:t>Partecipare ad un evento</a:t>
            </a:r>
          </a:p>
          <a:p>
            <a:pPr marL="536447" indent="-536447" defTabSz="2145738">
              <a:lnSpc>
                <a:spcPct val="40000"/>
              </a:lnSpc>
              <a:spcBef>
                <a:spcPts val="3900"/>
              </a:spcBef>
              <a:buSzPct val="120000"/>
              <a:defRPr sz="4224">
                <a:solidFill>
                  <a:srgbClr val="3D3D3D"/>
                </a:solidFill>
                <a:latin typeface="Montserrat Regular"/>
                <a:ea typeface="Montserrat Regular"/>
                <a:cs typeface="Montserrat Regular"/>
                <a:sym typeface="Montserrat Regular"/>
              </a:defRPr>
            </a:pPr>
            <a:r>
              <a:t>Utenti Suggeriti</a:t>
            </a:r>
          </a:p>
        </p:txBody>
      </p:sp>
      <p:sp>
        <p:nvSpPr>
          <p:cNvPr id="166" name="A seguito di una prima analisi dei requisiti, sono state prodotte le seguenti specifiche, le quali rispecchiano le fondamenta del social network"/>
          <p:cNvSpPr txBox="1"/>
          <p:nvPr/>
        </p:nvSpPr>
        <p:spPr>
          <a:xfrm>
            <a:off x="1523551" y="5060682"/>
            <a:ext cx="9718147" cy="48738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just">
              <a:lnSpc>
                <a:spcPct val="90000"/>
              </a:lnSpc>
              <a:spcBef>
                <a:spcPts val="4500"/>
              </a:spcBef>
              <a:defRPr sz="4800">
                <a:solidFill>
                  <a:srgbClr val="3D3D3D"/>
                </a:solidFill>
                <a:latin typeface="Montserrat Regular"/>
                <a:ea typeface="Montserrat Regular"/>
                <a:cs typeface="Montserrat Regular"/>
                <a:sym typeface="Montserrat Regular"/>
              </a:defRPr>
            </a:lvl1pPr>
          </a:lstStyle>
          <a:p>
            <a:pPr/>
            <a:r>
              <a:t>A seguito di una prima analisi dei requisiti, sono state prodotte le seguenti specifiche, le quali rispecchiano le fondamenta del social network</a:t>
            </a:r>
          </a:p>
        </p:txBody>
      </p:sp>
      <p:sp>
        <p:nvSpPr>
          <p:cNvPr id="167" name="Essenziali"/>
          <p:cNvSpPr txBox="1"/>
          <p:nvPr/>
        </p:nvSpPr>
        <p:spPr>
          <a:xfrm>
            <a:off x="1358900" y="2355185"/>
            <a:ext cx="21971000" cy="9347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algn="l" defTabSz="825500">
              <a:defRPr sz="5500">
                <a:solidFill>
                  <a:srgbClr val="3D3D3D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</a:lstStyle>
          <a:p>
            <a:pPr/>
            <a:r>
              <a:t>Essenziali</a:t>
            </a:r>
          </a:p>
        </p:txBody>
      </p:sp>
      <p:sp>
        <p:nvSpPr>
          <p:cNvPr id="168" name="Rectangle"/>
          <p:cNvSpPr/>
          <p:nvPr/>
        </p:nvSpPr>
        <p:spPr>
          <a:xfrm>
            <a:off x="-269479" y="-639234"/>
            <a:ext cx="24948358" cy="1270001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69" name="Ornament 16"/>
          <p:cNvSpPr/>
          <p:nvPr/>
        </p:nvSpPr>
        <p:spPr>
          <a:xfrm>
            <a:off x="11497122" y="13203921"/>
            <a:ext cx="1389757" cy="1483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007" fill="norm" stroke="1" extrusionOk="0">
                <a:moveTo>
                  <a:pt x="9472" y="21"/>
                </a:moveTo>
                <a:cubicBezTo>
                  <a:pt x="9223" y="53"/>
                  <a:pt x="8975" y="641"/>
                  <a:pt x="8772" y="1801"/>
                </a:cubicBezTo>
                <a:cubicBezTo>
                  <a:pt x="8137" y="-1445"/>
                  <a:pt x="7234" y="1021"/>
                  <a:pt x="7074" y="6181"/>
                </a:cubicBezTo>
                <a:cubicBezTo>
                  <a:pt x="7070" y="6301"/>
                  <a:pt x="7067" y="6425"/>
                  <a:pt x="7064" y="6545"/>
                </a:cubicBezTo>
                <a:cubicBezTo>
                  <a:pt x="3830" y="6672"/>
                  <a:pt x="1931" y="6955"/>
                  <a:pt x="24" y="7259"/>
                </a:cubicBezTo>
                <a:cubicBezTo>
                  <a:pt x="10" y="7263"/>
                  <a:pt x="0" y="7349"/>
                  <a:pt x="0" y="7446"/>
                </a:cubicBezTo>
                <a:lnTo>
                  <a:pt x="0" y="8477"/>
                </a:lnTo>
                <a:cubicBezTo>
                  <a:pt x="0" y="8574"/>
                  <a:pt x="10" y="8649"/>
                  <a:pt x="24" y="8653"/>
                </a:cubicBezTo>
                <a:cubicBezTo>
                  <a:pt x="2070" y="8979"/>
                  <a:pt x="3801" y="9240"/>
                  <a:pt x="7072" y="9367"/>
                </a:cubicBezTo>
                <a:cubicBezTo>
                  <a:pt x="7243" y="14966"/>
                  <a:pt x="8249" y="17172"/>
                  <a:pt x="8848" y="13068"/>
                </a:cubicBezTo>
                <a:cubicBezTo>
                  <a:pt x="9572" y="8106"/>
                  <a:pt x="9322" y="9816"/>
                  <a:pt x="9376" y="9449"/>
                </a:cubicBezTo>
                <a:cubicBezTo>
                  <a:pt x="9794" y="12417"/>
                  <a:pt x="10494" y="19166"/>
                  <a:pt x="11426" y="14286"/>
                </a:cubicBezTo>
                <a:cubicBezTo>
                  <a:pt x="11850" y="16535"/>
                  <a:pt x="12432" y="16401"/>
                  <a:pt x="12832" y="14134"/>
                </a:cubicBezTo>
                <a:cubicBezTo>
                  <a:pt x="13467" y="17338"/>
                  <a:pt x="14364" y="14891"/>
                  <a:pt x="14524" y="9730"/>
                </a:cubicBezTo>
                <a:cubicBezTo>
                  <a:pt x="14528" y="9610"/>
                  <a:pt x="14531" y="9487"/>
                  <a:pt x="14534" y="9367"/>
                </a:cubicBezTo>
                <a:cubicBezTo>
                  <a:pt x="17341" y="9258"/>
                  <a:pt x="19089" y="9035"/>
                  <a:pt x="21575" y="8641"/>
                </a:cubicBezTo>
                <a:cubicBezTo>
                  <a:pt x="21589" y="8637"/>
                  <a:pt x="21600" y="8563"/>
                  <a:pt x="21600" y="8465"/>
                </a:cubicBezTo>
                <a:lnTo>
                  <a:pt x="21600" y="7435"/>
                </a:lnTo>
                <a:cubicBezTo>
                  <a:pt x="21600" y="7337"/>
                  <a:pt x="21590" y="7263"/>
                  <a:pt x="21576" y="7259"/>
                </a:cubicBezTo>
                <a:cubicBezTo>
                  <a:pt x="21279" y="7214"/>
                  <a:pt x="18303" y="6694"/>
                  <a:pt x="14528" y="6545"/>
                </a:cubicBezTo>
                <a:cubicBezTo>
                  <a:pt x="14357" y="934"/>
                  <a:pt x="13349" y="-1260"/>
                  <a:pt x="12751" y="2843"/>
                </a:cubicBezTo>
                <a:cubicBezTo>
                  <a:pt x="12026" y="7806"/>
                  <a:pt x="12277" y="6095"/>
                  <a:pt x="12223" y="6463"/>
                </a:cubicBezTo>
                <a:cubicBezTo>
                  <a:pt x="12091" y="5529"/>
                  <a:pt x="11785" y="3355"/>
                  <a:pt x="11654" y="2422"/>
                </a:cubicBezTo>
                <a:cubicBezTo>
                  <a:pt x="11648" y="2407"/>
                  <a:pt x="10958" y="-2434"/>
                  <a:pt x="10177" y="1614"/>
                </a:cubicBezTo>
                <a:cubicBezTo>
                  <a:pt x="9969" y="521"/>
                  <a:pt x="9721" y="-11"/>
                  <a:pt x="9472" y="21"/>
                </a:cubicBezTo>
                <a:close/>
                <a:moveTo>
                  <a:pt x="13483" y="2586"/>
                </a:moveTo>
                <a:cubicBezTo>
                  <a:pt x="13809" y="2629"/>
                  <a:pt x="14122" y="4076"/>
                  <a:pt x="14222" y="6545"/>
                </a:cubicBezTo>
                <a:cubicBezTo>
                  <a:pt x="12283" y="6470"/>
                  <a:pt x="14951" y="6558"/>
                  <a:pt x="12558" y="6498"/>
                </a:cubicBezTo>
                <a:cubicBezTo>
                  <a:pt x="12563" y="6456"/>
                  <a:pt x="12951" y="3936"/>
                  <a:pt x="12926" y="4097"/>
                </a:cubicBezTo>
                <a:cubicBezTo>
                  <a:pt x="13088" y="3040"/>
                  <a:pt x="13287" y="2560"/>
                  <a:pt x="13483" y="2586"/>
                </a:cubicBezTo>
                <a:close/>
                <a:moveTo>
                  <a:pt x="8117" y="2691"/>
                </a:moveTo>
                <a:cubicBezTo>
                  <a:pt x="8311" y="2707"/>
                  <a:pt x="8507" y="3237"/>
                  <a:pt x="8659" y="4354"/>
                </a:cubicBezTo>
                <a:cubicBezTo>
                  <a:pt x="8665" y="4403"/>
                  <a:pt x="8971" y="6573"/>
                  <a:pt x="8961" y="6498"/>
                </a:cubicBezTo>
                <a:cubicBezTo>
                  <a:pt x="7707" y="6531"/>
                  <a:pt x="9154" y="6465"/>
                  <a:pt x="7379" y="6533"/>
                </a:cubicBezTo>
                <a:cubicBezTo>
                  <a:pt x="7476" y="4057"/>
                  <a:pt x="7793" y="2666"/>
                  <a:pt x="8117" y="2691"/>
                </a:cubicBezTo>
                <a:close/>
                <a:moveTo>
                  <a:pt x="9529" y="2961"/>
                </a:moveTo>
                <a:cubicBezTo>
                  <a:pt x="9927" y="3168"/>
                  <a:pt x="10207" y="6148"/>
                  <a:pt x="10284" y="6474"/>
                </a:cubicBezTo>
                <a:lnTo>
                  <a:pt x="9480" y="6486"/>
                </a:lnTo>
                <a:lnTo>
                  <a:pt x="9096" y="3874"/>
                </a:lnTo>
                <a:cubicBezTo>
                  <a:pt x="9251" y="3127"/>
                  <a:pt x="9397" y="2891"/>
                  <a:pt x="9529" y="2961"/>
                </a:cubicBezTo>
                <a:close/>
                <a:moveTo>
                  <a:pt x="10947" y="3019"/>
                </a:moveTo>
                <a:cubicBezTo>
                  <a:pt x="11376" y="3474"/>
                  <a:pt x="11709" y="6643"/>
                  <a:pt x="11684" y="6474"/>
                </a:cubicBezTo>
                <a:lnTo>
                  <a:pt x="10895" y="6463"/>
                </a:lnTo>
                <a:lnTo>
                  <a:pt x="10496" y="3698"/>
                </a:lnTo>
                <a:cubicBezTo>
                  <a:pt x="10651" y="3023"/>
                  <a:pt x="10804" y="2868"/>
                  <a:pt x="10947" y="3019"/>
                </a:cubicBezTo>
                <a:close/>
                <a:moveTo>
                  <a:pt x="7378" y="9391"/>
                </a:moveTo>
                <a:cubicBezTo>
                  <a:pt x="8968" y="9454"/>
                  <a:pt x="8228" y="9407"/>
                  <a:pt x="9042" y="9426"/>
                </a:cubicBezTo>
                <a:cubicBezTo>
                  <a:pt x="9036" y="9463"/>
                  <a:pt x="8651" y="11988"/>
                  <a:pt x="8675" y="11827"/>
                </a:cubicBezTo>
                <a:cubicBezTo>
                  <a:pt x="8236" y="14694"/>
                  <a:pt x="7535" y="13281"/>
                  <a:pt x="7378" y="9391"/>
                </a:cubicBezTo>
                <a:close/>
                <a:moveTo>
                  <a:pt x="14221" y="9391"/>
                </a:moveTo>
                <a:cubicBezTo>
                  <a:pt x="14146" y="11306"/>
                  <a:pt x="13905" y="12840"/>
                  <a:pt x="13627" y="13162"/>
                </a:cubicBezTo>
                <a:cubicBezTo>
                  <a:pt x="13149" y="13687"/>
                  <a:pt x="12952" y="11633"/>
                  <a:pt x="12639" y="9426"/>
                </a:cubicBezTo>
                <a:cubicBezTo>
                  <a:pt x="13881" y="9392"/>
                  <a:pt x="12452" y="9462"/>
                  <a:pt x="14221" y="9391"/>
                </a:cubicBezTo>
                <a:close/>
                <a:moveTo>
                  <a:pt x="12120" y="9437"/>
                </a:moveTo>
                <a:lnTo>
                  <a:pt x="12509" y="12073"/>
                </a:lnTo>
                <a:cubicBezTo>
                  <a:pt x="11887" y="14996"/>
                  <a:pt x="11427" y="9888"/>
                  <a:pt x="11325" y="9449"/>
                </a:cubicBezTo>
                <a:lnTo>
                  <a:pt x="12120" y="9437"/>
                </a:lnTo>
                <a:close/>
                <a:moveTo>
                  <a:pt x="9917" y="9449"/>
                </a:moveTo>
                <a:lnTo>
                  <a:pt x="10714" y="9461"/>
                </a:lnTo>
                <a:lnTo>
                  <a:pt x="11111" y="12201"/>
                </a:lnTo>
                <a:cubicBezTo>
                  <a:pt x="10633" y="14338"/>
                  <a:pt x="10233" y="11576"/>
                  <a:pt x="10228" y="11557"/>
                </a:cubicBezTo>
                <a:cubicBezTo>
                  <a:pt x="10221" y="11516"/>
                  <a:pt x="9907" y="9382"/>
                  <a:pt x="9917" y="9449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70" name="2"/>
          <p:cNvSpPr txBox="1"/>
          <p:nvPr/>
        </p:nvSpPr>
        <p:spPr>
          <a:xfrm>
            <a:off x="12048286" y="12778316"/>
            <a:ext cx="287428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000000"/>
                </a:solidFill>
                <a:latin typeface="Montserrat Regular"/>
                <a:ea typeface="Montserrat Regular"/>
                <a:cs typeface="Montserrat Regular"/>
                <a:sym typeface="Montserrat Regular"/>
              </a:defRPr>
            </a:lvl1pPr>
          </a:lstStyle>
          <a:p>
            <a:pPr/>
            <a:r>
              <a:t>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Requisiti"/>
          <p:cNvSpPr txBox="1"/>
          <p:nvPr>
            <p:ph type="title"/>
          </p:nvPr>
        </p:nvSpPr>
        <p:spPr>
          <a:xfrm>
            <a:off x="1206500" y="1077359"/>
            <a:ext cx="21971000" cy="1433164"/>
          </a:xfrm>
          <a:prstGeom prst="rect">
            <a:avLst/>
          </a:prstGeom>
        </p:spPr>
        <p:txBody>
          <a:bodyPr/>
          <a:lstStyle>
            <a:lvl1pPr>
              <a:defRPr b="0" u="sng">
                <a:solidFill>
                  <a:srgbClr val="3D3D3D"/>
                </a:solidFill>
                <a:latin typeface="Montserrat Thin SemiBold"/>
                <a:ea typeface="Montserrat Thin SemiBold"/>
                <a:cs typeface="Montserrat Thin SemiBold"/>
                <a:sym typeface="Montserrat Thin SemiBold"/>
              </a:defRPr>
            </a:lvl1pPr>
          </a:lstStyle>
          <a:p>
            <a:pPr/>
            <a:r>
              <a:t>Requisiti</a:t>
            </a:r>
          </a:p>
        </p:txBody>
      </p:sp>
      <p:sp>
        <p:nvSpPr>
          <p:cNvPr id="173" name="Registrazione e Login…"/>
          <p:cNvSpPr txBox="1"/>
          <p:nvPr>
            <p:ph type="body" sz="quarter" idx="1"/>
          </p:nvPr>
        </p:nvSpPr>
        <p:spPr>
          <a:xfrm>
            <a:off x="12819376" y="4424381"/>
            <a:ext cx="10691051" cy="5365775"/>
          </a:xfrm>
          <a:prstGeom prst="rect">
            <a:avLst/>
          </a:prstGeom>
        </p:spPr>
        <p:txBody>
          <a:bodyPr/>
          <a:lstStyle/>
          <a:p>
            <a:pPr marL="536447" indent="-536447" defTabSz="2145738">
              <a:lnSpc>
                <a:spcPct val="40000"/>
              </a:lnSpc>
              <a:spcBef>
                <a:spcPts val="3900"/>
              </a:spcBef>
              <a:buSzPct val="120000"/>
              <a:defRPr sz="4224" u="sng">
                <a:solidFill>
                  <a:srgbClr val="3D3D3D"/>
                </a:solidFill>
                <a:latin typeface="Montserrat Regular"/>
                <a:ea typeface="Montserrat Regular"/>
                <a:cs typeface="Montserrat Regular"/>
                <a:sym typeface="Montserrat Regular"/>
              </a:defRPr>
            </a:pPr>
            <a:r>
              <a:t>Registrazione e Login</a:t>
            </a:r>
          </a:p>
          <a:p>
            <a:pPr marL="536447" indent="-536447" defTabSz="2145738">
              <a:lnSpc>
                <a:spcPct val="40000"/>
              </a:lnSpc>
              <a:spcBef>
                <a:spcPts val="3900"/>
              </a:spcBef>
              <a:buSzPct val="120000"/>
              <a:defRPr sz="4224">
                <a:solidFill>
                  <a:srgbClr val="3D3D3D"/>
                </a:solidFill>
                <a:latin typeface="Montserrat Regular"/>
                <a:ea typeface="Montserrat Regular"/>
                <a:cs typeface="Montserrat Regular"/>
                <a:sym typeface="Montserrat Regular"/>
              </a:defRPr>
            </a:pPr>
            <a:r>
              <a:t>Creazione di un evento</a:t>
            </a:r>
          </a:p>
          <a:p>
            <a:pPr marL="536447" indent="-536447" defTabSz="2145738">
              <a:lnSpc>
                <a:spcPct val="40000"/>
              </a:lnSpc>
              <a:spcBef>
                <a:spcPts val="3900"/>
              </a:spcBef>
              <a:buSzPct val="120000"/>
              <a:defRPr sz="4224">
                <a:solidFill>
                  <a:srgbClr val="3D3D3D"/>
                </a:solidFill>
                <a:latin typeface="Montserrat Regular"/>
                <a:ea typeface="Montserrat Regular"/>
                <a:cs typeface="Montserrat Regular"/>
                <a:sym typeface="Montserrat Regular"/>
              </a:defRPr>
            </a:pPr>
            <a:r>
              <a:t>Timeline con eventi</a:t>
            </a:r>
          </a:p>
          <a:p>
            <a:pPr marL="536447" indent="-536447" defTabSz="2145738">
              <a:lnSpc>
                <a:spcPct val="40000"/>
              </a:lnSpc>
              <a:spcBef>
                <a:spcPts val="3900"/>
              </a:spcBef>
              <a:buSzPct val="120000"/>
              <a:defRPr sz="4224">
                <a:solidFill>
                  <a:srgbClr val="3D3D3D"/>
                </a:solidFill>
                <a:latin typeface="Montserrat Regular"/>
                <a:ea typeface="Montserrat Regular"/>
                <a:cs typeface="Montserrat Regular"/>
                <a:sym typeface="Montserrat Regular"/>
              </a:defRPr>
            </a:pPr>
            <a:r>
              <a:t>Seguire un utente</a:t>
            </a:r>
          </a:p>
          <a:p>
            <a:pPr marL="536447" indent="-536447" defTabSz="2145738">
              <a:lnSpc>
                <a:spcPct val="40000"/>
              </a:lnSpc>
              <a:spcBef>
                <a:spcPts val="3900"/>
              </a:spcBef>
              <a:buSzPct val="120000"/>
              <a:defRPr sz="4224">
                <a:solidFill>
                  <a:srgbClr val="3D3D3D"/>
                </a:solidFill>
                <a:latin typeface="Montserrat Regular"/>
                <a:ea typeface="Montserrat Regular"/>
                <a:cs typeface="Montserrat Regular"/>
                <a:sym typeface="Montserrat Regular"/>
              </a:defRPr>
            </a:pPr>
            <a:r>
              <a:t>Commentare / Mi piace post</a:t>
            </a:r>
          </a:p>
          <a:p>
            <a:pPr marL="536447" indent="-536447" defTabSz="2145738">
              <a:lnSpc>
                <a:spcPct val="40000"/>
              </a:lnSpc>
              <a:spcBef>
                <a:spcPts val="3900"/>
              </a:spcBef>
              <a:buSzPct val="120000"/>
              <a:defRPr sz="4224">
                <a:solidFill>
                  <a:srgbClr val="3D3D3D"/>
                </a:solidFill>
                <a:latin typeface="Montserrat Regular"/>
                <a:ea typeface="Montserrat Regular"/>
                <a:cs typeface="Montserrat Regular"/>
                <a:sym typeface="Montserrat Regular"/>
              </a:defRPr>
            </a:pPr>
            <a:r>
              <a:t>Partecipare ad un evento</a:t>
            </a:r>
          </a:p>
          <a:p>
            <a:pPr marL="536447" indent="-536447" defTabSz="2145738">
              <a:lnSpc>
                <a:spcPct val="40000"/>
              </a:lnSpc>
              <a:spcBef>
                <a:spcPts val="3900"/>
              </a:spcBef>
              <a:buSzPct val="120000"/>
              <a:defRPr sz="4224">
                <a:solidFill>
                  <a:srgbClr val="3D3D3D"/>
                </a:solidFill>
                <a:latin typeface="Montserrat Regular"/>
                <a:ea typeface="Montserrat Regular"/>
                <a:cs typeface="Montserrat Regular"/>
                <a:sym typeface="Montserrat Regular"/>
              </a:defRPr>
            </a:pPr>
            <a:r>
              <a:t>Utenti Suggeriti</a:t>
            </a:r>
          </a:p>
        </p:txBody>
      </p:sp>
      <p:sp>
        <p:nvSpPr>
          <p:cNvPr id="174" name="Essenziali"/>
          <p:cNvSpPr txBox="1"/>
          <p:nvPr/>
        </p:nvSpPr>
        <p:spPr>
          <a:xfrm>
            <a:off x="1358900" y="2355185"/>
            <a:ext cx="21971000" cy="9347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algn="l" defTabSz="825500">
              <a:defRPr sz="5500">
                <a:solidFill>
                  <a:srgbClr val="3D3D3D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</a:lstStyle>
          <a:p>
            <a:pPr/>
            <a:r>
              <a:t>Essenziali</a:t>
            </a:r>
          </a:p>
        </p:txBody>
      </p:sp>
      <p:pic>
        <p:nvPicPr>
          <p:cNvPr id="175" name="Login.png" descr="Logi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26056" y="3924096"/>
            <a:ext cx="5926237" cy="3678069"/>
          </a:xfrm>
          <a:prstGeom prst="rect">
            <a:avLst/>
          </a:prstGeom>
          <a:ln w="12700">
            <a:miter lim="400000"/>
          </a:ln>
        </p:spPr>
      </p:pic>
      <p:pic>
        <p:nvPicPr>
          <p:cNvPr id="176" name="Registrazione.png" descr="Registrazion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738390" y="7881139"/>
            <a:ext cx="6012078" cy="4561465"/>
          </a:xfrm>
          <a:prstGeom prst="rect">
            <a:avLst/>
          </a:prstGeom>
          <a:ln w="12700">
            <a:miter lim="400000"/>
          </a:ln>
        </p:spPr>
      </p:pic>
      <p:sp>
        <p:nvSpPr>
          <p:cNvPr id="177" name="Rectangle"/>
          <p:cNvSpPr/>
          <p:nvPr/>
        </p:nvSpPr>
        <p:spPr>
          <a:xfrm>
            <a:off x="-282179" y="-651934"/>
            <a:ext cx="24948358" cy="1270001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78" name="Ornament 16"/>
          <p:cNvSpPr/>
          <p:nvPr/>
        </p:nvSpPr>
        <p:spPr>
          <a:xfrm>
            <a:off x="11497122" y="13203921"/>
            <a:ext cx="1389757" cy="1483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007" fill="norm" stroke="1" extrusionOk="0">
                <a:moveTo>
                  <a:pt x="9472" y="21"/>
                </a:moveTo>
                <a:cubicBezTo>
                  <a:pt x="9223" y="53"/>
                  <a:pt x="8975" y="641"/>
                  <a:pt x="8772" y="1801"/>
                </a:cubicBezTo>
                <a:cubicBezTo>
                  <a:pt x="8137" y="-1445"/>
                  <a:pt x="7234" y="1021"/>
                  <a:pt x="7074" y="6181"/>
                </a:cubicBezTo>
                <a:cubicBezTo>
                  <a:pt x="7070" y="6301"/>
                  <a:pt x="7067" y="6425"/>
                  <a:pt x="7064" y="6545"/>
                </a:cubicBezTo>
                <a:cubicBezTo>
                  <a:pt x="3830" y="6672"/>
                  <a:pt x="1931" y="6955"/>
                  <a:pt x="24" y="7259"/>
                </a:cubicBezTo>
                <a:cubicBezTo>
                  <a:pt x="10" y="7263"/>
                  <a:pt x="0" y="7349"/>
                  <a:pt x="0" y="7446"/>
                </a:cubicBezTo>
                <a:lnTo>
                  <a:pt x="0" y="8477"/>
                </a:lnTo>
                <a:cubicBezTo>
                  <a:pt x="0" y="8574"/>
                  <a:pt x="10" y="8649"/>
                  <a:pt x="24" y="8653"/>
                </a:cubicBezTo>
                <a:cubicBezTo>
                  <a:pt x="2070" y="8979"/>
                  <a:pt x="3801" y="9240"/>
                  <a:pt x="7072" y="9367"/>
                </a:cubicBezTo>
                <a:cubicBezTo>
                  <a:pt x="7243" y="14966"/>
                  <a:pt x="8249" y="17172"/>
                  <a:pt x="8848" y="13068"/>
                </a:cubicBezTo>
                <a:cubicBezTo>
                  <a:pt x="9572" y="8106"/>
                  <a:pt x="9322" y="9816"/>
                  <a:pt x="9376" y="9449"/>
                </a:cubicBezTo>
                <a:cubicBezTo>
                  <a:pt x="9794" y="12417"/>
                  <a:pt x="10494" y="19166"/>
                  <a:pt x="11426" y="14286"/>
                </a:cubicBezTo>
                <a:cubicBezTo>
                  <a:pt x="11850" y="16535"/>
                  <a:pt x="12432" y="16401"/>
                  <a:pt x="12832" y="14134"/>
                </a:cubicBezTo>
                <a:cubicBezTo>
                  <a:pt x="13467" y="17338"/>
                  <a:pt x="14364" y="14891"/>
                  <a:pt x="14524" y="9730"/>
                </a:cubicBezTo>
                <a:cubicBezTo>
                  <a:pt x="14528" y="9610"/>
                  <a:pt x="14531" y="9487"/>
                  <a:pt x="14534" y="9367"/>
                </a:cubicBezTo>
                <a:cubicBezTo>
                  <a:pt x="17341" y="9258"/>
                  <a:pt x="19089" y="9035"/>
                  <a:pt x="21575" y="8641"/>
                </a:cubicBezTo>
                <a:cubicBezTo>
                  <a:pt x="21589" y="8637"/>
                  <a:pt x="21600" y="8563"/>
                  <a:pt x="21600" y="8465"/>
                </a:cubicBezTo>
                <a:lnTo>
                  <a:pt x="21600" y="7435"/>
                </a:lnTo>
                <a:cubicBezTo>
                  <a:pt x="21600" y="7337"/>
                  <a:pt x="21590" y="7263"/>
                  <a:pt x="21576" y="7259"/>
                </a:cubicBezTo>
                <a:cubicBezTo>
                  <a:pt x="21279" y="7214"/>
                  <a:pt x="18303" y="6694"/>
                  <a:pt x="14528" y="6545"/>
                </a:cubicBezTo>
                <a:cubicBezTo>
                  <a:pt x="14357" y="934"/>
                  <a:pt x="13349" y="-1260"/>
                  <a:pt x="12751" y="2843"/>
                </a:cubicBezTo>
                <a:cubicBezTo>
                  <a:pt x="12026" y="7806"/>
                  <a:pt x="12277" y="6095"/>
                  <a:pt x="12223" y="6463"/>
                </a:cubicBezTo>
                <a:cubicBezTo>
                  <a:pt x="12091" y="5529"/>
                  <a:pt x="11785" y="3355"/>
                  <a:pt x="11654" y="2422"/>
                </a:cubicBezTo>
                <a:cubicBezTo>
                  <a:pt x="11648" y="2407"/>
                  <a:pt x="10958" y="-2434"/>
                  <a:pt x="10177" y="1614"/>
                </a:cubicBezTo>
                <a:cubicBezTo>
                  <a:pt x="9969" y="521"/>
                  <a:pt x="9721" y="-11"/>
                  <a:pt x="9472" y="21"/>
                </a:cubicBezTo>
                <a:close/>
                <a:moveTo>
                  <a:pt x="13483" y="2586"/>
                </a:moveTo>
                <a:cubicBezTo>
                  <a:pt x="13809" y="2629"/>
                  <a:pt x="14122" y="4076"/>
                  <a:pt x="14222" y="6545"/>
                </a:cubicBezTo>
                <a:cubicBezTo>
                  <a:pt x="12283" y="6470"/>
                  <a:pt x="14951" y="6558"/>
                  <a:pt x="12558" y="6498"/>
                </a:cubicBezTo>
                <a:cubicBezTo>
                  <a:pt x="12563" y="6456"/>
                  <a:pt x="12951" y="3936"/>
                  <a:pt x="12926" y="4097"/>
                </a:cubicBezTo>
                <a:cubicBezTo>
                  <a:pt x="13088" y="3040"/>
                  <a:pt x="13287" y="2560"/>
                  <a:pt x="13483" y="2586"/>
                </a:cubicBezTo>
                <a:close/>
                <a:moveTo>
                  <a:pt x="8117" y="2691"/>
                </a:moveTo>
                <a:cubicBezTo>
                  <a:pt x="8311" y="2707"/>
                  <a:pt x="8507" y="3237"/>
                  <a:pt x="8659" y="4354"/>
                </a:cubicBezTo>
                <a:cubicBezTo>
                  <a:pt x="8665" y="4403"/>
                  <a:pt x="8971" y="6573"/>
                  <a:pt x="8961" y="6498"/>
                </a:cubicBezTo>
                <a:cubicBezTo>
                  <a:pt x="7707" y="6531"/>
                  <a:pt x="9154" y="6465"/>
                  <a:pt x="7379" y="6533"/>
                </a:cubicBezTo>
                <a:cubicBezTo>
                  <a:pt x="7476" y="4057"/>
                  <a:pt x="7793" y="2666"/>
                  <a:pt x="8117" y="2691"/>
                </a:cubicBezTo>
                <a:close/>
                <a:moveTo>
                  <a:pt x="9529" y="2961"/>
                </a:moveTo>
                <a:cubicBezTo>
                  <a:pt x="9927" y="3168"/>
                  <a:pt x="10207" y="6148"/>
                  <a:pt x="10284" y="6474"/>
                </a:cubicBezTo>
                <a:lnTo>
                  <a:pt x="9480" y="6486"/>
                </a:lnTo>
                <a:lnTo>
                  <a:pt x="9096" y="3874"/>
                </a:lnTo>
                <a:cubicBezTo>
                  <a:pt x="9251" y="3127"/>
                  <a:pt x="9397" y="2891"/>
                  <a:pt x="9529" y="2961"/>
                </a:cubicBezTo>
                <a:close/>
                <a:moveTo>
                  <a:pt x="10947" y="3019"/>
                </a:moveTo>
                <a:cubicBezTo>
                  <a:pt x="11376" y="3474"/>
                  <a:pt x="11709" y="6643"/>
                  <a:pt x="11684" y="6474"/>
                </a:cubicBezTo>
                <a:lnTo>
                  <a:pt x="10895" y="6463"/>
                </a:lnTo>
                <a:lnTo>
                  <a:pt x="10496" y="3698"/>
                </a:lnTo>
                <a:cubicBezTo>
                  <a:pt x="10651" y="3023"/>
                  <a:pt x="10804" y="2868"/>
                  <a:pt x="10947" y="3019"/>
                </a:cubicBezTo>
                <a:close/>
                <a:moveTo>
                  <a:pt x="7378" y="9391"/>
                </a:moveTo>
                <a:cubicBezTo>
                  <a:pt x="8968" y="9454"/>
                  <a:pt x="8228" y="9407"/>
                  <a:pt x="9042" y="9426"/>
                </a:cubicBezTo>
                <a:cubicBezTo>
                  <a:pt x="9036" y="9463"/>
                  <a:pt x="8651" y="11988"/>
                  <a:pt x="8675" y="11827"/>
                </a:cubicBezTo>
                <a:cubicBezTo>
                  <a:pt x="8236" y="14694"/>
                  <a:pt x="7535" y="13281"/>
                  <a:pt x="7378" y="9391"/>
                </a:cubicBezTo>
                <a:close/>
                <a:moveTo>
                  <a:pt x="14221" y="9391"/>
                </a:moveTo>
                <a:cubicBezTo>
                  <a:pt x="14146" y="11306"/>
                  <a:pt x="13905" y="12840"/>
                  <a:pt x="13627" y="13162"/>
                </a:cubicBezTo>
                <a:cubicBezTo>
                  <a:pt x="13149" y="13687"/>
                  <a:pt x="12952" y="11633"/>
                  <a:pt x="12639" y="9426"/>
                </a:cubicBezTo>
                <a:cubicBezTo>
                  <a:pt x="13881" y="9392"/>
                  <a:pt x="12452" y="9462"/>
                  <a:pt x="14221" y="9391"/>
                </a:cubicBezTo>
                <a:close/>
                <a:moveTo>
                  <a:pt x="12120" y="9437"/>
                </a:moveTo>
                <a:lnTo>
                  <a:pt x="12509" y="12073"/>
                </a:lnTo>
                <a:cubicBezTo>
                  <a:pt x="11887" y="14996"/>
                  <a:pt x="11427" y="9888"/>
                  <a:pt x="11325" y="9449"/>
                </a:cubicBezTo>
                <a:lnTo>
                  <a:pt x="12120" y="9437"/>
                </a:lnTo>
                <a:close/>
                <a:moveTo>
                  <a:pt x="9917" y="9449"/>
                </a:moveTo>
                <a:lnTo>
                  <a:pt x="10714" y="9461"/>
                </a:lnTo>
                <a:lnTo>
                  <a:pt x="11111" y="12201"/>
                </a:lnTo>
                <a:cubicBezTo>
                  <a:pt x="10633" y="14338"/>
                  <a:pt x="10233" y="11576"/>
                  <a:pt x="10228" y="11557"/>
                </a:cubicBezTo>
                <a:cubicBezTo>
                  <a:pt x="10221" y="11516"/>
                  <a:pt x="9907" y="9382"/>
                  <a:pt x="9917" y="9449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79" name="3"/>
          <p:cNvSpPr txBox="1"/>
          <p:nvPr/>
        </p:nvSpPr>
        <p:spPr>
          <a:xfrm>
            <a:off x="12048896" y="12778316"/>
            <a:ext cx="286208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000000"/>
                </a:solidFill>
                <a:latin typeface="Montserrat Regular"/>
                <a:ea typeface="Montserrat Regular"/>
                <a:cs typeface="Montserrat Regular"/>
                <a:sym typeface="Montserrat Regular"/>
              </a:defRPr>
            </a:lvl1pPr>
          </a:lstStyle>
          <a:p>
            <a:pPr/>
            <a:r>
              <a:t>3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Requisiti"/>
          <p:cNvSpPr txBox="1"/>
          <p:nvPr>
            <p:ph type="title"/>
          </p:nvPr>
        </p:nvSpPr>
        <p:spPr>
          <a:xfrm>
            <a:off x="1206500" y="1077359"/>
            <a:ext cx="21971000" cy="1433164"/>
          </a:xfrm>
          <a:prstGeom prst="rect">
            <a:avLst/>
          </a:prstGeom>
        </p:spPr>
        <p:txBody>
          <a:bodyPr/>
          <a:lstStyle>
            <a:lvl1pPr>
              <a:defRPr b="0" u="sng">
                <a:solidFill>
                  <a:srgbClr val="3D3D3D"/>
                </a:solidFill>
                <a:latin typeface="Montserrat Thin SemiBold"/>
                <a:ea typeface="Montserrat Thin SemiBold"/>
                <a:cs typeface="Montserrat Thin SemiBold"/>
                <a:sym typeface="Montserrat Thin SemiBold"/>
              </a:defRPr>
            </a:lvl1pPr>
          </a:lstStyle>
          <a:p>
            <a:pPr/>
            <a:r>
              <a:t>Requisiti</a:t>
            </a:r>
          </a:p>
        </p:txBody>
      </p:sp>
      <p:sp>
        <p:nvSpPr>
          <p:cNvPr id="182" name="Registrazione e Login…"/>
          <p:cNvSpPr txBox="1"/>
          <p:nvPr>
            <p:ph type="body" sz="quarter" idx="1"/>
          </p:nvPr>
        </p:nvSpPr>
        <p:spPr>
          <a:xfrm>
            <a:off x="12819376" y="4424381"/>
            <a:ext cx="10691051" cy="5365775"/>
          </a:xfrm>
          <a:prstGeom prst="rect">
            <a:avLst/>
          </a:prstGeom>
        </p:spPr>
        <p:txBody>
          <a:bodyPr/>
          <a:lstStyle/>
          <a:p>
            <a:pPr marL="536447" indent="-536447" defTabSz="2145738">
              <a:lnSpc>
                <a:spcPct val="40000"/>
              </a:lnSpc>
              <a:spcBef>
                <a:spcPts val="3900"/>
              </a:spcBef>
              <a:buSzPct val="120000"/>
              <a:defRPr sz="4224">
                <a:solidFill>
                  <a:srgbClr val="3D3D3D"/>
                </a:solidFill>
                <a:latin typeface="Montserrat Regular"/>
                <a:ea typeface="Montserrat Regular"/>
                <a:cs typeface="Montserrat Regular"/>
                <a:sym typeface="Montserrat Regular"/>
              </a:defRPr>
            </a:pPr>
            <a:r>
              <a:t>Registrazione e Login</a:t>
            </a:r>
          </a:p>
          <a:p>
            <a:pPr marL="536447" indent="-536447" defTabSz="2145738">
              <a:lnSpc>
                <a:spcPct val="40000"/>
              </a:lnSpc>
              <a:spcBef>
                <a:spcPts val="3900"/>
              </a:spcBef>
              <a:buSzPct val="120000"/>
              <a:defRPr sz="4224" u="sng">
                <a:solidFill>
                  <a:srgbClr val="3D3D3D"/>
                </a:solidFill>
                <a:latin typeface="Montserrat Regular"/>
                <a:ea typeface="Montserrat Regular"/>
                <a:cs typeface="Montserrat Regular"/>
                <a:sym typeface="Montserrat Regular"/>
              </a:defRPr>
            </a:pPr>
            <a:r>
              <a:t>Creazione di un evento</a:t>
            </a:r>
          </a:p>
          <a:p>
            <a:pPr marL="536447" indent="-536447" defTabSz="2145738">
              <a:lnSpc>
                <a:spcPct val="40000"/>
              </a:lnSpc>
              <a:spcBef>
                <a:spcPts val="3900"/>
              </a:spcBef>
              <a:buSzPct val="120000"/>
              <a:defRPr sz="4224">
                <a:solidFill>
                  <a:srgbClr val="3D3D3D"/>
                </a:solidFill>
                <a:latin typeface="Montserrat Regular"/>
                <a:ea typeface="Montserrat Regular"/>
                <a:cs typeface="Montserrat Regular"/>
                <a:sym typeface="Montserrat Regular"/>
              </a:defRPr>
            </a:pPr>
            <a:r>
              <a:t>Timeline con eventi</a:t>
            </a:r>
          </a:p>
          <a:p>
            <a:pPr marL="536447" indent="-536447" defTabSz="2145738">
              <a:lnSpc>
                <a:spcPct val="40000"/>
              </a:lnSpc>
              <a:spcBef>
                <a:spcPts val="3900"/>
              </a:spcBef>
              <a:buSzPct val="120000"/>
              <a:defRPr sz="4224">
                <a:solidFill>
                  <a:srgbClr val="3D3D3D"/>
                </a:solidFill>
                <a:latin typeface="Montserrat Regular"/>
                <a:ea typeface="Montserrat Regular"/>
                <a:cs typeface="Montserrat Regular"/>
                <a:sym typeface="Montserrat Regular"/>
              </a:defRPr>
            </a:pPr>
            <a:r>
              <a:t>Seguire un utente</a:t>
            </a:r>
          </a:p>
          <a:p>
            <a:pPr marL="536447" indent="-536447" defTabSz="2145738">
              <a:lnSpc>
                <a:spcPct val="40000"/>
              </a:lnSpc>
              <a:spcBef>
                <a:spcPts val="3900"/>
              </a:spcBef>
              <a:buSzPct val="120000"/>
              <a:defRPr sz="4224">
                <a:solidFill>
                  <a:srgbClr val="3D3D3D"/>
                </a:solidFill>
                <a:latin typeface="Montserrat Regular"/>
                <a:ea typeface="Montserrat Regular"/>
                <a:cs typeface="Montserrat Regular"/>
                <a:sym typeface="Montserrat Regular"/>
              </a:defRPr>
            </a:pPr>
            <a:r>
              <a:t>Commentare / Mi piace post</a:t>
            </a:r>
          </a:p>
          <a:p>
            <a:pPr marL="536447" indent="-536447" defTabSz="2145738">
              <a:lnSpc>
                <a:spcPct val="40000"/>
              </a:lnSpc>
              <a:spcBef>
                <a:spcPts val="3900"/>
              </a:spcBef>
              <a:buSzPct val="120000"/>
              <a:defRPr sz="4224">
                <a:solidFill>
                  <a:srgbClr val="3D3D3D"/>
                </a:solidFill>
                <a:latin typeface="Montserrat Regular"/>
                <a:ea typeface="Montserrat Regular"/>
                <a:cs typeface="Montserrat Regular"/>
                <a:sym typeface="Montserrat Regular"/>
              </a:defRPr>
            </a:pPr>
            <a:r>
              <a:t>Partecipare ad un evento</a:t>
            </a:r>
          </a:p>
          <a:p>
            <a:pPr marL="536447" indent="-536447" defTabSz="2145738">
              <a:lnSpc>
                <a:spcPct val="40000"/>
              </a:lnSpc>
              <a:spcBef>
                <a:spcPts val="3900"/>
              </a:spcBef>
              <a:buSzPct val="120000"/>
              <a:defRPr sz="4224">
                <a:solidFill>
                  <a:srgbClr val="3D3D3D"/>
                </a:solidFill>
                <a:latin typeface="Montserrat Regular"/>
                <a:ea typeface="Montserrat Regular"/>
                <a:cs typeface="Montserrat Regular"/>
                <a:sym typeface="Montserrat Regular"/>
              </a:defRPr>
            </a:pPr>
            <a:r>
              <a:t>Utenti Suggeriti</a:t>
            </a:r>
          </a:p>
        </p:txBody>
      </p:sp>
      <p:sp>
        <p:nvSpPr>
          <p:cNvPr id="183" name="Essenziali"/>
          <p:cNvSpPr txBox="1"/>
          <p:nvPr/>
        </p:nvSpPr>
        <p:spPr>
          <a:xfrm>
            <a:off x="1358900" y="2355185"/>
            <a:ext cx="21971000" cy="9347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algn="l" defTabSz="825500">
              <a:defRPr sz="5500">
                <a:solidFill>
                  <a:srgbClr val="3D3D3D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</a:lstStyle>
          <a:p>
            <a:pPr/>
            <a:r>
              <a:t>Essenziali</a:t>
            </a:r>
          </a:p>
        </p:txBody>
      </p:sp>
      <p:pic>
        <p:nvPicPr>
          <p:cNvPr id="184" name="creazione-post-v1.png" descr="creazione-post-v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89347" y="4016060"/>
            <a:ext cx="11353842" cy="7321392"/>
          </a:xfrm>
          <a:prstGeom prst="rect">
            <a:avLst/>
          </a:prstGeom>
          <a:ln w="12700">
            <a:miter lim="400000"/>
          </a:ln>
        </p:spPr>
      </p:pic>
      <p:sp>
        <p:nvSpPr>
          <p:cNvPr id="185" name="Rectangle"/>
          <p:cNvSpPr/>
          <p:nvPr/>
        </p:nvSpPr>
        <p:spPr>
          <a:xfrm>
            <a:off x="-282179" y="-651934"/>
            <a:ext cx="24948358" cy="1270001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86" name="Ornament 16"/>
          <p:cNvSpPr/>
          <p:nvPr/>
        </p:nvSpPr>
        <p:spPr>
          <a:xfrm>
            <a:off x="11497122" y="13203921"/>
            <a:ext cx="1389757" cy="1483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007" fill="norm" stroke="1" extrusionOk="0">
                <a:moveTo>
                  <a:pt x="9472" y="21"/>
                </a:moveTo>
                <a:cubicBezTo>
                  <a:pt x="9223" y="53"/>
                  <a:pt x="8975" y="641"/>
                  <a:pt x="8772" y="1801"/>
                </a:cubicBezTo>
                <a:cubicBezTo>
                  <a:pt x="8137" y="-1445"/>
                  <a:pt x="7234" y="1021"/>
                  <a:pt x="7074" y="6181"/>
                </a:cubicBezTo>
                <a:cubicBezTo>
                  <a:pt x="7070" y="6301"/>
                  <a:pt x="7067" y="6425"/>
                  <a:pt x="7064" y="6545"/>
                </a:cubicBezTo>
                <a:cubicBezTo>
                  <a:pt x="3830" y="6672"/>
                  <a:pt x="1931" y="6955"/>
                  <a:pt x="24" y="7259"/>
                </a:cubicBezTo>
                <a:cubicBezTo>
                  <a:pt x="10" y="7263"/>
                  <a:pt x="0" y="7349"/>
                  <a:pt x="0" y="7446"/>
                </a:cubicBezTo>
                <a:lnTo>
                  <a:pt x="0" y="8477"/>
                </a:lnTo>
                <a:cubicBezTo>
                  <a:pt x="0" y="8574"/>
                  <a:pt x="10" y="8649"/>
                  <a:pt x="24" y="8653"/>
                </a:cubicBezTo>
                <a:cubicBezTo>
                  <a:pt x="2070" y="8979"/>
                  <a:pt x="3801" y="9240"/>
                  <a:pt x="7072" y="9367"/>
                </a:cubicBezTo>
                <a:cubicBezTo>
                  <a:pt x="7243" y="14966"/>
                  <a:pt x="8249" y="17172"/>
                  <a:pt x="8848" y="13068"/>
                </a:cubicBezTo>
                <a:cubicBezTo>
                  <a:pt x="9572" y="8106"/>
                  <a:pt x="9322" y="9816"/>
                  <a:pt x="9376" y="9449"/>
                </a:cubicBezTo>
                <a:cubicBezTo>
                  <a:pt x="9794" y="12417"/>
                  <a:pt x="10494" y="19166"/>
                  <a:pt x="11426" y="14286"/>
                </a:cubicBezTo>
                <a:cubicBezTo>
                  <a:pt x="11850" y="16535"/>
                  <a:pt x="12432" y="16401"/>
                  <a:pt x="12832" y="14134"/>
                </a:cubicBezTo>
                <a:cubicBezTo>
                  <a:pt x="13467" y="17338"/>
                  <a:pt x="14364" y="14891"/>
                  <a:pt x="14524" y="9730"/>
                </a:cubicBezTo>
                <a:cubicBezTo>
                  <a:pt x="14528" y="9610"/>
                  <a:pt x="14531" y="9487"/>
                  <a:pt x="14534" y="9367"/>
                </a:cubicBezTo>
                <a:cubicBezTo>
                  <a:pt x="17341" y="9258"/>
                  <a:pt x="19089" y="9035"/>
                  <a:pt x="21575" y="8641"/>
                </a:cubicBezTo>
                <a:cubicBezTo>
                  <a:pt x="21589" y="8637"/>
                  <a:pt x="21600" y="8563"/>
                  <a:pt x="21600" y="8465"/>
                </a:cubicBezTo>
                <a:lnTo>
                  <a:pt x="21600" y="7435"/>
                </a:lnTo>
                <a:cubicBezTo>
                  <a:pt x="21600" y="7337"/>
                  <a:pt x="21590" y="7263"/>
                  <a:pt x="21576" y="7259"/>
                </a:cubicBezTo>
                <a:cubicBezTo>
                  <a:pt x="21279" y="7214"/>
                  <a:pt x="18303" y="6694"/>
                  <a:pt x="14528" y="6545"/>
                </a:cubicBezTo>
                <a:cubicBezTo>
                  <a:pt x="14357" y="934"/>
                  <a:pt x="13349" y="-1260"/>
                  <a:pt x="12751" y="2843"/>
                </a:cubicBezTo>
                <a:cubicBezTo>
                  <a:pt x="12026" y="7806"/>
                  <a:pt x="12277" y="6095"/>
                  <a:pt x="12223" y="6463"/>
                </a:cubicBezTo>
                <a:cubicBezTo>
                  <a:pt x="12091" y="5529"/>
                  <a:pt x="11785" y="3355"/>
                  <a:pt x="11654" y="2422"/>
                </a:cubicBezTo>
                <a:cubicBezTo>
                  <a:pt x="11648" y="2407"/>
                  <a:pt x="10958" y="-2434"/>
                  <a:pt x="10177" y="1614"/>
                </a:cubicBezTo>
                <a:cubicBezTo>
                  <a:pt x="9969" y="521"/>
                  <a:pt x="9721" y="-11"/>
                  <a:pt x="9472" y="21"/>
                </a:cubicBezTo>
                <a:close/>
                <a:moveTo>
                  <a:pt x="13483" y="2586"/>
                </a:moveTo>
                <a:cubicBezTo>
                  <a:pt x="13809" y="2629"/>
                  <a:pt x="14122" y="4076"/>
                  <a:pt x="14222" y="6545"/>
                </a:cubicBezTo>
                <a:cubicBezTo>
                  <a:pt x="12283" y="6470"/>
                  <a:pt x="14951" y="6558"/>
                  <a:pt x="12558" y="6498"/>
                </a:cubicBezTo>
                <a:cubicBezTo>
                  <a:pt x="12563" y="6456"/>
                  <a:pt x="12951" y="3936"/>
                  <a:pt x="12926" y="4097"/>
                </a:cubicBezTo>
                <a:cubicBezTo>
                  <a:pt x="13088" y="3040"/>
                  <a:pt x="13287" y="2560"/>
                  <a:pt x="13483" y="2586"/>
                </a:cubicBezTo>
                <a:close/>
                <a:moveTo>
                  <a:pt x="8117" y="2691"/>
                </a:moveTo>
                <a:cubicBezTo>
                  <a:pt x="8311" y="2707"/>
                  <a:pt x="8507" y="3237"/>
                  <a:pt x="8659" y="4354"/>
                </a:cubicBezTo>
                <a:cubicBezTo>
                  <a:pt x="8665" y="4403"/>
                  <a:pt x="8971" y="6573"/>
                  <a:pt x="8961" y="6498"/>
                </a:cubicBezTo>
                <a:cubicBezTo>
                  <a:pt x="7707" y="6531"/>
                  <a:pt x="9154" y="6465"/>
                  <a:pt x="7379" y="6533"/>
                </a:cubicBezTo>
                <a:cubicBezTo>
                  <a:pt x="7476" y="4057"/>
                  <a:pt x="7793" y="2666"/>
                  <a:pt x="8117" y="2691"/>
                </a:cubicBezTo>
                <a:close/>
                <a:moveTo>
                  <a:pt x="9529" y="2961"/>
                </a:moveTo>
                <a:cubicBezTo>
                  <a:pt x="9927" y="3168"/>
                  <a:pt x="10207" y="6148"/>
                  <a:pt x="10284" y="6474"/>
                </a:cubicBezTo>
                <a:lnTo>
                  <a:pt x="9480" y="6486"/>
                </a:lnTo>
                <a:lnTo>
                  <a:pt x="9096" y="3874"/>
                </a:lnTo>
                <a:cubicBezTo>
                  <a:pt x="9251" y="3127"/>
                  <a:pt x="9397" y="2891"/>
                  <a:pt x="9529" y="2961"/>
                </a:cubicBezTo>
                <a:close/>
                <a:moveTo>
                  <a:pt x="10947" y="3019"/>
                </a:moveTo>
                <a:cubicBezTo>
                  <a:pt x="11376" y="3474"/>
                  <a:pt x="11709" y="6643"/>
                  <a:pt x="11684" y="6474"/>
                </a:cubicBezTo>
                <a:lnTo>
                  <a:pt x="10895" y="6463"/>
                </a:lnTo>
                <a:lnTo>
                  <a:pt x="10496" y="3698"/>
                </a:lnTo>
                <a:cubicBezTo>
                  <a:pt x="10651" y="3023"/>
                  <a:pt x="10804" y="2868"/>
                  <a:pt x="10947" y="3019"/>
                </a:cubicBezTo>
                <a:close/>
                <a:moveTo>
                  <a:pt x="7378" y="9391"/>
                </a:moveTo>
                <a:cubicBezTo>
                  <a:pt x="8968" y="9454"/>
                  <a:pt x="8228" y="9407"/>
                  <a:pt x="9042" y="9426"/>
                </a:cubicBezTo>
                <a:cubicBezTo>
                  <a:pt x="9036" y="9463"/>
                  <a:pt x="8651" y="11988"/>
                  <a:pt x="8675" y="11827"/>
                </a:cubicBezTo>
                <a:cubicBezTo>
                  <a:pt x="8236" y="14694"/>
                  <a:pt x="7535" y="13281"/>
                  <a:pt x="7378" y="9391"/>
                </a:cubicBezTo>
                <a:close/>
                <a:moveTo>
                  <a:pt x="14221" y="9391"/>
                </a:moveTo>
                <a:cubicBezTo>
                  <a:pt x="14146" y="11306"/>
                  <a:pt x="13905" y="12840"/>
                  <a:pt x="13627" y="13162"/>
                </a:cubicBezTo>
                <a:cubicBezTo>
                  <a:pt x="13149" y="13687"/>
                  <a:pt x="12952" y="11633"/>
                  <a:pt x="12639" y="9426"/>
                </a:cubicBezTo>
                <a:cubicBezTo>
                  <a:pt x="13881" y="9392"/>
                  <a:pt x="12452" y="9462"/>
                  <a:pt x="14221" y="9391"/>
                </a:cubicBezTo>
                <a:close/>
                <a:moveTo>
                  <a:pt x="12120" y="9437"/>
                </a:moveTo>
                <a:lnTo>
                  <a:pt x="12509" y="12073"/>
                </a:lnTo>
                <a:cubicBezTo>
                  <a:pt x="11887" y="14996"/>
                  <a:pt x="11427" y="9888"/>
                  <a:pt x="11325" y="9449"/>
                </a:cubicBezTo>
                <a:lnTo>
                  <a:pt x="12120" y="9437"/>
                </a:lnTo>
                <a:close/>
                <a:moveTo>
                  <a:pt x="9917" y="9449"/>
                </a:moveTo>
                <a:lnTo>
                  <a:pt x="10714" y="9461"/>
                </a:lnTo>
                <a:lnTo>
                  <a:pt x="11111" y="12201"/>
                </a:lnTo>
                <a:cubicBezTo>
                  <a:pt x="10633" y="14338"/>
                  <a:pt x="10233" y="11576"/>
                  <a:pt x="10228" y="11557"/>
                </a:cubicBezTo>
                <a:cubicBezTo>
                  <a:pt x="10221" y="11516"/>
                  <a:pt x="9907" y="9382"/>
                  <a:pt x="9917" y="9449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87" name="4"/>
          <p:cNvSpPr txBox="1"/>
          <p:nvPr/>
        </p:nvSpPr>
        <p:spPr>
          <a:xfrm>
            <a:off x="12034113" y="12778316"/>
            <a:ext cx="315774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000000"/>
                </a:solidFill>
                <a:latin typeface="Montserrat Regular"/>
                <a:ea typeface="Montserrat Regular"/>
                <a:cs typeface="Montserrat Regular"/>
                <a:sym typeface="Montserrat Regular"/>
              </a:defRPr>
            </a:lvl1pPr>
          </a:lstStyle>
          <a:p>
            <a:pPr/>
            <a:r>
              <a:t>4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Requisiti"/>
          <p:cNvSpPr txBox="1"/>
          <p:nvPr>
            <p:ph type="title"/>
          </p:nvPr>
        </p:nvSpPr>
        <p:spPr>
          <a:xfrm>
            <a:off x="1206500" y="1077359"/>
            <a:ext cx="21971000" cy="1433164"/>
          </a:xfrm>
          <a:prstGeom prst="rect">
            <a:avLst/>
          </a:prstGeom>
        </p:spPr>
        <p:txBody>
          <a:bodyPr/>
          <a:lstStyle>
            <a:lvl1pPr>
              <a:defRPr b="0" u="sng">
                <a:solidFill>
                  <a:srgbClr val="3D3D3D"/>
                </a:solidFill>
                <a:latin typeface="Montserrat Thin SemiBold"/>
                <a:ea typeface="Montserrat Thin SemiBold"/>
                <a:cs typeface="Montserrat Thin SemiBold"/>
                <a:sym typeface="Montserrat Thin SemiBold"/>
              </a:defRPr>
            </a:lvl1pPr>
          </a:lstStyle>
          <a:p>
            <a:pPr/>
            <a:r>
              <a:t>Requisiti</a:t>
            </a:r>
          </a:p>
        </p:txBody>
      </p:sp>
      <p:sp>
        <p:nvSpPr>
          <p:cNvPr id="190" name="Registrazione e Login…"/>
          <p:cNvSpPr txBox="1"/>
          <p:nvPr>
            <p:ph type="body" sz="quarter" idx="1"/>
          </p:nvPr>
        </p:nvSpPr>
        <p:spPr>
          <a:xfrm>
            <a:off x="12819376" y="4424381"/>
            <a:ext cx="10691051" cy="5365775"/>
          </a:xfrm>
          <a:prstGeom prst="rect">
            <a:avLst/>
          </a:prstGeom>
        </p:spPr>
        <p:txBody>
          <a:bodyPr/>
          <a:lstStyle/>
          <a:p>
            <a:pPr marL="536447" indent="-536447" defTabSz="2145738">
              <a:lnSpc>
                <a:spcPct val="40000"/>
              </a:lnSpc>
              <a:spcBef>
                <a:spcPts val="3900"/>
              </a:spcBef>
              <a:buSzPct val="120000"/>
              <a:defRPr sz="4224">
                <a:solidFill>
                  <a:srgbClr val="3D3D3D"/>
                </a:solidFill>
                <a:latin typeface="Montserrat Regular"/>
                <a:ea typeface="Montserrat Regular"/>
                <a:cs typeface="Montserrat Regular"/>
                <a:sym typeface="Montserrat Regular"/>
              </a:defRPr>
            </a:pPr>
            <a:r>
              <a:t>Registrazione e Login</a:t>
            </a:r>
          </a:p>
          <a:p>
            <a:pPr marL="536447" indent="-536447" defTabSz="2145738">
              <a:lnSpc>
                <a:spcPct val="40000"/>
              </a:lnSpc>
              <a:spcBef>
                <a:spcPts val="3900"/>
              </a:spcBef>
              <a:buSzPct val="120000"/>
              <a:defRPr sz="4224">
                <a:solidFill>
                  <a:srgbClr val="3D3D3D"/>
                </a:solidFill>
                <a:latin typeface="Montserrat Regular"/>
                <a:ea typeface="Montserrat Regular"/>
                <a:cs typeface="Montserrat Regular"/>
                <a:sym typeface="Montserrat Regular"/>
              </a:defRPr>
            </a:pPr>
            <a:r>
              <a:t>Creazione di un evento</a:t>
            </a:r>
          </a:p>
          <a:p>
            <a:pPr marL="536447" indent="-536447" defTabSz="2145738">
              <a:lnSpc>
                <a:spcPct val="40000"/>
              </a:lnSpc>
              <a:spcBef>
                <a:spcPts val="3900"/>
              </a:spcBef>
              <a:buSzPct val="120000"/>
              <a:defRPr sz="4224" u="sng">
                <a:solidFill>
                  <a:srgbClr val="3D3D3D"/>
                </a:solidFill>
                <a:latin typeface="Montserrat Regular"/>
                <a:ea typeface="Montserrat Regular"/>
                <a:cs typeface="Montserrat Regular"/>
                <a:sym typeface="Montserrat Regular"/>
              </a:defRPr>
            </a:pPr>
            <a:r>
              <a:t>Timeline con eventi</a:t>
            </a:r>
          </a:p>
          <a:p>
            <a:pPr marL="536447" indent="-536447" defTabSz="2145738">
              <a:lnSpc>
                <a:spcPct val="40000"/>
              </a:lnSpc>
              <a:spcBef>
                <a:spcPts val="3900"/>
              </a:spcBef>
              <a:buSzPct val="120000"/>
              <a:defRPr sz="4224">
                <a:solidFill>
                  <a:srgbClr val="3D3D3D"/>
                </a:solidFill>
                <a:latin typeface="Montserrat Regular"/>
                <a:ea typeface="Montserrat Regular"/>
                <a:cs typeface="Montserrat Regular"/>
                <a:sym typeface="Montserrat Regular"/>
              </a:defRPr>
            </a:pPr>
            <a:r>
              <a:t>Seguire un utente</a:t>
            </a:r>
          </a:p>
          <a:p>
            <a:pPr marL="536447" indent="-536447" defTabSz="2145738">
              <a:lnSpc>
                <a:spcPct val="40000"/>
              </a:lnSpc>
              <a:spcBef>
                <a:spcPts val="3900"/>
              </a:spcBef>
              <a:buSzPct val="120000"/>
              <a:defRPr sz="4224">
                <a:solidFill>
                  <a:srgbClr val="3D3D3D"/>
                </a:solidFill>
                <a:latin typeface="Montserrat Regular"/>
                <a:ea typeface="Montserrat Regular"/>
                <a:cs typeface="Montserrat Regular"/>
                <a:sym typeface="Montserrat Regular"/>
              </a:defRPr>
            </a:pPr>
            <a:r>
              <a:t>Commentare / Mi piace post</a:t>
            </a:r>
          </a:p>
          <a:p>
            <a:pPr marL="536447" indent="-536447" defTabSz="2145738">
              <a:lnSpc>
                <a:spcPct val="40000"/>
              </a:lnSpc>
              <a:spcBef>
                <a:spcPts val="3900"/>
              </a:spcBef>
              <a:buSzPct val="120000"/>
              <a:defRPr sz="4224">
                <a:solidFill>
                  <a:srgbClr val="3D3D3D"/>
                </a:solidFill>
                <a:latin typeface="Montserrat Regular"/>
                <a:ea typeface="Montserrat Regular"/>
                <a:cs typeface="Montserrat Regular"/>
                <a:sym typeface="Montserrat Regular"/>
              </a:defRPr>
            </a:pPr>
            <a:r>
              <a:t>Partecipare ad un evento</a:t>
            </a:r>
          </a:p>
          <a:p>
            <a:pPr marL="536447" indent="-536447" defTabSz="2145738">
              <a:lnSpc>
                <a:spcPct val="40000"/>
              </a:lnSpc>
              <a:spcBef>
                <a:spcPts val="3900"/>
              </a:spcBef>
              <a:buSzPct val="120000"/>
              <a:defRPr sz="4224" u="sng">
                <a:solidFill>
                  <a:srgbClr val="3D3D3D"/>
                </a:solidFill>
                <a:latin typeface="Montserrat Regular"/>
                <a:ea typeface="Montserrat Regular"/>
                <a:cs typeface="Montserrat Regular"/>
                <a:sym typeface="Montserrat Regular"/>
              </a:defRPr>
            </a:pPr>
            <a:r>
              <a:t>Utenti Suggeriti</a:t>
            </a:r>
          </a:p>
        </p:txBody>
      </p:sp>
      <p:sp>
        <p:nvSpPr>
          <p:cNvPr id="191" name="Essenziali"/>
          <p:cNvSpPr txBox="1"/>
          <p:nvPr/>
        </p:nvSpPr>
        <p:spPr>
          <a:xfrm>
            <a:off x="1358900" y="2355185"/>
            <a:ext cx="21971000" cy="9347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algn="l" defTabSz="825500">
              <a:defRPr sz="5500">
                <a:solidFill>
                  <a:srgbClr val="3D3D3D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</a:lstStyle>
          <a:p>
            <a:pPr/>
            <a:r>
              <a:t>Essenziali</a:t>
            </a:r>
          </a:p>
        </p:txBody>
      </p:sp>
      <p:pic>
        <p:nvPicPr>
          <p:cNvPr id="192" name="Screenshot 2023-01-25 at 17.51.png" descr="Screenshot 2023-01-25 at 17.5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44296" y="4026581"/>
            <a:ext cx="9520430" cy="8258284"/>
          </a:xfrm>
          <a:prstGeom prst="rect">
            <a:avLst/>
          </a:prstGeom>
          <a:ln w="12700">
            <a:miter lim="400000"/>
          </a:ln>
        </p:spPr>
      </p:pic>
      <p:sp>
        <p:nvSpPr>
          <p:cNvPr id="193" name="Rectangle"/>
          <p:cNvSpPr/>
          <p:nvPr/>
        </p:nvSpPr>
        <p:spPr>
          <a:xfrm>
            <a:off x="-282179" y="-651934"/>
            <a:ext cx="24948358" cy="1270001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94" name="Ornament 16"/>
          <p:cNvSpPr/>
          <p:nvPr/>
        </p:nvSpPr>
        <p:spPr>
          <a:xfrm>
            <a:off x="11497122" y="13203921"/>
            <a:ext cx="1389757" cy="1483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007" fill="norm" stroke="1" extrusionOk="0">
                <a:moveTo>
                  <a:pt x="9472" y="21"/>
                </a:moveTo>
                <a:cubicBezTo>
                  <a:pt x="9223" y="53"/>
                  <a:pt x="8975" y="641"/>
                  <a:pt x="8772" y="1801"/>
                </a:cubicBezTo>
                <a:cubicBezTo>
                  <a:pt x="8137" y="-1445"/>
                  <a:pt x="7234" y="1021"/>
                  <a:pt x="7074" y="6181"/>
                </a:cubicBezTo>
                <a:cubicBezTo>
                  <a:pt x="7070" y="6301"/>
                  <a:pt x="7067" y="6425"/>
                  <a:pt x="7064" y="6545"/>
                </a:cubicBezTo>
                <a:cubicBezTo>
                  <a:pt x="3830" y="6672"/>
                  <a:pt x="1931" y="6955"/>
                  <a:pt x="24" y="7259"/>
                </a:cubicBezTo>
                <a:cubicBezTo>
                  <a:pt x="10" y="7263"/>
                  <a:pt x="0" y="7349"/>
                  <a:pt x="0" y="7446"/>
                </a:cubicBezTo>
                <a:lnTo>
                  <a:pt x="0" y="8477"/>
                </a:lnTo>
                <a:cubicBezTo>
                  <a:pt x="0" y="8574"/>
                  <a:pt x="10" y="8649"/>
                  <a:pt x="24" y="8653"/>
                </a:cubicBezTo>
                <a:cubicBezTo>
                  <a:pt x="2070" y="8979"/>
                  <a:pt x="3801" y="9240"/>
                  <a:pt x="7072" y="9367"/>
                </a:cubicBezTo>
                <a:cubicBezTo>
                  <a:pt x="7243" y="14966"/>
                  <a:pt x="8249" y="17172"/>
                  <a:pt x="8848" y="13068"/>
                </a:cubicBezTo>
                <a:cubicBezTo>
                  <a:pt x="9572" y="8106"/>
                  <a:pt x="9322" y="9816"/>
                  <a:pt x="9376" y="9449"/>
                </a:cubicBezTo>
                <a:cubicBezTo>
                  <a:pt x="9794" y="12417"/>
                  <a:pt x="10494" y="19166"/>
                  <a:pt x="11426" y="14286"/>
                </a:cubicBezTo>
                <a:cubicBezTo>
                  <a:pt x="11850" y="16535"/>
                  <a:pt x="12432" y="16401"/>
                  <a:pt x="12832" y="14134"/>
                </a:cubicBezTo>
                <a:cubicBezTo>
                  <a:pt x="13467" y="17338"/>
                  <a:pt x="14364" y="14891"/>
                  <a:pt x="14524" y="9730"/>
                </a:cubicBezTo>
                <a:cubicBezTo>
                  <a:pt x="14528" y="9610"/>
                  <a:pt x="14531" y="9487"/>
                  <a:pt x="14534" y="9367"/>
                </a:cubicBezTo>
                <a:cubicBezTo>
                  <a:pt x="17341" y="9258"/>
                  <a:pt x="19089" y="9035"/>
                  <a:pt x="21575" y="8641"/>
                </a:cubicBezTo>
                <a:cubicBezTo>
                  <a:pt x="21589" y="8637"/>
                  <a:pt x="21600" y="8563"/>
                  <a:pt x="21600" y="8465"/>
                </a:cubicBezTo>
                <a:lnTo>
                  <a:pt x="21600" y="7435"/>
                </a:lnTo>
                <a:cubicBezTo>
                  <a:pt x="21600" y="7337"/>
                  <a:pt x="21590" y="7263"/>
                  <a:pt x="21576" y="7259"/>
                </a:cubicBezTo>
                <a:cubicBezTo>
                  <a:pt x="21279" y="7214"/>
                  <a:pt x="18303" y="6694"/>
                  <a:pt x="14528" y="6545"/>
                </a:cubicBezTo>
                <a:cubicBezTo>
                  <a:pt x="14357" y="934"/>
                  <a:pt x="13349" y="-1260"/>
                  <a:pt x="12751" y="2843"/>
                </a:cubicBezTo>
                <a:cubicBezTo>
                  <a:pt x="12026" y="7806"/>
                  <a:pt x="12277" y="6095"/>
                  <a:pt x="12223" y="6463"/>
                </a:cubicBezTo>
                <a:cubicBezTo>
                  <a:pt x="12091" y="5529"/>
                  <a:pt x="11785" y="3355"/>
                  <a:pt x="11654" y="2422"/>
                </a:cubicBezTo>
                <a:cubicBezTo>
                  <a:pt x="11648" y="2407"/>
                  <a:pt x="10958" y="-2434"/>
                  <a:pt x="10177" y="1614"/>
                </a:cubicBezTo>
                <a:cubicBezTo>
                  <a:pt x="9969" y="521"/>
                  <a:pt x="9721" y="-11"/>
                  <a:pt x="9472" y="21"/>
                </a:cubicBezTo>
                <a:close/>
                <a:moveTo>
                  <a:pt x="13483" y="2586"/>
                </a:moveTo>
                <a:cubicBezTo>
                  <a:pt x="13809" y="2629"/>
                  <a:pt x="14122" y="4076"/>
                  <a:pt x="14222" y="6545"/>
                </a:cubicBezTo>
                <a:cubicBezTo>
                  <a:pt x="12283" y="6470"/>
                  <a:pt x="14951" y="6558"/>
                  <a:pt x="12558" y="6498"/>
                </a:cubicBezTo>
                <a:cubicBezTo>
                  <a:pt x="12563" y="6456"/>
                  <a:pt x="12951" y="3936"/>
                  <a:pt x="12926" y="4097"/>
                </a:cubicBezTo>
                <a:cubicBezTo>
                  <a:pt x="13088" y="3040"/>
                  <a:pt x="13287" y="2560"/>
                  <a:pt x="13483" y="2586"/>
                </a:cubicBezTo>
                <a:close/>
                <a:moveTo>
                  <a:pt x="8117" y="2691"/>
                </a:moveTo>
                <a:cubicBezTo>
                  <a:pt x="8311" y="2707"/>
                  <a:pt x="8507" y="3237"/>
                  <a:pt x="8659" y="4354"/>
                </a:cubicBezTo>
                <a:cubicBezTo>
                  <a:pt x="8665" y="4403"/>
                  <a:pt x="8971" y="6573"/>
                  <a:pt x="8961" y="6498"/>
                </a:cubicBezTo>
                <a:cubicBezTo>
                  <a:pt x="7707" y="6531"/>
                  <a:pt x="9154" y="6465"/>
                  <a:pt x="7379" y="6533"/>
                </a:cubicBezTo>
                <a:cubicBezTo>
                  <a:pt x="7476" y="4057"/>
                  <a:pt x="7793" y="2666"/>
                  <a:pt x="8117" y="2691"/>
                </a:cubicBezTo>
                <a:close/>
                <a:moveTo>
                  <a:pt x="9529" y="2961"/>
                </a:moveTo>
                <a:cubicBezTo>
                  <a:pt x="9927" y="3168"/>
                  <a:pt x="10207" y="6148"/>
                  <a:pt x="10284" y="6474"/>
                </a:cubicBezTo>
                <a:lnTo>
                  <a:pt x="9480" y="6486"/>
                </a:lnTo>
                <a:lnTo>
                  <a:pt x="9096" y="3874"/>
                </a:lnTo>
                <a:cubicBezTo>
                  <a:pt x="9251" y="3127"/>
                  <a:pt x="9397" y="2891"/>
                  <a:pt x="9529" y="2961"/>
                </a:cubicBezTo>
                <a:close/>
                <a:moveTo>
                  <a:pt x="10947" y="3019"/>
                </a:moveTo>
                <a:cubicBezTo>
                  <a:pt x="11376" y="3474"/>
                  <a:pt x="11709" y="6643"/>
                  <a:pt x="11684" y="6474"/>
                </a:cubicBezTo>
                <a:lnTo>
                  <a:pt x="10895" y="6463"/>
                </a:lnTo>
                <a:lnTo>
                  <a:pt x="10496" y="3698"/>
                </a:lnTo>
                <a:cubicBezTo>
                  <a:pt x="10651" y="3023"/>
                  <a:pt x="10804" y="2868"/>
                  <a:pt x="10947" y="3019"/>
                </a:cubicBezTo>
                <a:close/>
                <a:moveTo>
                  <a:pt x="7378" y="9391"/>
                </a:moveTo>
                <a:cubicBezTo>
                  <a:pt x="8968" y="9454"/>
                  <a:pt x="8228" y="9407"/>
                  <a:pt x="9042" y="9426"/>
                </a:cubicBezTo>
                <a:cubicBezTo>
                  <a:pt x="9036" y="9463"/>
                  <a:pt x="8651" y="11988"/>
                  <a:pt x="8675" y="11827"/>
                </a:cubicBezTo>
                <a:cubicBezTo>
                  <a:pt x="8236" y="14694"/>
                  <a:pt x="7535" y="13281"/>
                  <a:pt x="7378" y="9391"/>
                </a:cubicBezTo>
                <a:close/>
                <a:moveTo>
                  <a:pt x="14221" y="9391"/>
                </a:moveTo>
                <a:cubicBezTo>
                  <a:pt x="14146" y="11306"/>
                  <a:pt x="13905" y="12840"/>
                  <a:pt x="13627" y="13162"/>
                </a:cubicBezTo>
                <a:cubicBezTo>
                  <a:pt x="13149" y="13687"/>
                  <a:pt x="12952" y="11633"/>
                  <a:pt x="12639" y="9426"/>
                </a:cubicBezTo>
                <a:cubicBezTo>
                  <a:pt x="13881" y="9392"/>
                  <a:pt x="12452" y="9462"/>
                  <a:pt x="14221" y="9391"/>
                </a:cubicBezTo>
                <a:close/>
                <a:moveTo>
                  <a:pt x="12120" y="9437"/>
                </a:moveTo>
                <a:lnTo>
                  <a:pt x="12509" y="12073"/>
                </a:lnTo>
                <a:cubicBezTo>
                  <a:pt x="11887" y="14996"/>
                  <a:pt x="11427" y="9888"/>
                  <a:pt x="11325" y="9449"/>
                </a:cubicBezTo>
                <a:lnTo>
                  <a:pt x="12120" y="9437"/>
                </a:lnTo>
                <a:close/>
                <a:moveTo>
                  <a:pt x="9917" y="9449"/>
                </a:moveTo>
                <a:lnTo>
                  <a:pt x="10714" y="9461"/>
                </a:lnTo>
                <a:lnTo>
                  <a:pt x="11111" y="12201"/>
                </a:lnTo>
                <a:cubicBezTo>
                  <a:pt x="10633" y="14338"/>
                  <a:pt x="10233" y="11576"/>
                  <a:pt x="10228" y="11557"/>
                </a:cubicBezTo>
                <a:cubicBezTo>
                  <a:pt x="10221" y="11516"/>
                  <a:pt x="9907" y="9382"/>
                  <a:pt x="9917" y="9449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95" name="5"/>
          <p:cNvSpPr txBox="1"/>
          <p:nvPr/>
        </p:nvSpPr>
        <p:spPr>
          <a:xfrm>
            <a:off x="12048591" y="12778316"/>
            <a:ext cx="286818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000000"/>
                </a:solidFill>
                <a:latin typeface="Montserrat Regular"/>
                <a:ea typeface="Montserrat Regular"/>
                <a:cs typeface="Montserrat Regular"/>
                <a:sym typeface="Montserrat Regular"/>
              </a:defRPr>
            </a:lvl1pPr>
          </a:lstStyle>
          <a:p>
            <a:pPr/>
            <a:r>
              <a:t>5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Requisiti"/>
          <p:cNvSpPr txBox="1"/>
          <p:nvPr>
            <p:ph type="title"/>
          </p:nvPr>
        </p:nvSpPr>
        <p:spPr>
          <a:xfrm>
            <a:off x="1206500" y="1077359"/>
            <a:ext cx="21971000" cy="1433164"/>
          </a:xfrm>
          <a:prstGeom prst="rect">
            <a:avLst/>
          </a:prstGeom>
        </p:spPr>
        <p:txBody>
          <a:bodyPr/>
          <a:lstStyle>
            <a:lvl1pPr>
              <a:defRPr b="0" u="sng">
                <a:solidFill>
                  <a:srgbClr val="3D3D3D"/>
                </a:solidFill>
                <a:latin typeface="Montserrat Thin SemiBold"/>
                <a:ea typeface="Montserrat Thin SemiBold"/>
                <a:cs typeface="Montserrat Thin SemiBold"/>
                <a:sym typeface="Montserrat Thin SemiBold"/>
              </a:defRPr>
            </a:lvl1pPr>
          </a:lstStyle>
          <a:p>
            <a:pPr/>
            <a:r>
              <a:t>Requisiti</a:t>
            </a:r>
          </a:p>
        </p:txBody>
      </p:sp>
      <p:sp>
        <p:nvSpPr>
          <p:cNvPr id="198" name="Registrazione e Login…"/>
          <p:cNvSpPr txBox="1"/>
          <p:nvPr>
            <p:ph type="body" sz="quarter" idx="1"/>
          </p:nvPr>
        </p:nvSpPr>
        <p:spPr>
          <a:xfrm>
            <a:off x="12819376" y="4424381"/>
            <a:ext cx="10691051" cy="5365775"/>
          </a:xfrm>
          <a:prstGeom prst="rect">
            <a:avLst/>
          </a:prstGeom>
        </p:spPr>
        <p:txBody>
          <a:bodyPr/>
          <a:lstStyle/>
          <a:p>
            <a:pPr marL="536447" indent="-536447" defTabSz="2145738">
              <a:lnSpc>
                <a:spcPct val="40000"/>
              </a:lnSpc>
              <a:spcBef>
                <a:spcPts val="3900"/>
              </a:spcBef>
              <a:buSzPct val="120000"/>
              <a:defRPr sz="4224">
                <a:solidFill>
                  <a:srgbClr val="3D3D3D"/>
                </a:solidFill>
                <a:latin typeface="Montserrat Regular"/>
                <a:ea typeface="Montserrat Regular"/>
                <a:cs typeface="Montserrat Regular"/>
                <a:sym typeface="Montserrat Regular"/>
              </a:defRPr>
            </a:pPr>
            <a:r>
              <a:t>Registrazione e Login</a:t>
            </a:r>
          </a:p>
          <a:p>
            <a:pPr marL="536447" indent="-536447" defTabSz="2145738">
              <a:lnSpc>
                <a:spcPct val="40000"/>
              </a:lnSpc>
              <a:spcBef>
                <a:spcPts val="3900"/>
              </a:spcBef>
              <a:buSzPct val="120000"/>
              <a:defRPr sz="4224">
                <a:solidFill>
                  <a:srgbClr val="3D3D3D"/>
                </a:solidFill>
                <a:latin typeface="Montserrat Regular"/>
                <a:ea typeface="Montserrat Regular"/>
                <a:cs typeface="Montserrat Regular"/>
                <a:sym typeface="Montserrat Regular"/>
              </a:defRPr>
            </a:pPr>
            <a:r>
              <a:t>Creazione di un evento</a:t>
            </a:r>
          </a:p>
          <a:p>
            <a:pPr marL="536447" indent="-536447" defTabSz="2145738">
              <a:lnSpc>
                <a:spcPct val="40000"/>
              </a:lnSpc>
              <a:spcBef>
                <a:spcPts val="3900"/>
              </a:spcBef>
              <a:buSzPct val="120000"/>
              <a:defRPr sz="4224">
                <a:solidFill>
                  <a:srgbClr val="3D3D3D"/>
                </a:solidFill>
                <a:latin typeface="Montserrat Regular"/>
                <a:ea typeface="Montserrat Regular"/>
                <a:cs typeface="Montserrat Regular"/>
                <a:sym typeface="Montserrat Regular"/>
              </a:defRPr>
            </a:pPr>
            <a:r>
              <a:t>Timeline con eventi</a:t>
            </a:r>
          </a:p>
          <a:p>
            <a:pPr marL="536447" indent="-536447" defTabSz="2145738">
              <a:lnSpc>
                <a:spcPct val="40000"/>
              </a:lnSpc>
              <a:spcBef>
                <a:spcPts val="3900"/>
              </a:spcBef>
              <a:buSzPct val="120000"/>
              <a:defRPr sz="4224" u="sng">
                <a:solidFill>
                  <a:srgbClr val="3D3D3D"/>
                </a:solidFill>
                <a:latin typeface="Montserrat Regular"/>
                <a:ea typeface="Montserrat Regular"/>
                <a:cs typeface="Montserrat Regular"/>
                <a:sym typeface="Montserrat Regular"/>
              </a:defRPr>
            </a:pPr>
            <a:r>
              <a:t>Seguire un utente</a:t>
            </a:r>
          </a:p>
          <a:p>
            <a:pPr marL="536447" indent="-536447" defTabSz="2145738">
              <a:lnSpc>
                <a:spcPct val="40000"/>
              </a:lnSpc>
              <a:spcBef>
                <a:spcPts val="3900"/>
              </a:spcBef>
              <a:buSzPct val="120000"/>
              <a:defRPr sz="4224">
                <a:solidFill>
                  <a:srgbClr val="3D3D3D"/>
                </a:solidFill>
                <a:latin typeface="Montserrat Regular"/>
                <a:ea typeface="Montserrat Regular"/>
                <a:cs typeface="Montserrat Regular"/>
                <a:sym typeface="Montserrat Regular"/>
              </a:defRPr>
            </a:pPr>
            <a:r>
              <a:t>Commentare / Mi piace post</a:t>
            </a:r>
          </a:p>
          <a:p>
            <a:pPr marL="536447" indent="-536447" defTabSz="2145738">
              <a:lnSpc>
                <a:spcPct val="40000"/>
              </a:lnSpc>
              <a:spcBef>
                <a:spcPts val="3900"/>
              </a:spcBef>
              <a:buSzPct val="120000"/>
              <a:defRPr sz="4224">
                <a:solidFill>
                  <a:srgbClr val="3D3D3D"/>
                </a:solidFill>
                <a:latin typeface="Montserrat Regular"/>
                <a:ea typeface="Montserrat Regular"/>
                <a:cs typeface="Montserrat Regular"/>
                <a:sym typeface="Montserrat Regular"/>
              </a:defRPr>
            </a:pPr>
            <a:r>
              <a:t>Partecipare ad un evento</a:t>
            </a:r>
          </a:p>
          <a:p>
            <a:pPr marL="536447" indent="-536447" defTabSz="2145738">
              <a:lnSpc>
                <a:spcPct val="40000"/>
              </a:lnSpc>
              <a:spcBef>
                <a:spcPts val="3900"/>
              </a:spcBef>
              <a:buSzPct val="120000"/>
              <a:defRPr sz="4224">
                <a:solidFill>
                  <a:srgbClr val="3D3D3D"/>
                </a:solidFill>
                <a:latin typeface="Montserrat Regular"/>
                <a:ea typeface="Montserrat Regular"/>
                <a:cs typeface="Montserrat Regular"/>
                <a:sym typeface="Montserrat Regular"/>
              </a:defRPr>
            </a:pPr>
            <a:r>
              <a:t>Utenti Suggeriti</a:t>
            </a:r>
          </a:p>
        </p:txBody>
      </p:sp>
      <p:sp>
        <p:nvSpPr>
          <p:cNvPr id="199" name="Essenziali"/>
          <p:cNvSpPr txBox="1"/>
          <p:nvPr/>
        </p:nvSpPr>
        <p:spPr>
          <a:xfrm>
            <a:off x="1358900" y="2355185"/>
            <a:ext cx="21971000" cy="9347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algn="l" defTabSz="825500">
              <a:defRPr sz="5500">
                <a:solidFill>
                  <a:srgbClr val="3D3D3D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</a:lstStyle>
          <a:p>
            <a:pPr/>
            <a:r>
              <a:t>Essenziali</a:t>
            </a:r>
          </a:p>
        </p:txBody>
      </p:sp>
      <p:pic>
        <p:nvPicPr>
          <p:cNvPr id="200" name="profilo-utente-v1.png" descr="profilo-utente-v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7364" y="3823497"/>
            <a:ext cx="11001918" cy="9106026"/>
          </a:xfrm>
          <a:prstGeom prst="rect">
            <a:avLst/>
          </a:prstGeom>
          <a:ln w="12700">
            <a:miter lim="400000"/>
          </a:ln>
        </p:spPr>
      </p:pic>
      <p:sp>
        <p:nvSpPr>
          <p:cNvPr id="201" name="Rectangle"/>
          <p:cNvSpPr/>
          <p:nvPr/>
        </p:nvSpPr>
        <p:spPr>
          <a:xfrm>
            <a:off x="-282179" y="-651934"/>
            <a:ext cx="24948358" cy="1270001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02" name="Ornament 16"/>
          <p:cNvSpPr/>
          <p:nvPr/>
        </p:nvSpPr>
        <p:spPr>
          <a:xfrm>
            <a:off x="11497122" y="13203921"/>
            <a:ext cx="1389757" cy="1483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007" fill="norm" stroke="1" extrusionOk="0">
                <a:moveTo>
                  <a:pt x="9472" y="21"/>
                </a:moveTo>
                <a:cubicBezTo>
                  <a:pt x="9223" y="53"/>
                  <a:pt x="8975" y="641"/>
                  <a:pt x="8772" y="1801"/>
                </a:cubicBezTo>
                <a:cubicBezTo>
                  <a:pt x="8137" y="-1445"/>
                  <a:pt x="7234" y="1021"/>
                  <a:pt x="7074" y="6181"/>
                </a:cubicBezTo>
                <a:cubicBezTo>
                  <a:pt x="7070" y="6301"/>
                  <a:pt x="7067" y="6425"/>
                  <a:pt x="7064" y="6545"/>
                </a:cubicBezTo>
                <a:cubicBezTo>
                  <a:pt x="3830" y="6672"/>
                  <a:pt x="1931" y="6955"/>
                  <a:pt x="24" y="7259"/>
                </a:cubicBezTo>
                <a:cubicBezTo>
                  <a:pt x="10" y="7263"/>
                  <a:pt x="0" y="7349"/>
                  <a:pt x="0" y="7446"/>
                </a:cubicBezTo>
                <a:lnTo>
                  <a:pt x="0" y="8477"/>
                </a:lnTo>
                <a:cubicBezTo>
                  <a:pt x="0" y="8574"/>
                  <a:pt x="10" y="8649"/>
                  <a:pt x="24" y="8653"/>
                </a:cubicBezTo>
                <a:cubicBezTo>
                  <a:pt x="2070" y="8979"/>
                  <a:pt x="3801" y="9240"/>
                  <a:pt x="7072" y="9367"/>
                </a:cubicBezTo>
                <a:cubicBezTo>
                  <a:pt x="7243" y="14966"/>
                  <a:pt x="8249" y="17172"/>
                  <a:pt x="8848" y="13068"/>
                </a:cubicBezTo>
                <a:cubicBezTo>
                  <a:pt x="9572" y="8106"/>
                  <a:pt x="9322" y="9816"/>
                  <a:pt x="9376" y="9449"/>
                </a:cubicBezTo>
                <a:cubicBezTo>
                  <a:pt x="9794" y="12417"/>
                  <a:pt x="10494" y="19166"/>
                  <a:pt x="11426" y="14286"/>
                </a:cubicBezTo>
                <a:cubicBezTo>
                  <a:pt x="11850" y="16535"/>
                  <a:pt x="12432" y="16401"/>
                  <a:pt x="12832" y="14134"/>
                </a:cubicBezTo>
                <a:cubicBezTo>
                  <a:pt x="13467" y="17338"/>
                  <a:pt x="14364" y="14891"/>
                  <a:pt x="14524" y="9730"/>
                </a:cubicBezTo>
                <a:cubicBezTo>
                  <a:pt x="14528" y="9610"/>
                  <a:pt x="14531" y="9487"/>
                  <a:pt x="14534" y="9367"/>
                </a:cubicBezTo>
                <a:cubicBezTo>
                  <a:pt x="17341" y="9258"/>
                  <a:pt x="19089" y="9035"/>
                  <a:pt x="21575" y="8641"/>
                </a:cubicBezTo>
                <a:cubicBezTo>
                  <a:pt x="21589" y="8637"/>
                  <a:pt x="21600" y="8563"/>
                  <a:pt x="21600" y="8465"/>
                </a:cubicBezTo>
                <a:lnTo>
                  <a:pt x="21600" y="7435"/>
                </a:lnTo>
                <a:cubicBezTo>
                  <a:pt x="21600" y="7337"/>
                  <a:pt x="21590" y="7263"/>
                  <a:pt x="21576" y="7259"/>
                </a:cubicBezTo>
                <a:cubicBezTo>
                  <a:pt x="21279" y="7214"/>
                  <a:pt x="18303" y="6694"/>
                  <a:pt x="14528" y="6545"/>
                </a:cubicBezTo>
                <a:cubicBezTo>
                  <a:pt x="14357" y="934"/>
                  <a:pt x="13349" y="-1260"/>
                  <a:pt x="12751" y="2843"/>
                </a:cubicBezTo>
                <a:cubicBezTo>
                  <a:pt x="12026" y="7806"/>
                  <a:pt x="12277" y="6095"/>
                  <a:pt x="12223" y="6463"/>
                </a:cubicBezTo>
                <a:cubicBezTo>
                  <a:pt x="12091" y="5529"/>
                  <a:pt x="11785" y="3355"/>
                  <a:pt x="11654" y="2422"/>
                </a:cubicBezTo>
                <a:cubicBezTo>
                  <a:pt x="11648" y="2407"/>
                  <a:pt x="10958" y="-2434"/>
                  <a:pt x="10177" y="1614"/>
                </a:cubicBezTo>
                <a:cubicBezTo>
                  <a:pt x="9969" y="521"/>
                  <a:pt x="9721" y="-11"/>
                  <a:pt x="9472" y="21"/>
                </a:cubicBezTo>
                <a:close/>
                <a:moveTo>
                  <a:pt x="13483" y="2586"/>
                </a:moveTo>
                <a:cubicBezTo>
                  <a:pt x="13809" y="2629"/>
                  <a:pt x="14122" y="4076"/>
                  <a:pt x="14222" y="6545"/>
                </a:cubicBezTo>
                <a:cubicBezTo>
                  <a:pt x="12283" y="6470"/>
                  <a:pt x="14951" y="6558"/>
                  <a:pt x="12558" y="6498"/>
                </a:cubicBezTo>
                <a:cubicBezTo>
                  <a:pt x="12563" y="6456"/>
                  <a:pt x="12951" y="3936"/>
                  <a:pt x="12926" y="4097"/>
                </a:cubicBezTo>
                <a:cubicBezTo>
                  <a:pt x="13088" y="3040"/>
                  <a:pt x="13287" y="2560"/>
                  <a:pt x="13483" y="2586"/>
                </a:cubicBezTo>
                <a:close/>
                <a:moveTo>
                  <a:pt x="8117" y="2691"/>
                </a:moveTo>
                <a:cubicBezTo>
                  <a:pt x="8311" y="2707"/>
                  <a:pt x="8507" y="3237"/>
                  <a:pt x="8659" y="4354"/>
                </a:cubicBezTo>
                <a:cubicBezTo>
                  <a:pt x="8665" y="4403"/>
                  <a:pt x="8971" y="6573"/>
                  <a:pt x="8961" y="6498"/>
                </a:cubicBezTo>
                <a:cubicBezTo>
                  <a:pt x="7707" y="6531"/>
                  <a:pt x="9154" y="6465"/>
                  <a:pt x="7379" y="6533"/>
                </a:cubicBezTo>
                <a:cubicBezTo>
                  <a:pt x="7476" y="4057"/>
                  <a:pt x="7793" y="2666"/>
                  <a:pt x="8117" y="2691"/>
                </a:cubicBezTo>
                <a:close/>
                <a:moveTo>
                  <a:pt x="9529" y="2961"/>
                </a:moveTo>
                <a:cubicBezTo>
                  <a:pt x="9927" y="3168"/>
                  <a:pt x="10207" y="6148"/>
                  <a:pt x="10284" y="6474"/>
                </a:cubicBezTo>
                <a:lnTo>
                  <a:pt x="9480" y="6486"/>
                </a:lnTo>
                <a:lnTo>
                  <a:pt x="9096" y="3874"/>
                </a:lnTo>
                <a:cubicBezTo>
                  <a:pt x="9251" y="3127"/>
                  <a:pt x="9397" y="2891"/>
                  <a:pt x="9529" y="2961"/>
                </a:cubicBezTo>
                <a:close/>
                <a:moveTo>
                  <a:pt x="10947" y="3019"/>
                </a:moveTo>
                <a:cubicBezTo>
                  <a:pt x="11376" y="3474"/>
                  <a:pt x="11709" y="6643"/>
                  <a:pt x="11684" y="6474"/>
                </a:cubicBezTo>
                <a:lnTo>
                  <a:pt x="10895" y="6463"/>
                </a:lnTo>
                <a:lnTo>
                  <a:pt x="10496" y="3698"/>
                </a:lnTo>
                <a:cubicBezTo>
                  <a:pt x="10651" y="3023"/>
                  <a:pt x="10804" y="2868"/>
                  <a:pt x="10947" y="3019"/>
                </a:cubicBezTo>
                <a:close/>
                <a:moveTo>
                  <a:pt x="7378" y="9391"/>
                </a:moveTo>
                <a:cubicBezTo>
                  <a:pt x="8968" y="9454"/>
                  <a:pt x="8228" y="9407"/>
                  <a:pt x="9042" y="9426"/>
                </a:cubicBezTo>
                <a:cubicBezTo>
                  <a:pt x="9036" y="9463"/>
                  <a:pt x="8651" y="11988"/>
                  <a:pt x="8675" y="11827"/>
                </a:cubicBezTo>
                <a:cubicBezTo>
                  <a:pt x="8236" y="14694"/>
                  <a:pt x="7535" y="13281"/>
                  <a:pt x="7378" y="9391"/>
                </a:cubicBezTo>
                <a:close/>
                <a:moveTo>
                  <a:pt x="14221" y="9391"/>
                </a:moveTo>
                <a:cubicBezTo>
                  <a:pt x="14146" y="11306"/>
                  <a:pt x="13905" y="12840"/>
                  <a:pt x="13627" y="13162"/>
                </a:cubicBezTo>
                <a:cubicBezTo>
                  <a:pt x="13149" y="13687"/>
                  <a:pt x="12952" y="11633"/>
                  <a:pt x="12639" y="9426"/>
                </a:cubicBezTo>
                <a:cubicBezTo>
                  <a:pt x="13881" y="9392"/>
                  <a:pt x="12452" y="9462"/>
                  <a:pt x="14221" y="9391"/>
                </a:cubicBezTo>
                <a:close/>
                <a:moveTo>
                  <a:pt x="12120" y="9437"/>
                </a:moveTo>
                <a:lnTo>
                  <a:pt x="12509" y="12073"/>
                </a:lnTo>
                <a:cubicBezTo>
                  <a:pt x="11887" y="14996"/>
                  <a:pt x="11427" y="9888"/>
                  <a:pt x="11325" y="9449"/>
                </a:cubicBezTo>
                <a:lnTo>
                  <a:pt x="12120" y="9437"/>
                </a:lnTo>
                <a:close/>
                <a:moveTo>
                  <a:pt x="9917" y="9449"/>
                </a:moveTo>
                <a:lnTo>
                  <a:pt x="10714" y="9461"/>
                </a:lnTo>
                <a:lnTo>
                  <a:pt x="11111" y="12201"/>
                </a:lnTo>
                <a:cubicBezTo>
                  <a:pt x="10633" y="14338"/>
                  <a:pt x="10233" y="11576"/>
                  <a:pt x="10228" y="11557"/>
                </a:cubicBezTo>
                <a:cubicBezTo>
                  <a:pt x="10221" y="11516"/>
                  <a:pt x="9907" y="9382"/>
                  <a:pt x="9917" y="9449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03" name="6"/>
          <p:cNvSpPr txBox="1"/>
          <p:nvPr/>
        </p:nvSpPr>
        <p:spPr>
          <a:xfrm>
            <a:off x="12042038" y="12778316"/>
            <a:ext cx="299924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000000"/>
                </a:solidFill>
                <a:latin typeface="Montserrat Regular"/>
                <a:ea typeface="Montserrat Regular"/>
                <a:cs typeface="Montserrat Regular"/>
                <a:sym typeface="Montserrat Regular"/>
              </a:defRPr>
            </a:lvl1pPr>
          </a:lstStyle>
          <a:p>
            <a:pPr/>
            <a:r>
              <a:t>6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Screenshot 2023-01-25 at 17.58.png" descr="Screenshot 2023-01-25 at 17.5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34277" y="3559217"/>
            <a:ext cx="8717508" cy="9634586"/>
          </a:xfrm>
          <a:prstGeom prst="rect">
            <a:avLst/>
          </a:prstGeom>
          <a:ln w="12700">
            <a:miter lim="400000"/>
          </a:ln>
        </p:spPr>
      </p:pic>
      <p:sp>
        <p:nvSpPr>
          <p:cNvPr id="206" name="Requisiti"/>
          <p:cNvSpPr txBox="1"/>
          <p:nvPr>
            <p:ph type="title"/>
          </p:nvPr>
        </p:nvSpPr>
        <p:spPr>
          <a:xfrm>
            <a:off x="1206500" y="1077359"/>
            <a:ext cx="21971000" cy="1433164"/>
          </a:xfrm>
          <a:prstGeom prst="rect">
            <a:avLst/>
          </a:prstGeom>
        </p:spPr>
        <p:txBody>
          <a:bodyPr/>
          <a:lstStyle>
            <a:lvl1pPr>
              <a:defRPr b="0" u="sng">
                <a:solidFill>
                  <a:srgbClr val="3D3D3D"/>
                </a:solidFill>
                <a:latin typeface="Montserrat Thin SemiBold"/>
                <a:ea typeface="Montserrat Thin SemiBold"/>
                <a:cs typeface="Montserrat Thin SemiBold"/>
                <a:sym typeface="Montserrat Thin SemiBold"/>
              </a:defRPr>
            </a:lvl1pPr>
          </a:lstStyle>
          <a:p>
            <a:pPr/>
            <a:r>
              <a:t>Requisiti</a:t>
            </a:r>
          </a:p>
        </p:txBody>
      </p:sp>
      <p:sp>
        <p:nvSpPr>
          <p:cNvPr id="207" name="Registrazione e Login…"/>
          <p:cNvSpPr txBox="1"/>
          <p:nvPr>
            <p:ph type="body" sz="quarter" idx="1"/>
          </p:nvPr>
        </p:nvSpPr>
        <p:spPr>
          <a:xfrm>
            <a:off x="12819376" y="4424381"/>
            <a:ext cx="10691051" cy="5365775"/>
          </a:xfrm>
          <a:prstGeom prst="rect">
            <a:avLst/>
          </a:prstGeom>
        </p:spPr>
        <p:txBody>
          <a:bodyPr/>
          <a:lstStyle/>
          <a:p>
            <a:pPr marL="536447" indent="-536447" defTabSz="2145738">
              <a:lnSpc>
                <a:spcPct val="40000"/>
              </a:lnSpc>
              <a:spcBef>
                <a:spcPts val="3900"/>
              </a:spcBef>
              <a:buSzPct val="120000"/>
              <a:defRPr sz="4224">
                <a:solidFill>
                  <a:srgbClr val="3D3D3D"/>
                </a:solidFill>
                <a:latin typeface="Montserrat Regular"/>
                <a:ea typeface="Montserrat Regular"/>
                <a:cs typeface="Montserrat Regular"/>
                <a:sym typeface="Montserrat Regular"/>
              </a:defRPr>
            </a:pPr>
            <a:r>
              <a:t>Registrazione e Login</a:t>
            </a:r>
          </a:p>
          <a:p>
            <a:pPr marL="536447" indent="-536447" defTabSz="2145738">
              <a:lnSpc>
                <a:spcPct val="40000"/>
              </a:lnSpc>
              <a:spcBef>
                <a:spcPts val="3900"/>
              </a:spcBef>
              <a:buSzPct val="120000"/>
              <a:defRPr sz="4224">
                <a:solidFill>
                  <a:srgbClr val="3D3D3D"/>
                </a:solidFill>
                <a:latin typeface="Montserrat Regular"/>
                <a:ea typeface="Montserrat Regular"/>
                <a:cs typeface="Montserrat Regular"/>
                <a:sym typeface="Montserrat Regular"/>
              </a:defRPr>
            </a:pPr>
            <a:r>
              <a:t>Creazione di un evento</a:t>
            </a:r>
          </a:p>
          <a:p>
            <a:pPr marL="536447" indent="-536447" defTabSz="2145738">
              <a:lnSpc>
                <a:spcPct val="40000"/>
              </a:lnSpc>
              <a:spcBef>
                <a:spcPts val="3900"/>
              </a:spcBef>
              <a:buSzPct val="120000"/>
              <a:defRPr sz="4224">
                <a:solidFill>
                  <a:srgbClr val="3D3D3D"/>
                </a:solidFill>
                <a:latin typeface="Montserrat Regular"/>
                <a:ea typeface="Montserrat Regular"/>
                <a:cs typeface="Montserrat Regular"/>
                <a:sym typeface="Montserrat Regular"/>
              </a:defRPr>
            </a:pPr>
            <a:r>
              <a:t>Timeline con eventi</a:t>
            </a:r>
          </a:p>
          <a:p>
            <a:pPr marL="536447" indent="-536447" defTabSz="2145738">
              <a:lnSpc>
                <a:spcPct val="40000"/>
              </a:lnSpc>
              <a:spcBef>
                <a:spcPts val="3900"/>
              </a:spcBef>
              <a:buSzPct val="120000"/>
              <a:defRPr sz="4224">
                <a:solidFill>
                  <a:srgbClr val="3D3D3D"/>
                </a:solidFill>
                <a:latin typeface="Montserrat Regular"/>
                <a:ea typeface="Montserrat Regular"/>
                <a:cs typeface="Montserrat Regular"/>
                <a:sym typeface="Montserrat Regular"/>
              </a:defRPr>
            </a:pPr>
            <a:r>
              <a:t>Seguire un utente</a:t>
            </a:r>
          </a:p>
          <a:p>
            <a:pPr marL="536447" indent="-536447" defTabSz="2145738">
              <a:lnSpc>
                <a:spcPct val="40000"/>
              </a:lnSpc>
              <a:spcBef>
                <a:spcPts val="3900"/>
              </a:spcBef>
              <a:buSzPct val="120000"/>
              <a:defRPr sz="4224" u="sng">
                <a:solidFill>
                  <a:srgbClr val="3D3D3D"/>
                </a:solidFill>
                <a:latin typeface="Montserrat Regular"/>
                <a:ea typeface="Montserrat Regular"/>
                <a:cs typeface="Montserrat Regular"/>
                <a:sym typeface="Montserrat Regular"/>
              </a:defRPr>
            </a:pPr>
            <a:r>
              <a:t>Commentare / Mi piace post</a:t>
            </a:r>
          </a:p>
          <a:p>
            <a:pPr marL="536447" indent="-536447" defTabSz="2145738">
              <a:lnSpc>
                <a:spcPct val="40000"/>
              </a:lnSpc>
              <a:spcBef>
                <a:spcPts val="3900"/>
              </a:spcBef>
              <a:buSzPct val="120000"/>
              <a:defRPr sz="4224" u="sng">
                <a:solidFill>
                  <a:srgbClr val="3D3D3D"/>
                </a:solidFill>
                <a:latin typeface="Montserrat Regular"/>
                <a:ea typeface="Montserrat Regular"/>
                <a:cs typeface="Montserrat Regular"/>
                <a:sym typeface="Montserrat Regular"/>
              </a:defRPr>
            </a:pPr>
            <a:r>
              <a:t>Partecipare ad un evento</a:t>
            </a:r>
          </a:p>
          <a:p>
            <a:pPr marL="536447" indent="-536447" defTabSz="2145738">
              <a:lnSpc>
                <a:spcPct val="40000"/>
              </a:lnSpc>
              <a:spcBef>
                <a:spcPts val="3900"/>
              </a:spcBef>
              <a:buSzPct val="120000"/>
              <a:defRPr sz="4224">
                <a:solidFill>
                  <a:srgbClr val="3D3D3D"/>
                </a:solidFill>
                <a:latin typeface="Montserrat Regular"/>
                <a:ea typeface="Montserrat Regular"/>
                <a:cs typeface="Montserrat Regular"/>
                <a:sym typeface="Montserrat Regular"/>
              </a:defRPr>
            </a:pPr>
            <a:r>
              <a:t>Utenti Suggeriti</a:t>
            </a:r>
          </a:p>
        </p:txBody>
      </p:sp>
      <p:sp>
        <p:nvSpPr>
          <p:cNvPr id="208" name="Essenziali"/>
          <p:cNvSpPr txBox="1"/>
          <p:nvPr/>
        </p:nvSpPr>
        <p:spPr>
          <a:xfrm>
            <a:off x="1358900" y="2355185"/>
            <a:ext cx="21971000" cy="9347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algn="l" defTabSz="825500">
              <a:defRPr sz="5500">
                <a:solidFill>
                  <a:srgbClr val="3D3D3D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</a:lstStyle>
          <a:p>
            <a:pPr/>
            <a:r>
              <a:t>Essenziali</a:t>
            </a:r>
          </a:p>
        </p:txBody>
      </p:sp>
      <p:sp>
        <p:nvSpPr>
          <p:cNvPr id="209" name="Rectangle"/>
          <p:cNvSpPr/>
          <p:nvPr/>
        </p:nvSpPr>
        <p:spPr>
          <a:xfrm>
            <a:off x="-282179" y="-651934"/>
            <a:ext cx="24948358" cy="1270001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10" name="Ornament 16"/>
          <p:cNvSpPr/>
          <p:nvPr/>
        </p:nvSpPr>
        <p:spPr>
          <a:xfrm>
            <a:off x="11497122" y="13203921"/>
            <a:ext cx="1389757" cy="1483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007" fill="norm" stroke="1" extrusionOk="0">
                <a:moveTo>
                  <a:pt x="9472" y="21"/>
                </a:moveTo>
                <a:cubicBezTo>
                  <a:pt x="9223" y="53"/>
                  <a:pt x="8975" y="641"/>
                  <a:pt x="8772" y="1801"/>
                </a:cubicBezTo>
                <a:cubicBezTo>
                  <a:pt x="8137" y="-1445"/>
                  <a:pt x="7234" y="1021"/>
                  <a:pt x="7074" y="6181"/>
                </a:cubicBezTo>
                <a:cubicBezTo>
                  <a:pt x="7070" y="6301"/>
                  <a:pt x="7067" y="6425"/>
                  <a:pt x="7064" y="6545"/>
                </a:cubicBezTo>
                <a:cubicBezTo>
                  <a:pt x="3830" y="6672"/>
                  <a:pt x="1931" y="6955"/>
                  <a:pt x="24" y="7259"/>
                </a:cubicBezTo>
                <a:cubicBezTo>
                  <a:pt x="10" y="7263"/>
                  <a:pt x="0" y="7349"/>
                  <a:pt x="0" y="7446"/>
                </a:cubicBezTo>
                <a:lnTo>
                  <a:pt x="0" y="8477"/>
                </a:lnTo>
                <a:cubicBezTo>
                  <a:pt x="0" y="8574"/>
                  <a:pt x="10" y="8649"/>
                  <a:pt x="24" y="8653"/>
                </a:cubicBezTo>
                <a:cubicBezTo>
                  <a:pt x="2070" y="8979"/>
                  <a:pt x="3801" y="9240"/>
                  <a:pt x="7072" y="9367"/>
                </a:cubicBezTo>
                <a:cubicBezTo>
                  <a:pt x="7243" y="14966"/>
                  <a:pt x="8249" y="17172"/>
                  <a:pt x="8848" y="13068"/>
                </a:cubicBezTo>
                <a:cubicBezTo>
                  <a:pt x="9572" y="8106"/>
                  <a:pt x="9322" y="9816"/>
                  <a:pt x="9376" y="9449"/>
                </a:cubicBezTo>
                <a:cubicBezTo>
                  <a:pt x="9794" y="12417"/>
                  <a:pt x="10494" y="19166"/>
                  <a:pt x="11426" y="14286"/>
                </a:cubicBezTo>
                <a:cubicBezTo>
                  <a:pt x="11850" y="16535"/>
                  <a:pt x="12432" y="16401"/>
                  <a:pt x="12832" y="14134"/>
                </a:cubicBezTo>
                <a:cubicBezTo>
                  <a:pt x="13467" y="17338"/>
                  <a:pt x="14364" y="14891"/>
                  <a:pt x="14524" y="9730"/>
                </a:cubicBezTo>
                <a:cubicBezTo>
                  <a:pt x="14528" y="9610"/>
                  <a:pt x="14531" y="9487"/>
                  <a:pt x="14534" y="9367"/>
                </a:cubicBezTo>
                <a:cubicBezTo>
                  <a:pt x="17341" y="9258"/>
                  <a:pt x="19089" y="9035"/>
                  <a:pt x="21575" y="8641"/>
                </a:cubicBezTo>
                <a:cubicBezTo>
                  <a:pt x="21589" y="8637"/>
                  <a:pt x="21600" y="8563"/>
                  <a:pt x="21600" y="8465"/>
                </a:cubicBezTo>
                <a:lnTo>
                  <a:pt x="21600" y="7435"/>
                </a:lnTo>
                <a:cubicBezTo>
                  <a:pt x="21600" y="7337"/>
                  <a:pt x="21590" y="7263"/>
                  <a:pt x="21576" y="7259"/>
                </a:cubicBezTo>
                <a:cubicBezTo>
                  <a:pt x="21279" y="7214"/>
                  <a:pt x="18303" y="6694"/>
                  <a:pt x="14528" y="6545"/>
                </a:cubicBezTo>
                <a:cubicBezTo>
                  <a:pt x="14357" y="934"/>
                  <a:pt x="13349" y="-1260"/>
                  <a:pt x="12751" y="2843"/>
                </a:cubicBezTo>
                <a:cubicBezTo>
                  <a:pt x="12026" y="7806"/>
                  <a:pt x="12277" y="6095"/>
                  <a:pt x="12223" y="6463"/>
                </a:cubicBezTo>
                <a:cubicBezTo>
                  <a:pt x="12091" y="5529"/>
                  <a:pt x="11785" y="3355"/>
                  <a:pt x="11654" y="2422"/>
                </a:cubicBezTo>
                <a:cubicBezTo>
                  <a:pt x="11648" y="2407"/>
                  <a:pt x="10958" y="-2434"/>
                  <a:pt x="10177" y="1614"/>
                </a:cubicBezTo>
                <a:cubicBezTo>
                  <a:pt x="9969" y="521"/>
                  <a:pt x="9721" y="-11"/>
                  <a:pt x="9472" y="21"/>
                </a:cubicBezTo>
                <a:close/>
                <a:moveTo>
                  <a:pt x="13483" y="2586"/>
                </a:moveTo>
                <a:cubicBezTo>
                  <a:pt x="13809" y="2629"/>
                  <a:pt x="14122" y="4076"/>
                  <a:pt x="14222" y="6545"/>
                </a:cubicBezTo>
                <a:cubicBezTo>
                  <a:pt x="12283" y="6470"/>
                  <a:pt x="14951" y="6558"/>
                  <a:pt x="12558" y="6498"/>
                </a:cubicBezTo>
                <a:cubicBezTo>
                  <a:pt x="12563" y="6456"/>
                  <a:pt x="12951" y="3936"/>
                  <a:pt x="12926" y="4097"/>
                </a:cubicBezTo>
                <a:cubicBezTo>
                  <a:pt x="13088" y="3040"/>
                  <a:pt x="13287" y="2560"/>
                  <a:pt x="13483" y="2586"/>
                </a:cubicBezTo>
                <a:close/>
                <a:moveTo>
                  <a:pt x="8117" y="2691"/>
                </a:moveTo>
                <a:cubicBezTo>
                  <a:pt x="8311" y="2707"/>
                  <a:pt x="8507" y="3237"/>
                  <a:pt x="8659" y="4354"/>
                </a:cubicBezTo>
                <a:cubicBezTo>
                  <a:pt x="8665" y="4403"/>
                  <a:pt x="8971" y="6573"/>
                  <a:pt x="8961" y="6498"/>
                </a:cubicBezTo>
                <a:cubicBezTo>
                  <a:pt x="7707" y="6531"/>
                  <a:pt x="9154" y="6465"/>
                  <a:pt x="7379" y="6533"/>
                </a:cubicBezTo>
                <a:cubicBezTo>
                  <a:pt x="7476" y="4057"/>
                  <a:pt x="7793" y="2666"/>
                  <a:pt x="8117" y="2691"/>
                </a:cubicBezTo>
                <a:close/>
                <a:moveTo>
                  <a:pt x="9529" y="2961"/>
                </a:moveTo>
                <a:cubicBezTo>
                  <a:pt x="9927" y="3168"/>
                  <a:pt x="10207" y="6148"/>
                  <a:pt x="10284" y="6474"/>
                </a:cubicBezTo>
                <a:lnTo>
                  <a:pt x="9480" y="6486"/>
                </a:lnTo>
                <a:lnTo>
                  <a:pt x="9096" y="3874"/>
                </a:lnTo>
                <a:cubicBezTo>
                  <a:pt x="9251" y="3127"/>
                  <a:pt x="9397" y="2891"/>
                  <a:pt x="9529" y="2961"/>
                </a:cubicBezTo>
                <a:close/>
                <a:moveTo>
                  <a:pt x="10947" y="3019"/>
                </a:moveTo>
                <a:cubicBezTo>
                  <a:pt x="11376" y="3474"/>
                  <a:pt x="11709" y="6643"/>
                  <a:pt x="11684" y="6474"/>
                </a:cubicBezTo>
                <a:lnTo>
                  <a:pt x="10895" y="6463"/>
                </a:lnTo>
                <a:lnTo>
                  <a:pt x="10496" y="3698"/>
                </a:lnTo>
                <a:cubicBezTo>
                  <a:pt x="10651" y="3023"/>
                  <a:pt x="10804" y="2868"/>
                  <a:pt x="10947" y="3019"/>
                </a:cubicBezTo>
                <a:close/>
                <a:moveTo>
                  <a:pt x="7378" y="9391"/>
                </a:moveTo>
                <a:cubicBezTo>
                  <a:pt x="8968" y="9454"/>
                  <a:pt x="8228" y="9407"/>
                  <a:pt x="9042" y="9426"/>
                </a:cubicBezTo>
                <a:cubicBezTo>
                  <a:pt x="9036" y="9463"/>
                  <a:pt x="8651" y="11988"/>
                  <a:pt x="8675" y="11827"/>
                </a:cubicBezTo>
                <a:cubicBezTo>
                  <a:pt x="8236" y="14694"/>
                  <a:pt x="7535" y="13281"/>
                  <a:pt x="7378" y="9391"/>
                </a:cubicBezTo>
                <a:close/>
                <a:moveTo>
                  <a:pt x="14221" y="9391"/>
                </a:moveTo>
                <a:cubicBezTo>
                  <a:pt x="14146" y="11306"/>
                  <a:pt x="13905" y="12840"/>
                  <a:pt x="13627" y="13162"/>
                </a:cubicBezTo>
                <a:cubicBezTo>
                  <a:pt x="13149" y="13687"/>
                  <a:pt x="12952" y="11633"/>
                  <a:pt x="12639" y="9426"/>
                </a:cubicBezTo>
                <a:cubicBezTo>
                  <a:pt x="13881" y="9392"/>
                  <a:pt x="12452" y="9462"/>
                  <a:pt x="14221" y="9391"/>
                </a:cubicBezTo>
                <a:close/>
                <a:moveTo>
                  <a:pt x="12120" y="9437"/>
                </a:moveTo>
                <a:lnTo>
                  <a:pt x="12509" y="12073"/>
                </a:lnTo>
                <a:cubicBezTo>
                  <a:pt x="11887" y="14996"/>
                  <a:pt x="11427" y="9888"/>
                  <a:pt x="11325" y="9449"/>
                </a:cubicBezTo>
                <a:lnTo>
                  <a:pt x="12120" y="9437"/>
                </a:lnTo>
                <a:close/>
                <a:moveTo>
                  <a:pt x="9917" y="9449"/>
                </a:moveTo>
                <a:lnTo>
                  <a:pt x="10714" y="9461"/>
                </a:lnTo>
                <a:lnTo>
                  <a:pt x="11111" y="12201"/>
                </a:lnTo>
                <a:cubicBezTo>
                  <a:pt x="10633" y="14338"/>
                  <a:pt x="10233" y="11576"/>
                  <a:pt x="10228" y="11557"/>
                </a:cubicBezTo>
                <a:cubicBezTo>
                  <a:pt x="10221" y="11516"/>
                  <a:pt x="9907" y="9382"/>
                  <a:pt x="9917" y="9449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11" name="7"/>
          <p:cNvSpPr txBox="1"/>
          <p:nvPr/>
        </p:nvSpPr>
        <p:spPr>
          <a:xfrm>
            <a:off x="12045086" y="12778316"/>
            <a:ext cx="293828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000000"/>
                </a:solidFill>
                <a:latin typeface="Montserrat Regular"/>
                <a:ea typeface="Montserrat Regular"/>
                <a:cs typeface="Montserrat Regular"/>
                <a:sym typeface="Montserrat Regular"/>
              </a:defRPr>
            </a:lvl1pPr>
          </a:lstStyle>
          <a:p>
            <a:pPr/>
            <a:r>
              <a:t>7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Ux Prototyping"/>
          <p:cNvSpPr txBox="1"/>
          <p:nvPr>
            <p:ph type="title"/>
          </p:nvPr>
        </p:nvSpPr>
        <p:spPr>
          <a:xfrm>
            <a:off x="1206500" y="1077359"/>
            <a:ext cx="21971000" cy="1433164"/>
          </a:xfrm>
          <a:prstGeom prst="rect">
            <a:avLst/>
          </a:prstGeom>
        </p:spPr>
        <p:txBody>
          <a:bodyPr/>
          <a:lstStyle>
            <a:lvl1pPr>
              <a:defRPr b="0" u="sng">
                <a:solidFill>
                  <a:srgbClr val="3D3D3D"/>
                </a:solidFill>
                <a:latin typeface="Montserrat Thin SemiBold"/>
                <a:ea typeface="Montserrat Thin SemiBold"/>
                <a:cs typeface="Montserrat Thin SemiBold"/>
                <a:sym typeface="Montserrat Thin SemiBold"/>
              </a:defRPr>
            </a:lvl1pPr>
          </a:lstStyle>
          <a:p>
            <a:pPr/>
            <a:r>
              <a:t>Ux Prototyping</a:t>
            </a:r>
          </a:p>
        </p:txBody>
      </p:sp>
      <p:sp>
        <p:nvSpPr>
          <p:cNvPr id="214" name="Dopo aver costruito i prototipi partendo dai mockup mostrati, è stato effettuato un test su un campione variegato di possibili utenti, compresi anche utenti con ridotte abilità informatico-digitali (e.g. persone in età adulta non confidenti con il mondo "/>
          <p:cNvSpPr txBox="1"/>
          <p:nvPr/>
        </p:nvSpPr>
        <p:spPr>
          <a:xfrm>
            <a:off x="1232617" y="3571549"/>
            <a:ext cx="18237954" cy="80409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just" defTabSz="2145738">
              <a:lnSpc>
                <a:spcPct val="90000"/>
              </a:lnSpc>
              <a:spcBef>
                <a:spcPts val="3900"/>
              </a:spcBef>
              <a:defRPr sz="4224">
                <a:solidFill>
                  <a:srgbClr val="3D3D3D"/>
                </a:solidFill>
                <a:latin typeface="Montserrat Regular"/>
                <a:ea typeface="Montserrat Regular"/>
                <a:cs typeface="Montserrat Regular"/>
                <a:sym typeface="Montserrat Regular"/>
              </a:defRPr>
            </a:pPr>
            <a:r>
              <a:t>Dopo aver costruito i prototipi partendo dai mockup mostrati, è stato effettuato un </a:t>
            </a:r>
            <a:r>
              <a:rPr>
                <a:latin typeface="Montserrat Thin Medium"/>
                <a:ea typeface="Montserrat Thin Medium"/>
                <a:cs typeface="Montserrat Thin Medium"/>
                <a:sym typeface="Montserrat Thin Medium"/>
              </a:rPr>
              <a:t>test</a:t>
            </a:r>
            <a:r>
              <a:t> su un campione variegato di possibili utenti, compresi anche utenti con ridotte abilità informatico-digitali (e.g. persone in età adulta non confidenti con il mondo digitale).</a:t>
            </a:r>
          </a:p>
          <a:p>
            <a:pPr algn="just" defTabSz="2145738">
              <a:lnSpc>
                <a:spcPct val="90000"/>
              </a:lnSpc>
              <a:spcBef>
                <a:spcPts val="3900"/>
              </a:spcBef>
              <a:defRPr sz="4224">
                <a:solidFill>
                  <a:srgbClr val="3D3D3D"/>
                </a:solidFill>
                <a:latin typeface="Montserrat Regular"/>
                <a:ea typeface="Montserrat Regular"/>
                <a:cs typeface="Montserrat Regular"/>
                <a:sym typeface="Montserrat Regular"/>
              </a:defRPr>
            </a:pPr>
            <a:r>
              <a:t>Da questa esperienza, sono emerse le </a:t>
            </a:r>
            <a:r>
              <a:rPr>
                <a:latin typeface="Montserrat Thin Medium"/>
                <a:ea typeface="Montserrat Thin Medium"/>
                <a:cs typeface="Montserrat Thin Medium"/>
                <a:sym typeface="Montserrat Thin Medium"/>
              </a:rPr>
              <a:t>qualità d’uso positive</a:t>
            </a:r>
            <a:r>
              <a:t> della piattaforma, quali l’interazione con i post e con gli utenti. </a:t>
            </a:r>
          </a:p>
          <a:p>
            <a:pPr algn="just" defTabSz="2145738">
              <a:lnSpc>
                <a:spcPct val="90000"/>
              </a:lnSpc>
              <a:spcBef>
                <a:spcPts val="3900"/>
              </a:spcBef>
              <a:defRPr sz="4224">
                <a:solidFill>
                  <a:srgbClr val="3D3D3D"/>
                </a:solidFill>
                <a:latin typeface="Montserrat Regular"/>
                <a:ea typeface="Montserrat Regular"/>
                <a:cs typeface="Montserrat Regular"/>
                <a:sym typeface="Montserrat Regular"/>
              </a:defRPr>
            </a:pPr>
            <a:r>
              <a:t>È risultata invece di </a:t>
            </a:r>
            <a:r>
              <a:rPr>
                <a:latin typeface="Montserrat Thin Medium"/>
                <a:ea typeface="Montserrat Thin Medium"/>
                <a:cs typeface="Montserrat Thin Medium"/>
                <a:sym typeface="Montserrat Thin Medium"/>
              </a:rPr>
              <a:t>difficile comprensione</a:t>
            </a:r>
            <a:r>
              <a:t>, la navigazione attraverso le pagine della piattaforma, rendendo così necessaria una </a:t>
            </a:r>
            <a:r>
              <a:rPr>
                <a:latin typeface="Montserrat Thin Medium"/>
                <a:ea typeface="Montserrat Thin Medium"/>
                <a:cs typeface="Montserrat Thin Medium"/>
                <a:sym typeface="Montserrat Thin Medium"/>
              </a:rPr>
              <a:t>rielaborazione</a:t>
            </a:r>
            <a:r>
              <a:t> dei modelli del dominio applicativo.</a:t>
            </a:r>
          </a:p>
        </p:txBody>
      </p:sp>
      <p:sp>
        <p:nvSpPr>
          <p:cNvPr id="215" name="Rectangle"/>
          <p:cNvSpPr/>
          <p:nvPr/>
        </p:nvSpPr>
        <p:spPr>
          <a:xfrm>
            <a:off x="-282179" y="-651934"/>
            <a:ext cx="24948358" cy="1270001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16" name="Ornament 16"/>
          <p:cNvSpPr/>
          <p:nvPr/>
        </p:nvSpPr>
        <p:spPr>
          <a:xfrm>
            <a:off x="11497122" y="13203921"/>
            <a:ext cx="1389757" cy="1483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007" fill="norm" stroke="1" extrusionOk="0">
                <a:moveTo>
                  <a:pt x="9472" y="21"/>
                </a:moveTo>
                <a:cubicBezTo>
                  <a:pt x="9223" y="53"/>
                  <a:pt x="8975" y="641"/>
                  <a:pt x="8772" y="1801"/>
                </a:cubicBezTo>
                <a:cubicBezTo>
                  <a:pt x="8137" y="-1445"/>
                  <a:pt x="7234" y="1021"/>
                  <a:pt x="7074" y="6181"/>
                </a:cubicBezTo>
                <a:cubicBezTo>
                  <a:pt x="7070" y="6301"/>
                  <a:pt x="7067" y="6425"/>
                  <a:pt x="7064" y="6545"/>
                </a:cubicBezTo>
                <a:cubicBezTo>
                  <a:pt x="3830" y="6672"/>
                  <a:pt x="1931" y="6955"/>
                  <a:pt x="24" y="7259"/>
                </a:cubicBezTo>
                <a:cubicBezTo>
                  <a:pt x="10" y="7263"/>
                  <a:pt x="0" y="7349"/>
                  <a:pt x="0" y="7446"/>
                </a:cubicBezTo>
                <a:lnTo>
                  <a:pt x="0" y="8477"/>
                </a:lnTo>
                <a:cubicBezTo>
                  <a:pt x="0" y="8574"/>
                  <a:pt x="10" y="8649"/>
                  <a:pt x="24" y="8653"/>
                </a:cubicBezTo>
                <a:cubicBezTo>
                  <a:pt x="2070" y="8979"/>
                  <a:pt x="3801" y="9240"/>
                  <a:pt x="7072" y="9367"/>
                </a:cubicBezTo>
                <a:cubicBezTo>
                  <a:pt x="7243" y="14966"/>
                  <a:pt x="8249" y="17172"/>
                  <a:pt x="8848" y="13068"/>
                </a:cubicBezTo>
                <a:cubicBezTo>
                  <a:pt x="9572" y="8106"/>
                  <a:pt x="9322" y="9816"/>
                  <a:pt x="9376" y="9449"/>
                </a:cubicBezTo>
                <a:cubicBezTo>
                  <a:pt x="9794" y="12417"/>
                  <a:pt x="10494" y="19166"/>
                  <a:pt x="11426" y="14286"/>
                </a:cubicBezTo>
                <a:cubicBezTo>
                  <a:pt x="11850" y="16535"/>
                  <a:pt x="12432" y="16401"/>
                  <a:pt x="12832" y="14134"/>
                </a:cubicBezTo>
                <a:cubicBezTo>
                  <a:pt x="13467" y="17338"/>
                  <a:pt x="14364" y="14891"/>
                  <a:pt x="14524" y="9730"/>
                </a:cubicBezTo>
                <a:cubicBezTo>
                  <a:pt x="14528" y="9610"/>
                  <a:pt x="14531" y="9487"/>
                  <a:pt x="14534" y="9367"/>
                </a:cubicBezTo>
                <a:cubicBezTo>
                  <a:pt x="17341" y="9258"/>
                  <a:pt x="19089" y="9035"/>
                  <a:pt x="21575" y="8641"/>
                </a:cubicBezTo>
                <a:cubicBezTo>
                  <a:pt x="21589" y="8637"/>
                  <a:pt x="21600" y="8563"/>
                  <a:pt x="21600" y="8465"/>
                </a:cubicBezTo>
                <a:lnTo>
                  <a:pt x="21600" y="7435"/>
                </a:lnTo>
                <a:cubicBezTo>
                  <a:pt x="21600" y="7337"/>
                  <a:pt x="21590" y="7263"/>
                  <a:pt x="21576" y="7259"/>
                </a:cubicBezTo>
                <a:cubicBezTo>
                  <a:pt x="21279" y="7214"/>
                  <a:pt x="18303" y="6694"/>
                  <a:pt x="14528" y="6545"/>
                </a:cubicBezTo>
                <a:cubicBezTo>
                  <a:pt x="14357" y="934"/>
                  <a:pt x="13349" y="-1260"/>
                  <a:pt x="12751" y="2843"/>
                </a:cubicBezTo>
                <a:cubicBezTo>
                  <a:pt x="12026" y="7806"/>
                  <a:pt x="12277" y="6095"/>
                  <a:pt x="12223" y="6463"/>
                </a:cubicBezTo>
                <a:cubicBezTo>
                  <a:pt x="12091" y="5529"/>
                  <a:pt x="11785" y="3355"/>
                  <a:pt x="11654" y="2422"/>
                </a:cubicBezTo>
                <a:cubicBezTo>
                  <a:pt x="11648" y="2407"/>
                  <a:pt x="10958" y="-2434"/>
                  <a:pt x="10177" y="1614"/>
                </a:cubicBezTo>
                <a:cubicBezTo>
                  <a:pt x="9969" y="521"/>
                  <a:pt x="9721" y="-11"/>
                  <a:pt x="9472" y="21"/>
                </a:cubicBezTo>
                <a:close/>
                <a:moveTo>
                  <a:pt x="13483" y="2586"/>
                </a:moveTo>
                <a:cubicBezTo>
                  <a:pt x="13809" y="2629"/>
                  <a:pt x="14122" y="4076"/>
                  <a:pt x="14222" y="6545"/>
                </a:cubicBezTo>
                <a:cubicBezTo>
                  <a:pt x="12283" y="6470"/>
                  <a:pt x="14951" y="6558"/>
                  <a:pt x="12558" y="6498"/>
                </a:cubicBezTo>
                <a:cubicBezTo>
                  <a:pt x="12563" y="6456"/>
                  <a:pt x="12951" y="3936"/>
                  <a:pt x="12926" y="4097"/>
                </a:cubicBezTo>
                <a:cubicBezTo>
                  <a:pt x="13088" y="3040"/>
                  <a:pt x="13287" y="2560"/>
                  <a:pt x="13483" y="2586"/>
                </a:cubicBezTo>
                <a:close/>
                <a:moveTo>
                  <a:pt x="8117" y="2691"/>
                </a:moveTo>
                <a:cubicBezTo>
                  <a:pt x="8311" y="2707"/>
                  <a:pt x="8507" y="3237"/>
                  <a:pt x="8659" y="4354"/>
                </a:cubicBezTo>
                <a:cubicBezTo>
                  <a:pt x="8665" y="4403"/>
                  <a:pt x="8971" y="6573"/>
                  <a:pt x="8961" y="6498"/>
                </a:cubicBezTo>
                <a:cubicBezTo>
                  <a:pt x="7707" y="6531"/>
                  <a:pt x="9154" y="6465"/>
                  <a:pt x="7379" y="6533"/>
                </a:cubicBezTo>
                <a:cubicBezTo>
                  <a:pt x="7476" y="4057"/>
                  <a:pt x="7793" y="2666"/>
                  <a:pt x="8117" y="2691"/>
                </a:cubicBezTo>
                <a:close/>
                <a:moveTo>
                  <a:pt x="9529" y="2961"/>
                </a:moveTo>
                <a:cubicBezTo>
                  <a:pt x="9927" y="3168"/>
                  <a:pt x="10207" y="6148"/>
                  <a:pt x="10284" y="6474"/>
                </a:cubicBezTo>
                <a:lnTo>
                  <a:pt x="9480" y="6486"/>
                </a:lnTo>
                <a:lnTo>
                  <a:pt x="9096" y="3874"/>
                </a:lnTo>
                <a:cubicBezTo>
                  <a:pt x="9251" y="3127"/>
                  <a:pt x="9397" y="2891"/>
                  <a:pt x="9529" y="2961"/>
                </a:cubicBezTo>
                <a:close/>
                <a:moveTo>
                  <a:pt x="10947" y="3019"/>
                </a:moveTo>
                <a:cubicBezTo>
                  <a:pt x="11376" y="3474"/>
                  <a:pt x="11709" y="6643"/>
                  <a:pt x="11684" y="6474"/>
                </a:cubicBezTo>
                <a:lnTo>
                  <a:pt x="10895" y="6463"/>
                </a:lnTo>
                <a:lnTo>
                  <a:pt x="10496" y="3698"/>
                </a:lnTo>
                <a:cubicBezTo>
                  <a:pt x="10651" y="3023"/>
                  <a:pt x="10804" y="2868"/>
                  <a:pt x="10947" y="3019"/>
                </a:cubicBezTo>
                <a:close/>
                <a:moveTo>
                  <a:pt x="7378" y="9391"/>
                </a:moveTo>
                <a:cubicBezTo>
                  <a:pt x="8968" y="9454"/>
                  <a:pt x="8228" y="9407"/>
                  <a:pt x="9042" y="9426"/>
                </a:cubicBezTo>
                <a:cubicBezTo>
                  <a:pt x="9036" y="9463"/>
                  <a:pt x="8651" y="11988"/>
                  <a:pt x="8675" y="11827"/>
                </a:cubicBezTo>
                <a:cubicBezTo>
                  <a:pt x="8236" y="14694"/>
                  <a:pt x="7535" y="13281"/>
                  <a:pt x="7378" y="9391"/>
                </a:cubicBezTo>
                <a:close/>
                <a:moveTo>
                  <a:pt x="14221" y="9391"/>
                </a:moveTo>
                <a:cubicBezTo>
                  <a:pt x="14146" y="11306"/>
                  <a:pt x="13905" y="12840"/>
                  <a:pt x="13627" y="13162"/>
                </a:cubicBezTo>
                <a:cubicBezTo>
                  <a:pt x="13149" y="13687"/>
                  <a:pt x="12952" y="11633"/>
                  <a:pt x="12639" y="9426"/>
                </a:cubicBezTo>
                <a:cubicBezTo>
                  <a:pt x="13881" y="9392"/>
                  <a:pt x="12452" y="9462"/>
                  <a:pt x="14221" y="9391"/>
                </a:cubicBezTo>
                <a:close/>
                <a:moveTo>
                  <a:pt x="12120" y="9437"/>
                </a:moveTo>
                <a:lnTo>
                  <a:pt x="12509" y="12073"/>
                </a:lnTo>
                <a:cubicBezTo>
                  <a:pt x="11887" y="14996"/>
                  <a:pt x="11427" y="9888"/>
                  <a:pt x="11325" y="9449"/>
                </a:cubicBezTo>
                <a:lnTo>
                  <a:pt x="12120" y="9437"/>
                </a:lnTo>
                <a:close/>
                <a:moveTo>
                  <a:pt x="9917" y="9449"/>
                </a:moveTo>
                <a:lnTo>
                  <a:pt x="10714" y="9461"/>
                </a:lnTo>
                <a:lnTo>
                  <a:pt x="11111" y="12201"/>
                </a:lnTo>
                <a:cubicBezTo>
                  <a:pt x="10633" y="14338"/>
                  <a:pt x="10233" y="11576"/>
                  <a:pt x="10228" y="11557"/>
                </a:cubicBezTo>
                <a:cubicBezTo>
                  <a:pt x="10221" y="11516"/>
                  <a:pt x="9907" y="9382"/>
                  <a:pt x="9917" y="9449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17" name="8"/>
          <p:cNvSpPr txBox="1"/>
          <p:nvPr/>
        </p:nvSpPr>
        <p:spPr>
          <a:xfrm>
            <a:off x="12037618" y="12778316"/>
            <a:ext cx="308764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000000"/>
                </a:solidFill>
                <a:latin typeface="Montserrat Regular"/>
                <a:ea typeface="Montserrat Regular"/>
                <a:cs typeface="Montserrat Regular"/>
                <a:sym typeface="Montserrat Regular"/>
              </a:defRPr>
            </a:lvl1pPr>
          </a:lstStyle>
          <a:p>
            <a:pPr/>
            <a:r>
              <a:t>8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