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7" r:id="rId2"/>
    <p:sldId id="280" r:id="rId3"/>
    <p:sldId id="282" r:id="rId4"/>
    <p:sldId id="283" r:id="rId5"/>
    <p:sldId id="284" r:id="rId6"/>
    <p:sldId id="285" r:id="rId7"/>
    <p:sldId id="269" r:id="rId8"/>
    <p:sldId id="270" r:id="rId9"/>
    <p:sldId id="286" r:id="rId10"/>
    <p:sldId id="27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692162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242427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301458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965553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8395101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006526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118043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098081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649596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2183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271385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6/3/2024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433355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575" y="228600"/>
            <a:ext cx="10102850" cy="1336675"/>
          </a:xfrm>
        </p:spPr>
        <p:txBody>
          <a:bodyPr vert="horz" lIns="0" tIns="0" rIns="0" bIns="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4000" b="1" i="0" u="none" strike="noStrike" kern="1200" cap="all" spc="0" normalizeH="0" baseline="0" noProof="0" dirty="0">
                <a:ln>
                  <a:noFill/>
                </a:ln>
                <a:effectLst/>
                <a:uLnTx/>
                <a:uFillTx/>
                <a:latin typeface="Microsoft Sans Serif" panose="020B0604020202020204"/>
                <a:ea typeface="+mj-ea"/>
                <a:cs typeface="Microsoft Sans Serif" panose="020B0604020202020204"/>
              </a:rPr>
              <a:t>Project 1 -</a:t>
            </a:r>
            <a:r>
              <a:rPr kumimoji="0" lang="en-US" sz="4000" b="0" i="0" u="none" strike="noStrike" kern="1200" cap="all" spc="0" normalizeH="0" baseline="0" noProof="0" dirty="0">
                <a:ln>
                  <a:noFill/>
                </a:ln>
                <a:effectLst/>
                <a:uLnTx/>
                <a:uFillTx/>
                <a:latin typeface="Microsoft Sans Serif" panose="020B0604020202020204"/>
                <a:ea typeface="+mj-ea"/>
                <a:cs typeface="Microsoft Sans Serif" panose="020B0604020202020204"/>
              </a:rPr>
              <a:t> </a:t>
            </a:r>
            <a:r>
              <a:rPr kumimoji="0" lang="en-US" sz="4000" b="1" i="0" u="none" strike="noStrike" kern="1200" cap="all" spc="0" normalizeH="0" baseline="0" noProof="0" dirty="0">
                <a:ln>
                  <a:noFill/>
                </a:ln>
                <a:effectLst/>
                <a:uLnTx/>
                <a:uFillTx/>
                <a:latin typeface="Microsoft Sans Serif" panose="020B0604020202020204"/>
                <a:ea typeface="+mj-ea"/>
                <a:cs typeface="Microsoft Sans Serif" panose="020B0604020202020204"/>
              </a:rPr>
              <a:t>Data Analytics</a:t>
            </a:r>
            <a:r>
              <a:rPr kumimoji="0" lang="en-US" sz="4000" b="0" i="0" u="none" strike="noStrike" kern="1200" cap="all" spc="0" normalizeH="0" baseline="0" noProof="0" dirty="0">
                <a:ln>
                  <a:noFill/>
                </a:ln>
                <a:solidFill>
                  <a:schemeClr val="bg1"/>
                </a:solidFill>
                <a:effectLst/>
                <a:uLnTx/>
                <a:uFillTx/>
                <a:latin typeface="Microsoft Sans Serif" panose="020B0604020202020204"/>
                <a:ea typeface="+mj-ea"/>
                <a:cs typeface="Microsoft Sans Serif" panose="020B0604020202020204"/>
              </a:rPr>
              <a:t> </a:t>
            </a:r>
            <a:endParaRPr kumimoji="0" lang="en-IN" sz="4000" b="0" i="0" u="none" strike="noStrike" kern="1200" cap="all" spc="0" normalizeH="0" baseline="0" noProof="0" dirty="0">
              <a:ln>
                <a:noFill/>
              </a:ln>
              <a:solidFill>
                <a:schemeClr val="bg1"/>
              </a:solidFill>
              <a:effectLst/>
              <a:uLnTx/>
              <a:uFillTx/>
              <a:latin typeface="Microsoft Sans Serif" panose="020B0604020202020204"/>
              <a:ea typeface="+mj-ea"/>
              <a:cs typeface="Microsoft Sans Serif" panose="020B0604020202020204"/>
            </a:endParaRPr>
          </a:p>
        </p:txBody>
      </p:sp>
      <p:sp>
        <p:nvSpPr>
          <p:cNvPr id="3" name="Text Placeholder 2"/>
          <p:cNvSpPr>
            <a:spLocks noGrp="1"/>
          </p:cNvSpPr>
          <p:nvPr>
            <p:ph idx="1"/>
          </p:nvPr>
        </p:nvSpPr>
        <p:spPr>
          <a:xfrm>
            <a:off x="762000" y="1849438"/>
            <a:ext cx="10385425" cy="4779962"/>
          </a:xfrm>
          <a:noFill/>
          <a:ln>
            <a:noFill/>
          </a:ln>
          <a:effectLst/>
          <a:scene3d>
            <a:camera prst="orthographicFront"/>
            <a:lightRig rig="balanced" dir="t"/>
          </a:scene3d>
          <a:sp3d prstMaterial="plastic"/>
        </p:spPr>
        <p:txBody>
          <a:bodyPr vert="horz" lIns="0" tIns="0" rIns="0" bIns="0" rtlCol="0" anchor="t" anchorCtr="0">
            <a:normAutofit fontScale="90000" lnSpcReduction="10000"/>
          </a:bodyPr>
          <a:lstStyle/>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defRPr/>
            </a:pPr>
            <a:r>
              <a:rPr kumimoji="0" lang="en-IN" sz="3600" b="0" i="0" u="none" strike="noStrike" kern="1200" cap="none" spc="0" normalizeH="0" baseline="0" noProof="0" dirty="0">
                <a:ln>
                  <a:noFill/>
                </a:ln>
                <a:solidFill>
                  <a:prstClr val="black"/>
                </a:solidFill>
                <a:effectLst/>
                <a:uLnTx/>
                <a:uFillTx/>
                <a:latin typeface="Agency FB" panose="020B0503020202020204" pitchFamily="34" charset="0"/>
                <a:ea typeface="+mj-ea"/>
                <a:cs typeface="+mj-cs"/>
              </a:rPr>
              <a:t>                	        </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IN" sz="36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p>
          <a:p>
            <a:pPr marL="457200" lvl="1" indent="0" algn="just" rtl="1">
              <a:lnSpc>
                <a:spcPct val="120000"/>
              </a:lnSpc>
              <a:buClr>
                <a:schemeClr val="tx1"/>
              </a:buClr>
              <a:buNone/>
              <a:defRPr/>
            </a:pPr>
            <a:r>
              <a:rPr kumimoji="0" lang="en-US" sz="3200" b="1"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IN" altLang="en-US" sz="3200" b="1"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US" altLang="en-US" sz="3200" b="1"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Title :</a:t>
            </a:r>
            <a:r>
              <a:rPr kumimoji="0" lang="en-US" altLang="en-US" sz="3200"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TOP IT COMPANIES IN INDIA ANALYSIS</a:t>
            </a:r>
            <a:endParaRPr lang="en-US" altLang="en-US" sz="3200" cap="all" dirty="0">
              <a:solidFill>
                <a:prstClr val="black"/>
              </a:solidFill>
              <a:latin typeface="Times New Roman" panose="02020603050405020304" pitchFamily="18" charset="0"/>
              <a:ea typeface="+mj-ea"/>
              <a:cs typeface="Times New Roman" panose="02020603050405020304" pitchFamily="18" charset="0"/>
            </a:endParaRPr>
          </a:p>
          <a:p>
            <a:pPr marL="457200" lvl="1" indent="0" algn="just" rtl="1">
              <a:lnSpc>
                <a:spcPct val="120000"/>
              </a:lnSpc>
              <a:buClr>
                <a:schemeClr val="tx1"/>
              </a:buClr>
              <a:buNone/>
              <a:defRPr/>
            </a:pPr>
            <a:endParaRPr lang="en-US" sz="3200" cap="all" dirty="0">
              <a:solidFill>
                <a:prstClr val="black"/>
              </a:solidFill>
              <a:latin typeface="Times New Roman" panose="02020603050405020304" pitchFamily="18" charset="0"/>
              <a:ea typeface="+mj-ea"/>
              <a:cs typeface="Times New Roman" panose="02020603050405020304" pitchFamily="18" charset="0"/>
            </a:endParaRPr>
          </a:p>
          <a:p>
            <a:pPr marL="457200" lvl="1" indent="0" algn="just" rtl="1">
              <a:lnSpc>
                <a:spcPct val="120000"/>
              </a:lnSpc>
              <a:buClr>
                <a:schemeClr val="tx1"/>
              </a:buClr>
              <a:buNone/>
              <a:defRPr/>
            </a:pPr>
            <a:endParaRPr kumimoji="0" lang="en-US" sz="3200" b="0"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a:p>
            <a:pPr marL="457200" lvl="1" indent="0" algn="just" rtl="1">
              <a:lnSpc>
                <a:spcPct val="120000"/>
              </a:lnSpc>
              <a:buClr>
                <a:schemeClr val="tx1"/>
              </a:buClr>
              <a:buNone/>
              <a:defRPr/>
            </a:pPr>
            <a:endParaRPr lang="en-US" sz="3200" cap="all" dirty="0">
              <a:solidFill>
                <a:prstClr val="black"/>
              </a:solidFill>
              <a:latin typeface="Times New Roman" panose="02020603050405020304" pitchFamily="18" charset="0"/>
              <a:ea typeface="+mj-ea"/>
              <a:cs typeface="Times New Roman" panose="02020603050405020304" pitchFamily="18" charset="0"/>
            </a:endParaRPr>
          </a:p>
          <a:p>
            <a:pPr marL="457200" lvl="1" indent="0" algn="just" rtl="1">
              <a:lnSpc>
                <a:spcPct val="120000"/>
              </a:lnSpc>
              <a:buClr>
                <a:schemeClr val="tx1"/>
              </a:buClr>
              <a:buNone/>
              <a:defRPr/>
            </a:pPr>
            <a:r>
              <a:rPr kumimoji="0" lang="en-IN" sz="2500" b="1" i="0" u="none" strike="noStrike" kern="1200" cap="all" spc="0" normalizeH="0" baseline="0" noProof="0" dirty="0">
                <a:ln>
                  <a:noFill/>
                </a:ln>
                <a:effectLst/>
                <a:uLnTx/>
                <a:uFillTx/>
                <a:latin typeface="Microsoft Sans Serif" panose="020B0604020202020204"/>
                <a:ea typeface="+mn-ea"/>
                <a:cs typeface="Microsoft Sans Serif" panose="020B0604020202020204"/>
              </a:rPr>
              <a:t>Presented by</a:t>
            </a:r>
          </a:p>
          <a:p>
            <a:pPr marL="457200" lvl="1" indent="0" algn="just" rtl="1">
              <a:lnSpc>
                <a:spcPct val="120000"/>
              </a:lnSpc>
              <a:buClr>
                <a:schemeClr val="tx1"/>
              </a:buClr>
              <a:buNone/>
              <a:defRPr/>
            </a:pPr>
            <a:r>
              <a:rPr lang="en-IN" sz="2500" cap="all" dirty="0">
                <a:latin typeface="Microsoft Sans Serif" panose="020B0604020202020204"/>
                <a:cs typeface="Microsoft Sans Serif" panose="020B0604020202020204"/>
              </a:rPr>
              <a:t>Shashank S</a:t>
            </a:r>
          </a:p>
          <a:p>
            <a:pPr marL="457200" lvl="1" indent="0" algn="just" rtl="1">
              <a:lnSpc>
                <a:spcPct val="120000"/>
              </a:lnSpc>
              <a:buClr>
                <a:schemeClr val="tx1"/>
              </a:buClr>
              <a:buNone/>
              <a:defRPr/>
            </a:pPr>
            <a:r>
              <a:rPr kumimoji="0" lang="en-IN" sz="2500" b="0" i="0" u="none" strike="noStrike" kern="1200" cap="all" spc="0" normalizeH="0" baseline="0" noProof="0" dirty="0">
                <a:ln>
                  <a:noFill/>
                </a:ln>
                <a:effectLst/>
                <a:uLnTx/>
                <a:uFillTx/>
                <a:latin typeface="Microsoft Sans Serif" panose="020B0604020202020204"/>
                <a:ea typeface="+mn-ea"/>
                <a:cs typeface="Microsoft Sans Serif" panose="020B0604020202020204"/>
              </a:rPr>
              <a:t>(AF0377847) </a:t>
            </a:r>
            <a:endParaRPr kumimoji="0" lang="en-IN" sz="2500" b="0" i="0" u="none" strike="noStrike" kern="1200" cap="all" spc="0" normalizeH="0" baseline="0" noProof="0" dirty="0">
              <a:ln>
                <a:noFill/>
              </a:ln>
              <a:solidFill>
                <a:schemeClr val="bg1"/>
              </a:solidFill>
              <a:effectLst/>
              <a:uLnTx/>
              <a:uFillTx/>
              <a:latin typeface="Microsoft Sans Serif" panose="020B0604020202020204"/>
              <a:ea typeface="+mn-ea"/>
              <a:cs typeface="Microsoft Sans Serif" panose="020B0604020202020204"/>
            </a:endParaRPr>
          </a:p>
          <a:p>
            <a:pPr marL="0" marR="0" lvl="0" indent="0" algn="l" defTabSz="914400" rtl="0" eaLnBrk="1" fontAlgn="base" latinLnBrk="0" hangingPunct="1">
              <a:lnSpc>
                <a:spcPct val="120000"/>
              </a:lnSpc>
              <a:spcBef>
                <a:spcPts val="1000"/>
              </a:spcBef>
              <a:spcAft>
                <a:spcPct val="0"/>
              </a:spcAft>
              <a:buClr>
                <a:schemeClr val="tx1"/>
              </a:buClr>
              <a:buSzTx/>
              <a:buFont typeface="Arial" panose="020B0604020202020204" pitchFamily="34" charset="0"/>
              <a:buNone/>
              <a:defRPr/>
            </a:pPr>
            <a:r>
              <a:rPr kumimoji="0" lang="en-IN" sz="2900" b="1" i="0" u="none" strike="noStrike" kern="1200" cap="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a:t>
            </a:r>
            <a:endParaRPr kumimoji="0" lang="en-IN" sz="2400" b="0" i="0" u="none" strike="noStrike" kern="1200" cap="all" spc="0" normalizeH="0" baseline="0" noProof="0" dirty="0">
              <a:ln>
                <a:noFill/>
              </a:ln>
              <a:solidFill>
                <a:schemeClr val="bg1"/>
              </a:solidFill>
              <a:effectLst/>
              <a:uLnTx/>
              <a:uFillTx/>
              <a:latin typeface="Microsoft Sans Serif" panose="020B0604020202020204"/>
              <a:ea typeface="+mn-ea"/>
              <a:cs typeface="Microsoft Sans Serif"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scene3d>
              <a:camera prst="orthographicFront"/>
              <a:lightRig rig="threePt" dir="t"/>
            </a:scene3d>
          </a:bodyPr>
          <a:lstStyle/>
          <a:p>
            <a:pPr marL="0" indent="0" algn="ctr">
              <a:buNone/>
            </a:pPr>
            <a:endParaRPr lang="en-IN" altLang="en-US" sz="9600">
              <a:ln w="15875"/>
              <a:gradFill>
                <a:gsLst>
                  <a:gs pos="0">
                    <a:schemeClr val="accent1">
                      <a:hueMod val="80000"/>
                    </a:schemeClr>
                  </a:gs>
                  <a:gs pos="100000">
                    <a:schemeClr val="accent1">
                      <a:alpha val="100000"/>
                    </a:schemeClr>
                  </a:gs>
                </a:gsLst>
                <a:lin ang="2700000" scaled="0"/>
              </a:gradFill>
              <a:effectLst>
                <a:innerShdw blurRad="63500" dist="50800" dir="18900000">
                  <a:prstClr val="black">
                    <a:alpha val="50000"/>
                  </a:prstClr>
                </a:innerShdw>
              </a:effectLst>
              <a:latin typeface="Arial Black" panose="020B0A04020102020204" charset="0"/>
              <a:cs typeface="Arial Black" panose="020B0A04020102020204" charset="0"/>
            </a:endParaRPr>
          </a:p>
          <a:p>
            <a:pPr marL="0" indent="0" algn="ctr">
              <a:buNone/>
            </a:pPr>
            <a:r>
              <a:rPr lang="en-IN" altLang="en-US" sz="9600">
                <a:ln w="15875"/>
                <a:gradFill>
                  <a:gsLst>
                    <a:gs pos="0">
                      <a:schemeClr val="accent1">
                        <a:hueMod val="80000"/>
                      </a:schemeClr>
                    </a:gs>
                    <a:gs pos="100000">
                      <a:schemeClr val="accent1">
                        <a:alpha val="100000"/>
                      </a:schemeClr>
                    </a:gs>
                  </a:gsLst>
                  <a:lin ang="2700000" scaled="0"/>
                </a:gradFill>
                <a:effectLst>
                  <a:innerShdw blurRad="63500" dist="50800" dir="18900000">
                    <a:prstClr val="black">
                      <a:alpha val="50000"/>
                    </a:prstClr>
                  </a:innerShdw>
                </a:effectLst>
                <a:latin typeface="Arial Black" panose="020B0A04020102020204" charset="0"/>
                <a:cs typeface="Arial Black" panose="020B0A0402010202020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77FC-5705-7A23-62F1-1E776221065B}"/>
              </a:ext>
            </a:extLst>
          </p:cNvPr>
          <p:cNvSpPr>
            <a:spLocks noGrp="1"/>
          </p:cNvSpPr>
          <p:nvPr>
            <p:ph type="ctrTitle"/>
          </p:nvPr>
        </p:nvSpPr>
        <p:spPr>
          <a:xfrm>
            <a:off x="3911065" y="234793"/>
            <a:ext cx="4369869" cy="779645"/>
          </a:xfrm>
        </p:spPr>
        <p:txBody>
          <a:bodyPr>
            <a:normAutofit/>
          </a:bodyPr>
          <a:lstStyle/>
          <a:p>
            <a:r>
              <a:rPr lang="en-US" altLang="en-US" sz="3100" b="1" dirty="0">
                <a:latin typeface="Times New Roman" panose="02020603050405020304" pitchFamily="18" charset="0"/>
                <a:cs typeface="Times New Roman" panose="02020603050405020304" pitchFamily="18" charset="0"/>
              </a:rPr>
              <a:t>Abstract</a:t>
            </a:r>
            <a:endParaRPr lang="en-IN" sz="2600" dirty="0"/>
          </a:p>
        </p:txBody>
      </p:sp>
      <p:sp>
        <p:nvSpPr>
          <p:cNvPr id="3" name="Subtitle 2">
            <a:extLst>
              <a:ext uri="{FF2B5EF4-FFF2-40B4-BE49-F238E27FC236}">
                <a16:creationId xmlns:a16="http://schemas.microsoft.com/office/drawing/2014/main" id="{920E4DD0-DBC1-3AAF-19B0-65B3C131EB09}"/>
              </a:ext>
            </a:extLst>
          </p:cNvPr>
          <p:cNvSpPr>
            <a:spLocks noGrp="1"/>
          </p:cNvSpPr>
          <p:nvPr>
            <p:ph type="subTitle" idx="1"/>
          </p:nvPr>
        </p:nvSpPr>
        <p:spPr>
          <a:xfrm>
            <a:off x="335280" y="1260909"/>
            <a:ext cx="11521440" cy="5231330"/>
          </a:xfrm>
        </p:spPr>
        <p:txBody>
          <a:bodyPr anchor="ctr">
            <a:normAutofit/>
          </a:bodyPr>
          <a:lstStyle/>
          <a:p>
            <a:pPr algn="dist">
              <a:lnSpc>
                <a:spcPct val="150000"/>
              </a:lnSpc>
            </a:pPr>
            <a:r>
              <a:rPr lang="en-US" altLang="en-US" sz="2400" dirty="0">
                <a:latin typeface="Times New Roman" panose="02020603050405020304" pitchFamily="18" charset="0"/>
                <a:cs typeface="Times New Roman" panose="02020603050405020304" pitchFamily="18" charset="0"/>
              </a:rPr>
              <a:t>The “Top IT Companies in India Analysis” project aims to provide a comprehensive overview and comparative analysis of leading IT companies in India. The project involves collecting, cleaning, and visualizing data to identify trends, patterns, and key performance indicators within the industry. By leveraging data visualization tools such as Power BI, this project presents insights into company ratings, employee counts, review counts, and other critical metrics. The primary objective is to offer stakeholders a clear understanding of the competitive landscape, helping them make informed decisions based on data-driven insights.</a:t>
            </a:r>
            <a:endParaRPr lang="en-IN" altLang="en-US" sz="2400" dirty="0">
              <a:latin typeface="Times New Roman" panose="02020603050405020304" pitchFamily="18" charset="0"/>
              <a:cs typeface="Times New Roman" panose="02020603050405020304" pitchFamily="18" charset="0"/>
            </a:endParaRPr>
          </a:p>
          <a:p>
            <a:pPr algn="l">
              <a:lnSpc>
                <a:spcPct val="150000"/>
              </a:lnSpc>
            </a:pPr>
            <a:endParaRPr lang="en-IN" dirty="0"/>
          </a:p>
        </p:txBody>
      </p:sp>
    </p:spTree>
    <p:extLst>
      <p:ext uri="{BB962C8B-B14F-4D97-AF65-F5344CB8AC3E}">
        <p14:creationId xmlns:p14="http://schemas.microsoft.com/office/powerpoint/2010/main" val="228182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77FC-5705-7A23-62F1-1E776221065B}"/>
              </a:ext>
            </a:extLst>
          </p:cNvPr>
          <p:cNvSpPr>
            <a:spLocks noGrp="1"/>
          </p:cNvSpPr>
          <p:nvPr>
            <p:ph type="ctrTitle"/>
          </p:nvPr>
        </p:nvSpPr>
        <p:spPr>
          <a:xfrm>
            <a:off x="3911064" y="234793"/>
            <a:ext cx="4369869" cy="779645"/>
          </a:xfrm>
        </p:spPr>
        <p:txBody>
          <a:bodyPr>
            <a:normAutofit/>
          </a:bodyPr>
          <a:lstStyle/>
          <a:p>
            <a:r>
              <a:rPr lang="en-US" altLang="en-US" sz="3100" b="1" dirty="0">
                <a:latin typeface="Times New Roman" panose="02020603050405020304" pitchFamily="18" charset="0"/>
                <a:cs typeface="Times New Roman" panose="02020603050405020304" pitchFamily="18" charset="0"/>
              </a:rPr>
              <a:t>Problem Statement</a:t>
            </a:r>
            <a:endParaRPr lang="en-IN" sz="2600" dirty="0"/>
          </a:p>
        </p:txBody>
      </p:sp>
      <p:sp>
        <p:nvSpPr>
          <p:cNvPr id="3" name="Subtitle 2">
            <a:extLst>
              <a:ext uri="{FF2B5EF4-FFF2-40B4-BE49-F238E27FC236}">
                <a16:creationId xmlns:a16="http://schemas.microsoft.com/office/drawing/2014/main" id="{920E4DD0-DBC1-3AAF-19B0-65B3C131EB09}"/>
              </a:ext>
            </a:extLst>
          </p:cNvPr>
          <p:cNvSpPr>
            <a:spLocks noGrp="1"/>
          </p:cNvSpPr>
          <p:nvPr>
            <p:ph type="subTitle" idx="1"/>
          </p:nvPr>
        </p:nvSpPr>
        <p:spPr>
          <a:xfrm>
            <a:off x="335279" y="1260909"/>
            <a:ext cx="11521440" cy="5231330"/>
          </a:xfrm>
        </p:spPr>
        <p:txBody>
          <a:bodyPr anchor="ctr">
            <a:normAutofit/>
          </a:bodyPr>
          <a:lstStyle/>
          <a:p>
            <a:pPr algn="dist">
              <a:lnSpc>
                <a:spcPct val="150000"/>
              </a:lnSpc>
            </a:pPr>
            <a:r>
              <a:rPr lang="en-US" altLang="en-US" sz="2400" dirty="0">
                <a:latin typeface="Times New Roman" panose="02020603050405020304" pitchFamily="18" charset="0"/>
                <a:cs typeface="Times New Roman" panose="02020603050405020304" pitchFamily="18" charset="0"/>
              </a:rPr>
              <a:t>The Indian IT industry is vast and highly competitive, with numerous companies offering various services. Stakeholders, including investors, potential employees, and policymakers, often find it challenging to identify top-performing companies based on multiple criteria such as ratings, employee strength, and customer reviews. The primary problem this project addresses is the lack of a consolidated and easily interpretable analysis of the top IT companies in India. By systematically analyzing and visualizing data, the project aims to highlight the strengths and weaknesses of these companies, providing a clearer picture of their market positions and helping stakeholders make more informed decisions.</a:t>
            </a:r>
            <a:endParaRPr lang="en-IN" altLang="en-US" sz="2400" dirty="0">
              <a:latin typeface="Times New Roman" panose="02020603050405020304" pitchFamily="18" charset="0"/>
              <a:cs typeface="Times New Roman" panose="02020603050405020304" pitchFamily="18" charset="0"/>
            </a:endParaRPr>
          </a:p>
          <a:p>
            <a:pPr algn="l">
              <a:lnSpc>
                <a:spcPct val="150000"/>
              </a:lnSpc>
            </a:pPr>
            <a:endParaRPr lang="en-IN" dirty="0"/>
          </a:p>
        </p:txBody>
      </p:sp>
    </p:spTree>
    <p:extLst>
      <p:ext uri="{BB962C8B-B14F-4D97-AF65-F5344CB8AC3E}">
        <p14:creationId xmlns:p14="http://schemas.microsoft.com/office/powerpoint/2010/main" val="212076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77FC-5705-7A23-62F1-1E776221065B}"/>
              </a:ext>
            </a:extLst>
          </p:cNvPr>
          <p:cNvSpPr>
            <a:spLocks noGrp="1"/>
          </p:cNvSpPr>
          <p:nvPr>
            <p:ph type="ctrTitle"/>
          </p:nvPr>
        </p:nvSpPr>
        <p:spPr>
          <a:xfrm>
            <a:off x="3911064" y="234793"/>
            <a:ext cx="4369869" cy="779645"/>
          </a:xfrm>
        </p:spPr>
        <p:txBody>
          <a:bodyPr>
            <a:normAutofit/>
          </a:bodyPr>
          <a:lstStyle/>
          <a:p>
            <a:r>
              <a:rPr lang="en-US" sz="3100" b="1" dirty="0">
                <a:latin typeface="Times New Roman" panose="02020603050405020304" pitchFamily="18" charset="0"/>
                <a:cs typeface="Times New Roman" panose="02020603050405020304" pitchFamily="18" charset="0"/>
              </a:rPr>
              <a:t>Software Requirements</a:t>
            </a:r>
            <a:endParaRPr lang="en-IN" sz="2600" dirty="0"/>
          </a:p>
        </p:txBody>
      </p:sp>
      <p:sp>
        <p:nvSpPr>
          <p:cNvPr id="3" name="Subtitle 2">
            <a:extLst>
              <a:ext uri="{FF2B5EF4-FFF2-40B4-BE49-F238E27FC236}">
                <a16:creationId xmlns:a16="http://schemas.microsoft.com/office/drawing/2014/main" id="{920E4DD0-DBC1-3AAF-19B0-65B3C131EB09}"/>
              </a:ext>
            </a:extLst>
          </p:cNvPr>
          <p:cNvSpPr>
            <a:spLocks noGrp="1"/>
          </p:cNvSpPr>
          <p:nvPr>
            <p:ph type="subTitle" idx="1"/>
          </p:nvPr>
        </p:nvSpPr>
        <p:spPr>
          <a:xfrm>
            <a:off x="335280" y="1260909"/>
            <a:ext cx="11521440" cy="5231330"/>
          </a:xfrm>
        </p:spPr>
        <p:txBody>
          <a:bodyPr anchor="t">
            <a:normAutofit/>
          </a:bodyPr>
          <a:lstStyle/>
          <a:p>
            <a:pPr algn="just">
              <a:lnSpc>
                <a:spcPct val="150000"/>
              </a:lnSpc>
            </a:pPr>
            <a:r>
              <a:rPr lang="en-US" altLang="en-US" sz="2400" b="1" dirty="0">
                <a:latin typeface="Times New Roman" panose="02020603050405020304" pitchFamily="18" charset="0"/>
                <a:cs typeface="Times New Roman" panose="02020603050405020304" pitchFamily="18" charset="0"/>
              </a:rPr>
              <a:t>Python (</a:t>
            </a:r>
            <a:r>
              <a:rPr lang="en-US" altLang="en-US" sz="2400" b="1" dirty="0" err="1">
                <a:latin typeface="Times New Roman" panose="02020603050405020304" pitchFamily="18" charset="0"/>
                <a:cs typeface="Times New Roman" panose="02020603050405020304" pitchFamily="18" charset="0"/>
              </a:rPr>
              <a:t>Jupyter</a:t>
            </a:r>
            <a:r>
              <a:rPr lang="en-US" altLang="en-US" sz="2400" b="1" dirty="0">
                <a:latin typeface="Times New Roman" panose="02020603050405020304" pitchFamily="18" charset="0"/>
                <a:cs typeface="Times New Roman" panose="02020603050405020304" pitchFamily="18" charset="0"/>
              </a:rPr>
              <a:t> Notebook)</a:t>
            </a:r>
            <a:r>
              <a:rPr lang="en-US" altLang="en-US" sz="2400" dirty="0">
                <a:latin typeface="Times New Roman" panose="02020603050405020304" pitchFamily="18" charset="0"/>
                <a:cs typeface="Times New Roman" panose="02020603050405020304" pitchFamily="18" charset="0"/>
              </a:rPr>
              <a:t>
Python, along with </a:t>
            </a:r>
            <a:r>
              <a:rPr lang="en-US" altLang="en-US" sz="2400" dirty="0" err="1">
                <a:latin typeface="Times New Roman" panose="02020603050405020304" pitchFamily="18" charset="0"/>
                <a:cs typeface="Times New Roman" panose="02020603050405020304" pitchFamily="18" charset="0"/>
              </a:rPr>
              <a:t>Jupyter</a:t>
            </a:r>
            <a:r>
              <a:rPr lang="en-US" altLang="en-US" sz="2400" dirty="0">
                <a:latin typeface="Times New Roman" panose="02020603050405020304" pitchFamily="18" charset="0"/>
                <a:cs typeface="Times New Roman" panose="02020603050405020304" pitchFamily="18" charset="0"/>
              </a:rPr>
              <a:t> Notebook, is used for advanced data cleaning, transformation, and preprocessing tasks. Libraries such as Pandas, </a:t>
            </a:r>
            <a:r>
              <a:rPr lang="en-US" altLang="en-US" sz="2400" dirty="0" err="1">
                <a:latin typeface="Times New Roman" panose="02020603050405020304" pitchFamily="18" charset="0"/>
                <a:cs typeface="Times New Roman" panose="02020603050405020304" pitchFamily="18" charset="0"/>
              </a:rPr>
              <a:t>Matplotlib</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Seaborn</a:t>
            </a:r>
            <a:r>
              <a:rPr lang="en-US" altLang="en-US" dirty="0">
                <a:latin typeface="Times New Roman" panose="02020603050405020304" pitchFamily="18" charset="0"/>
                <a:cs typeface="Times New Roman" panose="02020603050405020304" pitchFamily="18" charset="0"/>
              </a:rPr>
              <a:t> etc.</a:t>
            </a:r>
            <a:r>
              <a:rPr lang="en-US" altLang="en-US" sz="2400" dirty="0">
                <a:latin typeface="Times New Roman" panose="02020603050405020304" pitchFamily="18" charset="0"/>
                <a:cs typeface="Times New Roman" panose="02020603050405020304" pitchFamily="18" charset="0"/>
              </a:rPr>
              <a:t> are particularly useful for handling large datasets and performing complex data manipulation operations. </a:t>
            </a:r>
            <a:r>
              <a:rPr lang="en-US" altLang="en-US" sz="2400" dirty="0" err="1">
                <a:latin typeface="Times New Roman" panose="02020603050405020304" pitchFamily="18" charset="0"/>
                <a:cs typeface="Times New Roman" panose="02020603050405020304" pitchFamily="18" charset="0"/>
              </a:rPr>
              <a:t>Jupyter</a:t>
            </a:r>
            <a:r>
              <a:rPr lang="en-US" altLang="en-US" sz="2400" dirty="0">
                <a:latin typeface="Times New Roman" panose="02020603050405020304" pitchFamily="18" charset="0"/>
                <a:cs typeface="Times New Roman" panose="02020603050405020304" pitchFamily="18" charset="0"/>
              </a:rPr>
              <a:t> Notebook provides an interactive environment to write and test Python code, making it easier to perform exploratory data analysis and document the data processing workflow.</a:t>
            </a:r>
            <a:endParaRPr lang="en-IN" dirty="0"/>
          </a:p>
        </p:txBody>
      </p:sp>
    </p:spTree>
    <p:extLst>
      <p:ext uri="{BB962C8B-B14F-4D97-AF65-F5344CB8AC3E}">
        <p14:creationId xmlns:p14="http://schemas.microsoft.com/office/powerpoint/2010/main" val="3580651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77FC-5705-7A23-62F1-1E776221065B}"/>
              </a:ext>
            </a:extLst>
          </p:cNvPr>
          <p:cNvSpPr>
            <a:spLocks noGrp="1"/>
          </p:cNvSpPr>
          <p:nvPr>
            <p:ph type="ctrTitle"/>
          </p:nvPr>
        </p:nvSpPr>
        <p:spPr>
          <a:xfrm>
            <a:off x="3911064" y="234793"/>
            <a:ext cx="4369869" cy="779645"/>
          </a:xfrm>
        </p:spPr>
        <p:txBody>
          <a:bodyPr>
            <a:normAutofit/>
          </a:bodyPr>
          <a:lstStyle/>
          <a:p>
            <a:r>
              <a:rPr lang="en-US" sz="3100" b="1" dirty="0">
                <a:latin typeface="Times New Roman" panose="02020603050405020304" pitchFamily="18" charset="0"/>
                <a:cs typeface="Times New Roman" panose="02020603050405020304" pitchFamily="18" charset="0"/>
              </a:rPr>
              <a:t>Software Requirements</a:t>
            </a:r>
            <a:endParaRPr lang="en-IN" sz="2600" dirty="0"/>
          </a:p>
        </p:txBody>
      </p:sp>
      <p:sp>
        <p:nvSpPr>
          <p:cNvPr id="3" name="Subtitle 2">
            <a:extLst>
              <a:ext uri="{FF2B5EF4-FFF2-40B4-BE49-F238E27FC236}">
                <a16:creationId xmlns:a16="http://schemas.microsoft.com/office/drawing/2014/main" id="{920E4DD0-DBC1-3AAF-19B0-65B3C131EB09}"/>
              </a:ext>
            </a:extLst>
          </p:cNvPr>
          <p:cNvSpPr>
            <a:spLocks noGrp="1"/>
          </p:cNvSpPr>
          <p:nvPr>
            <p:ph type="subTitle" idx="1"/>
          </p:nvPr>
        </p:nvSpPr>
        <p:spPr>
          <a:xfrm>
            <a:off x="335279" y="1260909"/>
            <a:ext cx="11521440" cy="5231330"/>
          </a:xfrm>
        </p:spPr>
        <p:txBody>
          <a:bodyPr anchor="t">
            <a:normAutofit/>
          </a:bodyPr>
          <a:lstStyle/>
          <a:p>
            <a:pPr algn="just">
              <a:lnSpc>
                <a:spcPct val="150000"/>
              </a:lnSpc>
            </a:pPr>
            <a:r>
              <a:rPr lang="en-US" altLang="en-US" sz="2400" b="1" dirty="0">
                <a:latin typeface="Times New Roman" panose="02020603050405020304" pitchFamily="18" charset="0"/>
                <a:cs typeface="Times New Roman" panose="02020603050405020304" pitchFamily="18" charset="0"/>
              </a:rPr>
              <a:t>Microsoft Excel</a:t>
            </a:r>
            <a:r>
              <a:rPr lang="en-US" altLang="en-US" sz="2400" dirty="0">
                <a:latin typeface="Times New Roman" panose="02020603050405020304" pitchFamily="18" charset="0"/>
                <a:cs typeface="Times New Roman" panose="02020603050405020304" pitchFamily="18" charset="0"/>
              </a:rPr>
              <a:t>
Microsoft Excel is used for initial data collection, storage, and preliminary cleaning. Excel’s powerful functions and easy-to-use interface make it an ideal tool for managing the raw data before importing it into Power BI for further analysis.</a:t>
            </a:r>
            <a:endParaRPr lang="en-IN" altLang="en-US" sz="2400" dirty="0">
              <a:latin typeface="Times New Roman" panose="02020603050405020304" pitchFamily="18" charset="0"/>
              <a:cs typeface="Times New Roman" panose="02020603050405020304" pitchFamily="18" charset="0"/>
            </a:endParaRPr>
          </a:p>
          <a:p>
            <a:pPr algn="l">
              <a:lnSpc>
                <a:spcPct val="150000"/>
              </a:lnSpc>
            </a:pPr>
            <a:endParaRPr lang="en-IN" dirty="0"/>
          </a:p>
        </p:txBody>
      </p:sp>
    </p:spTree>
    <p:extLst>
      <p:ext uri="{BB962C8B-B14F-4D97-AF65-F5344CB8AC3E}">
        <p14:creationId xmlns:p14="http://schemas.microsoft.com/office/powerpoint/2010/main" val="575029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77FC-5705-7A23-62F1-1E776221065B}"/>
              </a:ext>
            </a:extLst>
          </p:cNvPr>
          <p:cNvSpPr>
            <a:spLocks noGrp="1"/>
          </p:cNvSpPr>
          <p:nvPr>
            <p:ph type="ctrTitle"/>
          </p:nvPr>
        </p:nvSpPr>
        <p:spPr>
          <a:xfrm>
            <a:off x="3911065" y="234793"/>
            <a:ext cx="4369869" cy="779645"/>
          </a:xfrm>
        </p:spPr>
        <p:txBody>
          <a:bodyPr>
            <a:normAutofit/>
          </a:bodyPr>
          <a:lstStyle/>
          <a:p>
            <a:r>
              <a:rPr lang="en-US" sz="3100" b="1" dirty="0">
                <a:latin typeface="Times New Roman" panose="02020603050405020304" pitchFamily="18" charset="0"/>
                <a:cs typeface="Times New Roman" panose="02020603050405020304" pitchFamily="18" charset="0"/>
              </a:rPr>
              <a:t>Software Requirements</a:t>
            </a:r>
            <a:endParaRPr lang="en-IN" sz="2600" dirty="0"/>
          </a:p>
        </p:txBody>
      </p:sp>
      <p:sp>
        <p:nvSpPr>
          <p:cNvPr id="3" name="Subtitle 2">
            <a:extLst>
              <a:ext uri="{FF2B5EF4-FFF2-40B4-BE49-F238E27FC236}">
                <a16:creationId xmlns:a16="http://schemas.microsoft.com/office/drawing/2014/main" id="{920E4DD0-DBC1-3AAF-19B0-65B3C131EB09}"/>
              </a:ext>
            </a:extLst>
          </p:cNvPr>
          <p:cNvSpPr>
            <a:spLocks noGrp="1"/>
          </p:cNvSpPr>
          <p:nvPr>
            <p:ph type="subTitle" idx="1"/>
          </p:nvPr>
        </p:nvSpPr>
        <p:spPr>
          <a:xfrm>
            <a:off x="335279" y="1260909"/>
            <a:ext cx="11521440" cy="5231330"/>
          </a:xfrm>
        </p:spPr>
        <p:txBody>
          <a:bodyPr anchor="t">
            <a:normAutofit/>
          </a:bodyPr>
          <a:lstStyle/>
          <a:p>
            <a:pPr algn="just">
              <a:lnSpc>
                <a:spcPct val="150000"/>
              </a:lnSpc>
            </a:pPr>
            <a:r>
              <a:rPr lang="en-US" altLang="en-US" sz="2400" b="1" dirty="0">
                <a:latin typeface="Times New Roman" panose="02020603050405020304" pitchFamily="18" charset="0"/>
                <a:cs typeface="Times New Roman" panose="02020603050405020304" pitchFamily="18" charset="0"/>
              </a:rPr>
              <a:t>Power BI</a:t>
            </a:r>
            <a:r>
              <a:rPr lang="en-US" altLang="en-US" sz="2400" dirty="0">
                <a:latin typeface="Times New Roman" panose="02020603050405020304" pitchFamily="18" charset="0"/>
                <a:cs typeface="Times New Roman" panose="02020603050405020304" pitchFamily="18" charset="0"/>
              </a:rPr>
              <a:t>
Power BI is used as the primary tool for data visualization and analysis. It helps in creating interactive and insightful dashboards, including pie charts, donut charts, and bar graphs, to represent the data effectively. Power BI’s data transformation capabilities are also utilized to clean and prepare the dataset, ensuring data integrity and accuracy.</a:t>
            </a:r>
            <a:endParaRPr lang="en-IN" altLang="en-US" sz="2400" dirty="0">
              <a:latin typeface="Times New Roman" panose="02020603050405020304" pitchFamily="18" charset="0"/>
              <a:cs typeface="Times New Roman" panose="02020603050405020304" pitchFamily="18" charset="0"/>
            </a:endParaRPr>
          </a:p>
          <a:p>
            <a:pPr algn="l">
              <a:lnSpc>
                <a:spcPct val="150000"/>
              </a:lnSpc>
            </a:pPr>
            <a:endParaRPr lang="en-IN" dirty="0"/>
          </a:p>
        </p:txBody>
      </p:sp>
    </p:spTree>
    <p:extLst>
      <p:ext uri="{BB962C8B-B14F-4D97-AF65-F5344CB8AC3E}">
        <p14:creationId xmlns:p14="http://schemas.microsoft.com/office/powerpoint/2010/main" val="975323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latin typeface="Times New Roman" panose="02020603050405020304" pitchFamily="18" charset="0"/>
                <a:cs typeface="Times New Roman" panose="02020603050405020304" pitchFamily="18" charset="0"/>
                <a:sym typeface="+mn-ea"/>
              </a:rPr>
              <a:t> </a:t>
            </a:r>
            <a:r>
              <a:rPr lang="en-US" altLang="en-US" sz="3200" b="1" dirty="0">
                <a:latin typeface="Times New Roman" panose="02020603050405020304" pitchFamily="18" charset="0"/>
                <a:cs typeface="Times New Roman" panose="02020603050405020304" pitchFamily="18" charset="0"/>
                <a:sym typeface="+mn-ea"/>
              </a:rPr>
              <a:t>Methodology</a:t>
            </a:r>
            <a:endParaRPr lang="en-IN" altLang="en-US" sz="3200" b="1" dirty="0"/>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this project I have used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 as a platform for coding.</a:t>
            </a:r>
          </a:p>
          <a:p>
            <a:pPr marL="0" indent="0" algn="just">
              <a:buNone/>
            </a:pPr>
            <a:r>
              <a:rPr lang="en-US" sz="2400" dirty="0" err="1">
                <a:solidFill>
                  <a:srgbClr val="FF0000"/>
                </a:solidFill>
                <a:latin typeface="Times New Roman" panose="02020603050405020304" pitchFamily="18" charset="0"/>
                <a:cs typeface="Times New Roman" panose="02020603050405020304" pitchFamily="18" charset="0"/>
              </a:rPr>
              <a:t>Jupyter</a:t>
            </a:r>
            <a:r>
              <a:rPr lang="en-US" sz="2400" dirty="0">
                <a:solidFill>
                  <a:srgbClr val="FF0000"/>
                </a:solidFill>
                <a:latin typeface="Times New Roman" panose="02020603050405020304" pitchFamily="18" charset="0"/>
                <a:cs typeface="Times New Roman" panose="02020603050405020304" pitchFamily="18" charset="0"/>
              </a:rPr>
              <a:t> Notebook:</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 is an open-source web application that allows you to create and share documents that contain live code, equations, visualizations and narrative text. </a:t>
            </a:r>
          </a:p>
          <a:p>
            <a:pPr marL="0" indent="0" algn="just">
              <a:buNone/>
            </a:pPr>
            <a:r>
              <a:rPr lang="en-US" sz="2400" dirty="0">
                <a:latin typeface="Times New Roman" panose="02020603050405020304" pitchFamily="18" charset="0"/>
                <a:cs typeface="Times New Roman" panose="02020603050405020304" pitchFamily="18" charset="0"/>
              </a:rPr>
              <a:t>In our project we have used following packages:</a:t>
            </a:r>
          </a:p>
          <a:p>
            <a:pPr marL="0" indent="0" algn="just">
              <a:buNone/>
            </a:pPr>
            <a:r>
              <a:rPr lang="en-US" sz="2400" b="1" dirty="0">
                <a:latin typeface="Times New Roman" panose="02020603050405020304" pitchFamily="18" charset="0"/>
                <a:cs typeface="Times New Roman" panose="02020603050405020304" pitchFamily="18" charset="0"/>
              </a:rPr>
              <a:t>• Pandas</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Matplotlib</a:t>
            </a:r>
            <a:r>
              <a:rPr lang="en-US" sz="2400" b="1" dirty="0">
                <a:latin typeface="Times New Roman" panose="02020603050405020304" pitchFamily="18" charset="0"/>
                <a:cs typeface="Times New Roman" panose="02020603050405020304" pitchFamily="18" charset="0"/>
              </a:rPr>
              <a:t> </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Seaborn</a:t>
            </a:r>
            <a:r>
              <a:rPr lang="en-US" sz="2400" b="1"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253"/>
            <a:ext cx="10515600" cy="839737"/>
          </a:xfrm>
        </p:spPr>
        <p:txBody>
          <a:bodyPr/>
          <a:lstStyle/>
          <a:p>
            <a:pPr algn="ctr"/>
            <a:r>
              <a:rPr lang="en-IN" altLang="en-US" dirty="0">
                <a:latin typeface="Times New Roman" panose="02020603050405020304" pitchFamily="18" charset="0"/>
                <a:cs typeface="Times New Roman" panose="02020603050405020304" pitchFamily="18" charset="0"/>
                <a:sym typeface="+mn-ea"/>
              </a:rPr>
              <a:t> </a:t>
            </a:r>
            <a:r>
              <a:rPr lang="en-US" altLang="en-US" sz="3200" b="1" dirty="0">
                <a:latin typeface="Times New Roman" panose="02020603050405020304" pitchFamily="18" charset="0"/>
                <a:cs typeface="Times New Roman" panose="02020603050405020304" pitchFamily="18" charset="0"/>
                <a:sym typeface="+mn-ea"/>
              </a:rPr>
              <a:t>Methodology</a:t>
            </a:r>
            <a:endParaRPr lang="en-US" sz="3200" dirty="0"/>
          </a:p>
        </p:txBody>
      </p:sp>
      <p:sp>
        <p:nvSpPr>
          <p:cNvPr id="3" name="Content Placeholder 2"/>
          <p:cNvSpPr>
            <a:spLocks noGrp="1"/>
          </p:cNvSpPr>
          <p:nvPr>
            <p:ph idx="1"/>
          </p:nvPr>
        </p:nvSpPr>
        <p:spPr>
          <a:xfrm>
            <a:off x="609600" y="818147"/>
            <a:ext cx="10972800" cy="6039853"/>
          </a:xfrm>
        </p:spPr>
        <p:txBody>
          <a:bodyPr>
            <a:normAutofit/>
          </a:bodyPr>
          <a:lstStyle/>
          <a:p>
            <a:pPr algn="just"/>
            <a:r>
              <a:rPr lang="en-US" sz="2400" b="1" dirty="0">
                <a:latin typeface="Times New Roman" panose="02020603050405020304" pitchFamily="18" charset="0"/>
                <a:cs typeface="Times New Roman" panose="02020603050405020304" pitchFamily="18" charset="0"/>
              </a:rPr>
              <a:t>Pandas</a:t>
            </a:r>
            <a:r>
              <a:rPr lang="en-US" sz="28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Pandas is a software library written for the Python programming language for data manipulation and analysis</a:t>
            </a:r>
            <a:r>
              <a:rPr lang="en-IN" altLang="en-US" sz="2400" dirty="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marL="0" indent="0" algn="just">
              <a:buNone/>
            </a:pPr>
            <a:endParaRPr lang="en-IN" alt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Matplotlib</a:t>
            </a:r>
            <a:r>
              <a:rPr lang="en-US" sz="2800" b="1" dirty="0">
                <a:latin typeface="Times New Roman" panose="02020603050405020304" pitchFamily="18" charset="0"/>
                <a:cs typeface="Times New Roman" panose="02020603050405020304" pitchFamily="18" charset="0"/>
              </a:rPr>
              <a:t>:</a:t>
            </a:r>
          </a:p>
          <a:p>
            <a:pPr marL="0" indent="0" algn="just">
              <a:buNone/>
            </a:pPr>
            <a:r>
              <a:rPr lang="en-IN" altLang="en-US" sz="2400" dirty="0">
                <a:latin typeface="Times New Roman" panose="02020603050405020304" pitchFamily="18" charset="0"/>
                <a:cs typeface="Times New Roman" panose="02020603050405020304" pitchFamily="18" charset="0"/>
              </a:rPr>
              <a:t>Matplotlib is a plotting library for the Python programming language  </a:t>
            </a:r>
            <a:r>
              <a:rPr lang="en-US" altLang="en-US" sz="2400" dirty="0">
                <a:latin typeface="Times New Roman" panose="02020603050405020304" pitchFamily="18" charset="0"/>
                <a:cs typeface="Times New Roman" panose="02020603050405020304" pitchFamily="18" charset="0"/>
              </a:rPr>
              <a:t>It provides an object-oriented API for embedding plots into applications using general-purpose GUI toolkits like </a:t>
            </a:r>
            <a:r>
              <a:rPr lang="en-US" altLang="en-US" sz="2400" dirty="0" err="1">
                <a:latin typeface="Times New Roman" panose="02020603050405020304" pitchFamily="18" charset="0"/>
                <a:cs typeface="Times New Roman" panose="02020603050405020304" pitchFamily="18" charset="0"/>
              </a:rPr>
              <a:t>Tkinter</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wxPython</a:t>
            </a:r>
            <a:r>
              <a:rPr lang="en-US" altLang="en-US" sz="2400" dirty="0">
                <a:latin typeface="Times New Roman" panose="02020603050405020304" pitchFamily="18" charset="0"/>
                <a:cs typeface="Times New Roman" panose="02020603050405020304" pitchFamily="18" charset="0"/>
              </a:rPr>
              <a:t>, Qt, or GTK.</a:t>
            </a:r>
          </a:p>
          <a:p>
            <a:pPr marL="0" indent="0" algn="just">
              <a:buNone/>
            </a:pPr>
            <a:endParaRPr lang="en-IN" alt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Seaborn:</a:t>
            </a:r>
          </a:p>
          <a:p>
            <a:pPr marL="0" indent="0" algn="just">
              <a:buNone/>
            </a:pPr>
            <a:r>
              <a:rPr lang="en-US" sz="2400" dirty="0">
                <a:latin typeface="Times New Roman" panose="02020603050405020304" pitchFamily="18" charset="0"/>
                <a:cs typeface="Times New Roman" panose="02020603050405020304" pitchFamily="18" charset="0"/>
              </a:rPr>
              <a:t>Seaborn is a library for making statistical graphics in Python</a:t>
            </a:r>
            <a:endParaRPr lang="en-IN" altLang="en-US" sz="2400" dirty="0">
              <a:latin typeface="Times New Roman" panose="02020603050405020304" pitchFamily="18" charset="0"/>
              <a:cs typeface="Times New Roman" panose="02020603050405020304" pitchFamily="18" charset="0"/>
            </a:endParaRPr>
          </a:p>
          <a:p>
            <a:pPr marL="0" indent="0" algn="just">
              <a:buNone/>
            </a:pPr>
            <a:endParaRPr lang="en-IN" altLang="en-US" sz="2400" dirty="0">
              <a:latin typeface="Times New Roman" panose="02020603050405020304" pitchFamily="18" charset="0"/>
              <a:cs typeface="Times New Roman" panose="02020603050405020304" pitchFamily="18" charset="0"/>
            </a:endParaRPr>
          </a:p>
          <a:p>
            <a:pPr marL="0" indent="0" algn="just">
              <a:buNone/>
            </a:pP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77FC-5705-7A23-62F1-1E776221065B}"/>
              </a:ext>
            </a:extLst>
          </p:cNvPr>
          <p:cNvSpPr>
            <a:spLocks noGrp="1"/>
          </p:cNvSpPr>
          <p:nvPr>
            <p:ph type="ctrTitle"/>
          </p:nvPr>
        </p:nvSpPr>
        <p:spPr>
          <a:xfrm>
            <a:off x="3911064" y="234793"/>
            <a:ext cx="4369869" cy="779645"/>
          </a:xfrm>
        </p:spPr>
        <p:txBody>
          <a:bodyPr>
            <a:normAutofit/>
          </a:bodyPr>
          <a:lstStyle/>
          <a:p>
            <a:r>
              <a:rPr lang="en-US" sz="3200" b="1" dirty="0"/>
              <a:t>Conclusion</a:t>
            </a:r>
            <a:endParaRPr lang="en-IN" sz="3200" b="1" dirty="0"/>
          </a:p>
        </p:txBody>
      </p:sp>
      <p:sp>
        <p:nvSpPr>
          <p:cNvPr id="3" name="Subtitle 2">
            <a:extLst>
              <a:ext uri="{FF2B5EF4-FFF2-40B4-BE49-F238E27FC236}">
                <a16:creationId xmlns:a16="http://schemas.microsoft.com/office/drawing/2014/main" id="{920E4DD0-DBC1-3AAF-19B0-65B3C131EB09}"/>
              </a:ext>
            </a:extLst>
          </p:cNvPr>
          <p:cNvSpPr>
            <a:spLocks noGrp="1"/>
          </p:cNvSpPr>
          <p:nvPr>
            <p:ph type="subTitle" idx="1"/>
          </p:nvPr>
        </p:nvSpPr>
        <p:spPr>
          <a:xfrm>
            <a:off x="335279" y="1260909"/>
            <a:ext cx="11521440" cy="5231330"/>
          </a:xfrm>
        </p:spPr>
        <p:txBody>
          <a:bodyPr anchor="ctr">
            <a:normAutofit/>
          </a:bodyPr>
          <a:lstStyle/>
          <a:p>
            <a:pPr algn="just">
              <a:lnSpc>
                <a:spcPct val="150000"/>
              </a:lnSpc>
            </a:pPr>
            <a:r>
              <a:rPr lang="en-US" altLang="en-US" sz="2400" dirty="0">
                <a:latin typeface="Times New Roman" panose="02020603050405020304" pitchFamily="18" charset="0"/>
                <a:cs typeface="Times New Roman" panose="02020603050405020304" pitchFamily="18" charset="0"/>
              </a:rPr>
              <a:t>The "Top IT Companies in India Analysis" project has provided a clear and detailed comparison of leading IT companies in India. Using Power BI for visualizations and Python with </a:t>
            </a:r>
            <a:r>
              <a:rPr lang="en-US" altLang="en-US" sz="2400" dirty="0" err="1">
                <a:latin typeface="Times New Roman" panose="02020603050405020304" pitchFamily="18" charset="0"/>
                <a:cs typeface="Times New Roman" panose="02020603050405020304" pitchFamily="18" charset="0"/>
              </a:rPr>
              <a:t>Jupyter</a:t>
            </a:r>
            <a:r>
              <a:rPr lang="en-US" altLang="en-US" sz="2400" dirty="0">
                <a:latin typeface="Times New Roman" panose="02020603050405020304" pitchFamily="18" charset="0"/>
                <a:cs typeface="Times New Roman" panose="02020603050405020304" pitchFamily="18" charset="0"/>
              </a:rPr>
              <a:t> Notebook for data processing, we have identified important trends and performance metrics in the industry.
Our analysis highlights the strengths and weaknesses of each company, offering valuable insights for stakeholders. Interactive visualizations like pie charts and donut charts make the data easy to understand and help in making informed decisions.</a:t>
            </a:r>
            <a:endParaRPr lang="en-IN" altLang="en-US" sz="2400" dirty="0">
              <a:latin typeface="Times New Roman" panose="02020603050405020304" pitchFamily="18" charset="0"/>
              <a:cs typeface="Times New Roman" panose="02020603050405020304" pitchFamily="18" charset="0"/>
            </a:endParaRPr>
          </a:p>
          <a:p>
            <a:pPr algn="l">
              <a:lnSpc>
                <a:spcPct val="150000"/>
              </a:lnSpc>
            </a:pPr>
            <a:endParaRPr lang="en-IN" dirty="0"/>
          </a:p>
        </p:txBody>
      </p:sp>
    </p:spTree>
    <p:extLst>
      <p:ext uri="{BB962C8B-B14F-4D97-AF65-F5344CB8AC3E}">
        <p14:creationId xmlns:p14="http://schemas.microsoft.com/office/powerpoint/2010/main" val="1314824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727</TotalTime>
  <Words>659</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Agency FB</vt:lpstr>
      <vt:lpstr>Arial</vt:lpstr>
      <vt:lpstr>Arial Black</vt:lpstr>
      <vt:lpstr>Calibri</vt:lpstr>
      <vt:lpstr>Calibri Light</vt:lpstr>
      <vt:lpstr>Microsoft Sans Serif</vt:lpstr>
      <vt:lpstr>Times New Roman</vt:lpstr>
      <vt:lpstr>Office Theme</vt:lpstr>
      <vt:lpstr>Project 1 - Data Analytics </vt:lpstr>
      <vt:lpstr>Abstract</vt:lpstr>
      <vt:lpstr>Problem Statement</vt:lpstr>
      <vt:lpstr>Software Requirements</vt:lpstr>
      <vt:lpstr>Software Requirements</vt:lpstr>
      <vt:lpstr>Software Requirements</vt:lpstr>
      <vt:lpstr> Methodology</vt:lpstr>
      <vt:lpstr> Methodology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Mourya H M</dc:creator>
  <cp:lastModifiedBy>SHASHANK S</cp:lastModifiedBy>
  <cp:revision>16</cp:revision>
  <dcterms:created xsi:type="dcterms:W3CDTF">2023-11-07T16:24:00Z</dcterms:created>
  <dcterms:modified xsi:type="dcterms:W3CDTF">2024-06-03T11:23:20Z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DE490849688944A486528EAE0D8B084E_11</vt:lpwstr>
  </property>
  <property fmtid="{D5CDD505-2E9C-101B-9397-08002B2CF9AE}" pid="3" name="KSOProductBuildVer">
    <vt:lpwstr>1033-12.2.0.13266</vt:lpwstr>
  </property>
</Properties>
</file>