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5" r:id="rId7"/>
    <p:sldId id="264" r:id="rId8"/>
    <p:sldId id="266" r:id="rId9"/>
    <p:sldId id="274" r:id="rId10"/>
    <p:sldId id="269" r:id="rId11"/>
    <p:sldId id="271" r:id="rId12"/>
    <p:sldId id="273" r:id="rId13"/>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9pPr>
  </p:defaultTextStyle>
  <p:extLst>
    <p:ext uri="{521415D9-36F7-43E2-AB2F-B90AF26B5E84}">
      <p14:sectionLst xmlns:p14="http://schemas.microsoft.com/office/powerpoint/2010/main">
        <p14:section name="Default Section" id="{1820CEA1-6219-407E-BD14-40E8B1EA5E90}">
          <p14:sldIdLst>
            <p14:sldId id="256"/>
            <p14:sldId id="257"/>
            <p14:sldId id="258"/>
            <p14:sldId id="259"/>
            <p14:sldId id="260"/>
            <p14:sldId id="265"/>
            <p14:sldId id="264"/>
            <p14:sldId id="266"/>
            <p14:sldId id="274"/>
            <p14:sldId id="269"/>
            <p14:sldId id="271"/>
          </p14:sldIdLst>
        </p14:section>
        <p14:section name="Untitled Section" id="{C95E861F-73B8-46FD-9E1F-25A148F7079B}">
          <p14:sldIdLst>
            <p14:sldId id="27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a:tcStyle>
        <a:tcBdr/>
        <a:fill>
          <a:solidFill>
            <a:srgbClr val="E8EBF5"/>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2" d="100"/>
          <a:sy n="102" d="100"/>
        </p:scale>
        <p:origin x="91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rmbasra basra" userId="541f15fa03c43c59" providerId="LiveId" clId="{13A23C9E-669B-4BEA-B5CF-9142B234438D}"/>
    <pc:docChg chg="custSel modSld">
      <pc:chgData name="parmbasra basra" userId="541f15fa03c43c59" providerId="LiveId" clId="{13A23C9E-669B-4BEA-B5CF-9142B234438D}" dt="2023-10-19T07:02:23.499" v="18" actId="20577"/>
      <pc:docMkLst>
        <pc:docMk/>
      </pc:docMkLst>
      <pc:sldChg chg="modSp mod">
        <pc:chgData name="parmbasra basra" userId="541f15fa03c43c59" providerId="LiveId" clId="{13A23C9E-669B-4BEA-B5CF-9142B234438D}" dt="2023-10-19T07:02:23.499" v="18" actId="20577"/>
        <pc:sldMkLst>
          <pc:docMk/>
          <pc:sldMk cId="1650238260" sldId="271"/>
        </pc:sldMkLst>
        <pc:spChg chg="mod">
          <ac:chgData name="parmbasra basra" userId="541f15fa03c43c59" providerId="LiveId" clId="{13A23C9E-669B-4BEA-B5CF-9142B234438D}" dt="2023-10-19T07:02:23.499" v="18" actId="20577"/>
          <ac:spMkLst>
            <pc:docMk/>
            <pc:sldMk cId="1650238260" sldId="271"/>
            <ac:spMk id="14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1" name="Shape 91"/>
          <p:cNvSpPr>
            <a:spLocks noGrp="1" noRot="1" noChangeAspect="1"/>
          </p:cNvSpPr>
          <p:nvPr>
            <p:ph type="sldImg"/>
          </p:nvPr>
        </p:nvSpPr>
        <p:spPr>
          <a:xfrm>
            <a:off x="1143000" y="685800"/>
            <a:ext cx="4572000" cy="3429000"/>
          </a:xfrm>
          <a:prstGeom prst="rect">
            <a:avLst/>
          </a:prstGeom>
        </p:spPr>
        <p:txBody>
          <a:bodyPr/>
          <a:lstStyle/>
          <a:p>
            <a:endParaRPr/>
          </a:p>
        </p:txBody>
      </p:sp>
      <p:sp>
        <p:nvSpPr>
          <p:cNvPr id="92" name="Shape 92"/>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524000" y="1122362"/>
            <a:ext cx="9144000" cy="2387601"/>
          </a:xfrm>
          <a:prstGeom prst="rect">
            <a:avLst/>
          </a:prstGeom>
        </p:spPr>
        <p:txBody>
          <a:bodyPr anchor="b"/>
          <a:lstStyle>
            <a:lvl1pPr algn="ctr">
              <a:defRPr sz="6000"/>
            </a:lvl1pPr>
          </a:lstStyle>
          <a:p>
            <a:r>
              <a:t>Title Text</a:t>
            </a:r>
          </a:p>
        </p:txBody>
      </p:sp>
      <p:sp>
        <p:nvSpPr>
          <p:cNvPr id="12" name="Body Level One…"/>
          <p:cNvSpPr txBox="1">
            <a:spLocks noGrp="1"/>
          </p:cNvSpPr>
          <p:nvPr>
            <p:ph type="body" sz="quarter" idx="1"/>
          </p:nvPr>
        </p:nvSpPr>
        <p:spPr>
          <a:xfrm>
            <a:off x="1524000" y="3602037"/>
            <a:ext cx="9144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13" name="01"/>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29" name="Title Text"/>
          <p:cNvSpPr txBox="1">
            <a:spLocks noGrp="1"/>
          </p:cNvSpPr>
          <p:nvPr>
            <p:ph type="title"/>
          </p:nvPr>
        </p:nvSpPr>
        <p:spPr>
          <a:xfrm>
            <a:off x="831850" y="1709738"/>
            <a:ext cx="10515600" cy="2852737"/>
          </a:xfrm>
          <a:prstGeom prst="rect">
            <a:avLst/>
          </a:prstGeom>
        </p:spPr>
        <p:txBody>
          <a:bodyPr anchor="b"/>
          <a:lstStyle>
            <a:lvl1pPr>
              <a:defRPr sz="6000"/>
            </a:lvl1pPr>
          </a:lstStyle>
          <a:p>
            <a:r>
              <a:t>Title Text</a:t>
            </a:r>
          </a:p>
        </p:txBody>
      </p:sp>
      <p:sp>
        <p:nvSpPr>
          <p:cNvPr id="30" name="Body Level One…"/>
          <p:cNvSpPr txBox="1">
            <a:spLocks noGrp="1"/>
          </p:cNvSpPr>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31" name="01"/>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38" name="Title Text"/>
          <p:cNvSpPr txBox="1">
            <a:spLocks noGrp="1"/>
          </p:cNvSpPr>
          <p:nvPr>
            <p:ph type="title"/>
          </p:nvPr>
        </p:nvSpPr>
        <p:spPr>
          <a:prstGeom prst="rect">
            <a:avLst/>
          </a:prstGeom>
        </p:spPr>
        <p:txBody>
          <a:bodyPr/>
          <a:lstStyle/>
          <a:p>
            <a:r>
              <a:t>Title Text</a:t>
            </a:r>
          </a:p>
        </p:txBody>
      </p:sp>
      <p:sp>
        <p:nvSpPr>
          <p:cNvPr id="39" name="Body Level One…"/>
          <p:cNvSpPr txBox="1">
            <a:spLocks noGrp="1"/>
          </p:cNvSpPr>
          <p:nvPr>
            <p:ph type="body" sz="half" idx="1"/>
          </p:nvPr>
        </p:nvSpPr>
        <p:spPr>
          <a:xfrm>
            <a:off x="838200" y="1825625"/>
            <a:ext cx="5181600" cy="435133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0" name="01"/>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47" name="Title Text"/>
          <p:cNvSpPr txBox="1">
            <a:spLocks noGrp="1"/>
          </p:cNvSpPr>
          <p:nvPr>
            <p:ph type="title"/>
          </p:nvPr>
        </p:nvSpPr>
        <p:spPr>
          <a:xfrm>
            <a:off x="839787" y="365125"/>
            <a:ext cx="10515601" cy="1325563"/>
          </a:xfrm>
          <a:prstGeom prst="rect">
            <a:avLst/>
          </a:prstGeom>
        </p:spPr>
        <p:txBody>
          <a:bodyPr/>
          <a:lstStyle/>
          <a:p>
            <a:r>
              <a:t>Title Text</a:t>
            </a:r>
          </a:p>
        </p:txBody>
      </p:sp>
      <p:sp>
        <p:nvSpPr>
          <p:cNvPr id="48" name="Body Level One…"/>
          <p:cNvSpPr txBox="1">
            <a:spLocks noGrp="1"/>
          </p:cNvSpPr>
          <p:nvPr>
            <p:ph type="body" sz="quarter" idx="1"/>
          </p:nvPr>
        </p:nvSpPr>
        <p:spPr>
          <a:xfrm>
            <a:off x="839787" y="1681163"/>
            <a:ext cx="5157789" cy="823913"/>
          </a:xfrm>
          <a:prstGeom prst="rect">
            <a:avLst/>
          </a:prstGeom>
        </p:spPr>
        <p:txBody>
          <a:bodyPr anchor="b"/>
          <a:lstStyle>
            <a:lvl1pPr marL="0" indent="0">
              <a:buSzTx/>
              <a:buFontTx/>
              <a:buNone/>
              <a:defRPr sz="2400" b="1"/>
            </a:lvl1pPr>
            <a:lvl2pPr marL="0" indent="457200">
              <a:buSzTx/>
              <a:buFontTx/>
              <a:buNone/>
              <a:defRPr sz="2400" b="1"/>
            </a:lvl2pPr>
            <a:lvl3pPr marL="0" indent="914400">
              <a:buSzTx/>
              <a:buFontTx/>
              <a:buNone/>
              <a:defRPr sz="2400" b="1"/>
            </a:lvl3pPr>
            <a:lvl4pPr marL="0" indent="1371600">
              <a:buSzTx/>
              <a:buFontTx/>
              <a:buNone/>
              <a:defRPr sz="2400" b="1"/>
            </a:lvl4pPr>
            <a:lvl5pPr marL="0" indent="1828800">
              <a:buSzTx/>
              <a:buFont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49" name="Text Placeholder 4"/>
          <p:cNvSpPr>
            <a:spLocks noGrp="1"/>
          </p:cNvSpPr>
          <p:nvPr>
            <p:ph type="body" sz="quarter" idx="21"/>
          </p:nvPr>
        </p:nvSpPr>
        <p:spPr>
          <a:xfrm>
            <a:off x="6172200" y="1681163"/>
            <a:ext cx="5183188" cy="823913"/>
          </a:xfrm>
          <a:prstGeom prst="rect">
            <a:avLst/>
          </a:prstGeom>
        </p:spPr>
        <p:txBody>
          <a:bodyPr anchor="b"/>
          <a:lstStyle/>
          <a:p>
            <a:pPr marL="0" indent="0">
              <a:buSzTx/>
              <a:buFontTx/>
              <a:buNone/>
              <a:defRPr sz="2400" b="1"/>
            </a:pPr>
            <a:endParaRPr/>
          </a:p>
        </p:txBody>
      </p:sp>
      <p:sp>
        <p:nvSpPr>
          <p:cNvPr id="50" name="01"/>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57" name="Title Text"/>
          <p:cNvSpPr txBox="1">
            <a:spLocks noGrp="1"/>
          </p:cNvSpPr>
          <p:nvPr>
            <p:ph type="title"/>
          </p:nvPr>
        </p:nvSpPr>
        <p:spPr>
          <a:prstGeom prst="rect">
            <a:avLst/>
          </a:prstGeom>
        </p:spPr>
        <p:txBody>
          <a:bodyPr/>
          <a:lstStyle/>
          <a:p>
            <a:r>
              <a:t>Title Text</a:t>
            </a:r>
          </a:p>
        </p:txBody>
      </p:sp>
      <p:sp>
        <p:nvSpPr>
          <p:cNvPr id="58" name="01"/>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65" name="01"/>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72" name="Title Text"/>
          <p:cNvSpPr txBox="1">
            <a:spLocks noGrp="1"/>
          </p:cNvSpPr>
          <p:nvPr>
            <p:ph type="title"/>
          </p:nvPr>
        </p:nvSpPr>
        <p:spPr>
          <a:xfrm>
            <a:off x="839787" y="457200"/>
            <a:ext cx="3932239" cy="1600200"/>
          </a:xfrm>
          <a:prstGeom prst="rect">
            <a:avLst/>
          </a:prstGeom>
        </p:spPr>
        <p:txBody>
          <a:bodyPr anchor="b"/>
          <a:lstStyle>
            <a:lvl1pPr>
              <a:defRPr sz="3200"/>
            </a:lvl1pPr>
          </a:lstStyle>
          <a:p>
            <a:r>
              <a:t>Title Text</a:t>
            </a:r>
          </a:p>
        </p:txBody>
      </p:sp>
      <p:sp>
        <p:nvSpPr>
          <p:cNvPr id="73" name="Body Level One…"/>
          <p:cNvSpPr txBox="1">
            <a:spLocks noGrp="1"/>
          </p:cNvSpPr>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r>
              <a:t>Body Level One</a:t>
            </a:r>
          </a:p>
          <a:p>
            <a:pPr lvl="1"/>
            <a:r>
              <a:t>Body Level Two</a:t>
            </a:r>
          </a:p>
          <a:p>
            <a:pPr lvl="2"/>
            <a:r>
              <a:t>Body Level Three</a:t>
            </a:r>
          </a:p>
          <a:p>
            <a:pPr lvl="3"/>
            <a:r>
              <a:t>Body Level Four</a:t>
            </a:r>
          </a:p>
          <a:p>
            <a:pPr lvl="4"/>
            <a:r>
              <a:t>Body Level Five</a:t>
            </a:r>
          </a:p>
        </p:txBody>
      </p:sp>
      <p:sp>
        <p:nvSpPr>
          <p:cNvPr id="74" name="Text Placeholder 3"/>
          <p:cNvSpPr>
            <a:spLocks noGrp="1"/>
          </p:cNvSpPr>
          <p:nvPr>
            <p:ph type="body" sz="quarter" idx="21"/>
          </p:nvPr>
        </p:nvSpPr>
        <p:spPr>
          <a:xfrm>
            <a:off x="839787" y="2057400"/>
            <a:ext cx="3932238" cy="3811588"/>
          </a:xfrm>
          <a:prstGeom prst="rect">
            <a:avLst/>
          </a:prstGeom>
        </p:spPr>
        <p:txBody>
          <a:bodyPr/>
          <a:lstStyle/>
          <a:p>
            <a:pPr marL="0" indent="0">
              <a:buSzTx/>
              <a:buFontTx/>
              <a:buNone/>
              <a:defRPr sz="1600"/>
            </a:pPr>
            <a:endParaRPr/>
          </a:p>
        </p:txBody>
      </p:sp>
      <p:sp>
        <p:nvSpPr>
          <p:cNvPr id="75" name="01"/>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82" name="Title Text"/>
          <p:cNvSpPr txBox="1">
            <a:spLocks noGrp="1"/>
          </p:cNvSpPr>
          <p:nvPr>
            <p:ph type="title"/>
          </p:nvPr>
        </p:nvSpPr>
        <p:spPr>
          <a:xfrm>
            <a:off x="839787" y="457200"/>
            <a:ext cx="3932239" cy="1600200"/>
          </a:xfrm>
          <a:prstGeom prst="rect">
            <a:avLst/>
          </a:prstGeom>
        </p:spPr>
        <p:txBody>
          <a:bodyPr anchor="b"/>
          <a:lstStyle>
            <a:lvl1pPr>
              <a:defRPr sz="3200"/>
            </a:lvl1pPr>
          </a:lstStyle>
          <a:p>
            <a:r>
              <a:t>Title Text</a:t>
            </a:r>
          </a:p>
        </p:txBody>
      </p:sp>
      <p:sp>
        <p:nvSpPr>
          <p:cNvPr id="83" name="Picture Placeholder 2"/>
          <p:cNvSpPr>
            <a:spLocks noGrp="1"/>
          </p:cNvSpPr>
          <p:nvPr>
            <p:ph type="pic" sz="half" idx="21"/>
          </p:nvPr>
        </p:nvSpPr>
        <p:spPr>
          <a:xfrm>
            <a:off x="5183187" y="987425"/>
            <a:ext cx="6172201" cy="4873625"/>
          </a:xfrm>
          <a:prstGeom prst="rect">
            <a:avLst/>
          </a:prstGeom>
        </p:spPr>
        <p:txBody>
          <a:bodyPr lIns="91439" rIns="91439">
            <a:noAutofit/>
          </a:bodyPr>
          <a:lstStyle/>
          <a:p>
            <a:endParaRPr/>
          </a:p>
        </p:txBody>
      </p:sp>
      <p:sp>
        <p:nvSpPr>
          <p:cNvPr id="84" name="Body Level One…"/>
          <p:cNvSpPr txBox="1">
            <a:spLocks noGrp="1"/>
          </p:cNvSpPr>
          <p:nvPr>
            <p:ph type="body" sz="quarter" idx="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r>
              <a:t>Body Level One</a:t>
            </a:r>
          </a:p>
          <a:p>
            <a:pPr lvl="1"/>
            <a:r>
              <a:t>Body Level Two</a:t>
            </a:r>
          </a:p>
          <a:p>
            <a:pPr lvl="2"/>
            <a:r>
              <a:t>Body Level Three</a:t>
            </a:r>
          </a:p>
          <a:p>
            <a:pPr lvl="3"/>
            <a:r>
              <a:t>Body Level Four</a:t>
            </a:r>
          </a:p>
          <a:p>
            <a:pPr lvl="4"/>
            <a:r>
              <a:t>Body Level Five</a:t>
            </a:r>
          </a:p>
        </p:txBody>
      </p:sp>
      <p:sp>
        <p:nvSpPr>
          <p:cNvPr id="85" name="01"/>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838200" y="365125"/>
            <a:ext cx="10515600" cy="13255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rmAutofit/>
          </a:bodyPr>
          <a:lstStyle/>
          <a:p>
            <a:r>
              <a:t>Title Text</a:t>
            </a:r>
          </a:p>
        </p:txBody>
      </p:sp>
      <p:sp>
        <p:nvSpPr>
          <p:cNvPr id="3" name="Body Level One…"/>
          <p:cNvSpPr txBox="1">
            <a:spLocks noGrp="1"/>
          </p:cNvSpPr>
          <p:nvPr>
            <p:ph type="body" idx="1"/>
          </p:nvPr>
        </p:nvSpPr>
        <p:spPr>
          <a:xfrm>
            <a:off x="838200" y="1825625"/>
            <a:ext cx="10515600" cy="435133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4" name="01"/>
          <p:cNvSpPr txBox="1">
            <a:spLocks noGrp="1"/>
          </p:cNvSpPr>
          <p:nvPr>
            <p:ph type="sldNum" sz="quarter" idx="2"/>
          </p:nvPr>
        </p:nvSpPr>
        <p:spPr>
          <a:xfrm>
            <a:off x="11095176" y="6414760"/>
            <a:ext cx="258624" cy="248305"/>
          </a:xfrm>
          <a:prstGeom prst="rect">
            <a:avLst/>
          </a:prstGeom>
          <a:ln w="12700">
            <a:miter lim="400000"/>
          </a:ln>
        </p:spPr>
        <p:txBody>
          <a:bodyPr wrap="none" lIns="45719" rIns="45719" anchor="ctr">
            <a:spAutoFit/>
          </a:bodyPr>
          <a:lstStyle>
            <a:lvl1pPr algn="r">
              <a:defRPr sz="1200">
                <a:solidFill>
                  <a:srgbClr val="888888"/>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Lst>
  <p:transition spd="med"/>
  <p:txStyles>
    <p:titleStyle>
      <a:lvl1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hyperlink" Target="https://stackoverflow.com/" TargetMode="External"/><Relationship Id="rId2" Type="http://schemas.openxmlformats.org/officeDocument/2006/relationships/hyperlink" Target="https://datacatalog.worldbank.org/search/dataset/0037652/Health-Nutrition-and-Population-Statistics" TargetMode="External"/><Relationship Id="rId1" Type="http://schemas.openxmlformats.org/officeDocument/2006/relationships/slideLayout" Target="../slideLayouts/slideLayout6.xml"/><Relationship Id="rId6" Type="http://schemas.openxmlformats.org/officeDocument/2006/relationships/hyperlink" Target="https://pythonexamples.org/pandas-examples/" TargetMode="External"/><Relationship Id="rId5" Type="http://schemas.openxmlformats.org/officeDocument/2006/relationships/hyperlink" Target="https://www.geeksforgeeks.org/python-pandas-dataframe/" TargetMode="External"/><Relationship Id="rId4" Type="http://schemas.openxmlformats.org/officeDocument/2006/relationships/hyperlink" Target="https://pandas.pydata.org/docs/user_guide/index.html#user-guid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Rectangle 6"/>
          <p:cNvSpPr/>
          <p:nvPr/>
        </p:nvSpPr>
        <p:spPr>
          <a:xfrm>
            <a:off x="0" y="0"/>
            <a:ext cx="12192000" cy="6858000"/>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sp>
        <p:nvSpPr>
          <p:cNvPr id="95" name="Freeform: Shape 8"/>
          <p:cNvSpPr/>
          <p:nvPr/>
        </p:nvSpPr>
        <p:spPr>
          <a:xfrm>
            <a:off x="1114425" y="0"/>
            <a:ext cx="9963150" cy="6858000"/>
          </a:xfrm>
          <a:custGeom>
            <a:avLst/>
            <a:gdLst/>
            <a:ahLst/>
            <a:cxnLst>
              <a:cxn ang="0">
                <a:pos x="wd2" y="hd2"/>
              </a:cxn>
              <a:cxn ang="5400000">
                <a:pos x="wd2" y="hd2"/>
              </a:cxn>
              <a:cxn ang="10800000">
                <a:pos x="wd2" y="hd2"/>
              </a:cxn>
              <a:cxn ang="16200000">
                <a:pos x="wd2" y="hd2"/>
              </a:cxn>
            </a:cxnLst>
            <a:rect l="0" t="0" r="r" b="b"/>
            <a:pathLst>
              <a:path w="21600" h="21600" extrusionOk="0">
                <a:moveTo>
                  <a:pt x="3460" y="0"/>
                </a:moveTo>
                <a:lnTo>
                  <a:pt x="18140" y="0"/>
                </a:lnTo>
                <a:lnTo>
                  <a:pt x="18437" y="410"/>
                </a:lnTo>
                <a:cubicBezTo>
                  <a:pt x="20391" y="3250"/>
                  <a:pt x="21600" y="7172"/>
                  <a:pt x="21600" y="11505"/>
                </a:cubicBezTo>
                <a:cubicBezTo>
                  <a:pt x="21600" y="15296"/>
                  <a:pt x="20674" y="18773"/>
                  <a:pt x="19134" y="21485"/>
                </a:cubicBezTo>
                <a:lnTo>
                  <a:pt x="19065" y="21600"/>
                </a:lnTo>
                <a:lnTo>
                  <a:pt x="2535" y="21600"/>
                </a:lnTo>
                <a:lnTo>
                  <a:pt x="2466" y="21485"/>
                </a:lnTo>
                <a:cubicBezTo>
                  <a:pt x="926" y="18773"/>
                  <a:pt x="0" y="15296"/>
                  <a:pt x="0" y="11505"/>
                </a:cubicBezTo>
                <a:cubicBezTo>
                  <a:pt x="0" y="7172"/>
                  <a:pt x="1209" y="3250"/>
                  <a:pt x="3163" y="410"/>
                </a:cubicBezTo>
                <a:close/>
              </a:path>
            </a:pathLst>
          </a:custGeom>
          <a:solidFill>
            <a:srgbClr val="FFFFFF"/>
          </a:solidFill>
          <a:ln>
            <a:solidFill>
              <a:srgbClr val="EFEFEF"/>
            </a:solidFill>
            <a:miter/>
          </a:ln>
          <a:effectLst>
            <a:outerShdw blurRad="139700" rotWithShape="0">
              <a:srgbClr val="D9D9D9">
                <a:alpha val="38000"/>
              </a:srgbClr>
            </a:outerShdw>
          </a:effectLst>
        </p:spPr>
        <p:txBody>
          <a:bodyPr lIns="45719" rIns="45719" anchor="ctr"/>
          <a:lstStyle/>
          <a:p>
            <a:pPr algn="ctr">
              <a:defRPr>
                <a:solidFill>
                  <a:srgbClr val="FFFFFF"/>
                </a:solidFill>
              </a:defRPr>
            </a:pPr>
            <a:endParaRPr/>
          </a:p>
        </p:txBody>
      </p:sp>
      <p:sp>
        <p:nvSpPr>
          <p:cNvPr id="96" name="Freeform: Shape 10"/>
          <p:cNvSpPr/>
          <p:nvPr/>
        </p:nvSpPr>
        <p:spPr>
          <a:xfrm>
            <a:off x="1121664" y="0"/>
            <a:ext cx="9948672" cy="6858000"/>
          </a:xfrm>
          <a:custGeom>
            <a:avLst/>
            <a:gdLst/>
            <a:ahLst/>
            <a:cxnLst>
              <a:cxn ang="0">
                <a:pos x="wd2" y="hd2"/>
              </a:cxn>
              <a:cxn ang="5400000">
                <a:pos x="wd2" y="hd2"/>
              </a:cxn>
              <a:cxn ang="10800000">
                <a:pos x="wd2" y="hd2"/>
              </a:cxn>
              <a:cxn ang="16200000">
                <a:pos x="wd2" y="hd2"/>
              </a:cxn>
            </a:cxnLst>
            <a:rect l="0" t="0" r="r" b="b"/>
            <a:pathLst>
              <a:path w="21600" h="21600" extrusionOk="0">
                <a:moveTo>
                  <a:pt x="3460" y="0"/>
                </a:moveTo>
                <a:lnTo>
                  <a:pt x="18140" y="0"/>
                </a:lnTo>
                <a:lnTo>
                  <a:pt x="18437" y="410"/>
                </a:lnTo>
                <a:cubicBezTo>
                  <a:pt x="20391" y="3250"/>
                  <a:pt x="21600" y="7172"/>
                  <a:pt x="21600" y="11505"/>
                </a:cubicBezTo>
                <a:cubicBezTo>
                  <a:pt x="21600" y="15296"/>
                  <a:pt x="20674" y="18773"/>
                  <a:pt x="19134" y="21485"/>
                </a:cubicBezTo>
                <a:lnTo>
                  <a:pt x="19065" y="21600"/>
                </a:lnTo>
                <a:lnTo>
                  <a:pt x="2535" y="21600"/>
                </a:lnTo>
                <a:lnTo>
                  <a:pt x="2466" y="21485"/>
                </a:lnTo>
                <a:cubicBezTo>
                  <a:pt x="926" y="18773"/>
                  <a:pt x="0" y="15296"/>
                  <a:pt x="0" y="11505"/>
                </a:cubicBezTo>
                <a:cubicBezTo>
                  <a:pt x="0" y="7172"/>
                  <a:pt x="1209" y="3250"/>
                  <a:pt x="3163" y="410"/>
                </a:cubicBezTo>
                <a:close/>
              </a:path>
            </a:pathLst>
          </a:custGeom>
          <a:solidFill>
            <a:srgbClr val="FFFFFF"/>
          </a:solidFill>
          <a:ln w="12700">
            <a:miter lim="400000"/>
          </a:ln>
        </p:spPr>
        <p:txBody>
          <a:bodyPr lIns="45719" rIns="45719" anchor="ctr"/>
          <a:lstStyle/>
          <a:p>
            <a:pPr algn="ctr">
              <a:defRPr>
                <a:solidFill>
                  <a:srgbClr val="FFFFFF"/>
                </a:solidFill>
              </a:defRPr>
            </a:pPr>
            <a:endParaRPr/>
          </a:p>
        </p:txBody>
      </p:sp>
      <p:sp>
        <p:nvSpPr>
          <p:cNvPr id="97" name="Title 1"/>
          <p:cNvSpPr txBox="1">
            <a:spLocks noGrp="1"/>
          </p:cNvSpPr>
          <p:nvPr>
            <p:ph type="ctrTitle"/>
          </p:nvPr>
        </p:nvSpPr>
        <p:spPr>
          <a:xfrm>
            <a:off x="1524003" y="1999614"/>
            <a:ext cx="9144001" cy="2764029"/>
          </a:xfrm>
          <a:prstGeom prst="rect">
            <a:avLst/>
          </a:prstGeom>
        </p:spPr>
        <p:txBody>
          <a:bodyPr anchor="ctr"/>
          <a:lstStyle>
            <a:lvl1pPr defTabSz="822959">
              <a:defRPr sz="4860"/>
            </a:lvl1pPr>
          </a:lstStyle>
          <a:p>
            <a:r>
              <a:t>Conducting a comparative study on the Health Indicators of Afghanistan and Senegal across two year</a:t>
            </a:r>
          </a:p>
        </p:txBody>
      </p:sp>
      <p:sp>
        <p:nvSpPr>
          <p:cNvPr id="98" name="Rectangle 12"/>
          <p:cNvSpPr/>
          <p:nvPr/>
        </p:nvSpPr>
        <p:spPr>
          <a:xfrm>
            <a:off x="3718559" y="5524786"/>
            <a:ext cx="4754881" cy="27433"/>
          </a:xfrm>
          <a:prstGeom prst="rect">
            <a:avLst/>
          </a:prstGeom>
          <a:solidFill>
            <a:schemeClr val="accent2"/>
          </a:solidFill>
          <a:ln w="12700">
            <a:miter lim="400000"/>
          </a:ln>
        </p:spPr>
        <p:txBody>
          <a:bodyPr lIns="45719" rIns="45719" anchor="ctr"/>
          <a:lstStyle/>
          <a:p>
            <a:pPr algn="ctr">
              <a:defRPr>
                <a:solidFill>
                  <a:srgbClr val="FFFFFF"/>
                </a:solidFill>
              </a:defRPr>
            </a:pPr>
            <a:endParaRPr/>
          </a:p>
        </p:txBody>
      </p:sp>
      <p:sp>
        <p:nvSpPr>
          <p:cNvPr id="99" name="TextBox 2"/>
          <p:cNvSpPr txBox="1"/>
          <p:nvPr/>
        </p:nvSpPr>
        <p:spPr>
          <a:xfrm>
            <a:off x="10317479" y="6393926"/>
            <a:ext cx="1728228" cy="3330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r>
              <a:t>Project 1 Group 4</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Rectangle 7"/>
          <p:cNvSpPr/>
          <p:nvPr/>
        </p:nvSpPr>
        <p:spPr>
          <a:xfrm>
            <a:off x="0" y="0"/>
            <a:ext cx="12192000" cy="6858000"/>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sp>
        <p:nvSpPr>
          <p:cNvPr id="139" name="Rectangle 9"/>
          <p:cNvSpPr/>
          <p:nvPr/>
        </p:nvSpPr>
        <p:spPr>
          <a:xfrm>
            <a:off x="558208" y="-1"/>
            <a:ext cx="11167449" cy="2018808"/>
          </a:xfrm>
          <a:prstGeom prst="rect">
            <a:avLst/>
          </a:prstGeom>
          <a:solidFill>
            <a:srgbClr val="FFFFFF"/>
          </a:solidFill>
          <a:ln>
            <a:solidFill>
              <a:srgbClr val="E1E1E1"/>
            </a:solidFill>
            <a:miter/>
          </a:ln>
          <a:effectLst>
            <a:outerShdw blurRad="50800" dist="38100" dir="2700000" rotWithShape="0">
              <a:srgbClr val="D9D9D9">
                <a:alpha val="50000"/>
              </a:srgbClr>
            </a:outerShdw>
          </a:effectLst>
        </p:spPr>
        <p:txBody>
          <a:bodyPr lIns="45719" rIns="45719" anchor="ctr"/>
          <a:lstStyle/>
          <a:p>
            <a:pPr algn="ctr">
              <a:defRPr>
                <a:solidFill>
                  <a:srgbClr val="FFFFFF"/>
                </a:solidFill>
              </a:defRPr>
            </a:pPr>
            <a:endParaRPr/>
          </a:p>
        </p:txBody>
      </p:sp>
      <p:sp>
        <p:nvSpPr>
          <p:cNvPr id="140" name="Rectangle 11"/>
          <p:cNvSpPr/>
          <p:nvPr/>
        </p:nvSpPr>
        <p:spPr>
          <a:xfrm>
            <a:off x="566927" y="0"/>
            <a:ext cx="11155682" cy="2011679"/>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sp>
        <p:nvSpPr>
          <p:cNvPr id="141" name="Title 1"/>
          <p:cNvSpPr txBox="1"/>
          <p:nvPr/>
        </p:nvSpPr>
        <p:spPr>
          <a:xfrm>
            <a:off x="1161287" y="548639"/>
            <a:ext cx="10076689" cy="117957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rmAutofit/>
          </a:bodyPr>
          <a:lstStyle>
            <a:lvl1pPr>
              <a:lnSpc>
                <a:spcPct val="90000"/>
              </a:lnSpc>
              <a:spcBef>
                <a:spcPts val="600"/>
              </a:spcBef>
              <a:defRPr sz="4000">
                <a:latin typeface="Calibri Light"/>
                <a:ea typeface="Calibri Light"/>
                <a:cs typeface="Calibri Light"/>
                <a:sym typeface="Calibri Light"/>
              </a:defRPr>
            </a:lvl1pPr>
          </a:lstStyle>
          <a:p>
            <a:r>
              <a:t>Conclusion</a:t>
            </a:r>
          </a:p>
        </p:txBody>
      </p:sp>
      <p:sp>
        <p:nvSpPr>
          <p:cNvPr id="142" name="Rectangle 13"/>
          <p:cNvSpPr/>
          <p:nvPr/>
        </p:nvSpPr>
        <p:spPr>
          <a:xfrm>
            <a:off x="498833" y="758951"/>
            <a:ext cx="128017" cy="704090"/>
          </a:xfrm>
          <a:prstGeom prst="rect">
            <a:avLst/>
          </a:prstGeom>
          <a:solidFill>
            <a:schemeClr val="accent2"/>
          </a:solidFill>
          <a:ln w="12700">
            <a:miter lim="400000"/>
          </a:ln>
        </p:spPr>
        <p:txBody>
          <a:bodyPr lIns="45719" rIns="45719" anchor="ctr"/>
          <a:lstStyle/>
          <a:p>
            <a:pPr algn="ctr">
              <a:defRPr>
                <a:solidFill>
                  <a:srgbClr val="FFFFFF"/>
                </a:solidFill>
              </a:defRPr>
            </a:pPr>
            <a:endParaRPr/>
          </a:p>
        </p:txBody>
      </p:sp>
      <p:sp>
        <p:nvSpPr>
          <p:cNvPr id="143" name="TextBox 2"/>
          <p:cNvSpPr txBox="1"/>
          <p:nvPr/>
        </p:nvSpPr>
        <p:spPr>
          <a:xfrm>
            <a:off x="1161287" y="2481943"/>
            <a:ext cx="10076689" cy="369502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pPr indent="-228600">
              <a:lnSpc>
                <a:spcPct val="90000"/>
              </a:lnSpc>
              <a:buSzPct val="100000"/>
              <a:buFont typeface="Arial"/>
              <a:buChar char="•"/>
              <a:defRPr sz="2000"/>
            </a:pPr>
            <a:r>
              <a:rPr dirty="0"/>
              <a:t>Selected data indicators from the dataset effectively demonstrated the critical role of access to clean water, sanitation services, and bathroom facilities in influencing a country's population mortality. In the year 2011, access to these vital services was limited for a significant portion of the population, leading to a higher mortality rate. Conversely, in 2015, there was a substantial improvement, with a noticeable decrease in mortality rates.</a:t>
            </a:r>
          </a:p>
          <a:p>
            <a:pPr indent="-228600">
              <a:lnSpc>
                <a:spcPct val="90000"/>
              </a:lnSpc>
              <a:buSzPct val="100000"/>
              <a:buFont typeface="Arial"/>
              <a:buChar char="•"/>
              <a:defRPr sz="2000"/>
            </a:pPr>
            <a:endParaRPr dirty="0"/>
          </a:p>
          <a:p>
            <a:pPr indent="-228600">
              <a:lnSpc>
                <a:spcPct val="90000"/>
              </a:lnSpc>
              <a:buSzPct val="100000"/>
              <a:buFont typeface="Arial"/>
              <a:buChar char="•"/>
              <a:defRPr sz="2000"/>
            </a:pPr>
            <a:endParaRPr dirty="0"/>
          </a:p>
          <a:p>
            <a:pPr indent="-228600">
              <a:lnSpc>
                <a:spcPct val="90000"/>
              </a:lnSpc>
              <a:buSzPct val="100000"/>
              <a:buFont typeface="Arial"/>
              <a:buChar char="•"/>
              <a:defRPr sz="2000"/>
            </a:pPr>
            <a:r>
              <a:rPr dirty="0"/>
              <a:t>The data we gathered did not include specific numerical values or means, necessitating the use of a time series approach to analyze how these factors evolved over time. This methodology was chosen as the most suitable means of examining the temporal impact.</a:t>
            </a:r>
          </a:p>
        </p:txBody>
      </p:sp>
    </p:spTree>
    <p:extLst>
      <p:ext uri="{BB962C8B-B14F-4D97-AF65-F5344CB8AC3E}">
        <p14:creationId xmlns:p14="http://schemas.microsoft.com/office/powerpoint/2010/main" val="1831428186"/>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Rectangle 7"/>
          <p:cNvSpPr/>
          <p:nvPr/>
        </p:nvSpPr>
        <p:spPr>
          <a:xfrm>
            <a:off x="0" y="0"/>
            <a:ext cx="12192000" cy="6858000"/>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sp>
        <p:nvSpPr>
          <p:cNvPr id="139" name="Rectangle 9"/>
          <p:cNvSpPr/>
          <p:nvPr/>
        </p:nvSpPr>
        <p:spPr>
          <a:xfrm>
            <a:off x="558208" y="-1"/>
            <a:ext cx="11167449" cy="2018808"/>
          </a:xfrm>
          <a:prstGeom prst="rect">
            <a:avLst/>
          </a:prstGeom>
          <a:solidFill>
            <a:srgbClr val="FFFFFF"/>
          </a:solidFill>
          <a:ln>
            <a:solidFill>
              <a:srgbClr val="E1E1E1"/>
            </a:solidFill>
            <a:miter/>
          </a:ln>
          <a:effectLst>
            <a:outerShdw blurRad="50800" dist="38100" dir="2700000" rotWithShape="0">
              <a:srgbClr val="D9D9D9">
                <a:alpha val="50000"/>
              </a:srgbClr>
            </a:outerShdw>
          </a:effectLst>
        </p:spPr>
        <p:txBody>
          <a:bodyPr lIns="45719" rIns="45719" anchor="ctr"/>
          <a:lstStyle/>
          <a:p>
            <a:pPr algn="ctr">
              <a:defRPr>
                <a:solidFill>
                  <a:srgbClr val="FFFFFF"/>
                </a:solidFill>
              </a:defRPr>
            </a:pPr>
            <a:endParaRPr/>
          </a:p>
        </p:txBody>
      </p:sp>
      <p:sp>
        <p:nvSpPr>
          <p:cNvPr id="140" name="Rectangle 11"/>
          <p:cNvSpPr/>
          <p:nvPr/>
        </p:nvSpPr>
        <p:spPr>
          <a:xfrm>
            <a:off x="537485" y="0"/>
            <a:ext cx="11155682" cy="2011679"/>
          </a:xfrm>
          <a:prstGeom prst="rect">
            <a:avLst/>
          </a:prstGeom>
          <a:solidFill>
            <a:srgbClr val="FFFFFF"/>
          </a:solidFill>
          <a:ln w="12700">
            <a:miter lim="400000"/>
          </a:ln>
        </p:spPr>
        <p:txBody>
          <a:bodyPr lIns="45719" rIns="45719" anchor="ctr"/>
          <a:lstStyle/>
          <a:p>
            <a:pPr algn="ctr">
              <a:defRPr>
                <a:solidFill>
                  <a:srgbClr val="FFFFFF"/>
                </a:solidFill>
              </a:defRPr>
            </a:pPr>
            <a:endParaRPr dirty="0"/>
          </a:p>
        </p:txBody>
      </p:sp>
      <p:sp>
        <p:nvSpPr>
          <p:cNvPr id="141" name="Title 1"/>
          <p:cNvSpPr txBox="1"/>
          <p:nvPr/>
        </p:nvSpPr>
        <p:spPr>
          <a:xfrm>
            <a:off x="1161287" y="548639"/>
            <a:ext cx="10076689" cy="117957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rmAutofit/>
          </a:bodyPr>
          <a:lstStyle>
            <a:lvl1pPr>
              <a:lnSpc>
                <a:spcPct val="90000"/>
              </a:lnSpc>
              <a:spcBef>
                <a:spcPts val="600"/>
              </a:spcBef>
              <a:defRPr sz="4000">
                <a:latin typeface="Calibri Light"/>
                <a:ea typeface="Calibri Light"/>
                <a:cs typeface="Calibri Light"/>
                <a:sym typeface="Calibri Light"/>
              </a:defRPr>
            </a:lvl1pPr>
          </a:lstStyle>
          <a:p>
            <a:r>
              <a:rPr lang="en-AU" dirty="0"/>
              <a:t>Limitation and Other Factors</a:t>
            </a:r>
            <a:endParaRPr dirty="0"/>
          </a:p>
        </p:txBody>
      </p:sp>
      <p:sp>
        <p:nvSpPr>
          <p:cNvPr id="142" name="Rectangle 13"/>
          <p:cNvSpPr/>
          <p:nvPr/>
        </p:nvSpPr>
        <p:spPr>
          <a:xfrm>
            <a:off x="498833" y="758951"/>
            <a:ext cx="128017" cy="704090"/>
          </a:xfrm>
          <a:prstGeom prst="rect">
            <a:avLst/>
          </a:prstGeom>
          <a:solidFill>
            <a:schemeClr val="accent2"/>
          </a:solidFill>
          <a:ln w="12700">
            <a:miter lim="400000"/>
          </a:ln>
        </p:spPr>
        <p:txBody>
          <a:bodyPr lIns="45719" rIns="45719" anchor="ctr"/>
          <a:lstStyle/>
          <a:p>
            <a:pPr algn="ctr">
              <a:defRPr>
                <a:solidFill>
                  <a:srgbClr val="FFFFFF"/>
                </a:solidFill>
              </a:defRPr>
            </a:pPr>
            <a:endParaRPr/>
          </a:p>
        </p:txBody>
      </p:sp>
      <p:sp>
        <p:nvSpPr>
          <p:cNvPr id="143" name="TextBox 2"/>
          <p:cNvSpPr txBox="1"/>
          <p:nvPr/>
        </p:nvSpPr>
        <p:spPr>
          <a:xfrm>
            <a:off x="1161287" y="2481942"/>
            <a:ext cx="10076689" cy="396965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lnSpcReduction="10000"/>
          </a:bodyPr>
          <a:lstStyle/>
          <a:p>
            <a:pPr indent="-228600">
              <a:lnSpc>
                <a:spcPct val="90000"/>
              </a:lnSpc>
              <a:buSzPct val="100000"/>
              <a:buFont typeface="Arial"/>
              <a:buChar char="•"/>
              <a:defRPr sz="2000"/>
            </a:pPr>
            <a:r>
              <a:rPr lang="en-AU" dirty="0"/>
              <a:t>Time Constraint</a:t>
            </a:r>
          </a:p>
          <a:p>
            <a:pPr indent="-228600">
              <a:lnSpc>
                <a:spcPct val="90000"/>
              </a:lnSpc>
              <a:buSzPct val="100000"/>
              <a:buFont typeface="Arial"/>
              <a:buChar char="•"/>
              <a:defRPr sz="2000"/>
            </a:pPr>
            <a:r>
              <a:rPr lang="en-AU" dirty="0"/>
              <a:t>The dataset we work on was depicted the real-world data, however it contains all the countries of the world but some of them does not contains any of the data. </a:t>
            </a:r>
          </a:p>
          <a:p>
            <a:pPr indent="-228600">
              <a:lnSpc>
                <a:spcPct val="90000"/>
              </a:lnSpc>
              <a:buSzPct val="100000"/>
              <a:buFont typeface="Arial"/>
              <a:buChar char="•"/>
              <a:defRPr sz="2000"/>
            </a:pPr>
            <a:r>
              <a:rPr lang="en-AU" dirty="0"/>
              <a:t>Some of them does not have the dataset for every indicator for every year.</a:t>
            </a:r>
          </a:p>
          <a:p>
            <a:pPr indent="-228600">
              <a:lnSpc>
                <a:spcPct val="90000"/>
              </a:lnSpc>
              <a:buSzPct val="100000"/>
              <a:buFont typeface="Arial"/>
              <a:buChar char="•"/>
              <a:defRPr sz="2000"/>
            </a:pPr>
            <a:r>
              <a:rPr lang="en-AU" dirty="0"/>
              <a:t>It does not include, how the population divides during in </a:t>
            </a:r>
            <a:r>
              <a:rPr lang="en-AU" dirty="0" err="1"/>
              <a:t>Quntitles</a:t>
            </a:r>
            <a:r>
              <a:rPr lang="en-AU" dirty="0"/>
              <a:t> example based on region, ethnicity etc.</a:t>
            </a:r>
          </a:p>
          <a:p>
            <a:pPr indent="-228600">
              <a:lnSpc>
                <a:spcPct val="90000"/>
              </a:lnSpc>
              <a:buSzPct val="100000"/>
              <a:buFont typeface="Arial"/>
              <a:buChar char="•"/>
              <a:defRPr sz="2000"/>
            </a:pPr>
            <a:r>
              <a:rPr lang="en-AU" dirty="0"/>
              <a:t>The other factors for the mortality rate in the children under 5 can be study of the following indicators:</a:t>
            </a:r>
          </a:p>
          <a:p>
            <a:pPr marL="342900" lvl="2" indent="-342900">
              <a:lnSpc>
                <a:spcPct val="90000"/>
              </a:lnSpc>
              <a:buSzPct val="100000"/>
              <a:buFont typeface="Wingdings" panose="05000000000000000000" pitchFamily="2" charset="2"/>
              <a:buChar char="q"/>
              <a:defRPr sz="2000"/>
            </a:pPr>
            <a:r>
              <a:rPr lang="en-AU" dirty="0"/>
              <a:t>Problems in accessing health care (any of the specified problems) (% of women)</a:t>
            </a:r>
          </a:p>
          <a:p>
            <a:pPr marL="342900" lvl="1" indent="-342900">
              <a:lnSpc>
                <a:spcPct val="90000"/>
              </a:lnSpc>
              <a:buSzPct val="100000"/>
              <a:buFont typeface="Wingdings" panose="05000000000000000000" pitchFamily="2" charset="2"/>
              <a:buChar char="q"/>
              <a:defRPr sz="2000"/>
            </a:pPr>
            <a:r>
              <a:rPr lang="en-AU" dirty="0"/>
              <a:t>Malnourished children (stunting, -2SD) (% of children under 5)</a:t>
            </a:r>
          </a:p>
          <a:p>
            <a:pPr marL="342900" lvl="1" indent="-342900">
              <a:lnSpc>
                <a:spcPct val="90000"/>
              </a:lnSpc>
              <a:buSzPct val="100000"/>
              <a:buFont typeface="Wingdings" panose="05000000000000000000" pitchFamily="2" charset="2"/>
              <a:buChar char="q"/>
              <a:defRPr sz="2000"/>
            </a:pPr>
            <a:r>
              <a:rPr lang="en-AU" dirty="0"/>
              <a:t>Unmet need for family planning (for limiting) (% of married women)</a:t>
            </a:r>
          </a:p>
          <a:p>
            <a:pPr marL="342900" lvl="1" indent="-342900">
              <a:lnSpc>
                <a:spcPct val="90000"/>
              </a:lnSpc>
              <a:buSzPct val="100000"/>
              <a:buFont typeface="Wingdings" panose="05000000000000000000" pitchFamily="2" charset="2"/>
              <a:buChar char="q"/>
              <a:defRPr sz="2000"/>
            </a:pPr>
            <a:r>
              <a:rPr lang="en-AU" dirty="0"/>
              <a:t>Median birth interval (months)</a:t>
            </a:r>
          </a:p>
          <a:p>
            <a:pPr marL="342900" lvl="1" indent="-342900">
              <a:lnSpc>
                <a:spcPct val="90000"/>
              </a:lnSpc>
              <a:buSzPct val="100000"/>
              <a:buFont typeface="Wingdings" panose="05000000000000000000" pitchFamily="2" charset="2"/>
              <a:buChar char="q"/>
              <a:defRPr sz="2000"/>
            </a:pPr>
            <a:r>
              <a:rPr lang="en-AU" dirty="0"/>
              <a:t>Heard family planning on radio and television (% of women)</a:t>
            </a:r>
          </a:p>
          <a:p>
            <a:pPr marL="342900" lvl="1" indent="-342900">
              <a:lnSpc>
                <a:spcPct val="90000"/>
              </a:lnSpc>
              <a:buSzPct val="100000"/>
              <a:buFont typeface="Wingdings" panose="05000000000000000000" pitchFamily="2" charset="2"/>
              <a:buChar char="q"/>
              <a:defRPr sz="2000"/>
            </a:pPr>
            <a:r>
              <a:rPr lang="en-AU" dirty="0"/>
              <a:t>Knowledge of diarrhea care (% of mothers)</a:t>
            </a:r>
          </a:p>
          <a:p>
            <a:pPr marL="342900" lvl="1" indent="-342900">
              <a:lnSpc>
                <a:spcPct val="90000"/>
              </a:lnSpc>
              <a:buSzPct val="100000"/>
              <a:buFont typeface="Wingdings" panose="05000000000000000000" pitchFamily="2" charset="2"/>
              <a:buChar char="q"/>
              <a:defRPr sz="2000"/>
            </a:pPr>
            <a:r>
              <a:rPr lang="en-AU" dirty="0"/>
              <a:t>Malnourished women (BMI is less than 18.5) (% of women) etc.		</a:t>
            </a:r>
          </a:p>
          <a:p>
            <a:pPr marL="342900" lvl="8" indent="-342900" algn="ctr">
              <a:lnSpc>
                <a:spcPct val="90000"/>
              </a:lnSpc>
              <a:buSzPct val="100000"/>
              <a:buFont typeface="Wingdings" panose="05000000000000000000" pitchFamily="2" charset="2"/>
              <a:buChar char="ü"/>
              <a:defRPr sz="2000"/>
            </a:pPr>
            <a:endParaRPr lang="en-AU" dirty="0"/>
          </a:p>
          <a:p>
            <a:pPr marL="342900" lvl="8" indent="-342900" algn="ctr">
              <a:lnSpc>
                <a:spcPct val="90000"/>
              </a:lnSpc>
              <a:buSzPct val="100000"/>
              <a:buFont typeface="Wingdings" panose="05000000000000000000" pitchFamily="2" charset="2"/>
              <a:buChar char="ü"/>
              <a:defRPr sz="2000"/>
            </a:pPr>
            <a:endParaRPr lang="en-AU" dirty="0"/>
          </a:p>
          <a:p>
            <a:pPr lvl="4" indent="0">
              <a:lnSpc>
                <a:spcPct val="90000"/>
              </a:lnSpc>
              <a:buSzPct val="100000"/>
              <a:defRPr sz="2000"/>
            </a:pPr>
            <a:endParaRPr lang="en-AU" dirty="0"/>
          </a:p>
          <a:p>
            <a:pPr lvl="3" indent="-228600">
              <a:lnSpc>
                <a:spcPct val="90000"/>
              </a:lnSpc>
              <a:buSzPct val="100000"/>
              <a:buFont typeface="Arial"/>
              <a:buChar char="•"/>
              <a:defRPr sz="2000"/>
            </a:pPr>
            <a:endParaRPr lang="en-AU" dirty="0"/>
          </a:p>
          <a:p>
            <a:pPr indent="-228600">
              <a:lnSpc>
                <a:spcPct val="90000"/>
              </a:lnSpc>
              <a:buSzPct val="100000"/>
              <a:buFont typeface="Arial"/>
              <a:buChar char="•"/>
              <a:defRPr sz="2000"/>
            </a:pPr>
            <a:endParaRPr dirty="0"/>
          </a:p>
        </p:txBody>
      </p:sp>
      <p:sp>
        <p:nvSpPr>
          <p:cNvPr id="2" name="Rectangle 1">
            <a:extLst>
              <a:ext uri="{FF2B5EF4-FFF2-40B4-BE49-F238E27FC236}">
                <a16:creationId xmlns:a16="http://schemas.microsoft.com/office/drawing/2014/main" id="{7A135C94-7608-B447-BDAF-E90C9C59E4A5}"/>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2">
            <a:extLst>
              <a:ext uri="{FF2B5EF4-FFF2-40B4-BE49-F238E27FC236}">
                <a16:creationId xmlns:a16="http://schemas.microsoft.com/office/drawing/2014/main" id="{431C9848-4D60-C47F-2D76-AA987D8B4890}"/>
              </a:ext>
            </a:extLst>
          </p:cNvPr>
          <p:cNvSpPr>
            <a:spLocks noChangeArrowheads="1"/>
          </p:cNvSpPr>
          <p:nvPr/>
        </p:nvSpPr>
        <p:spPr bwMode="auto">
          <a:xfrm>
            <a:off x="152400" y="2425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3">
            <a:extLst>
              <a:ext uri="{FF2B5EF4-FFF2-40B4-BE49-F238E27FC236}">
                <a16:creationId xmlns:a16="http://schemas.microsoft.com/office/drawing/2014/main" id="{9BDBA4DD-E3D1-87EE-11BA-D91F70AB8781}"/>
              </a:ext>
            </a:extLst>
          </p:cNvPr>
          <p:cNvSpPr>
            <a:spLocks noChangeArrowheads="1"/>
          </p:cNvSpPr>
          <p:nvPr/>
        </p:nvSpPr>
        <p:spPr bwMode="auto">
          <a:xfrm>
            <a:off x="304800" y="3949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4">
            <a:extLst>
              <a:ext uri="{FF2B5EF4-FFF2-40B4-BE49-F238E27FC236}">
                <a16:creationId xmlns:a16="http://schemas.microsoft.com/office/drawing/2014/main" id="{1503AA8D-BBFD-F89F-4A2B-6F559FAC8744}"/>
              </a:ext>
            </a:extLst>
          </p:cNvPr>
          <p:cNvSpPr>
            <a:spLocks noChangeArrowheads="1"/>
          </p:cNvSpPr>
          <p:nvPr/>
        </p:nvSpPr>
        <p:spPr bwMode="auto">
          <a:xfrm>
            <a:off x="457200" y="5473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5">
            <a:extLst>
              <a:ext uri="{FF2B5EF4-FFF2-40B4-BE49-F238E27FC236}">
                <a16:creationId xmlns:a16="http://schemas.microsoft.com/office/drawing/2014/main" id="{55AC99C3-F2AC-E4CA-A7EF-06C4A6CE8A81}"/>
              </a:ext>
            </a:extLst>
          </p:cNvPr>
          <p:cNvSpPr>
            <a:spLocks noChangeArrowheads="1"/>
          </p:cNvSpPr>
          <p:nvPr/>
        </p:nvSpPr>
        <p:spPr bwMode="auto">
          <a:xfrm>
            <a:off x="609600" y="6997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6">
            <a:extLst>
              <a:ext uri="{FF2B5EF4-FFF2-40B4-BE49-F238E27FC236}">
                <a16:creationId xmlns:a16="http://schemas.microsoft.com/office/drawing/2014/main" id="{6747133B-72CC-3B48-3262-E33AEAB9B4C1}"/>
              </a:ext>
            </a:extLst>
          </p:cNvPr>
          <p:cNvSpPr>
            <a:spLocks noChangeArrowheads="1"/>
          </p:cNvSpPr>
          <p:nvPr/>
        </p:nvSpPr>
        <p:spPr bwMode="auto">
          <a:xfrm>
            <a:off x="762000" y="852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50238260"/>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Rectangle 7"/>
          <p:cNvSpPr/>
          <p:nvPr/>
        </p:nvSpPr>
        <p:spPr>
          <a:xfrm>
            <a:off x="0" y="0"/>
            <a:ext cx="12192000" cy="6858000"/>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sp>
        <p:nvSpPr>
          <p:cNvPr id="139" name="Rectangle 9"/>
          <p:cNvSpPr/>
          <p:nvPr/>
        </p:nvSpPr>
        <p:spPr>
          <a:xfrm>
            <a:off x="558208" y="-1"/>
            <a:ext cx="11167449" cy="2018808"/>
          </a:xfrm>
          <a:prstGeom prst="rect">
            <a:avLst/>
          </a:prstGeom>
          <a:solidFill>
            <a:srgbClr val="FFFFFF"/>
          </a:solidFill>
          <a:ln>
            <a:solidFill>
              <a:srgbClr val="E1E1E1"/>
            </a:solidFill>
            <a:miter/>
          </a:ln>
          <a:effectLst>
            <a:outerShdw blurRad="50800" dist="38100" dir="2700000" rotWithShape="0">
              <a:srgbClr val="D9D9D9">
                <a:alpha val="50000"/>
              </a:srgbClr>
            </a:outerShdw>
          </a:effectLst>
        </p:spPr>
        <p:txBody>
          <a:bodyPr lIns="45719" rIns="45719" anchor="ctr"/>
          <a:lstStyle/>
          <a:p>
            <a:pPr algn="ctr">
              <a:defRPr>
                <a:solidFill>
                  <a:srgbClr val="FFFFFF"/>
                </a:solidFill>
              </a:defRPr>
            </a:pPr>
            <a:endParaRPr/>
          </a:p>
        </p:txBody>
      </p:sp>
      <p:sp>
        <p:nvSpPr>
          <p:cNvPr id="140" name="Rectangle 11"/>
          <p:cNvSpPr/>
          <p:nvPr/>
        </p:nvSpPr>
        <p:spPr>
          <a:xfrm>
            <a:off x="537485" y="0"/>
            <a:ext cx="11155682" cy="2011679"/>
          </a:xfrm>
          <a:prstGeom prst="rect">
            <a:avLst/>
          </a:prstGeom>
          <a:solidFill>
            <a:srgbClr val="FFFFFF"/>
          </a:solidFill>
          <a:ln w="12700">
            <a:miter lim="400000"/>
          </a:ln>
        </p:spPr>
        <p:txBody>
          <a:bodyPr lIns="45719" rIns="45719" anchor="ctr"/>
          <a:lstStyle/>
          <a:p>
            <a:pPr algn="ctr">
              <a:defRPr>
                <a:solidFill>
                  <a:srgbClr val="FFFFFF"/>
                </a:solidFill>
              </a:defRPr>
            </a:pPr>
            <a:endParaRPr dirty="0"/>
          </a:p>
        </p:txBody>
      </p:sp>
      <p:sp>
        <p:nvSpPr>
          <p:cNvPr id="141" name="Title 1"/>
          <p:cNvSpPr txBox="1"/>
          <p:nvPr/>
        </p:nvSpPr>
        <p:spPr>
          <a:xfrm>
            <a:off x="1161287" y="548639"/>
            <a:ext cx="10076689" cy="117957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rmAutofit/>
          </a:bodyPr>
          <a:lstStyle>
            <a:lvl1pPr>
              <a:lnSpc>
                <a:spcPct val="90000"/>
              </a:lnSpc>
              <a:spcBef>
                <a:spcPts val="600"/>
              </a:spcBef>
              <a:defRPr sz="4000">
                <a:latin typeface="Calibri Light"/>
                <a:ea typeface="Calibri Light"/>
                <a:cs typeface="Calibri Light"/>
                <a:sym typeface="Calibri Light"/>
              </a:defRPr>
            </a:lvl1pPr>
          </a:lstStyle>
          <a:p>
            <a:r>
              <a:rPr lang="en-AU" dirty="0"/>
              <a:t>References</a:t>
            </a:r>
            <a:endParaRPr dirty="0"/>
          </a:p>
        </p:txBody>
      </p:sp>
      <p:sp>
        <p:nvSpPr>
          <p:cNvPr id="142" name="Rectangle 13"/>
          <p:cNvSpPr/>
          <p:nvPr/>
        </p:nvSpPr>
        <p:spPr>
          <a:xfrm>
            <a:off x="498833" y="758951"/>
            <a:ext cx="128017" cy="704090"/>
          </a:xfrm>
          <a:prstGeom prst="rect">
            <a:avLst/>
          </a:prstGeom>
          <a:solidFill>
            <a:schemeClr val="accent2"/>
          </a:solidFill>
          <a:ln w="12700">
            <a:miter lim="400000"/>
          </a:ln>
        </p:spPr>
        <p:txBody>
          <a:bodyPr lIns="45719" rIns="45719" anchor="ctr"/>
          <a:lstStyle/>
          <a:p>
            <a:pPr algn="ctr">
              <a:defRPr>
                <a:solidFill>
                  <a:srgbClr val="FFFFFF"/>
                </a:solidFill>
              </a:defRPr>
            </a:pPr>
            <a:endParaRPr/>
          </a:p>
        </p:txBody>
      </p:sp>
      <p:sp>
        <p:nvSpPr>
          <p:cNvPr id="143" name="TextBox 2"/>
          <p:cNvSpPr txBox="1"/>
          <p:nvPr/>
        </p:nvSpPr>
        <p:spPr>
          <a:xfrm>
            <a:off x="1161287" y="2481942"/>
            <a:ext cx="10076689" cy="396965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pPr indent="-228600">
              <a:lnSpc>
                <a:spcPct val="90000"/>
              </a:lnSpc>
              <a:buSzPct val="100000"/>
              <a:buFont typeface="Arial"/>
              <a:buChar char="•"/>
              <a:defRPr sz="2000"/>
            </a:pPr>
            <a:r>
              <a:rPr lang="en-AU" dirty="0">
                <a:hlinkClick r:id="rId2"/>
              </a:rPr>
              <a:t>https://datacatalog.worldbank.org/search/dataset/0037652/Health-Nutrition-and-Population-Statistics</a:t>
            </a:r>
            <a:endParaRPr lang="en-AU" dirty="0"/>
          </a:p>
          <a:p>
            <a:pPr indent="-228600">
              <a:lnSpc>
                <a:spcPct val="90000"/>
              </a:lnSpc>
              <a:buSzPct val="100000"/>
              <a:buFont typeface="Arial"/>
              <a:buChar char="•"/>
              <a:defRPr sz="2000"/>
            </a:pPr>
            <a:r>
              <a:rPr lang="en-AU" dirty="0">
                <a:hlinkClick r:id="rId3"/>
              </a:rPr>
              <a:t>https://stackoverflow.com/</a:t>
            </a:r>
            <a:endParaRPr lang="en-AU" dirty="0"/>
          </a:p>
          <a:p>
            <a:pPr indent="-228600">
              <a:lnSpc>
                <a:spcPct val="90000"/>
              </a:lnSpc>
              <a:buSzPct val="100000"/>
              <a:buFont typeface="Arial"/>
              <a:buChar char="•"/>
              <a:defRPr sz="2000"/>
            </a:pPr>
            <a:r>
              <a:rPr lang="en-AU" dirty="0">
                <a:hlinkClick r:id="rId4"/>
              </a:rPr>
              <a:t>User Guide — pandas 2.1.1 documentation (pydata.org)</a:t>
            </a:r>
            <a:endParaRPr lang="en-AU" dirty="0"/>
          </a:p>
          <a:p>
            <a:pPr indent="-228600">
              <a:lnSpc>
                <a:spcPct val="90000"/>
              </a:lnSpc>
              <a:buSzPct val="100000"/>
              <a:buFont typeface="Arial"/>
              <a:buChar char="•"/>
              <a:defRPr sz="2000"/>
            </a:pPr>
            <a:r>
              <a:rPr lang="en-AU" dirty="0">
                <a:hlinkClick r:id="rId5"/>
              </a:rPr>
              <a:t>Python Pandas </a:t>
            </a:r>
            <a:r>
              <a:rPr lang="en-AU" dirty="0" err="1">
                <a:hlinkClick r:id="rId5"/>
              </a:rPr>
              <a:t>DataFrame</a:t>
            </a:r>
            <a:r>
              <a:rPr lang="en-AU" dirty="0">
                <a:hlinkClick r:id="rId5"/>
              </a:rPr>
              <a:t> – </a:t>
            </a:r>
            <a:r>
              <a:rPr lang="en-AU" dirty="0" err="1">
                <a:hlinkClick r:id="rId5"/>
              </a:rPr>
              <a:t>GeeksforGeeks</a:t>
            </a:r>
            <a:endParaRPr lang="en-AU" dirty="0"/>
          </a:p>
          <a:p>
            <a:pPr indent="-228600">
              <a:lnSpc>
                <a:spcPct val="90000"/>
              </a:lnSpc>
              <a:buSzPct val="100000"/>
              <a:buFont typeface="Arial"/>
              <a:buChar char="•"/>
              <a:defRPr sz="2000"/>
            </a:pPr>
            <a:r>
              <a:rPr lang="en-AU" dirty="0">
                <a:hlinkClick r:id="rId6"/>
              </a:rPr>
              <a:t>Python Pandas Tutorial (pythonexamples.org)</a:t>
            </a:r>
            <a:endParaRPr lang="en-AU" dirty="0"/>
          </a:p>
          <a:p>
            <a:pPr indent="-228600">
              <a:lnSpc>
                <a:spcPct val="90000"/>
              </a:lnSpc>
              <a:buSzPct val="100000"/>
              <a:buFont typeface="Arial"/>
              <a:buChar char="•"/>
              <a:defRPr sz="2000"/>
            </a:pPr>
            <a:r>
              <a:rPr lang="en-AU" dirty="0"/>
              <a:t>Group 4 Collaborative Efforts</a:t>
            </a:r>
          </a:p>
          <a:p>
            <a:pPr lvl="8" indent="0" algn="ctr">
              <a:lnSpc>
                <a:spcPct val="90000"/>
              </a:lnSpc>
              <a:buSzPct val="100000"/>
              <a:defRPr sz="2000"/>
            </a:pPr>
            <a:endParaRPr lang="en-AU" dirty="0"/>
          </a:p>
          <a:p>
            <a:pPr marL="342900" lvl="8" indent="-342900" algn="ctr">
              <a:lnSpc>
                <a:spcPct val="90000"/>
              </a:lnSpc>
              <a:buSzPct val="100000"/>
              <a:buFont typeface="Wingdings" panose="05000000000000000000" pitchFamily="2" charset="2"/>
              <a:buChar char="ü"/>
              <a:defRPr sz="2000"/>
            </a:pPr>
            <a:endParaRPr lang="en-AU" dirty="0"/>
          </a:p>
          <a:p>
            <a:pPr lvl="4" indent="0">
              <a:lnSpc>
                <a:spcPct val="90000"/>
              </a:lnSpc>
              <a:buSzPct val="100000"/>
              <a:defRPr sz="2000"/>
            </a:pPr>
            <a:endParaRPr lang="en-AU" dirty="0"/>
          </a:p>
          <a:p>
            <a:pPr lvl="3" indent="-228600">
              <a:lnSpc>
                <a:spcPct val="90000"/>
              </a:lnSpc>
              <a:buSzPct val="100000"/>
              <a:buFont typeface="Arial"/>
              <a:buChar char="•"/>
              <a:defRPr sz="2000"/>
            </a:pPr>
            <a:endParaRPr lang="en-AU" dirty="0"/>
          </a:p>
          <a:p>
            <a:pPr indent="-228600">
              <a:lnSpc>
                <a:spcPct val="90000"/>
              </a:lnSpc>
              <a:buSzPct val="100000"/>
              <a:buFont typeface="Arial"/>
              <a:buChar char="•"/>
              <a:defRPr sz="2000"/>
            </a:pPr>
            <a:endParaRPr dirty="0"/>
          </a:p>
        </p:txBody>
      </p:sp>
      <p:sp>
        <p:nvSpPr>
          <p:cNvPr id="2" name="Rectangle 1">
            <a:extLst>
              <a:ext uri="{FF2B5EF4-FFF2-40B4-BE49-F238E27FC236}">
                <a16:creationId xmlns:a16="http://schemas.microsoft.com/office/drawing/2014/main" id="{7A135C94-7608-B447-BDAF-E90C9C59E4A5}"/>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2">
            <a:extLst>
              <a:ext uri="{FF2B5EF4-FFF2-40B4-BE49-F238E27FC236}">
                <a16:creationId xmlns:a16="http://schemas.microsoft.com/office/drawing/2014/main" id="{431C9848-4D60-C47F-2D76-AA987D8B4890}"/>
              </a:ext>
            </a:extLst>
          </p:cNvPr>
          <p:cNvSpPr>
            <a:spLocks noChangeArrowheads="1"/>
          </p:cNvSpPr>
          <p:nvPr/>
        </p:nvSpPr>
        <p:spPr bwMode="auto">
          <a:xfrm>
            <a:off x="152400" y="2425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3">
            <a:extLst>
              <a:ext uri="{FF2B5EF4-FFF2-40B4-BE49-F238E27FC236}">
                <a16:creationId xmlns:a16="http://schemas.microsoft.com/office/drawing/2014/main" id="{9BDBA4DD-E3D1-87EE-11BA-D91F70AB8781}"/>
              </a:ext>
            </a:extLst>
          </p:cNvPr>
          <p:cNvSpPr>
            <a:spLocks noChangeArrowheads="1"/>
          </p:cNvSpPr>
          <p:nvPr/>
        </p:nvSpPr>
        <p:spPr bwMode="auto">
          <a:xfrm>
            <a:off x="304800" y="3949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4">
            <a:extLst>
              <a:ext uri="{FF2B5EF4-FFF2-40B4-BE49-F238E27FC236}">
                <a16:creationId xmlns:a16="http://schemas.microsoft.com/office/drawing/2014/main" id="{1503AA8D-BBFD-F89F-4A2B-6F559FAC8744}"/>
              </a:ext>
            </a:extLst>
          </p:cNvPr>
          <p:cNvSpPr>
            <a:spLocks noChangeArrowheads="1"/>
          </p:cNvSpPr>
          <p:nvPr/>
        </p:nvSpPr>
        <p:spPr bwMode="auto">
          <a:xfrm>
            <a:off x="457200" y="5473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5">
            <a:extLst>
              <a:ext uri="{FF2B5EF4-FFF2-40B4-BE49-F238E27FC236}">
                <a16:creationId xmlns:a16="http://schemas.microsoft.com/office/drawing/2014/main" id="{55AC99C3-F2AC-E4CA-A7EF-06C4A6CE8A81}"/>
              </a:ext>
            </a:extLst>
          </p:cNvPr>
          <p:cNvSpPr>
            <a:spLocks noChangeArrowheads="1"/>
          </p:cNvSpPr>
          <p:nvPr/>
        </p:nvSpPr>
        <p:spPr bwMode="auto">
          <a:xfrm>
            <a:off x="609600" y="6997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6">
            <a:extLst>
              <a:ext uri="{FF2B5EF4-FFF2-40B4-BE49-F238E27FC236}">
                <a16:creationId xmlns:a16="http://schemas.microsoft.com/office/drawing/2014/main" id="{6747133B-72CC-3B48-3262-E33AEAB9B4C1}"/>
              </a:ext>
            </a:extLst>
          </p:cNvPr>
          <p:cNvSpPr>
            <a:spLocks noChangeArrowheads="1"/>
          </p:cNvSpPr>
          <p:nvPr/>
        </p:nvSpPr>
        <p:spPr bwMode="auto">
          <a:xfrm>
            <a:off x="762000" y="852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35762249"/>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Rectangle 13"/>
          <p:cNvSpPr/>
          <p:nvPr/>
        </p:nvSpPr>
        <p:spPr>
          <a:xfrm>
            <a:off x="0" y="0"/>
            <a:ext cx="12192000" cy="6858000"/>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sp>
        <p:nvSpPr>
          <p:cNvPr id="102" name="Rectangle 14"/>
          <p:cNvSpPr/>
          <p:nvPr/>
        </p:nvSpPr>
        <p:spPr>
          <a:xfrm>
            <a:off x="558208" y="-1"/>
            <a:ext cx="11167449" cy="2018808"/>
          </a:xfrm>
          <a:prstGeom prst="rect">
            <a:avLst/>
          </a:prstGeom>
          <a:solidFill>
            <a:srgbClr val="FFFFFF"/>
          </a:solidFill>
          <a:ln>
            <a:solidFill>
              <a:srgbClr val="E1E1E1"/>
            </a:solidFill>
            <a:miter/>
          </a:ln>
          <a:effectLst>
            <a:outerShdw blurRad="50800" dist="38100" dir="2700000" rotWithShape="0">
              <a:srgbClr val="D9D9D9">
                <a:alpha val="50000"/>
              </a:srgbClr>
            </a:outerShdw>
          </a:effectLst>
        </p:spPr>
        <p:txBody>
          <a:bodyPr lIns="45719" rIns="45719" anchor="ctr"/>
          <a:lstStyle/>
          <a:p>
            <a:pPr algn="ctr">
              <a:defRPr>
                <a:solidFill>
                  <a:srgbClr val="FFFFFF"/>
                </a:solidFill>
              </a:defRPr>
            </a:pPr>
            <a:endParaRPr/>
          </a:p>
        </p:txBody>
      </p:sp>
      <p:sp>
        <p:nvSpPr>
          <p:cNvPr id="103" name="Rectangle 15"/>
          <p:cNvSpPr/>
          <p:nvPr/>
        </p:nvSpPr>
        <p:spPr>
          <a:xfrm>
            <a:off x="566927" y="0"/>
            <a:ext cx="11155682" cy="2011679"/>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sp>
        <p:nvSpPr>
          <p:cNvPr id="104" name="Rectangle 12"/>
          <p:cNvSpPr/>
          <p:nvPr/>
        </p:nvSpPr>
        <p:spPr>
          <a:xfrm>
            <a:off x="498833" y="758951"/>
            <a:ext cx="128017" cy="704090"/>
          </a:xfrm>
          <a:prstGeom prst="rect">
            <a:avLst/>
          </a:prstGeom>
          <a:solidFill>
            <a:schemeClr val="accent2"/>
          </a:solidFill>
          <a:ln w="12700">
            <a:miter lim="400000"/>
          </a:ln>
        </p:spPr>
        <p:txBody>
          <a:bodyPr lIns="45719" rIns="45719" anchor="ctr"/>
          <a:lstStyle/>
          <a:p>
            <a:pPr algn="ctr">
              <a:defRPr>
                <a:solidFill>
                  <a:srgbClr val="FFFFFF"/>
                </a:solidFill>
              </a:defRPr>
            </a:pPr>
            <a:endParaRPr/>
          </a:p>
        </p:txBody>
      </p:sp>
      <p:sp>
        <p:nvSpPr>
          <p:cNvPr id="105" name="TextBox 16"/>
          <p:cNvSpPr txBox="1"/>
          <p:nvPr/>
        </p:nvSpPr>
        <p:spPr>
          <a:xfrm>
            <a:off x="1161287" y="2481943"/>
            <a:ext cx="10076689" cy="369502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pPr defTabSz="822959">
              <a:lnSpc>
                <a:spcPct val="90000"/>
              </a:lnSpc>
              <a:spcBef>
                <a:spcPts val="500"/>
              </a:spcBef>
              <a:defRPr sz="1529" b="1"/>
            </a:pPr>
            <a:r>
              <a:t>Aim</a:t>
            </a:r>
            <a:r>
              <a:rPr b="0"/>
              <a:t>:</a:t>
            </a:r>
          </a:p>
          <a:p>
            <a:pPr indent="-205739" defTabSz="822959">
              <a:lnSpc>
                <a:spcPct val="90000"/>
              </a:lnSpc>
              <a:spcBef>
                <a:spcPts val="500"/>
              </a:spcBef>
              <a:buSzPct val="100000"/>
              <a:buFont typeface="Arial"/>
              <a:buChar char="•"/>
              <a:defRPr sz="1529"/>
            </a:pPr>
            <a:endParaRPr b="0"/>
          </a:p>
          <a:p>
            <a:pPr indent="-205739" defTabSz="822959">
              <a:lnSpc>
                <a:spcPct val="90000"/>
              </a:lnSpc>
              <a:spcBef>
                <a:spcPts val="500"/>
              </a:spcBef>
              <a:buSzPct val="100000"/>
              <a:buFont typeface="Arial"/>
              <a:buChar char="•"/>
              <a:defRPr sz="1529"/>
            </a:pPr>
            <a:r>
              <a:t>Our project's objective was to meticulously choose an appropriate dataset containing pertinent information, enabling us to perform a comparative analysis of two distinct countries over a span of two years. Our aim was to investigate the presence of any changes during this period and ascertain the subsequent influence on other key indicators.</a:t>
            </a:r>
          </a:p>
          <a:p>
            <a:pPr indent="-205739" defTabSz="822959">
              <a:lnSpc>
                <a:spcPct val="90000"/>
              </a:lnSpc>
              <a:spcBef>
                <a:spcPts val="500"/>
              </a:spcBef>
              <a:buSzPct val="100000"/>
              <a:buFont typeface="Arial"/>
              <a:buChar char="•"/>
              <a:defRPr sz="1529"/>
            </a:pPr>
            <a:endParaRPr/>
          </a:p>
          <a:p>
            <a:pPr indent="-205739" defTabSz="822959">
              <a:lnSpc>
                <a:spcPct val="90000"/>
              </a:lnSpc>
              <a:spcBef>
                <a:spcPts val="500"/>
              </a:spcBef>
              <a:buSzPct val="100000"/>
              <a:buFont typeface="Arial"/>
              <a:buChar char="•"/>
              <a:defRPr sz="1529"/>
            </a:pPr>
            <a:endParaRPr/>
          </a:p>
          <a:p>
            <a:pPr defTabSz="822959">
              <a:lnSpc>
                <a:spcPct val="90000"/>
              </a:lnSpc>
              <a:spcBef>
                <a:spcPts val="500"/>
              </a:spcBef>
              <a:defRPr sz="1529" b="1"/>
            </a:pPr>
            <a:r>
              <a:t>Hypothesis:</a:t>
            </a:r>
          </a:p>
          <a:p>
            <a:pPr indent="-205739" defTabSz="822959">
              <a:lnSpc>
                <a:spcPct val="90000"/>
              </a:lnSpc>
              <a:spcBef>
                <a:spcPts val="500"/>
              </a:spcBef>
              <a:buSzPct val="100000"/>
              <a:buFont typeface="Arial"/>
              <a:buChar char="•"/>
              <a:defRPr sz="1529"/>
            </a:pPr>
            <a:endParaRPr/>
          </a:p>
          <a:p>
            <a:pPr indent="-205739" defTabSz="822959">
              <a:lnSpc>
                <a:spcPct val="90000"/>
              </a:lnSpc>
              <a:spcBef>
                <a:spcPts val="500"/>
              </a:spcBef>
              <a:buSzPct val="100000"/>
              <a:buFont typeface="Arial"/>
              <a:buChar char="•"/>
              <a:defRPr sz="1529"/>
            </a:pPr>
            <a:r>
              <a:t>We hypothesis that the relevant health indicators of a country will play an essential role in contributing to the mortality rate of the population.</a:t>
            </a:r>
          </a:p>
          <a:p>
            <a:pPr indent="-205739" defTabSz="822959">
              <a:lnSpc>
                <a:spcPct val="90000"/>
              </a:lnSpc>
              <a:spcBef>
                <a:spcPts val="500"/>
              </a:spcBef>
              <a:buSzPct val="100000"/>
              <a:buFont typeface="Arial"/>
              <a:buChar char="•"/>
              <a:defRPr sz="1529"/>
            </a:pPr>
            <a:endParaRPr/>
          </a:p>
          <a:p>
            <a:pPr indent="-205739" defTabSz="822959">
              <a:lnSpc>
                <a:spcPct val="90000"/>
              </a:lnSpc>
              <a:spcBef>
                <a:spcPts val="500"/>
              </a:spcBef>
              <a:buSzPct val="100000"/>
              <a:buFont typeface="Arial"/>
              <a:buChar char="•"/>
              <a:defRPr sz="1529"/>
            </a:pPr>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
          <p:cNvSpPr/>
          <p:nvPr/>
        </p:nvSpPr>
        <p:spPr>
          <a:xfrm>
            <a:off x="0" y="0"/>
            <a:ext cx="12192000" cy="6858000"/>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sp>
        <p:nvSpPr>
          <p:cNvPr id="108" name="Rectangle 14"/>
          <p:cNvSpPr/>
          <p:nvPr/>
        </p:nvSpPr>
        <p:spPr>
          <a:xfrm>
            <a:off x="320044" y="321732"/>
            <a:ext cx="4568741" cy="6192604"/>
          </a:xfrm>
          <a:prstGeom prst="rect">
            <a:avLst/>
          </a:prstGeom>
          <a:solidFill>
            <a:srgbClr val="33363C"/>
          </a:solidFill>
          <a:ln w="12700">
            <a:miter lim="400000"/>
          </a:ln>
        </p:spPr>
        <p:txBody>
          <a:bodyPr lIns="45719" rIns="45719" anchor="ctr"/>
          <a:lstStyle/>
          <a:p>
            <a:pPr algn="ctr">
              <a:defRPr>
                <a:solidFill>
                  <a:srgbClr val="FFFFFF"/>
                </a:solidFill>
              </a:defRPr>
            </a:pPr>
            <a:endParaRPr/>
          </a:p>
        </p:txBody>
      </p:sp>
      <p:pic>
        <p:nvPicPr>
          <p:cNvPr id="109" name="Picture 4" descr="Picture 4"/>
          <p:cNvPicPr>
            <a:picLocks noChangeAspect="1"/>
          </p:cNvPicPr>
          <p:nvPr/>
        </p:nvPicPr>
        <p:blipFill>
          <a:blip r:embed="rId2"/>
          <a:stretch>
            <a:fillRect/>
          </a:stretch>
        </p:blipFill>
        <p:spPr>
          <a:xfrm>
            <a:off x="5265539" y="325905"/>
            <a:ext cx="2990119" cy="1853874"/>
          </a:xfrm>
          <a:prstGeom prst="rect">
            <a:avLst/>
          </a:prstGeom>
          <a:ln w="12700">
            <a:miter lim="400000"/>
          </a:ln>
        </p:spPr>
      </p:pic>
      <p:pic>
        <p:nvPicPr>
          <p:cNvPr id="110" name="Picture 3" descr="Picture 3"/>
          <p:cNvPicPr>
            <a:picLocks noChangeAspect="1"/>
          </p:cNvPicPr>
          <p:nvPr/>
        </p:nvPicPr>
        <p:blipFill>
          <a:blip r:embed="rId3"/>
          <a:stretch>
            <a:fillRect/>
          </a:stretch>
        </p:blipFill>
        <p:spPr>
          <a:xfrm>
            <a:off x="8798235" y="325905"/>
            <a:ext cx="2966198" cy="1853875"/>
          </a:xfrm>
          <a:prstGeom prst="rect">
            <a:avLst/>
          </a:prstGeom>
          <a:ln w="12700">
            <a:miter lim="400000"/>
          </a:ln>
        </p:spPr>
      </p:pic>
      <p:sp>
        <p:nvSpPr>
          <p:cNvPr id="111" name="TextBox 7"/>
          <p:cNvSpPr txBox="1"/>
          <p:nvPr/>
        </p:nvSpPr>
        <p:spPr>
          <a:xfrm>
            <a:off x="843975" y="579119"/>
            <a:ext cx="3516491" cy="55723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pPr indent="-226313" defTabSz="905255">
              <a:lnSpc>
                <a:spcPct val="90000"/>
              </a:lnSpc>
              <a:spcBef>
                <a:spcPts val="500"/>
              </a:spcBef>
              <a:buSzPct val="100000"/>
              <a:buFont typeface="Arial"/>
              <a:buChar char="•"/>
              <a:defRPr sz="1386">
                <a:solidFill>
                  <a:srgbClr val="FFFFFF"/>
                </a:solidFill>
              </a:defRPr>
            </a:pPr>
            <a:r>
              <a:rPr dirty="0"/>
              <a:t>Rural access to bathroom facilities, basic drinking water and sanitation services are significantly lower (orange) than that of the population in urban areas (green). </a:t>
            </a:r>
          </a:p>
          <a:p>
            <a:pPr indent="-226313" defTabSz="905255">
              <a:lnSpc>
                <a:spcPct val="90000"/>
              </a:lnSpc>
              <a:spcBef>
                <a:spcPts val="500"/>
              </a:spcBef>
              <a:buSzPct val="100000"/>
              <a:buFont typeface="Arial"/>
              <a:buChar char="•"/>
              <a:defRPr sz="1386">
                <a:solidFill>
                  <a:srgbClr val="FFFFFF"/>
                </a:solidFill>
              </a:defRPr>
            </a:pPr>
            <a:endParaRPr dirty="0"/>
          </a:p>
          <a:p>
            <a:pPr indent="-226313" defTabSz="905255">
              <a:lnSpc>
                <a:spcPct val="90000"/>
              </a:lnSpc>
              <a:spcBef>
                <a:spcPts val="500"/>
              </a:spcBef>
              <a:buSzPct val="100000"/>
              <a:buFont typeface="Arial"/>
              <a:buChar char="•"/>
              <a:defRPr sz="1386">
                <a:solidFill>
                  <a:srgbClr val="FFFFFF"/>
                </a:solidFill>
              </a:defRPr>
            </a:pPr>
            <a:r>
              <a:rPr dirty="0"/>
              <a:t>The difference of access to such basic human needs between both areas are significant enough to be alarming, especially in the practice of open defecation. The percentage of rural population practicing this due to lack of bathroom facilities is around 15-35% as opposed to in urban being below 5%. </a:t>
            </a:r>
          </a:p>
          <a:p>
            <a:pPr indent="-226313" defTabSz="905255">
              <a:lnSpc>
                <a:spcPct val="90000"/>
              </a:lnSpc>
              <a:spcBef>
                <a:spcPts val="500"/>
              </a:spcBef>
              <a:buSzPct val="100000"/>
              <a:buFont typeface="Arial"/>
              <a:buChar char="•"/>
              <a:defRPr sz="1386">
                <a:solidFill>
                  <a:srgbClr val="FFFFFF"/>
                </a:solidFill>
              </a:defRPr>
            </a:pPr>
            <a:endParaRPr dirty="0"/>
          </a:p>
          <a:p>
            <a:pPr indent="-226313" defTabSz="905255">
              <a:lnSpc>
                <a:spcPct val="90000"/>
              </a:lnSpc>
              <a:spcBef>
                <a:spcPts val="500"/>
              </a:spcBef>
              <a:buSzPct val="100000"/>
              <a:buFont typeface="Arial"/>
              <a:buChar char="•"/>
              <a:defRPr sz="1386">
                <a:solidFill>
                  <a:srgbClr val="FFFFFF"/>
                </a:solidFill>
              </a:defRPr>
            </a:pPr>
            <a:r>
              <a:rPr dirty="0"/>
              <a:t>Such important indicators, or lack of can have big consequences on the general health and mortality of the population. </a:t>
            </a:r>
          </a:p>
          <a:p>
            <a:pPr indent="-226313" defTabSz="905255">
              <a:lnSpc>
                <a:spcPct val="90000"/>
              </a:lnSpc>
              <a:spcBef>
                <a:spcPts val="500"/>
              </a:spcBef>
              <a:buSzPct val="100000"/>
              <a:buFont typeface="Arial"/>
              <a:buChar char="•"/>
              <a:defRPr sz="1386">
                <a:solidFill>
                  <a:srgbClr val="FFFFFF"/>
                </a:solidFill>
              </a:defRPr>
            </a:pPr>
            <a:endParaRPr dirty="0"/>
          </a:p>
          <a:p>
            <a:pPr indent="-226313" defTabSz="905255">
              <a:lnSpc>
                <a:spcPct val="90000"/>
              </a:lnSpc>
              <a:spcBef>
                <a:spcPts val="500"/>
              </a:spcBef>
              <a:buSzPct val="100000"/>
              <a:buFont typeface="Arial"/>
              <a:buChar char="•"/>
              <a:defRPr sz="1386">
                <a:solidFill>
                  <a:srgbClr val="FFFFFF"/>
                </a:solidFill>
              </a:defRPr>
            </a:pPr>
            <a:r>
              <a:rPr dirty="0"/>
              <a:t>Unfortunately, such indicators were not reported on in the chosen dataset.</a:t>
            </a:r>
          </a:p>
          <a:p>
            <a:pPr indent="-226313" defTabSz="905255">
              <a:lnSpc>
                <a:spcPct val="90000"/>
              </a:lnSpc>
              <a:spcBef>
                <a:spcPts val="500"/>
              </a:spcBef>
              <a:buSzPct val="100000"/>
              <a:buFont typeface="Arial"/>
              <a:buChar char="•"/>
              <a:defRPr sz="1386">
                <a:solidFill>
                  <a:srgbClr val="FFFFFF"/>
                </a:solidFill>
              </a:defRPr>
            </a:pPr>
            <a:endParaRPr dirty="0"/>
          </a:p>
          <a:p>
            <a:pPr indent="-226313" defTabSz="905255">
              <a:lnSpc>
                <a:spcPct val="90000"/>
              </a:lnSpc>
              <a:spcBef>
                <a:spcPts val="500"/>
              </a:spcBef>
              <a:buSzPct val="100000"/>
              <a:buFont typeface="Arial"/>
              <a:buChar char="•"/>
              <a:defRPr sz="1386">
                <a:solidFill>
                  <a:srgbClr val="FFFFFF"/>
                </a:solidFill>
              </a:defRPr>
            </a:pPr>
            <a:r>
              <a:rPr dirty="0"/>
              <a:t>On a more positive note, from 2011 to 2015, the trend of public access to such essential factors have improved, for both rural and urban areas.</a:t>
            </a:r>
          </a:p>
        </p:txBody>
      </p:sp>
      <p:pic>
        <p:nvPicPr>
          <p:cNvPr id="112" name="Picture 6" descr="Picture 6"/>
          <p:cNvPicPr>
            <a:picLocks noChangeAspect="1"/>
          </p:cNvPicPr>
          <p:nvPr/>
        </p:nvPicPr>
        <p:blipFill>
          <a:blip r:embed="rId4"/>
          <a:stretch>
            <a:fillRect/>
          </a:stretch>
        </p:blipFill>
        <p:spPr>
          <a:xfrm>
            <a:off x="5273054" y="2503952"/>
            <a:ext cx="2984028" cy="1850097"/>
          </a:xfrm>
          <a:prstGeom prst="rect">
            <a:avLst/>
          </a:prstGeom>
          <a:ln w="12700">
            <a:miter lim="400000"/>
          </a:ln>
        </p:spPr>
      </p:pic>
      <p:pic>
        <p:nvPicPr>
          <p:cNvPr id="113" name="Picture 5" descr="Picture 5"/>
          <p:cNvPicPr>
            <a:picLocks noChangeAspect="1"/>
          </p:cNvPicPr>
          <p:nvPr/>
        </p:nvPicPr>
        <p:blipFill>
          <a:blip r:embed="rId5"/>
          <a:stretch>
            <a:fillRect/>
          </a:stretch>
        </p:blipFill>
        <p:spPr>
          <a:xfrm>
            <a:off x="8814803" y="2503952"/>
            <a:ext cx="2960155" cy="1850097"/>
          </a:xfrm>
          <a:prstGeom prst="rect">
            <a:avLst/>
          </a:prstGeom>
          <a:ln w="12700">
            <a:miter lim="400000"/>
          </a:ln>
        </p:spPr>
      </p:pic>
      <p:pic>
        <p:nvPicPr>
          <p:cNvPr id="114" name="Picture 2" descr="Picture 2"/>
          <p:cNvPicPr>
            <a:picLocks noChangeAspect="1"/>
          </p:cNvPicPr>
          <p:nvPr/>
        </p:nvPicPr>
        <p:blipFill>
          <a:blip r:embed="rId6"/>
          <a:stretch>
            <a:fillRect/>
          </a:stretch>
        </p:blipFill>
        <p:spPr>
          <a:xfrm>
            <a:off x="5261729" y="4644983"/>
            <a:ext cx="3015084" cy="1869352"/>
          </a:xfrm>
          <a:prstGeom prst="rect">
            <a:avLst/>
          </a:prstGeom>
          <a:ln w="12700">
            <a:miter lim="400000"/>
          </a:ln>
        </p:spPr>
      </p:pic>
      <p:pic>
        <p:nvPicPr>
          <p:cNvPr id="115" name="Picture 1" descr="Picture 1"/>
          <p:cNvPicPr>
            <a:picLocks noChangeAspect="1"/>
          </p:cNvPicPr>
          <p:nvPr/>
        </p:nvPicPr>
        <p:blipFill>
          <a:blip r:embed="rId7"/>
          <a:stretch>
            <a:fillRect/>
          </a:stretch>
        </p:blipFill>
        <p:spPr>
          <a:xfrm>
            <a:off x="8778524" y="4649694"/>
            <a:ext cx="3005620" cy="1878514"/>
          </a:xfrm>
          <a:prstGeom prst="rect">
            <a:avLst/>
          </a:prstGeom>
          <a:ln w="12700">
            <a:miter lim="400000"/>
          </a:ln>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Rectangle 20"/>
          <p:cNvSpPr/>
          <p:nvPr/>
        </p:nvSpPr>
        <p:spPr>
          <a:xfrm>
            <a:off x="0" y="0"/>
            <a:ext cx="12192000" cy="6858000"/>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sp>
        <p:nvSpPr>
          <p:cNvPr id="118" name="Rectangle 21"/>
          <p:cNvSpPr/>
          <p:nvPr/>
        </p:nvSpPr>
        <p:spPr>
          <a:xfrm>
            <a:off x="409573" y="633618"/>
            <a:ext cx="4520914" cy="5495926"/>
          </a:xfrm>
          <a:prstGeom prst="rect">
            <a:avLst/>
          </a:prstGeom>
          <a:solidFill>
            <a:srgbClr val="FFFFFF"/>
          </a:solidFill>
          <a:ln>
            <a:solidFill>
              <a:srgbClr val="DEDEDE"/>
            </a:solidFill>
            <a:miter/>
          </a:ln>
          <a:effectLst>
            <a:outerShdw blurRad="50800" dist="38100" dir="2700000" rotWithShape="0">
              <a:srgbClr val="D9D9D9">
                <a:alpha val="50000"/>
              </a:srgbClr>
            </a:outerShdw>
          </a:effectLst>
        </p:spPr>
        <p:txBody>
          <a:bodyPr lIns="45719" rIns="45719" anchor="ctr"/>
          <a:lstStyle/>
          <a:p>
            <a:pPr algn="ctr">
              <a:defRPr>
                <a:solidFill>
                  <a:srgbClr val="FFFFFF"/>
                </a:solidFill>
              </a:defRPr>
            </a:pPr>
            <a:endParaRPr/>
          </a:p>
        </p:txBody>
      </p:sp>
      <p:sp>
        <p:nvSpPr>
          <p:cNvPr id="119" name="Title 1"/>
          <p:cNvSpPr txBox="1"/>
          <p:nvPr/>
        </p:nvSpPr>
        <p:spPr>
          <a:xfrm>
            <a:off x="883919" y="978408"/>
            <a:ext cx="3630169" cy="110642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rmAutofit/>
          </a:bodyPr>
          <a:lstStyle>
            <a:lvl1pPr>
              <a:lnSpc>
                <a:spcPct val="90000"/>
              </a:lnSpc>
              <a:spcBef>
                <a:spcPts val="600"/>
              </a:spcBef>
              <a:defRPr sz="2000">
                <a:latin typeface="Calibri Light"/>
                <a:ea typeface="Calibri Light"/>
                <a:cs typeface="Calibri Light"/>
                <a:sym typeface="Calibri Light"/>
              </a:defRPr>
            </a:lvl1pPr>
          </a:lstStyle>
          <a:p>
            <a:r>
              <a:rPr dirty="0"/>
              <a:t>Prevalence of Acute Respiratory Infection and Diarrhea in Children Under 5; 2011 vs 2015</a:t>
            </a:r>
          </a:p>
        </p:txBody>
      </p:sp>
      <p:sp>
        <p:nvSpPr>
          <p:cNvPr id="120" name="Rectangle 22"/>
          <p:cNvSpPr/>
          <p:nvPr/>
        </p:nvSpPr>
        <p:spPr>
          <a:xfrm>
            <a:off x="345565" y="1181536"/>
            <a:ext cx="128017" cy="704089"/>
          </a:xfrm>
          <a:prstGeom prst="rect">
            <a:avLst/>
          </a:prstGeom>
          <a:solidFill>
            <a:schemeClr val="accent2"/>
          </a:solidFill>
          <a:ln w="12700">
            <a:miter lim="400000"/>
          </a:ln>
        </p:spPr>
        <p:txBody>
          <a:bodyPr lIns="45719" rIns="45719" anchor="ctr"/>
          <a:lstStyle/>
          <a:p>
            <a:pPr algn="ctr">
              <a:defRPr>
                <a:solidFill>
                  <a:srgbClr val="FFFFFF"/>
                </a:solidFill>
              </a:defRPr>
            </a:pPr>
            <a:endParaRPr/>
          </a:p>
        </p:txBody>
      </p:sp>
      <p:sp>
        <p:nvSpPr>
          <p:cNvPr id="121" name="Rectangle 23"/>
          <p:cNvSpPr/>
          <p:nvPr/>
        </p:nvSpPr>
        <p:spPr>
          <a:xfrm>
            <a:off x="877456" y="2183638"/>
            <a:ext cx="3683187" cy="12701"/>
          </a:xfrm>
          <a:prstGeom prst="rect">
            <a:avLst/>
          </a:prstGeom>
          <a:solidFill>
            <a:srgbClr val="D5D5D5"/>
          </a:solidFill>
          <a:ln w="12700">
            <a:miter lim="400000"/>
          </a:ln>
        </p:spPr>
        <p:txBody>
          <a:bodyPr lIns="45719" rIns="45719" anchor="ctr"/>
          <a:lstStyle/>
          <a:p>
            <a:pPr algn="ctr">
              <a:defRPr>
                <a:solidFill>
                  <a:srgbClr val="FFFFFF"/>
                </a:solidFill>
              </a:defRPr>
            </a:pPr>
            <a:endParaRPr/>
          </a:p>
        </p:txBody>
      </p:sp>
      <p:sp>
        <p:nvSpPr>
          <p:cNvPr id="122" name="TextBox 5"/>
          <p:cNvSpPr txBox="1"/>
          <p:nvPr/>
        </p:nvSpPr>
        <p:spPr>
          <a:xfrm>
            <a:off x="883919" y="2368295"/>
            <a:ext cx="3630169" cy="376124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pPr indent="-228600">
              <a:lnSpc>
                <a:spcPct val="90000"/>
              </a:lnSpc>
              <a:spcBef>
                <a:spcPts val="600"/>
              </a:spcBef>
              <a:buSzPct val="100000"/>
              <a:buFont typeface="Arial"/>
              <a:buChar char="•"/>
              <a:defRPr sz="1200"/>
            </a:pPr>
            <a:r>
              <a:rPr dirty="0"/>
              <a:t>Due to the indicators discussed in the previous slide, the effects on children under 5 can be analyzed. </a:t>
            </a:r>
            <a:endParaRPr sz="1600" dirty="0"/>
          </a:p>
          <a:p>
            <a:pPr indent="-228600">
              <a:lnSpc>
                <a:spcPct val="90000"/>
              </a:lnSpc>
              <a:spcBef>
                <a:spcPts val="600"/>
              </a:spcBef>
              <a:buSzPct val="100000"/>
              <a:buFont typeface="Arial"/>
              <a:buChar char="•"/>
              <a:defRPr sz="1400"/>
            </a:pPr>
            <a:endParaRPr sz="1600" dirty="0"/>
          </a:p>
          <a:p>
            <a:pPr indent="-228600">
              <a:lnSpc>
                <a:spcPct val="90000"/>
              </a:lnSpc>
              <a:spcBef>
                <a:spcPts val="600"/>
              </a:spcBef>
              <a:buSzPct val="100000"/>
              <a:buFont typeface="Arial"/>
              <a:buChar char="•"/>
              <a:defRPr sz="1200"/>
            </a:pPr>
            <a:r>
              <a:rPr dirty="0"/>
              <a:t>Prevalence of ARI (due to lack of sanitary services and access to bathroom facilities) are around 18-20% in 2011, which has reduced to 10-18% in 2015. </a:t>
            </a:r>
            <a:endParaRPr sz="1600" dirty="0"/>
          </a:p>
          <a:p>
            <a:pPr indent="-228600">
              <a:lnSpc>
                <a:spcPct val="90000"/>
              </a:lnSpc>
              <a:spcBef>
                <a:spcPts val="600"/>
              </a:spcBef>
              <a:buSzPct val="100000"/>
              <a:buFont typeface="Arial"/>
              <a:buChar char="•"/>
              <a:defRPr sz="1400"/>
            </a:pPr>
            <a:endParaRPr sz="1600" dirty="0"/>
          </a:p>
          <a:p>
            <a:pPr indent="-228600">
              <a:lnSpc>
                <a:spcPct val="90000"/>
              </a:lnSpc>
              <a:spcBef>
                <a:spcPts val="600"/>
              </a:spcBef>
              <a:buSzPct val="100000"/>
              <a:buFont typeface="Arial"/>
              <a:buChar char="•"/>
              <a:defRPr sz="1200"/>
            </a:pPr>
            <a:r>
              <a:rPr dirty="0"/>
              <a:t>Prevalence of diarrhea (due to lack of access to drinking water, amongst other things not discussed here) was reported to be around 20% in 2011 across the quintiles, which has since dropped to 10-15% in 2015.  </a:t>
            </a:r>
            <a:endParaRPr sz="1600" dirty="0"/>
          </a:p>
          <a:p>
            <a:pPr indent="-228600">
              <a:lnSpc>
                <a:spcPct val="90000"/>
              </a:lnSpc>
              <a:spcBef>
                <a:spcPts val="600"/>
              </a:spcBef>
              <a:buSzPct val="100000"/>
              <a:buFont typeface="Arial"/>
              <a:buChar char="•"/>
              <a:defRPr sz="1400"/>
            </a:pPr>
            <a:endParaRPr sz="1600" dirty="0"/>
          </a:p>
          <a:p>
            <a:pPr indent="-228600">
              <a:lnSpc>
                <a:spcPct val="90000"/>
              </a:lnSpc>
              <a:spcBef>
                <a:spcPts val="600"/>
              </a:spcBef>
              <a:buSzPct val="100000"/>
              <a:buFont typeface="Arial"/>
              <a:buChar char="•"/>
              <a:defRPr sz="1200"/>
            </a:pPr>
            <a:r>
              <a:rPr dirty="0"/>
              <a:t>Treatments of both diseases are reported to be provided to only ~50-70% of the affected children, leaving the rest without proper health care. </a:t>
            </a:r>
          </a:p>
        </p:txBody>
      </p:sp>
      <p:pic>
        <p:nvPicPr>
          <p:cNvPr id="123" name="Picture 2" descr="Picture 2"/>
          <p:cNvPicPr>
            <a:picLocks noChangeAspect="1"/>
          </p:cNvPicPr>
          <p:nvPr/>
        </p:nvPicPr>
        <p:blipFill>
          <a:blip r:embed="rId2"/>
          <a:stretch>
            <a:fillRect/>
          </a:stretch>
        </p:blipFill>
        <p:spPr>
          <a:xfrm>
            <a:off x="5233267" y="962673"/>
            <a:ext cx="3248351" cy="2030219"/>
          </a:xfrm>
          <a:prstGeom prst="rect">
            <a:avLst/>
          </a:prstGeom>
          <a:ln w="12700">
            <a:miter lim="400000"/>
          </a:ln>
        </p:spPr>
      </p:pic>
      <p:pic>
        <p:nvPicPr>
          <p:cNvPr id="124" name="Picture 3" descr="Picture 3"/>
          <p:cNvPicPr>
            <a:picLocks noChangeAspect="1"/>
          </p:cNvPicPr>
          <p:nvPr/>
        </p:nvPicPr>
        <p:blipFill>
          <a:blip r:embed="rId3"/>
          <a:stretch>
            <a:fillRect/>
          </a:stretch>
        </p:blipFill>
        <p:spPr>
          <a:xfrm>
            <a:off x="8589913" y="970795"/>
            <a:ext cx="3248353" cy="2013979"/>
          </a:xfrm>
          <a:prstGeom prst="rect">
            <a:avLst/>
          </a:prstGeom>
          <a:ln w="12700">
            <a:miter lim="400000"/>
          </a:ln>
        </p:spPr>
      </p:pic>
      <p:pic>
        <p:nvPicPr>
          <p:cNvPr id="125" name="Picture 1" descr="Picture 1"/>
          <p:cNvPicPr>
            <a:picLocks noChangeAspect="1"/>
          </p:cNvPicPr>
          <p:nvPr/>
        </p:nvPicPr>
        <p:blipFill>
          <a:blip r:embed="rId4"/>
          <a:stretch>
            <a:fillRect/>
          </a:stretch>
        </p:blipFill>
        <p:spPr>
          <a:xfrm>
            <a:off x="5233268" y="3767185"/>
            <a:ext cx="3248353" cy="2030222"/>
          </a:xfrm>
          <a:prstGeom prst="rect">
            <a:avLst/>
          </a:prstGeom>
          <a:ln w="12700">
            <a:miter lim="400000"/>
          </a:ln>
        </p:spPr>
      </p:pic>
      <p:pic>
        <p:nvPicPr>
          <p:cNvPr id="126" name="Picture 7" descr="Picture 7"/>
          <p:cNvPicPr>
            <a:picLocks noChangeAspect="1"/>
          </p:cNvPicPr>
          <p:nvPr/>
        </p:nvPicPr>
        <p:blipFill>
          <a:blip r:embed="rId5"/>
          <a:stretch>
            <a:fillRect/>
          </a:stretch>
        </p:blipFill>
        <p:spPr>
          <a:xfrm>
            <a:off x="8589913" y="3773842"/>
            <a:ext cx="3248353" cy="2013978"/>
          </a:xfrm>
          <a:prstGeom prst="rect">
            <a:avLst/>
          </a:prstGeom>
          <a:ln w="12700">
            <a:miter lim="400000"/>
          </a:ln>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Rectangle 80"/>
          <p:cNvSpPr/>
          <p:nvPr/>
        </p:nvSpPr>
        <p:spPr>
          <a:xfrm>
            <a:off x="0" y="0"/>
            <a:ext cx="12192000" cy="6858000"/>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sp>
        <p:nvSpPr>
          <p:cNvPr id="129" name="Freeform: Shape 82"/>
          <p:cNvSpPr/>
          <p:nvPr/>
        </p:nvSpPr>
        <p:spPr>
          <a:xfrm>
            <a:off x="-1" y="0"/>
            <a:ext cx="6096002" cy="68580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7312" y="0"/>
                </a:lnTo>
                <a:lnTo>
                  <a:pt x="17525" y="218"/>
                </a:lnTo>
                <a:cubicBezTo>
                  <a:pt x="20043" y="2926"/>
                  <a:pt x="21600" y="6668"/>
                  <a:pt x="21600" y="10800"/>
                </a:cubicBezTo>
                <a:cubicBezTo>
                  <a:pt x="21600" y="14932"/>
                  <a:pt x="20043" y="18674"/>
                  <a:pt x="17525" y="21382"/>
                </a:cubicBezTo>
                <a:lnTo>
                  <a:pt x="17312" y="21600"/>
                </a:lnTo>
                <a:lnTo>
                  <a:pt x="0" y="21600"/>
                </a:lnTo>
                <a:close/>
              </a:path>
            </a:pathLst>
          </a:custGeom>
          <a:solidFill>
            <a:srgbClr val="FFFFFF"/>
          </a:solidFill>
          <a:ln>
            <a:solidFill>
              <a:srgbClr val="EFEFEF"/>
            </a:solidFill>
            <a:miter/>
          </a:ln>
          <a:effectLst>
            <a:outerShdw blurRad="88900" dist="38100" rotWithShape="0">
              <a:srgbClr val="D9D9D9">
                <a:alpha val="50000"/>
              </a:srgbClr>
            </a:outerShdw>
          </a:effectLst>
        </p:spPr>
        <p:txBody>
          <a:bodyPr lIns="45719" rIns="45719" anchor="ctr"/>
          <a:lstStyle/>
          <a:p>
            <a:pPr algn="ctr">
              <a:defRPr>
                <a:solidFill>
                  <a:srgbClr val="FFFFFF"/>
                </a:solidFill>
              </a:defRPr>
            </a:pPr>
            <a:endParaRPr/>
          </a:p>
        </p:txBody>
      </p:sp>
      <p:sp>
        <p:nvSpPr>
          <p:cNvPr id="130" name="Freeform: Shape 79"/>
          <p:cNvSpPr/>
          <p:nvPr/>
        </p:nvSpPr>
        <p:spPr>
          <a:xfrm>
            <a:off x="-1" y="0"/>
            <a:ext cx="6085372" cy="68580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7305" y="0"/>
                </a:lnTo>
                <a:lnTo>
                  <a:pt x="17518" y="218"/>
                </a:lnTo>
                <a:cubicBezTo>
                  <a:pt x="20040" y="2926"/>
                  <a:pt x="21600" y="6668"/>
                  <a:pt x="21600" y="10800"/>
                </a:cubicBezTo>
                <a:cubicBezTo>
                  <a:pt x="21600" y="14932"/>
                  <a:pt x="20040" y="18674"/>
                  <a:pt x="17518" y="21382"/>
                </a:cubicBezTo>
                <a:lnTo>
                  <a:pt x="17305" y="21600"/>
                </a:lnTo>
                <a:lnTo>
                  <a:pt x="0" y="21600"/>
                </a:lnTo>
                <a:close/>
              </a:path>
            </a:pathLst>
          </a:custGeom>
          <a:solidFill>
            <a:srgbClr val="FFFFFF"/>
          </a:solidFill>
          <a:ln w="12700">
            <a:miter lim="400000"/>
          </a:ln>
        </p:spPr>
        <p:txBody>
          <a:bodyPr lIns="45719" rIns="45719" anchor="ctr"/>
          <a:lstStyle/>
          <a:p>
            <a:pPr algn="ctr">
              <a:defRPr>
                <a:solidFill>
                  <a:srgbClr val="FFFFFF"/>
                </a:solidFill>
              </a:defRPr>
            </a:pPr>
            <a:endParaRPr/>
          </a:p>
        </p:txBody>
      </p:sp>
      <p:sp>
        <p:nvSpPr>
          <p:cNvPr id="131" name="Title 1"/>
          <p:cNvSpPr txBox="1"/>
          <p:nvPr/>
        </p:nvSpPr>
        <p:spPr>
          <a:xfrm>
            <a:off x="484633" y="859536"/>
            <a:ext cx="4741362" cy="124358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rmAutofit/>
          </a:bodyPr>
          <a:lstStyle>
            <a:lvl1pPr>
              <a:lnSpc>
                <a:spcPct val="90000"/>
              </a:lnSpc>
              <a:spcBef>
                <a:spcPts val="600"/>
              </a:spcBef>
              <a:defRPr sz="3400">
                <a:latin typeface="Calibri Light"/>
                <a:ea typeface="Calibri Light"/>
                <a:cs typeface="Calibri Light"/>
                <a:sym typeface="Calibri Light"/>
              </a:defRPr>
            </a:lvl1pPr>
          </a:lstStyle>
          <a:p>
            <a:r>
              <a:rPr dirty="0"/>
              <a:t>Percentage of Mortality of Children under 5</a:t>
            </a:r>
          </a:p>
        </p:txBody>
      </p:sp>
      <p:sp>
        <p:nvSpPr>
          <p:cNvPr id="132" name="Rectangle 81"/>
          <p:cNvSpPr/>
          <p:nvPr/>
        </p:nvSpPr>
        <p:spPr>
          <a:xfrm>
            <a:off x="0" y="1152144"/>
            <a:ext cx="128016" cy="653904"/>
          </a:xfrm>
          <a:prstGeom prst="rect">
            <a:avLst/>
          </a:prstGeom>
          <a:solidFill>
            <a:schemeClr val="accent2"/>
          </a:solidFill>
          <a:ln w="12700">
            <a:miter lim="400000"/>
          </a:ln>
        </p:spPr>
        <p:txBody>
          <a:bodyPr lIns="45719" rIns="45719" anchor="ctr"/>
          <a:lstStyle/>
          <a:p>
            <a:pPr algn="ctr">
              <a:defRPr>
                <a:solidFill>
                  <a:srgbClr val="FFFFFF"/>
                </a:solidFill>
              </a:defRPr>
            </a:pPr>
            <a:endParaRPr/>
          </a:p>
        </p:txBody>
      </p:sp>
      <p:sp>
        <p:nvSpPr>
          <p:cNvPr id="133" name="Rectangle 83"/>
          <p:cNvSpPr/>
          <p:nvPr/>
        </p:nvSpPr>
        <p:spPr>
          <a:xfrm>
            <a:off x="438912" y="2185061"/>
            <a:ext cx="4983480" cy="18289"/>
          </a:xfrm>
          <a:prstGeom prst="rect">
            <a:avLst/>
          </a:prstGeom>
          <a:solidFill>
            <a:srgbClr val="D5D5D5"/>
          </a:solidFill>
          <a:ln w="12700">
            <a:miter lim="400000"/>
          </a:ln>
        </p:spPr>
        <p:txBody>
          <a:bodyPr lIns="45719" rIns="45719" anchor="ctr"/>
          <a:lstStyle/>
          <a:p>
            <a:pPr algn="ctr">
              <a:defRPr>
                <a:solidFill>
                  <a:srgbClr val="FFFFFF"/>
                </a:solidFill>
              </a:defRPr>
            </a:pPr>
            <a:endParaRPr/>
          </a:p>
        </p:txBody>
      </p:sp>
      <p:sp>
        <p:nvSpPr>
          <p:cNvPr id="134" name="TextBox 1"/>
          <p:cNvSpPr txBox="1"/>
          <p:nvPr/>
        </p:nvSpPr>
        <p:spPr>
          <a:xfrm>
            <a:off x="484631" y="2512610"/>
            <a:ext cx="4741364" cy="366435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lvl1pPr indent="-228600">
              <a:lnSpc>
                <a:spcPct val="90000"/>
              </a:lnSpc>
              <a:spcBef>
                <a:spcPts val="600"/>
              </a:spcBef>
              <a:buSzPct val="100000"/>
              <a:buFont typeface="Arial"/>
              <a:buChar char="•"/>
            </a:lvl1pPr>
          </a:lstStyle>
          <a:p>
            <a:r>
              <a:rPr dirty="0"/>
              <a:t>The prevalence of ARI and diarrhea, combined with the low level of treatment provided to the affected patients and lack of clean water and sanitary services access to the population has resulted in a devastating  blow on the mortality of children under 5 in Afghanistan. 2011 consistently illustrates the percentage of mortality (per 1,000 live births) being from 85-118% while 2015 shows the numbers to fall to 40-80% mortality. </a:t>
            </a:r>
          </a:p>
        </p:txBody>
      </p:sp>
      <p:pic>
        <p:nvPicPr>
          <p:cNvPr id="135" name="Picture 6" descr="Picture 6"/>
          <p:cNvPicPr>
            <a:picLocks noChangeAspect="1"/>
          </p:cNvPicPr>
          <p:nvPr/>
        </p:nvPicPr>
        <p:blipFill>
          <a:blip r:embed="rId2"/>
          <a:stretch>
            <a:fillRect/>
          </a:stretch>
        </p:blipFill>
        <p:spPr>
          <a:xfrm>
            <a:off x="6949440" y="3397801"/>
            <a:ext cx="4389120" cy="2743201"/>
          </a:xfrm>
          <a:prstGeom prst="rect">
            <a:avLst/>
          </a:prstGeom>
          <a:ln w="12700">
            <a:miter lim="400000"/>
          </a:ln>
        </p:spPr>
      </p:pic>
      <p:pic>
        <p:nvPicPr>
          <p:cNvPr id="136" name="Picture 3" descr="Picture 3"/>
          <p:cNvPicPr>
            <a:picLocks noChangeAspect="1"/>
          </p:cNvPicPr>
          <p:nvPr/>
        </p:nvPicPr>
        <p:blipFill>
          <a:blip r:embed="rId3"/>
          <a:stretch>
            <a:fillRect/>
          </a:stretch>
        </p:blipFill>
        <p:spPr>
          <a:xfrm>
            <a:off x="6931742" y="327301"/>
            <a:ext cx="4424516" cy="2743201"/>
          </a:xfrm>
          <a:prstGeom prst="rect">
            <a:avLst/>
          </a:prstGeom>
          <a:ln w="12700">
            <a:miter lim="400000"/>
          </a:ln>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4F8B7-51C6-A9DA-3F77-643D0F67A4E3}"/>
              </a:ext>
            </a:extLst>
          </p:cNvPr>
          <p:cNvSpPr>
            <a:spLocks noGrp="1"/>
          </p:cNvSpPr>
          <p:nvPr>
            <p:ph type="title"/>
          </p:nvPr>
        </p:nvSpPr>
        <p:spPr>
          <a:xfrm>
            <a:off x="839786" y="400050"/>
            <a:ext cx="3932239" cy="1600200"/>
          </a:xfrm>
        </p:spPr>
        <p:txBody>
          <a:bodyPr/>
          <a:lstStyle/>
          <a:p>
            <a:r>
              <a:rPr lang="en-AU" dirty="0"/>
              <a:t>Access to Basic Drinking Water for population in Senegal</a:t>
            </a:r>
          </a:p>
        </p:txBody>
      </p:sp>
      <p:sp>
        <p:nvSpPr>
          <p:cNvPr id="3" name="Text Placeholder 2">
            <a:extLst>
              <a:ext uri="{FF2B5EF4-FFF2-40B4-BE49-F238E27FC236}">
                <a16:creationId xmlns:a16="http://schemas.microsoft.com/office/drawing/2014/main" id="{E34252E9-8202-DF87-1CC9-AAF93E518EE9}"/>
              </a:ext>
            </a:extLst>
          </p:cNvPr>
          <p:cNvSpPr>
            <a:spLocks noGrp="1"/>
          </p:cNvSpPr>
          <p:nvPr>
            <p:ph type="body" sz="half" idx="1"/>
          </p:nvPr>
        </p:nvSpPr>
        <p:spPr/>
        <p:txBody>
          <a:bodyPr/>
          <a:lstStyle/>
          <a:p>
            <a:endParaRPr lang="en-AU" dirty="0"/>
          </a:p>
        </p:txBody>
      </p:sp>
      <p:sp>
        <p:nvSpPr>
          <p:cNvPr id="4" name="Text Placeholder 3">
            <a:extLst>
              <a:ext uri="{FF2B5EF4-FFF2-40B4-BE49-F238E27FC236}">
                <a16:creationId xmlns:a16="http://schemas.microsoft.com/office/drawing/2014/main" id="{B12D72E7-4ECA-85B9-3A0E-2AAE911EDCA4}"/>
              </a:ext>
            </a:extLst>
          </p:cNvPr>
          <p:cNvSpPr>
            <a:spLocks noGrp="1"/>
          </p:cNvSpPr>
          <p:nvPr>
            <p:ph type="body" sz="quarter" idx="21"/>
          </p:nvPr>
        </p:nvSpPr>
        <p:spPr/>
        <p:txBody>
          <a:bodyPr/>
          <a:lstStyle/>
          <a:p>
            <a:pPr marL="0" indent="0">
              <a:buNone/>
            </a:pPr>
            <a:r>
              <a:rPr lang="en-AU" sz="1800" dirty="0">
                <a:latin typeface="Calibri" panose="020F0502020204030204" pitchFamily="34" charset="0"/>
                <a:cs typeface="Calibri" panose="020F0502020204030204" pitchFamily="34" charset="0"/>
              </a:rPr>
              <a:t>As the population is divided in the </a:t>
            </a:r>
            <a:r>
              <a:rPr lang="en-AU" sz="1800" dirty="0" err="1">
                <a:latin typeface="Calibri" panose="020F0502020204030204" pitchFamily="34" charset="0"/>
                <a:cs typeface="Calibri" panose="020F0502020204030204" pitchFamily="34" charset="0"/>
              </a:rPr>
              <a:t>Qunitiles</a:t>
            </a:r>
            <a:r>
              <a:rPr lang="en-AU" sz="1800" dirty="0">
                <a:latin typeface="Calibri" panose="020F0502020204030204" pitchFamily="34" charset="0"/>
                <a:cs typeface="Calibri" panose="020F0502020204030204" pitchFamily="34" charset="0"/>
              </a:rPr>
              <a:t>, we can clearly see the significant increase in the access to drinking water over the period of four years. The urban population is already having the access but there is increase of 5-7% for the rural population.</a:t>
            </a:r>
            <a:endParaRPr lang="en-AU" dirty="0"/>
          </a:p>
        </p:txBody>
      </p:sp>
      <p:pic>
        <p:nvPicPr>
          <p:cNvPr id="6" name="Picture 5">
            <a:extLst>
              <a:ext uri="{FF2B5EF4-FFF2-40B4-BE49-F238E27FC236}">
                <a16:creationId xmlns:a16="http://schemas.microsoft.com/office/drawing/2014/main" id="{EBC4FC10-9E32-C779-971A-4D09D6B6187C}"/>
              </a:ext>
            </a:extLst>
          </p:cNvPr>
          <p:cNvPicPr>
            <a:picLocks noChangeAspect="1"/>
          </p:cNvPicPr>
          <p:nvPr/>
        </p:nvPicPr>
        <p:blipFill>
          <a:blip r:embed="rId2"/>
          <a:stretch>
            <a:fillRect/>
          </a:stretch>
        </p:blipFill>
        <p:spPr>
          <a:xfrm>
            <a:off x="5113336" y="457200"/>
            <a:ext cx="6107114" cy="2659062"/>
          </a:xfrm>
          <a:prstGeom prst="rect">
            <a:avLst/>
          </a:prstGeom>
        </p:spPr>
      </p:pic>
      <p:pic>
        <p:nvPicPr>
          <p:cNvPr id="8" name="Picture 7">
            <a:extLst>
              <a:ext uri="{FF2B5EF4-FFF2-40B4-BE49-F238E27FC236}">
                <a16:creationId xmlns:a16="http://schemas.microsoft.com/office/drawing/2014/main" id="{2DC37F03-51BB-533A-4576-F186FB22D927}"/>
              </a:ext>
            </a:extLst>
          </p:cNvPr>
          <p:cNvPicPr>
            <a:picLocks noChangeAspect="1"/>
          </p:cNvPicPr>
          <p:nvPr/>
        </p:nvPicPr>
        <p:blipFill>
          <a:blip r:embed="rId3"/>
          <a:stretch>
            <a:fillRect/>
          </a:stretch>
        </p:blipFill>
        <p:spPr>
          <a:xfrm>
            <a:off x="5183186" y="3124200"/>
            <a:ext cx="5878513" cy="2744788"/>
          </a:xfrm>
          <a:prstGeom prst="rect">
            <a:avLst/>
          </a:prstGeom>
        </p:spPr>
      </p:pic>
    </p:spTree>
    <p:extLst>
      <p:ext uri="{BB962C8B-B14F-4D97-AF65-F5344CB8AC3E}">
        <p14:creationId xmlns:p14="http://schemas.microsoft.com/office/powerpoint/2010/main" val="2699371338"/>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654F2-064E-D32B-CCDC-C690EB834870}"/>
              </a:ext>
            </a:extLst>
          </p:cNvPr>
          <p:cNvSpPr>
            <a:spLocks noGrp="1"/>
          </p:cNvSpPr>
          <p:nvPr>
            <p:ph type="title"/>
          </p:nvPr>
        </p:nvSpPr>
        <p:spPr>
          <a:xfrm>
            <a:off x="839787" y="355600"/>
            <a:ext cx="3932239" cy="1701800"/>
          </a:xfrm>
        </p:spPr>
        <p:txBody>
          <a:bodyPr/>
          <a:lstStyle/>
          <a:p>
            <a:r>
              <a:rPr lang="en-AU" b="1" dirty="0">
                <a:latin typeface="+mj-lt"/>
              </a:rPr>
              <a:t>Comparison of Basic Services (Sanitation and Open Defecation)</a:t>
            </a:r>
          </a:p>
        </p:txBody>
      </p:sp>
      <p:sp>
        <p:nvSpPr>
          <p:cNvPr id="4" name="Text Placeholder 3">
            <a:extLst>
              <a:ext uri="{FF2B5EF4-FFF2-40B4-BE49-F238E27FC236}">
                <a16:creationId xmlns:a16="http://schemas.microsoft.com/office/drawing/2014/main" id="{B7D3F786-78BF-823B-C6F6-938F64EA667F}"/>
              </a:ext>
            </a:extLst>
          </p:cNvPr>
          <p:cNvSpPr>
            <a:spLocks noGrp="1"/>
          </p:cNvSpPr>
          <p:nvPr>
            <p:ph type="body" sz="quarter" idx="21"/>
          </p:nvPr>
        </p:nvSpPr>
        <p:spPr/>
        <p:txBody>
          <a:bodyPr>
            <a:normAutofit/>
          </a:bodyPr>
          <a:lstStyle/>
          <a:p>
            <a:pPr marL="0" indent="0">
              <a:buNone/>
            </a:pPr>
            <a:r>
              <a:rPr lang="en-AU" sz="1800" dirty="0">
                <a:latin typeface="Calibri" panose="020F0502020204030204" pitchFamily="34" charset="0"/>
                <a:cs typeface="Calibri" panose="020F0502020204030204" pitchFamily="34" charset="0"/>
              </a:rPr>
              <a:t>The charts clearly depict the correlation between the open defecation practices and access to sanitation services over the time period of 2011-2015. Since the sanitation services improved for both urban and rural population, open defecation practices decreases in Senegal. </a:t>
            </a:r>
          </a:p>
        </p:txBody>
      </p:sp>
      <p:pic>
        <p:nvPicPr>
          <p:cNvPr id="8" name="Picture 7">
            <a:extLst>
              <a:ext uri="{FF2B5EF4-FFF2-40B4-BE49-F238E27FC236}">
                <a16:creationId xmlns:a16="http://schemas.microsoft.com/office/drawing/2014/main" id="{A41F7909-A146-FABD-6B1C-DF82F2FD4E37}"/>
              </a:ext>
            </a:extLst>
          </p:cNvPr>
          <p:cNvPicPr>
            <a:picLocks noChangeAspect="1"/>
          </p:cNvPicPr>
          <p:nvPr/>
        </p:nvPicPr>
        <p:blipFill>
          <a:blip r:embed="rId2"/>
          <a:stretch>
            <a:fillRect/>
          </a:stretch>
        </p:blipFill>
        <p:spPr>
          <a:xfrm>
            <a:off x="5665509" y="571500"/>
            <a:ext cx="6315353" cy="2857499"/>
          </a:xfrm>
          <a:prstGeom prst="rect">
            <a:avLst/>
          </a:prstGeom>
        </p:spPr>
      </p:pic>
      <p:pic>
        <p:nvPicPr>
          <p:cNvPr id="12" name="Picture 11">
            <a:extLst>
              <a:ext uri="{FF2B5EF4-FFF2-40B4-BE49-F238E27FC236}">
                <a16:creationId xmlns:a16="http://schemas.microsoft.com/office/drawing/2014/main" id="{DD9815EE-F811-2B38-1996-B306785F3C94}"/>
              </a:ext>
            </a:extLst>
          </p:cNvPr>
          <p:cNvPicPr>
            <a:picLocks noChangeAspect="1"/>
          </p:cNvPicPr>
          <p:nvPr/>
        </p:nvPicPr>
        <p:blipFill>
          <a:blip r:embed="rId3"/>
          <a:stretch>
            <a:fillRect/>
          </a:stretch>
        </p:blipFill>
        <p:spPr>
          <a:xfrm>
            <a:off x="5665509" y="3429000"/>
            <a:ext cx="6386791" cy="3124197"/>
          </a:xfrm>
          <a:prstGeom prst="rect">
            <a:avLst/>
          </a:prstGeom>
        </p:spPr>
      </p:pic>
    </p:spTree>
    <p:extLst>
      <p:ext uri="{BB962C8B-B14F-4D97-AF65-F5344CB8AC3E}">
        <p14:creationId xmlns:p14="http://schemas.microsoft.com/office/powerpoint/2010/main" val="652220132"/>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7289BF7-D6F9-8070-A753-7B2B714FE8BD}"/>
              </a:ext>
            </a:extLst>
          </p:cNvPr>
          <p:cNvSpPr>
            <a:spLocks noGrp="1"/>
          </p:cNvSpPr>
          <p:nvPr>
            <p:ph type="body" sz="quarter" idx="21"/>
          </p:nvPr>
        </p:nvSpPr>
        <p:spPr>
          <a:xfrm>
            <a:off x="839787" y="2209800"/>
            <a:ext cx="3932238" cy="3659188"/>
          </a:xfrm>
        </p:spPr>
        <p:txBody>
          <a:bodyPr>
            <a:normAutofit fontScale="92500" lnSpcReduction="10000"/>
          </a:bodyPr>
          <a:lstStyle/>
          <a:p>
            <a:pPr marL="0" indent="0">
              <a:buNone/>
            </a:pPr>
            <a:r>
              <a:rPr lang="en-AU" sz="1800" dirty="0">
                <a:latin typeface="Calibri" panose="020F0502020204030204" pitchFamily="34" charset="0"/>
                <a:cs typeface="Calibri" panose="020F0502020204030204" pitchFamily="34" charset="0"/>
              </a:rPr>
              <a:t>Due to lack of the basic services, we have shown in above slides. The Prevalence of diseases like ARI and Diarrhea increases during the 2011 but there is slight decrease of about 5-7% during 2015.</a:t>
            </a:r>
          </a:p>
          <a:p>
            <a:pPr marL="0" indent="0">
              <a:buNone/>
            </a:pPr>
            <a:r>
              <a:rPr lang="en-AU" sz="1800" dirty="0">
                <a:latin typeface="Calibri" panose="020F0502020204030204" pitchFamily="34" charset="0"/>
                <a:cs typeface="Calibri" panose="020F0502020204030204" pitchFamily="34" charset="0"/>
              </a:rPr>
              <a:t>Due to upgradation of health system and basic practices, we have seen significant number of treatment in ARI cases over the period of 2011-2015 whereas Diarrhea prevalence and treatment decreased in 2015 as the access to basic drinking water and sanitation services increased.</a:t>
            </a:r>
          </a:p>
          <a:p>
            <a:pPr marL="0" indent="0">
              <a:buNone/>
            </a:pPr>
            <a:r>
              <a:rPr lang="en-AU" sz="1800" dirty="0">
                <a:latin typeface="Calibri" panose="020F0502020204030204" pitchFamily="34" charset="0"/>
                <a:cs typeface="Calibri" panose="020F0502020204030204" pitchFamily="34" charset="0"/>
              </a:rPr>
              <a:t>Note: we don’t have the data for the treatment of ARI for Q5.</a:t>
            </a:r>
          </a:p>
          <a:p>
            <a:pPr marL="0" indent="0">
              <a:buNone/>
            </a:pPr>
            <a:r>
              <a:rPr lang="en-AU" sz="1800" dirty="0">
                <a:latin typeface="Calibri" panose="020F0502020204030204" pitchFamily="34" charset="0"/>
                <a:cs typeface="Calibri" panose="020F0502020204030204" pitchFamily="34" charset="0"/>
              </a:rPr>
              <a:t> </a:t>
            </a:r>
          </a:p>
        </p:txBody>
      </p:sp>
      <p:pic>
        <p:nvPicPr>
          <p:cNvPr id="6" name="Picture 5">
            <a:extLst>
              <a:ext uri="{FF2B5EF4-FFF2-40B4-BE49-F238E27FC236}">
                <a16:creationId xmlns:a16="http://schemas.microsoft.com/office/drawing/2014/main" id="{B6558CAB-9487-7370-AE4A-7E6C2D845445}"/>
              </a:ext>
            </a:extLst>
          </p:cNvPr>
          <p:cNvPicPr>
            <a:picLocks noChangeAspect="1"/>
          </p:cNvPicPr>
          <p:nvPr/>
        </p:nvPicPr>
        <p:blipFill>
          <a:blip r:embed="rId2"/>
          <a:stretch>
            <a:fillRect/>
          </a:stretch>
        </p:blipFill>
        <p:spPr>
          <a:xfrm>
            <a:off x="5834063" y="647700"/>
            <a:ext cx="5518150" cy="2438399"/>
          </a:xfrm>
          <a:prstGeom prst="rect">
            <a:avLst/>
          </a:prstGeom>
        </p:spPr>
      </p:pic>
      <p:pic>
        <p:nvPicPr>
          <p:cNvPr id="8" name="Picture 7">
            <a:extLst>
              <a:ext uri="{FF2B5EF4-FFF2-40B4-BE49-F238E27FC236}">
                <a16:creationId xmlns:a16="http://schemas.microsoft.com/office/drawing/2014/main" id="{B9683EA4-319C-ED44-5E4A-59B908E63DDB}"/>
              </a:ext>
            </a:extLst>
          </p:cNvPr>
          <p:cNvPicPr>
            <a:picLocks noChangeAspect="1"/>
          </p:cNvPicPr>
          <p:nvPr/>
        </p:nvPicPr>
        <p:blipFill>
          <a:blip r:embed="rId3"/>
          <a:stretch>
            <a:fillRect/>
          </a:stretch>
        </p:blipFill>
        <p:spPr>
          <a:xfrm>
            <a:off x="5830888" y="3149600"/>
            <a:ext cx="5160962" cy="2751137"/>
          </a:xfrm>
          <a:prstGeom prst="rect">
            <a:avLst/>
          </a:prstGeom>
        </p:spPr>
      </p:pic>
      <p:sp>
        <p:nvSpPr>
          <p:cNvPr id="10" name="Title 9">
            <a:extLst>
              <a:ext uri="{FF2B5EF4-FFF2-40B4-BE49-F238E27FC236}">
                <a16:creationId xmlns:a16="http://schemas.microsoft.com/office/drawing/2014/main" id="{AAD9EEA9-BA8C-9F12-1CFF-5FA6D2A911CF}"/>
              </a:ext>
            </a:extLst>
          </p:cNvPr>
          <p:cNvSpPr>
            <a:spLocks noGrp="1"/>
          </p:cNvSpPr>
          <p:nvPr>
            <p:ph type="title"/>
          </p:nvPr>
        </p:nvSpPr>
        <p:spPr/>
        <p:txBody>
          <a:bodyPr>
            <a:normAutofit fontScale="90000"/>
          </a:bodyPr>
          <a:lstStyle/>
          <a:p>
            <a:r>
              <a:rPr lang="en-AU" b="1" dirty="0" err="1"/>
              <a:t>Prevalance</a:t>
            </a:r>
            <a:r>
              <a:rPr lang="en-AU" b="1" dirty="0"/>
              <a:t> and Treatment of Acute Respiratory and Diarrhea in children under 5 Senegal</a:t>
            </a:r>
          </a:p>
        </p:txBody>
      </p:sp>
    </p:spTree>
    <p:extLst>
      <p:ext uri="{BB962C8B-B14F-4D97-AF65-F5344CB8AC3E}">
        <p14:creationId xmlns:p14="http://schemas.microsoft.com/office/powerpoint/2010/main" val="667912263"/>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0ADF5-2BAF-1C8F-06B2-EF6F1F2234FA}"/>
              </a:ext>
            </a:extLst>
          </p:cNvPr>
          <p:cNvSpPr>
            <a:spLocks noGrp="1"/>
          </p:cNvSpPr>
          <p:nvPr>
            <p:ph type="title"/>
          </p:nvPr>
        </p:nvSpPr>
        <p:spPr/>
        <p:txBody>
          <a:bodyPr>
            <a:normAutofit fontScale="90000"/>
          </a:bodyPr>
          <a:lstStyle/>
          <a:p>
            <a:r>
              <a:rPr lang="en-AU" b="1" dirty="0"/>
              <a:t>Percentage of Mortality of Children under 5 in Senegal</a:t>
            </a:r>
            <a:br>
              <a:rPr lang="en-AU" dirty="0"/>
            </a:br>
            <a:endParaRPr lang="en-AU" dirty="0"/>
          </a:p>
        </p:txBody>
      </p:sp>
      <p:sp>
        <p:nvSpPr>
          <p:cNvPr id="4" name="Text Placeholder 3">
            <a:extLst>
              <a:ext uri="{FF2B5EF4-FFF2-40B4-BE49-F238E27FC236}">
                <a16:creationId xmlns:a16="http://schemas.microsoft.com/office/drawing/2014/main" id="{E8DABF65-E92F-9CEA-1525-D379C7C1E346}"/>
              </a:ext>
            </a:extLst>
          </p:cNvPr>
          <p:cNvSpPr>
            <a:spLocks noGrp="1"/>
          </p:cNvSpPr>
          <p:nvPr>
            <p:ph type="body" sz="quarter" idx="21"/>
          </p:nvPr>
        </p:nvSpPr>
        <p:spPr/>
        <p:txBody>
          <a:bodyPr>
            <a:normAutofit/>
          </a:bodyPr>
          <a:lstStyle/>
          <a:p>
            <a:pPr marL="0" indent="0">
              <a:buNone/>
            </a:pPr>
            <a:r>
              <a:rPr lang="en-AU" sz="1800" dirty="0"/>
              <a:t>Low basic sanitation and drinking water services in 2011 contribute to the mortality rate under 5 (per 1000 live births) in Senegal, there might be other contributing factors, but we have seen decline in 2015 that showcase positive point. The first </a:t>
            </a:r>
            <a:r>
              <a:rPr lang="en-AU" sz="1800" dirty="0" err="1"/>
              <a:t>Qunitile</a:t>
            </a:r>
            <a:r>
              <a:rPr lang="en-AU" sz="1800" dirty="0"/>
              <a:t> shows 119% mortality rate  in 2011 that decreased to about 85% in 2015. </a:t>
            </a:r>
          </a:p>
          <a:p>
            <a:endParaRPr lang="en-AU" dirty="0"/>
          </a:p>
        </p:txBody>
      </p:sp>
      <p:pic>
        <p:nvPicPr>
          <p:cNvPr id="6" name="Picture 5">
            <a:extLst>
              <a:ext uri="{FF2B5EF4-FFF2-40B4-BE49-F238E27FC236}">
                <a16:creationId xmlns:a16="http://schemas.microsoft.com/office/drawing/2014/main" id="{141407CD-9542-913C-ED57-5B8BC3815BFE}"/>
              </a:ext>
            </a:extLst>
          </p:cNvPr>
          <p:cNvPicPr>
            <a:picLocks noChangeAspect="1"/>
          </p:cNvPicPr>
          <p:nvPr/>
        </p:nvPicPr>
        <p:blipFill>
          <a:blip r:embed="rId2"/>
          <a:stretch>
            <a:fillRect/>
          </a:stretch>
        </p:blipFill>
        <p:spPr>
          <a:xfrm>
            <a:off x="5181600" y="457200"/>
            <a:ext cx="6489700" cy="5411788"/>
          </a:xfrm>
          <a:prstGeom prst="rect">
            <a:avLst/>
          </a:prstGeom>
        </p:spPr>
      </p:pic>
    </p:spTree>
    <p:extLst>
      <p:ext uri="{BB962C8B-B14F-4D97-AF65-F5344CB8AC3E}">
        <p14:creationId xmlns:p14="http://schemas.microsoft.com/office/powerpoint/2010/main" val="2982128883"/>
      </p:ext>
    </p:extLst>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109</TotalTime>
  <Words>1116</Words>
  <Application>Microsoft Office PowerPoint</Application>
  <PresentationFormat>Widescreen</PresentationFormat>
  <Paragraphs>71</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Wingdings</vt:lpstr>
      <vt:lpstr>Office Theme</vt:lpstr>
      <vt:lpstr>Conducting a comparative study on the Health Indicators of Afghanistan and Senegal across two year</vt:lpstr>
      <vt:lpstr>PowerPoint Presentation</vt:lpstr>
      <vt:lpstr>PowerPoint Presentation</vt:lpstr>
      <vt:lpstr>PowerPoint Presentation</vt:lpstr>
      <vt:lpstr>PowerPoint Presentation</vt:lpstr>
      <vt:lpstr>Access to Basic Drinking Water for population in Senegal</vt:lpstr>
      <vt:lpstr>Comparison of Basic Services (Sanitation and Open Defecation)</vt:lpstr>
      <vt:lpstr>Prevalance and Treatment of Acute Respiratory and Diarrhea in children under 5 Senegal</vt:lpstr>
      <vt:lpstr>Percentage of Mortality of Children under 5 in Senegal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Conducting a comparative study on the Health Indicators of Afghanistan and Senegal across two year</dc:title>
  <dc:creator>Basra</dc:creator>
  <cp:lastModifiedBy>parmbasra basra</cp:lastModifiedBy>
  <cp:revision>13</cp:revision>
  <dcterms:modified xsi:type="dcterms:W3CDTF">2023-10-19T07:02:26Z</dcterms:modified>
</cp:coreProperties>
</file>