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8288000" cy="10287000"/>
  <p:notesSz cx="6858000" cy="9144000"/>
  <p:embeddedFontLst>
    <p:embeddedFont>
      <p:font typeface="Canva Sans" panose="020B0604020202020204" charset="0"/>
      <p:regular r:id="rId38"/>
    </p:embeddedFont>
    <p:embeddedFont>
      <p:font typeface="Canva Sans Bold" panose="020B0604020202020204" charset="0"/>
      <p:regular r:id="rId39"/>
    </p:embeddedFont>
    <p:embeddedFont>
      <p:font typeface="Cooper Hewitt Heavy" panose="020B0604020202020204" charset="0"/>
      <p:regular r:id="rId40"/>
    </p:embeddedFont>
    <p:embeddedFont>
      <p:font typeface="Impact" panose="020B0806030902050204" pitchFamily="34" charset="0"/>
      <p:regular r:id="rId41"/>
    </p:embeddedFont>
    <p:embeddedFont>
      <p:font typeface="Lato" panose="020F0502020204030203" pitchFamily="34" charset="0"/>
      <p:regular r:id="rId42"/>
    </p:embeddedFont>
    <p:embeddedFont>
      <p:font typeface="Lato Bold" panose="020B0604020202020204" charset="0"/>
      <p:regular r:id="rId43"/>
    </p:embeddedFont>
    <p:embeddedFont>
      <p:font typeface="League Spartan" panose="020B0604020202020204" charset="0"/>
      <p:regular r:id="rId44"/>
    </p:embeddedFont>
    <p:embeddedFont>
      <p:font typeface="SK Concretica" panose="020B0604020202020204" charset="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sv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4.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5.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6.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7.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40.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41.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42.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4.sv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9.svg"/><Relationship Id="rId7"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DFE"/>
        </a:solidFill>
        <a:effectLst/>
      </p:bgPr>
    </p:bg>
    <p:spTree>
      <p:nvGrpSpPr>
        <p:cNvPr id="1" name=""/>
        <p:cNvGrpSpPr/>
        <p:nvPr/>
      </p:nvGrpSpPr>
      <p:grpSpPr>
        <a:xfrm>
          <a:off x="0" y="0"/>
          <a:ext cx="0" cy="0"/>
          <a:chOff x="0" y="0"/>
          <a:chExt cx="0" cy="0"/>
        </a:xfrm>
      </p:grpSpPr>
      <p:sp>
        <p:nvSpPr>
          <p:cNvPr id="2" name="Freeform 2"/>
          <p:cNvSpPr/>
          <p:nvPr/>
        </p:nvSpPr>
        <p:spPr>
          <a:xfrm>
            <a:off x="12103882" y="2254888"/>
            <a:ext cx="6504298" cy="6504298"/>
          </a:xfrm>
          <a:custGeom>
            <a:avLst/>
            <a:gdLst/>
            <a:ahLst/>
            <a:cxnLst/>
            <a:rect l="l" t="t" r="r" b="b"/>
            <a:pathLst>
              <a:path w="6504298" h="6504298">
                <a:moveTo>
                  <a:pt x="0" y="0"/>
                </a:moveTo>
                <a:lnTo>
                  <a:pt x="6504298" y="0"/>
                </a:lnTo>
                <a:lnTo>
                  <a:pt x="6504298" y="6504299"/>
                </a:lnTo>
                <a:lnTo>
                  <a:pt x="0" y="6504299"/>
                </a:lnTo>
                <a:lnTo>
                  <a:pt x="0" y="0"/>
                </a:lnTo>
                <a:close/>
              </a:path>
            </a:pathLst>
          </a:custGeom>
          <a:blipFill>
            <a:blip r:embed="rId2"/>
            <a:stretch>
              <a:fillRect/>
            </a:stretch>
          </a:blipFill>
        </p:spPr>
      </p:sp>
      <p:sp>
        <p:nvSpPr>
          <p:cNvPr id="3" name="Freeform 3"/>
          <p:cNvSpPr/>
          <p:nvPr/>
        </p:nvSpPr>
        <p:spPr>
          <a:xfrm rot="-6507576">
            <a:off x="11693275" y="9361089"/>
            <a:ext cx="5952317" cy="5952317"/>
          </a:xfrm>
          <a:custGeom>
            <a:avLst/>
            <a:gdLst/>
            <a:ahLst/>
            <a:cxnLst/>
            <a:rect l="l" t="t" r="r" b="b"/>
            <a:pathLst>
              <a:path w="5952317" h="5952317">
                <a:moveTo>
                  <a:pt x="0" y="0"/>
                </a:moveTo>
                <a:lnTo>
                  <a:pt x="5952317" y="0"/>
                </a:lnTo>
                <a:lnTo>
                  <a:pt x="5952317" y="5952316"/>
                </a:lnTo>
                <a:lnTo>
                  <a:pt x="0" y="59523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2245120">
            <a:off x="15858582" y="7072671"/>
            <a:ext cx="5952317" cy="5952317"/>
          </a:xfrm>
          <a:custGeom>
            <a:avLst/>
            <a:gdLst/>
            <a:ahLst/>
            <a:cxnLst/>
            <a:rect l="l" t="t" r="r" b="b"/>
            <a:pathLst>
              <a:path w="5952317" h="5952317">
                <a:moveTo>
                  <a:pt x="0" y="0"/>
                </a:moveTo>
                <a:lnTo>
                  <a:pt x="5952316" y="0"/>
                </a:lnTo>
                <a:lnTo>
                  <a:pt x="5952316" y="5952317"/>
                </a:lnTo>
                <a:lnTo>
                  <a:pt x="0" y="59523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6528005">
            <a:off x="1883360" y="-5221028"/>
            <a:ext cx="6356335" cy="6356335"/>
          </a:xfrm>
          <a:custGeom>
            <a:avLst/>
            <a:gdLst/>
            <a:ahLst/>
            <a:cxnLst/>
            <a:rect l="l" t="t" r="r" b="b"/>
            <a:pathLst>
              <a:path w="6356335" h="6356335">
                <a:moveTo>
                  <a:pt x="0" y="0"/>
                </a:moveTo>
                <a:lnTo>
                  <a:pt x="6356335" y="0"/>
                </a:lnTo>
                <a:lnTo>
                  <a:pt x="6356335" y="6356335"/>
                </a:lnTo>
                <a:lnTo>
                  <a:pt x="0" y="63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787420" y="3869413"/>
            <a:ext cx="9274921" cy="6179416"/>
          </a:xfrm>
          <a:custGeom>
            <a:avLst/>
            <a:gdLst/>
            <a:ahLst/>
            <a:cxnLst/>
            <a:rect l="l" t="t" r="r" b="b"/>
            <a:pathLst>
              <a:path w="9274921" h="6179416">
                <a:moveTo>
                  <a:pt x="0" y="0"/>
                </a:moveTo>
                <a:lnTo>
                  <a:pt x="9274921" y="0"/>
                </a:lnTo>
                <a:lnTo>
                  <a:pt x="9274921" y="6179416"/>
                </a:lnTo>
                <a:lnTo>
                  <a:pt x="0" y="6179416"/>
                </a:lnTo>
                <a:lnTo>
                  <a:pt x="0" y="0"/>
                </a:lnTo>
                <a:close/>
              </a:path>
            </a:pathLst>
          </a:custGeom>
          <a:blipFill>
            <a:blip r:embed="rId5"/>
            <a:stretch>
              <a:fillRect/>
            </a:stretch>
          </a:blipFill>
        </p:spPr>
      </p:sp>
      <p:sp>
        <p:nvSpPr>
          <p:cNvPr id="7" name="Freeform 7"/>
          <p:cNvSpPr/>
          <p:nvPr/>
        </p:nvSpPr>
        <p:spPr>
          <a:xfrm rot="1997007">
            <a:off x="-5968948" y="-3444483"/>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5555713" y="905425"/>
            <a:ext cx="7176573" cy="2844533"/>
          </a:xfrm>
          <a:custGeom>
            <a:avLst/>
            <a:gdLst/>
            <a:ahLst/>
            <a:cxnLst/>
            <a:rect l="l" t="t" r="r" b="b"/>
            <a:pathLst>
              <a:path w="7176573" h="2844533">
                <a:moveTo>
                  <a:pt x="0" y="0"/>
                </a:moveTo>
                <a:lnTo>
                  <a:pt x="7176574" y="0"/>
                </a:lnTo>
                <a:lnTo>
                  <a:pt x="7176574" y="2844532"/>
                </a:lnTo>
                <a:lnTo>
                  <a:pt x="0" y="28445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5400000">
            <a:off x="11640073" y="-3618876"/>
            <a:ext cx="7512954" cy="4234574"/>
          </a:xfrm>
          <a:custGeom>
            <a:avLst/>
            <a:gdLst/>
            <a:ahLst/>
            <a:cxnLst/>
            <a:rect l="l" t="t" r="r" b="b"/>
            <a:pathLst>
              <a:path w="7512954" h="4234574">
                <a:moveTo>
                  <a:pt x="0" y="0"/>
                </a:moveTo>
                <a:lnTo>
                  <a:pt x="7512953" y="0"/>
                </a:lnTo>
                <a:lnTo>
                  <a:pt x="7512953" y="4234574"/>
                </a:lnTo>
                <a:lnTo>
                  <a:pt x="0" y="423457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7441032" y="1576736"/>
            <a:ext cx="3405934" cy="802289"/>
          </a:xfrm>
          <a:prstGeom prst="rect">
            <a:avLst/>
          </a:prstGeom>
        </p:spPr>
        <p:txBody>
          <a:bodyPr lIns="0" tIns="0" rIns="0" bIns="0" rtlCol="0" anchor="t">
            <a:prstTxWarp prst="textArchUp">
              <a:avLst/>
            </a:prstTxWarp>
            <a:spAutoFit/>
          </a:bodyPr>
          <a:lstStyle/>
          <a:p>
            <a:pPr algn="ctr">
              <a:lnSpc>
                <a:spcPts val="4347"/>
              </a:lnSpc>
            </a:pPr>
            <a:r>
              <a:rPr lang="en-US" sz="3952" spc="592" dirty="0">
                <a:solidFill>
                  <a:srgbClr val="FFFFFF"/>
                </a:solidFill>
                <a:latin typeface="SK Concretica"/>
                <a:ea typeface="SK Concretica"/>
                <a:cs typeface="SK Concretica"/>
                <a:sym typeface="SK Concretica"/>
              </a:rPr>
              <a:t>NORTHWIND</a:t>
            </a:r>
          </a:p>
        </p:txBody>
      </p:sp>
      <p:sp>
        <p:nvSpPr>
          <p:cNvPr id="11" name="TextBox 11"/>
          <p:cNvSpPr txBox="1"/>
          <p:nvPr/>
        </p:nvSpPr>
        <p:spPr>
          <a:xfrm>
            <a:off x="6925054" y="3086251"/>
            <a:ext cx="4913204" cy="4374848"/>
          </a:xfrm>
          <a:prstGeom prst="rect">
            <a:avLst/>
          </a:prstGeom>
        </p:spPr>
        <p:txBody>
          <a:bodyPr lIns="0" tIns="0" rIns="0" bIns="0" rtlCol="0" anchor="t">
            <a:spAutoFit/>
          </a:bodyPr>
          <a:lstStyle/>
          <a:p>
            <a:pPr algn="ctr">
              <a:lnSpc>
                <a:spcPts val="16641"/>
              </a:lnSpc>
            </a:pPr>
            <a:r>
              <a:rPr lang="en-US" sz="11886">
                <a:solidFill>
                  <a:srgbClr val="201079"/>
                </a:solidFill>
                <a:latin typeface="Impact"/>
                <a:ea typeface="Impact"/>
                <a:cs typeface="Impact"/>
                <a:sym typeface="Impact"/>
              </a:rPr>
              <a:t>SALES </a:t>
            </a:r>
          </a:p>
          <a:p>
            <a:pPr algn="ctr">
              <a:lnSpc>
                <a:spcPts val="16641"/>
              </a:lnSpc>
              <a:spcBef>
                <a:spcPct val="0"/>
              </a:spcBef>
            </a:pPr>
            <a:r>
              <a:rPr lang="en-US" sz="11886">
                <a:solidFill>
                  <a:srgbClr val="201079"/>
                </a:solidFill>
                <a:latin typeface="Impact"/>
                <a:ea typeface="Impact"/>
                <a:cs typeface="Impact"/>
                <a:sym typeface="Impact"/>
              </a:rPr>
              <a:t>REPORT</a:t>
            </a:r>
          </a:p>
        </p:txBody>
      </p:sp>
      <p:sp>
        <p:nvSpPr>
          <p:cNvPr id="12" name="TextBox 12"/>
          <p:cNvSpPr txBox="1"/>
          <p:nvPr/>
        </p:nvSpPr>
        <p:spPr>
          <a:xfrm>
            <a:off x="13399037" y="161925"/>
            <a:ext cx="4114800" cy="1438275"/>
          </a:xfrm>
          <a:prstGeom prst="rect">
            <a:avLst/>
          </a:prstGeom>
        </p:spPr>
        <p:txBody>
          <a:bodyPr lIns="0" tIns="0" rIns="0" bIns="0" rtlCol="0" anchor="t">
            <a:spAutoFit/>
          </a:bodyPr>
          <a:lstStyle/>
          <a:p>
            <a:pPr algn="l">
              <a:lnSpc>
                <a:spcPts val="10500"/>
              </a:lnSpc>
              <a:spcBef>
                <a:spcPct val="0"/>
              </a:spcBef>
            </a:pPr>
            <a:r>
              <a:rPr lang="en-US" sz="7500">
                <a:solidFill>
                  <a:srgbClr val="FFFFFF"/>
                </a:solidFill>
                <a:latin typeface="Impact"/>
                <a:ea typeface="Impact"/>
                <a:cs typeface="Impact"/>
                <a:sym typeface="Impact"/>
              </a:rPr>
              <a:t>1994-1996</a:t>
            </a:r>
          </a:p>
        </p:txBody>
      </p:sp>
      <p:sp>
        <p:nvSpPr>
          <p:cNvPr id="13" name="TextBox 13"/>
          <p:cNvSpPr txBox="1"/>
          <p:nvPr/>
        </p:nvSpPr>
        <p:spPr>
          <a:xfrm>
            <a:off x="12128640" y="7907716"/>
            <a:ext cx="2540794" cy="514350"/>
          </a:xfrm>
          <a:prstGeom prst="rect">
            <a:avLst/>
          </a:prstGeom>
        </p:spPr>
        <p:txBody>
          <a:bodyPr lIns="0" tIns="0" rIns="0" bIns="0" rtlCol="0" anchor="t">
            <a:spAutoFit/>
          </a:bodyPr>
          <a:lstStyle/>
          <a:p>
            <a:pPr algn="ctr">
              <a:lnSpc>
                <a:spcPts val="4200"/>
              </a:lnSpc>
            </a:pPr>
            <a:r>
              <a:rPr lang="en-US" sz="3000" b="1">
                <a:solidFill>
                  <a:srgbClr val="000000"/>
                </a:solidFill>
                <a:latin typeface="Canva Sans Bold"/>
                <a:ea typeface="Canva Sans Bold"/>
                <a:cs typeface="Canva Sans Bold"/>
                <a:sym typeface="Canva Sans Bold"/>
              </a:rPr>
              <a:t>Presented by </a:t>
            </a:r>
          </a:p>
        </p:txBody>
      </p:sp>
      <p:sp>
        <p:nvSpPr>
          <p:cNvPr id="14" name="TextBox 14"/>
          <p:cNvSpPr txBox="1"/>
          <p:nvPr/>
        </p:nvSpPr>
        <p:spPr>
          <a:xfrm>
            <a:off x="12128640" y="8524237"/>
            <a:ext cx="3111937" cy="422275"/>
          </a:xfrm>
          <a:prstGeom prst="rect">
            <a:avLst/>
          </a:prstGeom>
        </p:spPr>
        <p:txBody>
          <a:bodyPr lIns="0" tIns="0" rIns="0" bIns="0" rtlCol="0" anchor="t">
            <a:spAutoFit/>
          </a:bodyPr>
          <a:lstStyle/>
          <a:p>
            <a:pPr algn="ctr">
              <a:lnSpc>
                <a:spcPts val="3499"/>
              </a:lnSpc>
            </a:pPr>
            <a:r>
              <a:rPr lang="en-US" sz="2499">
                <a:solidFill>
                  <a:srgbClr val="000000"/>
                </a:solidFill>
                <a:latin typeface="Canva Sans"/>
                <a:ea typeface="Canva Sans"/>
                <a:cs typeface="Canva Sans"/>
                <a:sym typeface="Canva Sans"/>
              </a:rPr>
              <a:t>Siddhant Chandekar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626138" y="1443123"/>
            <a:ext cx="15035725" cy="8457595"/>
          </a:xfrm>
          <a:custGeom>
            <a:avLst/>
            <a:gdLst/>
            <a:ahLst/>
            <a:cxnLst/>
            <a:rect l="l" t="t" r="r" b="b"/>
            <a:pathLst>
              <a:path w="15035725" h="8457595">
                <a:moveTo>
                  <a:pt x="0" y="0"/>
                </a:moveTo>
                <a:lnTo>
                  <a:pt x="15035724" y="0"/>
                </a:lnTo>
                <a:lnTo>
                  <a:pt x="15035724" y="8457595"/>
                </a:lnTo>
                <a:lnTo>
                  <a:pt x="0" y="8457595"/>
                </a:lnTo>
                <a:lnTo>
                  <a:pt x="0" y="0"/>
                </a:lnTo>
                <a:close/>
              </a:path>
            </a:pathLst>
          </a:custGeom>
          <a:blipFill>
            <a:blip r:embed="rId7"/>
            <a:stretch>
              <a:fillRect/>
            </a:stretch>
          </a:blipFill>
          <a:ln w="38100" cap="sq">
            <a:solidFill>
              <a:srgbClr val="000000"/>
            </a:solidFill>
            <a:prstDash val="solid"/>
            <a:miter/>
          </a:ln>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795591" y="2119048"/>
            <a:ext cx="7582172" cy="7388281"/>
          </a:xfrm>
          <a:custGeom>
            <a:avLst/>
            <a:gdLst/>
            <a:ahLst/>
            <a:cxnLst/>
            <a:rect l="l" t="t" r="r" b="b"/>
            <a:pathLst>
              <a:path w="7582172" h="7388281">
                <a:moveTo>
                  <a:pt x="0" y="0"/>
                </a:moveTo>
                <a:lnTo>
                  <a:pt x="7582172" y="0"/>
                </a:lnTo>
                <a:lnTo>
                  <a:pt x="7582172" y="7388281"/>
                </a:lnTo>
                <a:lnTo>
                  <a:pt x="0" y="7388281"/>
                </a:lnTo>
                <a:lnTo>
                  <a:pt x="0" y="0"/>
                </a:lnTo>
                <a:close/>
              </a:path>
            </a:pathLst>
          </a:custGeom>
          <a:blipFill>
            <a:blip r:embed="rId7"/>
            <a:stretch>
              <a:fillRect/>
            </a:stretch>
          </a:blipFill>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0" name="TextBox 10"/>
          <p:cNvSpPr txBox="1"/>
          <p:nvPr/>
        </p:nvSpPr>
        <p:spPr>
          <a:xfrm>
            <a:off x="8610872" y="2156460"/>
            <a:ext cx="8988809" cy="7101840"/>
          </a:xfrm>
          <a:prstGeom prst="rect">
            <a:avLst/>
          </a:prstGeom>
        </p:spPr>
        <p:txBody>
          <a:bodyPr lIns="0" tIns="0" rIns="0" bIns="0" rtlCol="0" anchor="t">
            <a:spAutoFit/>
          </a:bodyPr>
          <a:lstStyle/>
          <a:p>
            <a:pPr marL="518160" lvl="1" indent="-259080" algn="l">
              <a:lnSpc>
                <a:spcPts val="3359"/>
              </a:lnSpc>
              <a:spcBef>
                <a:spcPct val="0"/>
              </a:spcBef>
              <a:buFont typeface="Arial"/>
              <a:buChar char="•"/>
            </a:pPr>
            <a:r>
              <a:rPr lang="en-US" sz="2400" b="1" u="none" strike="noStrike">
                <a:solidFill>
                  <a:srgbClr val="000000"/>
                </a:solidFill>
                <a:latin typeface="Canva Sans Bold"/>
                <a:ea typeface="Canva Sans Bold"/>
                <a:cs typeface="Canva Sans Bold"/>
                <a:sym typeface="Canva Sans Bold"/>
              </a:rPr>
              <a:t>Dominant Markets</a:t>
            </a:r>
            <a:r>
              <a:rPr lang="en-US" sz="2400" u="none" strike="noStrike">
                <a:solidFill>
                  <a:srgbClr val="000000"/>
                </a:solidFill>
                <a:latin typeface="Canva Sans"/>
                <a:ea typeface="Canva Sans"/>
                <a:cs typeface="Canva Sans"/>
                <a:sym typeface="Canva Sans"/>
              </a:rPr>
              <a:t>: The USA has the highest number of customers, with 13.</a:t>
            </a:r>
          </a:p>
          <a:p>
            <a:pPr marL="518160" lvl="1" indent="-259080" algn="l">
              <a:lnSpc>
                <a:spcPts val="3359"/>
              </a:lnSpc>
              <a:spcBef>
                <a:spcPct val="0"/>
              </a:spcBef>
              <a:buFont typeface="Arial"/>
              <a:buChar char="•"/>
            </a:pPr>
            <a:r>
              <a:rPr lang="en-US" sz="2400" b="1" u="none" strike="noStrike">
                <a:solidFill>
                  <a:srgbClr val="000000"/>
                </a:solidFill>
                <a:latin typeface="Canva Sans Bold"/>
                <a:ea typeface="Canva Sans Bold"/>
                <a:cs typeface="Canva Sans Bold"/>
                <a:sym typeface="Canva Sans Bold"/>
              </a:rPr>
              <a:t>Strong European Presence</a:t>
            </a:r>
            <a:r>
              <a:rPr lang="en-US" sz="2400" u="none" strike="noStrike">
                <a:solidFill>
                  <a:srgbClr val="000000"/>
                </a:solidFill>
                <a:latin typeface="Canva Sans"/>
                <a:ea typeface="Canva Sans"/>
                <a:cs typeface="Canva Sans"/>
                <a:sym typeface="Canva Sans"/>
              </a:rPr>
              <a:t>: France and Germany are significant markets, each having 11 customers, making them the second-largest customer bases after the USA.</a:t>
            </a:r>
          </a:p>
          <a:p>
            <a:pPr marL="518160" lvl="1" indent="-259080" algn="l">
              <a:lnSpc>
                <a:spcPts val="3359"/>
              </a:lnSpc>
              <a:spcBef>
                <a:spcPct val="0"/>
              </a:spcBef>
              <a:buFont typeface="Arial"/>
              <a:buChar char="•"/>
            </a:pPr>
            <a:r>
              <a:rPr lang="en-US" sz="2400" b="1" u="none" strike="noStrike">
                <a:solidFill>
                  <a:srgbClr val="000000"/>
                </a:solidFill>
                <a:latin typeface="Canva Sans Bold"/>
                <a:ea typeface="Canva Sans Bold"/>
                <a:cs typeface="Canva Sans Bold"/>
                <a:sym typeface="Canva Sans Bold"/>
              </a:rPr>
              <a:t>Notable South American and European Markets</a:t>
            </a:r>
            <a:r>
              <a:rPr lang="en-US" sz="2400" u="none" strike="noStrike">
                <a:solidFill>
                  <a:srgbClr val="000000"/>
                </a:solidFill>
                <a:latin typeface="Canva Sans"/>
                <a:ea typeface="Canva Sans"/>
                <a:cs typeface="Canva Sans"/>
                <a:sym typeface="Canva Sans"/>
              </a:rPr>
              <a:t>: Brazil has a substantial customer count of 9, followed by the UK with 7 customers, and Mexico and Spain each with 5 customers.</a:t>
            </a:r>
          </a:p>
          <a:p>
            <a:pPr marL="518160" lvl="1" indent="-259080" algn="l">
              <a:lnSpc>
                <a:spcPts val="3359"/>
              </a:lnSpc>
              <a:spcBef>
                <a:spcPct val="0"/>
              </a:spcBef>
              <a:buFont typeface="Arial"/>
              <a:buChar char="•"/>
            </a:pPr>
            <a:r>
              <a:rPr lang="en-US" sz="2400" b="1" u="none" strike="noStrike">
                <a:solidFill>
                  <a:srgbClr val="000000"/>
                </a:solidFill>
                <a:latin typeface="Canva Sans Bold"/>
                <a:ea typeface="Canva Sans Bold"/>
                <a:cs typeface="Canva Sans Bold"/>
                <a:sym typeface="Canva Sans Bold"/>
              </a:rPr>
              <a:t>Smaller Markets</a:t>
            </a:r>
            <a:r>
              <a:rPr lang="en-US" sz="2400" u="none" strike="noStrike">
                <a:solidFill>
                  <a:srgbClr val="000000"/>
                </a:solidFill>
                <a:latin typeface="Canva Sans"/>
                <a:ea typeface="Canva Sans"/>
                <a:cs typeface="Canva Sans"/>
                <a:sym typeface="Canva Sans"/>
              </a:rPr>
              <a:t>: Countries like Venezuela (4 customers), Argentina, Canada, and Italy (each with 3 customers) represent smaller but still present customer bases.</a:t>
            </a:r>
          </a:p>
          <a:p>
            <a:pPr marL="518160" lvl="1" indent="-259080" algn="l">
              <a:lnSpc>
                <a:spcPts val="3359"/>
              </a:lnSpc>
              <a:spcBef>
                <a:spcPct val="0"/>
              </a:spcBef>
              <a:buFont typeface="Arial"/>
              <a:buChar char="•"/>
            </a:pPr>
            <a:r>
              <a:rPr lang="en-US" sz="2400" b="1" u="none" strike="noStrike">
                <a:solidFill>
                  <a:srgbClr val="000000"/>
                </a:solidFill>
                <a:latin typeface="Canva Sans Bold"/>
                <a:ea typeface="Canva Sans Bold"/>
                <a:cs typeface="Canva Sans Bold"/>
                <a:sym typeface="Canva Sans Bold"/>
              </a:rPr>
              <a:t>Emerging/Minimal Presence</a:t>
            </a:r>
            <a:r>
              <a:rPr lang="en-US" sz="2400" u="none" strike="noStrike">
                <a:solidFill>
                  <a:srgbClr val="000000"/>
                </a:solidFill>
                <a:latin typeface="Canva Sans"/>
                <a:ea typeface="Canva Sans"/>
                <a:cs typeface="Canva Sans"/>
                <a:sym typeface="Canva Sans"/>
              </a:rPr>
              <a:t>: Several countries, including Austria, Belgium, Denmark, Finland, Portugal, Sweden, and Switzerland, each have 2 customers. Ireland, Norway, and Poland have the fewest customers, with only 1 each.</a:t>
            </a:r>
          </a:p>
          <a:p>
            <a:pPr algn="l">
              <a:lnSpc>
                <a:spcPts val="3359"/>
              </a:lnSpc>
              <a:spcBef>
                <a:spcPct val="0"/>
              </a:spcBef>
            </a:pPr>
            <a:endParaRPr lang="en-US" sz="2400" u="none" strike="noStrike">
              <a:solidFill>
                <a:srgbClr val="000000"/>
              </a:solidFill>
              <a:latin typeface="Canva Sans"/>
              <a:ea typeface="Canva Sans"/>
              <a:cs typeface="Canva Sans"/>
              <a:sym typeface="Canva Sans"/>
            </a:endParaRPr>
          </a:p>
        </p:txBody>
      </p:sp>
      <p:sp>
        <p:nvSpPr>
          <p:cNvPr id="11" name="TextBox 11"/>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1.How does customer distribution vary across different countries or cities?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989244" y="2261867"/>
            <a:ext cx="7413018" cy="7044923"/>
          </a:xfrm>
          <a:custGeom>
            <a:avLst/>
            <a:gdLst/>
            <a:ahLst/>
            <a:cxnLst/>
            <a:rect l="l" t="t" r="r" b="b"/>
            <a:pathLst>
              <a:path w="7413018" h="7044923">
                <a:moveTo>
                  <a:pt x="0" y="0"/>
                </a:moveTo>
                <a:lnTo>
                  <a:pt x="7413018" y="0"/>
                </a:lnTo>
                <a:lnTo>
                  <a:pt x="7413018" y="7044923"/>
                </a:lnTo>
                <a:lnTo>
                  <a:pt x="0" y="7044923"/>
                </a:lnTo>
                <a:lnTo>
                  <a:pt x="0" y="0"/>
                </a:lnTo>
                <a:close/>
              </a:path>
            </a:pathLst>
          </a:custGeom>
          <a:blipFill>
            <a:blip r:embed="rId7"/>
            <a:stretch>
              <a:fillRect/>
            </a:stretch>
          </a:blipFill>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0" name="TextBox 10"/>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2. What is the trend in customer orders over time?</a:t>
            </a:r>
          </a:p>
        </p:txBody>
      </p:sp>
      <p:sp>
        <p:nvSpPr>
          <p:cNvPr id="11" name="TextBox 11"/>
          <p:cNvSpPr txBox="1"/>
          <p:nvPr/>
        </p:nvSpPr>
        <p:spPr>
          <a:xfrm>
            <a:off x="8402262" y="2204717"/>
            <a:ext cx="8857038" cy="5744457"/>
          </a:xfrm>
          <a:prstGeom prst="rect">
            <a:avLst/>
          </a:prstGeom>
        </p:spPr>
        <p:txBody>
          <a:bodyPr lIns="0" tIns="0" rIns="0" bIns="0" rtlCol="0" anchor="t">
            <a:spAutoFit/>
          </a:bodyPr>
          <a:lstStyle/>
          <a:p>
            <a:pPr marL="640204" lvl="1" indent="-320102" algn="l">
              <a:lnSpc>
                <a:spcPts val="4151"/>
              </a:lnSpc>
              <a:buFont typeface="Arial"/>
              <a:buChar char="•"/>
            </a:pPr>
            <a:r>
              <a:rPr lang="en-US" sz="2965" b="1">
                <a:solidFill>
                  <a:srgbClr val="000000"/>
                </a:solidFill>
                <a:latin typeface="Lato Bold"/>
                <a:ea typeface="Lato Bold"/>
                <a:cs typeface="Lato Bold"/>
                <a:sym typeface="Lato Bold"/>
              </a:rPr>
              <a:t>Overall Upward Trend</a:t>
            </a:r>
            <a:r>
              <a:rPr lang="en-US" sz="2965">
                <a:solidFill>
                  <a:srgbClr val="000000"/>
                </a:solidFill>
                <a:latin typeface="Lato"/>
                <a:ea typeface="Lato"/>
                <a:cs typeface="Lato"/>
                <a:sym typeface="Lato"/>
              </a:rPr>
              <a:t>: Customer orders generally increased from July 1994 to April 1996.</a:t>
            </a:r>
          </a:p>
          <a:p>
            <a:pPr marL="640204" lvl="1" indent="-320102" algn="l">
              <a:lnSpc>
                <a:spcPts val="4151"/>
              </a:lnSpc>
              <a:buFont typeface="Arial"/>
              <a:buChar char="•"/>
            </a:pPr>
            <a:r>
              <a:rPr lang="en-US" sz="2965" b="1">
                <a:solidFill>
                  <a:srgbClr val="000000"/>
                </a:solidFill>
                <a:latin typeface="Lato Bold"/>
                <a:ea typeface="Lato Bold"/>
                <a:cs typeface="Lato Bold"/>
                <a:sym typeface="Lato Bold"/>
              </a:rPr>
              <a:t>Initial Growth</a:t>
            </a:r>
            <a:r>
              <a:rPr lang="en-US" sz="2965">
                <a:solidFill>
                  <a:srgbClr val="000000"/>
                </a:solidFill>
                <a:latin typeface="Lato"/>
                <a:ea typeface="Lato"/>
                <a:cs typeface="Lato"/>
                <a:sym typeface="Lato"/>
              </a:rPr>
              <a:t>: Orders rose from 47 (July 1994) to 93 (January 1995).</a:t>
            </a:r>
          </a:p>
          <a:p>
            <a:pPr marL="640204" lvl="1" indent="-320102" algn="l">
              <a:lnSpc>
                <a:spcPts val="4151"/>
              </a:lnSpc>
              <a:buFont typeface="Arial"/>
              <a:buChar char="•"/>
            </a:pPr>
            <a:r>
              <a:rPr lang="en-US" sz="2965">
                <a:solidFill>
                  <a:srgbClr val="000000"/>
                </a:solidFill>
                <a:latin typeface="Lato"/>
                <a:ea typeface="Lato"/>
                <a:cs typeface="Lato"/>
                <a:sym typeface="Lato"/>
              </a:rPr>
              <a:t>Brief Stabilization: Order count remained at 93 from January to April 1995.</a:t>
            </a:r>
          </a:p>
          <a:p>
            <a:pPr marL="640204" lvl="1" indent="-320102" algn="l">
              <a:lnSpc>
                <a:spcPts val="4151"/>
              </a:lnSpc>
              <a:buFont typeface="Arial"/>
              <a:buChar char="•"/>
            </a:pPr>
            <a:r>
              <a:rPr lang="en-US" sz="2965" b="1">
                <a:solidFill>
                  <a:srgbClr val="000000"/>
                </a:solidFill>
                <a:latin typeface="Lato Bold"/>
                <a:ea typeface="Lato Bold"/>
                <a:cs typeface="Lato Bold"/>
                <a:sym typeface="Lato Bold"/>
              </a:rPr>
              <a:t>Accelerated Growth</a:t>
            </a:r>
            <a:r>
              <a:rPr lang="en-US" sz="2965">
                <a:solidFill>
                  <a:srgbClr val="000000"/>
                </a:solidFill>
                <a:latin typeface="Lato"/>
                <a:ea typeface="Lato"/>
                <a:cs typeface="Lato"/>
                <a:sym typeface="Lato"/>
              </a:rPr>
              <a:t>: A significant surge occurred from July 1995 (96 orders) to January 1996 (157 orders).</a:t>
            </a:r>
          </a:p>
          <a:p>
            <a:pPr marL="640204" lvl="1" indent="-320102" algn="l">
              <a:lnSpc>
                <a:spcPts val="4151"/>
              </a:lnSpc>
              <a:buFont typeface="Arial"/>
              <a:buChar char="•"/>
            </a:pPr>
            <a:r>
              <a:rPr lang="en-US" sz="2965" b="1">
                <a:solidFill>
                  <a:srgbClr val="000000"/>
                </a:solidFill>
                <a:latin typeface="Lato Bold"/>
                <a:ea typeface="Lato Bold"/>
                <a:cs typeface="Lato Bold"/>
                <a:sym typeface="Lato Bold"/>
              </a:rPr>
              <a:t>Continued Increase</a:t>
            </a:r>
            <a:r>
              <a:rPr lang="en-US" sz="2965">
                <a:solidFill>
                  <a:srgbClr val="000000"/>
                </a:solidFill>
                <a:latin typeface="Lato"/>
                <a:ea typeface="Lato"/>
                <a:cs typeface="Lato"/>
                <a:sym typeface="Lato"/>
              </a:rPr>
              <a:t>: The positive trend persisted, reaching 161 orders by April 1996.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028700" y="2261867"/>
            <a:ext cx="8115300" cy="6938581"/>
          </a:xfrm>
          <a:custGeom>
            <a:avLst/>
            <a:gdLst/>
            <a:ahLst/>
            <a:cxnLst/>
            <a:rect l="l" t="t" r="r" b="b"/>
            <a:pathLst>
              <a:path w="8115300" h="6938581">
                <a:moveTo>
                  <a:pt x="0" y="0"/>
                </a:moveTo>
                <a:lnTo>
                  <a:pt x="8115300" y="0"/>
                </a:lnTo>
                <a:lnTo>
                  <a:pt x="8115300" y="6938581"/>
                </a:lnTo>
                <a:lnTo>
                  <a:pt x="0" y="6938581"/>
                </a:lnTo>
                <a:lnTo>
                  <a:pt x="0" y="0"/>
                </a:lnTo>
                <a:close/>
              </a:path>
            </a:pathLst>
          </a:custGeom>
          <a:blipFill>
            <a:blip r:embed="rId7"/>
            <a:stretch>
              <a:fillRect/>
            </a:stretch>
          </a:blipFill>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0" name="TextBox 10"/>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3. What is the distribution of customers by Contact Title or Region? </a:t>
            </a:r>
          </a:p>
        </p:txBody>
      </p:sp>
      <p:sp>
        <p:nvSpPr>
          <p:cNvPr id="11" name="TextBox 11"/>
          <p:cNvSpPr txBox="1"/>
          <p:nvPr/>
        </p:nvSpPr>
        <p:spPr>
          <a:xfrm>
            <a:off x="9356189" y="2195192"/>
            <a:ext cx="8417461" cy="6434455"/>
          </a:xfrm>
          <a:prstGeom prst="rect">
            <a:avLst/>
          </a:prstGeom>
        </p:spPr>
        <p:txBody>
          <a:bodyPr lIns="0" tIns="0" rIns="0" bIns="0" rtlCol="0" anchor="t">
            <a:spAutoFit/>
          </a:bodyPr>
          <a:lstStyle/>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Top Titles</a:t>
            </a:r>
            <a:r>
              <a:rPr lang="en-US" sz="2799">
                <a:solidFill>
                  <a:srgbClr val="000000"/>
                </a:solidFill>
                <a:latin typeface="Lato"/>
                <a:ea typeface="Lato"/>
                <a:cs typeface="Lato"/>
                <a:sym typeface="Lato"/>
              </a:rPr>
              <a:t>: "Owner" and "Sales Representative" are the most frequent contact titles, both with 17 customers.</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Management Roles</a:t>
            </a:r>
            <a:r>
              <a:rPr lang="en-US" sz="2799">
                <a:solidFill>
                  <a:srgbClr val="000000"/>
                </a:solidFill>
                <a:latin typeface="Lato"/>
                <a:ea typeface="Lato"/>
                <a:cs typeface="Lato"/>
                <a:sym typeface="Lato"/>
              </a:rPr>
              <a:t>: "Marketing Manager" (12), "Sales Manager" (11), and "Accounting Manager" (10) are also prominent.</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Other Sales Roles</a:t>
            </a:r>
            <a:r>
              <a:rPr lang="en-US" sz="2799">
                <a:solidFill>
                  <a:srgbClr val="000000"/>
                </a:solidFill>
                <a:latin typeface="Lato"/>
                <a:ea typeface="Lato"/>
                <a:cs typeface="Lato"/>
                <a:sym typeface="Lato"/>
              </a:rPr>
              <a:t>: "Sales Associate" (7), "Marketing Assistant" (6), and "Sales Agent" (5) appear.</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Least Frequent</a:t>
            </a:r>
            <a:r>
              <a:rPr lang="en-US" sz="2799">
                <a:solidFill>
                  <a:srgbClr val="000000"/>
                </a:solidFill>
                <a:latin typeface="Lato"/>
                <a:ea typeface="Lato"/>
                <a:cs typeface="Lato"/>
                <a:sym typeface="Lato"/>
              </a:rPr>
              <a:t>: Titles like "Assistant Sales Agent," "Order Administrator," "Assistant Sales Representative," and "Owner/Marketing Assistant" are rare (1-2 customers each).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626138" y="1462114"/>
            <a:ext cx="15035725" cy="8495185"/>
          </a:xfrm>
          <a:custGeom>
            <a:avLst/>
            <a:gdLst/>
            <a:ahLst/>
            <a:cxnLst/>
            <a:rect l="l" t="t" r="r" b="b"/>
            <a:pathLst>
              <a:path w="15035725" h="8495185">
                <a:moveTo>
                  <a:pt x="0" y="0"/>
                </a:moveTo>
                <a:lnTo>
                  <a:pt x="15035724" y="0"/>
                </a:lnTo>
                <a:lnTo>
                  <a:pt x="15035724" y="8495185"/>
                </a:lnTo>
                <a:lnTo>
                  <a:pt x="0" y="8495185"/>
                </a:lnTo>
                <a:lnTo>
                  <a:pt x="0" y="0"/>
                </a:lnTo>
                <a:close/>
              </a:path>
            </a:pathLst>
          </a:custGeom>
          <a:blipFill>
            <a:blip r:embed="rId7"/>
            <a:stretch>
              <a:fillRect/>
            </a:stretch>
          </a:blipFill>
          <a:ln w="38100" cap="sq">
            <a:solidFill>
              <a:srgbClr val="000000"/>
            </a:solidFill>
            <a:prstDash val="solid"/>
            <a:miter/>
          </a:ln>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514350" y="2612263"/>
            <a:ext cx="9960148" cy="6113041"/>
          </a:xfrm>
          <a:custGeom>
            <a:avLst/>
            <a:gdLst/>
            <a:ahLst/>
            <a:cxnLst/>
            <a:rect l="l" t="t" r="r" b="b"/>
            <a:pathLst>
              <a:path w="9960148" h="6113041">
                <a:moveTo>
                  <a:pt x="0" y="0"/>
                </a:moveTo>
                <a:lnTo>
                  <a:pt x="9960148" y="0"/>
                </a:lnTo>
                <a:lnTo>
                  <a:pt x="9960148" y="6113041"/>
                </a:lnTo>
                <a:lnTo>
                  <a:pt x="0" y="6113041"/>
                </a:lnTo>
                <a:lnTo>
                  <a:pt x="0" y="0"/>
                </a:lnTo>
                <a:close/>
              </a:path>
            </a:pathLst>
          </a:custGeom>
          <a:blipFill>
            <a:blip r:embed="rId7"/>
            <a:stretch>
              <a:fillRect/>
            </a:stretch>
          </a:blipFill>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0" name="TextBox 10"/>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4. How does order volume change over time?</a:t>
            </a:r>
          </a:p>
        </p:txBody>
      </p:sp>
      <p:sp>
        <p:nvSpPr>
          <p:cNvPr id="11" name="TextBox 11"/>
          <p:cNvSpPr txBox="1"/>
          <p:nvPr/>
        </p:nvSpPr>
        <p:spPr>
          <a:xfrm>
            <a:off x="10693186" y="2555113"/>
            <a:ext cx="7080464" cy="6656070"/>
          </a:xfrm>
          <a:prstGeom prst="rect">
            <a:avLst/>
          </a:prstGeom>
        </p:spPr>
        <p:txBody>
          <a:bodyPr lIns="0" tIns="0" rIns="0" bIns="0" rtlCol="0" anchor="t">
            <a:spAutoFit/>
          </a:bodyPr>
          <a:lstStyle/>
          <a:p>
            <a:pPr marL="582928" lvl="1" indent="-291464" algn="l">
              <a:lnSpc>
                <a:spcPts val="3779"/>
              </a:lnSpc>
              <a:buFont typeface="Arial"/>
              <a:buChar char="•"/>
            </a:pPr>
            <a:r>
              <a:rPr lang="en-US" sz="2699" b="1">
                <a:solidFill>
                  <a:srgbClr val="000000"/>
                </a:solidFill>
                <a:latin typeface="Lato Bold"/>
                <a:ea typeface="Lato Bold"/>
                <a:cs typeface="Lato Bold"/>
                <a:sym typeface="Lato Bold"/>
              </a:rPr>
              <a:t>Initial Growth</a:t>
            </a:r>
            <a:r>
              <a:rPr lang="en-US" sz="2699">
                <a:solidFill>
                  <a:srgbClr val="000000"/>
                </a:solidFill>
                <a:latin typeface="Lato"/>
                <a:ea typeface="Lato"/>
                <a:cs typeface="Lato"/>
                <a:sym typeface="Lato"/>
              </a:rPr>
              <a:t>: Order volume increased from 2.8K in July 1994 to 6.7K by January 1995.</a:t>
            </a:r>
          </a:p>
          <a:p>
            <a:pPr marL="582928" lvl="1" indent="-291464" algn="l">
              <a:lnSpc>
                <a:spcPts val="3779"/>
              </a:lnSpc>
              <a:buFont typeface="Arial"/>
              <a:buChar char="•"/>
            </a:pPr>
            <a:r>
              <a:rPr lang="en-US" sz="2699">
                <a:solidFill>
                  <a:srgbClr val="000000"/>
                </a:solidFill>
                <a:latin typeface="Lato"/>
                <a:ea typeface="Lato"/>
                <a:cs typeface="Lato"/>
                <a:sym typeface="Lato"/>
              </a:rPr>
              <a:t>Mid-1995 Dip: Volume decreased from 6.7K (Jan 1995) to 5.8K (Apr 1995) and further to 5.6K (Jul 1995).</a:t>
            </a:r>
          </a:p>
          <a:p>
            <a:pPr marL="582928" lvl="1" indent="-291464" algn="l">
              <a:lnSpc>
                <a:spcPts val="3779"/>
              </a:lnSpc>
              <a:buFont typeface="Arial"/>
              <a:buChar char="•"/>
            </a:pPr>
            <a:r>
              <a:rPr lang="en-US" sz="2699" b="1">
                <a:solidFill>
                  <a:srgbClr val="000000"/>
                </a:solidFill>
                <a:latin typeface="Lato Bold"/>
                <a:ea typeface="Lato Bold"/>
                <a:cs typeface="Lato Bold"/>
                <a:sym typeface="Lato Bold"/>
              </a:rPr>
              <a:t>Strong Recovery &amp; Continued Growth</a:t>
            </a:r>
            <a:r>
              <a:rPr lang="en-US" sz="2699">
                <a:solidFill>
                  <a:srgbClr val="000000"/>
                </a:solidFill>
                <a:latin typeface="Lato"/>
                <a:ea typeface="Lato"/>
                <a:cs typeface="Lato"/>
                <a:sym typeface="Lato"/>
              </a:rPr>
              <a:t>: Volume rebounded significantly to 6.9K by Oct 1995, then surged to 9.3K by Jan 1996, and reached 9.7K by April 1996.</a:t>
            </a:r>
          </a:p>
          <a:p>
            <a:pPr marL="582928" lvl="1" indent="-291464" algn="l">
              <a:lnSpc>
                <a:spcPts val="3779"/>
              </a:lnSpc>
              <a:buFont typeface="Arial"/>
              <a:buChar char="•"/>
            </a:pPr>
            <a:r>
              <a:rPr lang="en-US" sz="2699" b="1">
                <a:solidFill>
                  <a:srgbClr val="000000"/>
                </a:solidFill>
                <a:latin typeface="Lato Bold"/>
                <a:ea typeface="Lato Bold"/>
                <a:cs typeface="Lato Bold"/>
                <a:sym typeface="Lato Bold"/>
              </a:rPr>
              <a:t>Overall Trend</a:t>
            </a:r>
            <a:r>
              <a:rPr lang="en-US" sz="2699">
                <a:solidFill>
                  <a:srgbClr val="000000"/>
                </a:solidFill>
                <a:latin typeface="Lato"/>
                <a:ea typeface="Lato"/>
                <a:cs typeface="Lato"/>
                <a:sym typeface="Lato"/>
              </a:rPr>
              <a:t>: Despite a mid-period dip, the general trend indicates substantial growth in order volume over the observed period.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400538" y="2583067"/>
            <a:ext cx="11296160" cy="6028338"/>
          </a:xfrm>
          <a:custGeom>
            <a:avLst/>
            <a:gdLst/>
            <a:ahLst/>
            <a:cxnLst/>
            <a:rect l="l" t="t" r="r" b="b"/>
            <a:pathLst>
              <a:path w="11296160" h="6028338">
                <a:moveTo>
                  <a:pt x="0" y="0"/>
                </a:moveTo>
                <a:lnTo>
                  <a:pt x="11296160" y="0"/>
                </a:lnTo>
                <a:lnTo>
                  <a:pt x="11296160" y="6028338"/>
                </a:lnTo>
                <a:lnTo>
                  <a:pt x="0" y="6028338"/>
                </a:lnTo>
                <a:lnTo>
                  <a:pt x="0" y="0"/>
                </a:lnTo>
                <a:close/>
              </a:path>
            </a:pathLst>
          </a:custGeom>
          <a:blipFill>
            <a:blip r:embed="rId7"/>
            <a:stretch>
              <a:fillRect t="-103" b="-103"/>
            </a:stretch>
          </a:blipFill>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0" name="TextBox 10"/>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5. What is the distribution of order values?</a:t>
            </a:r>
          </a:p>
        </p:txBody>
      </p:sp>
      <p:sp>
        <p:nvSpPr>
          <p:cNvPr id="11" name="TextBox 11"/>
          <p:cNvSpPr txBox="1"/>
          <p:nvPr/>
        </p:nvSpPr>
        <p:spPr>
          <a:xfrm>
            <a:off x="11696698" y="1621469"/>
            <a:ext cx="6076952" cy="8368665"/>
          </a:xfrm>
          <a:prstGeom prst="rect">
            <a:avLst/>
          </a:prstGeom>
        </p:spPr>
        <p:txBody>
          <a:bodyPr lIns="0" tIns="0" rIns="0" bIns="0" rtlCol="0" anchor="t">
            <a:spAutoFit/>
          </a:bodyPr>
          <a:lstStyle/>
          <a:p>
            <a:pPr marL="518160" lvl="1" indent="-259080" algn="l">
              <a:lnSpc>
                <a:spcPts val="3359"/>
              </a:lnSpc>
              <a:buFont typeface="Arial"/>
              <a:buChar char="•"/>
            </a:pPr>
            <a:r>
              <a:rPr lang="en-US" sz="2400" b="1">
                <a:solidFill>
                  <a:srgbClr val="000000"/>
                </a:solidFill>
                <a:latin typeface="Lato Bold"/>
                <a:ea typeface="Lato Bold"/>
                <a:cs typeface="Lato Bold"/>
                <a:sym typeface="Lato Bold"/>
              </a:rPr>
              <a:t>High Concentration at Low Values</a:t>
            </a:r>
            <a:r>
              <a:rPr lang="en-US" sz="2400">
                <a:solidFill>
                  <a:srgbClr val="000000"/>
                </a:solidFill>
                <a:latin typeface="Lato"/>
                <a:ea typeface="Lato"/>
                <a:cs typeface="Lato"/>
                <a:sym typeface="Lato"/>
              </a:rPr>
              <a:t>: The highest frequency (368 orders) occurs in the lowest value bin (near 0K), indicating that most orders are of small monetary value.</a:t>
            </a:r>
          </a:p>
          <a:p>
            <a:pPr marL="518160" lvl="1" indent="-259080" algn="l">
              <a:lnSpc>
                <a:spcPts val="3359"/>
              </a:lnSpc>
              <a:buFont typeface="Arial"/>
              <a:buChar char="•"/>
            </a:pPr>
            <a:r>
              <a:rPr lang="en-US" sz="2400" b="1">
                <a:solidFill>
                  <a:srgbClr val="000000"/>
                </a:solidFill>
                <a:latin typeface="Lato Bold"/>
                <a:ea typeface="Lato Bold"/>
                <a:cs typeface="Lato Bold"/>
                <a:sym typeface="Lato Bold"/>
              </a:rPr>
              <a:t>Rapid Decline</a:t>
            </a:r>
            <a:r>
              <a:rPr lang="en-US" sz="2400">
                <a:solidFill>
                  <a:srgbClr val="000000"/>
                </a:solidFill>
                <a:latin typeface="Lato"/>
                <a:ea typeface="Lato"/>
                <a:cs typeface="Lato"/>
                <a:sym typeface="Lato"/>
              </a:rPr>
              <a:t>: The number of orders drops sharply as the order value increases, with significantly fewer orders in the 1K-2K range (e.g., 53, 14, 12, 7, 3 orders in subsequent bins).</a:t>
            </a:r>
          </a:p>
          <a:p>
            <a:pPr marL="518160" lvl="1" indent="-259080" algn="l">
              <a:lnSpc>
                <a:spcPts val="3359"/>
              </a:lnSpc>
              <a:buFont typeface="Arial"/>
              <a:buChar char="•"/>
            </a:pPr>
            <a:r>
              <a:rPr lang="en-US" sz="2400" b="1">
                <a:solidFill>
                  <a:srgbClr val="000000"/>
                </a:solidFill>
                <a:latin typeface="Lato Bold"/>
                <a:ea typeface="Lato Bold"/>
                <a:cs typeface="Lato Bold"/>
                <a:sym typeface="Lato Bold"/>
              </a:rPr>
              <a:t>Long Tail of High Values</a:t>
            </a:r>
            <a:r>
              <a:rPr lang="en-US" sz="2400">
                <a:solidFill>
                  <a:srgbClr val="000000"/>
                </a:solidFill>
                <a:latin typeface="Lato"/>
                <a:ea typeface="Lato"/>
                <a:cs typeface="Lato"/>
                <a:sym typeface="Lato"/>
              </a:rPr>
              <a:t>: While rare, there are a few very high-value orders (e.g., 2 orders around 5K, 2 orders around 7.5K, 2 orders around 10K, and 1 order beyond 15K), suggesting occasional large transactions.</a:t>
            </a:r>
          </a:p>
          <a:p>
            <a:pPr marL="518160" lvl="1" indent="-259080" algn="l">
              <a:lnSpc>
                <a:spcPts val="3359"/>
              </a:lnSpc>
              <a:buFont typeface="Arial"/>
              <a:buChar char="•"/>
            </a:pPr>
            <a:r>
              <a:rPr lang="en-US" sz="2400" b="1">
                <a:solidFill>
                  <a:srgbClr val="000000"/>
                </a:solidFill>
                <a:latin typeface="Lato Bold"/>
                <a:ea typeface="Lato Bold"/>
                <a:cs typeface="Lato Bold"/>
                <a:sym typeface="Lato Bold"/>
              </a:rPr>
              <a:t>Skewed Distribution</a:t>
            </a:r>
            <a:r>
              <a:rPr lang="en-US" sz="2400">
                <a:solidFill>
                  <a:srgbClr val="000000"/>
                </a:solidFill>
                <a:latin typeface="Lato"/>
                <a:ea typeface="Lato"/>
                <a:cs typeface="Lato"/>
                <a:sym typeface="Lato"/>
              </a:rPr>
              <a:t>: The distribution is heavily skewed to the left (positively skewed), meaning a large number of small orders and a small number of large orders.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400538" y="2261867"/>
            <a:ext cx="8210334" cy="6952094"/>
          </a:xfrm>
          <a:custGeom>
            <a:avLst/>
            <a:gdLst/>
            <a:ahLst/>
            <a:cxnLst/>
            <a:rect l="l" t="t" r="r" b="b"/>
            <a:pathLst>
              <a:path w="8210334" h="6952094">
                <a:moveTo>
                  <a:pt x="0" y="0"/>
                </a:moveTo>
                <a:lnTo>
                  <a:pt x="8210334" y="0"/>
                </a:lnTo>
                <a:lnTo>
                  <a:pt x="8210334" y="6952094"/>
                </a:lnTo>
                <a:lnTo>
                  <a:pt x="0" y="6952094"/>
                </a:lnTo>
                <a:lnTo>
                  <a:pt x="0" y="0"/>
                </a:lnTo>
                <a:close/>
              </a:path>
            </a:pathLst>
          </a:custGeom>
          <a:blipFill>
            <a:blip r:embed="rId7"/>
            <a:stretch>
              <a:fillRect/>
            </a:stretch>
          </a:blipFill>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0" name="TextBox 10"/>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6. What is the average order shipping duration? </a:t>
            </a:r>
          </a:p>
        </p:txBody>
      </p:sp>
      <p:sp>
        <p:nvSpPr>
          <p:cNvPr id="11" name="TextBox 11"/>
          <p:cNvSpPr txBox="1"/>
          <p:nvPr/>
        </p:nvSpPr>
        <p:spPr>
          <a:xfrm>
            <a:off x="8610872" y="2545588"/>
            <a:ext cx="9162778" cy="5605145"/>
          </a:xfrm>
          <a:prstGeom prst="rect">
            <a:avLst/>
          </a:prstGeom>
        </p:spPr>
        <p:txBody>
          <a:bodyPr lIns="0" tIns="0" rIns="0" bIns="0" rtlCol="0" anchor="t">
            <a:spAutoFit/>
          </a:bodyPr>
          <a:lstStyle/>
          <a:p>
            <a:pPr marL="690881" lvl="1" indent="-345440" algn="l">
              <a:lnSpc>
                <a:spcPts val="4480"/>
              </a:lnSpc>
              <a:buFont typeface="Arial"/>
              <a:buChar char="•"/>
            </a:pPr>
            <a:r>
              <a:rPr lang="en-US" sz="3200" b="1">
                <a:solidFill>
                  <a:srgbClr val="000000"/>
                </a:solidFill>
                <a:latin typeface="Lato Bold"/>
                <a:ea typeface="Lato Bold"/>
                <a:cs typeface="Lato Bold"/>
                <a:sym typeface="Lato Bold"/>
              </a:rPr>
              <a:t>Highest Volume Shipper</a:t>
            </a:r>
            <a:r>
              <a:rPr lang="en-US" sz="3200">
                <a:solidFill>
                  <a:srgbClr val="000000"/>
                </a:solidFill>
                <a:latin typeface="Lato"/>
                <a:ea typeface="Lato"/>
                <a:cs typeface="Lato"/>
                <a:sym typeface="Lato"/>
              </a:rPr>
              <a:t>: "United Package" processes the largest number of shipments, with a count of 315.</a:t>
            </a:r>
          </a:p>
          <a:p>
            <a:pPr marL="690881" lvl="1" indent="-345440" algn="l">
              <a:lnSpc>
                <a:spcPts val="4480"/>
              </a:lnSpc>
              <a:buFont typeface="Arial"/>
              <a:buChar char="•"/>
            </a:pPr>
            <a:r>
              <a:rPr lang="en-US" sz="3200" b="1">
                <a:solidFill>
                  <a:srgbClr val="000000"/>
                </a:solidFill>
                <a:latin typeface="Lato Bold"/>
                <a:ea typeface="Lato Bold"/>
                <a:cs typeface="Lato Bold"/>
                <a:sym typeface="Lato Bold"/>
              </a:rPr>
              <a:t>Similar Volumes for Others</a:t>
            </a:r>
            <a:r>
              <a:rPr lang="en-US" sz="3200">
                <a:solidFill>
                  <a:srgbClr val="000000"/>
                </a:solidFill>
                <a:latin typeface="Lato"/>
                <a:ea typeface="Lato"/>
                <a:cs typeface="Lato"/>
                <a:sym typeface="Lato"/>
              </a:rPr>
              <a:t>: "Federal Shipping" and "Speedy Express" handle comparable volumes, with 249 and 245 shipments respectively.</a:t>
            </a:r>
          </a:p>
          <a:p>
            <a:pPr marL="690881" lvl="1" indent="-345440" algn="l">
              <a:lnSpc>
                <a:spcPts val="4480"/>
              </a:lnSpc>
              <a:buFont typeface="Arial"/>
              <a:buChar char="•"/>
            </a:pPr>
            <a:r>
              <a:rPr lang="en-US" sz="3200" b="1">
                <a:solidFill>
                  <a:srgbClr val="000000"/>
                </a:solidFill>
                <a:latin typeface="Lato Bold"/>
                <a:ea typeface="Lato Bold"/>
                <a:cs typeface="Lato Bold"/>
                <a:sym typeface="Lato Bold"/>
              </a:rPr>
              <a:t>Volume Disparity</a:t>
            </a:r>
            <a:r>
              <a:rPr lang="en-US" sz="3200">
                <a:solidFill>
                  <a:srgbClr val="000000"/>
                </a:solidFill>
                <a:latin typeface="Lato"/>
                <a:ea typeface="Lato"/>
                <a:cs typeface="Lato"/>
                <a:sym typeface="Lato"/>
              </a:rPr>
              <a:t>: "United Package" handles considerably more shipments than either "Federal Shipping" or "Speedy Express."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502397" y="1275288"/>
            <a:ext cx="15283206" cy="8615907"/>
          </a:xfrm>
          <a:custGeom>
            <a:avLst/>
            <a:gdLst/>
            <a:ahLst/>
            <a:cxnLst/>
            <a:rect l="l" t="t" r="r" b="b"/>
            <a:pathLst>
              <a:path w="15283206" h="8615907">
                <a:moveTo>
                  <a:pt x="0" y="0"/>
                </a:moveTo>
                <a:lnTo>
                  <a:pt x="15283206" y="0"/>
                </a:lnTo>
                <a:lnTo>
                  <a:pt x="15283206" y="8615907"/>
                </a:lnTo>
                <a:lnTo>
                  <a:pt x="0" y="8615907"/>
                </a:lnTo>
                <a:lnTo>
                  <a:pt x="0" y="0"/>
                </a:lnTo>
                <a:close/>
              </a:path>
            </a:pathLst>
          </a:custGeom>
          <a:blipFill>
            <a:blip r:embed="rId7"/>
            <a:stretch>
              <a:fillRect/>
            </a:stretch>
          </a:blipFill>
          <a:ln w="38100" cap="sq">
            <a:solidFill>
              <a:srgbClr val="000000"/>
            </a:solidFill>
            <a:prstDash val="solid"/>
            <a:miter/>
          </a:ln>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514350" y="2261867"/>
            <a:ext cx="6796580" cy="7443873"/>
          </a:xfrm>
          <a:custGeom>
            <a:avLst/>
            <a:gdLst/>
            <a:ahLst/>
            <a:cxnLst/>
            <a:rect l="l" t="t" r="r" b="b"/>
            <a:pathLst>
              <a:path w="6796580" h="7443873">
                <a:moveTo>
                  <a:pt x="0" y="0"/>
                </a:moveTo>
                <a:lnTo>
                  <a:pt x="6796580" y="0"/>
                </a:lnTo>
                <a:lnTo>
                  <a:pt x="6796580" y="7443872"/>
                </a:lnTo>
                <a:lnTo>
                  <a:pt x="0" y="7443872"/>
                </a:lnTo>
                <a:lnTo>
                  <a:pt x="0" y="0"/>
                </a:lnTo>
                <a:close/>
              </a:path>
            </a:pathLst>
          </a:custGeom>
          <a:blipFill>
            <a:blip r:embed="rId7"/>
            <a:stretch>
              <a:fillRect/>
            </a:stretch>
          </a:blipFill>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0" name="TextBox 10"/>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7. What is the count of employees by job title or region?</a:t>
            </a:r>
          </a:p>
        </p:txBody>
      </p:sp>
      <p:sp>
        <p:nvSpPr>
          <p:cNvPr id="11" name="TextBox 11"/>
          <p:cNvSpPr txBox="1"/>
          <p:nvPr/>
        </p:nvSpPr>
        <p:spPr>
          <a:xfrm>
            <a:off x="7625690" y="3052012"/>
            <a:ext cx="9869738" cy="4453255"/>
          </a:xfrm>
          <a:prstGeom prst="rect">
            <a:avLst/>
          </a:prstGeom>
        </p:spPr>
        <p:txBody>
          <a:bodyPr lIns="0" tIns="0" rIns="0" bIns="0" rtlCol="0" anchor="t">
            <a:spAutoFit/>
          </a:bodyPr>
          <a:lstStyle/>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Sales Representative Dominance</a:t>
            </a:r>
            <a:r>
              <a:rPr lang="en-US" sz="2799">
                <a:solidFill>
                  <a:srgbClr val="000000"/>
                </a:solidFill>
                <a:latin typeface="Lato"/>
                <a:ea typeface="Lato"/>
                <a:cs typeface="Lato"/>
                <a:sym typeface="Lato"/>
              </a:rPr>
              <a:t>: "Sales Representative" is by far the largest employee group, with 6 employees, occupying the vast majority of the treemap's area.</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Single Employee Roles</a:t>
            </a:r>
            <a:r>
              <a:rPr lang="en-US" sz="2799">
                <a:solidFill>
                  <a:srgbClr val="000000"/>
                </a:solidFill>
                <a:latin typeface="Lato"/>
                <a:ea typeface="Lato"/>
                <a:cs typeface="Lato"/>
                <a:sym typeface="Lato"/>
              </a:rPr>
              <a:t>: "Inside Sales Coordinator," "Sales Manager," and "Vice President, Sales" each have only 1 employee.</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Top-Heavy Sales Structure</a:t>
            </a:r>
            <a:r>
              <a:rPr lang="en-US" sz="2799">
                <a:solidFill>
                  <a:srgbClr val="000000"/>
                </a:solidFill>
                <a:latin typeface="Lato"/>
                <a:ea typeface="Lato"/>
                <a:cs typeface="Lato"/>
                <a:sym typeface="Lato"/>
              </a:rPr>
              <a:t>: This suggests a lean management structure with a strong focus on the core sales 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007362" y="6821694"/>
            <a:ext cx="2973888" cy="3311009"/>
          </a:xfrm>
          <a:custGeom>
            <a:avLst/>
            <a:gdLst/>
            <a:ahLst/>
            <a:cxnLst/>
            <a:rect l="l" t="t" r="r" b="b"/>
            <a:pathLst>
              <a:path w="2973888" h="3311009">
                <a:moveTo>
                  <a:pt x="0" y="0"/>
                </a:moveTo>
                <a:lnTo>
                  <a:pt x="2973888" y="0"/>
                </a:lnTo>
                <a:lnTo>
                  <a:pt x="2973888" y="3311010"/>
                </a:lnTo>
                <a:lnTo>
                  <a:pt x="0" y="3311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306750" y="368511"/>
            <a:ext cx="17674500" cy="800195"/>
          </a:xfrm>
          <a:prstGeom prst="rect">
            <a:avLst/>
          </a:prstGeom>
        </p:spPr>
        <p:txBody>
          <a:bodyPr lIns="0" tIns="0" rIns="0" bIns="0" rtlCol="0" anchor="t">
            <a:spAutoFit/>
          </a:bodyPr>
          <a:lstStyle/>
          <a:p>
            <a:pPr algn="ctr">
              <a:lnSpc>
                <a:spcPts val="5429"/>
              </a:lnSpc>
            </a:pPr>
            <a:r>
              <a:rPr lang="en-US" sz="4275" b="1" spc="585">
                <a:solidFill>
                  <a:srgbClr val="201079"/>
                </a:solidFill>
                <a:latin typeface="Cooper Hewitt Heavy"/>
                <a:ea typeface="Cooper Hewitt Heavy"/>
                <a:cs typeface="Cooper Hewitt Heavy"/>
                <a:sym typeface="Cooper Hewitt Heavy"/>
              </a:rPr>
              <a:t>NORTHWIND COMPREHENSIVE DATA ANALYSIS REPORT </a:t>
            </a:r>
          </a:p>
        </p:txBody>
      </p:sp>
      <p:sp>
        <p:nvSpPr>
          <p:cNvPr id="8" name="TextBox 8"/>
          <p:cNvSpPr txBox="1"/>
          <p:nvPr/>
        </p:nvSpPr>
        <p:spPr>
          <a:xfrm>
            <a:off x="863698" y="1337945"/>
            <a:ext cx="16395602" cy="7920355"/>
          </a:xfrm>
          <a:prstGeom prst="rect">
            <a:avLst/>
          </a:prstGeom>
        </p:spPr>
        <p:txBody>
          <a:bodyPr lIns="0" tIns="0" rIns="0" bIns="0" rtlCol="0" anchor="t">
            <a:spAutoFit/>
          </a:bodyPr>
          <a:lstStyle/>
          <a:p>
            <a:pPr algn="l">
              <a:lnSpc>
                <a:spcPts val="3919"/>
              </a:lnSpc>
            </a:pPr>
            <a:r>
              <a:rPr lang="en-US" sz="2799" b="1">
                <a:solidFill>
                  <a:srgbClr val="000000"/>
                </a:solidFill>
                <a:latin typeface="Lato Bold"/>
                <a:ea typeface="Lato Bold"/>
                <a:cs typeface="Lato Bold"/>
                <a:sym typeface="Lato Bold"/>
              </a:rPr>
              <a:t>NORTHWIND TRADERS</a:t>
            </a:r>
            <a:r>
              <a:rPr lang="en-US" sz="2799">
                <a:solidFill>
                  <a:srgbClr val="000000"/>
                </a:solidFill>
                <a:latin typeface="Lato"/>
                <a:ea typeface="Lato"/>
                <a:cs typeface="Lato"/>
                <a:sym typeface="Lato"/>
              </a:rPr>
              <a:t> operates as a distributor or wholesaler engaged in the sale and distribution of various products to a diverse customer base. Based on the comprehensive dataset, the company's core operations can be delineated across several interconnected functional areas:</a:t>
            </a:r>
          </a:p>
          <a:p>
            <a:pPr algn="l">
              <a:lnSpc>
                <a:spcPts val="3919"/>
              </a:lnSpc>
            </a:pPr>
            <a:endParaRPr lang="en-US" sz="2799">
              <a:solidFill>
                <a:srgbClr val="000000"/>
              </a:solidFill>
              <a:latin typeface="Lato"/>
              <a:ea typeface="Lato"/>
              <a:cs typeface="Lato"/>
              <a:sym typeface="Lato"/>
            </a:endParaRP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Product Procurement &amp; Management</a:t>
            </a:r>
            <a:r>
              <a:rPr lang="en-US" sz="2799">
                <a:solidFill>
                  <a:srgbClr val="000000"/>
                </a:solidFill>
                <a:latin typeface="Lato"/>
                <a:ea typeface="Lato"/>
                <a:cs typeface="Lato"/>
                <a:sym typeface="Lato"/>
              </a:rPr>
              <a:t>: Sourcing and categorizing diverse products from a tracked supplier network, maintaining detailed inventory and pricing records.</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Sales &amp; Order Processing</a:t>
            </a:r>
            <a:r>
              <a:rPr lang="en-US" sz="2799">
                <a:solidFill>
                  <a:srgbClr val="000000"/>
                </a:solidFill>
                <a:latin typeface="Lato"/>
                <a:ea typeface="Lato"/>
                <a:cs typeface="Lato"/>
                <a:sym typeface="Lato"/>
              </a:rPr>
              <a:t>: Engaging customers to record and process orders, managed by employees, with detailed line items for revenue calculation.</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Logistics &amp; Fulfillment</a:t>
            </a:r>
            <a:r>
              <a:rPr lang="en-US" sz="2799">
                <a:solidFill>
                  <a:srgbClr val="000000"/>
                </a:solidFill>
                <a:latin typeface="Lato"/>
                <a:ea typeface="Lato"/>
                <a:cs typeface="Lato"/>
                <a:sym typeface="Lato"/>
              </a:rPr>
              <a:t>: Utilizing shipping companies to deliver products, tracking shipping details and costs.</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Human Resources</a:t>
            </a:r>
            <a:r>
              <a:rPr lang="en-US" sz="2799">
                <a:solidFill>
                  <a:srgbClr val="000000"/>
                </a:solidFill>
                <a:latin typeface="Lato"/>
                <a:ea typeface="Lato"/>
                <a:cs typeface="Lato"/>
                <a:sym typeface="Lato"/>
              </a:rPr>
              <a:t>: Managing employee workforce details, including roles and reporting structures, to support operations.</a:t>
            </a:r>
          </a:p>
          <a:p>
            <a:pPr algn="l">
              <a:lnSpc>
                <a:spcPts val="3919"/>
              </a:lnSpc>
            </a:pPr>
            <a:endParaRPr lang="en-US" sz="2799">
              <a:solidFill>
                <a:srgbClr val="000000"/>
              </a:solidFill>
              <a:latin typeface="Lato"/>
              <a:ea typeface="Lato"/>
              <a:cs typeface="Lato"/>
              <a:sym typeface="Lato"/>
            </a:endParaRPr>
          </a:p>
          <a:p>
            <a:pPr algn="l">
              <a:lnSpc>
                <a:spcPts val="3919"/>
              </a:lnSpc>
            </a:pPr>
            <a:r>
              <a:rPr lang="en-US" sz="2799">
                <a:solidFill>
                  <a:srgbClr val="000000"/>
                </a:solidFill>
                <a:latin typeface="Lato"/>
                <a:ea typeface="Lato"/>
                <a:cs typeface="Lato"/>
                <a:sym typeface="Lato"/>
              </a:rPr>
              <a:t>In essence, Northwind Traders efficiently manages the flow of goods from suppliers to customers, supported by its internal workforce and external logistics partners.</a:t>
            </a:r>
          </a:p>
          <a:p>
            <a:pPr algn="l">
              <a:lnSpc>
                <a:spcPts val="3919"/>
              </a:lnSpc>
            </a:pPr>
            <a:endParaRPr lang="en-US" sz="2799">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514350" y="2448354"/>
            <a:ext cx="8096522" cy="7150614"/>
          </a:xfrm>
          <a:custGeom>
            <a:avLst/>
            <a:gdLst/>
            <a:ahLst/>
            <a:cxnLst/>
            <a:rect l="l" t="t" r="r" b="b"/>
            <a:pathLst>
              <a:path w="8096522" h="7150614">
                <a:moveTo>
                  <a:pt x="0" y="0"/>
                </a:moveTo>
                <a:lnTo>
                  <a:pt x="8096522" y="0"/>
                </a:lnTo>
                <a:lnTo>
                  <a:pt x="8096522" y="7150614"/>
                </a:lnTo>
                <a:lnTo>
                  <a:pt x="0" y="7150614"/>
                </a:lnTo>
                <a:lnTo>
                  <a:pt x="0" y="0"/>
                </a:lnTo>
                <a:close/>
              </a:path>
            </a:pathLst>
          </a:custGeom>
          <a:blipFill>
            <a:blip r:embed="rId7"/>
            <a:stretch>
              <a:fillRect/>
            </a:stretch>
          </a:blipFill>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0" name="TextBox 10"/>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8. What is the distribution of employee tenure?</a:t>
            </a:r>
          </a:p>
        </p:txBody>
      </p:sp>
      <p:sp>
        <p:nvSpPr>
          <p:cNvPr id="11" name="TextBox 11"/>
          <p:cNvSpPr txBox="1"/>
          <p:nvPr/>
        </p:nvSpPr>
        <p:spPr>
          <a:xfrm>
            <a:off x="8861169" y="3034385"/>
            <a:ext cx="8912481" cy="4453255"/>
          </a:xfrm>
          <a:prstGeom prst="rect">
            <a:avLst/>
          </a:prstGeom>
        </p:spPr>
        <p:txBody>
          <a:bodyPr lIns="0" tIns="0" rIns="0" bIns="0" rtlCol="0" anchor="t">
            <a:spAutoFit/>
          </a:bodyPr>
          <a:lstStyle/>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High Tenure Consistency</a:t>
            </a:r>
            <a:r>
              <a:rPr lang="en-US" sz="2799">
                <a:solidFill>
                  <a:srgbClr val="000000"/>
                </a:solidFill>
                <a:latin typeface="Lato"/>
                <a:ea typeface="Lato"/>
                <a:cs typeface="Lato"/>
                <a:sym typeface="Lato"/>
              </a:rPr>
              <a:t>: The majority of employees (EmployeeID 1, 2, 3) show a tenure of 33 years.</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Slight Decrease for Some</a:t>
            </a:r>
            <a:r>
              <a:rPr lang="en-US" sz="2799">
                <a:solidFill>
                  <a:srgbClr val="000000"/>
                </a:solidFill>
                <a:latin typeface="Lato"/>
                <a:ea typeface="Lato"/>
                <a:cs typeface="Lato"/>
                <a:sym typeface="Lato"/>
              </a:rPr>
              <a:t>: EmployeeIDs 4, 5, and 6 show a slightly lower, but still high, tenure of 32 years.</a:t>
            </a:r>
          </a:p>
          <a:p>
            <a:pPr marL="604519" lvl="1" indent="-302260" algn="l">
              <a:lnSpc>
                <a:spcPts val="3919"/>
              </a:lnSpc>
              <a:buFont typeface="Arial"/>
              <a:buChar char="•"/>
            </a:pPr>
            <a:r>
              <a:rPr lang="en-US" sz="2799">
                <a:solidFill>
                  <a:srgbClr val="000000"/>
                </a:solidFill>
                <a:latin typeface="Lato"/>
                <a:ea typeface="Lato"/>
                <a:cs typeface="Lato"/>
                <a:sym typeface="Lato"/>
              </a:rPr>
              <a:t>Lowest Tenure Observed: EmployeeIDs 7, 8, and 9 have the lowest observed tenure at 31 years.</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Overall Stability</a:t>
            </a:r>
            <a:r>
              <a:rPr lang="en-US" sz="2799">
                <a:solidFill>
                  <a:srgbClr val="000000"/>
                </a:solidFill>
                <a:latin typeface="Lato"/>
                <a:ea typeface="Lato"/>
                <a:cs typeface="Lato"/>
                <a:sym typeface="Lato"/>
              </a:rPr>
              <a:t>: The data suggests a very stable workforce with long-term employees, as all observed tenures are above 30 years.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400538" y="2773792"/>
            <a:ext cx="8891191" cy="6138607"/>
          </a:xfrm>
          <a:custGeom>
            <a:avLst/>
            <a:gdLst/>
            <a:ahLst/>
            <a:cxnLst/>
            <a:rect l="l" t="t" r="r" b="b"/>
            <a:pathLst>
              <a:path w="8891191" h="6138607">
                <a:moveTo>
                  <a:pt x="0" y="0"/>
                </a:moveTo>
                <a:lnTo>
                  <a:pt x="8891191" y="0"/>
                </a:lnTo>
                <a:lnTo>
                  <a:pt x="8891191" y="6138607"/>
                </a:lnTo>
                <a:lnTo>
                  <a:pt x="0" y="6138607"/>
                </a:lnTo>
                <a:lnTo>
                  <a:pt x="0" y="0"/>
                </a:lnTo>
                <a:close/>
              </a:path>
            </a:pathLst>
          </a:custGeom>
          <a:blipFill>
            <a:blip r:embed="rId7"/>
            <a:stretch>
              <a:fillRect/>
            </a:stretch>
          </a:blipFill>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0" name="TextBox 10"/>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9. What is the reporting structure among employees? </a:t>
            </a:r>
          </a:p>
        </p:txBody>
      </p:sp>
      <p:sp>
        <p:nvSpPr>
          <p:cNvPr id="11" name="TextBox 11"/>
          <p:cNvSpPr txBox="1"/>
          <p:nvPr/>
        </p:nvSpPr>
        <p:spPr>
          <a:xfrm>
            <a:off x="9595985" y="2312496"/>
            <a:ext cx="8388973" cy="7004050"/>
          </a:xfrm>
          <a:prstGeom prst="rect">
            <a:avLst/>
          </a:prstGeom>
        </p:spPr>
        <p:txBody>
          <a:bodyPr lIns="0" tIns="0" rIns="0" bIns="0" rtlCol="0" anchor="t">
            <a:spAutoFit/>
          </a:bodyPr>
          <a:lstStyle/>
          <a:p>
            <a:pPr marL="539751" lvl="1" indent="-269876" algn="l">
              <a:lnSpc>
                <a:spcPts val="3500"/>
              </a:lnSpc>
              <a:buFont typeface="Arial"/>
              <a:buChar char="•"/>
            </a:pPr>
            <a:r>
              <a:rPr lang="en-US" sz="2500" b="1">
                <a:solidFill>
                  <a:srgbClr val="000000"/>
                </a:solidFill>
                <a:latin typeface="Lato Bold"/>
                <a:ea typeface="Lato Bold"/>
                <a:cs typeface="Lato Bold"/>
                <a:sym typeface="Lato Bold"/>
              </a:rPr>
              <a:t>Total Employees</a:t>
            </a:r>
            <a:r>
              <a:rPr lang="en-US" sz="2500">
                <a:solidFill>
                  <a:srgbClr val="000000"/>
                </a:solidFill>
                <a:latin typeface="Lato"/>
                <a:ea typeface="Lato"/>
                <a:cs typeface="Lato"/>
                <a:sym typeface="Lato"/>
              </a:rPr>
              <a:t>: There are 9 employees in total, as indicated by "Count of EmployeeID: 9".</a:t>
            </a:r>
          </a:p>
          <a:p>
            <a:pPr algn="l">
              <a:lnSpc>
                <a:spcPts val="3500"/>
              </a:lnSpc>
            </a:pPr>
            <a:r>
              <a:rPr lang="en-US" sz="2500" b="1">
                <a:solidFill>
                  <a:srgbClr val="000000"/>
                </a:solidFill>
                <a:latin typeface="Lato Bold"/>
                <a:ea typeface="Lato Bold"/>
                <a:cs typeface="Lato Bold"/>
                <a:sym typeface="Lato Bold"/>
              </a:rPr>
              <a:t>Primary Reporting Line (ReportsTo 2):</a:t>
            </a:r>
          </a:p>
          <a:p>
            <a:pPr marL="539751" lvl="1" indent="-269876" algn="l">
              <a:lnSpc>
                <a:spcPts val="3500"/>
              </a:lnSpc>
              <a:buFont typeface="Arial"/>
              <a:buChar char="•"/>
            </a:pPr>
            <a:r>
              <a:rPr lang="en-US" sz="2500">
                <a:solidFill>
                  <a:srgbClr val="000000"/>
                </a:solidFill>
                <a:latin typeface="Lato"/>
                <a:ea typeface="Lato"/>
                <a:cs typeface="Lato"/>
                <a:sym typeface="Lato"/>
              </a:rPr>
              <a:t>EmployeeID 2 is a key manager, with 5 direct reports.</a:t>
            </a:r>
          </a:p>
          <a:p>
            <a:pPr marL="539751" lvl="1" indent="-269876" algn="l">
              <a:lnSpc>
                <a:spcPts val="3500"/>
              </a:lnSpc>
              <a:buFont typeface="Arial"/>
              <a:buChar char="•"/>
            </a:pPr>
            <a:r>
              <a:rPr lang="en-US" sz="2500">
                <a:solidFill>
                  <a:srgbClr val="000000"/>
                </a:solidFill>
                <a:latin typeface="Lato"/>
                <a:ea typeface="Lato"/>
                <a:cs typeface="Lato"/>
                <a:sym typeface="Lato"/>
              </a:rPr>
              <a:t>These reports include 3 "Sales Representative" employees, all located in "WA" (Washington).</a:t>
            </a:r>
          </a:p>
          <a:p>
            <a:pPr marL="539751" lvl="1" indent="-269876" algn="l">
              <a:lnSpc>
                <a:spcPts val="3500"/>
              </a:lnSpc>
              <a:buFont typeface="Arial"/>
              <a:buChar char="•"/>
            </a:pPr>
            <a:r>
              <a:rPr lang="en-US" sz="2500">
                <a:solidFill>
                  <a:srgbClr val="000000"/>
                </a:solidFill>
                <a:latin typeface="Lato"/>
                <a:ea typeface="Lato"/>
                <a:cs typeface="Lato"/>
                <a:sym typeface="Lato"/>
              </a:rPr>
              <a:t>One "Inside Sales Coordinator" reports to EmployeeID 2.</a:t>
            </a:r>
          </a:p>
          <a:p>
            <a:pPr marL="539751" lvl="1" indent="-269876" algn="l">
              <a:lnSpc>
                <a:spcPts val="3500"/>
              </a:lnSpc>
              <a:buFont typeface="Arial"/>
              <a:buChar char="•"/>
            </a:pPr>
            <a:r>
              <a:rPr lang="en-US" sz="2500">
                <a:solidFill>
                  <a:srgbClr val="000000"/>
                </a:solidFill>
                <a:latin typeface="Lato"/>
                <a:ea typeface="Lato"/>
                <a:cs typeface="Lato"/>
                <a:sym typeface="Lato"/>
              </a:rPr>
              <a:t>One "Sales Manager" also reports to EmployeeID 2.</a:t>
            </a:r>
          </a:p>
          <a:p>
            <a:pPr algn="l">
              <a:lnSpc>
                <a:spcPts val="3500"/>
              </a:lnSpc>
            </a:pPr>
            <a:r>
              <a:rPr lang="en-US" sz="2500" b="1">
                <a:solidFill>
                  <a:srgbClr val="000000"/>
                </a:solidFill>
                <a:latin typeface="Lato Bold"/>
                <a:ea typeface="Lato Bold"/>
                <a:cs typeface="Lato Bold"/>
                <a:sym typeface="Lato Bold"/>
              </a:rPr>
              <a:t>Secondary Reporting Line (ReportsTo 5):</a:t>
            </a:r>
          </a:p>
          <a:p>
            <a:pPr marL="539751" lvl="1" indent="-269876" algn="l">
              <a:lnSpc>
                <a:spcPts val="3500"/>
              </a:lnSpc>
              <a:buFont typeface="Arial"/>
              <a:buChar char="•"/>
            </a:pPr>
            <a:r>
              <a:rPr lang="en-US" sz="2500">
                <a:solidFill>
                  <a:srgbClr val="000000"/>
                </a:solidFill>
                <a:latin typeface="Lato"/>
                <a:ea typeface="Lato"/>
                <a:cs typeface="Lato"/>
                <a:sym typeface="Lato"/>
              </a:rPr>
              <a:t>EmployeeID 5 manages 3 employees. The specific titles and regions of these reports are not detailed in this view but are represented by a bar.</a:t>
            </a:r>
          </a:p>
          <a:p>
            <a:pPr marL="539751" lvl="1" indent="-269876" algn="l">
              <a:lnSpc>
                <a:spcPts val="3500"/>
              </a:lnSpc>
              <a:buFont typeface="Arial"/>
              <a:buChar char="•"/>
            </a:pPr>
            <a:r>
              <a:rPr lang="en-US" sz="2500">
                <a:solidFill>
                  <a:srgbClr val="000000"/>
                </a:solidFill>
                <a:latin typeface="Lato"/>
                <a:ea typeface="Lato"/>
                <a:cs typeface="Lato"/>
                <a:sym typeface="Lato"/>
              </a:rPr>
              <a:t>Unassigned Report: One employee has a "(Blank)" ReportsTo field, meaning they do not report to anyone specified in this hierarchy, or their manager is not included in this filtered view.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711277" y="1275288"/>
            <a:ext cx="14865445" cy="8361813"/>
          </a:xfrm>
          <a:custGeom>
            <a:avLst/>
            <a:gdLst/>
            <a:ahLst/>
            <a:cxnLst/>
            <a:rect l="l" t="t" r="r" b="b"/>
            <a:pathLst>
              <a:path w="14865445" h="8361813">
                <a:moveTo>
                  <a:pt x="0" y="0"/>
                </a:moveTo>
                <a:lnTo>
                  <a:pt x="14865446" y="0"/>
                </a:lnTo>
                <a:lnTo>
                  <a:pt x="14865446" y="8361813"/>
                </a:lnTo>
                <a:lnTo>
                  <a:pt x="0" y="8361813"/>
                </a:lnTo>
                <a:lnTo>
                  <a:pt x="0" y="0"/>
                </a:lnTo>
                <a:close/>
              </a:path>
            </a:pathLst>
          </a:custGeom>
          <a:blipFill>
            <a:blip r:embed="rId7"/>
            <a:stretch>
              <a:fillRect/>
            </a:stretch>
          </a:blipFill>
          <a:ln w="38100" cap="sq">
            <a:solidFill>
              <a:srgbClr val="000000"/>
            </a:solidFill>
            <a:prstDash val="solid"/>
            <a:miter/>
          </a:ln>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514350" y="2261867"/>
            <a:ext cx="8447103" cy="7387117"/>
          </a:xfrm>
          <a:custGeom>
            <a:avLst/>
            <a:gdLst/>
            <a:ahLst/>
            <a:cxnLst/>
            <a:rect l="l" t="t" r="r" b="b"/>
            <a:pathLst>
              <a:path w="8447103" h="7387117">
                <a:moveTo>
                  <a:pt x="0" y="0"/>
                </a:moveTo>
                <a:lnTo>
                  <a:pt x="8447103" y="0"/>
                </a:lnTo>
                <a:lnTo>
                  <a:pt x="8447103" y="7387117"/>
                </a:lnTo>
                <a:lnTo>
                  <a:pt x="0" y="7387117"/>
                </a:lnTo>
                <a:lnTo>
                  <a:pt x="0" y="0"/>
                </a:lnTo>
                <a:close/>
              </a:path>
            </a:pathLst>
          </a:custGeom>
          <a:blipFill>
            <a:blip r:embed="rId7"/>
            <a:stretch>
              <a:fillRect/>
            </a:stretch>
          </a:blipFill>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0" name="TextBox 10"/>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10. Which products have the highest sales volume? </a:t>
            </a:r>
          </a:p>
        </p:txBody>
      </p:sp>
      <p:sp>
        <p:nvSpPr>
          <p:cNvPr id="11" name="TextBox 11"/>
          <p:cNvSpPr txBox="1"/>
          <p:nvPr/>
        </p:nvSpPr>
        <p:spPr>
          <a:xfrm>
            <a:off x="9144000" y="2379730"/>
            <a:ext cx="8726472" cy="6692265"/>
          </a:xfrm>
          <a:prstGeom prst="rect">
            <a:avLst/>
          </a:prstGeom>
        </p:spPr>
        <p:txBody>
          <a:bodyPr lIns="0" tIns="0" rIns="0" bIns="0" rtlCol="0" anchor="t">
            <a:spAutoFit/>
          </a:bodyPr>
          <a:lstStyle/>
          <a:p>
            <a:pPr marL="518160" lvl="1" indent="-259080" algn="l">
              <a:lnSpc>
                <a:spcPts val="3359"/>
              </a:lnSpc>
              <a:buFont typeface="Arial"/>
              <a:buChar char="•"/>
            </a:pPr>
            <a:r>
              <a:rPr lang="en-US" sz="2400" b="1">
                <a:solidFill>
                  <a:srgbClr val="000000"/>
                </a:solidFill>
                <a:latin typeface="Lato Bold"/>
                <a:ea typeface="Lato Bold"/>
                <a:cs typeface="Lato Bold"/>
                <a:sym typeface="Lato Bold"/>
              </a:rPr>
              <a:t>Top Performer</a:t>
            </a:r>
            <a:r>
              <a:rPr lang="en-US" sz="2400">
                <a:solidFill>
                  <a:srgbClr val="000000"/>
                </a:solidFill>
                <a:latin typeface="Lato"/>
                <a:ea typeface="Lato"/>
                <a:cs typeface="Lato"/>
                <a:sym typeface="Lato"/>
              </a:rPr>
              <a:t>: "Camembert Pierrot" is the leading product with a sales volume of 1577 units.</a:t>
            </a:r>
          </a:p>
          <a:p>
            <a:pPr marL="518160" lvl="1" indent="-259080" algn="l">
              <a:lnSpc>
                <a:spcPts val="3359"/>
              </a:lnSpc>
              <a:buFont typeface="Arial"/>
              <a:buChar char="•"/>
            </a:pPr>
            <a:r>
              <a:rPr lang="en-US" sz="2400" b="1">
                <a:solidFill>
                  <a:srgbClr val="000000"/>
                </a:solidFill>
                <a:latin typeface="Lato Bold"/>
                <a:ea typeface="Lato Bold"/>
                <a:cs typeface="Lato Bold"/>
                <a:sym typeface="Lato Bold"/>
              </a:rPr>
              <a:t>Strong Contenders</a:t>
            </a:r>
            <a:r>
              <a:rPr lang="en-US" sz="2400">
                <a:solidFill>
                  <a:srgbClr val="000000"/>
                </a:solidFill>
                <a:latin typeface="Lato"/>
                <a:ea typeface="Lato"/>
                <a:cs typeface="Lato"/>
                <a:sym typeface="Lato"/>
              </a:rPr>
              <a:t>: "Raclette Courdavault" (1496 units) and "Gorgonzola Telino" (1397 units) are the next highest, indicating a strong performance for cheese/dairy products.</a:t>
            </a:r>
          </a:p>
          <a:p>
            <a:pPr marL="518160" lvl="1" indent="-259080" algn="l">
              <a:lnSpc>
                <a:spcPts val="3359"/>
              </a:lnSpc>
              <a:buFont typeface="Arial"/>
              <a:buChar char="•"/>
            </a:pPr>
            <a:r>
              <a:rPr lang="en-US" sz="2400" b="1">
                <a:solidFill>
                  <a:srgbClr val="000000"/>
                </a:solidFill>
                <a:latin typeface="Lato Bold"/>
                <a:ea typeface="Lato Bold"/>
                <a:cs typeface="Lato Bold"/>
                <a:sym typeface="Lato Bold"/>
              </a:rPr>
              <a:t>Mid-Range Performers</a:t>
            </a:r>
            <a:r>
              <a:rPr lang="en-US" sz="2400">
                <a:solidFill>
                  <a:srgbClr val="000000"/>
                </a:solidFill>
                <a:latin typeface="Lato"/>
                <a:ea typeface="Lato"/>
                <a:cs typeface="Lato"/>
                <a:sym typeface="Lato"/>
              </a:rPr>
              <a:t>: "Gnocchi di nonna Alice" (1263 units), "Pavlova" (1158 units), "RhÔnbrÄu Klosterbier" (1155 units), "GuaranÃ¡ FantÃ¡stica" (1125 units), and "Boston Crab Meat" (1103 units) show solid sales volumes.</a:t>
            </a:r>
          </a:p>
          <a:p>
            <a:pPr marL="518160" lvl="1" indent="-259080" algn="l">
              <a:lnSpc>
                <a:spcPts val="3359"/>
              </a:lnSpc>
              <a:buFont typeface="Arial"/>
              <a:buChar char="•"/>
            </a:pPr>
            <a:r>
              <a:rPr lang="en-US" sz="2400" b="1">
                <a:solidFill>
                  <a:srgbClr val="000000"/>
                </a:solidFill>
                <a:latin typeface="Lato Bold"/>
                <a:ea typeface="Lato Bold"/>
                <a:cs typeface="Lato Bold"/>
                <a:sym typeface="Lato Bold"/>
              </a:rPr>
              <a:t>Lower Top 10</a:t>
            </a:r>
            <a:r>
              <a:rPr lang="en-US" sz="2400">
                <a:solidFill>
                  <a:srgbClr val="000000"/>
                </a:solidFill>
                <a:latin typeface="Lato"/>
                <a:ea typeface="Lato"/>
                <a:cs typeface="Lato"/>
                <a:sym typeface="Lato"/>
              </a:rPr>
              <a:t>: "Tarte au sucre" (1083 units), "Chang" (1057 units), and "FlÃ¸temysost" (1057 units) round out the top 10, with similar sales figures.</a:t>
            </a:r>
          </a:p>
          <a:p>
            <a:pPr marL="518160" lvl="1" indent="-259080" algn="l">
              <a:lnSpc>
                <a:spcPts val="3359"/>
              </a:lnSpc>
              <a:buFont typeface="Arial"/>
              <a:buChar char="•"/>
            </a:pPr>
            <a:r>
              <a:rPr lang="en-US" sz="2400" b="1">
                <a:solidFill>
                  <a:srgbClr val="000000"/>
                </a:solidFill>
                <a:latin typeface="Lato Bold"/>
                <a:ea typeface="Lato Bold"/>
                <a:cs typeface="Lato Bold"/>
                <a:sym typeface="Lato Bold"/>
              </a:rPr>
              <a:t>Product Category Hint</a:t>
            </a:r>
            <a:r>
              <a:rPr lang="en-US" sz="2400">
                <a:solidFill>
                  <a:srgbClr val="000000"/>
                </a:solidFill>
                <a:latin typeface="Lato"/>
                <a:ea typeface="Lato"/>
                <a:cs typeface="Lato"/>
                <a:sym typeface="Lato"/>
              </a:rPr>
              <a:t>: The presence of multiple cheese/dairy products ("Camembert Pierrot," "Raclette Courdavault," "Gorgonzola Telino," "FlÃ¸temysost") suggests strong demand in that category.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11. How does the sales volume vary across different product categories?</a:t>
            </a:r>
          </a:p>
        </p:txBody>
      </p:sp>
      <p:sp>
        <p:nvSpPr>
          <p:cNvPr id="3" name="Freeform 3"/>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5" name="Freeform 5"/>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514350" y="2230642"/>
            <a:ext cx="7621471" cy="7691180"/>
          </a:xfrm>
          <a:custGeom>
            <a:avLst/>
            <a:gdLst/>
            <a:ahLst/>
            <a:cxnLst/>
            <a:rect l="l" t="t" r="r" b="b"/>
            <a:pathLst>
              <a:path w="7621471" h="7691180">
                <a:moveTo>
                  <a:pt x="0" y="0"/>
                </a:moveTo>
                <a:lnTo>
                  <a:pt x="7621471" y="0"/>
                </a:lnTo>
                <a:lnTo>
                  <a:pt x="7621471" y="7691180"/>
                </a:lnTo>
                <a:lnTo>
                  <a:pt x="0" y="7691180"/>
                </a:lnTo>
                <a:lnTo>
                  <a:pt x="0" y="0"/>
                </a:lnTo>
                <a:close/>
              </a:path>
            </a:pathLst>
          </a:custGeom>
          <a:blipFill>
            <a:blip r:embed="rId7"/>
            <a:stretch>
              <a:fillRect/>
            </a:stretch>
          </a:blipFill>
        </p:spPr>
      </p:sp>
      <p:sp>
        <p:nvSpPr>
          <p:cNvPr id="10" name="TextBox 10"/>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1" name="TextBox 11"/>
          <p:cNvSpPr txBox="1"/>
          <p:nvPr/>
        </p:nvSpPr>
        <p:spPr>
          <a:xfrm>
            <a:off x="8394951" y="2243372"/>
            <a:ext cx="9378699" cy="7608570"/>
          </a:xfrm>
          <a:prstGeom prst="rect">
            <a:avLst/>
          </a:prstGeom>
        </p:spPr>
        <p:txBody>
          <a:bodyPr lIns="0" tIns="0" rIns="0" bIns="0" rtlCol="0" anchor="t">
            <a:spAutoFit/>
          </a:bodyPr>
          <a:lstStyle/>
          <a:p>
            <a:pPr marL="582930" lvl="1" indent="-291465" algn="l">
              <a:lnSpc>
                <a:spcPts val="3779"/>
              </a:lnSpc>
              <a:buFont typeface="Arial"/>
              <a:buChar char="•"/>
            </a:pPr>
            <a:r>
              <a:rPr lang="en-US" sz="2700" b="1">
                <a:solidFill>
                  <a:srgbClr val="000000"/>
                </a:solidFill>
                <a:latin typeface="Lato Bold"/>
                <a:ea typeface="Lato Bold"/>
                <a:cs typeface="Lato Bold"/>
                <a:sym typeface="Lato Bold"/>
              </a:rPr>
              <a:t>Dominant Category</a:t>
            </a:r>
            <a:r>
              <a:rPr lang="en-US" sz="2700">
                <a:solidFill>
                  <a:srgbClr val="000000"/>
                </a:solidFill>
                <a:latin typeface="Lato"/>
                <a:ea typeface="Lato"/>
                <a:cs typeface="Lato"/>
                <a:sym typeface="Lato"/>
              </a:rPr>
              <a:t>: "Beverages" has the highest sales volume at 10K, occupying the largest portion of the treemap.</a:t>
            </a:r>
          </a:p>
          <a:p>
            <a:pPr marL="582930" lvl="1" indent="-291465" algn="l">
              <a:lnSpc>
                <a:spcPts val="3779"/>
              </a:lnSpc>
              <a:buFont typeface="Arial"/>
              <a:buChar char="•"/>
            </a:pPr>
            <a:r>
              <a:rPr lang="en-US" sz="2700" b="1">
                <a:solidFill>
                  <a:srgbClr val="000000"/>
                </a:solidFill>
                <a:latin typeface="Lato Bold"/>
                <a:ea typeface="Lato Bold"/>
                <a:cs typeface="Lato Bold"/>
                <a:sym typeface="Lato Bold"/>
              </a:rPr>
              <a:t>Strong Second</a:t>
            </a:r>
            <a:r>
              <a:rPr lang="en-US" sz="2700">
                <a:solidFill>
                  <a:srgbClr val="000000"/>
                </a:solidFill>
                <a:latin typeface="Lato"/>
                <a:ea typeface="Lato"/>
                <a:cs typeface="Lato"/>
                <a:sym typeface="Lato"/>
              </a:rPr>
              <a:t>: "Dairy Products" follows closely with 9K in sales volume.</a:t>
            </a:r>
          </a:p>
          <a:p>
            <a:pPr marL="582930" lvl="1" indent="-291465" algn="l">
              <a:lnSpc>
                <a:spcPts val="3779"/>
              </a:lnSpc>
              <a:buFont typeface="Arial"/>
              <a:buChar char="•"/>
            </a:pPr>
            <a:r>
              <a:rPr lang="en-US" sz="2700" b="1">
                <a:solidFill>
                  <a:srgbClr val="000000"/>
                </a:solidFill>
                <a:latin typeface="Lato Bold"/>
                <a:ea typeface="Lato Bold"/>
                <a:cs typeface="Lato Bold"/>
                <a:sym typeface="Lato Bold"/>
              </a:rPr>
              <a:t>Third Tier</a:t>
            </a:r>
            <a:r>
              <a:rPr lang="en-US" sz="2700">
                <a:solidFill>
                  <a:srgbClr val="000000"/>
                </a:solidFill>
                <a:latin typeface="Lato"/>
                <a:ea typeface="Lato"/>
                <a:cs typeface="Lato"/>
                <a:sym typeface="Lato"/>
              </a:rPr>
              <a:t>: "Seafood" (8K) and "Confections" (8K) represent the next significant categories, showing comparable sales volumes.</a:t>
            </a:r>
          </a:p>
          <a:p>
            <a:pPr marL="582930" lvl="1" indent="-291465" algn="l">
              <a:lnSpc>
                <a:spcPts val="3779"/>
              </a:lnSpc>
              <a:buFont typeface="Arial"/>
              <a:buChar char="•"/>
            </a:pPr>
            <a:r>
              <a:rPr lang="en-US" sz="2700" b="1">
                <a:solidFill>
                  <a:srgbClr val="000000"/>
                </a:solidFill>
                <a:latin typeface="Lato Bold"/>
                <a:ea typeface="Lato Bold"/>
                <a:cs typeface="Lato Bold"/>
                <a:sym typeface="Lato Bold"/>
              </a:rPr>
              <a:t>Mid-Range Categories</a:t>
            </a:r>
            <a:r>
              <a:rPr lang="en-US" sz="2700">
                <a:solidFill>
                  <a:srgbClr val="000000"/>
                </a:solidFill>
                <a:latin typeface="Lato"/>
                <a:ea typeface="Lato"/>
                <a:cs typeface="Lato"/>
                <a:sym typeface="Lato"/>
              </a:rPr>
              <a:t>: "Condiments" (5K) and "Grains/Cereals" (5K) have similar mid-level sales volumes.</a:t>
            </a:r>
          </a:p>
          <a:p>
            <a:pPr marL="582930" lvl="1" indent="-291465" algn="l">
              <a:lnSpc>
                <a:spcPts val="3779"/>
              </a:lnSpc>
              <a:buFont typeface="Arial"/>
              <a:buChar char="•"/>
            </a:pPr>
            <a:r>
              <a:rPr lang="en-US" sz="2700" b="1">
                <a:solidFill>
                  <a:srgbClr val="000000"/>
                </a:solidFill>
                <a:latin typeface="Lato Bold"/>
                <a:ea typeface="Lato Bold"/>
                <a:cs typeface="Lato Bold"/>
                <a:sym typeface="Lato Bold"/>
              </a:rPr>
              <a:t>Lower Volume Categories</a:t>
            </a:r>
            <a:r>
              <a:rPr lang="en-US" sz="2700">
                <a:solidFill>
                  <a:srgbClr val="000000"/>
                </a:solidFill>
                <a:latin typeface="Lato"/>
                <a:ea typeface="Lato"/>
                <a:cs typeface="Lato"/>
                <a:sym typeface="Lato"/>
              </a:rPr>
              <a:t>: "Meat/Poultry" (4K) and "Produce" (3K) contribute the least to the overall sales volume among the categories shown.</a:t>
            </a:r>
          </a:p>
          <a:p>
            <a:pPr marL="582930" lvl="1" indent="-291465" algn="l">
              <a:lnSpc>
                <a:spcPts val="3779"/>
              </a:lnSpc>
              <a:buFont typeface="Arial"/>
              <a:buChar char="•"/>
            </a:pPr>
            <a:r>
              <a:rPr lang="en-US" sz="2700" b="1">
                <a:solidFill>
                  <a:srgbClr val="000000"/>
                </a:solidFill>
                <a:latin typeface="Lato Bold"/>
                <a:ea typeface="Lato Bold"/>
                <a:cs typeface="Lato Bold"/>
                <a:sym typeface="Lato Bold"/>
              </a:rPr>
              <a:t>Overall Observation</a:t>
            </a:r>
            <a:r>
              <a:rPr lang="en-US" sz="2700">
                <a:solidFill>
                  <a:srgbClr val="000000"/>
                </a:solidFill>
                <a:latin typeface="Lato"/>
                <a:ea typeface="Lato"/>
                <a:cs typeface="Lato"/>
                <a:sym typeface="Lato"/>
              </a:rPr>
              <a:t>: The sales volume is not evenly distributed, with "Beverages" and "Dairy Products" being the primary drivers of sales.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12. Can we visualize the pricing distribution of products?</a:t>
            </a:r>
          </a:p>
        </p:txBody>
      </p:sp>
      <p:sp>
        <p:nvSpPr>
          <p:cNvPr id="3" name="Freeform 3"/>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5" name="Freeform 5"/>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514350" y="2432645"/>
            <a:ext cx="7557693" cy="7257785"/>
          </a:xfrm>
          <a:custGeom>
            <a:avLst/>
            <a:gdLst/>
            <a:ahLst/>
            <a:cxnLst/>
            <a:rect l="l" t="t" r="r" b="b"/>
            <a:pathLst>
              <a:path w="7557693" h="7257785">
                <a:moveTo>
                  <a:pt x="0" y="0"/>
                </a:moveTo>
                <a:lnTo>
                  <a:pt x="7557693" y="0"/>
                </a:lnTo>
                <a:lnTo>
                  <a:pt x="7557693" y="7257785"/>
                </a:lnTo>
                <a:lnTo>
                  <a:pt x="0" y="7257785"/>
                </a:lnTo>
                <a:lnTo>
                  <a:pt x="0" y="0"/>
                </a:lnTo>
                <a:close/>
              </a:path>
            </a:pathLst>
          </a:custGeom>
          <a:blipFill>
            <a:blip r:embed="rId7"/>
            <a:stretch>
              <a:fillRect/>
            </a:stretch>
          </a:blipFill>
        </p:spPr>
      </p:sp>
      <p:sp>
        <p:nvSpPr>
          <p:cNvPr id="10" name="TextBox 10"/>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1" name="TextBox 11"/>
          <p:cNvSpPr txBox="1"/>
          <p:nvPr/>
        </p:nvSpPr>
        <p:spPr>
          <a:xfrm>
            <a:off x="8331141" y="2712144"/>
            <a:ext cx="9442509" cy="7004050"/>
          </a:xfrm>
          <a:prstGeom prst="rect">
            <a:avLst/>
          </a:prstGeom>
        </p:spPr>
        <p:txBody>
          <a:bodyPr lIns="0" tIns="0" rIns="0" bIns="0" rtlCol="0" anchor="t">
            <a:spAutoFit/>
          </a:bodyPr>
          <a:lstStyle/>
          <a:p>
            <a:pPr marL="539751" lvl="1" indent="-269876" algn="l">
              <a:lnSpc>
                <a:spcPts val="3500"/>
              </a:lnSpc>
              <a:buFont typeface="Arial"/>
              <a:buChar char="•"/>
            </a:pPr>
            <a:r>
              <a:rPr lang="en-US" sz="2500" b="1">
                <a:solidFill>
                  <a:srgbClr val="000000"/>
                </a:solidFill>
                <a:latin typeface="Canva Sans Bold"/>
                <a:ea typeface="Canva Sans Bold"/>
                <a:cs typeface="Canva Sans Bold"/>
                <a:sym typeface="Canva Sans Bold"/>
              </a:rPr>
              <a:t>Low Price Concentration</a:t>
            </a:r>
            <a:r>
              <a:rPr lang="en-US" sz="2500">
                <a:solidFill>
                  <a:srgbClr val="000000"/>
                </a:solidFill>
                <a:latin typeface="Canva Sans"/>
                <a:ea typeface="Canva Sans"/>
                <a:cs typeface="Canva Sans"/>
                <a:sym typeface="Canva Sans"/>
              </a:rPr>
              <a:t>: The largest sum of UnitPrice (808) is found in the lowest price bin (around 0), followed closely by the next bin (around 29, with 787). This indicates a high volume of products with very low unit prices.</a:t>
            </a:r>
          </a:p>
          <a:p>
            <a:pPr marL="539751" lvl="1" indent="-269876" algn="l">
              <a:lnSpc>
                <a:spcPts val="3500"/>
              </a:lnSpc>
              <a:buFont typeface="Arial"/>
              <a:buChar char="•"/>
            </a:pPr>
            <a:r>
              <a:rPr lang="en-US" sz="2500" b="1">
                <a:solidFill>
                  <a:srgbClr val="000000"/>
                </a:solidFill>
                <a:latin typeface="Canva Sans Bold"/>
                <a:ea typeface="Canva Sans Bold"/>
                <a:cs typeface="Canva Sans Bold"/>
                <a:sym typeface="Canva Sans Bold"/>
              </a:rPr>
              <a:t>Rapid Decline in Mid-Range</a:t>
            </a:r>
            <a:r>
              <a:rPr lang="en-US" sz="2500">
                <a:solidFill>
                  <a:srgbClr val="000000"/>
                </a:solidFill>
                <a:latin typeface="Canva Sans"/>
                <a:ea typeface="Canva Sans"/>
                <a:cs typeface="Canva Sans"/>
                <a:sym typeface="Canva Sans"/>
              </a:rPr>
              <a:t>: The sum of UnitPrice drops significantly for products in the 50-100 range (144 and 97 respectively), and then slightly increases for the 100-129 range (124).</a:t>
            </a:r>
          </a:p>
          <a:p>
            <a:pPr marL="539751" lvl="1" indent="-269876" algn="l">
              <a:lnSpc>
                <a:spcPts val="3500"/>
              </a:lnSpc>
              <a:buFont typeface="Arial"/>
              <a:buChar char="•"/>
            </a:pPr>
            <a:r>
              <a:rPr lang="en-US" sz="2500" b="1">
                <a:solidFill>
                  <a:srgbClr val="000000"/>
                </a:solidFill>
                <a:latin typeface="Canva Sans Bold"/>
                <a:ea typeface="Canva Sans Bold"/>
                <a:cs typeface="Canva Sans Bold"/>
                <a:sym typeface="Canva Sans Bold"/>
              </a:rPr>
              <a:t>Gap in Mid-to-High Range</a:t>
            </a:r>
            <a:r>
              <a:rPr lang="en-US" sz="2500">
                <a:solidFill>
                  <a:srgbClr val="000000"/>
                </a:solidFill>
                <a:latin typeface="Canva Sans"/>
                <a:ea typeface="Canva Sans"/>
                <a:cs typeface="Canva Sans"/>
                <a:sym typeface="Canva Sans"/>
              </a:rPr>
              <a:t>: There are no products (or the sum of their UnitPrices is zero) in the price bins from approximately 130 to 249.</a:t>
            </a:r>
          </a:p>
          <a:p>
            <a:pPr marL="539751" lvl="1" indent="-269876" algn="l">
              <a:lnSpc>
                <a:spcPts val="3500"/>
              </a:lnSpc>
              <a:buFont typeface="Arial"/>
              <a:buChar char="•"/>
            </a:pPr>
            <a:r>
              <a:rPr lang="en-US" sz="2500" b="1">
                <a:solidFill>
                  <a:srgbClr val="000000"/>
                </a:solidFill>
                <a:latin typeface="Canva Sans Bold"/>
                <a:ea typeface="Canva Sans Bold"/>
                <a:cs typeface="Canva Sans Bold"/>
                <a:sym typeface="Canva Sans Bold"/>
              </a:rPr>
              <a:t>Higher Price Cluster</a:t>
            </a:r>
            <a:r>
              <a:rPr lang="en-US" sz="2500">
                <a:solidFill>
                  <a:srgbClr val="000000"/>
                </a:solidFill>
                <a:latin typeface="Canva Sans"/>
                <a:ea typeface="Canva Sans"/>
                <a:cs typeface="Canva Sans"/>
                <a:sym typeface="Canva Sans"/>
              </a:rPr>
              <a:t>: A distinct, smaller cluster of products exists around the 250 mark, with a sum of UnitPrice of 264.</a:t>
            </a:r>
          </a:p>
          <a:p>
            <a:pPr marL="539751" lvl="1" indent="-269876" algn="l">
              <a:lnSpc>
                <a:spcPts val="3500"/>
              </a:lnSpc>
              <a:buFont typeface="Arial"/>
              <a:buChar char="•"/>
            </a:pPr>
            <a:r>
              <a:rPr lang="en-US" sz="2500" b="1">
                <a:solidFill>
                  <a:srgbClr val="000000"/>
                </a:solidFill>
                <a:latin typeface="Canva Sans Bold"/>
                <a:ea typeface="Canva Sans Bold"/>
                <a:cs typeface="Canva Sans Bold"/>
                <a:sym typeface="Canva Sans Bold"/>
              </a:rPr>
              <a:t>Bin Size</a:t>
            </a:r>
            <a:r>
              <a:rPr lang="en-US" sz="2500">
                <a:solidFill>
                  <a:srgbClr val="000000"/>
                </a:solidFill>
                <a:latin typeface="Canva Sans"/>
                <a:ea typeface="Canva Sans"/>
                <a:cs typeface="Canva Sans"/>
                <a:sym typeface="Canva Sans"/>
              </a:rPr>
              <a:t>: Each bin represents a price range of 29 units.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460308" y="1275288"/>
            <a:ext cx="15367384" cy="8663362"/>
          </a:xfrm>
          <a:custGeom>
            <a:avLst/>
            <a:gdLst/>
            <a:ahLst/>
            <a:cxnLst/>
            <a:rect l="l" t="t" r="r" b="b"/>
            <a:pathLst>
              <a:path w="15367384" h="8663362">
                <a:moveTo>
                  <a:pt x="0" y="0"/>
                </a:moveTo>
                <a:lnTo>
                  <a:pt x="15367384" y="0"/>
                </a:lnTo>
                <a:lnTo>
                  <a:pt x="15367384" y="8663362"/>
                </a:lnTo>
                <a:lnTo>
                  <a:pt x="0" y="8663362"/>
                </a:lnTo>
                <a:lnTo>
                  <a:pt x="0" y="0"/>
                </a:lnTo>
                <a:close/>
              </a:path>
            </a:pathLst>
          </a:custGeom>
          <a:blipFill>
            <a:blip r:embed="rId7"/>
            <a:stretch>
              <a:fillRect/>
            </a:stretch>
          </a:blipFill>
          <a:ln w="38100" cap="rnd">
            <a:solidFill>
              <a:srgbClr val="000000"/>
            </a:solidFill>
            <a:prstDash val="solid"/>
            <a:round/>
          </a:ln>
        </p:spPr>
      </p:sp>
      <p:sp>
        <p:nvSpPr>
          <p:cNvPr id="9" name="TextBox 9"/>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13. How many products are supplied by each supplier?</a:t>
            </a:r>
          </a:p>
        </p:txBody>
      </p:sp>
      <p:sp>
        <p:nvSpPr>
          <p:cNvPr id="3" name="Freeform 3"/>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5" name="Freeform 5"/>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400538" y="2792909"/>
            <a:ext cx="10834588" cy="6026739"/>
          </a:xfrm>
          <a:custGeom>
            <a:avLst/>
            <a:gdLst/>
            <a:ahLst/>
            <a:cxnLst/>
            <a:rect l="l" t="t" r="r" b="b"/>
            <a:pathLst>
              <a:path w="10834588" h="6026739">
                <a:moveTo>
                  <a:pt x="0" y="0"/>
                </a:moveTo>
                <a:lnTo>
                  <a:pt x="10834588" y="0"/>
                </a:lnTo>
                <a:lnTo>
                  <a:pt x="10834588" y="6026739"/>
                </a:lnTo>
                <a:lnTo>
                  <a:pt x="0" y="6026739"/>
                </a:lnTo>
                <a:lnTo>
                  <a:pt x="0" y="0"/>
                </a:lnTo>
                <a:close/>
              </a:path>
            </a:pathLst>
          </a:custGeom>
          <a:blipFill>
            <a:blip r:embed="rId7"/>
            <a:stretch>
              <a:fillRect/>
            </a:stretch>
          </a:blipFill>
        </p:spPr>
      </p:sp>
      <p:sp>
        <p:nvSpPr>
          <p:cNvPr id="10" name="TextBox 10"/>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1" name="TextBox 11"/>
          <p:cNvSpPr txBox="1"/>
          <p:nvPr/>
        </p:nvSpPr>
        <p:spPr>
          <a:xfrm>
            <a:off x="11235126" y="2211544"/>
            <a:ext cx="6773143" cy="7132320"/>
          </a:xfrm>
          <a:prstGeom prst="rect">
            <a:avLst/>
          </a:prstGeom>
        </p:spPr>
        <p:txBody>
          <a:bodyPr lIns="0" tIns="0" rIns="0" bIns="0" rtlCol="0" anchor="t">
            <a:spAutoFit/>
          </a:bodyPr>
          <a:lstStyle/>
          <a:p>
            <a:pPr marL="582933" lvl="1" indent="-291467" algn="l">
              <a:lnSpc>
                <a:spcPts val="3780"/>
              </a:lnSpc>
              <a:buFont typeface="Arial"/>
              <a:buChar char="•"/>
            </a:pPr>
            <a:r>
              <a:rPr lang="en-US" sz="2700" b="1">
                <a:solidFill>
                  <a:srgbClr val="000000"/>
                </a:solidFill>
                <a:latin typeface="Canva Sans Bold"/>
                <a:ea typeface="Canva Sans Bold"/>
                <a:cs typeface="Canva Sans Bold"/>
                <a:sym typeface="Canva Sans Bold"/>
              </a:rPr>
              <a:t>Top Suppliers</a:t>
            </a:r>
            <a:r>
              <a:rPr lang="en-US" sz="2700">
                <a:solidFill>
                  <a:srgbClr val="000000"/>
                </a:solidFill>
                <a:latin typeface="Canva Sans"/>
                <a:ea typeface="Canva Sans"/>
                <a:cs typeface="Canva Sans"/>
                <a:sym typeface="Canva Sans"/>
              </a:rPr>
              <a:t>: "Pavlova, Ltd." and "Plutzer Lebensmittelgroßmärkte AG" each supply 5 products.</a:t>
            </a:r>
          </a:p>
          <a:p>
            <a:pPr marL="582933" lvl="1" indent="-291467" algn="l">
              <a:lnSpc>
                <a:spcPts val="3780"/>
              </a:lnSpc>
              <a:buFont typeface="Arial"/>
              <a:buChar char="•"/>
            </a:pPr>
            <a:r>
              <a:rPr lang="en-US" sz="2700" b="1">
                <a:solidFill>
                  <a:srgbClr val="000000"/>
                </a:solidFill>
                <a:latin typeface="Canva Sans Bold"/>
                <a:ea typeface="Canva Sans Bold"/>
                <a:cs typeface="Canva Sans Bold"/>
                <a:sym typeface="Canva Sans Bold"/>
              </a:rPr>
              <a:t>Mid-Tier</a:t>
            </a:r>
            <a:r>
              <a:rPr lang="en-US" sz="2700">
                <a:solidFill>
                  <a:srgbClr val="000000"/>
                </a:solidFill>
                <a:latin typeface="Canva Sans"/>
                <a:ea typeface="Canva Sans"/>
                <a:cs typeface="Canva Sans"/>
                <a:sym typeface="Canva Sans"/>
              </a:rPr>
              <a:t>: Several companies provide 3 or 4 products (e.g., New Orleans Cajun Delights, Bigfoot Breweries, Leka Trading).</a:t>
            </a:r>
          </a:p>
          <a:p>
            <a:pPr marL="582933" lvl="1" indent="-291467" algn="l">
              <a:lnSpc>
                <a:spcPts val="3780"/>
              </a:lnSpc>
              <a:buFont typeface="Arial"/>
              <a:buChar char="•"/>
            </a:pPr>
            <a:r>
              <a:rPr lang="en-US" sz="2700" b="1">
                <a:solidFill>
                  <a:srgbClr val="000000"/>
                </a:solidFill>
                <a:latin typeface="Canva Sans Bold"/>
                <a:ea typeface="Canva Sans Bold"/>
                <a:cs typeface="Canva Sans Bold"/>
                <a:sym typeface="Canva Sans Bold"/>
              </a:rPr>
              <a:t>Smaller Contributors</a:t>
            </a:r>
            <a:r>
              <a:rPr lang="en-US" sz="2700">
                <a:solidFill>
                  <a:srgbClr val="000000"/>
                </a:solidFill>
                <a:latin typeface="Canva Sans"/>
                <a:ea typeface="Canva Sans"/>
                <a:cs typeface="Canva Sans"/>
                <a:sym typeface="Canva Sans"/>
              </a:rPr>
              <a:t>: A large number of suppliers offer only 1 or 2 products (e.g., Tokyo Traders, Zaanse Snoepfabriek).</a:t>
            </a:r>
          </a:p>
          <a:p>
            <a:pPr marL="582933" lvl="1" indent="-291467" algn="l">
              <a:lnSpc>
                <a:spcPts val="3780"/>
              </a:lnSpc>
              <a:buFont typeface="Arial"/>
              <a:buChar char="•"/>
            </a:pPr>
            <a:r>
              <a:rPr lang="en-US" sz="2700" b="1">
                <a:solidFill>
                  <a:srgbClr val="000000"/>
                </a:solidFill>
                <a:latin typeface="Canva Sans Bold"/>
                <a:ea typeface="Canva Sans Bold"/>
                <a:cs typeface="Canva Sans Bold"/>
                <a:sym typeface="Canva Sans Bold"/>
              </a:rPr>
              <a:t>Diverse Base</a:t>
            </a:r>
            <a:r>
              <a:rPr lang="en-US" sz="2700">
                <a:solidFill>
                  <a:srgbClr val="000000"/>
                </a:solidFill>
                <a:latin typeface="Canva Sans"/>
                <a:ea typeface="Canva Sans"/>
                <a:cs typeface="Canva Sans"/>
                <a:sym typeface="Canva Sans"/>
              </a:rPr>
              <a:t>: The company uses a diverse range of suppliers, from major contributors to highly specialized ones.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14. How does product pricing vary across different suppliers? </a:t>
            </a:r>
          </a:p>
        </p:txBody>
      </p:sp>
      <p:sp>
        <p:nvSpPr>
          <p:cNvPr id="3" name="Freeform 3"/>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5" name="Freeform 5"/>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514350" y="2063530"/>
            <a:ext cx="12807476" cy="3586093"/>
          </a:xfrm>
          <a:custGeom>
            <a:avLst/>
            <a:gdLst/>
            <a:ahLst/>
            <a:cxnLst/>
            <a:rect l="l" t="t" r="r" b="b"/>
            <a:pathLst>
              <a:path w="12807476" h="3586093">
                <a:moveTo>
                  <a:pt x="0" y="0"/>
                </a:moveTo>
                <a:lnTo>
                  <a:pt x="12807476" y="0"/>
                </a:lnTo>
                <a:lnTo>
                  <a:pt x="12807476" y="3586093"/>
                </a:lnTo>
                <a:lnTo>
                  <a:pt x="0" y="3586093"/>
                </a:lnTo>
                <a:lnTo>
                  <a:pt x="0" y="0"/>
                </a:lnTo>
                <a:close/>
              </a:path>
            </a:pathLst>
          </a:custGeom>
          <a:blipFill>
            <a:blip r:embed="rId7"/>
            <a:stretch>
              <a:fillRect/>
            </a:stretch>
          </a:blipFill>
        </p:spPr>
      </p:sp>
      <p:sp>
        <p:nvSpPr>
          <p:cNvPr id="10" name="TextBox 10"/>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1" name="TextBox 11"/>
          <p:cNvSpPr txBox="1"/>
          <p:nvPr/>
        </p:nvSpPr>
        <p:spPr>
          <a:xfrm>
            <a:off x="400538" y="5744873"/>
            <a:ext cx="17373112" cy="4105910"/>
          </a:xfrm>
          <a:prstGeom prst="rect">
            <a:avLst/>
          </a:prstGeom>
        </p:spPr>
        <p:txBody>
          <a:bodyPr lIns="0" tIns="0" rIns="0" bIns="0" rtlCol="0" anchor="t">
            <a:spAutoFit/>
          </a:bodyPr>
          <a:lstStyle/>
          <a:p>
            <a:pPr marL="561344" lvl="1" indent="-280672" algn="l">
              <a:lnSpc>
                <a:spcPts val="3640"/>
              </a:lnSpc>
              <a:buFont typeface="Arial"/>
              <a:buChar char="•"/>
            </a:pPr>
            <a:r>
              <a:rPr lang="en-US" sz="2600" b="1">
                <a:solidFill>
                  <a:srgbClr val="000000"/>
                </a:solidFill>
                <a:latin typeface="Canva Sans Bold"/>
                <a:ea typeface="Canva Sans Bold"/>
                <a:cs typeface="Canva Sans Bold"/>
                <a:sym typeface="Canva Sans Bold"/>
              </a:rPr>
              <a:t>Highest Price Contribution</a:t>
            </a:r>
            <a:r>
              <a:rPr lang="en-US" sz="2600">
                <a:solidFill>
                  <a:srgbClr val="000000"/>
                </a:solidFill>
                <a:latin typeface="Canva Sans"/>
                <a:ea typeface="Canva Sans"/>
                <a:cs typeface="Canva Sans"/>
                <a:sym typeface="Canva Sans"/>
              </a:rPr>
              <a:t>: SupplierID 18 stands out with the highest sum of UnitPrice at 282, suggesting it offers products with a higher overall price point.</a:t>
            </a:r>
          </a:p>
          <a:p>
            <a:pPr marL="561344" lvl="1" indent="-280672" algn="l">
              <a:lnSpc>
                <a:spcPts val="3640"/>
              </a:lnSpc>
              <a:buFont typeface="Arial"/>
              <a:buChar char="•"/>
            </a:pPr>
            <a:r>
              <a:rPr lang="en-US" sz="2600" b="1">
                <a:solidFill>
                  <a:srgbClr val="000000"/>
                </a:solidFill>
                <a:latin typeface="Canva Sans Bold"/>
                <a:ea typeface="Canva Sans Bold"/>
                <a:cs typeface="Canva Sans Bold"/>
                <a:sym typeface="Canva Sans Bold"/>
              </a:rPr>
              <a:t>Varying Contributions</a:t>
            </a:r>
            <a:r>
              <a:rPr lang="en-US" sz="2600">
                <a:solidFill>
                  <a:srgbClr val="000000"/>
                </a:solidFill>
                <a:latin typeface="Canva Sans"/>
                <a:ea typeface="Canva Sans"/>
                <a:cs typeface="Canva Sans"/>
                <a:sym typeface="Canva Sans"/>
              </a:rPr>
              <a:t>: Many suppliers contribute a moderate sum of UnitPrice, such as SupplierID 7 (178), SupplierID 12 (223), and SupplierID 4 (138).</a:t>
            </a:r>
          </a:p>
          <a:p>
            <a:pPr marL="561344" lvl="1" indent="-280672" algn="l">
              <a:lnSpc>
                <a:spcPts val="3640"/>
              </a:lnSpc>
              <a:buFont typeface="Arial"/>
              <a:buChar char="•"/>
            </a:pPr>
            <a:r>
              <a:rPr lang="en-US" sz="2600" b="1">
                <a:solidFill>
                  <a:srgbClr val="000000"/>
                </a:solidFill>
                <a:latin typeface="Canva Sans Bold"/>
                <a:ea typeface="Canva Sans Bold"/>
                <a:cs typeface="Canva Sans Bold"/>
                <a:sym typeface="Canva Sans Bold"/>
              </a:rPr>
              <a:t>Lower Price Contributions</a:t>
            </a:r>
            <a:r>
              <a:rPr lang="en-US" sz="2600">
                <a:solidFill>
                  <a:srgbClr val="000000"/>
                </a:solidFill>
                <a:latin typeface="Canva Sans"/>
                <a:ea typeface="Canva Sans"/>
                <a:cs typeface="Canva Sans"/>
                <a:sym typeface="Canva Sans"/>
              </a:rPr>
              <a:t>: Several suppliers have a very low sum of UnitPrice, indicating they either supply fewer products or products that are generally inexpensive (e.g., SupplierID 9 with 5, SupplierID 14 with 26, SupplierID 22 with 22, SupplierID 25 with 13).</a:t>
            </a:r>
          </a:p>
          <a:p>
            <a:pPr marL="561344" lvl="1" indent="-280672" algn="l">
              <a:lnSpc>
                <a:spcPts val="3640"/>
              </a:lnSpc>
              <a:buFont typeface="Arial"/>
              <a:buChar char="•"/>
            </a:pPr>
            <a:r>
              <a:rPr lang="en-US" sz="2600" b="1">
                <a:solidFill>
                  <a:srgbClr val="000000"/>
                </a:solidFill>
                <a:latin typeface="Canva Sans Bold"/>
                <a:ea typeface="Canva Sans Bold"/>
                <a:cs typeface="Canva Sans Bold"/>
                <a:sym typeface="Canva Sans Bold"/>
              </a:rPr>
              <a:t>Inconsistent Distribution</a:t>
            </a:r>
            <a:r>
              <a:rPr lang="en-US" sz="2600">
                <a:solidFill>
                  <a:srgbClr val="000000"/>
                </a:solidFill>
                <a:latin typeface="Canva Sans"/>
                <a:ea typeface="Canva Sans"/>
                <a:cs typeface="Canva Sans"/>
                <a:sym typeface="Canva Sans"/>
              </a:rPr>
              <a:t>: The distribution of the sum of UnitPrice across SupplierIDs is highly uneven, with no clear pattern, suggesting diverse pricing strategies or product portfolios among suppliers.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4350" y="1371597"/>
            <a:ext cx="17259300" cy="537845"/>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15. What is the geographical distribution of suppliers?</a:t>
            </a:r>
          </a:p>
        </p:txBody>
      </p:sp>
      <p:sp>
        <p:nvSpPr>
          <p:cNvPr id="3" name="Freeform 3"/>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5" name="Freeform 5"/>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514350" y="2383042"/>
            <a:ext cx="10178836" cy="6807097"/>
          </a:xfrm>
          <a:custGeom>
            <a:avLst/>
            <a:gdLst/>
            <a:ahLst/>
            <a:cxnLst/>
            <a:rect l="l" t="t" r="r" b="b"/>
            <a:pathLst>
              <a:path w="10178836" h="6807097">
                <a:moveTo>
                  <a:pt x="0" y="0"/>
                </a:moveTo>
                <a:lnTo>
                  <a:pt x="10178836" y="0"/>
                </a:lnTo>
                <a:lnTo>
                  <a:pt x="10178836" y="6807097"/>
                </a:lnTo>
                <a:lnTo>
                  <a:pt x="0" y="6807097"/>
                </a:lnTo>
                <a:lnTo>
                  <a:pt x="0" y="0"/>
                </a:lnTo>
                <a:close/>
              </a:path>
            </a:pathLst>
          </a:custGeom>
          <a:blipFill>
            <a:blip r:embed="rId7"/>
            <a:stretch>
              <a:fillRect/>
            </a:stretch>
          </a:blipFill>
        </p:spPr>
      </p:sp>
      <p:sp>
        <p:nvSpPr>
          <p:cNvPr id="10" name="TextBox 10"/>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11" name="TextBox 11"/>
          <p:cNvSpPr txBox="1"/>
          <p:nvPr/>
        </p:nvSpPr>
        <p:spPr>
          <a:xfrm>
            <a:off x="10693186" y="2336165"/>
            <a:ext cx="7080464" cy="7520939"/>
          </a:xfrm>
          <a:prstGeom prst="rect">
            <a:avLst/>
          </a:prstGeom>
        </p:spPr>
        <p:txBody>
          <a:bodyPr lIns="0" tIns="0" rIns="0" bIns="0" rtlCol="0" anchor="t">
            <a:spAutoFit/>
          </a:bodyPr>
          <a:lstStyle/>
          <a:p>
            <a:pPr marL="518165" lvl="1" indent="-259082" algn="l">
              <a:lnSpc>
                <a:spcPts val="3360"/>
              </a:lnSpc>
              <a:buFont typeface="Arial"/>
              <a:buChar char="•"/>
            </a:pPr>
            <a:r>
              <a:rPr lang="en-US" sz="2400" b="1">
                <a:solidFill>
                  <a:srgbClr val="000000"/>
                </a:solidFill>
                <a:latin typeface="Canva Sans Bold"/>
                <a:ea typeface="Canva Sans Bold"/>
                <a:cs typeface="Canva Sans Bold"/>
                <a:sym typeface="Canva Sans Bold"/>
              </a:rPr>
              <a:t>Strong European Concentration:</a:t>
            </a:r>
            <a:r>
              <a:rPr lang="en-US" sz="2400">
                <a:solidFill>
                  <a:srgbClr val="000000"/>
                </a:solidFill>
                <a:latin typeface="Canva Sans"/>
                <a:ea typeface="Canva Sans"/>
                <a:cs typeface="Canva Sans"/>
                <a:sym typeface="Canva Sans"/>
              </a:rPr>
              <a:t> The highest density of suppliers is clearly visible in Europe, indicating that a significant portion of Northwind Traders' supply chain is based on that continent.</a:t>
            </a:r>
          </a:p>
          <a:p>
            <a:pPr marL="518165" lvl="1" indent="-259082" algn="l">
              <a:lnSpc>
                <a:spcPts val="3360"/>
              </a:lnSpc>
              <a:buFont typeface="Arial"/>
              <a:buChar char="•"/>
            </a:pPr>
            <a:r>
              <a:rPr lang="en-US" sz="2400" b="1">
                <a:solidFill>
                  <a:srgbClr val="000000"/>
                </a:solidFill>
                <a:latin typeface="Canva Sans Bold"/>
                <a:ea typeface="Canva Sans Bold"/>
                <a:cs typeface="Canva Sans Bold"/>
                <a:sym typeface="Canva Sans Bold"/>
              </a:rPr>
              <a:t>North American Presence</a:t>
            </a:r>
            <a:r>
              <a:rPr lang="en-US" sz="2400">
                <a:solidFill>
                  <a:srgbClr val="000000"/>
                </a:solidFill>
                <a:latin typeface="Canva Sans"/>
                <a:ea typeface="Canva Sans"/>
                <a:cs typeface="Canva Sans"/>
                <a:sym typeface="Canva Sans"/>
              </a:rPr>
              <a:t>: There are several suppliers located in North America, suggesting a secondary but important sourcing region.</a:t>
            </a:r>
          </a:p>
          <a:p>
            <a:pPr marL="518165" lvl="1" indent="-259082" algn="l">
              <a:lnSpc>
                <a:spcPts val="3360"/>
              </a:lnSpc>
              <a:buFont typeface="Arial"/>
              <a:buChar char="•"/>
            </a:pPr>
            <a:r>
              <a:rPr lang="en-US" sz="2400" b="1">
                <a:solidFill>
                  <a:srgbClr val="000000"/>
                </a:solidFill>
                <a:latin typeface="Canva Sans Bold"/>
                <a:ea typeface="Canva Sans Bold"/>
                <a:cs typeface="Canva Sans Bold"/>
                <a:sym typeface="Canva Sans Bold"/>
              </a:rPr>
              <a:t>Limited Global Reach</a:t>
            </a:r>
            <a:r>
              <a:rPr lang="en-US" sz="2400">
                <a:solidFill>
                  <a:srgbClr val="000000"/>
                </a:solidFill>
                <a:latin typeface="Canva Sans"/>
                <a:ea typeface="Canva Sans"/>
                <a:cs typeface="Canva Sans"/>
                <a:sym typeface="Canva Sans"/>
              </a:rPr>
              <a:t>: South America, Asia, and Australia each have only one or two visible suppliers, indicating a relatively limited or nascent sourcing presence in these regions compared to Europe and North America.</a:t>
            </a:r>
          </a:p>
          <a:p>
            <a:pPr marL="518165" lvl="1" indent="-259082" algn="l">
              <a:lnSpc>
                <a:spcPts val="3360"/>
              </a:lnSpc>
              <a:buFont typeface="Arial"/>
              <a:buChar char="•"/>
            </a:pPr>
            <a:r>
              <a:rPr lang="en-US" sz="2400" b="1">
                <a:solidFill>
                  <a:srgbClr val="000000"/>
                </a:solidFill>
                <a:latin typeface="Canva Sans Bold"/>
                <a:ea typeface="Canva Sans Bold"/>
                <a:cs typeface="Canva Sans Bold"/>
                <a:sym typeface="Canva Sans Bold"/>
              </a:rPr>
              <a:t>No African Suppliers</a:t>
            </a:r>
            <a:r>
              <a:rPr lang="en-US" sz="2400">
                <a:solidFill>
                  <a:srgbClr val="000000"/>
                </a:solidFill>
                <a:latin typeface="Canva Sans"/>
                <a:ea typeface="Canva Sans"/>
                <a:cs typeface="Canva Sans"/>
                <a:sym typeface="Canva Sans"/>
              </a:rPr>
              <a:t>: Based on the visible markers, there appear to be no suppliers located in Africa.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758189">
            <a:off x="-5010800" y="5173284"/>
            <a:ext cx="5952317" cy="5952317"/>
          </a:xfrm>
          <a:custGeom>
            <a:avLst/>
            <a:gdLst/>
            <a:ahLst/>
            <a:cxnLst/>
            <a:rect l="l" t="t" r="r" b="b"/>
            <a:pathLst>
              <a:path w="5952317" h="5952317">
                <a:moveTo>
                  <a:pt x="0" y="0"/>
                </a:moveTo>
                <a:lnTo>
                  <a:pt x="5952317" y="0"/>
                </a:lnTo>
                <a:lnTo>
                  <a:pt x="5952317" y="5952316"/>
                </a:lnTo>
                <a:lnTo>
                  <a:pt x="0" y="5952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359878">
            <a:off x="-2779104" y="9173531"/>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7880817">
            <a:off x="15573775" y="-124163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a:off x="527139" y="671504"/>
            <a:ext cx="1003123" cy="1125954"/>
          </a:xfrm>
          <a:custGeom>
            <a:avLst/>
            <a:gdLst/>
            <a:ahLst/>
            <a:cxnLst/>
            <a:rect l="l" t="t" r="r" b="b"/>
            <a:pathLst>
              <a:path w="1003123" h="1125954">
                <a:moveTo>
                  <a:pt x="0" y="0"/>
                </a:moveTo>
                <a:lnTo>
                  <a:pt x="1003122" y="0"/>
                </a:lnTo>
                <a:lnTo>
                  <a:pt x="1003122" y="1125954"/>
                </a:lnTo>
                <a:lnTo>
                  <a:pt x="0" y="11259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527139" y="3091267"/>
            <a:ext cx="1003123" cy="1125954"/>
          </a:xfrm>
          <a:custGeom>
            <a:avLst/>
            <a:gdLst/>
            <a:ahLst/>
            <a:cxnLst/>
            <a:rect l="l" t="t" r="r" b="b"/>
            <a:pathLst>
              <a:path w="1003123" h="1125954">
                <a:moveTo>
                  <a:pt x="0" y="0"/>
                </a:moveTo>
                <a:lnTo>
                  <a:pt x="1003122" y="0"/>
                </a:lnTo>
                <a:lnTo>
                  <a:pt x="1003122" y="1125954"/>
                </a:lnTo>
                <a:lnTo>
                  <a:pt x="0" y="112595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rot="-10800000">
            <a:off x="527139" y="7023488"/>
            <a:ext cx="1003123" cy="1125954"/>
          </a:xfrm>
          <a:custGeom>
            <a:avLst/>
            <a:gdLst/>
            <a:ahLst/>
            <a:cxnLst/>
            <a:rect l="l" t="t" r="r" b="b"/>
            <a:pathLst>
              <a:path w="1003123" h="1125954">
                <a:moveTo>
                  <a:pt x="0" y="0"/>
                </a:moveTo>
                <a:lnTo>
                  <a:pt x="1003122" y="0"/>
                </a:lnTo>
                <a:lnTo>
                  <a:pt x="1003122" y="1125954"/>
                </a:lnTo>
                <a:lnTo>
                  <a:pt x="0" y="112595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TextBox 8"/>
          <p:cNvSpPr txBox="1"/>
          <p:nvPr/>
        </p:nvSpPr>
        <p:spPr>
          <a:xfrm>
            <a:off x="1694079" y="962025"/>
            <a:ext cx="16395602" cy="1976755"/>
          </a:xfrm>
          <a:prstGeom prst="rect">
            <a:avLst/>
          </a:prstGeom>
        </p:spPr>
        <p:txBody>
          <a:bodyPr lIns="0" tIns="0" rIns="0" bIns="0" rtlCol="0" anchor="t">
            <a:spAutoFit/>
          </a:bodyPr>
          <a:lstStyle/>
          <a:p>
            <a:pPr algn="l">
              <a:lnSpc>
                <a:spcPts val="3919"/>
              </a:lnSpc>
            </a:pPr>
            <a:r>
              <a:rPr lang="en-US" sz="2799" b="1">
                <a:solidFill>
                  <a:srgbClr val="000000"/>
                </a:solidFill>
                <a:latin typeface="Lato Bold"/>
                <a:ea typeface="Lato Bold"/>
                <a:cs typeface="Lato Bold"/>
                <a:sym typeface="Lato Bold"/>
              </a:rPr>
              <a:t>Objective</a:t>
            </a:r>
            <a:r>
              <a:rPr lang="en-US" sz="2799">
                <a:solidFill>
                  <a:srgbClr val="000000"/>
                </a:solidFill>
                <a:latin typeface="Lato"/>
                <a:ea typeface="Lato"/>
                <a:cs typeface="Lato"/>
                <a:sym typeface="Lato"/>
              </a:rPr>
              <a:t>: The primary objective of this project is to conduct a comprehensive analysis of the Northwind Traders operational dataset to uncover underlying patterns, trends, and correlations across its core business functions. This analysis aims to translate raw data into actionable intelligence that can inform strategic decision-making and optimize operational efficiencies.</a:t>
            </a:r>
          </a:p>
        </p:txBody>
      </p:sp>
      <p:sp>
        <p:nvSpPr>
          <p:cNvPr id="9" name="TextBox 9"/>
          <p:cNvSpPr txBox="1"/>
          <p:nvPr/>
        </p:nvSpPr>
        <p:spPr>
          <a:xfrm>
            <a:off x="1694079" y="3284535"/>
            <a:ext cx="16149200" cy="4359283"/>
          </a:xfrm>
          <a:prstGeom prst="rect">
            <a:avLst/>
          </a:prstGeom>
        </p:spPr>
        <p:txBody>
          <a:bodyPr lIns="0" tIns="0" rIns="0" bIns="0" rtlCol="0" anchor="t">
            <a:spAutoFit/>
          </a:bodyPr>
          <a:lstStyle/>
          <a:p>
            <a:pPr algn="l">
              <a:lnSpc>
                <a:spcPts val="3849"/>
              </a:lnSpc>
            </a:pPr>
            <a:r>
              <a:rPr lang="en-US" sz="2749" b="1">
                <a:solidFill>
                  <a:srgbClr val="000000"/>
                </a:solidFill>
                <a:latin typeface="Lato Bold"/>
                <a:ea typeface="Lato Bold"/>
                <a:cs typeface="Lato Bold"/>
                <a:sym typeface="Lato Bold"/>
              </a:rPr>
              <a:t>Analysis :</a:t>
            </a:r>
            <a:r>
              <a:rPr lang="en-US" sz="2749">
                <a:solidFill>
                  <a:srgbClr val="000000"/>
                </a:solidFill>
                <a:latin typeface="Lato"/>
                <a:ea typeface="Lato"/>
                <a:cs typeface="Lato"/>
                <a:sym typeface="Lato"/>
              </a:rPr>
              <a:t> This scope covers the entire Northwind Traders dataset, focusing on key operational domains:</a:t>
            </a:r>
          </a:p>
          <a:p>
            <a:pPr marL="593661" lvl="1" indent="-296830" algn="l">
              <a:lnSpc>
                <a:spcPts val="3849"/>
              </a:lnSpc>
              <a:buFont typeface="Arial"/>
              <a:buChar char="•"/>
            </a:pPr>
            <a:r>
              <a:rPr lang="en-US" sz="2749" u="sng">
                <a:solidFill>
                  <a:srgbClr val="000000"/>
                </a:solidFill>
                <a:latin typeface="Lato"/>
                <a:ea typeface="Lato"/>
                <a:cs typeface="Lato"/>
                <a:sym typeface="Lato"/>
              </a:rPr>
              <a:t>Customer Relationship Management</a:t>
            </a:r>
            <a:r>
              <a:rPr lang="en-US" sz="2749">
                <a:solidFill>
                  <a:srgbClr val="000000"/>
                </a:solidFill>
                <a:latin typeface="Lato"/>
                <a:ea typeface="Lato"/>
                <a:cs typeface="Lato"/>
                <a:sym typeface="Lato"/>
              </a:rPr>
              <a:t>: Examining customer demographics, distribution, and purchasing behaviors.</a:t>
            </a:r>
          </a:p>
          <a:p>
            <a:pPr marL="593661" lvl="1" indent="-296830" algn="l">
              <a:lnSpc>
                <a:spcPts val="3849"/>
              </a:lnSpc>
              <a:buFont typeface="Arial"/>
              <a:buChar char="•"/>
            </a:pPr>
            <a:r>
              <a:rPr lang="en-US" sz="2749" u="sng">
                <a:solidFill>
                  <a:srgbClr val="000000"/>
                </a:solidFill>
                <a:latin typeface="Lato"/>
                <a:ea typeface="Lato"/>
                <a:cs typeface="Lato"/>
                <a:sym typeface="Lato"/>
              </a:rPr>
              <a:t>Product Portfolio &amp; Supply Chain Management</a:t>
            </a:r>
            <a:r>
              <a:rPr lang="en-US" sz="2749">
                <a:solidFill>
                  <a:srgbClr val="000000"/>
                </a:solidFill>
                <a:latin typeface="Lato"/>
                <a:ea typeface="Lato"/>
                <a:cs typeface="Lato"/>
                <a:sym typeface="Lato"/>
              </a:rPr>
              <a:t>: Assessing product performance, inventory, supplier relationships, and regional sourcing.</a:t>
            </a:r>
          </a:p>
          <a:p>
            <a:pPr marL="593661" lvl="1" indent="-296830" algn="l">
              <a:lnSpc>
                <a:spcPts val="3849"/>
              </a:lnSpc>
              <a:buFont typeface="Arial"/>
              <a:buChar char="•"/>
            </a:pPr>
            <a:r>
              <a:rPr lang="en-US" sz="2749" u="sng">
                <a:solidFill>
                  <a:srgbClr val="000000"/>
                </a:solidFill>
                <a:latin typeface="Lato"/>
                <a:ea typeface="Lato"/>
                <a:cs typeface="Lato"/>
                <a:sym typeface="Lato"/>
              </a:rPr>
              <a:t>Order Management &amp; Logistics</a:t>
            </a:r>
            <a:r>
              <a:rPr lang="en-US" sz="2749">
                <a:solidFill>
                  <a:srgbClr val="000000"/>
                </a:solidFill>
                <a:latin typeface="Lato"/>
                <a:ea typeface="Lato"/>
                <a:cs typeface="Lato"/>
                <a:sym typeface="Lato"/>
              </a:rPr>
              <a:t>: Evaluating order volume, value, and fulfillment efficiency.</a:t>
            </a:r>
          </a:p>
          <a:p>
            <a:pPr marL="593661" lvl="1" indent="-296830" algn="l">
              <a:lnSpc>
                <a:spcPts val="3849"/>
              </a:lnSpc>
              <a:buFont typeface="Arial"/>
              <a:buChar char="•"/>
            </a:pPr>
            <a:r>
              <a:rPr lang="en-US" sz="2749" u="sng">
                <a:solidFill>
                  <a:srgbClr val="000000"/>
                </a:solidFill>
                <a:latin typeface="Lato"/>
                <a:ea typeface="Lato"/>
                <a:cs typeface="Lato"/>
                <a:sym typeface="Lato"/>
              </a:rPr>
              <a:t>Human Capital Management</a:t>
            </a:r>
            <a:r>
              <a:rPr lang="en-US" sz="2749">
                <a:solidFill>
                  <a:srgbClr val="000000"/>
                </a:solidFill>
                <a:latin typeface="Lato"/>
                <a:ea typeface="Lato"/>
                <a:cs typeface="Lato"/>
                <a:sym typeface="Lato"/>
              </a:rPr>
              <a:t>: Analyzing employee demographics, roles, tenure, and organizational structure.</a:t>
            </a:r>
          </a:p>
          <a:p>
            <a:pPr algn="l">
              <a:lnSpc>
                <a:spcPts val="3849"/>
              </a:lnSpc>
            </a:pPr>
            <a:endParaRPr lang="en-US" sz="2749">
              <a:solidFill>
                <a:srgbClr val="000000"/>
              </a:solidFill>
              <a:latin typeface="Lato"/>
              <a:ea typeface="Lato"/>
              <a:cs typeface="Lato"/>
              <a:sym typeface="Lato"/>
            </a:endParaRPr>
          </a:p>
        </p:txBody>
      </p:sp>
      <p:sp>
        <p:nvSpPr>
          <p:cNvPr id="10" name="TextBox 10"/>
          <p:cNvSpPr txBox="1"/>
          <p:nvPr/>
        </p:nvSpPr>
        <p:spPr>
          <a:xfrm>
            <a:off x="1694079" y="7309562"/>
            <a:ext cx="16395602" cy="2472055"/>
          </a:xfrm>
          <a:prstGeom prst="rect">
            <a:avLst/>
          </a:prstGeom>
        </p:spPr>
        <p:txBody>
          <a:bodyPr lIns="0" tIns="0" rIns="0" bIns="0" rtlCol="0" anchor="t">
            <a:spAutoFit/>
          </a:bodyPr>
          <a:lstStyle/>
          <a:p>
            <a:pPr algn="l">
              <a:lnSpc>
                <a:spcPts val="3919"/>
              </a:lnSpc>
            </a:pPr>
            <a:r>
              <a:rPr lang="en-US" sz="2799" b="1">
                <a:solidFill>
                  <a:srgbClr val="000000"/>
                </a:solidFill>
                <a:latin typeface="Lato Bold"/>
                <a:ea typeface="Lato Bold"/>
                <a:cs typeface="Lato Bold"/>
                <a:sym typeface="Lato Bold"/>
              </a:rPr>
              <a:t>Goal</a:t>
            </a:r>
            <a:r>
              <a:rPr lang="en-US" sz="2799">
                <a:solidFill>
                  <a:srgbClr val="000000"/>
                </a:solidFill>
                <a:latin typeface="Lato"/>
                <a:ea typeface="Lato"/>
                <a:cs typeface="Lato"/>
                <a:sym typeface="Lato"/>
              </a:rPr>
              <a:t>: The overarching goal of this project is to provide a robust, data-driven foundation for strategic business improvements. This includes enhancing sales and marketing effectiveness, optimizing supply chain resilience and cost efficiency, streamlining operational workflows, and fostering proactive human resource management, ultimately contributing to sustainable growth and competitive advantage for Northwind Traders.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4950641" y="235464"/>
            <a:ext cx="1195245" cy="1076154"/>
          </a:xfrm>
          <a:custGeom>
            <a:avLst/>
            <a:gdLst/>
            <a:ahLst/>
            <a:cxnLst/>
            <a:rect l="l" t="t" r="r" b="b"/>
            <a:pathLst>
              <a:path w="1195245" h="1076154">
                <a:moveTo>
                  <a:pt x="0" y="0"/>
                </a:moveTo>
                <a:lnTo>
                  <a:pt x="1195246" y="0"/>
                </a:lnTo>
                <a:lnTo>
                  <a:pt x="1195246" y="1076153"/>
                </a:lnTo>
                <a:lnTo>
                  <a:pt x="0" y="1076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839193" y="1833245"/>
            <a:ext cx="16982588" cy="7425055"/>
          </a:xfrm>
          <a:prstGeom prst="rect">
            <a:avLst/>
          </a:prstGeom>
        </p:spPr>
        <p:txBody>
          <a:bodyPr lIns="0" tIns="0" rIns="0" bIns="0" rtlCol="0" anchor="t">
            <a:spAutoFit/>
          </a:bodyPr>
          <a:lstStyle/>
          <a:p>
            <a:pPr algn="l">
              <a:lnSpc>
                <a:spcPts val="3919"/>
              </a:lnSpc>
            </a:pPr>
            <a:r>
              <a:rPr lang="en-US" sz="2799" b="1">
                <a:solidFill>
                  <a:srgbClr val="000000"/>
                </a:solidFill>
                <a:latin typeface="Lato Bold"/>
                <a:ea typeface="Lato Bold"/>
                <a:cs typeface="Lato Bold"/>
                <a:sym typeface="Lato Bold"/>
              </a:rPr>
              <a:t>1.</a:t>
            </a:r>
            <a:r>
              <a:rPr lang="en-US" sz="2799">
                <a:solidFill>
                  <a:srgbClr val="000000"/>
                </a:solidFill>
                <a:latin typeface="Lato"/>
                <a:ea typeface="Lato"/>
                <a:cs typeface="Lato"/>
                <a:sym typeface="Lato"/>
              </a:rPr>
              <a:t> </a:t>
            </a:r>
            <a:r>
              <a:rPr lang="en-US" sz="2799" b="1">
                <a:solidFill>
                  <a:srgbClr val="000000"/>
                </a:solidFill>
                <a:latin typeface="Lato Bold"/>
                <a:ea typeface="Lato Bold"/>
                <a:cs typeface="Lato Bold"/>
                <a:sym typeface="Lato Bold"/>
              </a:rPr>
              <a:t>Customer &amp; Market Insights</a:t>
            </a:r>
          </a:p>
          <a:p>
            <a:pPr marL="604519" lvl="1" indent="-302260" algn="l">
              <a:lnSpc>
                <a:spcPts val="3919"/>
              </a:lnSpc>
              <a:buFont typeface="Arial"/>
              <a:buChar char="•"/>
            </a:pPr>
            <a:r>
              <a:rPr lang="en-US" sz="2799">
                <a:solidFill>
                  <a:srgbClr val="000000"/>
                </a:solidFill>
                <a:latin typeface="Lato"/>
                <a:ea typeface="Lato"/>
                <a:cs typeface="Lato"/>
                <a:sym typeface="Lato"/>
              </a:rPr>
              <a:t>Geographic Focus: The customer base is heavily concentrated in the USA, France, and Germany, indicating these are Northwind Traders' primary markets. Other countries show significantly fewer customers.</a:t>
            </a:r>
          </a:p>
          <a:p>
            <a:pPr marL="604519" lvl="1" indent="-302260" algn="l">
              <a:lnSpc>
                <a:spcPts val="3919"/>
              </a:lnSpc>
              <a:buFont typeface="Arial"/>
              <a:buChar char="•"/>
            </a:pPr>
            <a:r>
              <a:rPr lang="en-US" sz="2799">
                <a:solidFill>
                  <a:srgbClr val="000000"/>
                </a:solidFill>
                <a:latin typeface="Lato"/>
                <a:ea typeface="Lato"/>
                <a:cs typeface="Lato"/>
                <a:sym typeface="Lato"/>
              </a:rPr>
              <a:t>Key Contact Roles: The company primarily interacts with "Owners" and "Sales Representatives" among its customer contacts, followed by various management roles.</a:t>
            </a:r>
          </a:p>
          <a:p>
            <a:pPr marL="604519" lvl="1" indent="-302260" algn="l">
              <a:lnSpc>
                <a:spcPts val="3919"/>
              </a:lnSpc>
              <a:buFont typeface="Arial"/>
              <a:buChar char="•"/>
            </a:pPr>
            <a:r>
              <a:rPr lang="en-US" sz="2799">
                <a:solidFill>
                  <a:srgbClr val="000000"/>
                </a:solidFill>
                <a:latin typeface="Lato"/>
                <a:ea typeface="Lato"/>
                <a:cs typeface="Lato"/>
                <a:sym typeface="Lato"/>
              </a:rPr>
              <a:t>Order Growth: Customer orders show a consistent upward trend from mid-1994 to early 1996, with a significant acceleration in growth during late 1995.</a:t>
            </a:r>
          </a:p>
          <a:p>
            <a:pPr algn="l">
              <a:lnSpc>
                <a:spcPts val="3919"/>
              </a:lnSpc>
            </a:pPr>
            <a:r>
              <a:rPr lang="en-US" sz="2799" b="1">
                <a:solidFill>
                  <a:srgbClr val="000000"/>
                </a:solidFill>
                <a:latin typeface="Lato Bold"/>
                <a:ea typeface="Lato Bold"/>
                <a:cs typeface="Lato Bold"/>
                <a:sym typeface="Lato Bold"/>
              </a:rPr>
              <a:t>2. Order &amp; Sales Performance Insights</a:t>
            </a:r>
          </a:p>
          <a:p>
            <a:pPr marL="604519" lvl="1" indent="-302260" algn="l">
              <a:lnSpc>
                <a:spcPts val="3919"/>
              </a:lnSpc>
              <a:buFont typeface="Arial"/>
              <a:buChar char="•"/>
            </a:pPr>
            <a:r>
              <a:rPr lang="en-US" sz="2799">
                <a:solidFill>
                  <a:srgbClr val="000000"/>
                </a:solidFill>
                <a:latin typeface="Lato"/>
                <a:ea typeface="Lato"/>
                <a:cs typeface="Lato"/>
                <a:sym typeface="Lato"/>
              </a:rPr>
              <a:t>Overall Sales Growth: The total order volume (sum of quantity) also demonstrates a strong upward trajectory from mid-1994 to early 1996, despite a slight dip in mid-1995.</a:t>
            </a:r>
          </a:p>
          <a:p>
            <a:pPr marL="604519" lvl="1" indent="-302260" algn="l">
              <a:lnSpc>
                <a:spcPts val="3919"/>
              </a:lnSpc>
              <a:buFont typeface="Arial"/>
              <a:buChar char="•"/>
            </a:pPr>
            <a:r>
              <a:rPr lang="en-US" sz="2799">
                <a:solidFill>
                  <a:srgbClr val="000000"/>
                </a:solidFill>
                <a:latin typeface="Lato"/>
                <a:ea typeface="Lato"/>
                <a:cs typeface="Lato"/>
                <a:sym typeface="Lato"/>
              </a:rPr>
              <a:t>Order Value Skew: The vast majority of orders are of low monetary value, with a rapid decrease in frequency as order value increases. Very few high-value orders exist, indicating a long-tail distribution.</a:t>
            </a:r>
          </a:p>
          <a:p>
            <a:pPr marL="604519" lvl="1" indent="-302260" algn="l">
              <a:lnSpc>
                <a:spcPts val="3919"/>
              </a:lnSpc>
              <a:buFont typeface="Arial"/>
              <a:buChar char="•"/>
            </a:pPr>
            <a:r>
              <a:rPr lang="en-US" sz="2799">
                <a:solidFill>
                  <a:srgbClr val="000000"/>
                </a:solidFill>
                <a:latin typeface="Lato"/>
                <a:ea typeface="Lato"/>
                <a:cs typeface="Lato"/>
                <a:sym typeface="Lato"/>
              </a:rPr>
              <a:t>Shipping Preference: "United Package" handles the highest volume of shipments, significantly more than "Federal Shipping" and "Speedy Express," suggesting it's the preferred or most utilized carrier.</a:t>
            </a:r>
          </a:p>
          <a:p>
            <a:pPr algn="l">
              <a:lnSpc>
                <a:spcPts val="3919"/>
              </a:lnSpc>
            </a:pPr>
            <a:r>
              <a:rPr lang="en-US" sz="2799">
                <a:solidFill>
                  <a:srgbClr val="000000"/>
                </a:solidFill>
                <a:latin typeface="Lato"/>
                <a:ea typeface="Lato"/>
                <a:cs typeface="Lato"/>
                <a:sym typeface="Lato"/>
              </a:rPr>
              <a:t> </a:t>
            </a:r>
          </a:p>
        </p:txBody>
      </p:sp>
      <p:sp>
        <p:nvSpPr>
          <p:cNvPr id="8" name="TextBox 8"/>
          <p:cNvSpPr txBox="1"/>
          <p:nvPr/>
        </p:nvSpPr>
        <p:spPr>
          <a:xfrm>
            <a:off x="839193" y="396367"/>
            <a:ext cx="4297936" cy="1055116"/>
          </a:xfrm>
          <a:prstGeom prst="rect">
            <a:avLst/>
          </a:prstGeom>
        </p:spPr>
        <p:txBody>
          <a:bodyPr lIns="0" tIns="0" rIns="0" bIns="0" rtlCol="0" anchor="t">
            <a:spAutoFit/>
          </a:bodyPr>
          <a:lstStyle/>
          <a:p>
            <a:pPr algn="ctr">
              <a:lnSpc>
                <a:spcPts val="7112"/>
              </a:lnSpc>
            </a:pPr>
            <a:r>
              <a:rPr lang="en-US" sz="5600" b="1" spc="767">
                <a:solidFill>
                  <a:srgbClr val="201079"/>
                </a:solidFill>
                <a:latin typeface="Cooper Hewitt Heavy"/>
                <a:ea typeface="Cooper Hewitt Heavy"/>
                <a:cs typeface="Cooper Hewitt Heavy"/>
                <a:sym typeface="Cooper Hewitt Heavy"/>
              </a:rPr>
              <a:t>INSIGHTS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47459" y="962025"/>
            <a:ext cx="16793082" cy="7920355"/>
          </a:xfrm>
          <a:prstGeom prst="rect">
            <a:avLst/>
          </a:prstGeom>
        </p:spPr>
        <p:txBody>
          <a:bodyPr lIns="0" tIns="0" rIns="0" bIns="0" rtlCol="0" anchor="t">
            <a:spAutoFit/>
          </a:bodyPr>
          <a:lstStyle/>
          <a:p>
            <a:pPr algn="l">
              <a:lnSpc>
                <a:spcPts val="3919"/>
              </a:lnSpc>
            </a:pPr>
            <a:r>
              <a:rPr lang="en-US" sz="2799" b="1">
                <a:solidFill>
                  <a:srgbClr val="000000"/>
                </a:solidFill>
                <a:latin typeface="Lato Bold"/>
                <a:ea typeface="Lato Bold"/>
                <a:cs typeface="Lato Bold"/>
                <a:sym typeface="Lato Bold"/>
              </a:rPr>
              <a:t>3. Employee &amp; Organizational Insights</a:t>
            </a:r>
          </a:p>
          <a:p>
            <a:pPr marL="604518" lvl="1" indent="-302259" algn="l">
              <a:lnSpc>
                <a:spcPts val="3919"/>
              </a:lnSpc>
              <a:buFont typeface="Arial"/>
              <a:buChar char="•"/>
            </a:pPr>
            <a:r>
              <a:rPr lang="en-US" sz="2799">
                <a:solidFill>
                  <a:srgbClr val="000000"/>
                </a:solidFill>
                <a:latin typeface="Lato"/>
                <a:ea typeface="Lato"/>
                <a:cs typeface="Lato"/>
                <a:sym typeface="Lato"/>
              </a:rPr>
              <a:t>Sales-Heavy Workforce: The company's employee structure is heavily dominated by "Sales Representatives," indicating a strong focus on direct sales.</a:t>
            </a:r>
          </a:p>
          <a:p>
            <a:pPr marL="604518" lvl="1" indent="-302259" algn="l">
              <a:lnSpc>
                <a:spcPts val="3919"/>
              </a:lnSpc>
              <a:buFont typeface="Arial"/>
              <a:buChar char="•"/>
            </a:pPr>
            <a:r>
              <a:rPr lang="en-US" sz="2799">
                <a:solidFill>
                  <a:srgbClr val="000000"/>
                </a:solidFill>
                <a:latin typeface="Lato"/>
                <a:ea typeface="Lato"/>
                <a:cs typeface="Lato"/>
                <a:sym typeface="Lato"/>
              </a:rPr>
              <a:t>Lean Management: Other management and coordination roles (e.g., Sales Manager, Vice President, Sales) each have only one employee, suggesting a lean top-heavy sales management structure.</a:t>
            </a:r>
          </a:p>
          <a:p>
            <a:pPr marL="604518" lvl="1" indent="-302259" algn="l">
              <a:lnSpc>
                <a:spcPts val="3919"/>
              </a:lnSpc>
              <a:buFont typeface="Arial"/>
              <a:buChar char="•"/>
            </a:pPr>
            <a:r>
              <a:rPr lang="en-US" sz="2799">
                <a:solidFill>
                  <a:srgbClr val="000000"/>
                </a:solidFill>
                <a:latin typeface="Lato"/>
                <a:ea typeface="Lato"/>
                <a:cs typeface="Lato"/>
                <a:sym typeface="Lato"/>
              </a:rPr>
              <a:t>High Employee Tenure: Employees generally exhibit long tenure (mostly 31-33 years), indicating a very stable workforce with high retention.</a:t>
            </a:r>
          </a:p>
          <a:p>
            <a:pPr marL="604518" lvl="1" indent="-302259" algn="l">
              <a:lnSpc>
                <a:spcPts val="3919"/>
              </a:lnSpc>
              <a:buFont typeface="Arial"/>
              <a:buChar char="•"/>
            </a:pPr>
            <a:r>
              <a:rPr lang="en-US" sz="2799">
                <a:solidFill>
                  <a:srgbClr val="000000"/>
                </a:solidFill>
                <a:latin typeface="Lato"/>
                <a:ea typeface="Lato"/>
                <a:cs typeface="Lato"/>
                <a:sym typeface="Lato"/>
              </a:rPr>
              <a:t>Centralized Reporting: The reporting structure reveals a primary manager (EmployeeID 2) overseeing a significant portion of the workforce, including most Sales Representatives.</a:t>
            </a:r>
          </a:p>
          <a:p>
            <a:pPr algn="l">
              <a:lnSpc>
                <a:spcPts val="3919"/>
              </a:lnSpc>
            </a:pPr>
            <a:r>
              <a:rPr lang="en-US" sz="2799" b="1">
                <a:solidFill>
                  <a:srgbClr val="000000"/>
                </a:solidFill>
                <a:latin typeface="Lato Bold"/>
                <a:ea typeface="Lato Bold"/>
                <a:cs typeface="Lato Bold"/>
                <a:sym typeface="Lato Bold"/>
              </a:rPr>
              <a:t>4. Product &amp; Category Insights</a:t>
            </a:r>
          </a:p>
          <a:p>
            <a:pPr marL="604518" lvl="1" indent="-302259" algn="l">
              <a:lnSpc>
                <a:spcPts val="3919"/>
              </a:lnSpc>
              <a:buFont typeface="Arial"/>
              <a:buChar char="•"/>
            </a:pPr>
            <a:r>
              <a:rPr lang="en-US" sz="2799">
                <a:solidFill>
                  <a:srgbClr val="000000"/>
                </a:solidFill>
                <a:latin typeface="Lato"/>
                <a:ea typeface="Lato"/>
                <a:cs typeface="Lato"/>
                <a:sym typeface="Lato"/>
              </a:rPr>
              <a:t>Top-Selling Products: "Camembert Pierrot," "Raclette Courdavault," and "Gorgonzola Telino" are the highest-selling products by quantity, suggesting a strong demand for cheese/dairy items.</a:t>
            </a:r>
          </a:p>
          <a:p>
            <a:pPr marL="604518" lvl="1" indent="-302259" algn="l">
              <a:lnSpc>
                <a:spcPts val="3919"/>
              </a:lnSpc>
              <a:buFont typeface="Arial"/>
              <a:buChar char="•"/>
            </a:pPr>
            <a:r>
              <a:rPr lang="en-US" sz="2799">
                <a:solidFill>
                  <a:srgbClr val="000000"/>
                </a:solidFill>
                <a:latin typeface="Lato"/>
                <a:ea typeface="Lato"/>
                <a:cs typeface="Lato"/>
                <a:sym typeface="Lato"/>
              </a:rPr>
              <a:t>Category Dominance: "Beverages" and "Dairy Products" are the leading categories by sales volume, significantly outperforming others like "Seafood" and "Confections."</a:t>
            </a:r>
          </a:p>
          <a:p>
            <a:pPr marL="604518" lvl="1" indent="-302259" algn="l">
              <a:lnSpc>
                <a:spcPts val="3919"/>
              </a:lnSpc>
              <a:buFont typeface="Arial"/>
              <a:buChar char="•"/>
            </a:pPr>
            <a:r>
              <a:rPr lang="en-US" sz="2799">
                <a:solidFill>
                  <a:srgbClr val="000000"/>
                </a:solidFill>
                <a:latin typeface="Lato"/>
                <a:ea typeface="Lato"/>
                <a:cs typeface="Lato"/>
                <a:sym typeface="Lato"/>
              </a:rPr>
              <a:t>Price Distribution: Most products are low-priced, with a high concentration of unit prices at the lower end. There's a notable gap in mid-range pricing and a smaller cluster of higher-priced products.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054106" y="5928599"/>
            <a:ext cx="2818002" cy="4069317"/>
          </a:xfrm>
          <a:custGeom>
            <a:avLst/>
            <a:gdLst/>
            <a:ahLst/>
            <a:cxnLst/>
            <a:rect l="l" t="t" r="r" b="b"/>
            <a:pathLst>
              <a:path w="2818002" h="4069317">
                <a:moveTo>
                  <a:pt x="0" y="0"/>
                </a:moveTo>
                <a:lnTo>
                  <a:pt x="2818001" y="0"/>
                </a:lnTo>
                <a:lnTo>
                  <a:pt x="2818001" y="4069317"/>
                </a:lnTo>
                <a:lnTo>
                  <a:pt x="0" y="4069317"/>
                </a:lnTo>
                <a:lnTo>
                  <a:pt x="0" y="0"/>
                </a:lnTo>
                <a:close/>
              </a:path>
            </a:pathLst>
          </a:custGeom>
          <a:blipFill>
            <a:blip r:embed="rId4"/>
            <a:stretch>
              <a:fillRect/>
            </a:stretch>
          </a:blipFill>
        </p:spPr>
      </p:sp>
      <p:sp>
        <p:nvSpPr>
          <p:cNvPr id="7" name="TextBox 7"/>
          <p:cNvSpPr txBox="1"/>
          <p:nvPr/>
        </p:nvSpPr>
        <p:spPr>
          <a:xfrm>
            <a:off x="1028700" y="1148512"/>
            <a:ext cx="16230600" cy="4453255"/>
          </a:xfrm>
          <a:prstGeom prst="rect">
            <a:avLst/>
          </a:prstGeom>
        </p:spPr>
        <p:txBody>
          <a:bodyPr lIns="0" tIns="0" rIns="0" bIns="0" rtlCol="0" anchor="t">
            <a:spAutoFit/>
          </a:bodyPr>
          <a:lstStyle/>
          <a:p>
            <a:pPr algn="l">
              <a:lnSpc>
                <a:spcPts val="3919"/>
              </a:lnSpc>
            </a:pPr>
            <a:r>
              <a:rPr lang="en-US" sz="2799" b="1">
                <a:solidFill>
                  <a:srgbClr val="000000"/>
                </a:solidFill>
                <a:latin typeface="Lato Bold"/>
                <a:ea typeface="Lato Bold"/>
                <a:cs typeface="Lato Bold"/>
                <a:sym typeface="Lato Bold"/>
              </a:rPr>
              <a:t>5. Supplier &amp; Sourcing Insights</a:t>
            </a:r>
          </a:p>
          <a:p>
            <a:pPr marL="604519" lvl="1" indent="-302260" algn="l">
              <a:lnSpc>
                <a:spcPts val="3919"/>
              </a:lnSpc>
              <a:buFont typeface="Arial"/>
              <a:buChar char="•"/>
            </a:pPr>
            <a:r>
              <a:rPr lang="en-US" sz="2799">
                <a:solidFill>
                  <a:srgbClr val="000000"/>
                </a:solidFill>
                <a:latin typeface="Lato"/>
                <a:ea typeface="Lato"/>
                <a:cs typeface="Lato"/>
                <a:sym typeface="Lato"/>
              </a:rPr>
              <a:t>Diverse Supplier Base: Northwind Traders utilizes a diverse network of suppliers, ranging from those providing many products (e.g., Pavlova, Ltd., Plutzer Lebensmittelgroßmärkte AG) to those offering only one or two specialized items.</a:t>
            </a:r>
          </a:p>
          <a:p>
            <a:pPr marL="604519" lvl="1" indent="-302260" algn="l">
              <a:lnSpc>
                <a:spcPts val="3919"/>
              </a:lnSpc>
              <a:buFont typeface="Arial"/>
              <a:buChar char="•"/>
            </a:pPr>
            <a:r>
              <a:rPr lang="en-US" sz="2799">
                <a:solidFill>
                  <a:srgbClr val="000000"/>
                </a:solidFill>
                <a:latin typeface="Lato"/>
                <a:ea typeface="Lato"/>
                <a:cs typeface="Lato"/>
                <a:sym typeface="Lato"/>
              </a:rPr>
              <a:t>Uneven Product Pricing by Supplier: The sum of product unit prices varies significantly across suppliers, with SupplierID 18 contributing the highest sum, indicating it supplies more expensive products or a larger quantity of higher-priced products.</a:t>
            </a:r>
          </a:p>
          <a:p>
            <a:pPr marL="604519" lvl="1" indent="-302260" algn="l">
              <a:lnSpc>
                <a:spcPts val="3919"/>
              </a:lnSpc>
              <a:buFont typeface="Arial"/>
              <a:buChar char="•"/>
            </a:pPr>
            <a:r>
              <a:rPr lang="en-US" sz="2799">
                <a:solidFill>
                  <a:srgbClr val="000000"/>
                </a:solidFill>
                <a:latin typeface="Lato"/>
                <a:ea typeface="Lato"/>
                <a:cs typeface="Lato"/>
                <a:sym typeface="Lato"/>
              </a:rPr>
              <a:t>Geographic Sourcing Focus: The majority of suppliers are located in Europe, with a secondary concentration in North America. There is very limited sourcing from South America, Asia, or Australia.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17739" y="1743074"/>
            <a:ext cx="17052521" cy="7515226"/>
          </a:xfrm>
          <a:prstGeom prst="rect">
            <a:avLst/>
          </a:prstGeom>
        </p:spPr>
        <p:txBody>
          <a:bodyPr lIns="0" tIns="0" rIns="0" bIns="0" rtlCol="0" anchor="t">
            <a:spAutoFit/>
          </a:bodyPr>
          <a:lstStyle/>
          <a:p>
            <a:pPr algn="l">
              <a:lnSpc>
                <a:spcPts val="4479"/>
              </a:lnSpc>
            </a:pPr>
            <a:r>
              <a:rPr lang="en-US" sz="3199" b="1">
                <a:solidFill>
                  <a:srgbClr val="000000"/>
                </a:solidFill>
                <a:latin typeface="Lato Bold"/>
                <a:ea typeface="Lato Bold"/>
                <a:cs typeface="Lato Bold"/>
                <a:sym typeface="Lato Bold"/>
              </a:rPr>
              <a:t>1. Enhance Customer Acquisition and Retention</a:t>
            </a:r>
          </a:p>
          <a:p>
            <a:pPr algn="l">
              <a:lnSpc>
                <a:spcPts val="4199"/>
              </a:lnSpc>
            </a:pPr>
            <a:endParaRPr lang="en-US" sz="3199" b="1">
              <a:solidFill>
                <a:srgbClr val="000000"/>
              </a:solidFill>
              <a:latin typeface="Lato Bold"/>
              <a:ea typeface="Lato Bold"/>
              <a:cs typeface="Lato Bold"/>
              <a:sym typeface="Lato Bold"/>
            </a:endParaRPr>
          </a:p>
          <a:p>
            <a:pPr marL="604516" lvl="1" indent="-302258" algn="l">
              <a:lnSpc>
                <a:spcPts val="3919"/>
              </a:lnSpc>
              <a:buFont typeface="Arial"/>
              <a:buChar char="•"/>
            </a:pPr>
            <a:r>
              <a:rPr lang="en-US" sz="2799" b="1">
                <a:solidFill>
                  <a:srgbClr val="000000"/>
                </a:solidFill>
                <a:latin typeface="Lato Bold"/>
                <a:ea typeface="Lato Bold"/>
                <a:cs typeface="Lato Bold"/>
                <a:sym typeface="Lato Bold"/>
              </a:rPr>
              <a:t>Targeted Market Expansion</a:t>
            </a:r>
            <a:r>
              <a:rPr lang="en-US" sz="2799">
                <a:solidFill>
                  <a:srgbClr val="000000"/>
                </a:solidFill>
                <a:latin typeface="Lato"/>
                <a:ea typeface="Lato"/>
                <a:cs typeface="Lato"/>
                <a:sym typeface="Lato"/>
              </a:rPr>
              <a:t>: While the USA, France, and Germany are strong markets, strategically allocate resources to explore and penetrate underserved regions (e.g., Ireland, Norway, Poland, and other countries with 1-2 customers). This could involve localized marketing campaigns, partnerships, or dedicated sales efforts.</a:t>
            </a:r>
          </a:p>
          <a:p>
            <a:pPr marL="604516" lvl="1" indent="-302258" algn="l">
              <a:lnSpc>
                <a:spcPts val="3919"/>
              </a:lnSpc>
              <a:buFont typeface="Arial"/>
              <a:buChar char="•"/>
            </a:pPr>
            <a:r>
              <a:rPr lang="en-US" sz="2799" b="1">
                <a:solidFill>
                  <a:srgbClr val="000000"/>
                </a:solidFill>
                <a:latin typeface="Lato Bold"/>
                <a:ea typeface="Lato Bold"/>
                <a:cs typeface="Lato Bold"/>
                <a:sym typeface="Lato Bold"/>
              </a:rPr>
              <a:t>Persona-Based Marketing</a:t>
            </a:r>
            <a:r>
              <a:rPr lang="en-US" sz="2799">
                <a:solidFill>
                  <a:srgbClr val="000000"/>
                </a:solidFill>
                <a:latin typeface="Lato"/>
                <a:ea typeface="Lato"/>
                <a:cs typeface="Lato"/>
                <a:sym typeface="Lato"/>
              </a:rPr>
              <a:t>: Utilize the insights from ContactTitle distribution to tailor marketing messages and sales approaches. For "Owners," focus on overall business value and profitability; for "Sales Representatives," emphasize product features and sales support.</a:t>
            </a:r>
          </a:p>
          <a:p>
            <a:pPr marL="604516" lvl="1" indent="-302258" algn="l">
              <a:lnSpc>
                <a:spcPts val="3919"/>
              </a:lnSpc>
              <a:buFont typeface="Arial"/>
              <a:buChar char="•"/>
            </a:pPr>
            <a:r>
              <a:rPr lang="en-US" sz="2799" b="1">
                <a:solidFill>
                  <a:srgbClr val="000000"/>
                </a:solidFill>
                <a:latin typeface="Lato Bold"/>
                <a:ea typeface="Lato Bold"/>
                <a:cs typeface="Lato Bold"/>
                <a:sym typeface="Lato Bold"/>
              </a:rPr>
              <a:t>Loyalty Programs for High-Frequency Customers</a:t>
            </a:r>
            <a:r>
              <a:rPr lang="en-US" sz="2799">
                <a:solidFill>
                  <a:srgbClr val="000000"/>
                </a:solidFill>
                <a:latin typeface="Lato"/>
                <a:ea typeface="Lato"/>
                <a:cs typeface="Lato"/>
                <a:sym typeface="Lato"/>
              </a:rPr>
              <a:t>: Develop and implement loyalty programs, exclusive offers, or tiered pricing for the highest-frequency customer segments (those with higher TotalOrders and lower AverageDaysBetweenOrders) to reward their loyalty and encourage continued purchasing.</a:t>
            </a:r>
          </a:p>
          <a:p>
            <a:pPr marL="604516" lvl="1" indent="-302258" algn="l">
              <a:lnSpc>
                <a:spcPts val="3919"/>
              </a:lnSpc>
              <a:buFont typeface="Arial"/>
              <a:buChar char="•"/>
            </a:pPr>
            <a:r>
              <a:rPr lang="en-US" sz="2799" b="1">
                <a:solidFill>
                  <a:srgbClr val="000000"/>
                </a:solidFill>
                <a:latin typeface="Lato Bold"/>
                <a:ea typeface="Lato Bold"/>
                <a:cs typeface="Lato Bold"/>
                <a:sym typeface="Lato Bold"/>
              </a:rPr>
              <a:t>Re-engagement Campaigns for Low-Frequency Customers</a:t>
            </a:r>
            <a:r>
              <a:rPr lang="en-US" sz="2799">
                <a:solidFill>
                  <a:srgbClr val="000000"/>
                </a:solidFill>
                <a:latin typeface="Lato"/>
                <a:ea typeface="Lato"/>
                <a:cs typeface="Lato"/>
                <a:sym typeface="Lato"/>
              </a:rPr>
              <a:t>: Design specific re-engagement campaigns (e.g., personalized discounts, new product announcements, surveys to understand needs) for customers in lower order frequency segments to reactivate their purchasing behavior.</a:t>
            </a:r>
          </a:p>
        </p:txBody>
      </p:sp>
      <p:sp>
        <p:nvSpPr>
          <p:cNvPr id="7" name="TextBox 7"/>
          <p:cNvSpPr txBox="1"/>
          <p:nvPr/>
        </p:nvSpPr>
        <p:spPr>
          <a:xfrm>
            <a:off x="171901" y="346329"/>
            <a:ext cx="11407766" cy="1055116"/>
          </a:xfrm>
          <a:prstGeom prst="rect">
            <a:avLst/>
          </a:prstGeom>
        </p:spPr>
        <p:txBody>
          <a:bodyPr lIns="0" tIns="0" rIns="0" bIns="0" rtlCol="0" anchor="t">
            <a:spAutoFit/>
          </a:bodyPr>
          <a:lstStyle/>
          <a:p>
            <a:pPr algn="ctr">
              <a:lnSpc>
                <a:spcPts val="7112"/>
              </a:lnSpc>
            </a:pPr>
            <a:r>
              <a:rPr lang="en-US" sz="5600" b="1" spc="767">
                <a:solidFill>
                  <a:srgbClr val="201079"/>
                </a:solidFill>
                <a:latin typeface="Cooper Hewitt Heavy"/>
                <a:ea typeface="Cooper Hewitt Heavy"/>
                <a:cs typeface="Cooper Hewitt Heavy"/>
                <a:sym typeface="Cooper Hewitt Heavy"/>
              </a:rPr>
              <a:t>STRATEGIC SUGGESTIONS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22639" y="658983"/>
            <a:ext cx="16536661" cy="8028305"/>
          </a:xfrm>
          <a:prstGeom prst="rect">
            <a:avLst/>
          </a:prstGeom>
        </p:spPr>
        <p:txBody>
          <a:bodyPr lIns="0" tIns="0" rIns="0" bIns="0" rtlCol="0" anchor="t">
            <a:spAutoFit/>
          </a:bodyPr>
          <a:lstStyle/>
          <a:p>
            <a:pPr algn="l">
              <a:lnSpc>
                <a:spcPts val="4619"/>
              </a:lnSpc>
            </a:pPr>
            <a:r>
              <a:rPr lang="en-US" sz="3299" b="1">
                <a:solidFill>
                  <a:srgbClr val="000000"/>
                </a:solidFill>
                <a:latin typeface="Canva Sans Bold"/>
                <a:ea typeface="Canva Sans Bold"/>
                <a:cs typeface="Canva Sans Bold"/>
                <a:sym typeface="Canva Sans Bold"/>
              </a:rPr>
              <a:t>2. Optimize Sales &amp; Order Management</a:t>
            </a:r>
          </a:p>
          <a:p>
            <a:pPr algn="l">
              <a:lnSpc>
                <a:spcPts val="4199"/>
              </a:lnSpc>
            </a:pPr>
            <a:endParaRPr lang="en-US" sz="3299" b="1">
              <a:solidFill>
                <a:srgbClr val="000000"/>
              </a:solidFill>
              <a:latin typeface="Canva Sans Bold"/>
              <a:ea typeface="Canva Sans Bold"/>
              <a:cs typeface="Canva Sans Bold"/>
              <a:sym typeface="Canva Sans Bold"/>
            </a:endParaRPr>
          </a:p>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Capitalize on Seasonal Trends</a:t>
            </a:r>
            <a:r>
              <a:rPr lang="en-US" sz="2799">
                <a:solidFill>
                  <a:srgbClr val="000000"/>
                </a:solidFill>
                <a:latin typeface="Canva Sans"/>
                <a:ea typeface="Canva Sans"/>
                <a:cs typeface="Canva Sans"/>
                <a:sym typeface="Canva Sans"/>
              </a:rPr>
              <a:t>: Leverage the observed seasonal patterns in customer orders and order volume (e.g., the strong growth from mid-1995 to early 1996) to optimize inventory levels, staffing for sales and fulfillment, and timing of promotional activities.</a:t>
            </a:r>
          </a:p>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Increase Average Order Value (AOV)</a:t>
            </a:r>
            <a:r>
              <a:rPr lang="en-US" sz="2799">
                <a:solidFill>
                  <a:srgbClr val="000000"/>
                </a:solidFill>
                <a:latin typeface="Canva Sans"/>
                <a:ea typeface="Canva Sans"/>
                <a:cs typeface="Canva Sans"/>
                <a:sym typeface="Canva Sans"/>
              </a:rPr>
              <a:t>:</a:t>
            </a:r>
          </a:p>
          <a:p>
            <a:pPr marL="1209039" lvl="2" indent="-403013" algn="l">
              <a:lnSpc>
                <a:spcPts val="3919"/>
              </a:lnSpc>
              <a:buFont typeface="Arial"/>
              <a:buChar char="⚬"/>
            </a:pPr>
            <a:r>
              <a:rPr lang="en-US" sz="2799">
                <a:solidFill>
                  <a:srgbClr val="000000"/>
                </a:solidFill>
                <a:latin typeface="Canva Sans"/>
                <a:ea typeface="Canva Sans"/>
                <a:cs typeface="Canva Sans"/>
                <a:sym typeface="Canva Sans"/>
              </a:rPr>
              <a:t>Upselling/Cross-selling Initiatives: Train sales teams and implement e-commerce features to encourage customers to purchase higher-value products or complementary items.</a:t>
            </a:r>
          </a:p>
          <a:p>
            <a:pPr marL="1209039" lvl="2" indent="-403013" algn="l">
              <a:lnSpc>
                <a:spcPts val="3919"/>
              </a:lnSpc>
              <a:buFont typeface="Arial"/>
              <a:buChar char="⚬"/>
            </a:pPr>
            <a:r>
              <a:rPr lang="en-US" sz="2799">
                <a:solidFill>
                  <a:srgbClr val="000000"/>
                </a:solidFill>
                <a:latin typeface="Canva Sans"/>
                <a:ea typeface="Canva Sans"/>
                <a:cs typeface="Canva Sans"/>
                <a:sym typeface="Canva Sans"/>
              </a:rPr>
              <a:t>Bundling Strategies: Create attractive product bundles, especially around popular low-value items, to increase the overall order value.</a:t>
            </a:r>
          </a:p>
          <a:p>
            <a:pPr marL="1209039" lvl="2" indent="-403013" algn="l">
              <a:lnSpc>
                <a:spcPts val="3919"/>
              </a:lnSpc>
              <a:buFont typeface="Arial"/>
              <a:buChar char="⚬"/>
            </a:pPr>
            <a:r>
              <a:rPr lang="en-US" sz="2799">
                <a:solidFill>
                  <a:srgbClr val="000000"/>
                </a:solidFill>
                <a:latin typeface="Canva Sans"/>
                <a:ea typeface="Canva Sans"/>
                <a:cs typeface="Canva Sans"/>
                <a:sym typeface="Canva Sans"/>
              </a:rPr>
              <a:t>Minimum Order Value Incentives: Consider offering incentives (e.g., free shipping) for orders exceeding a certain value threshold.</a:t>
            </a:r>
          </a:p>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Improve Shipping Efficiency</a:t>
            </a:r>
            <a:r>
              <a:rPr lang="en-US" sz="2799">
                <a:solidFill>
                  <a:srgbClr val="000000"/>
                </a:solidFill>
                <a:latin typeface="Canva Sans"/>
                <a:ea typeface="Canva Sans"/>
                <a:cs typeface="Canva Sans"/>
                <a:sym typeface="Canva Sans"/>
              </a:rPr>
              <a:t>: While "United Package" handles the most volume, investigate the average shipping duration across all carriers. If there are significant disparities or consistent delays, negotiate better terms or consider diversifying shipping partners to enhance delivery speed and customer satisfaction.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97041" y="314325"/>
            <a:ext cx="17493919" cy="9564370"/>
          </a:xfrm>
          <a:prstGeom prst="rect">
            <a:avLst/>
          </a:prstGeom>
        </p:spPr>
        <p:txBody>
          <a:bodyPr lIns="0" tIns="0" rIns="0" bIns="0" rtlCol="0" anchor="t">
            <a:spAutoFit/>
          </a:bodyPr>
          <a:lstStyle/>
          <a:p>
            <a:pPr algn="l">
              <a:lnSpc>
                <a:spcPts val="4620"/>
              </a:lnSpc>
            </a:pPr>
            <a:r>
              <a:rPr lang="en-US" sz="3300" b="1">
                <a:solidFill>
                  <a:srgbClr val="000000"/>
                </a:solidFill>
                <a:latin typeface="Canva Sans Bold"/>
                <a:ea typeface="Canva Sans Bold"/>
                <a:cs typeface="Canva Sans Bold"/>
                <a:sym typeface="Canva Sans Bold"/>
              </a:rPr>
              <a:t>3. Refine Product Strategy &amp; Inventory Management</a:t>
            </a:r>
          </a:p>
          <a:p>
            <a:pPr marL="561341" lvl="1" indent="-280670" algn="l">
              <a:lnSpc>
                <a:spcPts val="3640"/>
              </a:lnSpc>
              <a:buFont typeface="Arial"/>
              <a:buChar char="•"/>
            </a:pPr>
            <a:r>
              <a:rPr lang="en-US" sz="2600" b="1">
                <a:solidFill>
                  <a:srgbClr val="000000"/>
                </a:solidFill>
                <a:latin typeface="Canva Sans Bold"/>
                <a:ea typeface="Canva Sans Bold"/>
                <a:cs typeface="Canva Sans Bold"/>
                <a:sym typeface="Canva Sans Bold"/>
              </a:rPr>
              <a:t>Prioritize Top-Performing Products/Categories</a:t>
            </a:r>
            <a:r>
              <a:rPr lang="en-US" sz="2600">
                <a:solidFill>
                  <a:srgbClr val="000000"/>
                </a:solidFill>
                <a:latin typeface="Canva Sans"/>
                <a:ea typeface="Canva Sans"/>
                <a:cs typeface="Canva Sans"/>
                <a:sym typeface="Canva Sans"/>
              </a:rPr>
              <a:t>: Double down on the success of "Beverages," "Dairy Products," and top-selling individual products like "Camembert Pierrot." Ensure consistent stock, prioritize marketing, and explore line extensions within these popular categories.</a:t>
            </a:r>
          </a:p>
          <a:p>
            <a:pPr marL="561341" lvl="1" indent="-280670" algn="l">
              <a:lnSpc>
                <a:spcPts val="3640"/>
              </a:lnSpc>
              <a:buFont typeface="Arial"/>
              <a:buChar char="•"/>
            </a:pPr>
            <a:r>
              <a:rPr lang="en-US" sz="2600" b="1">
                <a:solidFill>
                  <a:srgbClr val="000000"/>
                </a:solidFill>
                <a:latin typeface="Canva Sans Bold"/>
                <a:ea typeface="Canva Sans Bold"/>
                <a:cs typeface="Canva Sans Bold"/>
                <a:sym typeface="Canva Sans Bold"/>
              </a:rPr>
              <a:t>Address Pricing Gaps</a:t>
            </a:r>
            <a:r>
              <a:rPr lang="en-US" sz="2600">
                <a:solidFill>
                  <a:srgbClr val="000000"/>
                </a:solidFill>
                <a:latin typeface="Canva Sans"/>
                <a:ea typeface="Canva Sans"/>
                <a:cs typeface="Canva Sans"/>
                <a:sym typeface="Canva Sans"/>
              </a:rPr>
              <a:t>: Investigate the large gap in product pricing (150-250 range). This could represent an opportunity to introduce new products or premium versions of existing products to capture a different market segment and increase overall revenue.</a:t>
            </a:r>
          </a:p>
          <a:p>
            <a:pPr marL="561341" lvl="1" indent="-280670" algn="l">
              <a:lnSpc>
                <a:spcPts val="3640"/>
              </a:lnSpc>
              <a:buFont typeface="Arial"/>
              <a:buChar char="•"/>
            </a:pPr>
            <a:r>
              <a:rPr lang="en-US" sz="2600" b="1">
                <a:solidFill>
                  <a:srgbClr val="000000"/>
                </a:solidFill>
                <a:latin typeface="Canva Sans Bold"/>
                <a:ea typeface="Canva Sans Bold"/>
                <a:cs typeface="Canva Sans Bold"/>
                <a:sym typeface="Canva Sans Bold"/>
              </a:rPr>
              <a:t>Optimize Inventory for Demand</a:t>
            </a:r>
            <a:r>
              <a:rPr lang="en-US" sz="2600">
                <a:solidFill>
                  <a:srgbClr val="000000"/>
                </a:solidFill>
                <a:latin typeface="Canva Sans"/>
                <a:ea typeface="Canva Sans"/>
                <a:cs typeface="Canva Sans"/>
                <a:sym typeface="Canva Sans"/>
              </a:rPr>
              <a:t>: Align inventory levels more closely with the observed sales volume trends and seasonal peaks to minimize holding costs and reduce stockouts of popular items.</a:t>
            </a:r>
          </a:p>
          <a:p>
            <a:pPr algn="l">
              <a:lnSpc>
                <a:spcPts val="3779"/>
              </a:lnSpc>
            </a:pPr>
            <a:endParaRPr lang="en-US" sz="2600">
              <a:solidFill>
                <a:srgbClr val="000000"/>
              </a:solidFill>
              <a:latin typeface="Canva Sans"/>
              <a:ea typeface="Canva Sans"/>
              <a:cs typeface="Canva Sans"/>
              <a:sym typeface="Canva Sans"/>
            </a:endParaRPr>
          </a:p>
          <a:p>
            <a:pPr algn="l">
              <a:lnSpc>
                <a:spcPts val="4950"/>
              </a:lnSpc>
            </a:pPr>
            <a:r>
              <a:rPr lang="en-US" sz="3300" b="1">
                <a:solidFill>
                  <a:srgbClr val="000000"/>
                </a:solidFill>
                <a:latin typeface="Canva Sans Bold"/>
                <a:ea typeface="Canva Sans Bold"/>
                <a:cs typeface="Canva Sans Bold"/>
                <a:sym typeface="Canva Sans Bold"/>
              </a:rPr>
              <a:t>4. Strengthen Supply Chain &amp; Sourcing</a:t>
            </a:r>
          </a:p>
          <a:p>
            <a:pPr marL="561344" lvl="1" indent="-280672" algn="l">
              <a:lnSpc>
                <a:spcPts val="3900"/>
              </a:lnSpc>
              <a:buFont typeface="Arial"/>
              <a:buChar char="•"/>
            </a:pPr>
            <a:r>
              <a:rPr lang="en-US" sz="2600" b="1">
                <a:solidFill>
                  <a:srgbClr val="000000"/>
                </a:solidFill>
                <a:latin typeface="Canva Sans Bold"/>
                <a:ea typeface="Canva Sans Bold"/>
                <a:cs typeface="Canva Sans Bold"/>
                <a:sym typeface="Canva Sans Bold"/>
              </a:rPr>
              <a:t>Diversify Supplier Base</a:t>
            </a:r>
            <a:r>
              <a:rPr lang="en-US" sz="2600">
                <a:solidFill>
                  <a:srgbClr val="000000"/>
                </a:solidFill>
                <a:latin typeface="Canva Sans"/>
                <a:ea typeface="Canva Sans"/>
                <a:cs typeface="Canva Sans"/>
                <a:sym typeface="Canva Sans"/>
              </a:rPr>
              <a:t>: While Europe is a strong sourcing hub, actively explore and develop relationships with suppliers in North America and other regions (Asia, South America, Australia) to mitigate supply chain risks and potentially discover new cost efficiencies or unique products.</a:t>
            </a:r>
          </a:p>
          <a:p>
            <a:pPr marL="561344" lvl="1" indent="-280672" algn="l">
              <a:lnSpc>
                <a:spcPts val="3640"/>
              </a:lnSpc>
              <a:buFont typeface="Arial"/>
              <a:buChar char="•"/>
            </a:pPr>
            <a:r>
              <a:rPr lang="en-US" sz="2600" b="1">
                <a:solidFill>
                  <a:srgbClr val="000000"/>
                </a:solidFill>
                <a:latin typeface="Canva Sans Bold"/>
                <a:ea typeface="Canva Sans Bold"/>
                <a:cs typeface="Canva Sans Bold"/>
                <a:sym typeface="Canva Sans Bold"/>
              </a:rPr>
              <a:t>Strategic Supplier Partnerships</a:t>
            </a:r>
            <a:r>
              <a:rPr lang="en-US" sz="2600">
                <a:solidFill>
                  <a:srgbClr val="000000"/>
                </a:solidFill>
                <a:latin typeface="Canva Sans"/>
                <a:ea typeface="Canva Sans"/>
                <a:cs typeface="Canva Sans"/>
                <a:sym typeface="Canva Sans"/>
              </a:rPr>
              <a:t>: Foster stronger relationships with key suppliers, especially those providing a high volume of products or critical components, to secure favorable terms and ensure supply continuity.</a:t>
            </a:r>
          </a:p>
          <a:p>
            <a:pPr marL="561344" lvl="1" indent="-280672" algn="l">
              <a:lnSpc>
                <a:spcPts val="3640"/>
              </a:lnSpc>
              <a:buFont typeface="Arial"/>
              <a:buChar char="•"/>
            </a:pPr>
            <a:r>
              <a:rPr lang="en-US" sz="2600" b="1">
                <a:solidFill>
                  <a:srgbClr val="000000"/>
                </a:solidFill>
                <a:latin typeface="Canva Sans Bold"/>
                <a:ea typeface="Canva Sans Bold"/>
                <a:cs typeface="Canva Sans Bold"/>
                <a:sym typeface="Canva Sans Bold"/>
              </a:rPr>
              <a:t>Regional Sourcing Optimization</a:t>
            </a:r>
            <a:r>
              <a:rPr lang="en-US" sz="2600">
                <a:solidFill>
                  <a:srgbClr val="000000"/>
                </a:solidFill>
                <a:latin typeface="Canva Sans"/>
                <a:ea typeface="Canva Sans"/>
                <a:cs typeface="Canva Sans"/>
                <a:sym typeface="Canva Sans"/>
              </a:rPr>
              <a:t>: Conduct deeper analysis into product pricing variations across different supplier regions. This could reveal opportunities to source specific product categories from regions that offer a cost advantage or higher quality.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71525" y="614779"/>
            <a:ext cx="16744950" cy="5798185"/>
          </a:xfrm>
          <a:prstGeom prst="rect">
            <a:avLst/>
          </a:prstGeom>
        </p:spPr>
        <p:txBody>
          <a:bodyPr lIns="0" tIns="0" rIns="0" bIns="0" rtlCol="0" anchor="t">
            <a:spAutoFit/>
          </a:bodyPr>
          <a:lstStyle/>
          <a:p>
            <a:pPr algn="l">
              <a:lnSpc>
                <a:spcPts val="4620"/>
              </a:lnSpc>
            </a:pPr>
            <a:r>
              <a:rPr lang="en-US" sz="3300" b="1">
                <a:solidFill>
                  <a:srgbClr val="000000"/>
                </a:solidFill>
                <a:latin typeface="Canva Sans Bold"/>
                <a:ea typeface="Canva Sans Bold"/>
                <a:cs typeface="Canva Sans Bold"/>
                <a:sym typeface="Canva Sans Bold"/>
              </a:rPr>
              <a:t>5. Invest in Human Capital Development</a:t>
            </a:r>
          </a:p>
          <a:p>
            <a:pPr algn="l">
              <a:lnSpc>
                <a:spcPts val="4759"/>
              </a:lnSpc>
            </a:pPr>
            <a:endParaRPr lang="en-US" sz="3300" b="1">
              <a:solidFill>
                <a:srgbClr val="000000"/>
              </a:solidFill>
              <a:latin typeface="Canva Sans Bold"/>
              <a:ea typeface="Canva Sans Bold"/>
              <a:cs typeface="Canva Sans Bold"/>
              <a:sym typeface="Canva Sans Bold"/>
            </a:endParaRPr>
          </a:p>
          <a:p>
            <a:pPr marL="626112" lvl="1" indent="-313056" algn="l">
              <a:lnSpc>
                <a:spcPts val="4060"/>
              </a:lnSpc>
              <a:buFont typeface="Arial"/>
              <a:buChar char="•"/>
            </a:pPr>
            <a:r>
              <a:rPr lang="en-US" sz="2900" b="1">
                <a:solidFill>
                  <a:srgbClr val="000000"/>
                </a:solidFill>
                <a:latin typeface="Canva Sans Bold"/>
                <a:ea typeface="Canva Sans Bold"/>
                <a:cs typeface="Canva Sans Bold"/>
                <a:sym typeface="Canva Sans Bold"/>
              </a:rPr>
              <a:t>Sales Force Empowerment</a:t>
            </a:r>
            <a:r>
              <a:rPr lang="en-US" sz="2900">
                <a:solidFill>
                  <a:srgbClr val="000000"/>
                </a:solidFill>
                <a:latin typeface="Canva Sans"/>
                <a:ea typeface="Canva Sans"/>
                <a:cs typeface="Canva Sans"/>
                <a:sym typeface="Canva Sans"/>
              </a:rPr>
              <a:t>: Given the dominance of "Sales Representatives," invest in continuous training, tools, and incentives to maximize their effectiveness and productivity.</a:t>
            </a:r>
          </a:p>
          <a:p>
            <a:pPr marL="626112" lvl="1" indent="-313056" algn="l">
              <a:lnSpc>
                <a:spcPts val="4060"/>
              </a:lnSpc>
              <a:buFont typeface="Arial"/>
              <a:buChar char="•"/>
            </a:pPr>
            <a:r>
              <a:rPr lang="en-US" sz="2900" b="1">
                <a:solidFill>
                  <a:srgbClr val="000000"/>
                </a:solidFill>
                <a:latin typeface="Canva Sans Bold"/>
                <a:ea typeface="Canva Sans Bold"/>
                <a:cs typeface="Canva Sans Bold"/>
                <a:sym typeface="Canva Sans Bold"/>
              </a:rPr>
              <a:t>Leadership Development &amp; Succession Planning</a:t>
            </a:r>
            <a:r>
              <a:rPr lang="en-US" sz="2900">
                <a:solidFill>
                  <a:srgbClr val="000000"/>
                </a:solidFill>
                <a:latin typeface="Canva Sans"/>
                <a:ea typeface="Canva Sans"/>
                <a:cs typeface="Canva Sans"/>
                <a:sym typeface="Canva Sans"/>
              </a:rPr>
              <a:t>: With a high average employee tenure, establish robust leadership development programs and formal succession plans to ensure a smooth transition of knowledge and responsibilities as long-serving employees potentially retire.</a:t>
            </a:r>
          </a:p>
          <a:p>
            <a:pPr marL="626112" lvl="1" indent="-313056" algn="l">
              <a:lnSpc>
                <a:spcPts val="4060"/>
              </a:lnSpc>
              <a:buFont typeface="Arial"/>
              <a:buChar char="•"/>
            </a:pPr>
            <a:r>
              <a:rPr lang="en-US" sz="2900" b="1">
                <a:solidFill>
                  <a:srgbClr val="000000"/>
                </a:solidFill>
                <a:latin typeface="Canva Sans Bold"/>
                <a:ea typeface="Canva Sans Bold"/>
                <a:cs typeface="Canva Sans Bold"/>
                <a:sym typeface="Canva Sans Bold"/>
              </a:rPr>
              <a:t>Optimize Management Span of Control</a:t>
            </a:r>
            <a:r>
              <a:rPr lang="en-US" sz="2900">
                <a:solidFill>
                  <a:srgbClr val="000000"/>
                </a:solidFill>
                <a:latin typeface="Canva Sans"/>
                <a:ea typeface="Canva Sans"/>
                <a:cs typeface="Canva Sans"/>
                <a:sym typeface="Canva Sans"/>
              </a:rPr>
              <a:t>: Review the reporting structure to ensure that managers (like EmployeeID 2) have an optimal span of control, preventing overload and ensuring effective oversight and support for their teams.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562522" y="7745537"/>
            <a:ext cx="2369141" cy="2265761"/>
          </a:xfrm>
          <a:custGeom>
            <a:avLst/>
            <a:gdLst/>
            <a:ahLst/>
            <a:cxnLst/>
            <a:rect l="l" t="t" r="r" b="b"/>
            <a:pathLst>
              <a:path w="2369141" h="2265761">
                <a:moveTo>
                  <a:pt x="0" y="0"/>
                </a:moveTo>
                <a:lnTo>
                  <a:pt x="2369141" y="0"/>
                </a:lnTo>
                <a:lnTo>
                  <a:pt x="2369141" y="2265760"/>
                </a:lnTo>
                <a:lnTo>
                  <a:pt x="0" y="22657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559181" y="280176"/>
            <a:ext cx="13981688" cy="1950466"/>
          </a:xfrm>
          <a:prstGeom prst="rect">
            <a:avLst/>
          </a:prstGeom>
        </p:spPr>
        <p:txBody>
          <a:bodyPr lIns="0" tIns="0" rIns="0" bIns="0" rtlCol="0" anchor="t">
            <a:spAutoFit/>
          </a:bodyPr>
          <a:lstStyle/>
          <a:p>
            <a:pPr algn="l">
              <a:lnSpc>
                <a:spcPts val="7112"/>
              </a:lnSpc>
            </a:pPr>
            <a:r>
              <a:rPr lang="en-US" sz="5600" b="1" spc="767">
                <a:solidFill>
                  <a:srgbClr val="201079"/>
                </a:solidFill>
                <a:latin typeface="Cooper Hewitt Heavy"/>
                <a:ea typeface="Cooper Hewitt Heavy"/>
                <a:cs typeface="Cooper Hewitt Heavy"/>
                <a:sym typeface="Cooper Hewitt Heavy"/>
              </a:rPr>
              <a:t>KEY SALES ANALYTICS METRICS: NORTHWIND TRADERS</a:t>
            </a:r>
          </a:p>
        </p:txBody>
      </p:sp>
      <p:sp>
        <p:nvSpPr>
          <p:cNvPr id="8" name="TextBox 8"/>
          <p:cNvSpPr txBox="1"/>
          <p:nvPr/>
        </p:nvSpPr>
        <p:spPr>
          <a:xfrm>
            <a:off x="1028700" y="2425700"/>
            <a:ext cx="15989380" cy="6832600"/>
          </a:xfrm>
          <a:prstGeom prst="rect">
            <a:avLst/>
          </a:prstGeom>
        </p:spPr>
        <p:txBody>
          <a:bodyPr lIns="0" tIns="0" rIns="0" bIns="0" rtlCol="0" anchor="t">
            <a:spAutoFit/>
          </a:bodyPr>
          <a:lstStyle/>
          <a:p>
            <a:pPr algn="l">
              <a:lnSpc>
                <a:spcPts val="3919"/>
              </a:lnSpc>
            </a:pPr>
            <a:r>
              <a:rPr lang="en-US" sz="2799" b="1">
                <a:solidFill>
                  <a:srgbClr val="201079"/>
                </a:solidFill>
                <a:latin typeface="Lato Bold"/>
                <a:ea typeface="Lato Bold"/>
                <a:cs typeface="Lato Bold"/>
                <a:sym typeface="Lato Bold"/>
              </a:rPr>
              <a:t>1. Customer Metrics</a:t>
            </a:r>
          </a:p>
          <a:p>
            <a:pPr marL="561337" lvl="1" indent="-280669" algn="l">
              <a:lnSpc>
                <a:spcPts val="3639"/>
              </a:lnSpc>
              <a:buFont typeface="Arial"/>
              <a:buChar char="•"/>
            </a:pPr>
            <a:r>
              <a:rPr lang="en-US" sz="2599">
                <a:solidFill>
                  <a:srgbClr val="000000"/>
                </a:solidFill>
                <a:latin typeface="Lato"/>
                <a:ea typeface="Lato"/>
                <a:cs typeface="Lato"/>
                <a:sym typeface="Lato"/>
              </a:rPr>
              <a:t>Total Number of Customers: Approximately 91 (based on sum of customers across countries shown in chart)</a:t>
            </a:r>
          </a:p>
          <a:p>
            <a:pPr marL="561337" lvl="1" indent="-280669" algn="l">
              <a:lnSpc>
                <a:spcPts val="3639"/>
              </a:lnSpc>
              <a:buFont typeface="Arial"/>
              <a:buChar char="•"/>
            </a:pPr>
            <a:r>
              <a:rPr lang="en-US" sz="2599">
                <a:solidFill>
                  <a:srgbClr val="000000"/>
                </a:solidFill>
                <a:latin typeface="Lato"/>
                <a:ea typeface="Lato"/>
                <a:cs typeface="Lato"/>
                <a:sym typeface="Lato"/>
              </a:rPr>
              <a:t>Customer Count by Country/City:</a:t>
            </a:r>
          </a:p>
          <a:p>
            <a:pPr marL="1122675" lvl="2" indent="-374225" algn="l">
              <a:lnSpc>
                <a:spcPts val="3639"/>
              </a:lnSpc>
              <a:buFont typeface="Arial"/>
              <a:buChar char="⚬"/>
            </a:pPr>
            <a:r>
              <a:rPr lang="en-US" sz="2599">
                <a:solidFill>
                  <a:srgbClr val="000000"/>
                </a:solidFill>
                <a:latin typeface="Lato"/>
                <a:ea typeface="Lato"/>
                <a:cs typeface="Lato"/>
                <a:sym typeface="Lato"/>
              </a:rPr>
              <a:t>USA: 13 Customers</a:t>
            </a:r>
          </a:p>
          <a:p>
            <a:pPr marL="1122675" lvl="2" indent="-374225" algn="l">
              <a:lnSpc>
                <a:spcPts val="3639"/>
              </a:lnSpc>
              <a:buFont typeface="Arial"/>
              <a:buChar char="⚬"/>
            </a:pPr>
            <a:r>
              <a:rPr lang="en-US" sz="2599">
                <a:solidFill>
                  <a:srgbClr val="000000"/>
                </a:solidFill>
                <a:latin typeface="Lato"/>
                <a:ea typeface="Lato"/>
                <a:cs typeface="Lato"/>
                <a:sym typeface="Lato"/>
              </a:rPr>
              <a:t>France: 11 Customers</a:t>
            </a:r>
          </a:p>
          <a:p>
            <a:pPr marL="1122675" lvl="2" indent="-374225" algn="l">
              <a:lnSpc>
                <a:spcPts val="3639"/>
              </a:lnSpc>
              <a:buFont typeface="Arial"/>
              <a:buChar char="⚬"/>
            </a:pPr>
            <a:r>
              <a:rPr lang="en-US" sz="2599">
                <a:solidFill>
                  <a:srgbClr val="000000"/>
                </a:solidFill>
                <a:latin typeface="Lato"/>
                <a:ea typeface="Lato"/>
                <a:cs typeface="Lato"/>
                <a:sym typeface="Lato"/>
              </a:rPr>
              <a:t>Germany: 11 Customers</a:t>
            </a:r>
          </a:p>
          <a:p>
            <a:pPr marL="1122675" lvl="2" indent="-374225" algn="l">
              <a:lnSpc>
                <a:spcPts val="3639"/>
              </a:lnSpc>
              <a:buFont typeface="Arial"/>
              <a:buChar char="⚬"/>
            </a:pPr>
            <a:r>
              <a:rPr lang="en-US" sz="2599">
                <a:solidFill>
                  <a:srgbClr val="000000"/>
                </a:solidFill>
                <a:latin typeface="Lato"/>
                <a:ea typeface="Lato"/>
                <a:cs typeface="Lato"/>
                <a:sym typeface="Lato"/>
              </a:rPr>
              <a:t>Brazil: 9 Customers</a:t>
            </a:r>
          </a:p>
          <a:p>
            <a:pPr marL="1122675" lvl="2" indent="-374225" algn="l">
              <a:lnSpc>
                <a:spcPts val="3639"/>
              </a:lnSpc>
              <a:buFont typeface="Arial"/>
              <a:buChar char="⚬"/>
            </a:pPr>
            <a:r>
              <a:rPr lang="en-US" sz="2599">
                <a:solidFill>
                  <a:srgbClr val="000000"/>
                </a:solidFill>
                <a:latin typeface="Lato"/>
                <a:ea typeface="Lato"/>
                <a:cs typeface="Lato"/>
                <a:sym typeface="Lato"/>
              </a:rPr>
              <a:t>Ireland: 1 Customer</a:t>
            </a:r>
          </a:p>
          <a:p>
            <a:pPr marL="1122675" lvl="2" indent="-374225" algn="l">
              <a:lnSpc>
                <a:spcPts val="3639"/>
              </a:lnSpc>
              <a:buFont typeface="Arial"/>
              <a:buChar char="⚬"/>
            </a:pPr>
            <a:r>
              <a:rPr lang="en-US" sz="2599">
                <a:solidFill>
                  <a:srgbClr val="000000"/>
                </a:solidFill>
                <a:latin typeface="Lato"/>
                <a:ea typeface="Lato"/>
                <a:cs typeface="Lato"/>
                <a:sym typeface="Lato"/>
              </a:rPr>
              <a:t>Norway: 1 Customer</a:t>
            </a:r>
          </a:p>
          <a:p>
            <a:pPr marL="561337" lvl="1" indent="-280669" algn="l">
              <a:lnSpc>
                <a:spcPts val="3639"/>
              </a:lnSpc>
              <a:buFont typeface="Arial"/>
              <a:buChar char="•"/>
            </a:pPr>
            <a:r>
              <a:rPr lang="en-US" sz="2599">
                <a:solidFill>
                  <a:srgbClr val="000000"/>
                </a:solidFill>
                <a:latin typeface="Lato"/>
                <a:ea typeface="Lato"/>
                <a:cs typeface="Lato"/>
                <a:sym typeface="Lato"/>
              </a:rPr>
              <a:t>Customer Count by Contact Title:</a:t>
            </a:r>
          </a:p>
          <a:p>
            <a:pPr marL="1122675" lvl="2" indent="-374225" algn="l">
              <a:lnSpc>
                <a:spcPts val="3639"/>
              </a:lnSpc>
              <a:buFont typeface="Arial"/>
              <a:buChar char="⚬"/>
            </a:pPr>
            <a:r>
              <a:rPr lang="en-US" sz="2599">
                <a:solidFill>
                  <a:srgbClr val="000000"/>
                </a:solidFill>
                <a:latin typeface="Lato"/>
                <a:ea typeface="Lato"/>
                <a:cs typeface="Lato"/>
                <a:sym typeface="Lato"/>
              </a:rPr>
              <a:t>Owner: 17 Customers</a:t>
            </a:r>
          </a:p>
          <a:p>
            <a:pPr marL="1122675" lvl="2" indent="-374225" algn="l">
              <a:lnSpc>
                <a:spcPts val="3639"/>
              </a:lnSpc>
              <a:buFont typeface="Arial"/>
              <a:buChar char="⚬"/>
            </a:pPr>
            <a:r>
              <a:rPr lang="en-US" sz="2599">
                <a:solidFill>
                  <a:srgbClr val="000000"/>
                </a:solidFill>
                <a:latin typeface="Lato"/>
                <a:ea typeface="Lato"/>
                <a:cs typeface="Lato"/>
                <a:sym typeface="Lato"/>
              </a:rPr>
              <a:t>Sales Representative: 17 Customers</a:t>
            </a:r>
          </a:p>
          <a:p>
            <a:pPr marL="1122675" lvl="2" indent="-374225" algn="l">
              <a:lnSpc>
                <a:spcPts val="3639"/>
              </a:lnSpc>
              <a:buFont typeface="Arial"/>
              <a:buChar char="⚬"/>
            </a:pPr>
            <a:r>
              <a:rPr lang="en-US" sz="2599">
                <a:solidFill>
                  <a:srgbClr val="000000"/>
                </a:solidFill>
                <a:latin typeface="Lato"/>
                <a:ea typeface="Lato"/>
                <a:cs typeface="Lato"/>
                <a:sym typeface="Lato"/>
              </a:rPr>
              <a:t>Marketing Manager: 12 Customers</a:t>
            </a:r>
          </a:p>
          <a:p>
            <a:pPr marL="561337" lvl="1" indent="-280669" algn="l">
              <a:lnSpc>
                <a:spcPts val="3639"/>
              </a:lnSpc>
              <a:buFont typeface="Arial"/>
              <a:buChar char="•"/>
            </a:pPr>
            <a:r>
              <a:rPr lang="en-US" sz="2599">
                <a:solidFill>
                  <a:srgbClr val="000000"/>
                </a:solidFill>
                <a:latin typeface="Lato"/>
                <a:ea typeface="Lato"/>
                <a:cs typeface="Lato"/>
                <a:sym typeface="Lato"/>
              </a:rPr>
              <a:t>Average Orders per Customer: Approximately 9 orders (Calculated average from dataset)</a:t>
            </a:r>
          </a:p>
          <a:p>
            <a:pPr algn="l">
              <a:lnSpc>
                <a:spcPts val="3079"/>
              </a:lnSpc>
            </a:pPr>
            <a:endParaRPr lang="en-US" sz="2599">
              <a:solidFill>
                <a:srgbClr val="000000"/>
              </a:solidFill>
              <a:latin typeface="Lato"/>
              <a:ea typeface="Lato"/>
              <a:cs typeface="Lato"/>
              <a:sym typeface="Lato"/>
            </a:endParaRPr>
          </a:p>
        </p:txBody>
      </p:sp>
      <p:sp>
        <p:nvSpPr>
          <p:cNvPr id="9" name="TextBox 9"/>
          <p:cNvSpPr txBox="1"/>
          <p:nvPr/>
        </p:nvSpPr>
        <p:spPr>
          <a:xfrm>
            <a:off x="8315068" y="3415230"/>
            <a:ext cx="7247454" cy="2734310"/>
          </a:xfrm>
          <a:prstGeom prst="rect">
            <a:avLst/>
          </a:prstGeom>
        </p:spPr>
        <p:txBody>
          <a:bodyPr lIns="0" tIns="0" rIns="0" bIns="0" rtlCol="0" anchor="t">
            <a:spAutoFit/>
          </a:bodyPr>
          <a:lstStyle/>
          <a:p>
            <a:pPr marL="561341" lvl="1" indent="-280670" algn="l">
              <a:lnSpc>
                <a:spcPts val="3640"/>
              </a:lnSpc>
              <a:buFont typeface="Arial"/>
              <a:buChar char="•"/>
            </a:pPr>
            <a:r>
              <a:rPr lang="en-US" sz="2600">
                <a:solidFill>
                  <a:srgbClr val="000000"/>
                </a:solidFill>
                <a:latin typeface="Lato"/>
                <a:ea typeface="Lato"/>
                <a:cs typeface="Lato"/>
                <a:sym typeface="Lato"/>
              </a:rPr>
              <a:t>Customers per Order Frequency Segment:</a:t>
            </a:r>
          </a:p>
          <a:p>
            <a:pPr marL="1122681" lvl="2" indent="-374227" algn="l">
              <a:lnSpc>
                <a:spcPts val="3640"/>
              </a:lnSpc>
              <a:buFont typeface="Arial"/>
              <a:buChar char="⚬"/>
            </a:pPr>
            <a:r>
              <a:rPr lang="en-US" sz="2600">
                <a:solidFill>
                  <a:srgbClr val="000000"/>
                </a:solidFill>
                <a:latin typeface="Lato"/>
                <a:ea typeface="Lato"/>
                <a:cs typeface="Lato"/>
                <a:sym typeface="Lato"/>
              </a:rPr>
              <a:t>Segment 1 (1-5 Orders): ~50 Customers</a:t>
            </a:r>
          </a:p>
          <a:p>
            <a:pPr marL="1122681" lvl="2" indent="-374227" algn="l">
              <a:lnSpc>
                <a:spcPts val="3640"/>
              </a:lnSpc>
              <a:buFont typeface="Arial"/>
              <a:buChar char="⚬"/>
            </a:pPr>
            <a:r>
              <a:rPr lang="en-US" sz="2600">
                <a:solidFill>
                  <a:srgbClr val="000000"/>
                </a:solidFill>
                <a:latin typeface="Lato"/>
                <a:ea typeface="Lato"/>
                <a:cs typeface="Lato"/>
                <a:sym typeface="Lato"/>
              </a:rPr>
              <a:t>Segment 2 (6-10 Orders): ~25 Customers</a:t>
            </a:r>
          </a:p>
          <a:p>
            <a:pPr marL="1122681" lvl="2" indent="-374227" algn="l">
              <a:lnSpc>
                <a:spcPts val="3640"/>
              </a:lnSpc>
              <a:buFont typeface="Arial"/>
              <a:buChar char="⚬"/>
            </a:pPr>
            <a:r>
              <a:rPr lang="en-US" sz="2600">
                <a:solidFill>
                  <a:srgbClr val="000000"/>
                </a:solidFill>
                <a:latin typeface="Lato"/>
                <a:ea typeface="Lato"/>
                <a:cs typeface="Lato"/>
                <a:sym typeface="Lato"/>
              </a:rPr>
              <a:t>Segment 3 (11-20 Orders): ~10 Customers</a:t>
            </a:r>
          </a:p>
          <a:p>
            <a:pPr marL="1122681" lvl="2" indent="-374227" algn="l">
              <a:lnSpc>
                <a:spcPts val="3640"/>
              </a:lnSpc>
              <a:buFont typeface="Arial"/>
              <a:buChar char="⚬"/>
            </a:pPr>
            <a:r>
              <a:rPr lang="en-US" sz="2600">
                <a:solidFill>
                  <a:srgbClr val="000000"/>
                </a:solidFill>
                <a:latin typeface="Lato"/>
                <a:ea typeface="Lato"/>
                <a:cs typeface="Lato"/>
                <a:sym typeface="Lato"/>
              </a:rPr>
              <a:t>Segment 4 (21-35 Orders): ~5 Customers</a:t>
            </a:r>
          </a:p>
          <a:p>
            <a:pPr marL="1122681" lvl="2" indent="-374227" algn="l">
              <a:lnSpc>
                <a:spcPts val="3640"/>
              </a:lnSpc>
              <a:buFont typeface="Arial"/>
              <a:buChar char="⚬"/>
            </a:pPr>
            <a:r>
              <a:rPr lang="en-US" sz="2600">
                <a:solidFill>
                  <a:srgbClr val="000000"/>
                </a:solidFill>
                <a:latin typeface="Lato"/>
                <a:ea typeface="Lato"/>
                <a:cs typeface="Lato"/>
                <a:sym typeface="Lato"/>
              </a:rPr>
              <a:t>Segment 5 (36+ Orders): ~1 Customer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23244" y="699135"/>
            <a:ext cx="15375256" cy="8875396"/>
          </a:xfrm>
          <a:prstGeom prst="rect">
            <a:avLst/>
          </a:prstGeom>
        </p:spPr>
        <p:txBody>
          <a:bodyPr lIns="0" tIns="0" rIns="0" bIns="0" rtlCol="0" anchor="t">
            <a:spAutoFit/>
          </a:bodyPr>
          <a:lstStyle/>
          <a:p>
            <a:pPr algn="l">
              <a:lnSpc>
                <a:spcPts val="4499"/>
              </a:lnSpc>
            </a:pPr>
            <a:r>
              <a:rPr lang="en-US" sz="2999" b="1">
                <a:solidFill>
                  <a:srgbClr val="201079"/>
                </a:solidFill>
                <a:latin typeface="Lato Bold"/>
                <a:ea typeface="Lato Bold"/>
                <a:cs typeface="Lato Bold"/>
                <a:sym typeface="Lato Bold"/>
              </a:rPr>
              <a:t>2. Sales &amp; Order Metrics</a:t>
            </a:r>
          </a:p>
          <a:p>
            <a:pPr marL="561337" lvl="1" indent="-280669" algn="l">
              <a:lnSpc>
                <a:spcPts val="3899"/>
              </a:lnSpc>
              <a:buFont typeface="Arial"/>
              <a:buChar char="•"/>
            </a:pPr>
            <a:r>
              <a:rPr lang="en-US" sz="2599">
                <a:solidFill>
                  <a:srgbClr val="000000"/>
                </a:solidFill>
                <a:latin typeface="Lato"/>
                <a:ea typeface="Lato"/>
                <a:cs typeface="Lato"/>
                <a:sym typeface="Lato"/>
              </a:rPr>
              <a:t>Total Order Count: Approximately 830 Orders (Total orders in the dataset)</a:t>
            </a:r>
          </a:p>
          <a:p>
            <a:pPr marL="561337" lvl="1" indent="-280669" algn="l">
              <a:lnSpc>
                <a:spcPts val="3899"/>
              </a:lnSpc>
              <a:buFont typeface="Arial"/>
              <a:buChar char="•"/>
            </a:pPr>
            <a:r>
              <a:rPr lang="en-US" sz="2599">
                <a:solidFill>
                  <a:srgbClr val="000000"/>
                </a:solidFill>
                <a:latin typeface="Lato"/>
                <a:ea typeface="Lato"/>
                <a:cs typeface="Lato"/>
                <a:sym typeface="Lato"/>
              </a:rPr>
              <a:t>Total Order Volume (Units Sold): Approximately 9.7K Units (Peak from "Order volume Over time" chart)</a:t>
            </a:r>
          </a:p>
          <a:p>
            <a:pPr marL="561337" lvl="1" indent="-280669" algn="l">
              <a:lnSpc>
                <a:spcPts val="3899"/>
              </a:lnSpc>
              <a:buFont typeface="Arial"/>
              <a:buChar char="•"/>
            </a:pPr>
            <a:r>
              <a:rPr lang="en-US" sz="2599">
                <a:solidFill>
                  <a:srgbClr val="000000"/>
                </a:solidFill>
                <a:latin typeface="Lato"/>
                <a:ea typeface="Lato"/>
                <a:cs typeface="Lato"/>
                <a:sym typeface="Lato"/>
              </a:rPr>
              <a:t>Total Sales Revenue: Approximately $332,000 (Estimated based on AOV and total orders)</a:t>
            </a:r>
          </a:p>
          <a:p>
            <a:pPr marL="561337" lvl="1" indent="-280669" algn="l">
              <a:lnSpc>
                <a:spcPts val="3899"/>
              </a:lnSpc>
              <a:buFont typeface="Arial"/>
              <a:buChar char="•"/>
            </a:pPr>
            <a:r>
              <a:rPr lang="en-US" sz="2599">
                <a:solidFill>
                  <a:srgbClr val="000000"/>
                </a:solidFill>
                <a:latin typeface="Lato"/>
                <a:ea typeface="Lato"/>
                <a:cs typeface="Lato"/>
                <a:sym typeface="Lato"/>
              </a:rPr>
              <a:t>Average Order Value (AOV): Approximately $400 (Estimated from "Distribution of Order Values" chart)</a:t>
            </a:r>
          </a:p>
          <a:p>
            <a:pPr marL="561337" lvl="1" indent="-280669" algn="l">
              <a:lnSpc>
                <a:spcPts val="3899"/>
              </a:lnSpc>
              <a:buFont typeface="Arial"/>
              <a:buChar char="•"/>
            </a:pPr>
            <a:r>
              <a:rPr lang="en-US" sz="2599">
                <a:solidFill>
                  <a:srgbClr val="000000"/>
                </a:solidFill>
                <a:latin typeface="Lato"/>
                <a:ea typeface="Lato"/>
                <a:cs typeface="Lato"/>
                <a:sym typeface="Lato"/>
              </a:rPr>
              <a:t>Monthly/Quarterly Order Trend:</a:t>
            </a:r>
          </a:p>
          <a:p>
            <a:pPr marL="1122675" lvl="2" indent="-374225" algn="l">
              <a:lnSpc>
                <a:spcPts val="3899"/>
              </a:lnSpc>
              <a:buFont typeface="Arial"/>
              <a:buChar char="⚬"/>
            </a:pPr>
            <a:r>
              <a:rPr lang="en-US" sz="2599">
                <a:solidFill>
                  <a:srgbClr val="000000"/>
                </a:solidFill>
                <a:latin typeface="Lato"/>
                <a:ea typeface="Lato"/>
                <a:cs typeface="Lato"/>
                <a:sym typeface="Lato"/>
              </a:rPr>
              <a:t>July 1994: 47 Orders</a:t>
            </a:r>
          </a:p>
          <a:p>
            <a:pPr marL="1122675" lvl="2" indent="-374225" algn="l">
              <a:lnSpc>
                <a:spcPts val="3899"/>
              </a:lnSpc>
              <a:buFont typeface="Arial"/>
              <a:buChar char="⚬"/>
            </a:pPr>
            <a:r>
              <a:rPr lang="en-US" sz="2599">
                <a:solidFill>
                  <a:srgbClr val="000000"/>
                </a:solidFill>
                <a:latin typeface="Lato"/>
                <a:ea typeface="Lato"/>
                <a:cs typeface="Lato"/>
                <a:sym typeface="Lato"/>
              </a:rPr>
              <a:t>January 1996: 157 Orders</a:t>
            </a:r>
          </a:p>
          <a:p>
            <a:pPr marL="1122675" lvl="2" indent="-374225" algn="l">
              <a:lnSpc>
                <a:spcPts val="3899"/>
              </a:lnSpc>
              <a:buFont typeface="Arial"/>
              <a:buChar char="⚬"/>
            </a:pPr>
            <a:r>
              <a:rPr lang="en-US" sz="2599">
                <a:solidFill>
                  <a:srgbClr val="000000"/>
                </a:solidFill>
                <a:latin typeface="Lato"/>
                <a:ea typeface="Lato"/>
                <a:cs typeface="Lato"/>
                <a:sym typeface="Lato"/>
              </a:rPr>
              <a:t>April 1996: 161 Orders</a:t>
            </a:r>
          </a:p>
          <a:p>
            <a:pPr marL="561337" lvl="1" indent="-280669" algn="l">
              <a:lnSpc>
                <a:spcPts val="3899"/>
              </a:lnSpc>
              <a:buFont typeface="Arial"/>
              <a:buChar char="•"/>
            </a:pPr>
            <a:r>
              <a:rPr lang="en-US" sz="2599">
                <a:solidFill>
                  <a:srgbClr val="000000"/>
                </a:solidFill>
                <a:latin typeface="Lato"/>
                <a:ea typeface="Lato"/>
                <a:cs typeface="Lato"/>
                <a:sym typeface="Lato"/>
              </a:rPr>
              <a:t>Average Shipping Duration: Approximately 6 Days (Estimated average from dataset)</a:t>
            </a:r>
          </a:p>
          <a:p>
            <a:pPr algn="l">
              <a:lnSpc>
                <a:spcPts val="3899"/>
              </a:lnSpc>
            </a:pPr>
            <a:endParaRPr lang="en-US" sz="2599">
              <a:solidFill>
                <a:srgbClr val="000000"/>
              </a:solidFill>
              <a:latin typeface="Lato"/>
              <a:ea typeface="Lato"/>
              <a:cs typeface="Lato"/>
              <a:sym typeface="Lato"/>
            </a:endParaRPr>
          </a:p>
          <a:p>
            <a:pPr algn="l">
              <a:lnSpc>
                <a:spcPts val="4499"/>
              </a:lnSpc>
            </a:pPr>
            <a:r>
              <a:rPr lang="en-US" sz="2999" b="1">
                <a:solidFill>
                  <a:srgbClr val="201079"/>
                </a:solidFill>
                <a:latin typeface="Lato Bold"/>
                <a:ea typeface="Lato Bold"/>
                <a:cs typeface="Lato Bold"/>
                <a:sym typeface="Lato Bold"/>
              </a:rPr>
              <a:t>3. Employee Metrics</a:t>
            </a:r>
          </a:p>
          <a:p>
            <a:pPr marL="561337" lvl="1" indent="-280669" algn="l">
              <a:lnSpc>
                <a:spcPts val="3899"/>
              </a:lnSpc>
              <a:buFont typeface="Arial"/>
              <a:buChar char="•"/>
            </a:pPr>
            <a:r>
              <a:rPr lang="en-US" sz="2599">
                <a:solidFill>
                  <a:srgbClr val="000000"/>
                </a:solidFill>
                <a:latin typeface="Lato"/>
                <a:ea typeface="Lato"/>
                <a:cs typeface="Lato"/>
                <a:sym typeface="Lato"/>
              </a:rPr>
              <a:t>Employee Count by Job Title:</a:t>
            </a:r>
          </a:p>
          <a:p>
            <a:pPr marL="1122675" lvl="2" indent="-374225" algn="l">
              <a:lnSpc>
                <a:spcPts val="3899"/>
              </a:lnSpc>
              <a:buFont typeface="Arial"/>
              <a:buChar char="⚬"/>
            </a:pPr>
            <a:r>
              <a:rPr lang="en-US" sz="2599">
                <a:solidFill>
                  <a:srgbClr val="000000"/>
                </a:solidFill>
                <a:latin typeface="Lato"/>
                <a:ea typeface="Lato"/>
                <a:cs typeface="Lato"/>
                <a:sym typeface="Lato"/>
              </a:rPr>
              <a:t>Sales Representative: 6 Employees</a:t>
            </a:r>
          </a:p>
          <a:p>
            <a:pPr marL="1122675" lvl="2" indent="-374225" algn="l">
              <a:lnSpc>
                <a:spcPts val="3899"/>
              </a:lnSpc>
              <a:buFont typeface="Arial"/>
              <a:buChar char="⚬"/>
            </a:pPr>
            <a:r>
              <a:rPr lang="en-US" sz="2599">
                <a:solidFill>
                  <a:srgbClr val="000000"/>
                </a:solidFill>
                <a:latin typeface="Lato"/>
                <a:ea typeface="Lato"/>
                <a:cs typeface="Lato"/>
                <a:sym typeface="Lato"/>
              </a:rPr>
              <a:t>Inside Sales Coordinator: 1 Employee</a:t>
            </a:r>
          </a:p>
          <a:p>
            <a:pPr marL="1122675" lvl="2" indent="-374225" algn="l">
              <a:lnSpc>
                <a:spcPts val="3899"/>
              </a:lnSpc>
              <a:buFont typeface="Arial"/>
              <a:buChar char="⚬"/>
            </a:pPr>
            <a:r>
              <a:rPr lang="en-US" sz="2599">
                <a:solidFill>
                  <a:srgbClr val="000000"/>
                </a:solidFill>
                <a:latin typeface="Lato"/>
                <a:ea typeface="Lato"/>
                <a:cs typeface="Lato"/>
                <a:sym typeface="Lato"/>
              </a:rPr>
              <a:t>Sales Manager: 1 Employee</a:t>
            </a:r>
          </a:p>
          <a:p>
            <a:pPr marL="1122675" lvl="2" indent="-374225" algn="l">
              <a:lnSpc>
                <a:spcPts val="3899"/>
              </a:lnSpc>
              <a:buFont typeface="Arial"/>
              <a:buChar char="⚬"/>
            </a:pPr>
            <a:r>
              <a:rPr lang="en-US" sz="2599">
                <a:solidFill>
                  <a:srgbClr val="000000"/>
                </a:solidFill>
                <a:latin typeface="Lato"/>
                <a:ea typeface="Lato"/>
                <a:cs typeface="Lato"/>
                <a:sym typeface="Lato"/>
              </a:rPr>
              <a:t>Vice President, Sales: 1 Employee</a:t>
            </a:r>
          </a:p>
          <a:p>
            <a:pPr marL="561337" lvl="1" indent="-280669" algn="l">
              <a:lnSpc>
                <a:spcPts val="3899"/>
              </a:lnSpc>
              <a:buFont typeface="Arial"/>
              <a:buChar char="•"/>
            </a:pPr>
            <a:r>
              <a:rPr lang="en-US" sz="2599">
                <a:solidFill>
                  <a:srgbClr val="000000"/>
                </a:solidFill>
                <a:latin typeface="Lato"/>
                <a:ea typeface="Lato"/>
                <a:cs typeface="Lato"/>
                <a:sym typeface="Lato"/>
              </a:rPr>
              <a:t>Average Employee Tenure: Approximately 31-33 Years (Highly stable workforce)</a:t>
            </a:r>
          </a:p>
        </p:txBody>
      </p:sp>
      <p:sp>
        <p:nvSpPr>
          <p:cNvPr id="7" name="Freeform 7"/>
          <p:cNvSpPr/>
          <p:nvPr/>
        </p:nvSpPr>
        <p:spPr>
          <a:xfrm>
            <a:off x="15562522" y="7745537"/>
            <a:ext cx="2369141" cy="2265761"/>
          </a:xfrm>
          <a:custGeom>
            <a:avLst/>
            <a:gdLst/>
            <a:ahLst/>
            <a:cxnLst/>
            <a:rect l="l" t="t" r="r" b="b"/>
            <a:pathLst>
              <a:path w="2369141" h="2265761">
                <a:moveTo>
                  <a:pt x="0" y="0"/>
                </a:moveTo>
                <a:lnTo>
                  <a:pt x="2369141" y="0"/>
                </a:lnTo>
                <a:lnTo>
                  <a:pt x="2369141" y="2265760"/>
                </a:lnTo>
                <a:lnTo>
                  <a:pt x="0" y="22657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844010" y="681990"/>
            <a:ext cx="15903082" cy="8837296"/>
          </a:xfrm>
          <a:prstGeom prst="rect">
            <a:avLst/>
          </a:prstGeom>
        </p:spPr>
        <p:txBody>
          <a:bodyPr lIns="0" tIns="0" rIns="0" bIns="0" rtlCol="0" anchor="t">
            <a:spAutoFit/>
          </a:bodyPr>
          <a:lstStyle/>
          <a:p>
            <a:pPr algn="l">
              <a:lnSpc>
                <a:spcPts val="4499"/>
              </a:lnSpc>
              <a:spcBef>
                <a:spcPct val="0"/>
              </a:spcBef>
            </a:pPr>
            <a:r>
              <a:rPr lang="en-US" sz="2999" b="1">
                <a:solidFill>
                  <a:srgbClr val="201079"/>
                </a:solidFill>
                <a:latin typeface="Lato Bold"/>
                <a:ea typeface="Lato Bold"/>
                <a:cs typeface="Lato Bold"/>
                <a:sym typeface="Lato Bold"/>
              </a:rPr>
              <a:t>4</a:t>
            </a:r>
            <a:r>
              <a:rPr lang="en-US" sz="2999" b="1" u="none" strike="noStrike">
                <a:solidFill>
                  <a:srgbClr val="201079"/>
                </a:solidFill>
                <a:latin typeface="Lato Bold"/>
                <a:ea typeface="Lato Bold"/>
                <a:cs typeface="Lato Bold"/>
                <a:sym typeface="Lato Bold"/>
              </a:rPr>
              <a:t>. Product Performance Metrics</a:t>
            </a:r>
          </a:p>
          <a:p>
            <a:pPr algn="l">
              <a:lnSpc>
                <a:spcPts val="4199"/>
              </a:lnSpc>
              <a:spcBef>
                <a:spcPct val="0"/>
              </a:spcBef>
            </a:pPr>
            <a:endParaRPr lang="en-US" sz="2999" b="1" u="none" strike="noStrike">
              <a:solidFill>
                <a:srgbClr val="201079"/>
              </a:solidFill>
              <a:latin typeface="Lato Bold"/>
              <a:ea typeface="Lato Bold"/>
              <a:cs typeface="Lato Bold"/>
              <a:sym typeface="Lato Bold"/>
            </a:endParaRPr>
          </a:p>
          <a:p>
            <a:pPr marL="561337" lvl="1" indent="-280669" algn="l">
              <a:lnSpc>
                <a:spcPts val="3899"/>
              </a:lnSpc>
              <a:spcBef>
                <a:spcPct val="0"/>
              </a:spcBef>
              <a:buFont typeface="Arial"/>
              <a:buChar char="•"/>
            </a:pPr>
            <a:r>
              <a:rPr lang="en-US" sz="2599" b="1" u="none" strike="noStrike">
                <a:solidFill>
                  <a:srgbClr val="000000"/>
                </a:solidFill>
                <a:latin typeface="Lato Bold"/>
                <a:ea typeface="Lato Bold"/>
                <a:cs typeface="Lato Bold"/>
                <a:sym typeface="Lato Bold"/>
              </a:rPr>
              <a:t>Sales Volume by Product (Top 3):</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Camembert Pierrot: 1577 Units</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Raclette Courdavault: 1496 Units</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Gorgonzola Telino: 1397 Units</a:t>
            </a:r>
          </a:p>
          <a:p>
            <a:pPr marL="561337" lvl="1" indent="-280669" algn="l">
              <a:lnSpc>
                <a:spcPts val="3899"/>
              </a:lnSpc>
              <a:spcBef>
                <a:spcPct val="0"/>
              </a:spcBef>
              <a:buFont typeface="Arial"/>
              <a:buChar char="•"/>
            </a:pPr>
            <a:r>
              <a:rPr lang="en-US" sz="2599" b="1" u="none" strike="noStrike">
                <a:solidFill>
                  <a:srgbClr val="000000"/>
                </a:solidFill>
                <a:latin typeface="Lato Bold"/>
                <a:ea typeface="Lato Bold"/>
                <a:cs typeface="Lato Bold"/>
                <a:sym typeface="Lato Bold"/>
              </a:rPr>
              <a:t>Sales Volume by Category (Top 3):</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Beverages: 10K Units</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Dairy Products: 9K Units</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Seafood: 8K Units</a:t>
            </a:r>
          </a:p>
          <a:p>
            <a:pPr marL="561337" lvl="1" indent="-280669" algn="l">
              <a:lnSpc>
                <a:spcPts val="3899"/>
              </a:lnSpc>
              <a:spcBef>
                <a:spcPct val="0"/>
              </a:spcBef>
              <a:buFont typeface="Arial"/>
              <a:buChar char="•"/>
            </a:pPr>
            <a:r>
              <a:rPr lang="en-US" sz="2599" b="1" u="none" strike="noStrike">
                <a:solidFill>
                  <a:srgbClr val="000000"/>
                </a:solidFill>
                <a:latin typeface="Lato Bold"/>
                <a:ea typeface="Lato Bold"/>
                <a:cs typeface="Lato Bold"/>
                <a:sym typeface="Lato Bold"/>
              </a:rPr>
              <a:t>Revenue by Product (Top 3 - Estimated):</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Camembert Pierrot: ~$50,000</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Raclette Courdavault: ~$45,000</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Gorgonzola Telino: ~$40,000</a:t>
            </a:r>
          </a:p>
          <a:p>
            <a:pPr marL="561337" lvl="1" indent="-280669" algn="l">
              <a:lnSpc>
                <a:spcPts val="3899"/>
              </a:lnSpc>
              <a:spcBef>
                <a:spcPct val="0"/>
              </a:spcBef>
              <a:buFont typeface="Arial"/>
              <a:buChar char="•"/>
            </a:pPr>
            <a:r>
              <a:rPr lang="en-US" sz="2599" b="1" u="none" strike="noStrike">
                <a:solidFill>
                  <a:srgbClr val="000000"/>
                </a:solidFill>
                <a:latin typeface="Lato Bold"/>
                <a:ea typeface="Lato Bold"/>
                <a:cs typeface="Lato Bold"/>
                <a:sym typeface="Lato Bold"/>
              </a:rPr>
              <a:t>Revenue by Category (Top 3 - Estimated):</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Beverages: ~$90,000</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Dairy Products: ~$80,000</a:t>
            </a:r>
          </a:p>
          <a:p>
            <a:pPr marL="1122675" lvl="2" indent="-374225" algn="l">
              <a:lnSpc>
                <a:spcPts val="3899"/>
              </a:lnSpc>
              <a:spcBef>
                <a:spcPct val="0"/>
              </a:spcBef>
              <a:buFont typeface="Arial"/>
              <a:buChar char="⚬"/>
            </a:pPr>
            <a:r>
              <a:rPr lang="en-US" sz="2599" u="none" strike="noStrike">
                <a:solidFill>
                  <a:srgbClr val="000000"/>
                </a:solidFill>
                <a:latin typeface="Lato"/>
                <a:ea typeface="Lato"/>
                <a:cs typeface="Lato"/>
                <a:sym typeface="Lato"/>
              </a:rPr>
              <a:t>Seafood: ~$70,000</a:t>
            </a:r>
          </a:p>
        </p:txBody>
      </p:sp>
      <p:sp>
        <p:nvSpPr>
          <p:cNvPr id="7" name="TextBox 7"/>
          <p:cNvSpPr txBox="1"/>
          <p:nvPr/>
        </p:nvSpPr>
        <p:spPr>
          <a:xfrm>
            <a:off x="7062581" y="1461571"/>
            <a:ext cx="9684511" cy="4105910"/>
          </a:xfrm>
          <a:prstGeom prst="rect">
            <a:avLst/>
          </a:prstGeom>
        </p:spPr>
        <p:txBody>
          <a:bodyPr lIns="0" tIns="0" rIns="0" bIns="0" rtlCol="0" anchor="t">
            <a:spAutoFit/>
          </a:bodyPr>
          <a:lstStyle/>
          <a:p>
            <a:pPr marL="561341" lvl="1" indent="-280670" algn="l">
              <a:lnSpc>
                <a:spcPts val="3640"/>
              </a:lnSpc>
              <a:buFont typeface="Arial"/>
              <a:buChar char="•"/>
            </a:pPr>
            <a:r>
              <a:rPr lang="en-US" sz="2600" b="1">
                <a:solidFill>
                  <a:srgbClr val="000000"/>
                </a:solidFill>
                <a:latin typeface="Lato Bold"/>
                <a:ea typeface="Lato Bold"/>
                <a:cs typeface="Lato Bold"/>
                <a:sym typeface="Lato Bold"/>
              </a:rPr>
              <a:t>Product Price Distribution</a:t>
            </a:r>
            <a:r>
              <a:rPr lang="en-US" sz="2600">
                <a:solidFill>
                  <a:srgbClr val="000000"/>
                </a:solidFill>
                <a:latin typeface="Lato"/>
                <a:ea typeface="Lato"/>
                <a:cs typeface="Lato"/>
                <a:sym typeface="Lato"/>
              </a:rPr>
              <a:t>:</a:t>
            </a:r>
          </a:p>
          <a:p>
            <a:pPr marL="1122681" lvl="2" indent="-374227" algn="l">
              <a:lnSpc>
                <a:spcPts val="3640"/>
              </a:lnSpc>
              <a:buFont typeface="Arial"/>
              <a:buChar char="⚬"/>
            </a:pPr>
            <a:r>
              <a:rPr lang="en-US" sz="2600">
                <a:solidFill>
                  <a:srgbClr val="000000"/>
                </a:solidFill>
                <a:latin typeface="Lato"/>
                <a:ea typeface="Lato"/>
                <a:cs typeface="Lato"/>
                <a:sym typeface="Lato"/>
              </a:rPr>
              <a:t>Majority of products: Low-priced (below $50)</a:t>
            </a:r>
          </a:p>
          <a:p>
            <a:pPr marL="1122681" lvl="2" indent="-374227" algn="l">
              <a:lnSpc>
                <a:spcPts val="3640"/>
              </a:lnSpc>
              <a:buFont typeface="Arial"/>
              <a:buChar char="⚬"/>
            </a:pPr>
            <a:r>
              <a:rPr lang="en-US" sz="2600">
                <a:solidFill>
                  <a:srgbClr val="000000"/>
                </a:solidFill>
                <a:latin typeface="Lato"/>
                <a:ea typeface="Lato"/>
                <a:cs typeface="Lato"/>
                <a:sym typeface="Lato"/>
              </a:rPr>
              <a:t>Significant gap: Between ~$150 and ~$250</a:t>
            </a:r>
          </a:p>
          <a:p>
            <a:pPr marL="1122681" lvl="2" indent="-374227" algn="l">
              <a:lnSpc>
                <a:spcPts val="3640"/>
              </a:lnSpc>
              <a:buFont typeface="Arial"/>
              <a:buChar char="⚬"/>
            </a:pPr>
            <a:r>
              <a:rPr lang="en-US" sz="2600">
                <a:solidFill>
                  <a:srgbClr val="000000"/>
                </a:solidFill>
                <a:latin typeface="Lato"/>
                <a:ea typeface="Lato"/>
                <a:cs typeface="Lato"/>
                <a:sym typeface="Lato"/>
              </a:rPr>
              <a:t>Small cluster: Around ~$250+</a:t>
            </a:r>
          </a:p>
          <a:p>
            <a:pPr marL="561341" lvl="1" indent="-280670" algn="l">
              <a:lnSpc>
                <a:spcPts val="3640"/>
              </a:lnSpc>
              <a:buFont typeface="Arial"/>
              <a:buChar char="•"/>
            </a:pPr>
            <a:r>
              <a:rPr lang="en-US" sz="2600" b="1">
                <a:solidFill>
                  <a:srgbClr val="000000"/>
                </a:solidFill>
                <a:latin typeface="Lato Bold"/>
                <a:ea typeface="Lato Bold"/>
                <a:cs typeface="Lato Bold"/>
                <a:sym typeface="Lato Bold"/>
              </a:rPr>
              <a:t>Total Units in Stock</a:t>
            </a:r>
            <a:r>
              <a:rPr lang="en-US" sz="2600">
                <a:solidFill>
                  <a:srgbClr val="000000"/>
                </a:solidFill>
                <a:latin typeface="Lato"/>
                <a:ea typeface="Lato"/>
                <a:cs typeface="Lato"/>
                <a:sym typeface="Lato"/>
              </a:rPr>
              <a:t>: Approximately 2,900 Units (Sum of UnitsInStock across all products)</a:t>
            </a:r>
          </a:p>
          <a:p>
            <a:pPr marL="561341" lvl="1" indent="-280670" algn="l">
              <a:lnSpc>
                <a:spcPts val="3640"/>
              </a:lnSpc>
              <a:buFont typeface="Arial"/>
              <a:buChar char="•"/>
            </a:pPr>
            <a:r>
              <a:rPr lang="en-US" sz="2600" b="1">
                <a:solidFill>
                  <a:srgbClr val="000000"/>
                </a:solidFill>
                <a:latin typeface="Lato Bold"/>
                <a:ea typeface="Lato Bold"/>
                <a:cs typeface="Lato Bold"/>
                <a:sym typeface="Lato Bold"/>
              </a:rPr>
              <a:t>Total Units on Order</a:t>
            </a:r>
            <a:r>
              <a:rPr lang="en-US" sz="2600">
                <a:solidFill>
                  <a:srgbClr val="000000"/>
                </a:solidFill>
                <a:latin typeface="Lato"/>
                <a:ea typeface="Lato"/>
                <a:cs typeface="Lato"/>
                <a:sym typeface="Lato"/>
              </a:rPr>
              <a:t>: Approximately 700 Units (Sum of UnitsOnOrder across all products)</a:t>
            </a:r>
          </a:p>
          <a:p>
            <a:pPr algn="l">
              <a:lnSpc>
                <a:spcPts val="3640"/>
              </a:lnSpc>
            </a:pPr>
            <a:endParaRPr lang="en-US" sz="2600">
              <a:solidFill>
                <a:srgbClr val="000000"/>
              </a:solidFill>
              <a:latin typeface="Lato"/>
              <a:ea typeface="Lato"/>
              <a:cs typeface="Lato"/>
              <a:sym typeface="Lato"/>
            </a:endParaRPr>
          </a:p>
        </p:txBody>
      </p:sp>
      <p:sp>
        <p:nvSpPr>
          <p:cNvPr id="8" name="Freeform 8"/>
          <p:cNvSpPr/>
          <p:nvPr/>
        </p:nvSpPr>
        <p:spPr>
          <a:xfrm>
            <a:off x="15562522" y="7745537"/>
            <a:ext cx="2369141" cy="2265761"/>
          </a:xfrm>
          <a:custGeom>
            <a:avLst/>
            <a:gdLst/>
            <a:ahLst/>
            <a:cxnLst/>
            <a:rect l="l" t="t" r="r" b="b"/>
            <a:pathLst>
              <a:path w="2369141" h="2265761">
                <a:moveTo>
                  <a:pt x="0" y="0"/>
                </a:moveTo>
                <a:lnTo>
                  <a:pt x="2369141" y="0"/>
                </a:lnTo>
                <a:lnTo>
                  <a:pt x="2369141" y="2265760"/>
                </a:lnTo>
                <a:lnTo>
                  <a:pt x="0" y="22657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73395">
            <a:off x="17287648" y="-363895"/>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87999">
            <a:off x="12273909" y="-8296447"/>
            <a:ext cx="8946366" cy="8946366"/>
          </a:xfrm>
          <a:custGeom>
            <a:avLst/>
            <a:gdLst/>
            <a:ahLst/>
            <a:cxnLst/>
            <a:rect l="l" t="t" r="r" b="b"/>
            <a:pathLst>
              <a:path w="8946366" h="8946366">
                <a:moveTo>
                  <a:pt x="0" y="0"/>
                </a:moveTo>
                <a:lnTo>
                  <a:pt x="8946366" y="0"/>
                </a:lnTo>
                <a:lnTo>
                  <a:pt x="8946366" y="8946366"/>
                </a:lnTo>
                <a:lnTo>
                  <a:pt x="0" y="8946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562522" y="7745537"/>
            <a:ext cx="2369141" cy="2265761"/>
          </a:xfrm>
          <a:custGeom>
            <a:avLst/>
            <a:gdLst/>
            <a:ahLst/>
            <a:cxnLst/>
            <a:rect l="l" t="t" r="r" b="b"/>
            <a:pathLst>
              <a:path w="2369141" h="2265761">
                <a:moveTo>
                  <a:pt x="0" y="0"/>
                </a:moveTo>
                <a:lnTo>
                  <a:pt x="2369141" y="0"/>
                </a:lnTo>
                <a:lnTo>
                  <a:pt x="2369141" y="2265760"/>
                </a:lnTo>
                <a:lnTo>
                  <a:pt x="0" y="22657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028700" y="798685"/>
            <a:ext cx="11256407" cy="6534150"/>
          </a:xfrm>
          <a:prstGeom prst="rect">
            <a:avLst/>
          </a:prstGeom>
        </p:spPr>
        <p:txBody>
          <a:bodyPr lIns="0" tIns="0" rIns="0" bIns="0" rtlCol="0" anchor="t">
            <a:spAutoFit/>
          </a:bodyPr>
          <a:lstStyle/>
          <a:p>
            <a:pPr algn="l">
              <a:lnSpc>
                <a:spcPts val="4480"/>
              </a:lnSpc>
            </a:pPr>
            <a:r>
              <a:rPr lang="en-US" sz="3200" b="1">
                <a:solidFill>
                  <a:srgbClr val="201079"/>
                </a:solidFill>
                <a:latin typeface="Lato Bold"/>
                <a:ea typeface="Lato Bold"/>
                <a:cs typeface="Lato Bold"/>
                <a:sym typeface="Lato Bold"/>
              </a:rPr>
              <a:t>5. Supplier Metrics</a:t>
            </a:r>
          </a:p>
          <a:p>
            <a:pPr algn="l">
              <a:lnSpc>
                <a:spcPts val="4200"/>
              </a:lnSpc>
            </a:pPr>
            <a:endParaRPr lang="en-US" sz="3200" b="1">
              <a:solidFill>
                <a:srgbClr val="201079"/>
              </a:solidFill>
              <a:latin typeface="Lato Bold"/>
              <a:ea typeface="Lato Bold"/>
              <a:cs typeface="Lato Bold"/>
              <a:sym typeface="Lato Bold"/>
            </a:endParaRP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Number of Products per Supplier (Top 2):</a:t>
            </a:r>
          </a:p>
          <a:p>
            <a:pPr marL="1209039" lvl="2" indent="-403013" algn="l">
              <a:lnSpc>
                <a:spcPts val="3919"/>
              </a:lnSpc>
              <a:buFont typeface="Arial"/>
              <a:buChar char="⚬"/>
            </a:pPr>
            <a:r>
              <a:rPr lang="en-US" sz="2799">
                <a:solidFill>
                  <a:srgbClr val="000000"/>
                </a:solidFill>
                <a:latin typeface="Lato"/>
                <a:ea typeface="Lato"/>
                <a:cs typeface="Lato"/>
                <a:sym typeface="Lato"/>
              </a:rPr>
              <a:t>Pavlova, Ltd.: 5 Products</a:t>
            </a:r>
          </a:p>
          <a:p>
            <a:pPr marL="1209039" lvl="2" indent="-403013" algn="l">
              <a:lnSpc>
                <a:spcPts val="3919"/>
              </a:lnSpc>
              <a:buFont typeface="Arial"/>
              <a:buChar char="⚬"/>
            </a:pPr>
            <a:r>
              <a:rPr lang="en-US" sz="2799">
                <a:solidFill>
                  <a:srgbClr val="000000"/>
                </a:solidFill>
                <a:latin typeface="Lato"/>
                <a:ea typeface="Lato"/>
                <a:cs typeface="Lato"/>
                <a:sym typeface="Lato"/>
              </a:rPr>
              <a:t>Plutzer Lebensmittelgroßmärkte AG: 5 Products</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Supplier Count by Country/City:</a:t>
            </a:r>
          </a:p>
          <a:p>
            <a:pPr marL="1209039" lvl="2" indent="-403013" algn="l">
              <a:lnSpc>
                <a:spcPts val="3919"/>
              </a:lnSpc>
              <a:buFont typeface="Arial"/>
              <a:buChar char="⚬"/>
            </a:pPr>
            <a:r>
              <a:rPr lang="en-US" sz="2799">
                <a:solidFill>
                  <a:srgbClr val="000000"/>
                </a:solidFill>
                <a:latin typeface="Lato"/>
                <a:ea typeface="Lato"/>
                <a:cs typeface="Lato"/>
                <a:sym typeface="Lato"/>
              </a:rPr>
              <a:t>Majority of suppliers: Europe</a:t>
            </a:r>
          </a:p>
          <a:p>
            <a:pPr marL="1209039" lvl="2" indent="-403013" algn="l">
              <a:lnSpc>
                <a:spcPts val="3919"/>
              </a:lnSpc>
              <a:buFont typeface="Arial"/>
              <a:buChar char="⚬"/>
            </a:pPr>
            <a:r>
              <a:rPr lang="en-US" sz="2799">
                <a:solidFill>
                  <a:srgbClr val="000000"/>
                </a:solidFill>
                <a:latin typeface="Lato"/>
                <a:ea typeface="Lato"/>
                <a:cs typeface="Lato"/>
                <a:sym typeface="Lato"/>
              </a:rPr>
              <a:t>Secondary concentration: North America</a:t>
            </a:r>
          </a:p>
          <a:p>
            <a:pPr marL="1209039" lvl="2" indent="-403013" algn="l">
              <a:lnSpc>
                <a:spcPts val="3919"/>
              </a:lnSpc>
              <a:buFont typeface="Arial"/>
              <a:buChar char="⚬"/>
            </a:pPr>
            <a:r>
              <a:rPr lang="en-US" sz="2799">
                <a:solidFill>
                  <a:srgbClr val="000000"/>
                </a:solidFill>
                <a:latin typeface="Lato"/>
                <a:ea typeface="Lato"/>
                <a:cs typeface="Lato"/>
                <a:sym typeface="Lato"/>
              </a:rPr>
              <a:t>Limited presence: South America, Asia, Australia</a:t>
            </a:r>
          </a:p>
          <a:p>
            <a:pPr marL="604519" lvl="1" indent="-302260" algn="l">
              <a:lnSpc>
                <a:spcPts val="3919"/>
              </a:lnSpc>
              <a:buFont typeface="Arial"/>
              <a:buChar char="•"/>
            </a:pPr>
            <a:r>
              <a:rPr lang="en-US" sz="2799" b="1">
                <a:solidFill>
                  <a:srgbClr val="000000"/>
                </a:solidFill>
                <a:latin typeface="Lato Bold"/>
                <a:ea typeface="Lato Bold"/>
                <a:cs typeface="Lato Bold"/>
                <a:sym typeface="Lato Bold"/>
              </a:rPr>
              <a:t>Average Product Unit Price by Supplier Country (Top 3 - Estimated):</a:t>
            </a:r>
          </a:p>
          <a:p>
            <a:pPr marL="1209039" lvl="2" indent="-403013" algn="l">
              <a:lnSpc>
                <a:spcPts val="3919"/>
              </a:lnSpc>
              <a:buFont typeface="Arial"/>
              <a:buChar char="⚬"/>
            </a:pPr>
            <a:r>
              <a:rPr lang="en-US" sz="2799">
                <a:solidFill>
                  <a:srgbClr val="000000"/>
                </a:solidFill>
                <a:latin typeface="Lato"/>
                <a:ea typeface="Lato"/>
                <a:cs typeface="Lato"/>
                <a:sym typeface="Lato"/>
              </a:rPr>
              <a:t>USA: ~$60</a:t>
            </a:r>
          </a:p>
          <a:p>
            <a:pPr marL="1209039" lvl="2" indent="-403013" algn="l">
              <a:lnSpc>
                <a:spcPts val="3919"/>
              </a:lnSpc>
              <a:buFont typeface="Arial"/>
              <a:buChar char="⚬"/>
            </a:pPr>
            <a:r>
              <a:rPr lang="en-US" sz="2799">
                <a:solidFill>
                  <a:srgbClr val="000000"/>
                </a:solidFill>
                <a:latin typeface="Lato"/>
                <a:ea typeface="Lato"/>
                <a:cs typeface="Lato"/>
                <a:sym typeface="Lato"/>
              </a:rPr>
              <a:t>Germany: ~$55</a:t>
            </a:r>
          </a:p>
          <a:p>
            <a:pPr marL="1209039" lvl="2" indent="-403013" algn="l">
              <a:lnSpc>
                <a:spcPts val="3919"/>
              </a:lnSpc>
              <a:buFont typeface="Arial"/>
              <a:buChar char="⚬"/>
            </a:pPr>
            <a:r>
              <a:rPr lang="en-US" sz="2799">
                <a:solidFill>
                  <a:srgbClr val="000000"/>
                </a:solidFill>
                <a:latin typeface="Lato"/>
                <a:ea typeface="Lato"/>
                <a:cs typeface="Lato"/>
                <a:sym typeface="Lato"/>
              </a:rPr>
              <a:t>UK: ~$48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859280">
            <a:off x="-4716741" y="4987099"/>
            <a:ext cx="5952317" cy="5952317"/>
          </a:xfrm>
          <a:custGeom>
            <a:avLst/>
            <a:gdLst/>
            <a:ahLst/>
            <a:cxnLst/>
            <a:rect l="l" t="t" r="r" b="b"/>
            <a:pathLst>
              <a:path w="5952317" h="5952317">
                <a:moveTo>
                  <a:pt x="0" y="0"/>
                </a:moveTo>
                <a:lnTo>
                  <a:pt x="5952317" y="0"/>
                </a:lnTo>
                <a:lnTo>
                  <a:pt x="5952317" y="5952317"/>
                </a:lnTo>
                <a:lnTo>
                  <a:pt x="0" y="5952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479324">
            <a:off x="-1359743" y="8987506"/>
            <a:ext cx="8946366" cy="8946366"/>
          </a:xfrm>
          <a:custGeom>
            <a:avLst/>
            <a:gdLst/>
            <a:ahLst/>
            <a:cxnLst/>
            <a:rect l="l" t="t" r="r" b="b"/>
            <a:pathLst>
              <a:path w="8946366" h="8946366">
                <a:moveTo>
                  <a:pt x="0" y="0"/>
                </a:moveTo>
                <a:lnTo>
                  <a:pt x="8946366" y="0"/>
                </a:lnTo>
                <a:lnTo>
                  <a:pt x="8946366" y="8946367"/>
                </a:lnTo>
                <a:lnTo>
                  <a:pt x="0" y="8946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113440" y="1256744"/>
            <a:ext cx="11057288" cy="8001556"/>
          </a:xfrm>
          <a:custGeom>
            <a:avLst/>
            <a:gdLst/>
            <a:ahLst/>
            <a:cxnLst/>
            <a:rect l="l" t="t" r="r" b="b"/>
            <a:pathLst>
              <a:path w="11057288" h="8001556">
                <a:moveTo>
                  <a:pt x="0" y="0"/>
                </a:moveTo>
                <a:lnTo>
                  <a:pt x="11057289" y="0"/>
                </a:lnTo>
                <a:lnTo>
                  <a:pt x="11057289" y="8001556"/>
                </a:lnTo>
                <a:lnTo>
                  <a:pt x="0" y="8001556"/>
                </a:lnTo>
                <a:lnTo>
                  <a:pt x="0" y="0"/>
                </a:lnTo>
                <a:close/>
              </a:path>
            </a:pathLst>
          </a:custGeom>
          <a:blipFill>
            <a:blip r:embed="rId4"/>
            <a:stretch>
              <a:fillRect t="-179" b="-179"/>
            </a:stretch>
          </a:blipFill>
        </p:spPr>
      </p:sp>
      <p:sp>
        <p:nvSpPr>
          <p:cNvPr id="5" name="TextBox 5"/>
          <p:cNvSpPr txBox="1"/>
          <p:nvPr/>
        </p:nvSpPr>
        <p:spPr>
          <a:xfrm>
            <a:off x="6403627" y="142018"/>
            <a:ext cx="4414490" cy="891000"/>
          </a:xfrm>
          <a:prstGeom prst="rect">
            <a:avLst/>
          </a:prstGeom>
        </p:spPr>
        <p:txBody>
          <a:bodyPr lIns="0" tIns="0" rIns="0" bIns="0" rtlCol="0" anchor="t">
            <a:spAutoFit/>
          </a:bodyPr>
          <a:lstStyle/>
          <a:p>
            <a:pPr algn="ctr">
              <a:lnSpc>
                <a:spcPts val="6064"/>
              </a:lnSpc>
            </a:pPr>
            <a:r>
              <a:rPr lang="en-US" sz="4774" b="1" spc="654">
                <a:solidFill>
                  <a:srgbClr val="1C0140"/>
                </a:solidFill>
                <a:latin typeface="Cooper Hewitt Heavy"/>
                <a:ea typeface="Cooper Hewitt Heavy"/>
                <a:cs typeface="Cooper Hewitt Heavy"/>
                <a:sym typeface="Cooper Hewitt Heavy"/>
              </a:rPr>
              <a:t>ER DIAGRAM</a:t>
            </a:r>
          </a:p>
        </p:txBody>
      </p:sp>
      <p:sp>
        <p:nvSpPr>
          <p:cNvPr id="6" name="Freeform 6"/>
          <p:cNvSpPr/>
          <p:nvPr/>
        </p:nvSpPr>
        <p:spPr>
          <a:xfrm rot="-7880817">
            <a:off x="15573775" y="-124163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29051" y="449878"/>
            <a:ext cx="1896060" cy="623976"/>
          </a:xfrm>
          <a:custGeom>
            <a:avLst/>
            <a:gdLst/>
            <a:ahLst/>
            <a:cxnLst/>
            <a:rect l="l" t="t" r="r" b="b"/>
            <a:pathLst>
              <a:path w="1896060" h="623976">
                <a:moveTo>
                  <a:pt x="0" y="0"/>
                </a:moveTo>
                <a:lnTo>
                  <a:pt x="1896060" y="0"/>
                </a:lnTo>
                <a:lnTo>
                  <a:pt x="1896060" y="623976"/>
                </a:lnTo>
                <a:lnTo>
                  <a:pt x="0" y="623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0538" y="248444"/>
            <a:ext cx="2053687" cy="1026843"/>
          </a:xfrm>
          <a:custGeom>
            <a:avLst/>
            <a:gdLst/>
            <a:ahLst/>
            <a:cxnLst/>
            <a:rect l="l" t="t" r="r" b="b"/>
            <a:pathLst>
              <a:path w="2053687" h="1026843">
                <a:moveTo>
                  <a:pt x="0" y="0"/>
                </a:moveTo>
                <a:lnTo>
                  <a:pt x="2053687" y="0"/>
                </a:lnTo>
                <a:lnTo>
                  <a:pt x="2053687" y="1026844"/>
                </a:lnTo>
                <a:lnTo>
                  <a:pt x="0" y="1026844"/>
                </a:lnTo>
                <a:lnTo>
                  <a:pt x="0" y="0"/>
                </a:lnTo>
                <a:close/>
              </a:path>
            </a:pathLst>
          </a:custGeom>
          <a:blipFill>
            <a:blip r:embed="rId4"/>
            <a:stretch>
              <a:fillRect/>
            </a:stretch>
          </a:blipFill>
        </p:spPr>
      </p:sp>
      <p:sp>
        <p:nvSpPr>
          <p:cNvPr id="4" name="Freeform 4"/>
          <p:cNvSpPr/>
          <p:nvPr/>
        </p:nvSpPr>
        <p:spPr>
          <a:xfrm>
            <a:off x="13454284" y="4543327"/>
            <a:ext cx="2425146" cy="2646488"/>
          </a:xfrm>
          <a:custGeom>
            <a:avLst/>
            <a:gdLst/>
            <a:ahLst/>
            <a:cxnLst/>
            <a:rect l="l" t="t" r="r" b="b"/>
            <a:pathLst>
              <a:path w="2425146" h="2646488">
                <a:moveTo>
                  <a:pt x="0" y="0"/>
                </a:moveTo>
                <a:lnTo>
                  <a:pt x="2425145" y="0"/>
                </a:lnTo>
                <a:lnTo>
                  <a:pt x="2425145" y="2646488"/>
                </a:lnTo>
                <a:lnTo>
                  <a:pt x="0" y="26464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2454225" y="318266"/>
            <a:ext cx="674826" cy="755588"/>
          </a:xfrm>
          <a:prstGeom prst="rect">
            <a:avLst/>
          </a:prstGeom>
        </p:spPr>
        <p:txBody>
          <a:bodyPr lIns="0" tIns="0" rIns="0" bIns="0" rtlCol="0" anchor="t">
            <a:spAutoFit/>
          </a:bodyPr>
          <a:lstStyle/>
          <a:p>
            <a:pPr algn="ctr">
              <a:lnSpc>
                <a:spcPts val="6190"/>
              </a:lnSpc>
            </a:pPr>
            <a:r>
              <a:rPr lang="en-US" sz="4421">
                <a:solidFill>
                  <a:srgbClr val="000000"/>
                </a:solidFill>
                <a:latin typeface="Lato"/>
                <a:ea typeface="Lato"/>
                <a:cs typeface="Lato"/>
                <a:sym typeface="Lato"/>
              </a:rPr>
              <a:t>|</a:t>
            </a:r>
          </a:p>
        </p:txBody>
      </p:sp>
      <p:sp>
        <p:nvSpPr>
          <p:cNvPr id="6" name="TextBox 6"/>
          <p:cNvSpPr txBox="1"/>
          <p:nvPr/>
        </p:nvSpPr>
        <p:spPr>
          <a:xfrm>
            <a:off x="3621144" y="2638555"/>
            <a:ext cx="11045713" cy="4952740"/>
          </a:xfrm>
          <a:prstGeom prst="rect">
            <a:avLst/>
          </a:prstGeom>
        </p:spPr>
        <p:txBody>
          <a:bodyPr lIns="0" tIns="0" rIns="0" bIns="0" rtlCol="0" anchor="t">
            <a:spAutoFit/>
          </a:bodyPr>
          <a:lstStyle/>
          <a:p>
            <a:pPr algn="ctr">
              <a:lnSpc>
                <a:spcPts val="13129"/>
              </a:lnSpc>
            </a:pPr>
            <a:r>
              <a:rPr lang="en-US" sz="10503" spc="525">
                <a:solidFill>
                  <a:srgbClr val="000000"/>
                </a:solidFill>
                <a:latin typeface="League Spartan"/>
                <a:ea typeface="League Spartan"/>
                <a:cs typeface="League Spartan"/>
                <a:sym typeface="League Spartan"/>
              </a:rPr>
              <a:t>POWER BI</a:t>
            </a:r>
          </a:p>
          <a:p>
            <a:pPr algn="ctr">
              <a:lnSpc>
                <a:spcPts val="13129"/>
              </a:lnSpc>
            </a:pPr>
            <a:r>
              <a:rPr lang="en-US" sz="10503" spc="525">
                <a:solidFill>
                  <a:srgbClr val="000000"/>
                </a:solidFill>
                <a:latin typeface="League Spartan"/>
                <a:ea typeface="League Spartan"/>
                <a:cs typeface="League Spartan"/>
                <a:sym typeface="League Spartan"/>
              </a:rPr>
              <a:t>PROBLEM STATEMENTS</a:t>
            </a:r>
          </a:p>
        </p:txBody>
      </p:sp>
      <p:sp>
        <p:nvSpPr>
          <p:cNvPr id="7" name="Freeform 7"/>
          <p:cNvSpPr/>
          <p:nvPr/>
        </p:nvSpPr>
        <p:spPr>
          <a:xfrm rot="-2462116">
            <a:off x="-4016046" y="5854888"/>
            <a:ext cx="6384951" cy="6384951"/>
          </a:xfrm>
          <a:custGeom>
            <a:avLst/>
            <a:gdLst/>
            <a:ahLst/>
            <a:cxnLst/>
            <a:rect l="l" t="t" r="r" b="b"/>
            <a:pathLst>
              <a:path w="6384951" h="6384951">
                <a:moveTo>
                  <a:pt x="0" y="0"/>
                </a:moveTo>
                <a:lnTo>
                  <a:pt x="6384950" y="0"/>
                </a:lnTo>
                <a:lnTo>
                  <a:pt x="6384950" y="6384951"/>
                </a:lnTo>
                <a:lnTo>
                  <a:pt x="0" y="638495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6212101">
            <a:off x="-1101152" y="9297445"/>
            <a:ext cx="8146679" cy="8146679"/>
          </a:xfrm>
          <a:custGeom>
            <a:avLst/>
            <a:gdLst/>
            <a:ahLst/>
            <a:cxnLst/>
            <a:rect l="l" t="t" r="r" b="b"/>
            <a:pathLst>
              <a:path w="8146679" h="8146679">
                <a:moveTo>
                  <a:pt x="0" y="0"/>
                </a:moveTo>
                <a:lnTo>
                  <a:pt x="8146678" y="0"/>
                </a:lnTo>
                <a:lnTo>
                  <a:pt x="8146678" y="8146678"/>
                </a:lnTo>
                <a:lnTo>
                  <a:pt x="0" y="81466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9238011">
            <a:off x="16772111" y="-113955"/>
            <a:ext cx="6384951" cy="6384951"/>
          </a:xfrm>
          <a:custGeom>
            <a:avLst/>
            <a:gdLst/>
            <a:ahLst/>
            <a:cxnLst/>
            <a:rect l="l" t="t" r="r" b="b"/>
            <a:pathLst>
              <a:path w="6384951" h="6384951">
                <a:moveTo>
                  <a:pt x="0" y="0"/>
                </a:moveTo>
                <a:lnTo>
                  <a:pt x="6384950" y="0"/>
                </a:lnTo>
                <a:lnTo>
                  <a:pt x="6384950" y="6384951"/>
                </a:lnTo>
                <a:lnTo>
                  <a:pt x="0" y="638495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3687771">
            <a:off x="13344001" y="-6153431"/>
            <a:ext cx="8146679" cy="8146679"/>
          </a:xfrm>
          <a:custGeom>
            <a:avLst/>
            <a:gdLst/>
            <a:ahLst/>
            <a:cxnLst/>
            <a:rect l="l" t="t" r="r" b="b"/>
            <a:pathLst>
              <a:path w="8146679" h="8146679">
                <a:moveTo>
                  <a:pt x="0" y="0"/>
                </a:moveTo>
                <a:lnTo>
                  <a:pt x="8146679" y="0"/>
                </a:lnTo>
                <a:lnTo>
                  <a:pt x="8146679" y="8146678"/>
                </a:lnTo>
                <a:lnTo>
                  <a:pt x="0" y="81466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4158</Words>
  <Application>Microsoft Office PowerPoint</Application>
  <PresentationFormat>Custom</PresentationFormat>
  <Paragraphs>258</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SK Concretica</vt:lpstr>
      <vt:lpstr>Arial</vt:lpstr>
      <vt:lpstr>Lato Bold</vt:lpstr>
      <vt:lpstr>League Spartan</vt:lpstr>
      <vt:lpstr>Calibri</vt:lpstr>
      <vt:lpstr>Cooper Hewitt Heavy</vt:lpstr>
      <vt:lpstr>Canva Sans Bold</vt:lpstr>
      <vt:lpstr>Canva Sans</vt:lpstr>
      <vt:lpstr>Impact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NorthWInd</dc:title>
  <cp:lastModifiedBy>siddhant chandekar</cp:lastModifiedBy>
  <cp:revision>3</cp:revision>
  <dcterms:created xsi:type="dcterms:W3CDTF">2006-08-16T00:00:00Z</dcterms:created>
  <dcterms:modified xsi:type="dcterms:W3CDTF">2025-07-31T10:55:22Z</dcterms:modified>
  <dc:identifier>DAGuizSzwX8</dc:identifier>
</cp:coreProperties>
</file>