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x="18288000" cy="10287000"/>
  <p:notesSz cx="6858000" cy="9144000"/>
  <p:embeddedFontLst>
    <p:embeddedFont>
      <p:font typeface="Rig Solid Bold Halftone" charset="1" panose="00000800000000000000"/>
      <p:regular r:id="rId39"/>
    </p:embeddedFont>
    <p:embeddedFont>
      <p:font typeface="Lato 1 Bold" charset="1" panose="020F0802020204030203"/>
      <p:regular r:id="rId40"/>
    </p:embeddedFont>
    <p:embeddedFont>
      <p:font typeface="Lato 1" charset="1" panose="020F0502020204030203"/>
      <p:regular r:id="rId41"/>
    </p:embeddedFont>
    <p:embeddedFont>
      <p:font typeface="League Spartan" charset="1" panose="00000800000000000000"/>
      <p:regular r:id="rId42"/>
    </p:embeddedFont>
    <p:embeddedFont>
      <p:font typeface="Lato 2" charset="1" panose="020F0502020204030203"/>
      <p:regular r:id="rId43"/>
    </p:embeddedFont>
    <p:embeddedFont>
      <p:font typeface="Lato 2 Bold" charset="1" panose="020F0502020204030203"/>
      <p:regular r:id="rId44"/>
    </p:embeddedFont>
    <p:embeddedFont>
      <p:font typeface="Canva Sans Bold" charset="1" panose="020B0803030501040103"/>
      <p:regular r:id="rId45"/>
    </p:embeddedFont>
    <p:embeddedFont>
      <p:font typeface="Cooper Hewitt Heavy" charset="1" panose="0000000000000000000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8.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2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0.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2.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33.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6.png" Type="http://schemas.openxmlformats.org/officeDocument/2006/relationships/image"/><Relationship Id="rId4" Target="../media/image37.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0068873" y="9010985"/>
            <a:ext cx="988683" cy="988683"/>
          </a:xfrm>
          <a:custGeom>
            <a:avLst/>
            <a:gdLst/>
            <a:ahLst/>
            <a:cxnLst/>
            <a:rect r="r" b="b" t="t" l="l"/>
            <a:pathLst>
              <a:path h="988683" w="988683">
                <a:moveTo>
                  <a:pt x="0" y="0"/>
                </a:moveTo>
                <a:lnTo>
                  <a:pt x="988683" y="0"/>
                </a:lnTo>
                <a:lnTo>
                  <a:pt x="988683" y="988684"/>
                </a:lnTo>
                <a:lnTo>
                  <a:pt x="0" y="988684"/>
                </a:lnTo>
                <a:lnTo>
                  <a:pt x="0" y="0"/>
                </a:lnTo>
                <a:close/>
              </a:path>
            </a:pathLst>
          </a:custGeom>
          <a:blipFill>
            <a:blip r:embed="rId3"/>
            <a:stretch>
              <a:fillRect l="0" t="0" r="0" b="0"/>
            </a:stretch>
          </a:blipFill>
        </p:spPr>
      </p:sp>
      <p:sp>
        <p:nvSpPr>
          <p:cNvPr name="Freeform 4" id="4"/>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6"/>
            <a:stretch>
              <a:fillRect l="0" t="0" r="0" b="0"/>
            </a:stretch>
          </a:blipFill>
        </p:spPr>
      </p:sp>
      <p:sp>
        <p:nvSpPr>
          <p:cNvPr name="Freeform 6" id="6"/>
          <p:cNvSpPr/>
          <p:nvPr/>
        </p:nvSpPr>
        <p:spPr>
          <a:xfrm flipH="false" flipV="false" rot="0">
            <a:off x="13401348" y="-1389259"/>
            <a:ext cx="6130143" cy="6130143"/>
          </a:xfrm>
          <a:custGeom>
            <a:avLst/>
            <a:gdLst/>
            <a:ahLst/>
            <a:cxnLst/>
            <a:rect r="r" b="b" t="t" l="l"/>
            <a:pathLst>
              <a:path h="6130143" w="6130143">
                <a:moveTo>
                  <a:pt x="0" y="0"/>
                </a:moveTo>
                <a:lnTo>
                  <a:pt x="6130143" y="0"/>
                </a:lnTo>
                <a:lnTo>
                  <a:pt x="6130143" y="6130143"/>
                </a:lnTo>
                <a:lnTo>
                  <a:pt x="0" y="6130143"/>
                </a:lnTo>
                <a:lnTo>
                  <a:pt x="0" y="0"/>
                </a:lnTo>
                <a:close/>
              </a:path>
            </a:pathLst>
          </a:custGeom>
          <a:blipFill>
            <a:blip r:embed="rId7">
              <a:alphaModFix amt="61000"/>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true" flipV="false" rot="-1083451">
            <a:off x="14585918" y="330763"/>
            <a:ext cx="3340937" cy="2861057"/>
          </a:xfrm>
          <a:custGeom>
            <a:avLst/>
            <a:gdLst/>
            <a:ahLst/>
            <a:cxnLst/>
            <a:rect r="r" b="b" t="t" l="l"/>
            <a:pathLst>
              <a:path h="2861057" w="3340937">
                <a:moveTo>
                  <a:pt x="3340936" y="0"/>
                </a:moveTo>
                <a:lnTo>
                  <a:pt x="0" y="0"/>
                </a:lnTo>
                <a:lnTo>
                  <a:pt x="0" y="2861057"/>
                </a:lnTo>
                <a:lnTo>
                  <a:pt x="3340936" y="2861057"/>
                </a:lnTo>
                <a:lnTo>
                  <a:pt x="3340936"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7704440">
            <a:off x="-2955570" y="5819598"/>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9" id="9"/>
          <p:cNvSpPr txBox="true"/>
          <p:nvPr/>
        </p:nvSpPr>
        <p:spPr>
          <a:xfrm rot="0">
            <a:off x="1028700" y="2218491"/>
            <a:ext cx="10816779" cy="4819456"/>
          </a:xfrm>
          <a:prstGeom prst="rect">
            <a:avLst/>
          </a:prstGeom>
        </p:spPr>
        <p:txBody>
          <a:bodyPr anchor="t" rtlCol="false" tIns="0" lIns="0" bIns="0" rIns="0">
            <a:spAutoFit/>
          </a:bodyPr>
          <a:lstStyle/>
          <a:p>
            <a:pPr algn="l">
              <a:lnSpc>
                <a:spcPts val="9296"/>
              </a:lnSpc>
            </a:pPr>
            <a:r>
              <a:rPr lang="en-US" sz="11621" spc="2022">
                <a:solidFill>
                  <a:srgbClr val="000000"/>
                </a:solidFill>
                <a:latin typeface="Rig Solid Bold Halftone"/>
                <a:ea typeface="Rig Solid Bold Halftone"/>
                <a:cs typeface="Rig Solid Bold Halftone"/>
                <a:sym typeface="Rig Solid Bold Halftone"/>
              </a:rPr>
              <a:t>SAKILA MOVIE RENTAL</a:t>
            </a:r>
          </a:p>
          <a:p>
            <a:pPr algn="l">
              <a:lnSpc>
                <a:spcPts val="9296"/>
              </a:lnSpc>
            </a:pPr>
            <a:r>
              <a:rPr lang="en-US" sz="11621" spc="2022">
                <a:solidFill>
                  <a:srgbClr val="000000"/>
                </a:solidFill>
                <a:latin typeface="Rig Solid Bold Halftone"/>
                <a:ea typeface="Rig Solid Bold Halftone"/>
                <a:cs typeface="Rig Solid Bold Halftone"/>
                <a:sym typeface="Rig Solid Bold Halftone"/>
              </a:rPr>
              <a:t>Analytics</a:t>
            </a:r>
          </a:p>
        </p:txBody>
      </p:sp>
      <p:sp>
        <p:nvSpPr>
          <p:cNvPr name="TextBox 10" id="10"/>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grpSp>
        <p:nvGrpSpPr>
          <p:cNvPr name="Group 11" id="11"/>
          <p:cNvGrpSpPr/>
          <p:nvPr/>
        </p:nvGrpSpPr>
        <p:grpSpPr>
          <a:xfrm rot="0">
            <a:off x="9858599" y="9010985"/>
            <a:ext cx="5939521" cy="924457"/>
            <a:chOff x="0" y="0"/>
            <a:chExt cx="7919361" cy="1232610"/>
          </a:xfrm>
        </p:grpSpPr>
        <p:sp>
          <p:nvSpPr>
            <p:cNvPr name="TextBox 12" id="12"/>
            <p:cNvSpPr txBox="true"/>
            <p:nvPr/>
          </p:nvSpPr>
          <p:spPr>
            <a:xfrm rot="0">
              <a:off x="0" y="28575"/>
              <a:ext cx="7919361" cy="682002"/>
            </a:xfrm>
            <a:prstGeom prst="rect">
              <a:avLst/>
            </a:prstGeom>
          </p:spPr>
          <p:txBody>
            <a:bodyPr anchor="t" rtlCol="false" tIns="0" lIns="0" bIns="0" rIns="0">
              <a:spAutoFit/>
            </a:bodyPr>
            <a:lstStyle/>
            <a:p>
              <a:pPr algn="ctr">
                <a:lnSpc>
                  <a:spcPts val="3862"/>
                </a:lnSpc>
              </a:pPr>
              <a:r>
                <a:rPr lang="en-US" b="true" sz="3511" spc="150">
                  <a:solidFill>
                    <a:srgbClr val="000000"/>
                  </a:solidFill>
                  <a:latin typeface="Lato 1 Bold"/>
                  <a:ea typeface="Lato 1 Bold"/>
                  <a:cs typeface="Lato 1 Bold"/>
                  <a:sym typeface="Lato 1 Bold"/>
                </a:rPr>
                <a:t>PRESENTED BY</a:t>
              </a:r>
            </a:p>
          </p:txBody>
        </p:sp>
        <p:sp>
          <p:nvSpPr>
            <p:cNvPr name="TextBox 13" id="13"/>
            <p:cNvSpPr txBox="true"/>
            <p:nvPr/>
          </p:nvSpPr>
          <p:spPr>
            <a:xfrm rot="0">
              <a:off x="0" y="653427"/>
              <a:ext cx="7919361" cy="579183"/>
            </a:xfrm>
            <a:prstGeom prst="rect">
              <a:avLst/>
            </a:prstGeom>
          </p:spPr>
          <p:txBody>
            <a:bodyPr anchor="t" rtlCol="false" tIns="0" lIns="0" bIns="0" rIns="0">
              <a:spAutoFit/>
            </a:bodyPr>
            <a:lstStyle/>
            <a:p>
              <a:pPr algn="ctr">
                <a:lnSpc>
                  <a:spcPts val="3618"/>
                </a:lnSpc>
              </a:pPr>
              <a:r>
                <a:rPr lang="en-US" sz="2584">
                  <a:solidFill>
                    <a:srgbClr val="000000"/>
                  </a:solidFill>
                  <a:latin typeface="Lato 1"/>
                  <a:ea typeface="Lato 1"/>
                  <a:cs typeface="Lato 1"/>
                  <a:sym typeface="Lato 1"/>
                </a:rPr>
                <a:t>Siddhant Chandekar</a:t>
              </a:r>
            </a:p>
          </p:txBody>
        </p:sp>
      </p:grpSp>
      <p:sp>
        <p:nvSpPr>
          <p:cNvPr name="TextBox 14" id="14"/>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6" id="6"/>
          <p:cNvSpPr/>
          <p:nvPr/>
        </p:nvSpPr>
        <p:spPr>
          <a:xfrm flipH="false" flipV="false" rot="0">
            <a:off x="607422" y="2643299"/>
            <a:ext cx="8388409" cy="6878758"/>
          </a:xfrm>
          <a:custGeom>
            <a:avLst/>
            <a:gdLst/>
            <a:ahLst/>
            <a:cxnLst/>
            <a:rect r="r" b="b" t="t" l="l"/>
            <a:pathLst>
              <a:path h="6878758" w="8388409">
                <a:moveTo>
                  <a:pt x="0" y="0"/>
                </a:moveTo>
                <a:lnTo>
                  <a:pt x="8388409" y="0"/>
                </a:lnTo>
                <a:lnTo>
                  <a:pt x="8388409" y="6878758"/>
                </a:lnTo>
                <a:lnTo>
                  <a:pt x="0" y="6878758"/>
                </a:lnTo>
                <a:lnTo>
                  <a:pt x="0" y="0"/>
                </a:lnTo>
                <a:close/>
              </a:path>
            </a:pathLst>
          </a:custGeom>
          <a:blipFill>
            <a:blip r:embed="rId6"/>
            <a:stretch>
              <a:fillRect l="0" t="0" r="0" b="0"/>
            </a:stretch>
          </a:blipFill>
          <a:ln w="38100" cap="rnd">
            <a:solidFill>
              <a:srgbClr val="000000"/>
            </a:solidFill>
            <a:prstDash val="solid"/>
            <a:round/>
          </a:ln>
        </p:spPr>
      </p:sp>
      <p:sp>
        <p:nvSpPr>
          <p:cNvPr name="TextBox 7" id="7"/>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8" id="8"/>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9" id="9"/>
          <p:cNvSpPr txBox="true"/>
          <p:nvPr/>
        </p:nvSpPr>
        <p:spPr>
          <a:xfrm rot="0">
            <a:off x="514350" y="1371597"/>
            <a:ext cx="17259300"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1.How does sales revenue vary by month?</a:t>
            </a:r>
          </a:p>
        </p:txBody>
      </p:sp>
      <p:sp>
        <p:nvSpPr>
          <p:cNvPr name="TextBox 10" id="10"/>
          <p:cNvSpPr txBox="true"/>
          <p:nvPr/>
        </p:nvSpPr>
        <p:spPr>
          <a:xfrm rot="0">
            <a:off x="9144000" y="2586149"/>
            <a:ext cx="8063460" cy="5934710"/>
          </a:xfrm>
          <a:prstGeom prst="rect">
            <a:avLst/>
          </a:prstGeom>
        </p:spPr>
        <p:txBody>
          <a:bodyPr anchor="t" rtlCol="false" tIns="0" lIns="0" bIns="0" rIns="0">
            <a:spAutoFit/>
          </a:bodyPr>
          <a:lstStyle/>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Significant Growth</a:t>
            </a:r>
            <a:r>
              <a:rPr lang="en-US" sz="2600">
                <a:solidFill>
                  <a:srgbClr val="000000"/>
                </a:solidFill>
                <a:latin typeface="Lato 1"/>
                <a:ea typeface="Lato 1"/>
                <a:cs typeface="Lato 1"/>
                <a:sym typeface="Lato 1"/>
              </a:rPr>
              <a:t>: Revenue shows a strong upward trend from February to July, indicating successful operations or seasonal peaks.</a:t>
            </a:r>
          </a:p>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Peak Month</a:t>
            </a:r>
            <a:r>
              <a:rPr lang="en-US" sz="2600">
                <a:solidFill>
                  <a:srgbClr val="000000"/>
                </a:solidFill>
                <a:latin typeface="Lato 1"/>
                <a:ea typeface="Lato 1"/>
                <a:cs typeface="Lato 1"/>
                <a:sym typeface="Lato 1"/>
              </a:rPr>
              <a:t>: July is the clear peak month for sales, achieving the highest revenue.</a:t>
            </a:r>
          </a:p>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Summer Performance</a:t>
            </a:r>
            <a:r>
              <a:rPr lang="en-US" sz="2600">
                <a:solidFill>
                  <a:srgbClr val="000000"/>
                </a:solidFill>
                <a:latin typeface="Lato 1"/>
                <a:ea typeface="Lato 1"/>
                <a:cs typeface="Lato 1"/>
                <a:sym typeface="Lato 1"/>
              </a:rPr>
              <a:t>: The period from May to August generally represents the strongest sales performance.</a:t>
            </a:r>
          </a:p>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Initial Lows:</a:t>
            </a:r>
            <a:r>
              <a:rPr lang="en-US" sz="2600">
                <a:solidFill>
                  <a:srgbClr val="000000"/>
                </a:solidFill>
                <a:latin typeface="Lato 1"/>
                <a:ea typeface="Lato 1"/>
                <a:cs typeface="Lato 1"/>
                <a:sym typeface="Lato 1"/>
              </a:rPr>
              <a:t> February had very minimal sales, suggesting a slow start to the year or a period of low activity.</a:t>
            </a:r>
          </a:p>
          <a:p>
            <a:pPr algn="l" marL="561341" indent="-280670" lvl="1">
              <a:lnSpc>
                <a:spcPts val="3640"/>
              </a:lnSpc>
              <a:buFont typeface="Arial"/>
              <a:buChar char="•"/>
            </a:pPr>
            <a:r>
              <a:rPr lang="en-US" b="true" sz="2600">
                <a:solidFill>
                  <a:srgbClr val="000000"/>
                </a:solidFill>
                <a:latin typeface="Lato 1 Bold"/>
                <a:ea typeface="Lato 1 Bold"/>
                <a:cs typeface="Lato 1 Bold"/>
                <a:sym typeface="Lato 1 Bold"/>
              </a:rPr>
              <a:t>Slight Dip:</a:t>
            </a:r>
            <a:r>
              <a:rPr lang="en-US" sz="2600">
                <a:solidFill>
                  <a:srgbClr val="000000"/>
                </a:solidFill>
                <a:latin typeface="Lato 1"/>
                <a:ea typeface="Lato 1"/>
                <a:cs typeface="Lato 1"/>
                <a:sym typeface="Lato 1"/>
              </a:rPr>
              <a:t> There was a minor decrease in revenue from July to August, but sales remained robust.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Freeform 5" id="5"/>
          <p:cNvSpPr/>
          <p:nvPr/>
        </p:nvSpPr>
        <p:spPr>
          <a:xfrm flipH="false" flipV="false" rot="0">
            <a:off x="607422" y="2161854"/>
            <a:ext cx="11323696" cy="4562883"/>
          </a:xfrm>
          <a:custGeom>
            <a:avLst/>
            <a:gdLst/>
            <a:ahLst/>
            <a:cxnLst/>
            <a:rect r="r" b="b" t="t" l="l"/>
            <a:pathLst>
              <a:path h="4562883" w="11323696">
                <a:moveTo>
                  <a:pt x="0" y="0"/>
                </a:moveTo>
                <a:lnTo>
                  <a:pt x="11323696" y="0"/>
                </a:lnTo>
                <a:lnTo>
                  <a:pt x="11323696" y="4562883"/>
                </a:lnTo>
                <a:lnTo>
                  <a:pt x="0" y="4562883"/>
                </a:lnTo>
                <a:lnTo>
                  <a:pt x="0" y="0"/>
                </a:lnTo>
                <a:close/>
              </a:path>
            </a:pathLst>
          </a:custGeom>
          <a:blipFill>
            <a:blip r:embed="rId6"/>
            <a:stretch>
              <a:fillRect l="0" t="-99" r="0" b="-99"/>
            </a:stretch>
          </a:blipFill>
          <a:ln w="38100" cap="rnd">
            <a:solidFill>
              <a:srgbClr val="000000"/>
            </a:solidFill>
            <a:prstDash val="solid"/>
            <a:round/>
          </a:ln>
        </p:spPr>
      </p:sp>
      <p:sp>
        <p:nvSpPr>
          <p:cNvPr name="TextBox 6" id="6"/>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7" id="7"/>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8" id="8"/>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9" id="9"/>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2. How does the store performance vary by location?</a:t>
            </a:r>
          </a:p>
        </p:txBody>
      </p:sp>
      <p:sp>
        <p:nvSpPr>
          <p:cNvPr name="TextBox 10" id="10"/>
          <p:cNvSpPr txBox="true"/>
          <p:nvPr/>
        </p:nvSpPr>
        <p:spPr>
          <a:xfrm rot="0">
            <a:off x="607422" y="6819987"/>
            <a:ext cx="16070128" cy="3191510"/>
          </a:xfrm>
          <a:prstGeom prst="rect">
            <a:avLst/>
          </a:prstGeom>
        </p:spPr>
        <p:txBody>
          <a:bodyPr anchor="t" rtlCol="false" tIns="0" lIns="0" bIns="0" rIns="0">
            <a:spAutoFit/>
          </a:bodyPr>
          <a:lstStyle/>
          <a:p>
            <a:pPr algn="l" marL="561337" indent="-280669" lvl="1">
              <a:lnSpc>
                <a:spcPts val="3639"/>
              </a:lnSpc>
              <a:buFont typeface="Arial"/>
              <a:buChar char="•"/>
            </a:pPr>
            <a:r>
              <a:rPr lang="en-US" sz="2599">
                <a:solidFill>
                  <a:srgbClr val="000000"/>
                </a:solidFill>
                <a:latin typeface="Lato 1"/>
                <a:ea typeface="Lato 1"/>
                <a:cs typeface="Lato 1"/>
                <a:sym typeface="Lato 1"/>
              </a:rPr>
              <a:t>India and China Lead: These two countries have the highest overall sales revenue.</a:t>
            </a:r>
          </a:p>
          <a:p>
            <a:pPr algn="l" marL="561337" indent="-280669" lvl="1">
              <a:lnSpc>
                <a:spcPts val="3639"/>
              </a:lnSpc>
              <a:buFont typeface="Arial"/>
              <a:buChar char="•"/>
            </a:pPr>
            <a:r>
              <a:rPr lang="en-US" sz="2599">
                <a:solidFill>
                  <a:srgbClr val="000000"/>
                </a:solidFill>
                <a:latin typeface="Lato 1"/>
                <a:ea typeface="Lato 1"/>
                <a:cs typeface="Lato 1"/>
                <a:sym typeface="Lato 1"/>
              </a:rPr>
              <a:t>Staff 1 (Dark Blue) Dominates in India: Staff 1 significantly outperforms Staff 2 in India.</a:t>
            </a:r>
          </a:p>
          <a:p>
            <a:pPr algn="l" marL="561337" indent="-280669" lvl="1">
              <a:lnSpc>
                <a:spcPts val="3639"/>
              </a:lnSpc>
              <a:buFont typeface="Arial"/>
              <a:buChar char="•"/>
            </a:pPr>
            <a:r>
              <a:rPr lang="en-US" sz="2599">
                <a:solidFill>
                  <a:srgbClr val="000000"/>
                </a:solidFill>
                <a:latin typeface="Lato 1"/>
                <a:ea typeface="Lato 1"/>
                <a:cs typeface="Lato 1"/>
                <a:sym typeface="Lato 1"/>
              </a:rPr>
              <a:t>Staff 2 (Light Blue) Leads in China: Staff 2 has higher sales than Staff 1 in China.</a:t>
            </a:r>
          </a:p>
          <a:p>
            <a:pPr algn="l" marL="561337" indent="-280669" lvl="1">
              <a:lnSpc>
                <a:spcPts val="3639"/>
              </a:lnSpc>
              <a:buFont typeface="Arial"/>
              <a:buChar char="•"/>
            </a:pPr>
            <a:r>
              <a:rPr lang="en-US" sz="2599">
                <a:solidFill>
                  <a:srgbClr val="000000"/>
                </a:solidFill>
                <a:latin typeface="Lato 1"/>
                <a:ea typeface="Lato 1"/>
                <a:cs typeface="Lato 1"/>
                <a:sym typeface="Lato 1"/>
              </a:rPr>
              <a:t>Varied Performance by Country: Sales vary significantly across countries, with a general decline from left to right.</a:t>
            </a:r>
          </a:p>
          <a:p>
            <a:pPr algn="l" marL="561337" indent="-280669" lvl="1">
              <a:lnSpc>
                <a:spcPts val="3639"/>
              </a:lnSpc>
              <a:buFont typeface="Arial"/>
              <a:buChar char="•"/>
            </a:pPr>
            <a:r>
              <a:rPr lang="en-US" sz="2599">
                <a:solidFill>
                  <a:srgbClr val="000000"/>
                </a:solidFill>
                <a:latin typeface="Lato 1"/>
                <a:ea typeface="Lato 1"/>
                <a:cs typeface="Lato 1"/>
                <a:sym typeface="Lato 1"/>
              </a:rPr>
              <a:t>Consistent Contribution in Some Countries: In countries like the United States, Japan, and Brazil, both staff members contribute relatively evenly.</a:t>
            </a:r>
          </a:p>
        </p:txBody>
      </p:sp>
      <p:sp>
        <p:nvSpPr>
          <p:cNvPr name="TextBox 11" id="11"/>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6" id="6"/>
          <p:cNvSpPr/>
          <p:nvPr/>
        </p:nvSpPr>
        <p:spPr>
          <a:xfrm flipH="false" flipV="false" rot="0">
            <a:off x="638311" y="2756662"/>
            <a:ext cx="6877540" cy="5683020"/>
          </a:xfrm>
          <a:custGeom>
            <a:avLst/>
            <a:gdLst/>
            <a:ahLst/>
            <a:cxnLst/>
            <a:rect r="r" b="b" t="t" l="l"/>
            <a:pathLst>
              <a:path h="5683020" w="6877540">
                <a:moveTo>
                  <a:pt x="0" y="0"/>
                </a:moveTo>
                <a:lnTo>
                  <a:pt x="6877540" y="0"/>
                </a:lnTo>
                <a:lnTo>
                  <a:pt x="6877540" y="5683020"/>
                </a:lnTo>
                <a:lnTo>
                  <a:pt x="0" y="5683020"/>
                </a:lnTo>
                <a:lnTo>
                  <a:pt x="0" y="0"/>
                </a:lnTo>
                <a:close/>
              </a:path>
            </a:pathLst>
          </a:custGeom>
          <a:blipFill>
            <a:blip r:embed="rId6"/>
            <a:stretch>
              <a:fillRect l="0" t="0" r="0" b="0"/>
            </a:stretch>
          </a:blipFill>
          <a:ln w="38100" cap="rnd">
            <a:solidFill>
              <a:srgbClr val="000000"/>
            </a:solidFill>
            <a:prstDash val="solid"/>
            <a:round/>
          </a:ln>
        </p:spPr>
      </p:sp>
      <p:sp>
        <p:nvSpPr>
          <p:cNvPr name="TextBox 7" id="7"/>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8" id="8"/>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3. Which customer segments generate the highest sales?</a:t>
            </a:r>
          </a:p>
        </p:txBody>
      </p:sp>
      <p:sp>
        <p:nvSpPr>
          <p:cNvPr name="TextBox 9" id="9"/>
          <p:cNvSpPr txBox="true"/>
          <p:nvPr/>
        </p:nvSpPr>
        <p:spPr>
          <a:xfrm rot="0">
            <a:off x="7515851" y="2522477"/>
            <a:ext cx="10056333" cy="6390722"/>
          </a:xfrm>
          <a:prstGeom prst="rect">
            <a:avLst/>
          </a:prstGeom>
        </p:spPr>
        <p:txBody>
          <a:bodyPr anchor="t" rtlCol="false" tIns="0" lIns="0" bIns="0" rIns="0">
            <a:spAutoFit/>
          </a:bodyPr>
          <a:lstStyle/>
          <a:p>
            <a:pPr algn="l" marL="652401" indent="-326200" lvl="1">
              <a:lnSpc>
                <a:spcPts val="4230"/>
              </a:lnSpc>
              <a:buFont typeface="Arial"/>
              <a:buChar char="•"/>
            </a:pPr>
            <a:r>
              <a:rPr lang="en-US" sz="3021">
                <a:solidFill>
                  <a:srgbClr val="000000"/>
                </a:solidFill>
                <a:latin typeface="Lato 1"/>
                <a:ea typeface="Lato 1"/>
                <a:cs typeface="Lato 1"/>
                <a:sym typeface="Lato 1"/>
              </a:rPr>
              <a:t>Dominant Medium-Level Customers: The vast majority of sales revenue (87.06%) comes from the medium-level customer segment.</a:t>
            </a:r>
          </a:p>
          <a:p>
            <a:pPr algn="l" marL="652401" indent="-326200" lvl="1">
              <a:lnSpc>
                <a:spcPts val="4230"/>
              </a:lnSpc>
              <a:buFont typeface="Arial"/>
              <a:buChar char="•"/>
            </a:pPr>
            <a:r>
              <a:rPr lang="en-US" sz="3021">
                <a:solidFill>
                  <a:srgbClr val="000000"/>
                </a:solidFill>
                <a:latin typeface="Lato 1"/>
                <a:ea typeface="Lato 1"/>
                <a:cs typeface="Lato 1"/>
                <a:sym typeface="Lato 1"/>
              </a:rPr>
              <a:t>High-Value Customers are Significant: High-value customers, while a much smaller percentage of sales (11.27%), are the second largest revenue source.</a:t>
            </a:r>
          </a:p>
          <a:p>
            <a:pPr algn="l" marL="652401" indent="-326200" lvl="1">
              <a:lnSpc>
                <a:spcPts val="4230"/>
              </a:lnSpc>
              <a:buFont typeface="Arial"/>
              <a:buChar char="•"/>
            </a:pPr>
            <a:r>
              <a:rPr lang="en-US" sz="3021">
                <a:solidFill>
                  <a:srgbClr val="000000"/>
                </a:solidFill>
                <a:latin typeface="Lato 1"/>
                <a:ea typeface="Lato 1"/>
                <a:cs typeface="Lato 1"/>
                <a:sym typeface="Lato 1"/>
              </a:rPr>
              <a:t>Minimal Contribution from Low-Value: Low-value customers contribute a very small portion of sales (1.67%).</a:t>
            </a:r>
          </a:p>
          <a:p>
            <a:pPr algn="l" marL="652401" indent="-326200" lvl="1">
              <a:lnSpc>
                <a:spcPts val="4230"/>
              </a:lnSpc>
              <a:buFont typeface="Arial"/>
              <a:buChar char="•"/>
            </a:pPr>
            <a:r>
              <a:rPr lang="en-US" sz="3021">
                <a:solidFill>
                  <a:srgbClr val="000000"/>
                </a:solidFill>
                <a:latin typeface="Lato 1"/>
                <a:ea typeface="Lato 1"/>
                <a:cs typeface="Lato 1"/>
                <a:sym typeface="Lato 1"/>
              </a:rPr>
              <a:t>Revenue Concentration: The business is heavily reliant on its medium-level customer base for the bulk of its revenue.</a:t>
            </a:r>
          </a:p>
        </p:txBody>
      </p:sp>
      <p:sp>
        <p:nvSpPr>
          <p:cNvPr name="TextBox 10" id="10"/>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6" id="6"/>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Freeform 7" id="7"/>
          <p:cNvSpPr/>
          <p:nvPr/>
        </p:nvSpPr>
        <p:spPr>
          <a:xfrm flipH="false" flipV="false" rot="0">
            <a:off x="1727046" y="1275288"/>
            <a:ext cx="14833909" cy="8362616"/>
          </a:xfrm>
          <a:custGeom>
            <a:avLst/>
            <a:gdLst/>
            <a:ahLst/>
            <a:cxnLst/>
            <a:rect r="r" b="b" t="t" l="l"/>
            <a:pathLst>
              <a:path h="8362616" w="14833909">
                <a:moveTo>
                  <a:pt x="0" y="0"/>
                </a:moveTo>
                <a:lnTo>
                  <a:pt x="14833908" y="0"/>
                </a:lnTo>
                <a:lnTo>
                  <a:pt x="14833908" y="8362616"/>
                </a:lnTo>
                <a:lnTo>
                  <a:pt x="0" y="8362616"/>
                </a:lnTo>
                <a:lnTo>
                  <a:pt x="0" y="0"/>
                </a:lnTo>
                <a:close/>
              </a:path>
            </a:pathLst>
          </a:custGeom>
          <a:blipFill>
            <a:blip r:embed="rId6"/>
            <a:stretch>
              <a:fillRect l="0" t="0" r="0" b="0"/>
            </a:stretch>
          </a:blipFill>
          <a:ln w="38100" cap="rnd">
            <a:solidFill>
              <a:srgbClr val="000000"/>
            </a:solidFill>
            <a:prstDash val="solid"/>
            <a:round/>
          </a:ln>
        </p:spPr>
      </p:sp>
      <p:sp>
        <p:nvSpPr>
          <p:cNvPr name="TextBox 8" id="8"/>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6" id="6"/>
          <p:cNvSpPr/>
          <p:nvPr/>
        </p:nvSpPr>
        <p:spPr>
          <a:xfrm flipH="false" flipV="false" rot="0">
            <a:off x="892590" y="2261867"/>
            <a:ext cx="5901489" cy="7555333"/>
          </a:xfrm>
          <a:custGeom>
            <a:avLst/>
            <a:gdLst/>
            <a:ahLst/>
            <a:cxnLst/>
            <a:rect r="r" b="b" t="t" l="l"/>
            <a:pathLst>
              <a:path h="7555333" w="5901489">
                <a:moveTo>
                  <a:pt x="0" y="0"/>
                </a:moveTo>
                <a:lnTo>
                  <a:pt x="5901489" y="0"/>
                </a:lnTo>
                <a:lnTo>
                  <a:pt x="5901489" y="7555333"/>
                </a:lnTo>
                <a:lnTo>
                  <a:pt x="0" y="7555333"/>
                </a:lnTo>
                <a:lnTo>
                  <a:pt x="0" y="0"/>
                </a:lnTo>
                <a:close/>
              </a:path>
            </a:pathLst>
          </a:custGeom>
          <a:blipFill>
            <a:blip r:embed="rId6"/>
            <a:stretch>
              <a:fillRect l="0" t="0" r="0" b="0"/>
            </a:stretch>
          </a:blipFill>
          <a:ln w="38100" cap="rnd">
            <a:solidFill>
              <a:srgbClr val="000000"/>
            </a:solidFill>
            <a:prstDash val="solid"/>
            <a:round/>
          </a:ln>
        </p:spPr>
      </p:sp>
      <p:sp>
        <p:nvSpPr>
          <p:cNvPr name="TextBox 7" id="7"/>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8" id="8"/>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4. How does the average rental duration vary by film category?</a:t>
            </a:r>
          </a:p>
        </p:txBody>
      </p:sp>
      <p:sp>
        <p:nvSpPr>
          <p:cNvPr name="TextBox 9" id="9"/>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10" id="10"/>
          <p:cNvSpPr txBox="true"/>
          <p:nvPr/>
        </p:nvSpPr>
        <p:spPr>
          <a:xfrm rot="0">
            <a:off x="7011231" y="2195192"/>
            <a:ext cx="9721311" cy="7920355"/>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Foreign Films Have the Longest Rentals:</a:t>
            </a:r>
            <a:r>
              <a:rPr lang="en-US" sz="2799">
                <a:solidFill>
                  <a:srgbClr val="000000"/>
                </a:solidFill>
                <a:latin typeface="Lato 1"/>
                <a:ea typeface="Lato 1"/>
                <a:cs typeface="Lato 1"/>
                <a:sym typeface="Lato 1"/>
              </a:rPr>
              <a:t> The "Foreign" film category has the highest total rental duration, followed closely by "Family" and "Sports." This suggests that customers hold onto these films for longer periods.</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Music and Horror Films Have the Shortest Rentals:</a:t>
            </a:r>
            <a:r>
              <a:rPr lang="en-US" sz="2799">
                <a:solidFill>
                  <a:srgbClr val="000000"/>
                </a:solidFill>
                <a:latin typeface="Lato 1"/>
                <a:ea typeface="Lato 1"/>
                <a:cs typeface="Lato 1"/>
                <a:sym typeface="Lato 1"/>
              </a:rPr>
              <a:t> The "Music" and "Horror" categories have the lowest total rental duration, indicating they are typically rented for shorter periods.</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Genre-Specific Engagement:</a:t>
            </a:r>
            <a:r>
              <a:rPr lang="en-US" sz="2799">
                <a:solidFill>
                  <a:srgbClr val="000000"/>
                </a:solidFill>
                <a:latin typeface="Lato 1"/>
                <a:ea typeface="Lato 1"/>
                <a:cs typeface="Lato 1"/>
                <a:sym typeface="Lato 1"/>
              </a:rPr>
              <a:t> The chart reveals distinct customer behavior patterns based on genre, with some categories (like Foreign films) being associated with longer-term rentals, while others are a quicker turnaround.</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Inventory Management Opportunity</a:t>
            </a:r>
            <a:r>
              <a:rPr lang="en-US" sz="2799">
                <a:solidFill>
                  <a:srgbClr val="000000"/>
                </a:solidFill>
                <a:latin typeface="Lato 1"/>
                <a:ea typeface="Lato 1"/>
                <a:cs typeface="Lato 1"/>
                <a:sym typeface="Lato 1"/>
              </a:rPr>
              <a:t>: Knowing which categories have longer rental durations can help with inventory planning, ensuring there are enough copies of these films to meet demand.</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Freeform 5" id="5"/>
          <p:cNvSpPr/>
          <p:nvPr/>
        </p:nvSpPr>
        <p:spPr>
          <a:xfrm flipH="false" flipV="false" rot="0">
            <a:off x="1028700" y="2261867"/>
            <a:ext cx="13145234" cy="3647802"/>
          </a:xfrm>
          <a:custGeom>
            <a:avLst/>
            <a:gdLst/>
            <a:ahLst/>
            <a:cxnLst/>
            <a:rect r="r" b="b" t="t" l="l"/>
            <a:pathLst>
              <a:path h="3647802" w="13145234">
                <a:moveTo>
                  <a:pt x="0" y="0"/>
                </a:moveTo>
                <a:lnTo>
                  <a:pt x="13145234" y="0"/>
                </a:lnTo>
                <a:lnTo>
                  <a:pt x="13145234" y="3647802"/>
                </a:lnTo>
                <a:lnTo>
                  <a:pt x="0" y="3647802"/>
                </a:lnTo>
                <a:lnTo>
                  <a:pt x="0" y="0"/>
                </a:lnTo>
                <a:close/>
              </a:path>
            </a:pathLst>
          </a:custGeom>
          <a:blipFill>
            <a:blip r:embed="rId6"/>
            <a:stretch>
              <a:fillRect l="0" t="0" r="0" b="0"/>
            </a:stretch>
          </a:blipFill>
          <a:ln w="38100" cap="rnd">
            <a:solidFill>
              <a:srgbClr val="000000"/>
            </a:solidFill>
            <a:prstDash val="solid"/>
            <a:round/>
          </a:ln>
        </p:spPr>
      </p:sp>
      <p:sp>
        <p:nvSpPr>
          <p:cNvPr name="TextBox 6" id="6"/>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8" id="8"/>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9" id="9"/>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5. What is the distribution of customers by rental counts?</a:t>
            </a:r>
          </a:p>
        </p:txBody>
      </p:sp>
      <p:sp>
        <p:nvSpPr>
          <p:cNvPr name="TextBox 10" id="10"/>
          <p:cNvSpPr txBox="true"/>
          <p:nvPr/>
        </p:nvSpPr>
        <p:spPr>
          <a:xfrm rot="0">
            <a:off x="607422" y="6195419"/>
            <a:ext cx="16999248" cy="372427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Normal Distribution:</a:t>
            </a:r>
            <a:r>
              <a:rPr lang="en-US" sz="3000">
                <a:solidFill>
                  <a:srgbClr val="000000"/>
                </a:solidFill>
                <a:latin typeface="Lato 1"/>
                <a:ea typeface="Lato 1"/>
                <a:cs typeface="Lato 1"/>
                <a:sym typeface="Lato 1"/>
              </a:rPr>
              <a:t> The chart shows a bell-curve-like distribution, indicating that the majority of customers have a moderate number of rentals.</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Peak Rental Count: </a:t>
            </a:r>
            <a:r>
              <a:rPr lang="en-US" sz="3000">
                <a:solidFill>
                  <a:srgbClr val="000000"/>
                </a:solidFill>
                <a:latin typeface="Lato 1"/>
                <a:ea typeface="Lato 1"/>
                <a:cs typeface="Lato 1"/>
                <a:sym typeface="Lato 1"/>
              </a:rPr>
              <a:t>The most common rental count for customers is around 25-27, with the highest count of customers at 29K.</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Fewer Extremes:</a:t>
            </a:r>
            <a:r>
              <a:rPr lang="en-US" sz="3000">
                <a:solidFill>
                  <a:srgbClr val="000000"/>
                </a:solidFill>
                <a:latin typeface="Lato 1"/>
                <a:ea typeface="Lato 1"/>
                <a:cs typeface="Lato 1"/>
                <a:sym typeface="Lato 1"/>
              </a:rPr>
              <a:t> Very low (e.g., &lt;15) and very high (e.g., &gt;35) rental counts are much less common.</a:t>
            </a:r>
          </a:p>
          <a:p>
            <a:pPr algn="l" marL="647700" indent="-323850" lvl="1">
              <a:lnSpc>
                <a:spcPts val="4200"/>
              </a:lnSpc>
              <a:buFont typeface="Arial"/>
              <a:buChar char="•"/>
            </a:pPr>
            <a:r>
              <a:rPr lang="en-US" sz="3000">
                <a:solidFill>
                  <a:srgbClr val="000000"/>
                </a:solidFill>
                <a:latin typeface="Lato 1"/>
                <a:ea typeface="Lato 1"/>
                <a:cs typeface="Lato 1"/>
                <a:sym typeface="Lato 1"/>
              </a:rPr>
              <a:t>Customer Base Profile: The data suggests that the typical customer is a frequent, but not extreme, renter. Most of the customer base falls within the central range of rental counts.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6. What is the distribution of films by rental duration?</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671399" y="2508379"/>
            <a:ext cx="8076508" cy="6915349"/>
          </a:xfrm>
          <a:custGeom>
            <a:avLst/>
            <a:gdLst/>
            <a:ahLst/>
            <a:cxnLst/>
            <a:rect r="r" b="b" t="t" l="l"/>
            <a:pathLst>
              <a:path h="6915349" w="8076508">
                <a:moveTo>
                  <a:pt x="0" y="0"/>
                </a:moveTo>
                <a:lnTo>
                  <a:pt x="8076508" y="0"/>
                </a:lnTo>
                <a:lnTo>
                  <a:pt x="8076508" y="6915349"/>
                </a:lnTo>
                <a:lnTo>
                  <a:pt x="0" y="6915349"/>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8747907" y="2441704"/>
            <a:ext cx="8691052" cy="6924675"/>
          </a:xfrm>
          <a:prstGeom prst="rect">
            <a:avLst/>
          </a:prstGeom>
        </p:spPr>
        <p:txBody>
          <a:bodyPr anchor="t" rtlCol="false" tIns="0" lIns="0" bIns="0" rIns="0">
            <a:spAutoFit/>
          </a:bodyPr>
          <a:lstStyle/>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Films with 6-day duration are most common: </a:t>
            </a:r>
            <a:r>
              <a:rPr lang="en-US" sz="3000">
                <a:solidFill>
                  <a:srgbClr val="000000"/>
                </a:solidFill>
                <a:latin typeface="Lato 1"/>
                <a:ea typeface="Lato 1"/>
                <a:cs typeface="Lato 1"/>
                <a:sym typeface="Lato 1"/>
              </a:rPr>
              <a:t>The majority of films in the catalog are set to a 6-day rental duration (212 films).</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3- and 4-day durations are also frequent:</a:t>
            </a:r>
            <a:r>
              <a:rPr lang="en-US" sz="3000">
                <a:solidFill>
                  <a:srgbClr val="000000"/>
                </a:solidFill>
                <a:latin typeface="Lato 1"/>
                <a:ea typeface="Lato 1"/>
                <a:cs typeface="Lato 1"/>
                <a:sym typeface="Lato 1"/>
              </a:rPr>
              <a:t> There is an equal number of films (203 each) for both 3-day and 4-day rental durations.</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5- and 7-day durations are less common:</a:t>
            </a:r>
            <a:r>
              <a:rPr lang="en-US" sz="3000">
                <a:solidFill>
                  <a:srgbClr val="000000"/>
                </a:solidFill>
                <a:latin typeface="Lato 1"/>
                <a:ea typeface="Lato 1"/>
                <a:cs typeface="Lato 1"/>
                <a:sym typeface="Lato 1"/>
              </a:rPr>
              <a:t> The lowest number of films have a 5-day and 7-day rental duration (191 films each).</a:t>
            </a:r>
          </a:p>
          <a:p>
            <a:pPr algn="l" marL="647700" indent="-323850" lvl="1">
              <a:lnSpc>
                <a:spcPts val="4200"/>
              </a:lnSpc>
              <a:buFont typeface="Arial"/>
              <a:buChar char="•"/>
            </a:pPr>
            <a:r>
              <a:rPr lang="en-US" b="true" sz="3000">
                <a:solidFill>
                  <a:srgbClr val="000000"/>
                </a:solidFill>
                <a:latin typeface="Lato 1 Bold"/>
                <a:ea typeface="Lato 1 Bold"/>
                <a:cs typeface="Lato 1 Bold"/>
                <a:sym typeface="Lato 1 Bold"/>
              </a:rPr>
              <a:t>Uniform distribution is not present: </a:t>
            </a:r>
            <a:r>
              <a:rPr lang="en-US" sz="3000">
                <a:solidFill>
                  <a:srgbClr val="000000"/>
                </a:solidFill>
                <a:latin typeface="Lato 1"/>
                <a:ea typeface="Lato 1"/>
                <a:cs typeface="Lato 1"/>
                <a:sym typeface="Lato 1"/>
              </a:rPr>
              <a:t>The distribution of films across different rental durations is not uniform, suggesting a deliberate strategy for setting rental policies.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8" id="8"/>
          <p:cNvSpPr/>
          <p:nvPr/>
        </p:nvSpPr>
        <p:spPr>
          <a:xfrm flipH="false" flipV="false" rot="0">
            <a:off x="1427382" y="1275288"/>
            <a:ext cx="15073188" cy="8497510"/>
          </a:xfrm>
          <a:custGeom>
            <a:avLst/>
            <a:gdLst/>
            <a:ahLst/>
            <a:cxnLst/>
            <a:rect r="r" b="b" t="t" l="l"/>
            <a:pathLst>
              <a:path h="8497510" w="15073188">
                <a:moveTo>
                  <a:pt x="0" y="0"/>
                </a:moveTo>
                <a:lnTo>
                  <a:pt x="15073187" y="0"/>
                </a:lnTo>
                <a:lnTo>
                  <a:pt x="15073187" y="8497509"/>
                </a:lnTo>
                <a:lnTo>
                  <a:pt x="0" y="8497509"/>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7. Which locations have the highest and lowest customer ratings?</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607422" y="2898456"/>
            <a:ext cx="8742772" cy="6359844"/>
          </a:xfrm>
          <a:custGeom>
            <a:avLst/>
            <a:gdLst/>
            <a:ahLst/>
            <a:cxnLst/>
            <a:rect r="r" b="b" t="t" l="l"/>
            <a:pathLst>
              <a:path h="6359844" w="8742772">
                <a:moveTo>
                  <a:pt x="0" y="0"/>
                </a:moveTo>
                <a:lnTo>
                  <a:pt x="8742773" y="0"/>
                </a:lnTo>
                <a:lnTo>
                  <a:pt x="8742773" y="6359844"/>
                </a:lnTo>
                <a:lnTo>
                  <a:pt x="0" y="6359844"/>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9596948" y="2118518"/>
            <a:ext cx="7824863" cy="7853045"/>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000000"/>
                </a:solidFill>
                <a:latin typeface="Lato 1 Bold"/>
                <a:ea typeface="Lato 1 Bold"/>
                <a:cs typeface="Lato 1 Bold"/>
                <a:sym typeface="Lato 1 Bold"/>
              </a:rPr>
              <a:t>Varying Satisfaction by Location:</a:t>
            </a:r>
            <a:r>
              <a:rPr lang="en-US" sz="3200">
                <a:solidFill>
                  <a:srgbClr val="000000"/>
                </a:solidFill>
                <a:latin typeface="Lato 1"/>
                <a:ea typeface="Lato 1"/>
                <a:cs typeface="Lato 1"/>
                <a:sym typeface="Lato 1"/>
              </a:rPr>
              <a:t> Customer satisfaction levels differ significantly across cities.</a:t>
            </a:r>
          </a:p>
          <a:p>
            <a:pPr algn="l" marL="690881" indent="-345440" lvl="1">
              <a:lnSpc>
                <a:spcPts val="4480"/>
              </a:lnSpc>
              <a:buFont typeface="Arial"/>
              <a:buChar char="•"/>
            </a:pPr>
            <a:r>
              <a:rPr lang="en-US" b="true" sz="3200">
                <a:solidFill>
                  <a:srgbClr val="000000"/>
                </a:solidFill>
                <a:latin typeface="Lato 1 Bold"/>
                <a:ea typeface="Lato 1 Bold"/>
                <a:cs typeface="Lato 1 Bold"/>
                <a:sym typeface="Lato 1 Bold"/>
              </a:rPr>
              <a:t>Top Performers:</a:t>
            </a:r>
            <a:r>
              <a:rPr lang="en-US" sz="3200">
                <a:solidFill>
                  <a:srgbClr val="000000"/>
                </a:solidFill>
                <a:latin typeface="Lato 1"/>
                <a:ea typeface="Lato 1"/>
                <a:cs typeface="Lato 1"/>
                <a:sym typeface="Lato 1"/>
              </a:rPr>
              <a:t> Cities like Enshi, Oyo, and Otsu have the highest average satisfaction, all above 3.6.</a:t>
            </a:r>
          </a:p>
          <a:p>
            <a:pPr algn="l" marL="690881" indent="-345440" lvl="1">
              <a:lnSpc>
                <a:spcPts val="4480"/>
              </a:lnSpc>
              <a:buFont typeface="Arial"/>
              <a:buChar char="•"/>
            </a:pPr>
            <a:r>
              <a:rPr lang="en-US" b="true" sz="3200">
                <a:solidFill>
                  <a:srgbClr val="000000"/>
                </a:solidFill>
                <a:latin typeface="Lato 1 Bold"/>
                <a:ea typeface="Lato 1 Bold"/>
                <a:cs typeface="Lato 1 Bold"/>
                <a:sym typeface="Lato 1 Bold"/>
              </a:rPr>
              <a:t>Bottom Performers: </a:t>
            </a:r>
            <a:r>
              <a:rPr lang="en-US" sz="3200">
                <a:solidFill>
                  <a:srgbClr val="000000"/>
                </a:solidFill>
                <a:latin typeface="Lato 1"/>
                <a:ea typeface="Lato 1"/>
                <a:cs typeface="Lato 1"/>
                <a:sym typeface="Lato 1"/>
              </a:rPr>
              <a:t>Cities like Siegen, Liepaja, and Fuzhou have the lowest average satisfaction, all below 2.3.</a:t>
            </a:r>
          </a:p>
          <a:p>
            <a:pPr algn="l" marL="690881" indent="-345440" lvl="1">
              <a:lnSpc>
                <a:spcPts val="4480"/>
              </a:lnSpc>
              <a:buFont typeface="Arial"/>
              <a:buChar char="•"/>
            </a:pPr>
            <a:r>
              <a:rPr lang="en-US" b="true" sz="3200">
                <a:solidFill>
                  <a:srgbClr val="000000"/>
                </a:solidFill>
                <a:latin typeface="Lato 1 Bold"/>
                <a:ea typeface="Lato 1 Bold"/>
                <a:cs typeface="Lato 1 Bold"/>
                <a:sym typeface="Lato 1 Bold"/>
              </a:rPr>
              <a:t>Clear Disparity:</a:t>
            </a:r>
            <a:r>
              <a:rPr lang="en-US" sz="3200">
                <a:solidFill>
                  <a:srgbClr val="000000"/>
                </a:solidFill>
                <a:latin typeface="Lato 1"/>
                <a:ea typeface="Lato 1"/>
                <a:cs typeface="Lato 1"/>
                <a:sym typeface="Lato 1"/>
              </a:rPr>
              <a:t> The overall average satisfaction for the top cities (3.59) is significantly higher than for the bottom cities (2.31), highlighting a large gap in customer experience.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6" id="6"/>
          <p:cNvSpPr txBox="true"/>
          <p:nvPr/>
        </p:nvSpPr>
        <p:spPr>
          <a:xfrm rot="0">
            <a:off x="7302717" y="2366656"/>
            <a:ext cx="10303953" cy="72910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Lato 1"/>
                <a:ea typeface="Lato 1"/>
                <a:cs typeface="Lato 1"/>
                <a:sym typeface="Lato 1"/>
              </a:rPr>
              <a:t>India Leads in Revenue: India generates the highest rental revenue at 6.6K, followed by China and the United States.</a:t>
            </a:r>
          </a:p>
          <a:p>
            <a:pPr algn="l" marL="690881" indent="-345440" lvl="1">
              <a:lnSpc>
                <a:spcPts val="4480"/>
              </a:lnSpc>
              <a:buFont typeface="Arial"/>
              <a:buChar char="•"/>
            </a:pPr>
            <a:r>
              <a:rPr lang="en-US" sz="3200">
                <a:solidFill>
                  <a:srgbClr val="000000"/>
                </a:solidFill>
                <a:latin typeface="Lato 1"/>
                <a:ea typeface="Lato 1"/>
                <a:cs typeface="Lato 1"/>
                <a:sym typeface="Lato 1"/>
              </a:rPr>
              <a:t>Top 3 Countries are Major Contributors: India, China, and the United States are the top-performing markets, with significantly higher revenue than other countries.</a:t>
            </a:r>
          </a:p>
          <a:p>
            <a:pPr algn="l" marL="690881" indent="-345440" lvl="1">
              <a:lnSpc>
                <a:spcPts val="4480"/>
              </a:lnSpc>
              <a:buFont typeface="Arial"/>
              <a:buChar char="•"/>
            </a:pPr>
            <a:r>
              <a:rPr lang="en-US" sz="3200">
                <a:solidFill>
                  <a:srgbClr val="000000"/>
                </a:solidFill>
                <a:latin typeface="Lato 1"/>
                <a:ea typeface="Lato 1"/>
                <a:cs typeface="Lato 1"/>
                <a:sym typeface="Lato 1"/>
              </a:rPr>
              <a:t>Steep Drop-off: There is a steep decline in revenue after the top three countries, with a long tail of countries generating lower revenue.</a:t>
            </a:r>
          </a:p>
          <a:p>
            <a:pPr algn="l" marL="690881" indent="-345440" lvl="1">
              <a:lnSpc>
                <a:spcPts val="4480"/>
              </a:lnSpc>
              <a:buFont typeface="Arial"/>
              <a:buChar char="•"/>
            </a:pPr>
            <a:r>
              <a:rPr lang="en-US" sz="3200">
                <a:solidFill>
                  <a:srgbClr val="000000"/>
                </a:solidFill>
                <a:latin typeface="Lato 1"/>
                <a:ea typeface="Lato 1"/>
                <a:cs typeface="Lato 1"/>
                <a:sym typeface="Lato 1"/>
              </a:rPr>
              <a:t>Market Concentration: The business's rental revenue is heavily concentrated in a few key countries, highlighting these markets as the most important for growth and maintenance.</a:t>
            </a:r>
          </a:p>
        </p:txBody>
      </p:sp>
      <p:sp>
        <p:nvSpPr>
          <p:cNvPr name="TextBox 7" id="7"/>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8" id="8"/>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8. How does the rental revenue vary by country?</a:t>
            </a:r>
          </a:p>
        </p:txBody>
      </p:sp>
      <p:sp>
        <p:nvSpPr>
          <p:cNvPr name="TextBox 9" id="9"/>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10" id="10"/>
          <p:cNvSpPr/>
          <p:nvPr/>
        </p:nvSpPr>
        <p:spPr>
          <a:xfrm flipH="false" flipV="false" rot="0">
            <a:off x="563548" y="2182615"/>
            <a:ext cx="6465138" cy="7582083"/>
          </a:xfrm>
          <a:custGeom>
            <a:avLst/>
            <a:gdLst/>
            <a:ahLst/>
            <a:cxnLst/>
            <a:rect r="r" b="b" t="t" l="l"/>
            <a:pathLst>
              <a:path h="7582083" w="6465138">
                <a:moveTo>
                  <a:pt x="0" y="0"/>
                </a:moveTo>
                <a:lnTo>
                  <a:pt x="6465139" y="0"/>
                </a:lnTo>
                <a:lnTo>
                  <a:pt x="6465139" y="7582083"/>
                </a:lnTo>
                <a:lnTo>
                  <a:pt x="0" y="7582083"/>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13903192"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2618684" y="5701439"/>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549117" y="382682"/>
            <a:ext cx="11631805" cy="1848485"/>
          </a:xfrm>
          <a:prstGeom prst="rect">
            <a:avLst/>
          </a:prstGeom>
        </p:spPr>
        <p:txBody>
          <a:bodyPr anchor="t" rtlCol="false" tIns="0" lIns="0" bIns="0" rIns="0">
            <a:spAutoFit/>
          </a:bodyPr>
          <a:lstStyle/>
          <a:p>
            <a:pPr algn="l">
              <a:lnSpc>
                <a:spcPts val="7375"/>
              </a:lnSpc>
            </a:pPr>
            <a:r>
              <a:rPr lang="en-US" sz="5900" spc="295">
                <a:solidFill>
                  <a:srgbClr val="000000"/>
                </a:solidFill>
                <a:latin typeface="League Spartan"/>
                <a:ea typeface="League Spartan"/>
                <a:cs typeface="League Spartan"/>
                <a:sym typeface="League Spartan"/>
              </a:rPr>
              <a:t>SAK</a:t>
            </a:r>
            <a:r>
              <a:rPr lang="en-US" sz="5900" spc="295">
                <a:solidFill>
                  <a:srgbClr val="000000"/>
                </a:solidFill>
                <a:latin typeface="League Spartan"/>
                <a:ea typeface="League Spartan"/>
                <a:cs typeface="League Spartan"/>
                <a:sym typeface="League Spartan"/>
              </a:rPr>
              <a:t>ILA MOVIE RENTAL DATA ANALYSIS REPORT</a:t>
            </a:r>
          </a:p>
        </p:txBody>
      </p:sp>
      <p:sp>
        <p:nvSpPr>
          <p:cNvPr name="TextBox 6" id="6"/>
          <p:cNvSpPr txBox="true"/>
          <p:nvPr/>
        </p:nvSpPr>
        <p:spPr>
          <a:xfrm rot="0">
            <a:off x="549117" y="2407854"/>
            <a:ext cx="16156259" cy="7839075"/>
          </a:xfrm>
          <a:prstGeom prst="rect">
            <a:avLst/>
          </a:prstGeom>
        </p:spPr>
        <p:txBody>
          <a:bodyPr anchor="t" rtlCol="false" tIns="0" lIns="0" bIns="0" rIns="0">
            <a:spAutoFit/>
          </a:bodyPr>
          <a:lstStyle/>
          <a:p>
            <a:pPr algn="l">
              <a:lnSpc>
                <a:spcPts val="4199"/>
              </a:lnSpc>
            </a:pPr>
            <a:r>
              <a:rPr lang="en-US" sz="2999" spc="62">
                <a:solidFill>
                  <a:srgbClr val="000000"/>
                </a:solidFill>
                <a:latin typeface="Lato 2"/>
                <a:ea typeface="Lato 2"/>
                <a:cs typeface="Lato 2"/>
                <a:sym typeface="Lato 2"/>
              </a:rPr>
              <a:t>Sakila Movie Rentals operates as a DVD rental store business. </a:t>
            </a:r>
            <a:r>
              <a:rPr lang="en-US" sz="2999" spc="62">
                <a:solidFill>
                  <a:srgbClr val="000000"/>
                </a:solidFill>
                <a:latin typeface="Lato 2"/>
                <a:ea typeface="Lato 2"/>
                <a:cs typeface="Lato 2"/>
                <a:sym typeface="Lato 2"/>
              </a:rPr>
              <a:t>Their core activity revolves around providing customers with physical DVD movies for rent.</a:t>
            </a:r>
          </a:p>
          <a:p>
            <a:pPr algn="l">
              <a:lnSpc>
                <a:spcPts val="4199"/>
              </a:lnSpc>
            </a:pPr>
          </a:p>
          <a:p>
            <a:pPr algn="l">
              <a:lnSpc>
                <a:spcPts val="4199"/>
              </a:lnSpc>
            </a:pPr>
            <a:r>
              <a:rPr lang="en-US" sz="2999" spc="62">
                <a:solidFill>
                  <a:srgbClr val="000000"/>
                </a:solidFill>
                <a:latin typeface="Lato 2"/>
                <a:ea typeface="Lato 2"/>
                <a:cs typeface="Lato 2"/>
                <a:sym typeface="Lato 2"/>
              </a:rPr>
              <a:t>Here's a detailed breakdown of what they do, based on the analysis report:</a:t>
            </a:r>
          </a:p>
          <a:p>
            <a:pPr algn="l">
              <a:lnSpc>
                <a:spcPts val="4199"/>
              </a:lnSpc>
            </a:pPr>
            <a:r>
              <a:rPr lang="en-US" b="true" sz="2999" spc="62">
                <a:solidFill>
                  <a:srgbClr val="000000"/>
                </a:solidFill>
                <a:latin typeface="Lato 2 Bold"/>
                <a:ea typeface="Lato 2 Bold"/>
                <a:cs typeface="Lato 2 Bold"/>
                <a:sym typeface="Lato 2 Bold"/>
              </a:rPr>
              <a:t>Core Service</a:t>
            </a:r>
            <a:r>
              <a:rPr lang="en-US" sz="2999" spc="62">
                <a:solidFill>
                  <a:srgbClr val="000000"/>
                </a:solidFill>
                <a:latin typeface="Lato 2"/>
                <a:ea typeface="Lato 2"/>
                <a:cs typeface="Lato 2"/>
                <a:sym typeface="Lato 2"/>
              </a:rPr>
              <a:t>: Sakila Mov</a:t>
            </a:r>
            <a:r>
              <a:rPr lang="en-US" sz="2999" spc="62">
                <a:solidFill>
                  <a:srgbClr val="000000"/>
                </a:solidFill>
                <a:latin typeface="Lato 2"/>
                <a:ea typeface="Lato 2"/>
                <a:cs typeface="Lato 2"/>
                <a:sym typeface="Lato 2"/>
              </a:rPr>
              <a:t>ie Rentals' primary service is the rental of physical DVD films to customers. This implies that they maintain a collection of movies that customers can borrow for a specified period for a fee.</a:t>
            </a:r>
          </a:p>
          <a:p>
            <a:pPr algn="l">
              <a:lnSpc>
                <a:spcPts val="4199"/>
              </a:lnSpc>
            </a:pPr>
            <a:r>
              <a:rPr lang="en-US" b="true" sz="2999" spc="62">
                <a:solidFill>
                  <a:srgbClr val="000000"/>
                </a:solidFill>
                <a:latin typeface="Lato 2 Bold"/>
                <a:ea typeface="Lato 2 Bold"/>
                <a:cs typeface="Lato 2 Bold"/>
                <a:sym typeface="Lato 2 Bold"/>
              </a:rPr>
              <a:t>Product Catalog Management</a:t>
            </a:r>
            <a:r>
              <a:rPr lang="en-US" sz="2999" spc="62">
                <a:solidFill>
                  <a:srgbClr val="000000"/>
                </a:solidFill>
                <a:latin typeface="Lato 2"/>
                <a:ea typeface="Lato 2"/>
                <a:cs typeface="Lato 2"/>
                <a:sym typeface="Lato 2"/>
              </a:rPr>
              <a:t>: They manage an extensive film catalog, which includes:</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A variety of film titles (e.g., "BUCKET BROTHERHOOD," "ROCKETEER MOTHER").</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Films categorized into various genres (e.g., Sports, Animation, Action, Sci-Fi, Family).</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Information about the actors who appear in these films.</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Films available in different languages.</a:t>
            </a:r>
          </a:p>
          <a:p>
            <a:pPr algn="l" marL="1295394" indent="-431798" lvl="2">
              <a:lnSpc>
                <a:spcPts val="4199"/>
              </a:lnSpc>
              <a:buFont typeface="Arial"/>
              <a:buChar char="⚬"/>
            </a:pPr>
            <a:r>
              <a:rPr lang="en-US" sz="2999" spc="62">
                <a:solidFill>
                  <a:srgbClr val="000000"/>
                </a:solidFill>
                <a:latin typeface="Lato 2"/>
                <a:ea typeface="Lato 2"/>
                <a:cs typeface="Lato 2"/>
                <a:sym typeface="Lato 2"/>
              </a:rPr>
              <a:t>They keep track of individual physical copies (inventory) of each film, noting which copy is available at which store.</a:t>
            </a:r>
          </a:p>
          <a:p>
            <a:pPr algn="l">
              <a:lnSpc>
                <a:spcPts val="4199"/>
              </a:lnSpc>
            </a:pPr>
          </a:p>
        </p:txBody>
      </p:sp>
      <p:sp>
        <p:nvSpPr>
          <p:cNvPr name="TextBox 7" id="7"/>
          <p:cNvSpPr txBox="true"/>
          <p:nvPr/>
        </p:nvSpPr>
        <p:spPr>
          <a:xfrm rot="-2622481">
            <a:off x="13630228" y="-3170524"/>
            <a:ext cx="7383970" cy="7778769"/>
          </a:xfrm>
          <a:prstGeom prst="rect">
            <a:avLst/>
          </a:prstGeom>
        </p:spPr>
        <p:txBody>
          <a:bodyPr anchor="t" rtlCol="false" tIns="0" lIns="0" bIns="0" rIns="0">
            <a:spAutoFit/>
          </a:bodyPr>
          <a:lstStyle/>
          <a:p>
            <a:pPr algn="ctr">
              <a:lnSpc>
                <a:spcPts val="63598"/>
              </a:lnSpc>
            </a:pPr>
            <a:r>
              <a:rPr lang="en-US" sz="45427" spc="-4997">
                <a:solidFill>
                  <a:srgbClr val="004AAD"/>
                </a:solidFill>
                <a:latin typeface="Rig Solid Bold Halftone"/>
                <a:ea typeface="Rig Solid Bold Halftone"/>
                <a:cs typeface="Rig Solid Bold Halftone"/>
                <a:sym typeface="Rig Solid Bold Halftone"/>
              </a:rPr>
              <a: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9. What is the distribution of customers across different cities?</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866519" y="2205602"/>
            <a:ext cx="10616195" cy="5149750"/>
          </a:xfrm>
          <a:custGeom>
            <a:avLst/>
            <a:gdLst/>
            <a:ahLst/>
            <a:cxnLst/>
            <a:rect r="r" b="b" t="t" l="l"/>
            <a:pathLst>
              <a:path h="5149750" w="10616195">
                <a:moveTo>
                  <a:pt x="0" y="0"/>
                </a:moveTo>
                <a:lnTo>
                  <a:pt x="10616195" y="0"/>
                </a:lnTo>
                <a:lnTo>
                  <a:pt x="10616195" y="5149749"/>
                </a:lnTo>
                <a:lnTo>
                  <a:pt x="0" y="5149749"/>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514350" y="7298201"/>
            <a:ext cx="17773650" cy="2277110"/>
          </a:xfrm>
          <a:prstGeom prst="rect">
            <a:avLst/>
          </a:prstGeom>
        </p:spPr>
        <p:txBody>
          <a:bodyPr anchor="t" rtlCol="false" tIns="0" lIns="0" bIns="0" rIns="0">
            <a:spAutoFit/>
          </a:bodyPr>
          <a:lstStyle/>
          <a:p>
            <a:pPr algn="l">
              <a:lnSpc>
                <a:spcPts val="3639"/>
              </a:lnSpc>
            </a:pPr>
          </a:p>
          <a:p>
            <a:pPr algn="l" marL="561339" indent="-280669" lvl="1">
              <a:lnSpc>
                <a:spcPts val="3639"/>
              </a:lnSpc>
              <a:buFont typeface="Arial"/>
              <a:buChar char="•"/>
            </a:pPr>
            <a:r>
              <a:rPr lang="en-US" b="true" sz="2599">
                <a:solidFill>
                  <a:srgbClr val="000000"/>
                </a:solidFill>
                <a:latin typeface="Lato 1 Bold"/>
                <a:ea typeface="Lato 1 Bold"/>
                <a:cs typeface="Lato 1 Bold"/>
                <a:sym typeface="Lato 1 Bold"/>
              </a:rPr>
              <a:t>Sparse Distribution in Certain Regions</a:t>
            </a:r>
            <a:r>
              <a:rPr lang="en-US" sz="2599">
                <a:solidFill>
                  <a:srgbClr val="000000"/>
                </a:solidFill>
                <a:latin typeface="Lato 1"/>
                <a:ea typeface="Lato 1"/>
                <a:cs typeface="Lato 1"/>
                <a:sym typeface="Lato 1"/>
              </a:rPr>
              <a:t>: Some large landmasses, such as Africa and Russia, have a much more sparse distribution of customers, indicating potential for market expansion or a lack of presence there.</a:t>
            </a:r>
          </a:p>
          <a:p>
            <a:pPr algn="l" marL="561339" indent="-280669" lvl="1">
              <a:lnSpc>
                <a:spcPts val="3639"/>
              </a:lnSpc>
              <a:buFont typeface="Arial"/>
              <a:buChar char="•"/>
            </a:pPr>
            <a:r>
              <a:rPr lang="en-US" b="true" sz="2599">
                <a:solidFill>
                  <a:srgbClr val="000000"/>
                </a:solidFill>
                <a:latin typeface="Lato 1 Bold"/>
                <a:ea typeface="Lato 1 Bold"/>
                <a:cs typeface="Lato 1 Bold"/>
                <a:sym typeface="Lato 1 Bold"/>
              </a:rPr>
              <a:t>No Single Dominant City</a:t>
            </a:r>
            <a:r>
              <a:rPr lang="en-US" sz="2599">
                <a:solidFill>
                  <a:srgbClr val="000000"/>
                </a:solidFill>
                <a:latin typeface="Lato 1"/>
                <a:ea typeface="Lato 1"/>
                <a:cs typeface="Lato 1"/>
                <a:sym typeface="Lato 1"/>
              </a:rPr>
              <a:t>: The map shows a wide spread of customer locations rather than a single dominant hub, suggesting a decentralized customer base.</a:t>
            </a:r>
          </a:p>
        </p:txBody>
      </p:sp>
      <p:sp>
        <p:nvSpPr>
          <p:cNvPr name="TextBox 11" id="11"/>
          <p:cNvSpPr txBox="true"/>
          <p:nvPr/>
        </p:nvSpPr>
        <p:spPr>
          <a:xfrm rot="0">
            <a:off x="11644639" y="2448756"/>
            <a:ext cx="6129011" cy="5020310"/>
          </a:xfrm>
          <a:prstGeom prst="rect">
            <a:avLst/>
          </a:prstGeom>
        </p:spPr>
        <p:txBody>
          <a:bodyPr anchor="t" rtlCol="false" tIns="0" lIns="0" bIns="0" rIns="0">
            <a:spAutoFit/>
          </a:bodyPr>
          <a:lstStyle/>
          <a:p>
            <a:pPr algn="l" marL="561339" indent="-280669" lvl="1">
              <a:lnSpc>
                <a:spcPts val="3639"/>
              </a:lnSpc>
              <a:buFont typeface="Arial"/>
              <a:buChar char="•"/>
            </a:pPr>
            <a:r>
              <a:rPr lang="en-US" b="true" sz="2599">
                <a:solidFill>
                  <a:srgbClr val="000000"/>
                </a:solidFill>
                <a:latin typeface="Lato 1 Bold"/>
                <a:ea typeface="Lato 1 Bold"/>
                <a:cs typeface="Lato 1 Bold"/>
                <a:sym typeface="Lato 1 Bold"/>
              </a:rPr>
              <a:t>Global Presence:</a:t>
            </a:r>
            <a:r>
              <a:rPr lang="en-US" sz="2599">
                <a:solidFill>
                  <a:srgbClr val="000000"/>
                </a:solidFill>
                <a:latin typeface="Lato 1"/>
                <a:ea typeface="Lato 1"/>
                <a:cs typeface="Lato 1"/>
                <a:sym typeface="Lato 1"/>
              </a:rPr>
              <a:t> The business has a global customer base, with customers distributed across multiple continents, including North America, South America, Europe, Asia, and Australia.</a:t>
            </a:r>
          </a:p>
          <a:p>
            <a:pPr algn="l" marL="561339" indent="-280669" lvl="1">
              <a:lnSpc>
                <a:spcPts val="3639"/>
              </a:lnSpc>
              <a:buFont typeface="Arial"/>
              <a:buChar char="•"/>
            </a:pPr>
            <a:r>
              <a:rPr lang="en-US" b="true" sz="2599">
                <a:solidFill>
                  <a:srgbClr val="000000"/>
                </a:solidFill>
                <a:latin typeface="Lato 1 Bold"/>
                <a:ea typeface="Lato 1 Bold"/>
                <a:cs typeface="Lato 1 Bold"/>
                <a:sym typeface="Lato 1 Bold"/>
              </a:rPr>
              <a:t>Geographical Concentration:</a:t>
            </a:r>
            <a:r>
              <a:rPr lang="en-US" sz="2599">
                <a:solidFill>
                  <a:srgbClr val="000000"/>
                </a:solidFill>
                <a:latin typeface="Lato 1"/>
                <a:ea typeface="Lato 1"/>
                <a:cs typeface="Lato 1"/>
                <a:sym typeface="Lato 1"/>
              </a:rPr>
              <a:t> There is a heavy concentration of customers in specific regions, particularly in Western Europe, the Eastern United States, and parts of Asia.</a:t>
            </a:r>
          </a:p>
          <a:p>
            <a:pPr algn="l">
              <a:lnSpc>
                <a:spcPts val="3639"/>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8" id="8"/>
          <p:cNvSpPr/>
          <p:nvPr/>
        </p:nvSpPr>
        <p:spPr>
          <a:xfrm flipH="false" flipV="false" rot="0">
            <a:off x="1427382" y="1275288"/>
            <a:ext cx="15424844" cy="8676475"/>
          </a:xfrm>
          <a:custGeom>
            <a:avLst/>
            <a:gdLst/>
            <a:ahLst/>
            <a:cxnLst/>
            <a:rect r="r" b="b" t="t" l="l"/>
            <a:pathLst>
              <a:path h="8676475" w="15424844">
                <a:moveTo>
                  <a:pt x="0" y="0"/>
                </a:moveTo>
                <a:lnTo>
                  <a:pt x="15424843" y="0"/>
                </a:lnTo>
                <a:lnTo>
                  <a:pt x="15424843" y="8676474"/>
                </a:lnTo>
                <a:lnTo>
                  <a:pt x="0" y="8676474"/>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10. How does the average rental duration vary by film category?</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846054" y="2261867"/>
            <a:ext cx="5901489" cy="7555333"/>
          </a:xfrm>
          <a:custGeom>
            <a:avLst/>
            <a:gdLst/>
            <a:ahLst/>
            <a:cxnLst/>
            <a:rect r="r" b="b" t="t" l="l"/>
            <a:pathLst>
              <a:path h="7555333" w="5901489">
                <a:moveTo>
                  <a:pt x="0" y="0"/>
                </a:moveTo>
                <a:lnTo>
                  <a:pt x="5901489" y="0"/>
                </a:lnTo>
                <a:lnTo>
                  <a:pt x="5901489" y="7555333"/>
                </a:lnTo>
                <a:lnTo>
                  <a:pt x="0" y="7555333"/>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6964695" y="2195192"/>
            <a:ext cx="9721311" cy="7920355"/>
          </a:xfrm>
          <a:prstGeom prst="rect">
            <a:avLst/>
          </a:prstGeom>
        </p:spPr>
        <p:txBody>
          <a:bodyPr anchor="t" rtlCol="false" tIns="0" lIns="0" bIns="0" rIns="0">
            <a:spAutoFit/>
          </a:bodyPr>
          <a:lstStyle/>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Foreign Films Have the Longest Rentals:</a:t>
            </a:r>
            <a:r>
              <a:rPr lang="en-US" sz="2799">
                <a:solidFill>
                  <a:srgbClr val="000000"/>
                </a:solidFill>
                <a:latin typeface="Lato 1"/>
                <a:ea typeface="Lato 1"/>
                <a:cs typeface="Lato 1"/>
                <a:sym typeface="Lato 1"/>
              </a:rPr>
              <a:t> The "Foreign" film category has the highest total rental duration, followed closely by "Family" and "Sports." This suggests that customers hold onto these films for longer periods.</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Music and Horror Films Have the Shortest Rentals:</a:t>
            </a:r>
            <a:r>
              <a:rPr lang="en-US" sz="2799">
                <a:solidFill>
                  <a:srgbClr val="000000"/>
                </a:solidFill>
                <a:latin typeface="Lato 1"/>
                <a:ea typeface="Lato 1"/>
                <a:cs typeface="Lato 1"/>
                <a:sym typeface="Lato 1"/>
              </a:rPr>
              <a:t> The "Music" and "Horror" categories have the lowest total rental duration, indicating they are typically rented for shorter periods.</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Genre-Specific Engagement:</a:t>
            </a:r>
            <a:r>
              <a:rPr lang="en-US" sz="2799">
                <a:solidFill>
                  <a:srgbClr val="000000"/>
                </a:solidFill>
                <a:latin typeface="Lato 1"/>
                <a:ea typeface="Lato 1"/>
                <a:cs typeface="Lato 1"/>
                <a:sym typeface="Lato 1"/>
              </a:rPr>
              <a:t> The chart reveals distinct customer behavior patterns based on genre, with some categories (like Foreign films) being associated with longer-term rentals, while others are a quicker turnaround.</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Inventory Management Opportunity</a:t>
            </a:r>
            <a:r>
              <a:rPr lang="en-US" sz="2799">
                <a:solidFill>
                  <a:srgbClr val="000000"/>
                </a:solidFill>
                <a:latin typeface="Lato 1"/>
                <a:ea typeface="Lato 1"/>
                <a:cs typeface="Lato 1"/>
                <a:sym typeface="Lato 1"/>
              </a:rPr>
              <a:t>: Knowing which categories have longer rental durations can help with inventory planning, ensuring there are enough copies of these films to meet demand.</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11. How does the average rental rate vary by film category?</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607422" y="2203191"/>
            <a:ext cx="5960465" cy="7576172"/>
          </a:xfrm>
          <a:custGeom>
            <a:avLst/>
            <a:gdLst/>
            <a:ahLst/>
            <a:cxnLst/>
            <a:rect r="r" b="b" t="t" l="l"/>
            <a:pathLst>
              <a:path h="7576172" w="5960465">
                <a:moveTo>
                  <a:pt x="0" y="0"/>
                </a:moveTo>
                <a:lnTo>
                  <a:pt x="5960465" y="0"/>
                </a:lnTo>
                <a:lnTo>
                  <a:pt x="5960465" y="7576172"/>
                </a:lnTo>
                <a:lnTo>
                  <a:pt x="0" y="7576172"/>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6788367" y="2446748"/>
            <a:ext cx="10985283" cy="50431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Lato 1"/>
                <a:ea typeface="Lato 1"/>
                <a:cs typeface="Lato 1"/>
                <a:sym typeface="Lato 1"/>
              </a:rPr>
              <a:t>Sports Films have the highest total rental rate, followed by Foreign films.</a:t>
            </a:r>
          </a:p>
          <a:p>
            <a:pPr algn="l" marL="690881" indent="-345440" lvl="1">
              <a:lnSpc>
                <a:spcPts val="4480"/>
              </a:lnSpc>
              <a:buFont typeface="Arial"/>
              <a:buChar char="•"/>
            </a:pPr>
            <a:r>
              <a:rPr lang="en-US" sz="3200">
                <a:solidFill>
                  <a:srgbClr val="000000"/>
                </a:solidFill>
                <a:latin typeface="Lato 1"/>
                <a:ea typeface="Lato 1"/>
                <a:cs typeface="Lato 1"/>
                <a:sym typeface="Lato 1"/>
              </a:rPr>
              <a:t>Music and Classics have the lowest total rental rate.</a:t>
            </a:r>
          </a:p>
          <a:p>
            <a:pPr algn="l" marL="690881" indent="-345440" lvl="1">
              <a:lnSpc>
                <a:spcPts val="4480"/>
              </a:lnSpc>
              <a:buFont typeface="Arial"/>
              <a:buChar char="•"/>
            </a:pPr>
            <a:r>
              <a:rPr lang="en-US" sz="3200">
                <a:solidFill>
                  <a:srgbClr val="000000"/>
                </a:solidFill>
                <a:latin typeface="Lato 1"/>
                <a:ea typeface="Lato 1"/>
                <a:cs typeface="Lato 1"/>
                <a:sym typeface="Lato 1"/>
              </a:rPr>
              <a:t>This indicates that certain film categories command a higher overall rental rate, likely due to a combination of volume and price.</a:t>
            </a:r>
          </a:p>
          <a:p>
            <a:pPr algn="l" marL="690881" indent="-345440" lvl="1">
              <a:lnSpc>
                <a:spcPts val="4480"/>
              </a:lnSpc>
              <a:buFont typeface="Arial"/>
              <a:buChar char="•"/>
            </a:pPr>
            <a:r>
              <a:rPr lang="en-US" sz="3200">
                <a:solidFill>
                  <a:srgbClr val="000000"/>
                </a:solidFill>
                <a:latin typeface="Lato 1"/>
                <a:ea typeface="Lato 1"/>
                <a:cs typeface="Lato 1"/>
                <a:sym typeface="Lato 1"/>
              </a:rPr>
              <a:t>The data can be used to inform pricing strategies, as it shows which categories are most valuable from a rental rate perspective.</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12. What is the breakdown of film categories in the inventory?</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864938" y="2261867"/>
            <a:ext cx="5998890" cy="7515092"/>
          </a:xfrm>
          <a:custGeom>
            <a:avLst/>
            <a:gdLst/>
            <a:ahLst/>
            <a:cxnLst/>
            <a:rect r="r" b="b" t="t" l="l"/>
            <a:pathLst>
              <a:path h="7515092" w="5998890">
                <a:moveTo>
                  <a:pt x="0" y="0"/>
                </a:moveTo>
                <a:lnTo>
                  <a:pt x="5998890" y="0"/>
                </a:lnTo>
                <a:lnTo>
                  <a:pt x="5998890" y="7515092"/>
                </a:lnTo>
                <a:lnTo>
                  <a:pt x="0" y="7515092"/>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7023154" y="2343245"/>
            <a:ext cx="10024089" cy="5939155"/>
          </a:xfrm>
          <a:prstGeom prst="rect">
            <a:avLst/>
          </a:prstGeom>
        </p:spPr>
        <p:txBody>
          <a:bodyPr anchor="t" rtlCol="false" tIns="0" lIns="0" bIns="0" rIns="0">
            <a:spAutoFit/>
          </a:bodyPr>
          <a:lstStyle/>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Inventory is Highest for Popular Genres:</a:t>
            </a:r>
            <a:r>
              <a:rPr lang="en-US" sz="2799">
                <a:solidFill>
                  <a:srgbClr val="000000"/>
                </a:solidFill>
                <a:latin typeface="Lato 1"/>
                <a:ea typeface="Lato 1"/>
                <a:cs typeface="Lato 1"/>
                <a:sym typeface="Lato 1"/>
              </a:rPr>
              <a:t> The largest number of film copies (inventory) is for categories like Sports, Animation, and Action.</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Music and Travel Have Least Inventory:</a:t>
            </a:r>
            <a:r>
              <a:rPr lang="en-US" sz="2799">
                <a:solidFill>
                  <a:srgbClr val="000000"/>
                </a:solidFill>
                <a:latin typeface="Lato 1"/>
                <a:ea typeface="Lato 1"/>
                <a:cs typeface="Lato 1"/>
                <a:sym typeface="Lato 1"/>
              </a:rPr>
              <a:t> The lowest number of film copies are for Music and Travel categories.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Inventory Aligns with Demand:</a:t>
            </a:r>
            <a:r>
              <a:rPr lang="en-US" sz="2799">
                <a:solidFill>
                  <a:srgbClr val="000000"/>
                </a:solidFill>
                <a:latin typeface="Lato 1"/>
                <a:ea typeface="Lato 1"/>
                <a:cs typeface="Lato 1"/>
                <a:sym typeface="Lato 1"/>
              </a:rPr>
              <a:t> The inventory allocation seems to be well-aligned with what would be popular categories, ensuring more copies of high-demand films are available.</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Potential for Optimization:</a:t>
            </a:r>
            <a:r>
              <a:rPr lang="en-US" sz="2799">
                <a:solidFill>
                  <a:srgbClr val="000000"/>
                </a:solidFill>
                <a:latin typeface="Lato 1"/>
                <a:ea typeface="Lato 1"/>
                <a:cs typeface="Lato 1"/>
                <a:sym typeface="Lato 1"/>
              </a:rPr>
              <a:t> There may be opportunities to adjust inventory for categories with low rental duration or rate to free up space for more popular titles.</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8" id="8"/>
          <p:cNvSpPr/>
          <p:nvPr/>
        </p:nvSpPr>
        <p:spPr>
          <a:xfrm flipH="false" flipV="false" rot="0">
            <a:off x="1427382" y="1275288"/>
            <a:ext cx="14999693" cy="8418578"/>
          </a:xfrm>
          <a:custGeom>
            <a:avLst/>
            <a:gdLst/>
            <a:ahLst/>
            <a:cxnLst/>
            <a:rect r="r" b="b" t="t" l="l"/>
            <a:pathLst>
              <a:path h="8418578" w="14999693">
                <a:moveTo>
                  <a:pt x="0" y="0"/>
                </a:moveTo>
                <a:lnTo>
                  <a:pt x="14999692" y="0"/>
                </a:lnTo>
                <a:lnTo>
                  <a:pt x="14999692" y="8418577"/>
                </a:lnTo>
                <a:lnTo>
                  <a:pt x="0" y="8418577"/>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13. What is the distribution of staff by employment duration?</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814060" y="2263604"/>
            <a:ext cx="7440029" cy="7575302"/>
          </a:xfrm>
          <a:custGeom>
            <a:avLst/>
            <a:gdLst/>
            <a:ahLst/>
            <a:cxnLst/>
            <a:rect r="r" b="b" t="t" l="l"/>
            <a:pathLst>
              <a:path h="7575302" w="7440029">
                <a:moveTo>
                  <a:pt x="0" y="0"/>
                </a:moveTo>
                <a:lnTo>
                  <a:pt x="7440029" y="0"/>
                </a:lnTo>
                <a:lnTo>
                  <a:pt x="7440029" y="7575302"/>
                </a:lnTo>
                <a:lnTo>
                  <a:pt x="0" y="7575302"/>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8403012" y="2444920"/>
            <a:ext cx="8856288" cy="6365957"/>
          </a:xfrm>
          <a:prstGeom prst="rect">
            <a:avLst/>
          </a:prstGeom>
        </p:spPr>
        <p:txBody>
          <a:bodyPr anchor="t" rtlCol="false" tIns="0" lIns="0" bIns="0" rIns="0">
            <a:spAutoFit/>
          </a:bodyPr>
          <a:lstStyle/>
          <a:p>
            <a:pPr algn="l" marL="781937" indent="-390969" lvl="1">
              <a:lnSpc>
                <a:spcPts val="5070"/>
              </a:lnSpc>
              <a:buFont typeface="Arial"/>
              <a:buChar char="•"/>
            </a:pPr>
            <a:r>
              <a:rPr lang="en-US" sz="3621">
                <a:solidFill>
                  <a:srgbClr val="000000"/>
                </a:solidFill>
                <a:latin typeface="Lato 1"/>
                <a:ea typeface="Lato 1"/>
                <a:cs typeface="Lato 1"/>
                <a:sym typeface="Lato 1"/>
              </a:rPr>
              <a:t>Staff 1 has a slightly longer employment duration than Staff 2.</a:t>
            </a:r>
          </a:p>
          <a:p>
            <a:pPr algn="l" marL="781937" indent="-390969" lvl="1">
              <a:lnSpc>
                <a:spcPts val="5070"/>
              </a:lnSpc>
              <a:buFont typeface="Arial"/>
              <a:buChar char="•"/>
            </a:pPr>
            <a:r>
              <a:rPr lang="en-US" sz="3621">
                <a:solidFill>
                  <a:srgbClr val="000000"/>
                </a:solidFill>
                <a:latin typeface="Lato 1"/>
                <a:ea typeface="Lato 1"/>
                <a:cs typeface="Lato 1"/>
                <a:sym typeface="Lato 1"/>
              </a:rPr>
              <a:t>The employment durations for both staff members are very similar, with Staff 1 at 26 and Staff 2 at 24.</a:t>
            </a:r>
          </a:p>
          <a:p>
            <a:pPr algn="l" marL="781937" indent="-390969" lvl="1">
              <a:lnSpc>
                <a:spcPts val="5070"/>
              </a:lnSpc>
              <a:buFont typeface="Arial"/>
              <a:buChar char="•"/>
            </a:pPr>
            <a:r>
              <a:rPr lang="en-US" sz="3621">
                <a:solidFill>
                  <a:srgbClr val="000000"/>
                </a:solidFill>
                <a:latin typeface="Lato 1"/>
                <a:ea typeface="Lato 1"/>
                <a:cs typeface="Lato 1"/>
                <a:sym typeface="Lato 1"/>
              </a:rPr>
              <a:t>The chart shows a relatively consistent tenure for the two staff members.</a:t>
            </a:r>
          </a:p>
          <a:p>
            <a:pPr algn="l" marL="781937" indent="-390969" lvl="1">
              <a:lnSpc>
                <a:spcPts val="5070"/>
              </a:lnSpc>
              <a:buFont typeface="Arial"/>
              <a:buChar char="•"/>
            </a:pPr>
            <a:r>
              <a:rPr lang="en-US" sz="3621">
                <a:solidFill>
                  <a:srgbClr val="000000"/>
                </a:solidFill>
                <a:latin typeface="Lato 1"/>
                <a:ea typeface="Lato 1"/>
                <a:cs typeface="Lato 1"/>
                <a:sym typeface="Lato 1"/>
              </a:rPr>
              <a:t>This data suggests low staff turnover and a stable management team for the two stores.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14. What is the average rental duration by staff member?</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9" id="9"/>
          <p:cNvSpPr txBox="true"/>
          <p:nvPr/>
        </p:nvSpPr>
        <p:spPr>
          <a:xfrm rot="0">
            <a:off x="7832271" y="2506898"/>
            <a:ext cx="9774400" cy="7220667"/>
          </a:xfrm>
          <a:prstGeom prst="rect">
            <a:avLst/>
          </a:prstGeom>
        </p:spPr>
        <p:txBody>
          <a:bodyPr anchor="t" rtlCol="false" tIns="0" lIns="0" bIns="0" rIns="0">
            <a:spAutoFit/>
          </a:bodyPr>
          <a:lstStyle/>
          <a:p>
            <a:pPr algn="l" marL="803527" indent="-401763" lvl="1">
              <a:lnSpc>
                <a:spcPts val="5210"/>
              </a:lnSpc>
              <a:buFont typeface="Arial"/>
              <a:buChar char="•"/>
            </a:pPr>
            <a:r>
              <a:rPr lang="en-US" sz="3721">
                <a:solidFill>
                  <a:srgbClr val="000000"/>
                </a:solidFill>
                <a:latin typeface="Lato 1"/>
                <a:ea typeface="Lato 1"/>
                <a:cs typeface="Lato 1"/>
                <a:sym typeface="Lato 1"/>
              </a:rPr>
              <a:t>Staff 2 has a slightly higher average rental duration than Staff 1 (5.04 days vs. 5.01 days).</a:t>
            </a:r>
          </a:p>
          <a:p>
            <a:pPr algn="l" marL="803527" indent="-401763" lvl="1">
              <a:lnSpc>
                <a:spcPts val="5210"/>
              </a:lnSpc>
              <a:buFont typeface="Arial"/>
              <a:buChar char="•"/>
            </a:pPr>
            <a:r>
              <a:rPr lang="en-US" sz="3721">
                <a:solidFill>
                  <a:srgbClr val="000000"/>
                </a:solidFill>
                <a:latin typeface="Lato 1"/>
                <a:ea typeface="Lato 1"/>
                <a:cs typeface="Lato 1"/>
                <a:sym typeface="Lato 1"/>
              </a:rPr>
              <a:t>The average rental durations are extremely similar for both staff members.</a:t>
            </a:r>
          </a:p>
          <a:p>
            <a:pPr algn="l" marL="803527" indent="-401763" lvl="1">
              <a:lnSpc>
                <a:spcPts val="5210"/>
              </a:lnSpc>
              <a:buFont typeface="Arial"/>
              <a:buChar char="•"/>
            </a:pPr>
            <a:r>
              <a:rPr lang="en-US" sz="3721">
                <a:solidFill>
                  <a:srgbClr val="000000"/>
                </a:solidFill>
                <a:latin typeface="Lato 1"/>
                <a:ea typeface="Lato 1"/>
                <a:cs typeface="Lato 1"/>
                <a:sym typeface="Lato 1"/>
              </a:rPr>
              <a:t>This suggests consistency in customer behavior regardless of which staff member processed the rental.</a:t>
            </a:r>
          </a:p>
          <a:p>
            <a:pPr algn="l" marL="803527" indent="-401763" lvl="1">
              <a:lnSpc>
                <a:spcPts val="5210"/>
              </a:lnSpc>
              <a:buFont typeface="Arial"/>
              <a:buChar char="•"/>
            </a:pPr>
            <a:r>
              <a:rPr lang="en-US" sz="3721">
                <a:solidFill>
                  <a:srgbClr val="000000"/>
                </a:solidFill>
                <a:latin typeface="Lato 1"/>
                <a:ea typeface="Lato 1"/>
                <a:cs typeface="Lato 1"/>
                <a:sym typeface="Lato 1"/>
              </a:rPr>
              <a:t>The difference between the two is negligible, indicating no significant impact from individual staff on rental duration.</a:t>
            </a:r>
          </a:p>
        </p:txBody>
      </p:sp>
      <p:sp>
        <p:nvSpPr>
          <p:cNvPr name="Freeform 10" id="10"/>
          <p:cNvSpPr/>
          <p:nvPr/>
        </p:nvSpPr>
        <p:spPr>
          <a:xfrm flipH="false" flipV="false" rot="0">
            <a:off x="607422" y="2261867"/>
            <a:ext cx="7224849" cy="7722561"/>
          </a:xfrm>
          <a:custGeom>
            <a:avLst/>
            <a:gdLst/>
            <a:ahLst/>
            <a:cxnLst/>
            <a:rect r="r" b="b" t="t" l="l"/>
            <a:pathLst>
              <a:path h="7722561" w="7224849">
                <a:moveTo>
                  <a:pt x="0" y="0"/>
                </a:moveTo>
                <a:lnTo>
                  <a:pt x="7224849" y="0"/>
                </a:lnTo>
                <a:lnTo>
                  <a:pt x="7224849" y="7722560"/>
                </a:lnTo>
                <a:lnTo>
                  <a:pt x="0" y="7722560"/>
                </a:lnTo>
                <a:lnTo>
                  <a:pt x="0" y="0"/>
                </a:lnTo>
                <a:close/>
              </a:path>
            </a:pathLst>
          </a:custGeom>
          <a:blipFill>
            <a:blip r:embed="rId6"/>
            <a:stretch>
              <a:fillRect l="0" t="0" r="0" b="0"/>
            </a:stretch>
          </a:blipFill>
          <a:ln w="38100" cap="rnd">
            <a:solidFill>
              <a:srgbClr val="000000"/>
            </a:solidFill>
            <a:prstDash val="solid"/>
            <a:round/>
          </a:ln>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6" id="6"/>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607422" y="1371597"/>
            <a:ext cx="17166228" cy="537845"/>
          </a:xfrm>
          <a:prstGeom prst="rect">
            <a:avLst/>
          </a:prstGeom>
        </p:spPr>
        <p:txBody>
          <a:bodyPr anchor="t" rtlCol="false" tIns="0" lIns="0" bIns="0" rIns="0">
            <a:spAutoFit/>
          </a:bodyPr>
          <a:lstStyle/>
          <a:p>
            <a:pPr algn="l">
              <a:lnSpc>
                <a:spcPts val="4480"/>
              </a:lnSpc>
            </a:pPr>
            <a:r>
              <a:rPr lang="en-US" sz="3200" b="true">
                <a:solidFill>
                  <a:srgbClr val="000000"/>
                </a:solidFill>
                <a:latin typeface="Canva Sans Bold"/>
                <a:ea typeface="Canva Sans Bold"/>
                <a:cs typeface="Canva Sans Bold"/>
                <a:sym typeface="Canva Sans Bold"/>
              </a:rPr>
              <a:t>15. How does the inventory vary by film rating?</a:t>
            </a:r>
          </a:p>
        </p:txBody>
      </p:sp>
      <p:sp>
        <p:nvSpPr>
          <p:cNvPr name="TextBox 8" id="8"/>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Freeform 9" id="9"/>
          <p:cNvSpPr/>
          <p:nvPr/>
        </p:nvSpPr>
        <p:spPr>
          <a:xfrm flipH="false" flipV="false" rot="0">
            <a:off x="607422" y="2480091"/>
            <a:ext cx="8932845" cy="6231867"/>
          </a:xfrm>
          <a:custGeom>
            <a:avLst/>
            <a:gdLst/>
            <a:ahLst/>
            <a:cxnLst/>
            <a:rect r="r" b="b" t="t" l="l"/>
            <a:pathLst>
              <a:path h="6231867" w="8932845">
                <a:moveTo>
                  <a:pt x="0" y="0"/>
                </a:moveTo>
                <a:lnTo>
                  <a:pt x="8932846" y="0"/>
                </a:lnTo>
                <a:lnTo>
                  <a:pt x="8932846" y="6231867"/>
                </a:lnTo>
                <a:lnTo>
                  <a:pt x="0" y="6231867"/>
                </a:lnTo>
                <a:lnTo>
                  <a:pt x="0" y="0"/>
                </a:lnTo>
                <a:close/>
              </a:path>
            </a:pathLst>
          </a:custGeom>
          <a:blipFill>
            <a:blip r:embed="rId6"/>
            <a:stretch>
              <a:fillRect l="0" t="0" r="0" b="0"/>
            </a:stretch>
          </a:blipFill>
          <a:ln w="38100" cap="rnd">
            <a:solidFill>
              <a:srgbClr val="000000"/>
            </a:solidFill>
            <a:prstDash val="solid"/>
            <a:round/>
          </a:ln>
        </p:spPr>
      </p:sp>
      <p:sp>
        <p:nvSpPr>
          <p:cNvPr name="TextBox 10" id="10"/>
          <p:cNvSpPr txBox="true"/>
          <p:nvPr/>
        </p:nvSpPr>
        <p:spPr>
          <a:xfrm rot="0">
            <a:off x="9540268" y="2413416"/>
            <a:ext cx="8233382" cy="616712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Lato 1"/>
                <a:ea typeface="Lato 1"/>
                <a:cs typeface="Lato 1"/>
                <a:sym typeface="Lato 1"/>
              </a:rPr>
              <a:t>PG-13 is the most stocked film rating, with the highest inventory count.</a:t>
            </a:r>
          </a:p>
          <a:p>
            <a:pPr algn="l" marL="690881" indent="-345440" lvl="1">
              <a:lnSpc>
                <a:spcPts val="4480"/>
              </a:lnSpc>
              <a:buFont typeface="Arial"/>
              <a:buChar char="•"/>
            </a:pPr>
            <a:r>
              <a:rPr lang="en-US" sz="3200">
                <a:solidFill>
                  <a:srgbClr val="000000"/>
                </a:solidFill>
                <a:latin typeface="Lato 1"/>
                <a:ea typeface="Lato 1"/>
                <a:cs typeface="Lato 1"/>
                <a:sym typeface="Lato 1"/>
              </a:rPr>
              <a:t>G-rated films have the lowest inventory, suggesting they are the least available.</a:t>
            </a:r>
          </a:p>
          <a:p>
            <a:pPr algn="l" marL="690881" indent="-345440" lvl="1">
              <a:lnSpc>
                <a:spcPts val="4480"/>
              </a:lnSpc>
              <a:buFont typeface="Arial"/>
              <a:buChar char="•"/>
            </a:pPr>
            <a:r>
              <a:rPr lang="en-US" sz="3200">
                <a:solidFill>
                  <a:srgbClr val="000000"/>
                </a:solidFill>
                <a:latin typeface="Lato 1"/>
                <a:ea typeface="Lato 1"/>
                <a:cs typeface="Lato 1"/>
                <a:sym typeface="Lato 1"/>
              </a:rPr>
              <a:t>The inventory count generally decreases from PG-13 to G, showing a descending order of availability.</a:t>
            </a:r>
          </a:p>
          <a:p>
            <a:pPr algn="l" marL="690881" indent="-345440" lvl="1">
              <a:lnSpc>
                <a:spcPts val="4480"/>
              </a:lnSpc>
              <a:buFont typeface="Arial"/>
              <a:buChar char="•"/>
            </a:pPr>
            <a:r>
              <a:rPr lang="en-US" sz="3200">
                <a:solidFill>
                  <a:srgbClr val="000000"/>
                </a:solidFill>
                <a:latin typeface="Lato 1"/>
                <a:ea typeface="Lato 1"/>
                <a:cs typeface="Lato 1"/>
                <a:sym typeface="Lato 1"/>
              </a:rPr>
              <a:t>This indicates a strategic focus on providing a larger selection of PG-13 films, potentially reflecting higher demand for this rating.</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1028700" y="2165486"/>
            <a:ext cx="16230600" cy="7470140"/>
          </a:xfrm>
          <a:prstGeom prst="rect">
            <a:avLst/>
          </a:prstGeom>
        </p:spPr>
        <p:txBody>
          <a:bodyPr anchor="t" rtlCol="false" tIns="0" lIns="0" bIns="0" rIns="0">
            <a:spAutoFit/>
          </a:bodyPr>
          <a:lstStyle/>
          <a:p>
            <a:pPr algn="l">
              <a:lnSpc>
                <a:spcPts val="4199"/>
              </a:lnSpc>
            </a:pPr>
            <a:r>
              <a:rPr lang="en-US" b="true" sz="2999">
                <a:solidFill>
                  <a:srgbClr val="000000"/>
                </a:solidFill>
                <a:latin typeface="Lato 1 Bold"/>
                <a:ea typeface="Lato 1 Bold"/>
                <a:cs typeface="Lato 1 Bold"/>
                <a:sym typeface="Lato 1 Bold"/>
              </a:rPr>
              <a:t>1. Sales &amp; Revenue Trends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Significant Growth:</a:t>
            </a:r>
            <a:r>
              <a:rPr lang="en-US" sz="2799">
                <a:solidFill>
                  <a:srgbClr val="000000"/>
                </a:solidFill>
                <a:latin typeface="Lato 1"/>
                <a:ea typeface="Lato 1"/>
                <a:cs typeface="Lato 1"/>
                <a:sym typeface="Lato 1"/>
              </a:rPr>
              <a:t> Revenue grew dramatically from $500 in February to a peak of $28,400 in July, demonstrating a strong upward trajectory.</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Peak Season:</a:t>
            </a:r>
            <a:r>
              <a:rPr lang="en-US" sz="2799">
                <a:solidFill>
                  <a:srgbClr val="000000"/>
                </a:solidFill>
                <a:latin typeface="Lato 1"/>
                <a:ea typeface="Lato 1"/>
                <a:cs typeface="Lato 1"/>
                <a:sym typeface="Lato 1"/>
              </a:rPr>
              <a:t> May to July is the peak sales season, with revenue consistently increasing.</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Sustained Performance:</a:t>
            </a:r>
            <a:r>
              <a:rPr lang="en-US" sz="2799">
                <a:solidFill>
                  <a:srgbClr val="000000"/>
                </a:solidFill>
                <a:latin typeface="Lato 1"/>
                <a:ea typeface="Lato 1"/>
                <a:cs typeface="Lato 1"/>
                <a:sym typeface="Lato 1"/>
              </a:rPr>
              <a:t> Sales remained strong at $24,100 in August, even after the July peak.</a:t>
            </a:r>
          </a:p>
          <a:p>
            <a:pPr algn="l">
              <a:lnSpc>
                <a:spcPts val="3919"/>
              </a:lnSpc>
            </a:pPr>
          </a:p>
          <a:p>
            <a:pPr algn="l">
              <a:lnSpc>
                <a:spcPts val="4199"/>
              </a:lnSpc>
            </a:pPr>
            <a:r>
              <a:rPr lang="en-US" b="true" sz="2999">
                <a:solidFill>
                  <a:srgbClr val="000000"/>
                </a:solidFill>
                <a:latin typeface="Lato 1 Bold"/>
                <a:ea typeface="Lato 1 Bold"/>
                <a:cs typeface="Lato 1 Bold"/>
                <a:sym typeface="Lato 1 Bold"/>
              </a:rPr>
              <a:t>2. Customer Demographics &amp; Behavior</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Revenue Concentration:</a:t>
            </a:r>
            <a:r>
              <a:rPr lang="en-US" sz="2799">
                <a:solidFill>
                  <a:srgbClr val="000000"/>
                </a:solidFill>
                <a:latin typeface="Lato 1"/>
                <a:ea typeface="Lato 1"/>
                <a:cs typeface="Lato 1"/>
                <a:sym typeface="Lato 1"/>
              </a:rPr>
              <a:t> 87.06% of sales revenue comes from "Medium-level customers," while "High-value customers" contribute 11.27%, highlighting the need to retain these segments.</a:t>
            </a:r>
          </a:p>
          <a:p>
            <a:pPr algn="l" marL="604519" indent="-302260" lvl="1">
              <a:lnSpc>
                <a:spcPts val="3919"/>
              </a:lnSpc>
              <a:buFont typeface="Arial"/>
              <a:buChar char="•"/>
            </a:pPr>
            <a:r>
              <a:rPr lang="en-US" sz="2799">
                <a:solidFill>
                  <a:srgbClr val="000000"/>
                </a:solidFill>
                <a:latin typeface="Lato 1"/>
                <a:ea typeface="Lato 1"/>
                <a:cs typeface="Lato 1"/>
                <a:sym typeface="Lato 1"/>
              </a:rPr>
              <a:t>Rental Frequency: The majority of customers are moderate renters, with rental counts between 25 and 27.</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Global Presence:</a:t>
            </a:r>
            <a:r>
              <a:rPr lang="en-US" sz="2799">
                <a:solidFill>
                  <a:srgbClr val="000000"/>
                </a:solidFill>
                <a:latin typeface="Lato 1"/>
                <a:ea typeface="Lato 1"/>
                <a:cs typeface="Lato 1"/>
                <a:sym typeface="Lato 1"/>
              </a:rPr>
              <a:t> The company has a broad customer base, with clusters in North America, Europe, and Asia, though distribution is sparse in some regions.</a:t>
            </a:r>
          </a:p>
          <a:p>
            <a:pPr algn="l" marL="604519" indent="-302260" lvl="1">
              <a:lnSpc>
                <a:spcPts val="3919"/>
              </a:lnSpc>
              <a:buFont typeface="Arial"/>
              <a:buChar char="•"/>
            </a:pPr>
            <a:r>
              <a:rPr lang="en-US" sz="2799">
                <a:solidFill>
                  <a:srgbClr val="000000"/>
                </a:solidFill>
                <a:latin typeface="Lato 1"/>
                <a:ea typeface="Lato 1"/>
                <a:cs typeface="Lato 1"/>
                <a:sym typeface="Lato 1"/>
              </a:rPr>
              <a:t>Satisfaction Disparity: Customer satisfaction varies widely, with cities like Enshi having high scores (above 3.6) and others like Siegen having very low scores (below 2.3).</a:t>
            </a:r>
          </a:p>
        </p:txBody>
      </p:sp>
      <p:sp>
        <p:nvSpPr>
          <p:cNvPr name="Freeform 6" id="6"/>
          <p:cNvSpPr/>
          <p:nvPr/>
        </p:nvSpPr>
        <p:spPr>
          <a:xfrm flipH="false" flipV="false" rot="0">
            <a:off x="4997462" y="420690"/>
            <a:ext cx="1195245" cy="1076154"/>
          </a:xfrm>
          <a:custGeom>
            <a:avLst/>
            <a:gdLst/>
            <a:ahLst/>
            <a:cxnLst/>
            <a:rect r="r" b="b" t="t" l="l"/>
            <a:pathLst>
              <a:path h="1076154" w="1195245">
                <a:moveTo>
                  <a:pt x="0" y="0"/>
                </a:moveTo>
                <a:lnTo>
                  <a:pt x="1195246" y="0"/>
                </a:lnTo>
                <a:lnTo>
                  <a:pt x="1195246" y="1076154"/>
                </a:lnTo>
                <a:lnTo>
                  <a:pt x="0" y="10761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886014" y="581594"/>
            <a:ext cx="4297936" cy="1055116"/>
          </a:xfrm>
          <a:prstGeom prst="rect">
            <a:avLst/>
          </a:prstGeom>
        </p:spPr>
        <p:txBody>
          <a:bodyPr anchor="t" rtlCol="false" tIns="0" lIns="0" bIns="0" rIns="0">
            <a:spAutoFit/>
          </a:bodyPr>
          <a:lstStyle/>
          <a:p>
            <a:pPr algn="ctr">
              <a:lnSpc>
                <a:spcPts val="7112"/>
              </a:lnSpc>
            </a:pPr>
            <a:r>
              <a:rPr lang="en-US" b="true" sz="5600" spc="767">
                <a:solidFill>
                  <a:srgbClr val="000000"/>
                </a:solidFill>
                <a:latin typeface="Cooper Hewitt Heavy"/>
                <a:ea typeface="Cooper Hewitt Heavy"/>
                <a:cs typeface="Cooper Hewitt Heavy"/>
                <a:sym typeface="Cooper Hewitt Heavy"/>
              </a:rPr>
              <a:t>INSIGHTS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844602" y="592294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311729" y="526471"/>
            <a:ext cx="16753334" cy="13323570"/>
          </a:xfrm>
          <a:prstGeom prst="rect">
            <a:avLst/>
          </a:prstGeom>
        </p:spPr>
        <p:txBody>
          <a:bodyPr anchor="t" rtlCol="false" tIns="0" lIns="0" bIns="0" rIns="0">
            <a:spAutoFit/>
          </a:bodyPr>
          <a:lstStyle/>
          <a:p>
            <a:pPr algn="l">
              <a:lnSpc>
                <a:spcPts val="3779"/>
              </a:lnSpc>
              <a:spcBef>
                <a:spcPct val="0"/>
              </a:spcBef>
            </a:pPr>
            <a:r>
              <a:rPr lang="en-US" b="true" sz="2699" spc="56">
                <a:solidFill>
                  <a:srgbClr val="000000"/>
                </a:solidFill>
                <a:latin typeface="Lato 2 Bold"/>
                <a:ea typeface="Lato 2 Bold"/>
                <a:cs typeface="Lato 2 Bold"/>
                <a:sym typeface="Lato 2 Bold"/>
              </a:rPr>
              <a:t>3. </a:t>
            </a:r>
            <a:r>
              <a:rPr lang="en-US" b="true" sz="2699" spc="56">
                <a:solidFill>
                  <a:srgbClr val="000000"/>
                </a:solidFill>
                <a:latin typeface="Lato 2 Bold"/>
                <a:ea typeface="Lato 2 Bold"/>
                <a:cs typeface="Lato 2 Bold"/>
                <a:sym typeface="Lato 2 Bold"/>
              </a:rPr>
              <a:t>Store Operations</a:t>
            </a:r>
            <a:r>
              <a:rPr lang="en-US" sz="2699" spc="56">
                <a:solidFill>
                  <a:srgbClr val="000000"/>
                </a:solidFill>
                <a:latin typeface="Lato 2"/>
                <a:ea typeface="Lato 2"/>
                <a:cs typeface="Lato 2"/>
                <a:sym typeface="Lato 2"/>
              </a:rPr>
              <a:t>: Sakila Movie Rentals operates out of physical store locations. The analysis report specifically mentions two stores:</a:t>
            </a:r>
          </a:p>
          <a:p>
            <a:pPr algn="l">
              <a:lnSpc>
                <a:spcPts val="3779"/>
              </a:lnSpc>
              <a:spcBef>
                <a:spcPct val="0"/>
              </a:spcBef>
            </a:pPr>
            <a:r>
              <a:rPr lang="en-US" sz="2699" spc="56">
                <a:solidFill>
                  <a:srgbClr val="000000"/>
                </a:solidFill>
                <a:latin typeface="Lato 2"/>
                <a:ea typeface="Lato 2"/>
                <a:cs typeface="Lato 2"/>
                <a:sym typeface="Lato 2"/>
              </a:rPr>
              <a:t>     </a:t>
            </a:r>
            <a:r>
              <a:rPr lang="en-US" b="true" sz="2699" spc="56">
                <a:solidFill>
                  <a:srgbClr val="000000"/>
                </a:solidFill>
                <a:latin typeface="Lato 2 Bold"/>
                <a:ea typeface="Lato 2 Bold"/>
                <a:cs typeface="Lato 2 Bold"/>
                <a:sym typeface="Lato 2 Bold"/>
              </a:rPr>
              <a:t>Store 1 in Lethbridge, Canada.</a:t>
            </a:r>
          </a:p>
          <a:p>
            <a:pPr algn="l">
              <a:lnSpc>
                <a:spcPts val="3779"/>
              </a:lnSpc>
              <a:spcBef>
                <a:spcPct val="0"/>
              </a:spcBef>
            </a:pPr>
            <a:r>
              <a:rPr lang="en-US" sz="2699" spc="56">
                <a:solidFill>
                  <a:srgbClr val="000000"/>
                </a:solidFill>
                <a:latin typeface="Lato 2"/>
                <a:ea typeface="Lato 2"/>
                <a:cs typeface="Lato 2"/>
                <a:sym typeface="Lato 2"/>
              </a:rPr>
              <a:t>     </a:t>
            </a:r>
            <a:r>
              <a:rPr lang="en-US" b="true" sz="2699" spc="56">
                <a:solidFill>
                  <a:srgbClr val="000000"/>
                </a:solidFill>
                <a:latin typeface="Lato 2 Bold"/>
                <a:ea typeface="Lato 2 Bold"/>
                <a:cs typeface="Lato 2 Bold"/>
                <a:sym typeface="Lato 2 Bold"/>
              </a:rPr>
              <a:t>Store 2 in Woodridge, Australia.</a:t>
            </a:r>
          </a:p>
          <a:p>
            <a:pPr algn="l">
              <a:lnSpc>
                <a:spcPts val="3779"/>
              </a:lnSpc>
              <a:spcBef>
                <a:spcPct val="0"/>
              </a:spcBef>
            </a:pPr>
            <a:r>
              <a:rPr lang="en-US" sz="2699" spc="56">
                <a:solidFill>
                  <a:srgbClr val="000000"/>
                </a:solidFill>
                <a:latin typeface="Lato 2"/>
                <a:ea typeface="Lato 2"/>
                <a:cs typeface="Lato 2"/>
                <a:sym typeface="Lato 2"/>
              </a:rPr>
              <a:t>Each store is managed by a single staff member who handles operations, including processing rentals and payments.</a:t>
            </a:r>
          </a:p>
          <a:p>
            <a:pPr algn="l">
              <a:lnSpc>
                <a:spcPts val="3779"/>
              </a:lnSpc>
              <a:spcBef>
                <a:spcPct val="0"/>
              </a:spcBef>
            </a:pPr>
          </a:p>
          <a:p>
            <a:pPr algn="l">
              <a:lnSpc>
                <a:spcPts val="3779"/>
              </a:lnSpc>
              <a:spcBef>
                <a:spcPct val="0"/>
              </a:spcBef>
            </a:pPr>
            <a:r>
              <a:rPr lang="en-US" b="true" sz="2699" spc="56">
                <a:solidFill>
                  <a:srgbClr val="000000"/>
                </a:solidFill>
                <a:latin typeface="Lato 2 Bold"/>
                <a:ea typeface="Lato 2 Bold"/>
                <a:cs typeface="Lato 2 Bold"/>
                <a:sym typeface="Lato 2 Bold"/>
              </a:rPr>
              <a:t>4. Customer Interaction and Transactions:</a:t>
            </a:r>
          </a:p>
          <a:p>
            <a:pPr algn="l">
              <a:lnSpc>
                <a:spcPts val="3779"/>
              </a:lnSpc>
              <a:spcBef>
                <a:spcPct val="0"/>
              </a:spcBef>
            </a:pPr>
            <a:r>
              <a:rPr lang="en-US" sz="2699" spc="56">
                <a:solidFill>
                  <a:srgbClr val="000000"/>
                </a:solidFill>
                <a:latin typeface="Lato 2"/>
                <a:ea typeface="Lato 2"/>
                <a:cs typeface="Lato 2"/>
                <a:sym typeface="Lato 2"/>
              </a:rPr>
              <a:t>    </a:t>
            </a:r>
            <a:r>
              <a:rPr lang="en-US" b="true" sz="2699" spc="56">
                <a:solidFill>
                  <a:srgbClr val="000000"/>
                </a:solidFill>
                <a:latin typeface="Lato 2 Bold"/>
                <a:ea typeface="Lato 2 Bold"/>
                <a:cs typeface="Lato 2 Bold"/>
                <a:sym typeface="Lato 2 Bold"/>
              </a:rPr>
              <a:t>Customer Accounts:</a:t>
            </a:r>
            <a:r>
              <a:rPr lang="en-US" sz="2699" spc="56">
                <a:solidFill>
                  <a:srgbClr val="000000"/>
                </a:solidFill>
                <a:latin typeface="Lato 2"/>
                <a:ea typeface="Lato 2"/>
                <a:cs typeface="Lato 2"/>
                <a:sym typeface="Lato 2"/>
              </a:rPr>
              <a:t> They manage customer accounts, including personal details like names, emails, and              addresses, and track when customer accounts were created.</a:t>
            </a:r>
          </a:p>
          <a:p>
            <a:pPr algn="l">
              <a:lnSpc>
                <a:spcPts val="3779"/>
              </a:lnSpc>
              <a:spcBef>
                <a:spcPct val="0"/>
              </a:spcBef>
            </a:pPr>
            <a:r>
              <a:rPr lang="en-US" sz="2699" spc="56">
                <a:solidFill>
                  <a:srgbClr val="000000"/>
                </a:solidFill>
                <a:latin typeface="Lato 2"/>
                <a:ea typeface="Lato 2"/>
                <a:cs typeface="Lato 2"/>
                <a:sym typeface="Lato 2"/>
              </a:rPr>
              <a:t>    </a:t>
            </a:r>
            <a:r>
              <a:rPr lang="en-US" b="true" sz="2699" spc="56">
                <a:solidFill>
                  <a:srgbClr val="000000"/>
                </a:solidFill>
                <a:latin typeface="Lato 2 Bold"/>
                <a:ea typeface="Lato 2 Bold"/>
                <a:cs typeface="Lato 2 Bold"/>
                <a:sym typeface="Lato 2 Bold"/>
              </a:rPr>
              <a:t>Rental Transactions:</a:t>
            </a:r>
            <a:r>
              <a:rPr lang="en-US" sz="2699" spc="56">
                <a:solidFill>
                  <a:srgbClr val="000000"/>
                </a:solidFill>
                <a:latin typeface="Lato 2"/>
                <a:ea typeface="Lato 2"/>
                <a:cs typeface="Lato 2"/>
                <a:sym typeface="Lato 2"/>
              </a:rPr>
              <a:t> They facilitate the rental process, recording details such as the rental_date, the specific inventory_id (which film copy was rented), the customer_id, and the staff_id of the employee who processed the rental. They also track the return_date of the rented films.</a:t>
            </a:r>
          </a:p>
          <a:p>
            <a:pPr algn="l">
              <a:lnSpc>
                <a:spcPts val="3779"/>
              </a:lnSpc>
              <a:spcBef>
                <a:spcPct val="0"/>
              </a:spcBef>
            </a:pPr>
            <a:r>
              <a:rPr lang="en-US" sz="2699" spc="56">
                <a:solidFill>
                  <a:srgbClr val="000000"/>
                </a:solidFill>
                <a:latin typeface="Lato 2"/>
                <a:ea typeface="Lato 2"/>
                <a:cs typeface="Lato 2"/>
                <a:sym typeface="Lato 2"/>
              </a:rPr>
              <a:t>Payment Processing: They process and record all financial transactions related to rentals, including the amount paid and the payment_date.</a:t>
            </a:r>
          </a:p>
          <a:p>
            <a:pPr algn="l">
              <a:lnSpc>
                <a:spcPts val="3779"/>
              </a:lnSpc>
              <a:spcBef>
                <a:spcPct val="0"/>
              </a:spcBef>
            </a:pPr>
          </a:p>
          <a:p>
            <a:pPr algn="l">
              <a:lnSpc>
                <a:spcPts val="3779"/>
              </a:lnSpc>
              <a:spcBef>
                <a:spcPct val="0"/>
              </a:spcBef>
            </a:pPr>
            <a:r>
              <a:rPr lang="en-US" b="true" sz="2699" spc="56">
                <a:solidFill>
                  <a:srgbClr val="000000"/>
                </a:solidFill>
                <a:latin typeface="Lato 2 Bold"/>
                <a:ea typeface="Lato 2 Bold"/>
                <a:cs typeface="Lato 2 Bold"/>
                <a:sym typeface="Lato 2 Bold"/>
              </a:rPr>
              <a:t>5. Staff Management:</a:t>
            </a:r>
            <a:r>
              <a:rPr lang="en-US" sz="2699" spc="56">
                <a:solidFill>
                  <a:srgbClr val="000000"/>
                </a:solidFill>
                <a:latin typeface="Lato 2"/>
                <a:ea typeface="Lato 2"/>
                <a:cs typeface="Lato 2"/>
                <a:sym typeface="Lato 2"/>
              </a:rPr>
              <a:t> They employ staff members who are responsible for managing the stores and interacting with customers, processing both rentals and payments. The report highlights two key staff members, Mike Hillyer and Jon Stephens, who are also the store managers.</a:t>
            </a: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a:p>
            <a:pPr algn="l">
              <a:lnSpc>
                <a:spcPts val="3779"/>
              </a:lnSpc>
              <a:spcBef>
                <a:spcPct val="0"/>
              </a:spcBef>
            </a:pP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1028700" y="1627044"/>
            <a:ext cx="15784438" cy="7470140"/>
          </a:xfrm>
          <a:prstGeom prst="rect">
            <a:avLst/>
          </a:prstGeom>
        </p:spPr>
        <p:txBody>
          <a:bodyPr anchor="t" rtlCol="false" tIns="0" lIns="0" bIns="0" rIns="0">
            <a:spAutoFit/>
          </a:bodyPr>
          <a:lstStyle/>
          <a:p>
            <a:pPr algn="l">
              <a:lnSpc>
                <a:spcPts val="4199"/>
              </a:lnSpc>
            </a:pPr>
            <a:r>
              <a:rPr lang="en-US" b="true" sz="2999">
                <a:solidFill>
                  <a:srgbClr val="000000"/>
                </a:solidFill>
                <a:latin typeface="Lato 1 Bold"/>
                <a:ea typeface="Lato 1 Bold"/>
                <a:cs typeface="Lato 1 Bold"/>
                <a:sym typeface="Lato 1 Bold"/>
              </a:rPr>
              <a:t>3. Store &amp; Staff Performance</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Market Leadership</a:t>
            </a:r>
            <a:r>
              <a:rPr lang="en-US" sz="2799">
                <a:solidFill>
                  <a:srgbClr val="000000"/>
                </a:solidFill>
                <a:latin typeface="Lato 1"/>
                <a:ea typeface="Lato 1"/>
                <a:cs typeface="Lato 1"/>
                <a:sym typeface="Lato 1"/>
              </a:rPr>
              <a:t>: India and China are the top-performing countries in terms of rental revenue.</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Balanced Performance:</a:t>
            </a:r>
            <a:r>
              <a:rPr lang="en-US" sz="2799">
                <a:solidFill>
                  <a:srgbClr val="000000"/>
                </a:solidFill>
                <a:latin typeface="Lato 1"/>
                <a:ea typeface="Lato 1"/>
                <a:cs typeface="Lato 1"/>
                <a:sym typeface="Lato 1"/>
              </a:rPr>
              <a:t> The two stores and their staff members show remarkably balanced performance in both revenue and rental volume.</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Consistent Staffing: </a:t>
            </a:r>
            <a:r>
              <a:rPr lang="en-US" sz="2799">
                <a:solidFill>
                  <a:srgbClr val="000000"/>
                </a:solidFill>
                <a:latin typeface="Lato 1"/>
                <a:ea typeface="Lato 1"/>
                <a:cs typeface="Lato 1"/>
                <a:sym typeface="Lato 1"/>
              </a:rPr>
              <a:t>Staff employment durations are very similar, indicating a stable and experienced team.</a:t>
            </a:r>
          </a:p>
          <a:p>
            <a:pPr algn="l" marL="604519" indent="-302260" lvl="1">
              <a:lnSpc>
                <a:spcPts val="3919"/>
              </a:lnSpc>
              <a:buFont typeface="Arial"/>
              <a:buChar char="•"/>
            </a:pPr>
            <a:r>
              <a:rPr lang="en-US" sz="2799">
                <a:solidFill>
                  <a:srgbClr val="000000"/>
                </a:solidFill>
                <a:latin typeface="Lato 1"/>
                <a:ea typeface="Lato 1"/>
                <a:cs typeface="Lato 1"/>
                <a:sym typeface="Lato 1"/>
              </a:rPr>
              <a:t>No Staff Impact: Staff members do not influence the average rental duration of a film.</a:t>
            </a:r>
          </a:p>
          <a:p>
            <a:pPr algn="l">
              <a:lnSpc>
                <a:spcPts val="3919"/>
              </a:lnSpc>
            </a:pPr>
          </a:p>
          <a:p>
            <a:pPr algn="l">
              <a:lnSpc>
                <a:spcPts val="4199"/>
              </a:lnSpc>
            </a:pPr>
            <a:r>
              <a:rPr lang="en-US" b="true" sz="2999">
                <a:solidFill>
                  <a:srgbClr val="000000"/>
                </a:solidFill>
                <a:latin typeface="Lato 1 Bold"/>
                <a:ea typeface="Lato 1 Bold"/>
                <a:cs typeface="Lato 1 Bold"/>
                <a:sym typeface="Lato 1 Bold"/>
              </a:rPr>
              <a:t>4. Film Catalog &amp; Inventory Analysis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Inventory Alignment:</a:t>
            </a:r>
            <a:r>
              <a:rPr lang="en-US" sz="2799">
                <a:solidFill>
                  <a:srgbClr val="000000"/>
                </a:solidFill>
                <a:latin typeface="Lato 1"/>
                <a:ea typeface="Lato 1"/>
                <a:cs typeface="Lato 1"/>
                <a:sym typeface="Lato 1"/>
              </a:rPr>
              <a:t> The company holds the most inventory for the most popular categories (Sports, Animation, Action).</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Rental Duration:</a:t>
            </a:r>
            <a:r>
              <a:rPr lang="en-US" sz="2799">
                <a:solidFill>
                  <a:srgbClr val="000000"/>
                </a:solidFill>
                <a:latin typeface="Lato 1"/>
                <a:ea typeface="Lato 1"/>
                <a:cs typeface="Lato 1"/>
                <a:sym typeface="Lato 1"/>
              </a:rPr>
              <a:t> Foreign, Family, and Sports films have the longest average rental durations.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Rental Rates:</a:t>
            </a:r>
            <a:r>
              <a:rPr lang="en-US" sz="2799">
                <a:solidFill>
                  <a:srgbClr val="000000"/>
                </a:solidFill>
                <a:latin typeface="Lato 1"/>
                <a:ea typeface="Lato 1"/>
                <a:cs typeface="Lato 1"/>
                <a:sym typeface="Lato 1"/>
              </a:rPr>
              <a:t> Sports and Foreign films command the highest overall rental rates.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Inventory by Rating:</a:t>
            </a:r>
            <a:r>
              <a:rPr lang="en-US" sz="2799">
                <a:solidFill>
                  <a:srgbClr val="000000"/>
                </a:solidFill>
                <a:latin typeface="Lato 1"/>
                <a:ea typeface="Lato 1"/>
                <a:cs typeface="Lato 1"/>
                <a:sym typeface="Lato 1"/>
              </a:rPr>
              <a:t> Inventory is highest for PG-13 films and lowest for G-rated films, indicating a focus on an older audience.</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6820019" y="291380"/>
            <a:ext cx="2117428" cy="2013481"/>
          </a:xfrm>
          <a:custGeom>
            <a:avLst/>
            <a:gdLst/>
            <a:ahLst/>
            <a:cxnLst/>
            <a:rect r="r" b="b" t="t" l="l"/>
            <a:pathLst>
              <a:path h="2013481" w="2117428">
                <a:moveTo>
                  <a:pt x="0" y="0"/>
                </a:moveTo>
                <a:lnTo>
                  <a:pt x="2117427" y="0"/>
                </a:lnTo>
                <a:lnTo>
                  <a:pt x="2117427" y="2013481"/>
                </a:lnTo>
                <a:lnTo>
                  <a:pt x="0" y="201348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5" id="5"/>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6" id="6"/>
          <p:cNvSpPr txBox="true"/>
          <p:nvPr/>
        </p:nvSpPr>
        <p:spPr>
          <a:xfrm rot="0">
            <a:off x="607422" y="354395"/>
            <a:ext cx="6455376" cy="1950466"/>
          </a:xfrm>
          <a:prstGeom prst="rect">
            <a:avLst/>
          </a:prstGeom>
        </p:spPr>
        <p:txBody>
          <a:bodyPr anchor="t" rtlCol="false" tIns="0" lIns="0" bIns="0" rIns="0">
            <a:spAutoFit/>
          </a:bodyPr>
          <a:lstStyle/>
          <a:p>
            <a:pPr algn="ctr">
              <a:lnSpc>
                <a:spcPts val="7112"/>
              </a:lnSpc>
            </a:pPr>
            <a:r>
              <a:rPr lang="en-US" b="true" sz="5600" spc="767">
                <a:solidFill>
                  <a:srgbClr val="000000"/>
                </a:solidFill>
                <a:latin typeface="Cooper Hewitt Heavy"/>
                <a:ea typeface="Cooper Hewitt Heavy"/>
                <a:cs typeface="Cooper Hewitt Heavy"/>
                <a:sym typeface="Cooper Hewitt Heavy"/>
              </a:rPr>
              <a:t>STRATEGIC SUGGESTOINS</a:t>
            </a:r>
          </a:p>
        </p:txBody>
      </p:sp>
      <p:sp>
        <p:nvSpPr>
          <p:cNvPr name="TextBox 7" id="7"/>
          <p:cNvSpPr txBox="true"/>
          <p:nvPr/>
        </p:nvSpPr>
        <p:spPr>
          <a:xfrm rot="0">
            <a:off x="607422" y="2318385"/>
            <a:ext cx="16510052" cy="7453630"/>
          </a:xfrm>
          <a:prstGeom prst="rect">
            <a:avLst/>
          </a:prstGeom>
        </p:spPr>
        <p:txBody>
          <a:bodyPr anchor="t" rtlCol="false" tIns="0" lIns="0" bIns="0" rIns="0">
            <a:spAutoFit/>
          </a:bodyPr>
          <a:lstStyle/>
          <a:p>
            <a:pPr algn="l">
              <a:lnSpc>
                <a:spcPts val="3919"/>
              </a:lnSpc>
            </a:pPr>
            <a:r>
              <a:rPr lang="en-US" sz="2799">
                <a:solidFill>
                  <a:srgbClr val="000000"/>
                </a:solidFill>
                <a:latin typeface="Lato 1"/>
                <a:ea typeface="Lato 1"/>
                <a:cs typeface="Lato 1"/>
                <a:sym typeface="Lato 1"/>
              </a:rPr>
              <a:t>Based on the detailed analysis of the Sakila Movie Rentals dataset, here are some strategic suggestions to improve the growth and profitability of the company.</a:t>
            </a:r>
          </a:p>
          <a:p>
            <a:pPr algn="l">
              <a:lnSpc>
                <a:spcPts val="4199"/>
              </a:lnSpc>
            </a:pPr>
            <a:r>
              <a:rPr lang="en-US" b="true" sz="2999">
                <a:solidFill>
                  <a:srgbClr val="000000"/>
                </a:solidFill>
                <a:latin typeface="Lato 1 Bold"/>
                <a:ea typeface="Lato 1 Bold"/>
                <a:cs typeface="Lato 1 Bold"/>
                <a:sym typeface="Lato 1 Bold"/>
              </a:rPr>
              <a:t>1. Maximize Customer Lifetime Value (CLTV)</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Implement a Tiered Loyalty Program:</a:t>
            </a:r>
            <a:r>
              <a:rPr lang="en-US" sz="2799">
                <a:solidFill>
                  <a:srgbClr val="000000"/>
                </a:solidFill>
                <a:latin typeface="Lato 1"/>
                <a:ea typeface="Lato 1"/>
                <a:cs typeface="Lato 1"/>
                <a:sym typeface="Lato 1"/>
              </a:rPr>
              <a:t> Create a program that rewards customers based on their spending and rental frequency. For example, a "Silver Tier" for medium-level customers and a "Gold Tier" for high-value customers. Offer exclusive benefits like early access to new releases, bonus rentals, or personalized discounts to each tier.</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Targeted Outreach for New Customers:</a:t>
            </a:r>
            <a:r>
              <a:rPr lang="en-US" sz="2799">
                <a:solidFill>
                  <a:srgbClr val="000000"/>
                </a:solidFill>
                <a:latin typeface="Lato 1"/>
                <a:ea typeface="Lato 1"/>
                <a:cs typeface="Lato 1"/>
                <a:sym typeface="Lato 1"/>
              </a:rPr>
              <a:t> Develop an automated email campaign that sends a personalized film recommendation and a "welcome back" discount to new customers a few days after their first rental. The goal is to encourage a second transaction and move them into the "Medium-level customer" segment.</a:t>
            </a:r>
          </a:p>
          <a:p>
            <a:pPr algn="l" marL="604518" indent="-302259" lvl="1">
              <a:lnSpc>
                <a:spcPts val="3919"/>
              </a:lnSpc>
              <a:buFont typeface="Arial"/>
              <a:buChar char="•"/>
            </a:pPr>
            <a:r>
              <a:rPr lang="en-US" b="true" sz="2799">
                <a:solidFill>
                  <a:srgbClr val="000000"/>
                </a:solidFill>
                <a:latin typeface="Lato 1 Bold"/>
                <a:ea typeface="Lato 1 Bold"/>
                <a:cs typeface="Lato 1 Bold"/>
                <a:sym typeface="Lato 1 Bold"/>
              </a:rPr>
              <a:t>Re-engagement Campaigns:</a:t>
            </a:r>
            <a:r>
              <a:rPr lang="en-US" sz="2799">
                <a:solidFill>
                  <a:srgbClr val="000000"/>
                </a:solidFill>
                <a:latin typeface="Lato 1"/>
                <a:ea typeface="Lato 1"/>
                <a:cs typeface="Lato 1"/>
                <a:sym typeface="Lato 1"/>
              </a:rPr>
              <a:t> Identify customers who have not rented in a while and send them a promotional offer, such as a "We Miss You" discount, along with a curated list of popular films from their favorite genres.</a:t>
            </a:r>
          </a:p>
          <a:p>
            <a:pPr algn="l">
              <a:lnSpc>
                <a:spcPts val="3919"/>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4" id="4"/>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514350" y="506795"/>
            <a:ext cx="17352942" cy="9568438"/>
          </a:xfrm>
          <a:prstGeom prst="rect">
            <a:avLst/>
          </a:prstGeom>
        </p:spPr>
        <p:txBody>
          <a:bodyPr anchor="t" rtlCol="false" tIns="0" lIns="0" bIns="0" rIns="0">
            <a:spAutoFit/>
          </a:bodyPr>
          <a:lstStyle/>
          <a:p>
            <a:pPr algn="l">
              <a:lnSpc>
                <a:spcPts val="4040"/>
              </a:lnSpc>
            </a:pPr>
            <a:r>
              <a:rPr lang="en-US" b="true" sz="2886">
                <a:solidFill>
                  <a:srgbClr val="000000"/>
                </a:solidFill>
                <a:latin typeface="Lato 1 Bold"/>
                <a:ea typeface="Lato 1 Bold"/>
                <a:cs typeface="Lato 1 Bold"/>
                <a:sym typeface="Lato 1 Bold"/>
              </a:rPr>
              <a:t>2. Optimize Inventory and Pricing</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Data-Driven Inventory Management:</a:t>
            </a:r>
            <a:r>
              <a:rPr lang="en-US" sz="2693">
                <a:solidFill>
                  <a:srgbClr val="000000"/>
                </a:solidFill>
                <a:latin typeface="Lato 1"/>
                <a:ea typeface="Lato 1"/>
                <a:cs typeface="Lato 1"/>
                <a:sym typeface="Lato 1"/>
              </a:rPr>
              <a:t> Use the insights on popular categories (Sports, Animation, Action) and high-rate categories (Sports, Foreign) to strategically increase inventory. Simultaneously, analyze the low-performing categories (Music, Travel) and consider reducing their inventory to free up capital for more popular films.</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Dynamic Pricing Strategy:</a:t>
            </a:r>
            <a:r>
              <a:rPr lang="en-US" sz="2693">
                <a:solidFill>
                  <a:srgbClr val="000000"/>
                </a:solidFill>
                <a:latin typeface="Lato 1"/>
                <a:ea typeface="Lato 1"/>
                <a:cs typeface="Lato 1"/>
                <a:sym typeface="Lato 1"/>
              </a:rPr>
              <a:t> Given that Foreign films have both a high rental rate and a long duration, explore a dynamic pricing model that slightly increases the rental price for these popular and in-demand titles.</a:t>
            </a:r>
          </a:p>
          <a:p>
            <a:pPr algn="l" marL="581562" indent="-290781" lvl="1">
              <a:lnSpc>
                <a:spcPts val="3771"/>
              </a:lnSpc>
              <a:buFont typeface="Arial"/>
              <a:buChar char="•"/>
            </a:pPr>
            <a:r>
              <a:rPr lang="en-US" sz="2693">
                <a:solidFill>
                  <a:srgbClr val="000000"/>
                </a:solidFill>
                <a:latin typeface="Lato 1"/>
                <a:ea typeface="Lato 1"/>
                <a:cs typeface="Lato 1"/>
                <a:sym typeface="Lato 1"/>
              </a:rPr>
              <a:t>Expand into New Segments: The low inventory for G-rated films suggests an untapped market. Increase the number of family-friendly films to attract this customer base and potentially create a new revenue stream.</a:t>
            </a:r>
          </a:p>
          <a:p>
            <a:pPr algn="l">
              <a:lnSpc>
                <a:spcPts val="3771"/>
              </a:lnSpc>
            </a:pPr>
          </a:p>
          <a:p>
            <a:pPr algn="l">
              <a:lnSpc>
                <a:spcPts val="4040"/>
              </a:lnSpc>
            </a:pPr>
            <a:r>
              <a:rPr lang="en-US" b="true" sz="2886">
                <a:solidFill>
                  <a:srgbClr val="000000"/>
                </a:solidFill>
                <a:latin typeface="Lato 1 Bold"/>
                <a:ea typeface="Lato 1 Bold"/>
                <a:cs typeface="Lato 1 Bold"/>
                <a:sym typeface="Lato 1 Bold"/>
              </a:rPr>
              <a:t>3. Enhance Operational Efficiency and Resilience</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Investigate Customer Satisfaction Discrepancies:</a:t>
            </a:r>
            <a:r>
              <a:rPr lang="en-US" sz="2693">
                <a:solidFill>
                  <a:srgbClr val="000000"/>
                </a:solidFill>
                <a:latin typeface="Lato 1"/>
                <a:ea typeface="Lato 1"/>
                <a:cs typeface="Lato 1"/>
                <a:sym typeface="Lato 1"/>
              </a:rPr>
              <a:t> Conduct a deeper analysis into the reasons for the low customer satisfaction scores in cities like Siegen and Fuzhou. This could involve surveying customers, reviewing staff performance in those locations, or assessing the quality and variety of the film catalog available there.</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Develop a Staffing Redundancy Plan:</a:t>
            </a:r>
            <a:r>
              <a:rPr lang="en-US" sz="2693">
                <a:solidFill>
                  <a:srgbClr val="000000"/>
                </a:solidFill>
                <a:latin typeface="Lato 1"/>
                <a:ea typeface="Lato 1"/>
                <a:cs typeface="Lato 1"/>
                <a:sym typeface="Lato 1"/>
              </a:rPr>
              <a:t> The reliance on a single staff member per store is a major risk. Cross-train an additional part-time employee or establish a plan for temporary coverage to ensure that the stores can operate smoothly in case of staff absence.</a:t>
            </a:r>
          </a:p>
          <a:p>
            <a:pPr algn="l" marL="581562" indent="-290781" lvl="1">
              <a:lnSpc>
                <a:spcPts val="3771"/>
              </a:lnSpc>
              <a:buFont typeface="Arial"/>
              <a:buChar char="•"/>
            </a:pPr>
            <a:r>
              <a:rPr lang="en-US" b="true" sz="2693">
                <a:solidFill>
                  <a:srgbClr val="000000"/>
                </a:solidFill>
                <a:latin typeface="Lato 1 Bold"/>
                <a:ea typeface="Lato 1 Bold"/>
                <a:cs typeface="Lato 1 Bold"/>
                <a:sym typeface="Lato 1 Bold"/>
              </a:rPr>
              <a:t>Standardize Best Practices:</a:t>
            </a:r>
            <a:r>
              <a:rPr lang="en-US" sz="2693">
                <a:solidFill>
                  <a:srgbClr val="000000"/>
                </a:solidFill>
                <a:latin typeface="Lato 1"/>
                <a:ea typeface="Lato 1"/>
                <a:cs typeface="Lato 1"/>
                <a:sym typeface="Lato 1"/>
              </a:rPr>
              <a:t> Formalize the operational procedures and customer service strategies used by Staff 1 and Staff 2, as their balanced performance indicates they are both effective. Share these best practices across all stores to standardize excellence and create a repeatable blueprint for future expansion.</a:t>
            </a: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506968" y="-3457671"/>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607422" y="760855"/>
            <a:ext cx="15831259" cy="5460365"/>
          </a:xfrm>
          <a:prstGeom prst="rect">
            <a:avLst/>
          </a:prstGeom>
        </p:spPr>
        <p:txBody>
          <a:bodyPr anchor="t" rtlCol="false" tIns="0" lIns="0" bIns="0" rIns="0">
            <a:spAutoFit/>
          </a:bodyPr>
          <a:lstStyle/>
          <a:p>
            <a:pPr algn="l">
              <a:lnSpc>
                <a:spcPts val="4199"/>
              </a:lnSpc>
            </a:pPr>
            <a:r>
              <a:rPr lang="en-US" b="true" sz="2999">
                <a:solidFill>
                  <a:srgbClr val="000000"/>
                </a:solidFill>
                <a:latin typeface="Lato 1 Bold"/>
                <a:ea typeface="Lato 1 Bold"/>
                <a:cs typeface="Lato 1 Bold"/>
                <a:sym typeface="Lato 1 Bold"/>
              </a:rPr>
              <a:t>4. Explore New Market Opportunities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Targeted Expansion:</a:t>
            </a:r>
            <a:r>
              <a:rPr lang="en-US" sz="2799">
                <a:solidFill>
                  <a:srgbClr val="000000"/>
                </a:solidFill>
                <a:latin typeface="Lato 1"/>
                <a:ea typeface="Lato 1"/>
                <a:cs typeface="Lato 1"/>
                <a:sym typeface="Lato 1"/>
              </a:rPr>
              <a:t> Given the strong performance in India, China, and the USA, prioritize market research for new store locations within these countries. Analyze specific cities and demographics to identify the most promising new markets.</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Evaluate Under-Tapped Regions:</a:t>
            </a:r>
            <a:r>
              <a:rPr lang="en-US" sz="2799">
                <a:solidFill>
                  <a:srgbClr val="000000"/>
                </a:solidFill>
                <a:latin typeface="Lato 1"/>
                <a:ea typeface="Lato 1"/>
                <a:cs typeface="Lato 1"/>
                <a:sym typeface="Lato 1"/>
              </a:rPr>
              <a:t> While the current customer base is sparse in regions like Africa, consider a low-cost entry strategy, such as a pop-up rental service or a partnership with local businesses, to test the market's viability before a full-scale investment.</a:t>
            </a:r>
          </a:p>
          <a:p>
            <a:pPr algn="l" marL="604519" indent="-302260" lvl="1">
              <a:lnSpc>
                <a:spcPts val="3919"/>
              </a:lnSpc>
              <a:buFont typeface="Arial"/>
              <a:buChar char="•"/>
            </a:pPr>
            <a:r>
              <a:rPr lang="en-US" b="true" sz="2799">
                <a:solidFill>
                  <a:srgbClr val="000000"/>
                </a:solidFill>
                <a:latin typeface="Lato 1 Bold"/>
                <a:ea typeface="Lato 1 Bold"/>
                <a:cs typeface="Lato 1 Bold"/>
                <a:sym typeface="Lato 1 Bold"/>
              </a:rPr>
              <a:t>Introduce a Digital Component:</a:t>
            </a:r>
            <a:r>
              <a:rPr lang="en-US" sz="2799">
                <a:solidFill>
                  <a:srgbClr val="000000"/>
                </a:solidFill>
                <a:latin typeface="Lato 1"/>
                <a:ea typeface="Lato 1"/>
                <a:cs typeface="Lato 1"/>
                <a:sym typeface="Lato 1"/>
              </a:rPr>
              <a:t> While the core business is physical rentals, consider a simple digital platform to complement it. This could be a website for browsing the catalog, reserving films, or providing personalized recommendations, which would enhance the customer experience without a full shift away from the physical model.</a:t>
            </a:r>
          </a:p>
        </p:txBody>
      </p:sp>
      <p:sp>
        <p:nvSpPr>
          <p:cNvPr name="TextBox 6" id="6"/>
          <p:cNvSpPr txBox="true"/>
          <p:nvPr/>
        </p:nvSpPr>
        <p:spPr>
          <a:xfrm rot="584178">
            <a:off x="13639801" y="5944664"/>
            <a:ext cx="7383970" cy="7778769"/>
          </a:xfrm>
          <a:prstGeom prst="rect">
            <a:avLst/>
          </a:prstGeom>
        </p:spPr>
        <p:txBody>
          <a:bodyPr anchor="t" rtlCol="false" tIns="0" lIns="0" bIns="0" rIns="0">
            <a:spAutoFit/>
          </a:bodyPr>
          <a:lstStyle/>
          <a:p>
            <a:pPr algn="ctr">
              <a:lnSpc>
                <a:spcPts val="63598"/>
              </a:lnSpc>
            </a:pPr>
            <a:r>
              <a:rPr lang="en-US" sz="45427" spc="-4997">
                <a:solidFill>
                  <a:srgbClr val="545454"/>
                </a:solidFill>
                <a:latin typeface="Rig Solid Bold Halftone"/>
                <a:ea typeface="Rig Solid Bold Halftone"/>
                <a:cs typeface="Rig Solid Bold Halftone"/>
                <a:sym typeface="Rig Solid Bold Halftone"/>
              </a:rPr>
              <a:t>#</a:t>
            </a:r>
          </a:p>
        </p:txBody>
      </p:sp>
      <p:sp>
        <p:nvSpPr>
          <p:cNvPr name="TextBox 7" id="7"/>
          <p:cNvSpPr txBox="true"/>
          <p:nvPr/>
        </p:nvSpPr>
        <p:spPr>
          <a:xfrm rot="0">
            <a:off x="13175730" y="8887349"/>
            <a:ext cx="2422050" cy="665701"/>
          </a:xfrm>
          <a:prstGeom prst="rect">
            <a:avLst/>
          </a:prstGeom>
        </p:spPr>
        <p:txBody>
          <a:bodyPr anchor="t" rtlCol="false" tIns="0" lIns="0" bIns="0" rIns="0">
            <a:spAutoFit/>
          </a:bodyPr>
          <a:lstStyle/>
          <a:p>
            <a:pPr algn="ctr">
              <a:lnSpc>
                <a:spcPts val="5456"/>
              </a:lnSpc>
              <a:spcBef>
                <a:spcPct val="0"/>
              </a:spcBef>
            </a:pPr>
            <a:r>
              <a:rPr lang="en-US" sz="3897">
                <a:solidFill>
                  <a:srgbClr val="000000"/>
                </a:solidFill>
                <a:latin typeface="Lato 1"/>
                <a:ea typeface="Lato 1"/>
                <a:cs typeface="Lato 1"/>
                <a:sym typeface="Lato 1"/>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C6DDDF"/>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1353000" y="748030"/>
            <a:ext cx="16116939" cy="9538970"/>
          </a:xfrm>
          <a:prstGeom prst="rect">
            <a:avLst/>
          </a:prstGeom>
        </p:spPr>
        <p:txBody>
          <a:bodyPr anchor="t" rtlCol="false" tIns="0" lIns="0" bIns="0" rIns="0">
            <a:spAutoFit/>
          </a:bodyPr>
          <a:lstStyle/>
          <a:p>
            <a:pPr algn="l">
              <a:lnSpc>
                <a:spcPts val="4480"/>
              </a:lnSpc>
            </a:pPr>
            <a:r>
              <a:rPr lang="en-US" sz="3200" b="true">
                <a:solidFill>
                  <a:srgbClr val="000000"/>
                </a:solidFill>
                <a:latin typeface="Lato 2 Bold"/>
                <a:ea typeface="Lato 2 Bold"/>
                <a:cs typeface="Lato 2 Bold"/>
                <a:sym typeface="Lato 2 Bold"/>
              </a:rPr>
              <a:t>Objective: </a:t>
            </a:r>
            <a:r>
              <a:rPr lang="en-US" sz="3200">
                <a:solidFill>
                  <a:srgbClr val="000000"/>
                </a:solidFill>
                <a:latin typeface="Lato 2"/>
                <a:ea typeface="Lato 2"/>
                <a:cs typeface="Lato 2"/>
                <a:sym typeface="Lato 2"/>
              </a:rPr>
              <a:t>To operate a profitable DVD rental business across multiple locations. To satisfy customer demand for diverse film content. To maintain efficient store operations with minimal staffing. To leverage customer engagement for sustained revenue generation. To identify and capitalize on popular film categ</a:t>
            </a:r>
            <a:r>
              <a:rPr lang="en-US" sz="3200">
                <a:solidFill>
                  <a:srgbClr val="000000"/>
                </a:solidFill>
                <a:latin typeface="Lato 2"/>
                <a:ea typeface="Lato 2"/>
                <a:cs typeface="Lato 2"/>
                <a:sym typeface="Lato 2"/>
              </a:rPr>
              <a:t>ories and titles.</a:t>
            </a:r>
          </a:p>
          <a:p>
            <a:pPr algn="l">
              <a:lnSpc>
                <a:spcPts val="4480"/>
              </a:lnSpc>
            </a:pPr>
          </a:p>
          <a:p>
            <a:pPr algn="l">
              <a:lnSpc>
                <a:spcPts val="4480"/>
              </a:lnSpc>
            </a:pPr>
            <a:r>
              <a:rPr lang="en-US" sz="3200" b="true">
                <a:solidFill>
                  <a:srgbClr val="000000"/>
                </a:solidFill>
                <a:latin typeface="Lato 2 Bold"/>
                <a:ea typeface="Lato 2 Bold"/>
                <a:cs typeface="Lato 2 Bold"/>
                <a:sym typeface="Lato 2 Bold"/>
              </a:rPr>
              <a:t>Analysis:</a:t>
            </a:r>
            <a:r>
              <a:rPr lang="en-US" sz="3200">
                <a:solidFill>
                  <a:srgbClr val="000000"/>
                </a:solidFill>
                <a:latin typeface="Lato 2"/>
                <a:ea typeface="Lato 2"/>
                <a:cs typeface="Lato 2"/>
                <a:sym typeface="Lato 2"/>
              </a:rPr>
              <a:t> Sakila operates two stores with balanced revenue and rental volumes. Repeat customers drive over 96% of revenue via frequent, consistent-value transactions. Top film categories are Sports, Animation, and Action, with specific titles dominating rentals. Each store relies on a single staff member, indicating efficiency but also operational risk. Customer engagement is high, with repeat rentals occurring every ~5 days.</a:t>
            </a:r>
          </a:p>
          <a:p>
            <a:pPr algn="l">
              <a:lnSpc>
                <a:spcPts val="4480"/>
              </a:lnSpc>
            </a:pPr>
          </a:p>
          <a:p>
            <a:pPr algn="l">
              <a:lnSpc>
                <a:spcPts val="4480"/>
              </a:lnSpc>
            </a:pPr>
            <a:r>
              <a:rPr lang="en-US" sz="3200" b="true">
                <a:solidFill>
                  <a:srgbClr val="000000"/>
                </a:solidFill>
                <a:latin typeface="Lato 2 Bold"/>
                <a:ea typeface="Lato 2 Bold"/>
                <a:cs typeface="Lato 2 Bold"/>
                <a:sym typeface="Lato 2 Bold"/>
              </a:rPr>
              <a:t>Goal: </a:t>
            </a:r>
            <a:r>
              <a:rPr lang="en-US" sz="3200">
                <a:solidFill>
                  <a:srgbClr val="000000"/>
                </a:solidFill>
                <a:latin typeface="Lato 2"/>
                <a:ea typeface="Lato 2"/>
                <a:cs typeface="Lato 2"/>
                <a:sym typeface="Lato 2"/>
              </a:rPr>
              <a:t>Maximize profitability by increasing repeat customer rental frequency and volume. Optimize film inventory and marketing based on popular genres and titles. Enhance operational resilience by addressing single-staff dependency per store. Explore strategic expansion opportunities leveraging the successful business model. Continuously improve customer satisfaction to ensure long-term loyalty and growth.</a:t>
            </a:r>
          </a:p>
          <a:p>
            <a:pPr algn="l">
              <a:lnSpc>
                <a:spcPts val="4480"/>
              </a:lnSpc>
            </a:pPr>
          </a:p>
        </p:txBody>
      </p:sp>
      <p:sp>
        <p:nvSpPr>
          <p:cNvPr name="Freeform 6" id="6"/>
          <p:cNvSpPr/>
          <p:nvPr/>
        </p:nvSpPr>
        <p:spPr>
          <a:xfrm flipH="false" flipV="false" rot="0">
            <a:off x="209886" y="622647"/>
            <a:ext cx="963124" cy="981671"/>
          </a:xfrm>
          <a:custGeom>
            <a:avLst/>
            <a:gdLst/>
            <a:ahLst/>
            <a:cxnLst/>
            <a:rect r="r" b="b" t="t" l="l"/>
            <a:pathLst>
              <a:path h="981671" w="963124">
                <a:moveTo>
                  <a:pt x="0" y="0"/>
                </a:moveTo>
                <a:lnTo>
                  <a:pt x="963124" y="0"/>
                </a:lnTo>
                <a:lnTo>
                  <a:pt x="963124" y="981671"/>
                </a:lnTo>
                <a:lnTo>
                  <a:pt x="0" y="9816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09886" y="3415848"/>
            <a:ext cx="963124" cy="981671"/>
          </a:xfrm>
          <a:custGeom>
            <a:avLst/>
            <a:gdLst/>
            <a:ahLst/>
            <a:cxnLst/>
            <a:rect r="r" b="b" t="t" l="l"/>
            <a:pathLst>
              <a:path h="981671" w="963124">
                <a:moveTo>
                  <a:pt x="0" y="0"/>
                </a:moveTo>
                <a:lnTo>
                  <a:pt x="963124" y="0"/>
                </a:lnTo>
                <a:lnTo>
                  <a:pt x="963124" y="981671"/>
                </a:lnTo>
                <a:lnTo>
                  <a:pt x="0" y="9816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209886" y="6801317"/>
            <a:ext cx="963124" cy="981671"/>
          </a:xfrm>
          <a:custGeom>
            <a:avLst/>
            <a:gdLst/>
            <a:ahLst/>
            <a:cxnLst/>
            <a:rect r="r" b="b" t="t" l="l"/>
            <a:pathLst>
              <a:path h="981671" w="963124">
                <a:moveTo>
                  <a:pt x="0" y="0"/>
                </a:moveTo>
                <a:lnTo>
                  <a:pt x="963124" y="0"/>
                </a:lnTo>
                <a:lnTo>
                  <a:pt x="963124" y="981671"/>
                </a:lnTo>
                <a:lnTo>
                  <a:pt x="0" y="98167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607422" y="1174309"/>
            <a:ext cx="17148049" cy="8870950"/>
          </a:xfrm>
          <a:prstGeom prst="rect">
            <a:avLst/>
          </a:prstGeom>
        </p:spPr>
        <p:txBody>
          <a:bodyPr anchor="t" rtlCol="false" tIns="0" lIns="0" bIns="0" rIns="0">
            <a:spAutoFit/>
          </a:bodyPr>
          <a:lstStyle/>
          <a:p>
            <a:pPr algn="l">
              <a:lnSpc>
                <a:spcPts val="3639"/>
              </a:lnSpc>
              <a:spcBef>
                <a:spcPct val="0"/>
              </a:spcBef>
            </a:pPr>
            <a:r>
              <a:rPr lang="en-US" b="true" sz="2599">
                <a:solidFill>
                  <a:srgbClr val="000000"/>
                </a:solidFill>
                <a:latin typeface="Lato 2 Bold"/>
                <a:ea typeface="Lato 2 Bold"/>
                <a:cs typeface="Lato 2 Bold"/>
                <a:sym typeface="Lato 2 Bold"/>
              </a:rPr>
              <a:t>1. Customer Performance Metrics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Total Number of Customers:</a:t>
            </a:r>
            <a:r>
              <a:rPr lang="en-US" sz="2400">
                <a:solidFill>
                  <a:srgbClr val="000000"/>
                </a:solidFill>
                <a:latin typeface="Lato 2"/>
                <a:ea typeface="Lato 2"/>
                <a:cs typeface="Lato 2"/>
                <a:sym typeface="Lato 2"/>
              </a:rPr>
              <a:t> Overall customer base size.</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New Customers vs. Repeat Customers:</a:t>
            </a:r>
            <a:r>
              <a:rPr lang="en-US" sz="2400">
                <a:solidFill>
                  <a:srgbClr val="000000"/>
                </a:solidFill>
                <a:latin typeface="Lato 2"/>
                <a:ea typeface="Lato 2"/>
                <a:cs typeface="Lato 2"/>
                <a:sym typeface="Lato 2"/>
              </a:rPr>
              <a:t> Segmentation by first-time vs. returning renters.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Customer Acquisition Rate:</a:t>
            </a:r>
            <a:r>
              <a:rPr lang="en-US" sz="2400">
                <a:solidFill>
                  <a:srgbClr val="000000"/>
                </a:solidFill>
                <a:latin typeface="Lato 2"/>
                <a:ea typeface="Lato 2"/>
                <a:cs typeface="Lato 2"/>
                <a:sym typeface="Lato 2"/>
              </a:rPr>
              <a:t> Rate at which new customers are joining.</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Customer Retention Rate:</a:t>
            </a:r>
            <a:r>
              <a:rPr lang="en-US" sz="2400">
                <a:solidFill>
                  <a:srgbClr val="000000"/>
                </a:solidFill>
                <a:latin typeface="Lato 2"/>
                <a:ea typeface="Lato 2"/>
                <a:cs typeface="Lato 2"/>
                <a:sym typeface="Lato 2"/>
              </a:rPr>
              <a:t> Percentage of customers who return to rent again.</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Average Customer Lifetime Value (CLTV): </a:t>
            </a:r>
            <a:r>
              <a:rPr lang="en-US" sz="2400">
                <a:solidFill>
                  <a:srgbClr val="000000"/>
                </a:solidFill>
                <a:latin typeface="Lato 2"/>
                <a:ea typeface="Lato 2"/>
                <a:cs typeface="Lato 2"/>
                <a:sym typeface="Lato 2"/>
              </a:rPr>
              <a:t>The total revenue expected from a customer over their relationship with the business.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Average Amount Per Purchase (per customer type): </a:t>
            </a:r>
            <a:r>
              <a:rPr lang="en-US" sz="2400">
                <a:solidFill>
                  <a:srgbClr val="000000"/>
                </a:solidFill>
                <a:latin typeface="Lato 2"/>
                <a:ea typeface="Lato 2"/>
                <a:cs typeface="Lato 2"/>
                <a:sym typeface="Lato 2"/>
              </a:rPr>
              <a:t>Average value of a single rental transaction for new vs. repeat customers.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Average Rental Frequency (for Repeat Customers):</a:t>
            </a:r>
            <a:r>
              <a:rPr lang="en-US" sz="2400">
                <a:solidFill>
                  <a:srgbClr val="000000"/>
                </a:solidFill>
                <a:latin typeface="Lato 2"/>
                <a:ea typeface="Lato 2"/>
                <a:cs typeface="Lato 2"/>
                <a:sym typeface="Lato 2"/>
              </a:rPr>
              <a:t> Average time between consecutive rentals for loyal customers.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Top N Customers by Spending:</a:t>
            </a:r>
            <a:r>
              <a:rPr lang="en-US" sz="2400">
                <a:solidFill>
                  <a:srgbClr val="000000"/>
                </a:solidFill>
                <a:latin typeface="Lato 2"/>
                <a:ea typeface="Lato 2"/>
                <a:cs typeface="Lato 2"/>
                <a:sym typeface="Lato 2"/>
              </a:rPr>
              <a:t> Identification of high-value customers.</a:t>
            </a:r>
          </a:p>
          <a:p>
            <a:pPr algn="l">
              <a:lnSpc>
                <a:spcPts val="3359"/>
              </a:lnSpc>
              <a:spcBef>
                <a:spcPct val="0"/>
              </a:spcBef>
            </a:pPr>
          </a:p>
          <a:p>
            <a:pPr algn="l">
              <a:lnSpc>
                <a:spcPts val="3639"/>
              </a:lnSpc>
              <a:spcBef>
                <a:spcPct val="0"/>
              </a:spcBef>
            </a:pPr>
            <a:r>
              <a:rPr lang="en-US" b="true" sz="2599">
                <a:solidFill>
                  <a:srgbClr val="000000"/>
                </a:solidFill>
                <a:latin typeface="Lato 2 Bold"/>
                <a:ea typeface="Lato 2 Bold"/>
                <a:cs typeface="Lato 2 Bold"/>
                <a:sym typeface="Lato 2 Bold"/>
              </a:rPr>
              <a:t>2. Film &amp; Inventory Performance Metrics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Total Number of Films:</a:t>
            </a:r>
            <a:r>
              <a:rPr lang="en-US" sz="2400">
                <a:solidFill>
                  <a:srgbClr val="000000"/>
                </a:solidFill>
                <a:latin typeface="Lato 2"/>
                <a:ea typeface="Lato 2"/>
                <a:cs typeface="Lato 2"/>
                <a:sym typeface="Lato 2"/>
              </a:rPr>
              <a:t> Size of the movie catalog.</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Number of Rentals per Film: </a:t>
            </a:r>
            <a:r>
              <a:rPr lang="en-US" sz="2400">
                <a:solidFill>
                  <a:srgbClr val="000000"/>
                </a:solidFill>
                <a:latin typeface="Lato 2"/>
                <a:ea typeface="Lato 2"/>
                <a:cs typeface="Lato 2"/>
                <a:sym typeface="Lato 2"/>
              </a:rPr>
              <a:t>How often each specific film is rented.</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Top N Most Rented Films:</a:t>
            </a:r>
            <a:r>
              <a:rPr lang="en-US" sz="2400">
                <a:solidFill>
                  <a:srgbClr val="000000"/>
                </a:solidFill>
                <a:latin typeface="Lato 2"/>
                <a:ea typeface="Lato 2"/>
                <a:cs typeface="Lato 2"/>
                <a:sym typeface="Lato 2"/>
              </a:rPr>
              <a:t> Identification of blockbuster titles.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Number of Rentals per Category: </a:t>
            </a:r>
            <a:r>
              <a:rPr lang="en-US" sz="2400">
                <a:solidFill>
                  <a:srgbClr val="000000"/>
                </a:solidFill>
                <a:latin typeface="Lato 2"/>
                <a:ea typeface="Lato 2"/>
                <a:cs typeface="Lato 2"/>
                <a:sym typeface="Lato 2"/>
              </a:rPr>
              <a:t>How often films from each genre are rented.</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Top N Most Rented Categories:</a:t>
            </a:r>
            <a:r>
              <a:rPr lang="en-US" sz="2400">
                <a:solidFill>
                  <a:srgbClr val="000000"/>
                </a:solidFill>
                <a:latin typeface="Lato 2"/>
                <a:ea typeface="Lato 2"/>
                <a:cs typeface="Lato 2"/>
                <a:sym typeface="Lato 2"/>
              </a:rPr>
              <a:t> Identification of popular genres.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Average Rental Duration:</a:t>
            </a:r>
            <a:r>
              <a:rPr lang="en-US" sz="2400">
                <a:solidFill>
                  <a:srgbClr val="000000"/>
                </a:solidFill>
                <a:latin typeface="Lato 2"/>
                <a:ea typeface="Lato 2"/>
                <a:cs typeface="Lato 2"/>
                <a:sym typeface="Lato 2"/>
              </a:rPr>
              <a:t> How long films are typically kept by customers.</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Inventory Utilization Rate: </a:t>
            </a:r>
            <a:r>
              <a:rPr lang="en-US" sz="2400">
                <a:solidFill>
                  <a:srgbClr val="000000"/>
                </a:solidFill>
                <a:latin typeface="Lato 2"/>
                <a:ea typeface="Lato 2"/>
                <a:cs typeface="Lato 2"/>
                <a:sym typeface="Lato 2"/>
              </a:rPr>
              <a:t>How efficiently physical film copies are being rented.</a:t>
            </a:r>
          </a:p>
          <a:p>
            <a:pPr algn="l" marL="518160" indent="-259080" lvl="1">
              <a:lnSpc>
                <a:spcPts val="3359"/>
              </a:lnSpc>
              <a:buFont typeface="Arial"/>
              <a:buChar char="•"/>
            </a:pPr>
            <a:r>
              <a:rPr lang="en-US" b="true" sz="2400">
                <a:solidFill>
                  <a:srgbClr val="000000"/>
                </a:solidFill>
                <a:latin typeface="Lato 2 Bold"/>
                <a:ea typeface="Lato 2 Bold"/>
                <a:cs typeface="Lato 2 Bold"/>
                <a:sym typeface="Lato 2 Bold"/>
              </a:rPr>
              <a:t>Film Age vs. Rental Popularity:</a:t>
            </a:r>
            <a:r>
              <a:rPr lang="en-US" sz="2400">
                <a:solidFill>
                  <a:srgbClr val="000000"/>
                </a:solidFill>
                <a:latin typeface="Lato 2"/>
                <a:ea typeface="Lato 2"/>
                <a:cs typeface="Lato 2"/>
                <a:sym typeface="Lato 2"/>
              </a:rPr>
              <a:t> Analysis of how newer vs. older films perform.</a:t>
            </a:r>
          </a:p>
        </p:txBody>
      </p:sp>
      <p:sp>
        <p:nvSpPr>
          <p:cNvPr name="TextBox 6" id="6"/>
          <p:cNvSpPr txBox="true"/>
          <p:nvPr/>
        </p:nvSpPr>
        <p:spPr>
          <a:xfrm rot="0">
            <a:off x="915453" y="316424"/>
            <a:ext cx="15718013" cy="915035"/>
          </a:xfrm>
          <a:prstGeom prst="rect">
            <a:avLst/>
          </a:prstGeom>
        </p:spPr>
        <p:txBody>
          <a:bodyPr anchor="t" rtlCol="false" tIns="0" lIns="0" bIns="0" rIns="0">
            <a:spAutoFit/>
          </a:bodyPr>
          <a:lstStyle/>
          <a:p>
            <a:pPr algn="l">
              <a:lnSpc>
                <a:spcPts val="7375"/>
              </a:lnSpc>
            </a:pPr>
            <a:r>
              <a:rPr lang="en-US" sz="5900" spc="295">
                <a:solidFill>
                  <a:srgbClr val="000000"/>
                </a:solidFill>
                <a:latin typeface="League Spartan"/>
                <a:ea typeface="League Spartan"/>
                <a:cs typeface="League Spartan"/>
                <a:sym typeface="League Spartan"/>
              </a:rPr>
              <a:t>KEY METRICS SAK</a:t>
            </a:r>
            <a:r>
              <a:rPr lang="en-US" sz="5900" spc="295">
                <a:solidFill>
                  <a:srgbClr val="000000"/>
                </a:solidFill>
                <a:latin typeface="League Spartan"/>
                <a:ea typeface="League Spartan"/>
                <a:cs typeface="League Spartan"/>
                <a:sym typeface="League Spartan"/>
              </a:rPr>
              <a:t>ILA MOVIE RENTAL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399738" y="894054"/>
            <a:ext cx="16859562" cy="7626985"/>
          </a:xfrm>
          <a:prstGeom prst="rect">
            <a:avLst/>
          </a:prstGeom>
        </p:spPr>
        <p:txBody>
          <a:bodyPr anchor="t" rtlCol="false" tIns="0" lIns="0" bIns="0" rIns="0">
            <a:spAutoFit/>
          </a:bodyPr>
          <a:lstStyle/>
          <a:p>
            <a:pPr algn="l">
              <a:lnSpc>
                <a:spcPts val="4200"/>
              </a:lnSpc>
            </a:pPr>
            <a:r>
              <a:rPr lang="en-US" sz="3000" b="true">
                <a:solidFill>
                  <a:srgbClr val="000000"/>
                </a:solidFill>
                <a:latin typeface="Lato 2 Bold"/>
                <a:ea typeface="Lato 2 Bold"/>
                <a:cs typeface="Lato 2 Bold"/>
                <a:sym typeface="Lato 2 Bold"/>
              </a:rPr>
              <a:t>3. Store &amp; Staff Performance Metrics</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Total Revenue per Store:</a:t>
            </a:r>
            <a:r>
              <a:rPr lang="en-US" sz="2800">
                <a:solidFill>
                  <a:srgbClr val="000000"/>
                </a:solidFill>
                <a:latin typeface="Lato 2"/>
                <a:ea typeface="Lato 2"/>
                <a:cs typeface="Lato 2"/>
                <a:sym typeface="Lato 2"/>
              </a:rPr>
              <a:t> Financial performance of each physical location.</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Number of Rentals per Store:</a:t>
            </a:r>
            <a:r>
              <a:rPr lang="en-US" sz="2800">
                <a:solidFill>
                  <a:srgbClr val="000000"/>
                </a:solidFill>
                <a:latin typeface="Lato 2"/>
                <a:ea typeface="Lato 2"/>
                <a:cs typeface="Lato 2"/>
                <a:sym typeface="Lato 2"/>
              </a:rPr>
              <a:t> Transaction volume at each st</a:t>
            </a:r>
            <a:r>
              <a:rPr lang="en-US" sz="2800">
                <a:solidFill>
                  <a:srgbClr val="000000"/>
                </a:solidFill>
                <a:latin typeface="Lato 2"/>
                <a:ea typeface="Lato 2"/>
                <a:cs typeface="Lato 2"/>
                <a:sym typeface="Lato 2"/>
              </a:rPr>
              <a:t>ore.</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Average Revenue per Staff Member:</a:t>
            </a:r>
            <a:r>
              <a:rPr lang="en-US" sz="2800">
                <a:solidFill>
                  <a:srgbClr val="000000"/>
                </a:solidFill>
                <a:latin typeface="Lato 2"/>
                <a:ea typeface="Lato 2"/>
                <a:cs typeface="Lato 2"/>
                <a:sym typeface="Lato 2"/>
              </a:rPr>
              <a:t> Financial contribution of each employee.</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Number of Rentals Processed per Staff Member:</a:t>
            </a:r>
            <a:r>
              <a:rPr lang="en-US" sz="2800">
                <a:solidFill>
                  <a:srgbClr val="000000"/>
                </a:solidFill>
                <a:latin typeface="Lato 2"/>
                <a:ea typeface="Lato 2"/>
                <a:cs typeface="Lato 2"/>
                <a:sym typeface="Lato 2"/>
              </a:rPr>
              <a:t> Transaction volume handled by each employee.</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Staff Efficiency (e.g., Rentals per Hour):</a:t>
            </a:r>
            <a:r>
              <a:rPr lang="en-US" sz="2800">
                <a:solidFill>
                  <a:srgbClr val="000000"/>
                </a:solidFill>
                <a:latin typeface="Lato 2"/>
                <a:ea typeface="Lato 2"/>
                <a:cs typeface="Lato 2"/>
                <a:sym typeface="Lato 2"/>
              </a:rPr>
              <a:t> If time data permits, measure staff productivity.</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Store Performance by Geographical Location:</a:t>
            </a:r>
            <a:r>
              <a:rPr lang="en-US" sz="2800">
                <a:solidFill>
                  <a:srgbClr val="000000"/>
                </a:solidFill>
                <a:latin typeface="Lato 2"/>
                <a:ea typeface="Lato 2"/>
                <a:cs typeface="Lato 2"/>
                <a:sym typeface="Lato 2"/>
              </a:rPr>
              <a:t> Revenue and rentals broken down by city and country.</a:t>
            </a:r>
          </a:p>
          <a:p>
            <a:pPr algn="l">
              <a:lnSpc>
                <a:spcPts val="4480"/>
              </a:lnSpc>
            </a:pPr>
          </a:p>
          <a:p>
            <a:pPr algn="l">
              <a:lnSpc>
                <a:spcPts val="4200"/>
              </a:lnSpc>
            </a:pPr>
            <a:r>
              <a:rPr lang="en-US" sz="3000" b="true">
                <a:solidFill>
                  <a:srgbClr val="000000"/>
                </a:solidFill>
                <a:latin typeface="Lato 2 Bold"/>
                <a:ea typeface="Lato 2 Bold"/>
                <a:cs typeface="Lato 2 Bold"/>
                <a:sym typeface="Lato 2 Bold"/>
              </a:rPr>
              <a:t>4. Financial Performance Metrics</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Total Revenue: </a:t>
            </a:r>
            <a:r>
              <a:rPr lang="en-US" sz="2800">
                <a:solidFill>
                  <a:srgbClr val="000000"/>
                </a:solidFill>
                <a:latin typeface="Lato 2"/>
                <a:ea typeface="Lato 2"/>
                <a:cs typeface="Lato 2"/>
                <a:sym typeface="Lato 2"/>
              </a:rPr>
              <a:t>Overall income generated from rentals.</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Average Rental Rate:</a:t>
            </a:r>
            <a:r>
              <a:rPr lang="en-US" sz="2800">
                <a:solidFill>
                  <a:srgbClr val="000000"/>
                </a:solidFill>
                <a:latin typeface="Lato 2"/>
                <a:ea typeface="Lato 2"/>
                <a:cs typeface="Lato 2"/>
                <a:sym typeface="Lato 2"/>
              </a:rPr>
              <a:t> The average price charged per rental.</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Average Replacement Cost per Film: </a:t>
            </a:r>
            <a:r>
              <a:rPr lang="en-US" sz="2800">
                <a:solidFill>
                  <a:srgbClr val="000000"/>
                </a:solidFill>
                <a:latin typeface="Lato 2"/>
                <a:ea typeface="Lato 2"/>
                <a:cs typeface="Lato 2"/>
                <a:sym typeface="Lato 2"/>
              </a:rPr>
              <a:t>Average cost to replace damaged or lost films (relevant for profitability).</a:t>
            </a:r>
          </a:p>
          <a:p>
            <a:pPr algn="l" marL="604523" indent="-302261" lvl="1">
              <a:lnSpc>
                <a:spcPts val="3920"/>
              </a:lnSpc>
              <a:buFont typeface="Arial"/>
              <a:buChar char="•"/>
            </a:pPr>
            <a:r>
              <a:rPr lang="en-US" b="true" sz="2800">
                <a:solidFill>
                  <a:srgbClr val="000000"/>
                </a:solidFill>
                <a:latin typeface="Lato 2 Bold"/>
                <a:ea typeface="Lato 2 Bold"/>
                <a:cs typeface="Lato 2 Bold"/>
                <a:sym typeface="Lato 2 Bold"/>
              </a:rPr>
              <a:t>Revenue Growth Rate:</a:t>
            </a:r>
            <a:r>
              <a:rPr lang="en-US" sz="2800">
                <a:solidFill>
                  <a:srgbClr val="000000"/>
                </a:solidFill>
                <a:latin typeface="Lato 2"/>
                <a:ea typeface="Lato 2"/>
                <a:cs typeface="Lato 2"/>
                <a:sym typeface="Lato 2"/>
              </a:rPr>
              <a:t> Change in total revenue over time.</a:t>
            </a:r>
          </a:p>
          <a:p>
            <a:pPr algn="l">
              <a:lnSpc>
                <a:spcPts val="44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Freeform 5" id="5"/>
          <p:cNvSpPr/>
          <p:nvPr/>
        </p:nvSpPr>
        <p:spPr>
          <a:xfrm flipH="false" flipV="false" rot="0">
            <a:off x="1405989" y="1694704"/>
            <a:ext cx="15476023" cy="7389801"/>
          </a:xfrm>
          <a:custGeom>
            <a:avLst/>
            <a:gdLst/>
            <a:ahLst/>
            <a:cxnLst/>
            <a:rect r="r" b="b" t="t" l="l"/>
            <a:pathLst>
              <a:path h="7389801" w="15476023">
                <a:moveTo>
                  <a:pt x="0" y="0"/>
                </a:moveTo>
                <a:lnTo>
                  <a:pt x="15476022" y="0"/>
                </a:lnTo>
                <a:lnTo>
                  <a:pt x="15476022" y="7389801"/>
                </a:lnTo>
                <a:lnTo>
                  <a:pt x="0" y="7389801"/>
                </a:lnTo>
                <a:lnTo>
                  <a:pt x="0" y="0"/>
                </a:lnTo>
                <a:close/>
              </a:path>
            </a:pathLst>
          </a:custGeom>
          <a:blipFill>
            <a:blip r:embed="rId3"/>
            <a:stretch>
              <a:fillRect l="0" t="0" r="0" b="0"/>
            </a:stretch>
          </a:blipFill>
        </p:spPr>
      </p:sp>
      <p:sp>
        <p:nvSpPr>
          <p:cNvPr name="TextBox 6" id="6"/>
          <p:cNvSpPr txBox="true"/>
          <p:nvPr/>
        </p:nvSpPr>
        <p:spPr>
          <a:xfrm rot="0">
            <a:off x="915453" y="316424"/>
            <a:ext cx="15718013" cy="915035"/>
          </a:xfrm>
          <a:prstGeom prst="rect">
            <a:avLst/>
          </a:prstGeom>
        </p:spPr>
        <p:txBody>
          <a:bodyPr anchor="t" rtlCol="false" tIns="0" lIns="0" bIns="0" rIns="0">
            <a:spAutoFit/>
          </a:bodyPr>
          <a:lstStyle/>
          <a:p>
            <a:pPr algn="ctr">
              <a:lnSpc>
                <a:spcPts val="7375"/>
              </a:lnSpc>
            </a:pPr>
            <a:r>
              <a:rPr lang="en-US" sz="5900" spc="295">
                <a:solidFill>
                  <a:srgbClr val="000000"/>
                </a:solidFill>
                <a:latin typeface="League Spartan"/>
                <a:ea typeface="League Spartan"/>
                <a:cs typeface="League Spartan"/>
                <a:sym typeface="League Spartan"/>
              </a:rPr>
              <a:t>ER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4" id="4"/>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TextBox 5" id="5"/>
          <p:cNvSpPr txBox="true"/>
          <p:nvPr/>
        </p:nvSpPr>
        <p:spPr>
          <a:xfrm rot="0">
            <a:off x="4561969" y="3316663"/>
            <a:ext cx="8266390" cy="3615574"/>
          </a:xfrm>
          <a:prstGeom prst="rect">
            <a:avLst/>
          </a:prstGeom>
        </p:spPr>
        <p:txBody>
          <a:bodyPr anchor="t" rtlCol="false" tIns="0" lIns="0" bIns="0" rIns="0">
            <a:spAutoFit/>
          </a:bodyPr>
          <a:lstStyle/>
          <a:p>
            <a:pPr algn="ctr">
              <a:lnSpc>
                <a:spcPts val="9549"/>
              </a:lnSpc>
            </a:pPr>
            <a:r>
              <a:rPr lang="en-US" sz="7639" spc="381">
                <a:solidFill>
                  <a:srgbClr val="000000"/>
                </a:solidFill>
                <a:latin typeface="League Spartan"/>
                <a:ea typeface="League Spartan"/>
                <a:cs typeface="League Spartan"/>
                <a:sym typeface="League Spartan"/>
              </a:rPr>
              <a:t>POWER BI </a:t>
            </a:r>
          </a:p>
          <a:p>
            <a:pPr algn="ctr">
              <a:lnSpc>
                <a:spcPts val="9549"/>
              </a:lnSpc>
            </a:pPr>
            <a:r>
              <a:rPr lang="en-US" sz="7639" spc="381">
                <a:solidFill>
                  <a:srgbClr val="000000"/>
                </a:solidFill>
                <a:latin typeface="League Spartan"/>
                <a:ea typeface="League Spartan"/>
                <a:cs typeface="League Spartan"/>
                <a:sym typeface="League Spartan"/>
              </a:rPr>
              <a:t>PROBLEM</a:t>
            </a:r>
          </a:p>
          <a:p>
            <a:pPr algn="ctr">
              <a:lnSpc>
                <a:spcPts val="9549"/>
              </a:lnSpc>
            </a:pPr>
            <a:r>
              <a:rPr lang="en-US" sz="7639" spc="381">
                <a:solidFill>
                  <a:srgbClr val="000000"/>
                </a:solidFill>
                <a:latin typeface="League Spartan"/>
                <a:ea typeface="League Spartan"/>
                <a:cs typeface="League Spartan"/>
                <a:sym typeface="League Spartan"/>
              </a:rPr>
              <a:t>STATEMENTS</a:t>
            </a:r>
          </a:p>
        </p:txBody>
      </p:sp>
      <p:sp>
        <p:nvSpPr>
          <p:cNvPr name="Freeform 6" id="6"/>
          <p:cNvSpPr/>
          <p:nvPr/>
        </p:nvSpPr>
        <p:spPr>
          <a:xfrm flipH="false" flipV="false" rot="0">
            <a:off x="11999990" y="4027935"/>
            <a:ext cx="2425146" cy="2646488"/>
          </a:xfrm>
          <a:custGeom>
            <a:avLst/>
            <a:gdLst/>
            <a:ahLst/>
            <a:cxnLst/>
            <a:rect r="r" b="b" t="t" l="l"/>
            <a:pathLst>
              <a:path h="2646488" w="2425146">
                <a:moveTo>
                  <a:pt x="0" y="0"/>
                </a:moveTo>
                <a:lnTo>
                  <a:pt x="2425145" y="0"/>
                </a:lnTo>
                <a:lnTo>
                  <a:pt x="2425145" y="2646488"/>
                </a:lnTo>
                <a:lnTo>
                  <a:pt x="0" y="26464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7"/>
            <a:stretch>
              <a:fillRect l="0" t="0" r="0" b="0"/>
            </a:stretch>
          </a:blipFill>
        </p:spPr>
      </p:sp>
      <p:sp>
        <p:nvSpPr>
          <p:cNvPr name="TextBox 9" id="9"/>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
        <p:nvSpPr>
          <p:cNvPr name="TextBox 10" id="10"/>
          <p:cNvSpPr txBox="true"/>
          <p:nvPr/>
        </p:nvSpPr>
        <p:spPr>
          <a:xfrm rot="-8195872">
            <a:off x="13542047" y="-2839044"/>
            <a:ext cx="7383970" cy="7778769"/>
          </a:xfrm>
          <a:prstGeom prst="rect">
            <a:avLst/>
          </a:prstGeom>
        </p:spPr>
        <p:txBody>
          <a:bodyPr anchor="t" rtlCol="false" tIns="0" lIns="0" bIns="0" rIns="0">
            <a:spAutoFit/>
          </a:bodyPr>
          <a:lstStyle/>
          <a:p>
            <a:pPr algn="ctr">
              <a:lnSpc>
                <a:spcPts val="63598"/>
              </a:lnSpc>
            </a:pPr>
            <a:r>
              <a:rPr lang="en-US" sz="45427" spc="-4997">
                <a:solidFill>
                  <a:srgbClr val="393839"/>
                </a:solidFill>
                <a:latin typeface="Rig Solid Bold Halftone"/>
                <a:ea typeface="Rig Solid Bold Halftone"/>
                <a:cs typeface="Rig Solid Bold Halftone"/>
                <a:sym typeface="Rig Solid Bold Halftone"/>
              </a:rPr>
              <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3129051" y="449878"/>
            <a:ext cx="1896060" cy="623976"/>
          </a:xfrm>
          <a:custGeom>
            <a:avLst/>
            <a:gdLst/>
            <a:ahLst/>
            <a:cxnLst/>
            <a:rect r="r" b="b" t="t" l="l"/>
            <a:pathLst>
              <a:path h="623976" w="1896060">
                <a:moveTo>
                  <a:pt x="0" y="0"/>
                </a:moveTo>
                <a:lnTo>
                  <a:pt x="1896060" y="0"/>
                </a:lnTo>
                <a:lnTo>
                  <a:pt x="1896060" y="623976"/>
                </a:lnTo>
                <a:lnTo>
                  <a:pt x="0" y="6239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0538" y="248444"/>
            <a:ext cx="2053687" cy="1026843"/>
          </a:xfrm>
          <a:custGeom>
            <a:avLst/>
            <a:gdLst/>
            <a:ahLst/>
            <a:cxnLst/>
            <a:rect r="r" b="b" t="t" l="l"/>
            <a:pathLst>
              <a:path h="1026843" w="2053687">
                <a:moveTo>
                  <a:pt x="0" y="0"/>
                </a:moveTo>
                <a:lnTo>
                  <a:pt x="2053687" y="0"/>
                </a:lnTo>
                <a:lnTo>
                  <a:pt x="2053687" y="1026844"/>
                </a:lnTo>
                <a:lnTo>
                  <a:pt x="0" y="1026844"/>
                </a:lnTo>
                <a:lnTo>
                  <a:pt x="0" y="0"/>
                </a:lnTo>
                <a:close/>
              </a:path>
            </a:pathLst>
          </a:custGeom>
          <a:blipFill>
            <a:blip r:embed="rId5"/>
            <a:stretch>
              <a:fillRect l="0" t="0" r="0" b="0"/>
            </a:stretch>
          </a:blipFill>
        </p:spPr>
      </p:sp>
      <p:sp>
        <p:nvSpPr>
          <p:cNvPr name="TextBox 5" id="5"/>
          <p:cNvSpPr txBox="true"/>
          <p:nvPr/>
        </p:nvSpPr>
        <p:spPr>
          <a:xfrm rot="7704440">
            <a:off x="-2748686" y="5635198"/>
            <a:ext cx="7383970" cy="7778769"/>
          </a:xfrm>
          <a:prstGeom prst="rect">
            <a:avLst/>
          </a:prstGeom>
        </p:spPr>
        <p:txBody>
          <a:bodyPr anchor="t" rtlCol="false" tIns="0" lIns="0" bIns="0" rIns="0">
            <a:spAutoFit/>
          </a:bodyPr>
          <a:lstStyle/>
          <a:p>
            <a:pPr algn="ctr">
              <a:lnSpc>
                <a:spcPts val="63598"/>
              </a:lnSpc>
            </a:pPr>
            <a:r>
              <a:rPr lang="en-US" sz="45427" spc="-4997">
                <a:solidFill>
                  <a:srgbClr val="A3CAD9"/>
                </a:solidFill>
                <a:latin typeface="Rig Solid Bold Halftone"/>
                <a:ea typeface="Rig Solid Bold Halftone"/>
                <a:cs typeface="Rig Solid Bold Halftone"/>
                <a:sym typeface="Rig Solid Bold Halftone"/>
              </a:rPr>
              <a:t>#</a:t>
            </a:r>
          </a:p>
        </p:txBody>
      </p:sp>
      <p:sp>
        <p:nvSpPr>
          <p:cNvPr name="TextBox 6" id="6"/>
          <p:cNvSpPr txBox="true"/>
          <p:nvPr/>
        </p:nvSpPr>
        <p:spPr>
          <a:xfrm rot="-4321861">
            <a:off x="13159597" y="5298823"/>
            <a:ext cx="7383970" cy="7778769"/>
          </a:xfrm>
          <a:prstGeom prst="rect">
            <a:avLst/>
          </a:prstGeom>
        </p:spPr>
        <p:txBody>
          <a:bodyPr anchor="t" rtlCol="false" tIns="0" lIns="0" bIns="0" rIns="0">
            <a:spAutoFit/>
          </a:bodyPr>
          <a:lstStyle/>
          <a:p>
            <a:pPr algn="ctr">
              <a:lnSpc>
                <a:spcPts val="63598"/>
              </a:lnSpc>
            </a:pPr>
            <a:r>
              <a:rPr lang="en-US" sz="45427" spc="-4997">
                <a:solidFill>
                  <a:srgbClr val="475476"/>
                </a:solidFill>
                <a:latin typeface="Rig Solid Bold Halftone"/>
                <a:ea typeface="Rig Solid Bold Halftone"/>
                <a:cs typeface="Rig Solid Bold Halftone"/>
                <a:sym typeface="Rig Solid Bold Halftone"/>
              </a:rPr>
              <a:t>#</a:t>
            </a:r>
          </a:p>
        </p:txBody>
      </p:sp>
      <p:sp>
        <p:nvSpPr>
          <p:cNvPr name="Freeform 7" id="7"/>
          <p:cNvSpPr/>
          <p:nvPr/>
        </p:nvSpPr>
        <p:spPr>
          <a:xfrm flipH="false" flipV="false" rot="0">
            <a:off x="1427382" y="1275288"/>
            <a:ext cx="14533655" cy="8175181"/>
          </a:xfrm>
          <a:custGeom>
            <a:avLst/>
            <a:gdLst/>
            <a:ahLst/>
            <a:cxnLst/>
            <a:rect r="r" b="b" t="t" l="l"/>
            <a:pathLst>
              <a:path h="8175181" w="14533655">
                <a:moveTo>
                  <a:pt x="0" y="0"/>
                </a:moveTo>
                <a:lnTo>
                  <a:pt x="14533654" y="0"/>
                </a:lnTo>
                <a:lnTo>
                  <a:pt x="14533654" y="8175180"/>
                </a:lnTo>
                <a:lnTo>
                  <a:pt x="0" y="8175180"/>
                </a:lnTo>
                <a:lnTo>
                  <a:pt x="0" y="0"/>
                </a:lnTo>
                <a:close/>
              </a:path>
            </a:pathLst>
          </a:custGeom>
          <a:blipFill>
            <a:blip r:embed="rId6"/>
            <a:stretch>
              <a:fillRect l="0" t="0" r="0" b="0"/>
            </a:stretch>
          </a:blipFill>
          <a:ln w="38100" cap="rnd">
            <a:solidFill>
              <a:srgbClr val="000000"/>
            </a:solidFill>
            <a:prstDash val="solid"/>
            <a:round/>
          </a:ln>
        </p:spPr>
      </p:sp>
      <p:sp>
        <p:nvSpPr>
          <p:cNvPr name="TextBox 8" id="8"/>
          <p:cNvSpPr txBox="true"/>
          <p:nvPr/>
        </p:nvSpPr>
        <p:spPr>
          <a:xfrm rot="0">
            <a:off x="2454225" y="318266"/>
            <a:ext cx="674826" cy="755588"/>
          </a:xfrm>
          <a:prstGeom prst="rect">
            <a:avLst/>
          </a:prstGeom>
        </p:spPr>
        <p:txBody>
          <a:bodyPr anchor="t" rtlCol="false" tIns="0" lIns="0" bIns="0" rIns="0">
            <a:spAutoFit/>
          </a:bodyPr>
          <a:lstStyle/>
          <a:p>
            <a:pPr algn="ctr">
              <a:lnSpc>
                <a:spcPts val="6190"/>
              </a:lnSpc>
            </a:pPr>
            <a:r>
              <a:rPr lang="en-US" sz="4421">
                <a:solidFill>
                  <a:srgbClr val="000000"/>
                </a:solidFill>
                <a:latin typeface="Lato 1"/>
                <a:ea typeface="Lato 1"/>
                <a:cs typeface="Lato 1"/>
                <a:sym typeface="Lato 1"/>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DAGuvX2Nalk</dc:identifier>
  <dcterms:modified xsi:type="dcterms:W3CDTF">2011-08-01T06:04:30Z</dcterms:modified>
  <cp:revision>1</cp:revision>
  <dc:title>SALES</dc:title>
</cp:coreProperties>
</file>