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79" d="100"/>
          <a:sy n="79" d="100"/>
        </p:scale>
        <p:origin x="1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11/27/2022</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11/27/2022</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11/27/2022</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11/27/2022</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11/27/2022</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B59A-A5D3-3385-4C90-80B415647FAE}"/>
              </a:ext>
            </a:extLst>
          </p:cNvPr>
          <p:cNvSpPr>
            <a:spLocks noGrp="1"/>
          </p:cNvSpPr>
          <p:nvPr>
            <p:ph type="ctrTitle"/>
          </p:nvPr>
        </p:nvSpPr>
        <p:spPr/>
        <p:txBody>
          <a:bodyPr/>
          <a:lstStyle/>
          <a:p>
            <a:pPr algn="ctr"/>
            <a:r>
              <a:rPr lang="en-US" dirty="0"/>
              <a:t>STOCK MANAGEMENT SYSTEM</a:t>
            </a:r>
            <a:endParaRPr lang="en-IN" dirty="0"/>
          </a:p>
        </p:txBody>
      </p:sp>
      <p:sp>
        <p:nvSpPr>
          <p:cNvPr id="3" name="Subtitle 2">
            <a:extLst>
              <a:ext uri="{FF2B5EF4-FFF2-40B4-BE49-F238E27FC236}">
                <a16:creationId xmlns:a16="http://schemas.microsoft.com/office/drawing/2014/main" id="{6D63F885-525C-D13F-B701-C0E501488982}"/>
              </a:ext>
            </a:extLst>
          </p:cNvPr>
          <p:cNvSpPr>
            <a:spLocks noGrp="1"/>
          </p:cNvSpPr>
          <p:nvPr>
            <p:ph type="subTitle" idx="1"/>
          </p:nvPr>
        </p:nvSpPr>
        <p:spPr>
          <a:xfrm>
            <a:off x="2961684" y="4078386"/>
            <a:ext cx="6878231" cy="1901627"/>
          </a:xfrm>
        </p:spPr>
        <p:txBody>
          <a:bodyPr>
            <a:normAutofit/>
          </a:bodyPr>
          <a:lstStyle/>
          <a:p>
            <a:r>
              <a:rPr lang="en-US" dirty="0"/>
              <a:t>GOVERNMENT COLLEGE OF ENGINEERING, TIRUNELVELI</a:t>
            </a:r>
          </a:p>
          <a:p>
            <a:r>
              <a:rPr lang="en-US" dirty="0"/>
              <a:t>NAME: KEERTHIKA S</a:t>
            </a:r>
          </a:p>
          <a:p>
            <a:r>
              <a:rPr lang="en-US" dirty="0"/>
              <a:t>REGISTER NAME: 950820104022</a:t>
            </a:r>
          </a:p>
          <a:p>
            <a:r>
              <a:rPr lang="en-US" dirty="0"/>
              <a:t>ROLL NO: 20CS822</a:t>
            </a:r>
          </a:p>
          <a:p>
            <a:endParaRPr lang="en-US" dirty="0"/>
          </a:p>
          <a:p>
            <a:endParaRPr lang="en-IN" dirty="0"/>
          </a:p>
        </p:txBody>
      </p:sp>
    </p:spTree>
    <p:extLst>
      <p:ext uri="{BB962C8B-B14F-4D97-AF65-F5344CB8AC3E}">
        <p14:creationId xmlns:p14="http://schemas.microsoft.com/office/powerpoint/2010/main" val="3087599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03719-CB61-0E58-353C-31F7B7A36065}"/>
              </a:ext>
            </a:extLst>
          </p:cNvPr>
          <p:cNvSpPr>
            <a:spLocks noGrp="1"/>
          </p:cNvSpPr>
          <p:nvPr>
            <p:ph type="title"/>
          </p:nvPr>
        </p:nvSpPr>
        <p:spPr/>
        <p:txBody>
          <a:bodyPr>
            <a:normAutofit/>
          </a:bodyPr>
          <a:lstStyle/>
          <a:p>
            <a:r>
              <a:rPr lang="en-US" sz="3200" spc="-5" dirty="0">
                <a:effectLst/>
                <a:latin typeface="Times New Roman" panose="02020603050405020304" pitchFamily="18" charset="0"/>
                <a:ea typeface="Times New Roman" panose="02020603050405020304" pitchFamily="18" charset="0"/>
              </a:rPr>
              <a:t>Architecture</a:t>
            </a:r>
            <a:r>
              <a:rPr lang="en-US" sz="3200" spc="-25" dirty="0">
                <a:effectLst/>
                <a:latin typeface="Times New Roman" panose="02020603050405020304" pitchFamily="18" charset="0"/>
                <a:ea typeface="Times New Roman" panose="02020603050405020304" pitchFamily="18" charset="0"/>
              </a:rPr>
              <a:t> </a:t>
            </a:r>
            <a:r>
              <a:rPr lang="en-US" sz="3200" spc="-5" dirty="0">
                <a:effectLst/>
                <a:latin typeface="Times New Roman" panose="02020603050405020304" pitchFamily="18" charset="0"/>
                <a:ea typeface="Times New Roman" panose="02020603050405020304" pitchFamily="18" charset="0"/>
              </a:rPr>
              <a:t>Specifications</a:t>
            </a:r>
            <a:br>
              <a:rPr lang="en-IN" sz="3200" spc="-5" dirty="0">
                <a:effectLst/>
                <a:latin typeface="Times New Roman" panose="02020603050405020304" pitchFamily="18" charset="0"/>
                <a:ea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AD6FE4AE-ABA4-AFB1-DBC4-3E16A9C89619}"/>
              </a:ext>
            </a:extLst>
          </p:cNvPr>
          <p:cNvSpPr>
            <a:spLocks noGrp="1"/>
          </p:cNvSpPr>
          <p:nvPr>
            <p:ph idx="1"/>
          </p:nvPr>
        </p:nvSpPr>
        <p:spPr/>
        <p:txBody>
          <a:bodyPr/>
          <a:lstStyle/>
          <a:p>
            <a:pPr marL="742950" lvl="1" indent="-285750">
              <a:spcBef>
                <a:spcPts val="445"/>
              </a:spcBef>
              <a:spcAft>
                <a:spcPts val="0"/>
              </a:spcAft>
              <a:buFont typeface="+mj-lt"/>
              <a:buAutoNum type="arabicPeriod"/>
              <a:tabLst>
                <a:tab pos="342900" algn="l"/>
              </a:tabLst>
            </a:pPr>
            <a:r>
              <a:rPr lang="en-US" spc="-5" dirty="0">
                <a:effectLst/>
                <a:latin typeface="Times New Roman" panose="02020603050405020304" pitchFamily="18" charset="0"/>
                <a:ea typeface="Times New Roman" panose="02020603050405020304" pitchFamily="18" charset="0"/>
              </a:rPr>
              <a:t>Hardware</a:t>
            </a:r>
            <a:r>
              <a:rPr lang="en-US" spc="-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Requirements</a:t>
            </a:r>
            <a:endParaRPr lang="en-IN" spc="-5" dirty="0">
              <a:effectLst/>
              <a:latin typeface="Times New Roman" panose="02020603050405020304" pitchFamily="18" charset="0"/>
              <a:ea typeface="Times New Roman" panose="02020603050405020304" pitchFamily="18" charset="0"/>
            </a:endParaRPr>
          </a:p>
          <a:p>
            <a:pPr marL="0" indent="0">
              <a:spcBef>
                <a:spcPts val="10"/>
              </a:spcBef>
              <a:buNone/>
            </a:pPr>
            <a:endParaRPr lang="en-IN" sz="1400" dirty="0">
              <a:effectLst/>
              <a:latin typeface="Times New Roman" panose="02020603050405020304" pitchFamily="18" charset="0"/>
              <a:ea typeface="Times New Roman" panose="02020603050405020304" pitchFamily="18" charset="0"/>
            </a:endParaRPr>
          </a:p>
          <a:p>
            <a:pPr marL="1054100" marR="3754755">
              <a:spcAft>
                <a:spcPts val="0"/>
              </a:spcAft>
              <a:tabLst>
                <a:tab pos="1729105" algn="l"/>
              </a:tabLst>
            </a:pPr>
            <a:r>
              <a:rPr lang="en-US" sz="1400" dirty="0">
                <a:effectLst/>
                <a:latin typeface="Times New Roman" panose="02020603050405020304" pitchFamily="18" charset="0"/>
                <a:ea typeface="Times New Roman" panose="02020603050405020304" pitchFamily="18" charset="0"/>
              </a:rPr>
              <a:t>PROCESSOR : 64-bit</a:t>
            </a:r>
          </a:p>
          <a:p>
            <a:pPr marL="1054100" marR="3754755">
              <a:spcAft>
                <a:spcPts val="0"/>
              </a:spcAft>
              <a:tabLst>
                <a:tab pos="1729105" algn="l"/>
              </a:tabLst>
            </a:pPr>
            <a:r>
              <a:rPr lang="en-US" sz="1400" spc="-33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ROM</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2GB</a:t>
            </a:r>
          </a:p>
          <a:p>
            <a:pPr marL="1054100" marR="3754755">
              <a:spcAft>
                <a:spcPts val="0"/>
              </a:spcAft>
              <a:tabLst>
                <a:tab pos="1729105" algn="l"/>
              </a:tabLst>
            </a:pPr>
            <a:r>
              <a:rPr lang="en-US" sz="1400" dirty="0">
                <a:effectLst/>
                <a:latin typeface="Times New Roman" panose="02020603050405020304" pitchFamily="18" charset="0"/>
                <a:ea typeface="Times New Roman" panose="02020603050405020304" pitchFamily="18" charset="0"/>
              </a:rPr>
              <a:t>RAM</a:t>
            </a:r>
            <a:r>
              <a:rPr lang="en-US" sz="1400" spc="-25" dirty="0">
                <a:effectLst/>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	4GB</a:t>
            </a:r>
            <a:r>
              <a:rPr lang="en-US" sz="1200" dirty="0">
                <a:effectLst/>
                <a:latin typeface="Times New Roman" panose="02020603050405020304" pitchFamily="18" charset="0"/>
                <a:ea typeface="Times New Roman" panose="02020603050405020304" pitchFamily="18" charset="0"/>
              </a:rPr>
              <a:t> </a:t>
            </a:r>
          </a:p>
          <a:p>
            <a:pPr marL="457200" lvl="1" indent="0">
              <a:buNone/>
              <a:tabLst>
                <a:tab pos="342900" algn="l"/>
              </a:tabLst>
            </a:pPr>
            <a:endParaRPr lang="en-IN" sz="1400" spc="-5" dirty="0">
              <a:effectLst/>
              <a:latin typeface="Times New Roman" panose="02020603050405020304" pitchFamily="18" charset="0"/>
              <a:ea typeface="Times New Roman" panose="02020603050405020304" pitchFamily="18" charset="0"/>
            </a:endParaRPr>
          </a:p>
          <a:p>
            <a:pPr marL="457200" lvl="1" indent="0">
              <a:buNone/>
              <a:tabLst>
                <a:tab pos="342900" algn="l"/>
              </a:tabLst>
            </a:pPr>
            <a:r>
              <a:rPr lang="en-IN" sz="1400" spc="-5" dirty="0">
                <a:latin typeface="Times New Roman" panose="02020603050405020304" pitchFamily="18" charset="0"/>
                <a:ea typeface="Times New Roman" panose="02020603050405020304" pitchFamily="18" charset="0"/>
              </a:rPr>
              <a:t>2. </a:t>
            </a:r>
            <a:r>
              <a:rPr lang="en-US" spc="-5" dirty="0">
                <a:effectLst/>
                <a:latin typeface="Times New Roman" panose="02020603050405020304" pitchFamily="18" charset="0"/>
                <a:ea typeface="Times New Roman" panose="02020603050405020304" pitchFamily="18" charset="0"/>
              </a:rPr>
              <a:t>Software</a:t>
            </a:r>
            <a:r>
              <a:rPr lang="en-US" spc="-2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Requirements</a:t>
            </a:r>
          </a:p>
          <a:p>
            <a:pPr marL="457200" lvl="1" indent="0">
              <a:buNone/>
              <a:tabLst>
                <a:tab pos="342900" algn="l"/>
              </a:tabLst>
            </a:pPr>
            <a:endParaRPr lang="en-IN" spc="-5" dirty="0">
              <a:effectLst/>
              <a:latin typeface="Times New Roman" panose="02020603050405020304" pitchFamily="18" charset="0"/>
              <a:ea typeface="Times New Roman" panose="02020603050405020304" pitchFamily="18" charset="0"/>
            </a:endParaRPr>
          </a:p>
          <a:p>
            <a:pPr lvl="1"/>
            <a:r>
              <a:rPr lang="en-US" sz="1600" dirty="0">
                <a:effectLst/>
                <a:latin typeface="Times New Roman" panose="02020603050405020304" pitchFamily="18" charset="0"/>
                <a:ea typeface="Times New Roman" panose="02020603050405020304" pitchFamily="18" charset="0"/>
              </a:rPr>
              <a:t>OPERATING SYSTEM : WINDOWS 8/10</a:t>
            </a:r>
          </a:p>
          <a:p>
            <a:pPr lvl="1"/>
            <a:r>
              <a:rPr lang="en-US" sz="1600" spc="-3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FRONT END : JAVA NETBEANS</a:t>
            </a:r>
            <a:r>
              <a:rPr lang="en-US" sz="1600" spc="5" dirty="0">
                <a:effectLst/>
                <a:latin typeface="Times New Roman" panose="02020603050405020304" pitchFamily="18" charset="0"/>
                <a:ea typeface="Times New Roman" panose="02020603050405020304" pitchFamily="18" charset="0"/>
              </a:rPr>
              <a:t> </a:t>
            </a:r>
          </a:p>
          <a:p>
            <a:pPr lvl="1"/>
            <a:r>
              <a:rPr lang="en-US" sz="1600" dirty="0">
                <a:effectLst/>
                <a:latin typeface="Times New Roman" panose="02020603050405020304" pitchFamily="18" charset="0"/>
                <a:ea typeface="Times New Roman" panose="02020603050405020304" pitchFamily="18" charset="0"/>
              </a:rPr>
              <a:t>BACK</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END :</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MYSQL</a:t>
            </a:r>
            <a:endParaRPr lang="en-IN" sz="1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94200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0B0E-4CBA-2645-9247-C2BDEC17F350}"/>
              </a:ext>
            </a:extLst>
          </p:cNvPr>
          <p:cNvSpPr>
            <a:spLocks noGrp="1"/>
          </p:cNvSpPr>
          <p:nvPr>
            <p:ph type="title"/>
          </p:nvPr>
        </p:nvSpPr>
        <p:spPr/>
        <p:txBody>
          <a:bodyPr/>
          <a:lstStyle/>
          <a:p>
            <a:r>
              <a:rPr lang="en-US" dirty="0"/>
              <a:t>FUNCTIONAL REQUIREMENTS</a:t>
            </a:r>
            <a:endParaRPr lang="en-IN" dirty="0"/>
          </a:p>
        </p:txBody>
      </p:sp>
      <p:sp>
        <p:nvSpPr>
          <p:cNvPr id="3" name="Content Placeholder 2">
            <a:extLst>
              <a:ext uri="{FF2B5EF4-FFF2-40B4-BE49-F238E27FC236}">
                <a16:creationId xmlns:a16="http://schemas.microsoft.com/office/drawing/2014/main" id="{E5874C61-B3DD-5601-B5FB-1D7AEF0D0286}"/>
              </a:ext>
            </a:extLst>
          </p:cNvPr>
          <p:cNvSpPr>
            <a:spLocks noGrp="1"/>
          </p:cNvSpPr>
          <p:nvPr>
            <p:ph idx="1"/>
          </p:nvPr>
        </p:nvSpPr>
        <p:spPr/>
        <p:txBody>
          <a:bodyPr>
            <a:normAutofit/>
          </a:bodyPr>
          <a:lstStyle/>
          <a:p>
            <a:r>
              <a:rPr lang="en-US" sz="2800" dirty="0"/>
              <a:t>CUSTOMER REGISTRATION</a:t>
            </a:r>
          </a:p>
          <a:p>
            <a:endParaRPr lang="en-US" sz="2800" dirty="0"/>
          </a:p>
          <a:p>
            <a:pPr marL="0" indent="0">
              <a:buNone/>
            </a:pPr>
            <a:endParaRPr lang="en-US" sz="2800" dirty="0"/>
          </a:p>
          <a:p>
            <a:r>
              <a:rPr lang="en-US" sz="2800" dirty="0"/>
              <a:t>PRODUCT MANAGEMENT</a:t>
            </a:r>
            <a:endParaRPr lang="en-IN" sz="2800" dirty="0"/>
          </a:p>
        </p:txBody>
      </p:sp>
    </p:spTree>
    <p:extLst>
      <p:ext uri="{BB962C8B-B14F-4D97-AF65-F5344CB8AC3E}">
        <p14:creationId xmlns:p14="http://schemas.microsoft.com/office/powerpoint/2010/main" val="677559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2353D-3907-0ECB-2842-B5E07FB13C2D}"/>
              </a:ext>
            </a:extLst>
          </p:cNvPr>
          <p:cNvSpPr>
            <a:spLocks noGrp="1"/>
          </p:cNvSpPr>
          <p:nvPr>
            <p:ph type="title"/>
          </p:nvPr>
        </p:nvSpPr>
        <p:spPr/>
        <p:txBody>
          <a:bodyPr/>
          <a:lstStyle/>
          <a:p>
            <a:r>
              <a:rPr lang="en-US" dirty="0"/>
              <a:t>NON-FUNCTIONAL REQUIREMENTS</a:t>
            </a:r>
            <a:endParaRPr lang="en-IN" dirty="0"/>
          </a:p>
        </p:txBody>
      </p:sp>
      <p:sp>
        <p:nvSpPr>
          <p:cNvPr id="3" name="Content Placeholder 2">
            <a:extLst>
              <a:ext uri="{FF2B5EF4-FFF2-40B4-BE49-F238E27FC236}">
                <a16:creationId xmlns:a16="http://schemas.microsoft.com/office/drawing/2014/main" id="{5CDF9A4F-9B30-9D2F-A625-0A96DFB21772}"/>
              </a:ext>
            </a:extLst>
          </p:cNvPr>
          <p:cNvSpPr>
            <a:spLocks noGrp="1"/>
          </p:cNvSpPr>
          <p:nvPr>
            <p:ph idx="1"/>
          </p:nvPr>
        </p:nvSpPr>
        <p:spPr/>
        <p:txBody>
          <a:bodyPr>
            <a:normAutofit lnSpcReduction="10000"/>
          </a:bodyPr>
          <a:lstStyle/>
          <a:p>
            <a:pPr marL="0" indent="0">
              <a:buNone/>
            </a:pPr>
            <a:r>
              <a:rPr lang="en-US" dirty="0"/>
              <a:t>1. PERFORMANCE</a:t>
            </a:r>
          </a:p>
          <a:p>
            <a:pPr marL="0" indent="0">
              <a:buNone/>
            </a:pPr>
            <a:r>
              <a:rPr lang="en-US" dirty="0"/>
              <a:t>A. STATIC REUIREMENTS</a:t>
            </a:r>
          </a:p>
          <a:p>
            <a:r>
              <a:rPr lang="en-US" dirty="0"/>
              <a:t>1. NUMBER OF TERMINALS</a:t>
            </a:r>
          </a:p>
          <a:p>
            <a:r>
              <a:rPr lang="en-US" dirty="0"/>
              <a:t>2. NUMBER OF USERS</a:t>
            </a:r>
          </a:p>
          <a:p>
            <a:pPr marL="0" indent="0">
              <a:buNone/>
            </a:pPr>
            <a:r>
              <a:rPr lang="en-US" dirty="0"/>
              <a:t>B. DYANAMIC REQUIREMENTS</a:t>
            </a:r>
          </a:p>
          <a:p>
            <a:pPr marL="0" indent="0">
              <a:buNone/>
            </a:pPr>
            <a:r>
              <a:rPr lang="en-US" dirty="0"/>
              <a:t>2. RELIABILITY</a:t>
            </a:r>
          </a:p>
          <a:p>
            <a:pPr marL="0" indent="0">
              <a:buNone/>
            </a:pPr>
            <a:r>
              <a:rPr lang="en-US" dirty="0"/>
              <a:t>3. AVAILABILITY</a:t>
            </a:r>
          </a:p>
          <a:p>
            <a:pPr marL="0" indent="0">
              <a:buNone/>
            </a:pPr>
            <a:r>
              <a:rPr lang="en-US" dirty="0"/>
              <a:t>4. SECURITY</a:t>
            </a:r>
          </a:p>
          <a:p>
            <a:pPr marL="0" indent="0">
              <a:buNone/>
            </a:pPr>
            <a:r>
              <a:rPr lang="en-US" dirty="0"/>
              <a:t>5. MAINTAINABILITY</a:t>
            </a:r>
          </a:p>
          <a:p>
            <a:pPr marL="0" indent="0">
              <a:buNone/>
            </a:pPr>
            <a:r>
              <a:rPr lang="en-US" dirty="0"/>
              <a:t>6.PORTABILITY</a:t>
            </a:r>
          </a:p>
          <a:p>
            <a:endParaRPr lang="en-IN" dirty="0"/>
          </a:p>
        </p:txBody>
      </p:sp>
    </p:spTree>
    <p:extLst>
      <p:ext uri="{BB962C8B-B14F-4D97-AF65-F5344CB8AC3E}">
        <p14:creationId xmlns:p14="http://schemas.microsoft.com/office/powerpoint/2010/main" val="225082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4FB1-DD6C-3767-605A-A659350B4233}"/>
              </a:ext>
            </a:extLst>
          </p:cNvPr>
          <p:cNvSpPr>
            <a:spLocks noGrp="1"/>
          </p:cNvSpPr>
          <p:nvPr>
            <p:ph type="title"/>
          </p:nvPr>
        </p:nvSpPr>
        <p:spPr/>
        <p:txBody>
          <a:bodyPr/>
          <a:lstStyle/>
          <a:p>
            <a:r>
              <a:rPr lang="en-US" dirty="0"/>
              <a:t>USECASE DIAGRAM</a:t>
            </a:r>
            <a:endParaRPr lang="en-IN" dirty="0"/>
          </a:p>
        </p:txBody>
      </p:sp>
      <p:pic>
        <p:nvPicPr>
          <p:cNvPr id="4" name="Content Placeholder 3">
            <a:extLst>
              <a:ext uri="{FF2B5EF4-FFF2-40B4-BE49-F238E27FC236}">
                <a16:creationId xmlns:a16="http://schemas.microsoft.com/office/drawing/2014/main" id="{3A4118D3-9704-4138-49FF-0B93E7AEE33E}"/>
              </a:ext>
            </a:extLst>
          </p:cNvPr>
          <p:cNvPicPr>
            <a:picLocks noGrp="1" noChangeAspect="1"/>
          </p:cNvPicPr>
          <p:nvPr>
            <p:ph idx="1"/>
          </p:nvPr>
        </p:nvPicPr>
        <p:blipFill>
          <a:blip r:embed="rId2"/>
          <a:stretch>
            <a:fillRect/>
          </a:stretch>
        </p:blipFill>
        <p:spPr>
          <a:xfrm>
            <a:off x="1772156" y="1950181"/>
            <a:ext cx="8253876" cy="4215949"/>
          </a:xfrm>
          <a:prstGeom prst="rect">
            <a:avLst/>
          </a:prstGeom>
        </p:spPr>
      </p:pic>
    </p:spTree>
    <p:extLst>
      <p:ext uri="{BB962C8B-B14F-4D97-AF65-F5344CB8AC3E}">
        <p14:creationId xmlns:p14="http://schemas.microsoft.com/office/powerpoint/2010/main" val="321185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5C7F-F6F7-10CD-B851-88ADFE7E488C}"/>
              </a:ext>
            </a:extLst>
          </p:cNvPr>
          <p:cNvSpPr>
            <a:spLocks noGrp="1"/>
          </p:cNvSpPr>
          <p:nvPr>
            <p:ph type="title"/>
          </p:nvPr>
        </p:nvSpPr>
        <p:spPr/>
        <p:txBody>
          <a:bodyPr/>
          <a:lstStyle/>
          <a:p>
            <a:r>
              <a:rPr lang="en-US" dirty="0"/>
              <a:t>STATE CHART DIAGRAM</a:t>
            </a:r>
            <a:endParaRPr lang="en-IN" dirty="0"/>
          </a:p>
        </p:txBody>
      </p:sp>
      <p:pic>
        <p:nvPicPr>
          <p:cNvPr id="4" name="Content Placeholder 3">
            <a:extLst>
              <a:ext uri="{FF2B5EF4-FFF2-40B4-BE49-F238E27FC236}">
                <a16:creationId xmlns:a16="http://schemas.microsoft.com/office/drawing/2014/main" id="{C757E11D-AA8A-5989-BFDE-C3AF8C9768FA}"/>
              </a:ext>
            </a:extLst>
          </p:cNvPr>
          <p:cNvPicPr>
            <a:picLocks noGrp="1" noChangeAspect="1"/>
          </p:cNvPicPr>
          <p:nvPr>
            <p:ph idx="1"/>
          </p:nvPr>
        </p:nvPicPr>
        <p:blipFill>
          <a:blip r:embed="rId2"/>
          <a:stretch>
            <a:fillRect/>
          </a:stretch>
        </p:blipFill>
        <p:spPr>
          <a:xfrm>
            <a:off x="1836219" y="2168665"/>
            <a:ext cx="8610599" cy="3989373"/>
          </a:xfrm>
          <a:prstGeom prst="rect">
            <a:avLst/>
          </a:prstGeom>
        </p:spPr>
      </p:pic>
    </p:spTree>
    <p:extLst>
      <p:ext uri="{BB962C8B-B14F-4D97-AF65-F5344CB8AC3E}">
        <p14:creationId xmlns:p14="http://schemas.microsoft.com/office/powerpoint/2010/main" val="238202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2A44A-270F-2EF5-33B0-8AA18DB3BDB7}"/>
              </a:ext>
            </a:extLst>
          </p:cNvPr>
          <p:cNvSpPr>
            <a:spLocks noGrp="1"/>
          </p:cNvSpPr>
          <p:nvPr>
            <p:ph type="title"/>
          </p:nvPr>
        </p:nvSpPr>
        <p:spPr/>
        <p:txBody>
          <a:bodyPr/>
          <a:lstStyle/>
          <a:p>
            <a:r>
              <a:rPr lang="en-US" dirty="0"/>
              <a:t>CLASS DIAGRAM</a:t>
            </a:r>
            <a:endParaRPr lang="en-IN" dirty="0"/>
          </a:p>
        </p:txBody>
      </p:sp>
      <p:pic>
        <p:nvPicPr>
          <p:cNvPr id="4" name="Content Placeholder 3">
            <a:extLst>
              <a:ext uri="{FF2B5EF4-FFF2-40B4-BE49-F238E27FC236}">
                <a16:creationId xmlns:a16="http://schemas.microsoft.com/office/drawing/2014/main" id="{84356100-802C-9FA5-E35E-8CB8D203EFA7}"/>
              </a:ext>
            </a:extLst>
          </p:cNvPr>
          <p:cNvPicPr>
            <a:picLocks noGrp="1" noChangeAspect="1"/>
          </p:cNvPicPr>
          <p:nvPr>
            <p:ph idx="1"/>
          </p:nvPr>
        </p:nvPicPr>
        <p:blipFill>
          <a:blip r:embed="rId2"/>
          <a:stretch>
            <a:fillRect/>
          </a:stretch>
        </p:blipFill>
        <p:spPr>
          <a:xfrm>
            <a:off x="1019596" y="1990640"/>
            <a:ext cx="9726627" cy="4345423"/>
          </a:xfrm>
          <a:prstGeom prst="rect">
            <a:avLst/>
          </a:prstGeom>
        </p:spPr>
      </p:pic>
    </p:spTree>
    <p:extLst>
      <p:ext uri="{BB962C8B-B14F-4D97-AF65-F5344CB8AC3E}">
        <p14:creationId xmlns:p14="http://schemas.microsoft.com/office/powerpoint/2010/main" val="2370290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30AB4-DC61-F03D-8755-8DAC2F4C5EA0}"/>
              </a:ext>
            </a:extLst>
          </p:cNvPr>
          <p:cNvSpPr>
            <a:spLocks noGrp="1"/>
          </p:cNvSpPr>
          <p:nvPr>
            <p:ph type="title"/>
          </p:nvPr>
        </p:nvSpPr>
        <p:spPr/>
        <p:txBody>
          <a:bodyPr/>
          <a:lstStyle/>
          <a:p>
            <a:r>
              <a:rPr lang="en-US" dirty="0"/>
              <a:t>SEQUENCE DIAGRAM</a:t>
            </a:r>
            <a:endParaRPr lang="en-IN" dirty="0"/>
          </a:p>
        </p:txBody>
      </p:sp>
      <p:pic>
        <p:nvPicPr>
          <p:cNvPr id="5" name="Content Placeholder 4">
            <a:extLst>
              <a:ext uri="{FF2B5EF4-FFF2-40B4-BE49-F238E27FC236}">
                <a16:creationId xmlns:a16="http://schemas.microsoft.com/office/drawing/2014/main" id="{60E3A558-E922-DD3B-955A-33EF7AABB4F9}"/>
              </a:ext>
            </a:extLst>
          </p:cNvPr>
          <p:cNvPicPr>
            <a:picLocks noGrp="1" noChangeAspect="1"/>
          </p:cNvPicPr>
          <p:nvPr>
            <p:ph idx="1"/>
          </p:nvPr>
        </p:nvPicPr>
        <p:blipFill>
          <a:blip r:embed="rId2"/>
          <a:stretch>
            <a:fillRect/>
          </a:stretch>
        </p:blipFill>
        <p:spPr>
          <a:xfrm>
            <a:off x="1545579" y="1925905"/>
            <a:ext cx="8909331" cy="4292334"/>
          </a:xfrm>
        </p:spPr>
      </p:pic>
    </p:spTree>
    <p:extLst>
      <p:ext uri="{BB962C8B-B14F-4D97-AF65-F5344CB8AC3E}">
        <p14:creationId xmlns:p14="http://schemas.microsoft.com/office/powerpoint/2010/main" val="691906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68B41-C7E2-DD6C-B70F-AC13358B43A5}"/>
              </a:ext>
            </a:extLst>
          </p:cNvPr>
          <p:cNvSpPr>
            <a:spLocks noGrp="1"/>
          </p:cNvSpPr>
          <p:nvPr>
            <p:ph type="title"/>
          </p:nvPr>
        </p:nvSpPr>
        <p:spPr/>
        <p:txBody>
          <a:bodyPr/>
          <a:lstStyle/>
          <a:p>
            <a:r>
              <a:rPr lang="en-US" dirty="0"/>
              <a:t>COLLABORATION DIAGRAM</a:t>
            </a:r>
            <a:endParaRPr lang="en-IN" dirty="0"/>
          </a:p>
        </p:txBody>
      </p:sp>
      <p:pic>
        <p:nvPicPr>
          <p:cNvPr id="5" name="Content Placeholder 4">
            <a:extLst>
              <a:ext uri="{FF2B5EF4-FFF2-40B4-BE49-F238E27FC236}">
                <a16:creationId xmlns:a16="http://schemas.microsoft.com/office/drawing/2014/main" id="{925798AE-C7B6-6065-1157-C731CAB9E799}"/>
              </a:ext>
            </a:extLst>
          </p:cNvPr>
          <p:cNvPicPr>
            <a:picLocks noGrp="1" noChangeAspect="1"/>
          </p:cNvPicPr>
          <p:nvPr>
            <p:ph idx="1"/>
          </p:nvPr>
        </p:nvPicPr>
        <p:blipFill>
          <a:blip r:embed="rId2"/>
          <a:stretch>
            <a:fillRect/>
          </a:stretch>
        </p:blipFill>
        <p:spPr>
          <a:xfrm>
            <a:off x="2184850" y="1998733"/>
            <a:ext cx="8172955" cy="4219505"/>
          </a:xfrm>
        </p:spPr>
      </p:pic>
    </p:spTree>
    <p:extLst>
      <p:ext uri="{BB962C8B-B14F-4D97-AF65-F5344CB8AC3E}">
        <p14:creationId xmlns:p14="http://schemas.microsoft.com/office/powerpoint/2010/main" val="385386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1499-3CAC-8864-CD12-94D2FC47F1AE}"/>
              </a:ext>
            </a:extLst>
          </p:cNvPr>
          <p:cNvSpPr>
            <a:spLocks noGrp="1"/>
          </p:cNvSpPr>
          <p:nvPr>
            <p:ph type="title"/>
          </p:nvPr>
        </p:nvSpPr>
        <p:spPr/>
        <p:txBody>
          <a:bodyPr/>
          <a:lstStyle/>
          <a:p>
            <a:r>
              <a:rPr lang="en-US" dirty="0"/>
              <a:t>ACTIVITY DIAGRAM</a:t>
            </a:r>
            <a:endParaRPr lang="en-IN" dirty="0"/>
          </a:p>
        </p:txBody>
      </p:sp>
      <p:pic>
        <p:nvPicPr>
          <p:cNvPr id="5" name="Content Placeholder 4">
            <a:extLst>
              <a:ext uri="{FF2B5EF4-FFF2-40B4-BE49-F238E27FC236}">
                <a16:creationId xmlns:a16="http://schemas.microsoft.com/office/drawing/2014/main" id="{77837A97-F36B-45EE-1791-9E4467117161}"/>
              </a:ext>
            </a:extLst>
          </p:cNvPr>
          <p:cNvPicPr>
            <a:picLocks noGrp="1" noChangeAspect="1"/>
          </p:cNvPicPr>
          <p:nvPr>
            <p:ph idx="1"/>
          </p:nvPr>
        </p:nvPicPr>
        <p:blipFill>
          <a:blip r:embed="rId2"/>
          <a:stretch>
            <a:fillRect/>
          </a:stretch>
        </p:blipFill>
        <p:spPr>
          <a:xfrm>
            <a:off x="2055378" y="1966365"/>
            <a:ext cx="8472360" cy="4251873"/>
          </a:xfrm>
        </p:spPr>
      </p:pic>
    </p:spTree>
    <p:extLst>
      <p:ext uri="{BB962C8B-B14F-4D97-AF65-F5344CB8AC3E}">
        <p14:creationId xmlns:p14="http://schemas.microsoft.com/office/powerpoint/2010/main" val="429149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1E39E-5F49-DA98-D234-E9D132188170}"/>
              </a:ext>
            </a:extLst>
          </p:cNvPr>
          <p:cNvSpPr>
            <a:spLocks noGrp="1"/>
          </p:cNvSpPr>
          <p:nvPr>
            <p:ph type="title"/>
          </p:nvPr>
        </p:nvSpPr>
        <p:spPr/>
        <p:txBody>
          <a:bodyPr/>
          <a:lstStyle/>
          <a:p>
            <a:r>
              <a:rPr lang="en-US" dirty="0"/>
              <a:t>OUTPUTS</a:t>
            </a:r>
            <a:endParaRPr lang="en-IN" dirty="0"/>
          </a:p>
        </p:txBody>
      </p:sp>
      <p:pic>
        <p:nvPicPr>
          <p:cNvPr id="4" name="Content Placeholder 3">
            <a:extLst>
              <a:ext uri="{FF2B5EF4-FFF2-40B4-BE49-F238E27FC236}">
                <a16:creationId xmlns:a16="http://schemas.microsoft.com/office/drawing/2014/main" id="{BA0BA328-9CCB-690A-DDC4-46C940B2842A}"/>
              </a:ext>
            </a:extLst>
          </p:cNvPr>
          <p:cNvPicPr>
            <a:picLocks noGrp="1" noChangeAspect="1"/>
          </p:cNvPicPr>
          <p:nvPr>
            <p:ph idx="1"/>
          </p:nvPr>
        </p:nvPicPr>
        <p:blipFill>
          <a:blip r:embed="rId2"/>
          <a:stretch>
            <a:fillRect/>
          </a:stretch>
        </p:blipFill>
        <p:spPr>
          <a:xfrm>
            <a:off x="1019597" y="1723604"/>
            <a:ext cx="9289656" cy="4652919"/>
          </a:xfrm>
          <a:prstGeom prst="rect">
            <a:avLst/>
          </a:prstGeom>
        </p:spPr>
      </p:pic>
    </p:spTree>
    <p:extLst>
      <p:ext uri="{BB962C8B-B14F-4D97-AF65-F5344CB8AC3E}">
        <p14:creationId xmlns:p14="http://schemas.microsoft.com/office/powerpoint/2010/main" val="378611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6939-4D59-E6FF-E5A1-137A1DE5F8CD}"/>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8269852-45A0-1D9F-4064-6E1F09DE47F9}"/>
              </a:ext>
            </a:extLst>
          </p:cNvPr>
          <p:cNvSpPr>
            <a:spLocks noGrp="1"/>
          </p:cNvSpPr>
          <p:nvPr>
            <p:ph idx="1"/>
          </p:nvPr>
        </p:nvSpPr>
        <p:spPr/>
        <p:txBody>
          <a:bodyPr/>
          <a:lstStyle/>
          <a:p>
            <a:r>
              <a:rPr lang="en-US" dirty="0"/>
              <a:t>The stock maintenance system which take care of sales information of the company and analyze the potential of the trade. It maintains the data in efficient manner. The existing system was recorded manually on pen and paper and time consuming one. To overcome this we are operating it in system and database for delivering accurate and real time information on stocks. This is also helps in calculating the total stocks, pending stocks and updating. It is mainly used in business sector to maintain stock level and profit and unprofitable product. This is mainly used by sales person and customers. This system is used for time and money saving, increases productivity and efficiency and also used for accurate data analysis of stocks. Also used for analysis the data in real-time requirements of the stocks.</a:t>
            </a:r>
            <a:endParaRPr lang="en-IN" dirty="0"/>
          </a:p>
        </p:txBody>
      </p:sp>
    </p:spTree>
    <p:extLst>
      <p:ext uri="{BB962C8B-B14F-4D97-AF65-F5344CB8AC3E}">
        <p14:creationId xmlns:p14="http://schemas.microsoft.com/office/powerpoint/2010/main" val="3906777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979A-3036-DFEC-E063-6E9761C3A2C3}"/>
              </a:ext>
            </a:extLst>
          </p:cNvPr>
          <p:cNvSpPr>
            <a:spLocks noGrp="1"/>
          </p:cNvSpPr>
          <p:nvPr>
            <p:ph type="title"/>
          </p:nvPr>
        </p:nvSpPr>
        <p:spPr/>
        <p:txBody>
          <a:bodyPr/>
          <a:lstStyle/>
          <a:p>
            <a:r>
              <a:rPr lang="en-US" dirty="0"/>
              <a:t>MAIN PAGE</a:t>
            </a:r>
            <a:endParaRPr lang="en-IN" dirty="0"/>
          </a:p>
        </p:txBody>
      </p:sp>
      <p:pic>
        <p:nvPicPr>
          <p:cNvPr id="4" name="Content Placeholder 3">
            <a:extLst>
              <a:ext uri="{FF2B5EF4-FFF2-40B4-BE49-F238E27FC236}">
                <a16:creationId xmlns:a16="http://schemas.microsoft.com/office/drawing/2014/main" id="{82C3CFDA-8BC4-8530-638B-B0F20ABAA32C}"/>
              </a:ext>
            </a:extLst>
          </p:cNvPr>
          <p:cNvPicPr>
            <a:picLocks noGrp="1" noChangeAspect="1"/>
          </p:cNvPicPr>
          <p:nvPr>
            <p:ph idx="1"/>
          </p:nvPr>
        </p:nvPicPr>
        <p:blipFill>
          <a:blip r:embed="rId2"/>
          <a:stretch>
            <a:fillRect/>
          </a:stretch>
        </p:blipFill>
        <p:spPr>
          <a:xfrm>
            <a:off x="2047286" y="1844984"/>
            <a:ext cx="8480452" cy="4563908"/>
          </a:xfrm>
          <a:prstGeom prst="rect">
            <a:avLst/>
          </a:prstGeom>
        </p:spPr>
      </p:pic>
    </p:spTree>
    <p:extLst>
      <p:ext uri="{BB962C8B-B14F-4D97-AF65-F5344CB8AC3E}">
        <p14:creationId xmlns:p14="http://schemas.microsoft.com/office/powerpoint/2010/main" val="1575799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6C703-A9D3-8207-6101-1777E14C73C2}"/>
              </a:ext>
            </a:extLst>
          </p:cNvPr>
          <p:cNvSpPr>
            <a:spLocks noGrp="1"/>
          </p:cNvSpPr>
          <p:nvPr>
            <p:ph type="title"/>
          </p:nvPr>
        </p:nvSpPr>
        <p:spPr/>
        <p:txBody>
          <a:bodyPr/>
          <a:lstStyle/>
          <a:p>
            <a:r>
              <a:rPr lang="en-US" dirty="0"/>
              <a:t>DATABASES</a:t>
            </a:r>
            <a:endParaRPr lang="en-IN" dirty="0"/>
          </a:p>
        </p:txBody>
      </p:sp>
      <p:pic>
        <p:nvPicPr>
          <p:cNvPr id="4" name="Content Placeholder 3">
            <a:extLst>
              <a:ext uri="{FF2B5EF4-FFF2-40B4-BE49-F238E27FC236}">
                <a16:creationId xmlns:a16="http://schemas.microsoft.com/office/drawing/2014/main" id="{821F7688-168B-4D22-AB26-AE4220FEEED9}"/>
              </a:ext>
            </a:extLst>
          </p:cNvPr>
          <p:cNvPicPr>
            <a:picLocks noGrp="1" noChangeAspect="1"/>
          </p:cNvPicPr>
          <p:nvPr>
            <p:ph idx="1"/>
          </p:nvPr>
        </p:nvPicPr>
        <p:blipFill>
          <a:blip r:embed="rId2"/>
          <a:stretch>
            <a:fillRect/>
          </a:stretch>
        </p:blipFill>
        <p:spPr>
          <a:xfrm>
            <a:off x="1480842" y="1998733"/>
            <a:ext cx="9313933" cy="4256410"/>
          </a:xfrm>
          <a:prstGeom prst="rect">
            <a:avLst/>
          </a:prstGeom>
        </p:spPr>
      </p:pic>
    </p:spTree>
    <p:extLst>
      <p:ext uri="{BB962C8B-B14F-4D97-AF65-F5344CB8AC3E}">
        <p14:creationId xmlns:p14="http://schemas.microsoft.com/office/powerpoint/2010/main" val="38332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9EA72-F1DD-2326-7DD2-746564972B1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B9880F1-C391-6F6D-21F7-AC7099D6BE80}"/>
              </a:ext>
            </a:extLst>
          </p:cNvPr>
          <p:cNvSpPr>
            <a:spLocks noGrp="1"/>
          </p:cNvSpPr>
          <p:nvPr>
            <p:ph idx="1"/>
          </p:nvPr>
        </p:nvSpPr>
        <p:spPr/>
        <p:txBody>
          <a:bodyPr>
            <a:normAutofit/>
          </a:bodyPr>
          <a:lstStyle/>
          <a:p>
            <a:r>
              <a:rPr lang="en-US" sz="2800" dirty="0">
                <a:effectLst/>
                <a:latin typeface="Times New Roman" panose="02020603050405020304" pitchFamily="18" charset="0"/>
                <a:ea typeface="Times New Roman" panose="02020603050405020304" pitchFamily="18" charset="0"/>
              </a:rPr>
              <a:t>In this</a:t>
            </a:r>
            <a:r>
              <a:rPr lang="en-US" sz="2800" spc="3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project we have developed a system which helps the retailers to</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sell and manage their products easily. It covers the functional areas of </a:t>
            </a:r>
            <a:r>
              <a:rPr lang="en-US" sz="2800" dirty="0" err="1">
                <a:effectLst/>
                <a:latin typeface="Times New Roman" panose="02020603050405020304" pitchFamily="18" charset="0"/>
                <a:ea typeface="Times New Roman" panose="02020603050405020304" pitchFamily="18" charset="0"/>
              </a:rPr>
              <a:t>erp</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such</a:t>
            </a:r>
            <a:r>
              <a:rPr lang="en-US" sz="2800" spc="7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as</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Marketing</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sales,</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Supply</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chain</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management,</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Accounting</a:t>
            </a:r>
            <a:r>
              <a:rPr lang="en-US" sz="2800" spc="8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and Finance and Human Resources. So this can help in increasing the sales of</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retailer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through</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help</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inventory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management.</a:t>
            </a:r>
            <a:r>
              <a:rPr lang="en-US" sz="2800" spc="3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So</a:t>
            </a:r>
            <a:r>
              <a:rPr lang="en-US" sz="2800" spc="35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required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products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can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bought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based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demand.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future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33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products can be scanned with the help of barcode scanner. A system can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 developed to take order from the customers online and deliver them.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customer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relationship</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can</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be</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built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help</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feedback.</a:t>
            </a:r>
            <a:endParaRPr lang="en-IN" sz="2800" dirty="0">
              <a:effectLst/>
              <a:latin typeface="Times New Roman" panose="02020603050405020304" pitchFamily="18" charset="0"/>
              <a:ea typeface="Times New Roman" panose="02020603050405020304" pitchFamily="18" charset="0"/>
            </a:endParaRPr>
          </a:p>
          <a:p>
            <a:endParaRPr lang="en-IN" sz="2800" dirty="0"/>
          </a:p>
        </p:txBody>
      </p:sp>
    </p:spTree>
    <p:extLst>
      <p:ext uri="{BB962C8B-B14F-4D97-AF65-F5344CB8AC3E}">
        <p14:creationId xmlns:p14="http://schemas.microsoft.com/office/powerpoint/2010/main" val="3155084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722C-806C-BFF2-3332-1D588C5C01E3}"/>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5610723-1379-0E39-ADE0-39CAB745D8AC}"/>
              </a:ext>
            </a:extLst>
          </p:cNvPr>
          <p:cNvSpPr>
            <a:spLocks noGrp="1"/>
          </p:cNvSpPr>
          <p:nvPr>
            <p:ph idx="1"/>
          </p:nvPr>
        </p:nvSpPr>
        <p:spPr/>
        <p:txBody>
          <a:bodyPr>
            <a:normAutofit/>
          </a:bodyPr>
          <a:lstStyle/>
          <a:p>
            <a:r>
              <a:rPr lang="en-US" sz="3200" dirty="0"/>
              <a:t>Stock maintenance is an interface between the customer and the sales person. It aims at improving the efficiency in maintaining the stocks.</a:t>
            </a:r>
            <a:endParaRPr lang="en-IN" sz="3200" dirty="0"/>
          </a:p>
        </p:txBody>
      </p:sp>
    </p:spTree>
    <p:extLst>
      <p:ext uri="{BB962C8B-B14F-4D97-AF65-F5344CB8AC3E}">
        <p14:creationId xmlns:p14="http://schemas.microsoft.com/office/powerpoint/2010/main" val="150709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53CA7-44ED-B461-C23F-5BBBF9924F23}"/>
              </a:ext>
            </a:extLst>
          </p:cNvPr>
          <p:cNvSpPr>
            <a:spLocks noGrp="1"/>
          </p:cNvSpPr>
          <p:nvPr>
            <p:ph type="title"/>
          </p:nvPr>
        </p:nvSpPr>
        <p:spPr/>
        <p:txBody>
          <a:bodyPr/>
          <a:lstStyle/>
          <a:p>
            <a:r>
              <a:rPr lang="en-US" dirty="0"/>
              <a:t>purpose</a:t>
            </a:r>
            <a:endParaRPr lang="en-IN" dirty="0"/>
          </a:p>
        </p:txBody>
      </p:sp>
      <p:sp>
        <p:nvSpPr>
          <p:cNvPr id="3" name="Content Placeholder 2">
            <a:extLst>
              <a:ext uri="{FF2B5EF4-FFF2-40B4-BE49-F238E27FC236}">
                <a16:creationId xmlns:a16="http://schemas.microsoft.com/office/drawing/2014/main" id="{F33E2E09-52F2-F16A-54DC-23459EC07B6C}"/>
              </a:ext>
            </a:extLst>
          </p:cNvPr>
          <p:cNvSpPr>
            <a:spLocks noGrp="1"/>
          </p:cNvSpPr>
          <p:nvPr>
            <p:ph idx="1"/>
          </p:nvPr>
        </p:nvSpPr>
        <p:spPr/>
        <p:txBody>
          <a:bodyPr>
            <a:normAutofit/>
          </a:bodyPr>
          <a:lstStyle/>
          <a:p>
            <a:r>
              <a:rPr lang="en-US" sz="2800" dirty="0"/>
              <a:t>The entire process of stock maintenance is done in a manual manner considering the fact that the number of customer for purchase is increasing every year, a maintenance system is essential to met the demand. So this system uses several programming and database techniques to elucidate the work involved in this process.</a:t>
            </a:r>
            <a:endParaRPr lang="en-IN" sz="2800" dirty="0"/>
          </a:p>
        </p:txBody>
      </p:sp>
    </p:spTree>
    <p:extLst>
      <p:ext uri="{BB962C8B-B14F-4D97-AF65-F5344CB8AC3E}">
        <p14:creationId xmlns:p14="http://schemas.microsoft.com/office/powerpoint/2010/main" val="231549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C8D46-4739-1982-EA5D-74DA3EDC20BB}"/>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432058EB-8B1D-6633-5798-81843041C065}"/>
              </a:ext>
            </a:extLst>
          </p:cNvPr>
          <p:cNvSpPr>
            <a:spLocks noGrp="1"/>
          </p:cNvSpPr>
          <p:nvPr>
            <p:ph idx="1"/>
          </p:nvPr>
        </p:nvSpPr>
        <p:spPr/>
        <p:txBody>
          <a:bodyPr>
            <a:normAutofit/>
          </a:bodyPr>
          <a:lstStyle/>
          <a:p>
            <a:r>
              <a:rPr lang="en-US" sz="2800" dirty="0"/>
              <a:t>The system provides an interface to the customer where they can fill in orders for the items needed.</a:t>
            </a:r>
          </a:p>
          <a:p>
            <a:r>
              <a:rPr lang="en-US" sz="2800" dirty="0"/>
              <a:t>The sales person is concerned with the issues of items and can use this system.</a:t>
            </a:r>
          </a:p>
          <a:p>
            <a:r>
              <a:rPr lang="en-US" sz="2800" dirty="0"/>
              <a:t>Provide a communication platform between the customer and the sales person.</a:t>
            </a:r>
            <a:endParaRPr lang="en-IN" sz="2800" dirty="0"/>
          </a:p>
        </p:txBody>
      </p:sp>
    </p:spTree>
    <p:extLst>
      <p:ext uri="{BB962C8B-B14F-4D97-AF65-F5344CB8AC3E}">
        <p14:creationId xmlns:p14="http://schemas.microsoft.com/office/powerpoint/2010/main" val="106543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62EE-2584-B790-DC45-A0C64603FF7C}"/>
              </a:ext>
            </a:extLst>
          </p:cNvPr>
          <p:cNvSpPr>
            <a:spLocks noGrp="1"/>
          </p:cNvSpPr>
          <p:nvPr>
            <p:ph type="title"/>
          </p:nvPr>
        </p:nvSpPr>
        <p:spPr>
          <a:xfrm>
            <a:off x="2895600" y="764373"/>
            <a:ext cx="8610600" cy="1293028"/>
          </a:xfrm>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C87DF3CC-0352-CD90-B1DD-3F4D3B2725F0}"/>
              </a:ext>
            </a:extLst>
          </p:cNvPr>
          <p:cNvSpPr>
            <a:spLocks noGrp="1"/>
          </p:cNvSpPr>
          <p:nvPr>
            <p:ph idx="1"/>
          </p:nvPr>
        </p:nvSpPr>
        <p:spPr/>
        <p:txBody>
          <a:bodyPr/>
          <a:lstStyle/>
          <a:p>
            <a:r>
              <a:rPr lang="en-US" dirty="0"/>
              <a:t>SRS INCLUDES TWO SECTION OVERALL DESCRIPTION AND SPECIFIC REQUIREMENTS.</a:t>
            </a:r>
          </a:p>
          <a:p>
            <a:endParaRPr lang="en-US" dirty="0"/>
          </a:p>
          <a:p>
            <a:r>
              <a:rPr lang="en-US" dirty="0"/>
              <a:t>OVERALL DESCRIPTION:</a:t>
            </a:r>
          </a:p>
          <a:p>
            <a:r>
              <a:rPr lang="en-US" dirty="0"/>
              <a:t>IT WILL DESCRIBE MAJOR ROLE OF THE SYSTEM COMPONENTS AND INTER CONNECTIONS.</a:t>
            </a:r>
          </a:p>
          <a:p>
            <a:endParaRPr lang="en-US" dirty="0"/>
          </a:p>
          <a:p>
            <a:r>
              <a:rPr lang="en-US" dirty="0"/>
              <a:t>SPECIFIC REQUIREMENTS: </a:t>
            </a:r>
          </a:p>
          <a:p>
            <a:r>
              <a:rPr lang="en-US" dirty="0"/>
              <a:t>IT WILL DESCRIBE ROLES AND FUNCTION OF THE ACTORS.</a:t>
            </a:r>
          </a:p>
        </p:txBody>
      </p:sp>
    </p:spTree>
    <p:extLst>
      <p:ext uri="{BB962C8B-B14F-4D97-AF65-F5344CB8AC3E}">
        <p14:creationId xmlns:p14="http://schemas.microsoft.com/office/powerpoint/2010/main" val="71295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B5CDE-03FB-16CD-7581-F4D6B8F0730B}"/>
              </a:ext>
            </a:extLst>
          </p:cNvPr>
          <p:cNvSpPr>
            <a:spLocks noGrp="1"/>
          </p:cNvSpPr>
          <p:nvPr>
            <p:ph type="title"/>
          </p:nvPr>
        </p:nvSpPr>
        <p:spPr/>
        <p:txBody>
          <a:bodyPr/>
          <a:lstStyle/>
          <a:p>
            <a:r>
              <a:rPr lang="en-US" dirty="0"/>
              <a:t>OVERALL DESCRIPTION</a:t>
            </a:r>
            <a:endParaRPr lang="en-IN" dirty="0"/>
          </a:p>
        </p:txBody>
      </p:sp>
      <p:sp>
        <p:nvSpPr>
          <p:cNvPr id="3" name="Content Placeholder 2">
            <a:extLst>
              <a:ext uri="{FF2B5EF4-FFF2-40B4-BE49-F238E27FC236}">
                <a16:creationId xmlns:a16="http://schemas.microsoft.com/office/drawing/2014/main" id="{43259BCB-C707-BAD8-9B47-68E21EF05322}"/>
              </a:ext>
            </a:extLst>
          </p:cNvPr>
          <p:cNvSpPr>
            <a:spLocks noGrp="1"/>
          </p:cNvSpPr>
          <p:nvPr>
            <p:ph idx="1"/>
          </p:nvPr>
        </p:nvSpPr>
        <p:spPr/>
        <p:txBody>
          <a:bodyPr/>
          <a:lstStyle/>
          <a:p>
            <a:r>
              <a:rPr lang="en-US" dirty="0"/>
              <a:t>PRODUCT PERSPECTIVE: </a:t>
            </a:r>
          </a:p>
          <a:p>
            <a:pPr marL="0" indent="0">
              <a:buNone/>
            </a:pPr>
            <a:r>
              <a:rPr lang="en-US" dirty="0"/>
              <a:t>	The stock maintenance acts as an interface between the ‘customer’ and the ‘sales person’. This system tries to make the interface as simple as possible and at the same time not risking the work of data stored in.</a:t>
            </a:r>
          </a:p>
          <a:p>
            <a:pPr marL="0" indent="0">
              <a:buNone/>
            </a:pPr>
            <a:endParaRPr lang="en-US" dirty="0"/>
          </a:p>
          <a:p>
            <a:pPr marL="0" indent="0">
              <a:buNone/>
            </a:pPr>
            <a:r>
              <a:rPr lang="en-US" dirty="0"/>
              <a:t>SYSTEM FUNCTIONS:</a:t>
            </a:r>
          </a:p>
          <a:p>
            <a:pPr>
              <a:buFont typeface="Wingdings" panose="05000000000000000000" pitchFamily="2" charset="2"/>
              <a:buChar char="q"/>
            </a:pPr>
            <a:r>
              <a:rPr lang="en-US" dirty="0"/>
              <a:t>	secure order of information by the customer.</a:t>
            </a:r>
          </a:p>
          <a:p>
            <a:pPr>
              <a:buFont typeface="Wingdings" panose="05000000000000000000" pitchFamily="2" charset="2"/>
              <a:buChar char="q"/>
            </a:pPr>
            <a:r>
              <a:rPr lang="en-US" dirty="0"/>
              <a:t>	schedule the customer an appointment for normal delivery of the product.</a:t>
            </a:r>
          </a:p>
          <a:p>
            <a:endParaRPr lang="en-IN" dirty="0"/>
          </a:p>
        </p:txBody>
      </p:sp>
    </p:spTree>
    <p:extLst>
      <p:ext uri="{BB962C8B-B14F-4D97-AF65-F5344CB8AC3E}">
        <p14:creationId xmlns:p14="http://schemas.microsoft.com/office/powerpoint/2010/main" val="485724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AF2D7-60CE-3EB5-FB62-6E3E79550492}"/>
              </a:ext>
            </a:extLst>
          </p:cNvPr>
          <p:cNvSpPr>
            <a:spLocks noGrp="1"/>
          </p:cNvSpPr>
          <p:nvPr>
            <p:ph type="title"/>
          </p:nvPr>
        </p:nvSpPr>
        <p:spPr/>
        <p:txBody>
          <a:bodyPr/>
          <a:lstStyle/>
          <a:p>
            <a:r>
              <a:rPr lang="en-US" dirty="0"/>
              <a:t>User characteristics</a:t>
            </a:r>
            <a:endParaRPr lang="en-IN" dirty="0"/>
          </a:p>
        </p:txBody>
      </p:sp>
      <p:sp>
        <p:nvSpPr>
          <p:cNvPr id="3" name="Content Placeholder 2">
            <a:extLst>
              <a:ext uri="{FF2B5EF4-FFF2-40B4-BE49-F238E27FC236}">
                <a16:creationId xmlns:a16="http://schemas.microsoft.com/office/drawing/2014/main" id="{33A20773-29F7-1E71-34C1-743D958F9B77}"/>
              </a:ext>
            </a:extLst>
          </p:cNvPr>
          <p:cNvSpPr>
            <a:spLocks noGrp="1"/>
          </p:cNvSpPr>
          <p:nvPr>
            <p:ph idx="1"/>
          </p:nvPr>
        </p:nvSpPr>
        <p:spPr/>
        <p:txBody>
          <a:bodyPr>
            <a:normAutofit/>
          </a:bodyPr>
          <a:lstStyle/>
          <a:p>
            <a:r>
              <a:rPr lang="en-US" sz="3200" dirty="0"/>
              <a:t>CUSTOMER: The person who orders for the items</a:t>
            </a:r>
          </a:p>
          <a:p>
            <a:endParaRPr lang="en-US" sz="3200" dirty="0"/>
          </a:p>
          <a:p>
            <a:r>
              <a:rPr lang="en-US" sz="3200" dirty="0"/>
              <a:t>VALIDATE CUSTOMER: the items ordered by the customer are validated.</a:t>
            </a:r>
          </a:p>
          <a:p>
            <a:pPr marL="0" indent="0">
              <a:buNone/>
            </a:pPr>
            <a:endParaRPr lang="en-US" sz="3200" dirty="0"/>
          </a:p>
          <a:p>
            <a:r>
              <a:rPr lang="en-US" sz="3200" dirty="0"/>
              <a:t>SALES DETAILS: maintains the stock details after delivering the items to the customer.</a:t>
            </a:r>
            <a:endParaRPr lang="en-IN" sz="3200" dirty="0"/>
          </a:p>
        </p:txBody>
      </p:sp>
    </p:spTree>
    <p:extLst>
      <p:ext uri="{BB962C8B-B14F-4D97-AF65-F5344CB8AC3E}">
        <p14:creationId xmlns:p14="http://schemas.microsoft.com/office/powerpoint/2010/main" val="171387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DD5B-E3B9-94AA-0D0B-4944A8076461}"/>
              </a:ext>
            </a:extLst>
          </p:cNvPr>
          <p:cNvSpPr>
            <a:spLocks noGrp="1"/>
          </p:cNvSpPr>
          <p:nvPr>
            <p:ph type="title"/>
          </p:nvPr>
        </p:nvSpPr>
        <p:spPr/>
        <p:txBody>
          <a:bodyPr/>
          <a:lstStyle/>
          <a:p>
            <a:r>
              <a:rPr lang="en-US" dirty="0" err="1"/>
              <a:t>assumptionS</a:t>
            </a:r>
            <a:endParaRPr lang="en-IN" dirty="0"/>
          </a:p>
        </p:txBody>
      </p:sp>
      <p:sp>
        <p:nvSpPr>
          <p:cNvPr id="3" name="Content Placeholder 2">
            <a:extLst>
              <a:ext uri="{FF2B5EF4-FFF2-40B4-BE49-F238E27FC236}">
                <a16:creationId xmlns:a16="http://schemas.microsoft.com/office/drawing/2014/main" id="{A6BA855A-3359-E66B-E96C-95A49D49D54F}"/>
              </a:ext>
            </a:extLst>
          </p:cNvPr>
          <p:cNvSpPr>
            <a:spLocks noGrp="1"/>
          </p:cNvSpPr>
          <p:nvPr>
            <p:ph idx="1"/>
          </p:nvPr>
        </p:nvSpPr>
        <p:spPr/>
        <p:txBody>
          <a:bodyPr/>
          <a:lstStyle/>
          <a:p>
            <a:pPr marL="342900" marR="1028065" lvl="0" indent="-342900" algn="just">
              <a:buSzPts val="1400"/>
              <a:buFont typeface="Symbol" panose="05050102010706020507" pitchFamily="18" charset="2"/>
              <a:buChar char=""/>
              <a:tabLst>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Based on the sales orders given to the supply chain management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they</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check</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availability</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of</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raw</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materials</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then</a:t>
            </a:r>
            <a:r>
              <a:rPr lang="en-US" sz="2400" spc="3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they</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supply</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and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manufacture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products.</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marL="342900" marR="1027430" lvl="0" indent="-342900" algn="just">
              <a:buSzPts val="1400"/>
              <a:buFont typeface="Symbol" panose="05050102010706020507" pitchFamily="18" charset="2"/>
              <a:buChar char=""/>
              <a:tabLst>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The inventory</a:t>
            </a:r>
            <a:r>
              <a:rPr lang="en-US" sz="2400" spc="35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system has the list of the products and quantity of</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 products. Depending upon the sales of the product the exact</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details</a:t>
            </a:r>
            <a:r>
              <a:rPr lang="en-US" sz="2400" spc="-2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about 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product</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is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displayed</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to</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the</a:t>
            </a:r>
            <a:r>
              <a:rPr lang="en-US" sz="2400" spc="-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user.</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pPr>
              <a:spcBef>
                <a:spcPts val="50"/>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buSzPts val="1400"/>
              <a:buFont typeface="Symbol" panose="05050102010706020507" pitchFamily="18" charset="2"/>
              <a:buChar char=""/>
              <a:tabLst>
                <a:tab pos="532765" algn="l"/>
                <a:tab pos="533400" algn="l"/>
              </a:tabLst>
            </a:pPr>
            <a:r>
              <a:rPr lang="en-US" sz="2400" dirty="0">
                <a:effectLst/>
                <a:latin typeface="Times New Roman" panose="02020603050405020304" pitchFamily="18" charset="0"/>
                <a:ea typeface="Symbol" panose="05050102010706020507" pitchFamily="18" charset="2"/>
                <a:cs typeface="Symbol" panose="05050102010706020507" pitchFamily="18" charset="2"/>
              </a:rPr>
              <a:t>From</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this the</a:t>
            </a:r>
            <a:r>
              <a:rPr lang="en-US" sz="2400" spc="-15"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customers</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selects the</a:t>
            </a:r>
            <a:r>
              <a:rPr lang="en-US" sz="2400" spc="-2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product to</a:t>
            </a:r>
            <a:r>
              <a:rPr lang="en-US" sz="2400" spc="-10" dirty="0">
                <a:effectLst/>
                <a:latin typeface="Times New Roman" panose="02020603050405020304" pitchFamily="18" charset="0"/>
                <a:ea typeface="Symbol" panose="05050102010706020507" pitchFamily="18" charset="2"/>
                <a:cs typeface="Symbol" panose="05050102010706020507" pitchFamily="18" charset="2"/>
              </a:rPr>
              <a:t> </a:t>
            </a:r>
            <a:r>
              <a:rPr lang="en-US" sz="2400" dirty="0">
                <a:effectLst/>
                <a:latin typeface="Times New Roman" panose="02020603050405020304" pitchFamily="18" charset="0"/>
                <a:ea typeface="Symbol" panose="05050102010706020507" pitchFamily="18" charset="2"/>
                <a:cs typeface="Symbol" panose="05050102010706020507" pitchFamily="18" charset="2"/>
              </a:rPr>
              <a:t>sell.</a:t>
            </a:r>
            <a:endParaRPr lang="en-IN" sz="2400" dirty="0">
              <a:effectLst/>
              <a:latin typeface="Times New Roman" panose="02020603050405020304" pitchFamily="18" charset="0"/>
              <a:ea typeface="Symbol" panose="05050102010706020507" pitchFamily="18" charset="2"/>
              <a:cs typeface="Symbol" panose="05050102010706020507" pitchFamily="18" charset="2"/>
            </a:endParaRPr>
          </a:p>
          <a:p>
            <a:endParaRPr lang="en-IN" dirty="0"/>
          </a:p>
        </p:txBody>
      </p:sp>
    </p:spTree>
    <p:extLst>
      <p:ext uri="{BB962C8B-B14F-4D97-AF65-F5344CB8AC3E}">
        <p14:creationId xmlns:p14="http://schemas.microsoft.com/office/powerpoint/2010/main" val="332015157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46</TotalTime>
  <Words>736</Words>
  <Application>Microsoft Office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Century Gothic</vt:lpstr>
      <vt:lpstr>Symbol</vt:lpstr>
      <vt:lpstr>Times New Roman</vt:lpstr>
      <vt:lpstr>Wingdings</vt:lpstr>
      <vt:lpstr>Vapor Trail</vt:lpstr>
      <vt:lpstr>STOCK MANAGEMENT SYSTEM</vt:lpstr>
      <vt:lpstr>PROBLEM STATEMENT</vt:lpstr>
      <vt:lpstr>introduction</vt:lpstr>
      <vt:lpstr>purpose</vt:lpstr>
      <vt:lpstr>scope</vt:lpstr>
      <vt:lpstr>overview</vt:lpstr>
      <vt:lpstr>OVERALL DESCRIPTION</vt:lpstr>
      <vt:lpstr>User characteristics</vt:lpstr>
      <vt:lpstr>assumptionS</vt:lpstr>
      <vt:lpstr>Architecture Specifications </vt:lpstr>
      <vt:lpstr>FUNCTIONAL REQUIREMENTS</vt:lpstr>
      <vt:lpstr>NON-FUNCTIONAL REQUIREMENTS</vt:lpstr>
      <vt:lpstr>USECASE DIAGRAM</vt:lpstr>
      <vt:lpstr>STATE CHART DIAGRAM</vt:lpstr>
      <vt:lpstr>CLASS DIAGRAM</vt:lpstr>
      <vt:lpstr>SEQUENCE DIAGRAM</vt:lpstr>
      <vt:lpstr>COLLABORATION DIAGRAM</vt:lpstr>
      <vt:lpstr>ACTIVITY DIAGRAM</vt:lpstr>
      <vt:lpstr>OUTPUTS</vt:lpstr>
      <vt:lpstr>MAIN PAGE</vt:lpstr>
      <vt:lpstr>DATABASES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MANAGEMENT SYSTEM</dc:title>
  <dc:creator>keerthi ka</dc:creator>
  <cp:lastModifiedBy>keerthi ka</cp:lastModifiedBy>
  <cp:revision>1</cp:revision>
  <dcterms:created xsi:type="dcterms:W3CDTF">2022-11-27T13:18:55Z</dcterms:created>
  <dcterms:modified xsi:type="dcterms:W3CDTF">2022-11-27T14:05:34Z</dcterms:modified>
</cp:coreProperties>
</file>