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20"/>
  </p:notesMasterIdLst>
  <p:handoutMasterIdLst>
    <p:handoutMasterId r:id="rId21"/>
  </p:handoutMasterIdLst>
  <p:sldIdLst>
    <p:sldId id="270" r:id="rId2"/>
    <p:sldId id="275" r:id="rId3"/>
    <p:sldId id="268" r:id="rId4"/>
    <p:sldId id="285" r:id="rId5"/>
    <p:sldId id="287" r:id="rId6"/>
    <p:sldId id="298" r:id="rId7"/>
    <p:sldId id="288" r:id="rId8"/>
    <p:sldId id="289" r:id="rId9"/>
    <p:sldId id="291" r:id="rId10"/>
    <p:sldId id="299" r:id="rId11"/>
    <p:sldId id="290" r:id="rId12"/>
    <p:sldId id="274" r:id="rId13"/>
    <p:sldId id="292" r:id="rId14"/>
    <p:sldId id="293" r:id="rId15"/>
    <p:sldId id="294" r:id="rId16"/>
    <p:sldId id="296" r:id="rId17"/>
    <p:sldId id="297" r:id="rId18"/>
    <p:sldId id="2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92C48"/>
    <a:srgbClr val="2C2D39"/>
    <a:srgbClr val="242630"/>
    <a:srgbClr val="2A1F43"/>
    <a:srgbClr val="0C1B43"/>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3842" autoAdjust="0"/>
  </p:normalViewPr>
  <p:slideViewPr>
    <p:cSldViewPr snapToGrid="0" snapToObjects="1">
      <p:cViewPr varScale="1">
        <p:scale>
          <a:sx n="67" d="100"/>
          <a:sy n="67" d="100"/>
        </p:scale>
        <p:origin x="656" y="56"/>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ika" userId="110e63f6b5b1fde8" providerId="LiveId" clId="{843412BA-B3F6-439A-942B-3D8D7AF788B3}"/>
    <pc:docChg chg="modSld">
      <pc:chgData name="Keerthika" userId="110e63f6b5b1fde8" providerId="LiveId" clId="{843412BA-B3F6-439A-942B-3D8D7AF788B3}" dt="2021-12-03T16:47:28.909" v="9" actId="207"/>
      <pc:docMkLst>
        <pc:docMk/>
      </pc:docMkLst>
      <pc:sldChg chg="modSp">
        <pc:chgData name="Keerthika" userId="110e63f6b5b1fde8" providerId="LiveId" clId="{843412BA-B3F6-439A-942B-3D8D7AF788B3}" dt="2021-12-03T16:47:28.909" v="9" actId="207"/>
        <pc:sldMkLst>
          <pc:docMk/>
          <pc:sldMk cId="1253235451" sldId="289"/>
        </pc:sldMkLst>
        <pc:spChg chg="mod">
          <ac:chgData name="Keerthika" userId="110e63f6b5b1fde8" providerId="LiveId" clId="{843412BA-B3F6-439A-942B-3D8D7AF788B3}" dt="2021-12-03T16:47:28.909" v="9" actId="207"/>
          <ac:spMkLst>
            <pc:docMk/>
            <pc:sldMk cId="1253235451" sldId="289"/>
            <ac:spMk id="3" creationId="{7C1D63FB-91B5-4834-911F-B744DA243397}"/>
          </ac:spMkLst>
        </pc:spChg>
      </pc:sldChg>
      <pc:sldChg chg="addSp delSp modSp mod">
        <pc:chgData name="Keerthika" userId="110e63f6b5b1fde8" providerId="LiveId" clId="{843412BA-B3F6-439A-942B-3D8D7AF788B3}" dt="2021-12-03T16:44:46.598" v="8" actId="1440"/>
        <pc:sldMkLst>
          <pc:docMk/>
          <pc:sldMk cId="1423256505" sldId="299"/>
        </pc:sldMkLst>
        <pc:spChg chg="del">
          <ac:chgData name="Keerthika" userId="110e63f6b5b1fde8" providerId="LiveId" clId="{843412BA-B3F6-439A-942B-3D8D7AF788B3}" dt="2021-12-03T16:42:18.852" v="0" actId="931"/>
          <ac:spMkLst>
            <pc:docMk/>
            <pc:sldMk cId="1423256505" sldId="299"/>
            <ac:spMk id="2" creationId="{7ECE6BD6-17C1-4796-8401-7F7F31AC3146}"/>
          </ac:spMkLst>
        </pc:spChg>
        <pc:picChg chg="add mod">
          <ac:chgData name="Keerthika" userId="110e63f6b5b1fde8" providerId="LiveId" clId="{843412BA-B3F6-439A-942B-3D8D7AF788B3}" dt="2021-12-03T16:44:46.598" v="8" actId="1440"/>
          <ac:picMkLst>
            <pc:docMk/>
            <pc:sldMk cId="1423256505" sldId="299"/>
            <ac:picMk id="6" creationId="{F7AC857E-DCB7-4D6A-8272-2235916C18A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12/3/2021</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12/3/2021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12/3/2021</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12/3/2021</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12/3/2021</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jf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close up of a flowers">
            <a:extLst>
              <a:ext uri="{FF2B5EF4-FFF2-40B4-BE49-F238E27FC236}">
                <a16:creationId xmlns:a16="http://schemas.microsoft.com/office/drawing/2014/main" id="{5A8C014E-25AF-4B1A-85C4-1B34CBEC7EE8}"/>
              </a:ext>
            </a:extLst>
          </p:cNvPr>
          <p:cNvPicPr>
            <a:picLocks noGrp="1" noChangeAspect="1"/>
          </p:cNvPicPr>
          <p:nvPr>
            <p:ph type="pic" sz="quarter" idx="14"/>
          </p:nvPr>
        </p:nvPicPr>
        <p:blipFill>
          <a:blip r:embed="rId2">
            <a:alphaModFix amt="35000"/>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a:xfrm>
            <a:off x="414338" y="125412"/>
            <a:ext cx="11368087" cy="5875337"/>
          </a:xfrm>
          <a:solidFill>
            <a:schemeClr val="accent1">
              <a:lumMod val="60000"/>
              <a:lumOff val="40000"/>
            </a:schemeClr>
          </a:solidFill>
        </p:spPr>
      </p:pic>
      <p:sp>
        <p:nvSpPr>
          <p:cNvPr id="4" name="Title 3">
            <a:extLst>
              <a:ext uri="{FF2B5EF4-FFF2-40B4-BE49-F238E27FC236}">
                <a16:creationId xmlns:a16="http://schemas.microsoft.com/office/drawing/2014/main" id="{4A2D73A5-4430-0F47-84CE-C3324CEBA797}"/>
              </a:ext>
            </a:extLst>
          </p:cNvPr>
          <p:cNvSpPr>
            <a:spLocks noGrp="1"/>
          </p:cNvSpPr>
          <p:nvPr>
            <p:ph type="ctrTitle"/>
          </p:nvPr>
        </p:nvSpPr>
        <p:spPr>
          <a:xfrm>
            <a:off x="1701383" y="762001"/>
            <a:ext cx="8789234" cy="1085850"/>
          </a:xfrm>
        </p:spPr>
        <p:txBody>
          <a:bodyPr/>
          <a:lstStyle/>
          <a:p>
            <a:r>
              <a:rPr lang="en-US" dirty="0">
                <a:solidFill>
                  <a:srgbClr val="0070C0"/>
                </a:solidFill>
                <a:latin typeface="Algerian" panose="04020705040A02060702" pitchFamily="82" charset="0"/>
              </a:rPr>
              <a:t>Tic tac toe</a:t>
            </a:r>
          </a:p>
        </p:txBody>
      </p:sp>
      <p:sp>
        <p:nvSpPr>
          <p:cNvPr id="5" name="Subtitle 4">
            <a:extLst>
              <a:ext uri="{FF2B5EF4-FFF2-40B4-BE49-F238E27FC236}">
                <a16:creationId xmlns:a16="http://schemas.microsoft.com/office/drawing/2014/main" id="{9107CE13-DFD5-424B-B4BF-ADF75F3976E0}"/>
              </a:ext>
            </a:extLst>
          </p:cNvPr>
          <p:cNvSpPr>
            <a:spLocks noGrp="1"/>
          </p:cNvSpPr>
          <p:nvPr>
            <p:ph type="subTitle" idx="1"/>
          </p:nvPr>
        </p:nvSpPr>
        <p:spPr>
          <a:xfrm>
            <a:off x="638175" y="2171700"/>
            <a:ext cx="10944225" cy="3181350"/>
          </a:xfrm>
        </p:spPr>
        <p:txBody>
          <a:bodyPr>
            <a:normAutofit/>
          </a:bodyPr>
          <a:lstStyle/>
          <a:p>
            <a:r>
              <a:rPr lang="en-US" altLang="ja-JP" dirty="0">
                <a:solidFill>
                  <a:srgbClr val="000000"/>
                </a:solidFill>
                <a:latin typeface="Algerian" panose="04020705040A02060702" pitchFamily="82" charset="0"/>
              </a:rPr>
              <a:t>Presentation by  : 									</a:t>
            </a:r>
          </a:p>
          <a:p>
            <a:r>
              <a:rPr lang="en-US" altLang="ja-JP" dirty="0">
                <a:solidFill>
                  <a:srgbClr val="000000"/>
                </a:solidFill>
                <a:latin typeface="Algerian" panose="04020705040A02060702" pitchFamily="82" charset="0"/>
              </a:rPr>
              <a:t>keerthika s – 950820104022				guided by :		</a:t>
            </a:r>
          </a:p>
          <a:p>
            <a:r>
              <a:rPr lang="en-US" altLang="ja-JP" dirty="0">
                <a:solidFill>
                  <a:srgbClr val="000000"/>
                </a:solidFill>
                <a:latin typeface="Algerian" panose="04020705040A02060702" pitchFamily="82" charset="0"/>
              </a:rPr>
              <a:t>Akshara </a:t>
            </a:r>
            <a:r>
              <a:rPr lang="en-US" altLang="ja-JP" dirty="0" err="1">
                <a:solidFill>
                  <a:srgbClr val="000000"/>
                </a:solidFill>
                <a:latin typeface="Algerian" panose="04020705040A02060702" pitchFamily="82" charset="0"/>
              </a:rPr>
              <a:t>shreejha</a:t>
            </a:r>
            <a:r>
              <a:rPr lang="en-US" altLang="ja-JP" dirty="0">
                <a:solidFill>
                  <a:srgbClr val="000000"/>
                </a:solidFill>
                <a:latin typeface="Algerian" panose="04020705040A02060702" pitchFamily="82" charset="0"/>
              </a:rPr>
              <a:t> k k-950820104003		</a:t>
            </a:r>
            <a:r>
              <a:rPr lang="en-US" altLang="ja-JP" dirty="0" err="1">
                <a:solidFill>
                  <a:srgbClr val="000000"/>
                </a:solidFill>
                <a:latin typeface="Algerian" panose="04020705040A02060702" pitchFamily="82" charset="0"/>
              </a:rPr>
              <a:t>mrs.m.mahil,m.e</a:t>
            </a:r>
            <a:r>
              <a:rPr lang="en-US" altLang="ja-JP" dirty="0">
                <a:solidFill>
                  <a:srgbClr val="000000"/>
                </a:solidFill>
                <a:latin typeface="Algerian" panose="04020705040A02060702" pitchFamily="82" charset="0"/>
              </a:rPr>
              <a:t>.,</a:t>
            </a:r>
          </a:p>
          <a:p>
            <a:r>
              <a:rPr lang="en-US" altLang="ja-JP" dirty="0">
                <a:solidFill>
                  <a:srgbClr val="000000"/>
                </a:solidFill>
                <a:latin typeface="Algerian" panose="04020705040A02060702" pitchFamily="82" charset="0"/>
              </a:rPr>
              <a:t>    </a:t>
            </a:r>
            <a:r>
              <a:rPr lang="en-US" altLang="ja-JP" dirty="0" err="1">
                <a:solidFill>
                  <a:srgbClr val="000000"/>
                </a:solidFill>
                <a:latin typeface="Algerian" panose="04020705040A02060702" pitchFamily="82" charset="0"/>
              </a:rPr>
              <a:t>Kenishiya</a:t>
            </a:r>
            <a:r>
              <a:rPr lang="en-US" altLang="ja-JP" dirty="0">
                <a:solidFill>
                  <a:srgbClr val="000000"/>
                </a:solidFill>
                <a:latin typeface="Algerian" panose="04020705040A02060702" pitchFamily="82" charset="0"/>
              </a:rPr>
              <a:t> s – 950820104023			             assistant professor</a:t>
            </a:r>
          </a:p>
          <a:p>
            <a:r>
              <a:rPr lang="en-US" altLang="ja-JP" dirty="0">
                <a:solidFill>
                  <a:srgbClr val="000000"/>
                </a:solidFill>
                <a:latin typeface="Algerian" panose="04020705040A02060702" pitchFamily="82" charset="0"/>
              </a:rPr>
              <a:t>  </a:t>
            </a:r>
            <a:r>
              <a:rPr lang="en-US" altLang="ja-JP" dirty="0" err="1">
                <a:solidFill>
                  <a:srgbClr val="000000"/>
                </a:solidFill>
                <a:latin typeface="Algerian" panose="04020705040A02060702" pitchFamily="82" charset="0"/>
              </a:rPr>
              <a:t>Banumathi</a:t>
            </a:r>
            <a:r>
              <a:rPr lang="en-US" altLang="ja-JP" dirty="0">
                <a:solidFill>
                  <a:srgbClr val="000000"/>
                </a:solidFill>
                <a:latin typeface="Algerian" panose="04020705040A02060702" pitchFamily="82" charset="0"/>
              </a:rPr>
              <a:t> n -950820104007				department of </a:t>
            </a:r>
            <a:r>
              <a:rPr lang="en-US" altLang="ja-JP" dirty="0" err="1">
                <a:solidFill>
                  <a:srgbClr val="000000"/>
                </a:solidFill>
                <a:latin typeface="Algerian" panose="04020705040A02060702" pitchFamily="82" charset="0"/>
              </a:rPr>
              <a:t>cse</a:t>
            </a:r>
            <a:endParaRPr lang="en-US" altLang="ja-JP" dirty="0">
              <a:solidFill>
                <a:srgbClr val="000000"/>
              </a:solidFill>
              <a:latin typeface="Algerian" panose="04020705040A02060702" pitchFamily="82" charset="0"/>
            </a:endParaRPr>
          </a:p>
          <a:p>
            <a:r>
              <a:rPr lang="en-US" altLang="ja-JP" dirty="0">
                <a:solidFill>
                  <a:srgbClr val="000000"/>
                </a:solidFill>
                <a:latin typeface="Algerian" panose="04020705040A02060702" pitchFamily="82" charset="0"/>
              </a:rPr>
              <a:t>								</a:t>
            </a:r>
            <a:r>
              <a:rPr lang="en-US" altLang="ja-JP" dirty="0" err="1">
                <a:solidFill>
                  <a:srgbClr val="000000"/>
                </a:solidFill>
                <a:latin typeface="Algerian" panose="04020705040A02060702" pitchFamily="82" charset="0"/>
              </a:rPr>
              <a:t>gce</a:t>
            </a:r>
            <a:r>
              <a:rPr lang="en-US" altLang="ja-JP" dirty="0">
                <a:solidFill>
                  <a:srgbClr val="000000"/>
                </a:solidFill>
                <a:latin typeface="Algerian" panose="04020705040A02060702" pitchFamily="82" charset="0"/>
              </a:rPr>
              <a:t>, </a:t>
            </a:r>
            <a:r>
              <a:rPr lang="en-US" altLang="ja-JP" dirty="0" err="1">
                <a:solidFill>
                  <a:srgbClr val="000000"/>
                </a:solidFill>
                <a:latin typeface="Algerian" panose="04020705040A02060702" pitchFamily="82" charset="0"/>
              </a:rPr>
              <a:t>tirunelveli</a:t>
            </a:r>
            <a:r>
              <a:rPr lang="en-US" altLang="ja-JP" dirty="0">
                <a:latin typeface="Algerian" panose="04020705040A02060702" pitchFamily="82" charset="0"/>
              </a:rPr>
              <a:t>								</a:t>
            </a:r>
          </a:p>
          <a:p>
            <a:endParaRPr lang="ja-JP" altLang="en-US" dirty="0">
              <a:latin typeface="Algerian" panose="04020705040A02060702" pitchFamily="82" charset="0"/>
            </a:endParaRPr>
          </a:p>
        </p:txBody>
      </p:sp>
    </p:spTree>
    <p:extLst>
      <p:ext uri="{BB962C8B-B14F-4D97-AF65-F5344CB8AC3E}">
        <p14:creationId xmlns:p14="http://schemas.microsoft.com/office/powerpoint/2010/main" val="222165164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7AC857E-DCB7-4D6A-8272-2235916C18AE}"/>
              </a:ext>
            </a:extLst>
          </p:cNvPr>
          <p:cNvPicPr>
            <a:picLocks noGrp="1" noChangeAspect="1"/>
          </p:cNvPicPr>
          <p:nvPr>
            <p:ph type="pic" sz="quarter" idx="11"/>
          </p:nvPr>
        </p:nvPicPr>
        <p:blipFill>
          <a:blip r:embed="rId2"/>
          <a:srcRect l="9416" r="9416"/>
          <a:stretch>
            <a:fillRect/>
          </a:stretch>
        </p:blipFill>
        <p:spPr>
          <a:xfrm>
            <a:off x="7400362" y="476251"/>
            <a:ext cx="4286813" cy="592454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3" name="Title 2">
            <a:extLst>
              <a:ext uri="{FF2B5EF4-FFF2-40B4-BE49-F238E27FC236}">
                <a16:creationId xmlns:a16="http://schemas.microsoft.com/office/drawing/2014/main" id="{F7AFDBE4-55FA-4EED-9884-A08C483ED356}"/>
              </a:ext>
            </a:extLst>
          </p:cNvPr>
          <p:cNvSpPr>
            <a:spLocks noGrp="1"/>
          </p:cNvSpPr>
          <p:nvPr>
            <p:ph type="title"/>
          </p:nvPr>
        </p:nvSpPr>
        <p:spPr/>
        <p:txBody>
          <a:bodyPr/>
          <a:lstStyle/>
          <a:p>
            <a:pPr algn="ctr"/>
            <a:r>
              <a:rPr lang="en-US" dirty="0">
                <a:latin typeface="Lucida Calligraphy" panose="03010101010101010101" pitchFamily="66" charset="0"/>
              </a:rPr>
              <a:t>Methods</a:t>
            </a:r>
            <a:endParaRPr lang="en-IN" dirty="0">
              <a:latin typeface="Lucida Calligraphy" panose="03010101010101010101" pitchFamily="66" charset="0"/>
            </a:endParaRPr>
          </a:p>
        </p:txBody>
      </p:sp>
      <p:sp>
        <p:nvSpPr>
          <p:cNvPr id="4" name="Content Placeholder 3">
            <a:extLst>
              <a:ext uri="{FF2B5EF4-FFF2-40B4-BE49-F238E27FC236}">
                <a16:creationId xmlns:a16="http://schemas.microsoft.com/office/drawing/2014/main" id="{4D7B2B57-E7EC-4D00-A1EE-78AE7AF486AF}"/>
              </a:ext>
            </a:extLst>
          </p:cNvPr>
          <p:cNvSpPr>
            <a:spLocks noGrp="1"/>
          </p:cNvSpPr>
          <p:nvPr>
            <p:ph sz="quarter" idx="12"/>
          </p:nvPr>
        </p:nvSpPr>
        <p:spPr>
          <a:xfrm>
            <a:off x="571500" y="1265238"/>
            <a:ext cx="5334000" cy="4911725"/>
          </a:xfrm>
        </p:spPr>
        <p:txBody>
          <a:bodyPr>
            <a:normAutofit fontScale="85000" lnSpcReduction="10000"/>
          </a:bodyPr>
          <a:lstStyle/>
          <a:p>
            <a:r>
              <a:rPr lang="en-US" dirty="0"/>
              <a:t>Public void </a:t>
            </a:r>
            <a:r>
              <a:rPr lang="en-US" dirty="0" err="1"/>
              <a:t>showButton</a:t>
            </a:r>
            <a:r>
              <a:rPr lang="en-US" dirty="0"/>
              <a:t>(): This is used to 	show button to show X and O .</a:t>
            </a:r>
          </a:p>
          <a:p>
            <a:r>
              <a:rPr lang="en-US" dirty="0"/>
              <a:t>Public void check(int num): This is used to 	find whether the player won or lose.</a:t>
            </a:r>
          </a:p>
          <a:p>
            <a:r>
              <a:rPr lang="en-US" dirty="0"/>
              <a:t>Public void </a:t>
            </a:r>
            <a:r>
              <a:rPr lang="en-US" dirty="0" err="1"/>
              <a:t>complogic</a:t>
            </a:r>
            <a:r>
              <a:rPr lang="en-US" dirty="0"/>
              <a:t>(int num): This 	method is used for setting computer 	logic.</a:t>
            </a:r>
          </a:p>
          <a:p>
            <a:r>
              <a:rPr lang="en-US" dirty="0"/>
              <a:t>Public void </a:t>
            </a:r>
            <a:r>
              <a:rPr lang="en-US" dirty="0" err="1"/>
              <a:t>itemStateChanged</a:t>
            </a:r>
            <a:r>
              <a:rPr lang="en-US" dirty="0"/>
              <a:t>(</a:t>
            </a:r>
            <a:r>
              <a:rPr lang="en-US" dirty="0" err="1"/>
              <a:t>ItemEvent</a:t>
            </a:r>
            <a:r>
              <a:rPr lang="en-US" dirty="0"/>
              <a:t> e):</a:t>
            </a:r>
          </a:p>
          <a:p>
            <a:pPr marL="0" indent="0">
              <a:buNone/>
            </a:pPr>
            <a:r>
              <a:rPr lang="en-US" dirty="0"/>
              <a:t>	</a:t>
            </a:r>
            <a:r>
              <a:rPr lang="en-US" sz="1600" b="0" i="0" dirty="0">
                <a:solidFill>
                  <a:srgbClr val="202124"/>
                </a:solidFill>
                <a:effectLst/>
                <a:latin typeface="Arial" panose="020B0604020202020204" pitchFamily="34" charset="0"/>
                <a:cs typeface="Arial" panose="020B0604020202020204" pitchFamily="34" charset="0"/>
              </a:rPr>
              <a:t>Invoked when an item has been selected or deselected by the user. The code written for this method performs the operations that need to occur when an item is selected (or deselected).</a:t>
            </a:r>
            <a:endParaRPr lang="en-US" sz="1600" dirty="0">
              <a:latin typeface="Arial" panose="020B0604020202020204" pitchFamily="34" charset="0"/>
              <a:cs typeface="Arial" panose="020B0604020202020204" pitchFamily="34" charset="0"/>
            </a:endParaRPr>
          </a:p>
          <a:p>
            <a:r>
              <a:rPr lang="en-US" dirty="0"/>
              <a:t>Public void </a:t>
            </a:r>
            <a:r>
              <a:rPr lang="en-US" dirty="0" err="1"/>
              <a:t>actionPerformed</a:t>
            </a:r>
            <a:r>
              <a:rPr lang="en-US" dirty="0"/>
              <a:t>(</a:t>
            </a:r>
            <a:r>
              <a:rPr lang="en-US" dirty="0" err="1"/>
              <a:t>ActionEvent</a:t>
            </a:r>
            <a:r>
              <a:rPr lang="en-US" dirty="0"/>
              <a:t> e): 	</a:t>
            </a:r>
            <a:r>
              <a:rPr lang="en-US" b="0" i="0" dirty="0">
                <a:solidFill>
                  <a:srgbClr val="202124"/>
                </a:solidFill>
                <a:effectLst/>
                <a:latin typeface="Arial" panose="020B0604020202020204" pitchFamily="34" charset="0"/>
                <a:cs typeface="Arial" panose="020B0604020202020204" pitchFamily="34" charset="0"/>
              </a:rPr>
              <a:t>Called just after the user performs an 	action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325650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5BCE1656-7CE9-4883-9787-9C6C47DAB228}"/>
              </a:ext>
            </a:extLst>
          </p:cNvPr>
          <p:cNvPicPr>
            <a:picLocks noGrp="1" noChangeAspect="1"/>
          </p:cNvPicPr>
          <p:nvPr>
            <p:ph type="pic" sz="quarter" idx="11"/>
          </p:nvPr>
        </p:nvPicPr>
        <p:blipFill>
          <a:blip r:embed="rId2"/>
          <a:srcRect l="9416" r="9416"/>
          <a:stretch>
            <a:fillRect/>
          </a:stretch>
        </p:blipFill>
        <p:spPr>
          <a:xfrm>
            <a:off x="7172323" y="600075"/>
            <a:ext cx="4371976" cy="5743575"/>
          </a:xfrm>
          <a:prstGeom prst="rect">
            <a:avLst/>
          </a:prstGeom>
          <a:ln>
            <a:noFill/>
          </a:ln>
          <a:effectLst>
            <a:outerShdw blurRad="190500" algn="tl" rotWithShape="0">
              <a:srgbClr val="000000">
                <a:alpha val="70000"/>
              </a:srgbClr>
            </a:outerShdw>
          </a:effectLst>
        </p:spPr>
      </p:pic>
      <p:sp>
        <p:nvSpPr>
          <p:cNvPr id="3" name="Title 2">
            <a:extLst>
              <a:ext uri="{FF2B5EF4-FFF2-40B4-BE49-F238E27FC236}">
                <a16:creationId xmlns:a16="http://schemas.microsoft.com/office/drawing/2014/main" id="{FC0E3C93-33C9-46CE-AA46-822520D16CEB}"/>
              </a:ext>
            </a:extLst>
          </p:cNvPr>
          <p:cNvSpPr>
            <a:spLocks noGrp="1"/>
          </p:cNvSpPr>
          <p:nvPr>
            <p:ph type="title"/>
          </p:nvPr>
        </p:nvSpPr>
        <p:spPr/>
        <p:txBody>
          <a:bodyPr/>
          <a:lstStyle/>
          <a:p>
            <a:pPr algn="ctr"/>
            <a:r>
              <a:rPr lang="en-US" dirty="0">
                <a:latin typeface="Lucida Calligraphy" panose="03010101010101010101" pitchFamily="66" charset="0"/>
              </a:rPr>
              <a:t>Output</a:t>
            </a:r>
            <a:endParaRPr lang="en-IN" dirty="0">
              <a:latin typeface="Lucida Calligraphy" panose="03010101010101010101" pitchFamily="66" charset="0"/>
            </a:endParaRPr>
          </a:p>
        </p:txBody>
      </p:sp>
      <p:pic>
        <p:nvPicPr>
          <p:cNvPr id="5" name="image1.png">
            <a:extLst>
              <a:ext uri="{FF2B5EF4-FFF2-40B4-BE49-F238E27FC236}">
                <a16:creationId xmlns:a16="http://schemas.microsoft.com/office/drawing/2014/main" id="{BE2BD716-CD22-41E1-A633-CF06E65CD95C}"/>
              </a:ext>
            </a:extLst>
          </p:cNvPr>
          <p:cNvPicPr>
            <a:picLocks noGrp="1"/>
          </p:cNvPicPr>
          <p:nvPr>
            <p:ph sz="quarter" idx="12"/>
          </p:nvPr>
        </p:nvPicPr>
        <p:blipFill>
          <a:blip r:embed="rId3"/>
          <a:srcRect/>
          <a:stretch>
            <a:fillRect/>
          </a:stretch>
        </p:blipFill>
        <p:spPr>
          <a:xfrm>
            <a:off x="647701" y="1265238"/>
            <a:ext cx="5172074" cy="4911725"/>
          </a:xfrm>
          <a:prstGeom prst="rect">
            <a:avLst/>
          </a:prstGeom>
          <a:ln/>
        </p:spPr>
      </p:pic>
    </p:spTree>
    <p:extLst>
      <p:ext uri="{BB962C8B-B14F-4D97-AF65-F5344CB8AC3E}">
        <p14:creationId xmlns:p14="http://schemas.microsoft.com/office/powerpoint/2010/main" val="2936900172"/>
      </p:ext>
    </p:extLst>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AA6A-68D8-451E-BB15-823A741DAE3D}"/>
              </a:ext>
            </a:extLst>
          </p:cNvPr>
          <p:cNvSpPr>
            <a:spLocks noGrp="1"/>
          </p:cNvSpPr>
          <p:nvPr>
            <p:ph type="title"/>
          </p:nvPr>
        </p:nvSpPr>
        <p:spPr/>
        <p:txBody>
          <a:bodyPr/>
          <a:lstStyle/>
          <a:p>
            <a:pPr algn="ctr"/>
            <a:r>
              <a:rPr lang="en-US" dirty="0">
                <a:latin typeface="Lucida Calligraphy" panose="03010101010101010101" pitchFamily="66" charset="0"/>
              </a:rPr>
              <a:t>Output : If Computer Won</a:t>
            </a:r>
          </a:p>
        </p:txBody>
      </p:sp>
      <p:pic>
        <p:nvPicPr>
          <p:cNvPr id="7" name="image3.png">
            <a:extLst>
              <a:ext uri="{FF2B5EF4-FFF2-40B4-BE49-F238E27FC236}">
                <a16:creationId xmlns:a16="http://schemas.microsoft.com/office/drawing/2014/main" id="{E05EA222-51D6-464F-817A-950C8405EAD7}"/>
              </a:ext>
            </a:extLst>
          </p:cNvPr>
          <p:cNvPicPr>
            <a:picLocks noGrp="1"/>
          </p:cNvPicPr>
          <p:nvPr>
            <p:ph sz="quarter" idx="12"/>
          </p:nvPr>
        </p:nvPicPr>
        <p:blipFill>
          <a:blip r:embed="rId2"/>
          <a:srcRect/>
          <a:stretch>
            <a:fillRect/>
          </a:stretch>
        </p:blipFill>
        <p:spPr>
          <a:xfrm>
            <a:off x="838200" y="1743075"/>
            <a:ext cx="4838700" cy="4591050"/>
          </a:xfrm>
          <a:prstGeom prst="rect">
            <a:avLst/>
          </a:prstGeom>
          <a:ln/>
        </p:spPr>
      </p:pic>
      <p:pic>
        <p:nvPicPr>
          <p:cNvPr id="8" name="image2.png">
            <a:extLst>
              <a:ext uri="{FF2B5EF4-FFF2-40B4-BE49-F238E27FC236}">
                <a16:creationId xmlns:a16="http://schemas.microsoft.com/office/drawing/2014/main" id="{2405E509-6B99-4895-AD35-DBEB19711DB4}"/>
              </a:ext>
            </a:extLst>
          </p:cNvPr>
          <p:cNvPicPr>
            <a:picLocks noGrp="1"/>
          </p:cNvPicPr>
          <p:nvPr>
            <p:ph sz="quarter" idx="13"/>
          </p:nvPr>
        </p:nvPicPr>
        <p:blipFill>
          <a:blip r:embed="rId3"/>
          <a:srcRect/>
          <a:stretch>
            <a:fillRect/>
          </a:stretch>
        </p:blipFill>
        <p:spPr>
          <a:xfrm>
            <a:off x="6861175" y="3154589"/>
            <a:ext cx="4086225" cy="1574346"/>
          </a:xfrm>
          <a:prstGeom prst="rect">
            <a:avLst/>
          </a:prstGeom>
          <a:ln/>
        </p:spPr>
      </p:pic>
    </p:spTree>
    <p:extLst>
      <p:ext uri="{BB962C8B-B14F-4D97-AF65-F5344CB8AC3E}">
        <p14:creationId xmlns:p14="http://schemas.microsoft.com/office/powerpoint/2010/main" val="265652910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FDD79E-F708-4453-8050-75717E6D375B}"/>
              </a:ext>
            </a:extLst>
          </p:cNvPr>
          <p:cNvSpPr>
            <a:spLocks noGrp="1"/>
          </p:cNvSpPr>
          <p:nvPr>
            <p:ph type="title"/>
          </p:nvPr>
        </p:nvSpPr>
        <p:spPr/>
        <p:txBody>
          <a:bodyPr/>
          <a:lstStyle/>
          <a:p>
            <a:r>
              <a:rPr lang="en-US" dirty="0">
                <a:latin typeface="Lucida Calligraphy" panose="03010101010101010101" pitchFamily="66" charset="0"/>
              </a:rPr>
              <a:t>Output : If player1  Won</a:t>
            </a:r>
            <a:endParaRPr lang="en-IN" dirty="0"/>
          </a:p>
        </p:txBody>
      </p:sp>
      <p:pic>
        <p:nvPicPr>
          <p:cNvPr id="8" name="Content Placeholder 7">
            <a:extLst>
              <a:ext uri="{FF2B5EF4-FFF2-40B4-BE49-F238E27FC236}">
                <a16:creationId xmlns:a16="http://schemas.microsoft.com/office/drawing/2014/main" id="{91E9D212-F91F-4E4A-8CF2-4BA58317F0D6}"/>
              </a:ext>
            </a:extLst>
          </p:cNvPr>
          <p:cNvPicPr>
            <a:picLocks noGrp="1" noChangeAspect="1"/>
          </p:cNvPicPr>
          <p:nvPr>
            <p:ph sz="quarter" idx="12"/>
          </p:nvPr>
        </p:nvPicPr>
        <p:blipFill>
          <a:blip r:embed="rId2"/>
          <a:stretch>
            <a:fillRect/>
          </a:stretch>
        </p:blipFill>
        <p:spPr>
          <a:xfrm>
            <a:off x="838200" y="1743076"/>
            <a:ext cx="4886325" cy="4591050"/>
          </a:xfrm>
        </p:spPr>
      </p:pic>
      <p:pic>
        <p:nvPicPr>
          <p:cNvPr id="10" name="Content Placeholder 9">
            <a:extLst>
              <a:ext uri="{FF2B5EF4-FFF2-40B4-BE49-F238E27FC236}">
                <a16:creationId xmlns:a16="http://schemas.microsoft.com/office/drawing/2014/main" id="{7541C901-A259-4F46-836F-3286F7DC6452}"/>
              </a:ext>
            </a:extLst>
          </p:cNvPr>
          <p:cNvPicPr>
            <a:picLocks noGrp="1" noChangeAspect="1"/>
          </p:cNvPicPr>
          <p:nvPr>
            <p:ph sz="quarter" idx="13"/>
          </p:nvPr>
        </p:nvPicPr>
        <p:blipFill>
          <a:blip r:embed="rId3"/>
          <a:stretch>
            <a:fillRect/>
          </a:stretch>
        </p:blipFill>
        <p:spPr>
          <a:xfrm>
            <a:off x="7086345" y="3098687"/>
            <a:ext cx="3648584" cy="1619476"/>
          </a:xfrm>
        </p:spPr>
      </p:pic>
    </p:spTree>
    <p:extLst>
      <p:ext uri="{BB962C8B-B14F-4D97-AF65-F5344CB8AC3E}">
        <p14:creationId xmlns:p14="http://schemas.microsoft.com/office/powerpoint/2010/main" val="68203610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F8D7D3-22C7-4AE2-814B-5CAC6FD6A029}"/>
              </a:ext>
            </a:extLst>
          </p:cNvPr>
          <p:cNvSpPr>
            <a:spLocks noGrp="1"/>
          </p:cNvSpPr>
          <p:nvPr>
            <p:ph type="title"/>
          </p:nvPr>
        </p:nvSpPr>
        <p:spPr/>
        <p:txBody>
          <a:bodyPr/>
          <a:lstStyle/>
          <a:p>
            <a:r>
              <a:rPr lang="en-US" dirty="0">
                <a:latin typeface="Lucida Calligraphy" panose="03010101010101010101" pitchFamily="66" charset="0"/>
              </a:rPr>
              <a:t>Output : If player2 Won</a:t>
            </a:r>
            <a:endParaRPr lang="en-IN" dirty="0"/>
          </a:p>
        </p:txBody>
      </p:sp>
      <p:pic>
        <p:nvPicPr>
          <p:cNvPr id="8" name="Content Placeholder 7">
            <a:extLst>
              <a:ext uri="{FF2B5EF4-FFF2-40B4-BE49-F238E27FC236}">
                <a16:creationId xmlns:a16="http://schemas.microsoft.com/office/drawing/2014/main" id="{1F953FAF-0627-4A42-ADC2-FDD621F4286C}"/>
              </a:ext>
            </a:extLst>
          </p:cNvPr>
          <p:cNvPicPr>
            <a:picLocks noGrp="1" noChangeAspect="1"/>
          </p:cNvPicPr>
          <p:nvPr>
            <p:ph sz="quarter" idx="12"/>
          </p:nvPr>
        </p:nvPicPr>
        <p:blipFill>
          <a:blip r:embed="rId2"/>
          <a:stretch>
            <a:fillRect/>
          </a:stretch>
        </p:blipFill>
        <p:spPr>
          <a:xfrm>
            <a:off x="838200" y="1771650"/>
            <a:ext cx="4883091" cy="4505325"/>
          </a:xfrm>
        </p:spPr>
      </p:pic>
      <p:pic>
        <p:nvPicPr>
          <p:cNvPr id="10" name="Content Placeholder 9">
            <a:extLst>
              <a:ext uri="{FF2B5EF4-FFF2-40B4-BE49-F238E27FC236}">
                <a16:creationId xmlns:a16="http://schemas.microsoft.com/office/drawing/2014/main" id="{B3155314-9CD1-429A-8E5F-3173D8E47139}"/>
              </a:ext>
            </a:extLst>
          </p:cNvPr>
          <p:cNvPicPr>
            <a:picLocks noGrp="1" noChangeAspect="1"/>
          </p:cNvPicPr>
          <p:nvPr>
            <p:ph sz="quarter" idx="13"/>
          </p:nvPr>
        </p:nvPicPr>
        <p:blipFill>
          <a:blip r:embed="rId3"/>
          <a:stretch>
            <a:fillRect/>
          </a:stretch>
        </p:blipFill>
        <p:spPr>
          <a:xfrm>
            <a:off x="7060943" y="3670193"/>
            <a:ext cx="3686689" cy="1533739"/>
          </a:xfrm>
        </p:spPr>
      </p:pic>
    </p:spTree>
    <p:extLst>
      <p:ext uri="{BB962C8B-B14F-4D97-AF65-F5344CB8AC3E}">
        <p14:creationId xmlns:p14="http://schemas.microsoft.com/office/powerpoint/2010/main" val="331525176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3C84D7-511D-4D02-A435-F7DEA3676A92}"/>
              </a:ext>
            </a:extLst>
          </p:cNvPr>
          <p:cNvSpPr>
            <a:spLocks noGrp="1"/>
          </p:cNvSpPr>
          <p:nvPr>
            <p:ph type="title"/>
          </p:nvPr>
        </p:nvSpPr>
        <p:spPr/>
        <p:txBody>
          <a:bodyPr/>
          <a:lstStyle/>
          <a:p>
            <a:r>
              <a:rPr lang="en-US" dirty="0">
                <a:latin typeface="Lucida Calligraphy" panose="03010101010101010101" pitchFamily="66" charset="0"/>
              </a:rPr>
              <a:t>Output : If Draw</a:t>
            </a:r>
            <a:endParaRPr lang="en-IN" dirty="0"/>
          </a:p>
        </p:txBody>
      </p:sp>
      <p:pic>
        <p:nvPicPr>
          <p:cNvPr id="7" name="Content Placeholder 6">
            <a:extLst>
              <a:ext uri="{FF2B5EF4-FFF2-40B4-BE49-F238E27FC236}">
                <a16:creationId xmlns:a16="http://schemas.microsoft.com/office/drawing/2014/main" id="{ECA2FCEC-D95D-4ECD-B9F9-0774028196C1}"/>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rcRect/>
          <a:stretch>
            <a:fillRect/>
          </a:stretch>
        </p:blipFill>
        <p:spPr bwMode="auto">
          <a:xfrm>
            <a:off x="838200" y="1733550"/>
            <a:ext cx="4838699" cy="4648199"/>
          </a:xfrm>
          <a:prstGeom prst="rect">
            <a:avLst/>
          </a:prstGeom>
          <a:noFill/>
          <a:ln>
            <a:noFill/>
          </a:ln>
        </p:spPr>
      </p:pic>
      <p:pic>
        <p:nvPicPr>
          <p:cNvPr id="8" name="Content Placeholder 7">
            <a:extLst>
              <a:ext uri="{FF2B5EF4-FFF2-40B4-BE49-F238E27FC236}">
                <a16:creationId xmlns:a16="http://schemas.microsoft.com/office/drawing/2014/main" id="{B4627EDC-6875-4596-897C-0CCC384CF39E}"/>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7070469" y="3122501"/>
            <a:ext cx="3667637" cy="1590897"/>
          </a:xfrm>
          <a:prstGeom prst="rect">
            <a:avLst/>
          </a:prstGeom>
          <a:noFill/>
          <a:ln>
            <a:noFill/>
          </a:ln>
        </p:spPr>
      </p:pic>
    </p:spTree>
    <p:extLst>
      <p:ext uri="{BB962C8B-B14F-4D97-AF65-F5344CB8AC3E}">
        <p14:creationId xmlns:p14="http://schemas.microsoft.com/office/powerpoint/2010/main" val="1280825809"/>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81EA818-D43B-42CD-B537-17789FFC4330}"/>
              </a:ext>
            </a:extLst>
          </p:cNvPr>
          <p:cNvPicPr>
            <a:picLocks noGrp="1" noChangeAspect="1"/>
          </p:cNvPicPr>
          <p:nvPr>
            <p:ph type="pic" sz="quarter" idx="11"/>
          </p:nvPr>
        </p:nvPicPr>
        <p:blipFill>
          <a:blip r:embed="rId2"/>
          <a:srcRect l="19601" r="19601"/>
          <a:stretch>
            <a:fillRect/>
          </a:stretch>
        </p:blipFill>
        <p:spPr>
          <a:xfrm>
            <a:off x="7038974" y="504824"/>
            <a:ext cx="4505326" cy="576262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3" name="Title 2">
            <a:extLst>
              <a:ext uri="{FF2B5EF4-FFF2-40B4-BE49-F238E27FC236}">
                <a16:creationId xmlns:a16="http://schemas.microsoft.com/office/drawing/2014/main" id="{17271AA3-A35B-4DE2-B4B9-6BACF57D758A}"/>
              </a:ext>
            </a:extLst>
          </p:cNvPr>
          <p:cNvSpPr>
            <a:spLocks noGrp="1"/>
          </p:cNvSpPr>
          <p:nvPr>
            <p:ph type="title"/>
          </p:nvPr>
        </p:nvSpPr>
        <p:spPr/>
        <p:txBody>
          <a:bodyPr/>
          <a:lstStyle/>
          <a:p>
            <a:pPr algn="ctr"/>
            <a:r>
              <a:rPr lang="en-US" dirty="0">
                <a:latin typeface="Lucida Calligraphy" panose="03010101010101010101" pitchFamily="66" charset="0"/>
              </a:rPr>
              <a:t>Result</a:t>
            </a:r>
            <a:endParaRPr lang="en-IN" dirty="0">
              <a:latin typeface="Lucida Calligraphy" panose="03010101010101010101" pitchFamily="66" charset="0"/>
            </a:endParaRPr>
          </a:p>
        </p:txBody>
      </p:sp>
      <p:sp>
        <p:nvSpPr>
          <p:cNvPr id="4" name="Content Placeholder 3">
            <a:extLst>
              <a:ext uri="{FF2B5EF4-FFF2-40B4-BE49-F238E27FC236}">
                <a16:creationId xmlns:a16="http://schemas.microsoft.com/office/drawing/2014/main" id="{AC72E4E0-A8F3-40E0-9B6C-E7CAC211AAAB}"/>
              </a:ext>
            </a:extLst>
          </p:cNvPr>
          <p:cNvSpPr>
            <a:spLocks noGrp="1"/>
          </p:cNvSpPr>
          <p:nvPr>
            <p:ph sz="quarter" idx="12"/>
          </p:nvPr>
        </p:nvSpPr>
        <p:spPr/>
        <p:txBody>
          <a:bodyPr>
            <a:normAutofit/>
          </a:bodyPr>
          <a:lstStyle/>
          <a:p>
            <a:r>
              <a:rPr lang="en-US" sz="2000" dirty="0">
                <a:latin typeface="Arial" panose="020B0604020202020204" pitchFamily="34" charset="0"/>
                <a:cs typeface="Arial" panose="020B0604020202020204" pitchFamily="34" charset="0"/>
              </a:rPr>
              <a:t>To improve the concentration</a:t>
            </a:r>
          </a:p>
          <a:p>
            <a:r>
              <a:rPr lang="en-US" sz="2000" dirty="0">
                <a:latin typeface="Arial" panose="020B0604020202020204" pitchFamily="34" charset="0"/>
                <a:cs typeface="Arial" panose="020B0604020202020204" pitchFamily="34" charset="0"/>
              </a:rPr>
              <a:t>To improve hand-eye coordination.</a:t>
            </a:r>
          </a:p>
          <a:p>
            <a:r>
              <a:rPr lang="en-US" sz="2000" dirty="0">
                <a:latin typeface="Arial" panose="020B0604020202020204" pitchFamily="34" charset="0"/>
                <a:cs typeface="Arial" panose="020B0604020202020204" pitchFamily="34" charset="0"/>
              </a:rPr>
              <a:t>Encourage better social interaction by better collaboration way.</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2852656"/>
      </p:ext>
    </p:extLst>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22F3246-4245-48FC-A25C-BE3AA37CBDBE}"/>
              </a:ext>
            </a:extLst>
          </p:cNvPr>
          <p:cNvPicPr>
            <a:picLocks noGrp="1" noChangeAspect="1"/>
          </p:cNvPicPr>
          <p:nvPr>
            <p:ph type="pic" sz="quarter" idx="11"/>
          </p:nvPr>
        </p:nvPicPr>
        <p:blipFill>
          <a:blip r:embed="rId2"/>
          <a:srcRect l="11185" r="11185"/>
          <a:stretch>
            <a:fillRect/>
          </a:stretch>
        </p:blipFill>
        <p:spPr>
          <a:xfrm>
            <a:off x="6762187" y="428624"/>
            <a:ext cx="4791637" cy="57483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3" name="Title 2">
            <a:extLst>
              <a:ext uri="{FF2B5EF4-FFF2-40B4-BE49-F238E27FC236}">
                <a16:creationId xmlns:a16="http://schemas.microsoft.com/office/drawing/2014/main" id="{2CDA17CA-BF86-4B1C-9706-583DC23B6876}"/>
              </a:ext>
            </a:extLst>
          </p:cNvPr>
          <p:cNvSpPr>
            <a:spLocks noGrp="1"/>
          </p:cNvSpPr>
          <p:nvPr>
            <p:ph type="title"/>
          </p:nvPr>
        </p:nvSpPr>
        <p:spPr/>
        <p:txBody>
          <a:bodyPr/>
          <a:lstStyle/>
          <a:p>
            <a:pPr algn="ctr"/>
            <a:r>
              <a:rPr lang="en-US" dirty="0">
                <a:latin typeface="Lucida Calligraphy" panose="03010101010101010101" pitchFamily="66" charset="0"/>
              </a:rPr>
              <a:t>Conclusion</a:t>
            </a:r>
            <a:endParaRPr lang="en-IN" dirty="0">
              <a:latin typeface="Lucida Calligraphy" panose="03010101010101010101" pitchFamily="66" charset="0"/>
            </a:endParaRPr>
          </a:p>
        </p:txBody>
      </p:sp>
      <p:sp>
        <p:nvSpPr>
          <p:cNvPr id="4" name="Content Placeholder 3">
            <a:extLst>
              <a:ext uri="{FF2B5EF4-FFF2-40B4-BE49-F238E27FC236}">
                <a16:creationId xmlns:a16="http://schemas.microsoft.com/office/drawing/2014/main" id="{4FE04741-6B84-41AF-B7CD-CB67170ECB5B}"/>
              </a:ext>
            </a:extLst>
          </p:cNvPr>
          <p:cNvSpPr>
            <a:spLocks noGrp="1"/>
          </p:cNvSpPr>
          <p:nvPr>
            <p:ph sz="quarter" idx="12"/>
          </p:nvPr>
        </p:nvSpPr>
        <p:spPr/>
        <p:txBody>
          <a:bodyPr>
            <a:normAutofit/>
          </a:bodyPr>
          <a:lstStyle/>
          <a:p>
            <a:r>
              <a:rPr lang="en-US" sz="2000" dirty="0">
                <a:latin typeface="Arial" panose="020B0604020202020204" pitchFamily="34" charset="0"/>
                <a:cs typeface="Arial" panose="020B0604020202020204" pitchFamily="34" charset="0"/>
              </a:rPr>
              <a:t>The tic tac toe game is most familiar among all the age group. Intelligence can be a property of any purpose driven maker. This basic idea has been suggested many times. As algorithm of playing tic tac toe has been presented and tested that works in efficient way. Overall the system works without any bugs.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52861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58F0-E2EC-4519-B848-C2C61F54E21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B3B9726-D547-405B-8B72-38759A3D2CDF}"/>
              </a:ext>
            </a:extLst>
          </p:cNvPr>
          <p:cNvPicPr>
            <a:picLocks noGrp="1" noChangeAspect="1"/>
          </p:cNvPicPr>
          <p:nvPr>
            <p:ph sz="quarter" idx="10"/>
          </p:nvPr>
        </p:nvPicPr>
        <p:blipFill>
          <a:blip r:embed="rId2"/>
          <a:stretch>
            <a:fillRect/>
          </a:stretch>
        </p:blipFill>
        <p:spPr>
          <a:xfrm>
            <a:off x="0" y="0"/>
            <a:ext cx="12192000" cy="6858000"/>
          </a:xfrm>
        </p:spPr>
      </p:pic>
    </p:spTree>
    <p:extLst>
      <p:ext uri="{BB962C8B-B14F-4D97-AF65-F5344CB8AC3E}">
        <p14:creationId xmlns:p14="http://schemas.microsoft.com/office/powerpoint/2010/main" val="449149872"/>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704975"/>
            <a:ext cx="10524344" cy="4471988"/>
          </a:xfrm>
        </p:spPr>
        <p:txBody>
          <a:bodyPr>
            <a:normAutofit/>
          </a:bodyPr>
          <a:lstStyle/>
          <a:p>
            <a:r>
              <a:rPr lang="en-US" sz="2400" b="0" i="0" dirty="0">
                <a:solidFill>
                  <a:srgbClr val="202124"/>
                </a:solidFill>
                <a:effectLst/>
                <a:latin typeface="Arial" panose="020B0604020202020204" pitchFamily="34" charset="0"/>
                <a:cs typeface="Arial" panose="020B0604020202020204" pitchFamily="34" charset="0"/>
              </a:rPr>
              <a:t>Our project name is Tic-Tac-Toe game. This game is very popular and is fairly simple by itself. It is actually a two player game. In this game, there is a board with n x n squares. In our game, it is 3 x 3 squares. The goal of Tic-Tac-Toe is to be one of the players to get three same symbols in a row - horizontally, vertically or diagonally - on a 3 x 3 grid.</a:t>
            </a:r>
            <a:endParaRPr lang="ja-JP" altLang="en-US" sz="2400" dirty="0">
              <a:latin typeface="Arial" panose="020B0604020202020204" pitchFamily="34" charset="0"/>
              <a:cs typeface="Arial" panose="020B0604020202020204" pitchFamily="34" charset="0"/>
            </a:endParaRPr>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pPr algn="ctr"/>
            <a:r>
              <a:rPr lang="en-US" sz="2800" dirty="0">
                <a:latin typeface="Lucida Calligraphy" panose="03010101010101010101" pitchFamily="66" charset="0"/>
              </a:rPr>
              <a:t>Introduction</a:t>
            </a:r>
          </a:p>
        </p:txBody>
      </p:sp>
    </p:spTree>
    <p:extLst>
      <p:ext uri="{BB962C8B-B14F-4D97-AF65-F5344CB8AC3E}">
        <p14:creationId xmlns:p14="http://schemas.microsoft.com/office/powerpoint/2010/main" val="234823590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4791636" cy="4912126"/>
          </a:xfrm>
        </p:spPr>
        <p:txBody>
          <a:bodyPr>
            <a:normAutofit/>
          </a:bodyPr>
          <a:lstStyle/>
          <a:p>
            <a:r>
              <a:rPr lang="en-US" sz="2000" dirty="0">
                <a:latin typeface="Arial" panose="020B0604020202020204" pitchFamily="34" charset="0"/>
                <a:cs typeface="Arial" panose="020B0604020202020204" pitchFamily="34" charset="0"/>
              </a:rPr>
              <a:t>The objective of this tic-tac-toe game java project is to build a tic tac toe game so anyone can play it without wasting paper. The tic tac toe game is also called the X and O game. The player who succeeds in placing their marks in a diagonal, horizontal, or vertical row is the winner.</a:t>
            </a:r>
          </a:p>
        </p:txBody>
      </p:sp>
      <p:sp>
        <p:nvSpPr>
          <p:cNvPr id="41" name="Title 40">
            <a:extLst>
              <a:ext uri="{FF2B5EF4-FFF2-40B4-BE49-F238E27FC236}">
                <a16:creationId xmlns:a16="http://schemas.microsoft.com/office/drawing/2014/main" id="{360A1163-2F4E-8A42-A7D1-C12E13D898B3}"/>
              </a:ext>
            </a:extLst>
          </p:cNvPr>
          <p:cNvSpPr>
            <a:spLocks noGrp="1"/>
          </p:cNvSpPr>
          <p:nvPr>
            <p:ph type="title"/>
          </p:nvPr>
        </p:nvSpPr>
        <p:spPr/>
        <p:txBody>
          <a:bodyPr/>
          <a:lstStyle/>
          <a:p>
            <a:pPr algn="ctr"/>
            <a:r>
              <a:rPr lang="en-US" dirty="0">
                <a:latin typeface="Lucida Calligraphy" panose="03010101010101010101" pitchFamily="66" charset="0"/>
              </a:rPr>
              <a:t>Objective</a:t>
            </a:r>
          </a:p>
        </p:txBody>
      </p:sp>
      <p:pic>
        <p:nvPicPr>
          <p:cNvPr id="5" name="Picture Placeholder 4">
            <a:extLst>
              <a:ext uri="{FF2B5EF4-FFF2-40B4-BE49-F238E27FC236}">
                <a16:creationId xmlns:a16="http://schemas.microsoft.com/office/drawing/2014/main" id="{ECEAA984-F9C3-48DC-8D05-CD8C5BBF1E2E}"/>
              </a:ext>
            </a:extLst>
          </p:cNvPr>
          <p:cNvPicPr>
            <a:picLocks noGrp="1" noChangeAspect="1"/>
          </p:cNvPicPr>
          <p:nvPr>
            <p:ph type="pic" sz="quarter" idx="11"/>
          </p:nvPr>
        </p:nvPicPr>
        <p:blipFill>
          <a:blip r:embed="rId2"/>
          <a:srcRect l="9416" r="9416"/>
          <a:stretch>
            <a:fillRect/>
          </a:stretch>
        </p:blipFill>
        <p:spPr>
          <a:xfrm>
            <a:off x="6655634" y="-67222"/>
            <a:ext cx="5183941" cy="624418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224708186"/>
      </p:ext>
    </p:extLst>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F3F9AFCC-A1C5-4A29-89E0-4D4CF0948FCE}"/>
              </a:ext>
            </a:extLst>
          </p:cNvPr>
          <p:cNvPicPr>
            <a:picLocks noGrp="1" noChangeAspect="1"/>
          </p:cNvPicPr>
          <p:nvPr>
            <p:ph type="pic" sz="quarter" idx="11"/>
          </p:nvPr>
        </p:nvPicPr>
        <p:blipFill rotWithShape="1">
          <a:blip r:embed="rId2"/>
          <a:srcRect l="27273" r="27273"/>
          <a:stretch/>
        </p:blipFill>
        <p:spPr>
          <a:xfrm>
            <a:off x="6655634" y="228600"/>
            <a:ext cx="5326816" cy="63531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pPr algn="ctr"/>
            <a:r>
              <a:rPr lang="en-US" dirty="0">
                <a:latin typeface="Lucida Calligraphy" panose="03010101010101010101" pitchFamily="66" charset="0"/>
              </a:rPr>
              <a:t>Existing System </a:t>
            </a:r>
          </a:p>
        </p:txBody>
      </p:sp>
      <p:sp>
        <p:nvSpPr>
          <p:cNvPr id="18" name="Content Placeholder 17">
            <a:extLst>
              <a:ext uri="{FF2B5EF4-FFF2-40B4-BE49-F238E27FC236}">
                <a16:creationId xmlns:a16="http://schemas.microsoft.com/office/drawing/2014/main" id="{F451EBE7-64A3-7E40-8C33-3C01E8EBABD2}"/>
              </a:ext>
            </a:extLst>
          </p:cNvPr>
          <p:cNvSpPr>
            <a:spLocks noGrp="1"/>
          </p:cNvSpPr>
          <p:nvPr>
            <p:ph sz="quarter" idx="12"/>
          </p:nvPr>
        </p:nvSpPr>
        <p:spPr/>
        <p:txBody>
          <a:bodyPr>
            <a:noAutofit/>
          </a:bodyPr>
          <a:lstStyle/>
          <a:p>
            <a:r>
              <a:rPr lang="en-US" sz="2000" dirty="0">
                <a:latin typeface="Arial" panose="020B0604020202020204" pitchFamily="34" charset="0"/>
                <a:cs typeface="Arial" panose="020B0604020202020204" pitchFamily="34" charset="0"/>
              </a:rPr>
              <a:t>Tic-Tac-Toe (or </a:t>
            </a:r>
            <a:r>
              <a:rPr lang="en-US" sz="2000" dirty="0" err="1">
                <a:latin typeface="Arial" panose="020B0604020202020204" pitchFamily="34" charset="0"/>
                <a:cs typeface="Arial" panose="020B0604020202020204" pitchFamily="34" charset="0"/>
              </a:rPr>
              <a:t>Noughts</a:t>
            </a:r>
            <a:r>
              <a:rPr lang="en-US" sz="2000" dirty="0">
                <a:latin typeface="Arial" panose="020B0604020202020204" pitchFamily="34" charset="0"/>
                <a:cs typeface="Arial" panose="020B0604020202020204" pitchFamily="34" charset="0"/>
              </a:rPr>
              <a:t> and crosses, </a:t>
            </a:r>
            <a:r>
              <a:rPr lang="en-US" sz="2000" dirty="0" err="1">
                <a:latin typeface="Arial" panose="020B0604020202020204" pitchFamily="34" charset="0"/>
                <a:cs typeface="Arial" panose="020B0604020202020204" pitchFamily="34" charset="0"/>
              </a:rPr>
              <a:t>Xs</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Os</a:t>
            </a:r>
            <a:r>
              <a:rPr lang="en-US" sz="2000" dirty="0">
                <a:latin typeface="Arial" panose="020B0604020202020204" pitchFamily="34" charset="0"/>
                <a:cs typeface="Arial" panose="020B0604020202020204" pitchFamily="34" charset="0"/>
              </a:rPr>
              <a:t>) is a pencil-and-paper game for two players, O and X, who take turns marking the spaces in a 3 x 3 grid. </a:t>
            </a:r>
          </a:p>
          <a:p>
            <a:r>
              <a:rPr lang="en-US" sz="2000" dirty="0">
                <a:latin typeface="Arial" panose="020B0604020202020204" pitchFamily="34" charset="0"/>
                <a:cs typeface="Arial" panose="020B0604020202020204" pitchFamily="34" charset="0"/>
              </a:rPr>
              <a:t>Time consuming.</a:t>
            </a:r>
          </a:p>
        </p:txBody>
      </p:sp>
    </p:spTree>
    <p:extLst>
      <p:ext uri="{BB962C8B-B14F-4D97-AF65-F5344CB8AC3E}">
        <p14:creationId xmlns:p14="http://schemas.microsoft.com/office/powerpoint/2010/main" val="392002046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7BF617AD-CF62-48A9-9903-384077018A3B}"/>
              </a:ext>
            </a:extLst>
          </p:cNvPr>
          <p:cNvPicPr>
            <a:picLocks noGrp="1" noChangeAspect="1"/>
          </p:cNvPicPr>
          <p:nvPr>
            <p:ph type="pic" sz="quarter" idx="11"/>
          </p:nvPr>
        </p:nvPicPr>
        <p:blipFill>
          <a:blip r:embed="rId2"/>
          <a:srcRect l="13327" r="13327"/>
          <a:stretch>
            <a:fillRect/>
          </a:stretch>
        </p:blipFill>
        <p:spPr>
          <a:xfrm>
            <a:off x="6686549" y="583406"/>
            <a:ext cx="4867275" cy="569118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Title 2">
            <a:extLst>
              <a:ext uri="{FF2B5EF4-FFF2-40B4-BE49-F238E27FC236}">
                <a16:creationId xmlns:a16="http://schemas.microsoft.com/office/drawing/2014/main" id="{183C354F-BE09-445C-BA67-0D12A5EF7804}"/>
              </a:ext>
            </a:extLst>
          </p:cNvPr>
          <p:cNvSpPr>
            <a:spLocks noGrp="1"/>
          </p:cNvSpPr>
          <p:nvPr>
            <p:ph type="title"/>
          </p:nvPr>
        </p:nvSpPr>
        <p:spPr>
          <a:xfrm>
            <a:off x="838200" y="681037"/>
            <a:ext cx="4791637" cy="738188"/>
          </a:xfrm>
        </p:spPr>
        <p:txBody>
          <a:bodyPr/>
          <a:lstStyle/>
          <a:p>
            <a:pPr algn="ctr"/>
            <a:r>
              <a:rPr lang="en-IN" i="0" dirty="0">
                <a:solidFill>
                  <a:schemeClr val="accent1">
                    <a:lumMod val="75000"/>
                  </a:schemeClr>
                </a:solidFill>
                <a:effectLst/>
                <a:latin typeface="Lucida Calligraphy" panose="03010101010101010101" pitchFamily="66" charset="0"/>
                <a:cs typeface="Arial" panose="020B0604020202020204" pitchFamily="34" charset="0"/>
              </a:rPr>
              <a:t>Proposed gaming system</a:t>
            </a:r>
            <a:endParaRPr lang="en-IN" dirty="0">
              <a:solidFill>
                <a:schemeClr val="accent1">
                  <a:lumMod val="75000"/>
                </a:schemeClr>
              </a:solidFill>
              <a:latin typeface="Lucida Calligraphy" panose="03010101010101010101" pitchFamily="66" charset="0"/>
              <a:cs typeface="Arial" panose="020B0604020202020204" pitchFamily="34" charset="0"/>
            </a:endParaRPr>
          </a:p>
        </p:txBody>
      </p:sp>
      <p:sp>
        <p:nvSpPr>
          <p:cNvPr id="4" name="Content Placeholder 3">
            <a:extLst>
              <a:ext uri="{FF2B5EF4-FFF2-40B4-BE49-F238E27FC236}">
                <a16:creationId xmlns:a16="http://schemas.microsoft.com/office/drawing/2014/main" id="{C4010D47-EBD7-4005-B376-66694517CDD0}"/>
              </a:ext>
            </a:extLst>
          </p:cNvPr>
          <p:cNvSpPr>
            <a:spLocks noGrp="1"/>
          </p:cNvSpPr>
          <p:nvPr>
            <p:ph sz="quarter" idx="12"/>
          </p:nvPr>
        </p:nvSpPr>
        <p:spPr>
          <a:xfrm>
            <a:off x="838200" y="1619250"/>
            <a:ext cx="4791637" cy="4276725"/>
          </a:xfrm>
        </p:spPr>
        <p:txBody>
          <a:bodyPr>
            <a:normAutofit fontScale="77500" lnSpcReduction="20000"/>
          </a:bodyPr>
          <a:lstStyle/>
          <a:p>
            <a:r>
              <a:rPr lang="en-US" sz="2000" b="0" i="0" dirty="0">
                <a:solidFill>
                  <a:srgbClr val="000000"/>
                </a:solidFill>
                <a:effectLst/>
                <a:latin typeface="Arial" panose="020B0604020202020204" pitchFamily="34" charset="0"/>
                <a:cs typeface="Arial" panose="020B0604020202020204" pitchFamily="34" charset="0"/>
              </a:rPr>
              <a:t>The Tic Tac Toe game is a game for two players, called "X" and "O", who take turns marking the spaces in a 3×3 grid. </a:t>
            </a:r>
          </a:p>
          <a:p>
            <a:r>
              <a:rPr lang="en-US" sz="2000" b="0" i="0" dirty="0">
                <a:solidFill>
                  <a:srgbClr val="000000"/>
                </a:solidFill>
                <a:effectLst/>
                <a:latin typeface="Arial" panose="020B0604020202020204" pitchFamily="34" charset="0"/>
                <a:cs typeface="Arial" panose="020B0604020202020204" pitchFamily="34" charset="0"/>
              </a:rPr>
              <a:t>The Tic Tac Toe is a great way to pass your free time.</a:t>
            </a:r>
          </a:p>
          <a:p>
            <a:r>
              <a:rPr lang="en-US" sz="2000" dirty="0">
                <a:solidFill>
                  <a:srgbClr val="000000"/>
                </a:solidFill>
                <a:latin typeface="Arial" panose="020B0604020202020204" pitchFamily="34" charset="0"/>
                <a:cs typeface="Arial" panose="020B0604020202020204" pitchFamily="34" charset="0"/>
              </a:rPr>
              <a:t>This game can implement both the opponent and computer based gaming.</a:t>
            </a:r>
          </a:p>
          <a:p>
            <a:r>
              <a:rPr lang="en-US" sz="2000" dirty="0">
                <a:solidFill>
                  <a:srgbClr val="000000"/>
                </a:solidFill>
                <a:latin typeface="Arial" panose="020B0604020202020204" pitchFamily="34" charset="0"/>
                <a:cs typeface="Arial" panose="020B0604020202020204" pitchFamily="34" charset="0"/>
              </a:rPr>
              <a:t>Can restart the game at same interface without compiling again.</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8103895"/>
      </p:ext>
    </p:extLst>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B732-37FC-4035-ABF2-18AB97E28E5E}"/>
              </a:ext>
            </a:extLst>
          </p:cNvPr>
          <p:cNvSpPr>
            <a:spLocks noGrp="1"/>
          </p:cNvSpPr>
          <p:nvPr>
            <p:ph type="title"/>
          </p:nvPr>
        </p:nvSpPr>
        <p:spPr/>
        <p:txBody>
          <a:bodyPr/>
          <a:lstStyle/>
          <a:p>
            <a:pPr algn="ctr"/>
            <a:r>
              <a:rPr lang="en-US" dirty="0">
                <a:latin typeface="Lucida Calligraphy" panose="03010101010101010101" pitchFamily="66" charset="0"/>
              </a:rPr>
              <a:t>Flowchart</a:t>
            </a:r>
            <a:endParaRPr lang="en-IN" dirty="0">
              <a:latin typeface="Lucida Calligraphy" panose="03010101010101010101" pitchFamily="66" charset="0"/>
            </a:endParaRPr>
          </a:p>
        </p:txBody>
      </p:sp>
      <p:pic>
        <p:nvPicPr>
          <p:cNvPr id="5" name="Content Placeholder 4">
            <a:extLst>
              <a:ext uri="{FF2B5EF4-FFF2-40B4-BE49-F238E27FC236}">
                <a16:creationId xmlns:a16="http://schemas.microsoft.com/office/drawing/2014/main" id="{D84208AA-D0C1-4237-95F0-7357BD5BFB06}"/>
              </a:ext>
            </a:extLst>
          </p:cNvPr>
          <p:cNvPicPr>
            <a:picLocks noGrp="1" noChangeAspect="1"/>
          </p:cNvPicPr>
          <p:nvPr>
            <p:ph sz="quarter" idx="10"/>
          </p:nvPr>
        </p:nvPicPr>
        <p:blipFill>
          <a:blip r:embed="rId2"/>
          <a:stretch>
            <a:fillRect/>
          </a:stretch>
        </p:blipFill>
        <p:spPr>
          <a:xfrm>
            <a:off x="2009775" y="1265238"/>
            <a:ext cx="7410450" cy="4911725"/>
          </a:xfrm>
        </p:spPr>
      </p:pic>
    </p:spTree>
    <p:extLst>
      <p:ext uri="{BB962C8B-B14F-4D97-AF65-F5344CB8AC3E}">
        <p14:creationId xmlns:p14="http://schemas.microsoft.com/office/powerpoint/2010/main" val="2744345140"/>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3795A1-8DDD-4067-9163-8DDE7F4FB281}"/>
              </a:ext>
            </a:extLst>
          </p:cNvPr>
          <p:cNvSpPr>
            <a:spLocks noGrp="1"/>
          </p:cNvSpPr>
          <p:nvPr>
            <p:ph type="title"/>
          </p:nvPr>
        </p:nvSpPr>
        <p:spPr/>
        <p:txBody>
          <a:bodyPr/>
          <a:lstStyle/>
          <a:p>
            <a:pPr algn="ctr"/>
            <a:r>
              <a:rPr lang="en-US" dirty="0">
                <a:latin typeface="Lucida Calligraphy" panose="03010101010101010101" pitchFamily="66" charset="0"/>
              </a:rPr>
              <a:t>Packages</a:t>
            </a:r>
            <a:endParaRPr lang="en-IN" dirty="0">
              <a:latin typeface="Lucida Calligraphy" panose="03010101010101010101" pitchFamily="66" charset="0"/>
            </a:endParaRPr>
          </a:p>
        </p:txBody>
      </p:sp>
      <p:sp>
        <p:nvSpPr>
          <p:cNvPr id="4" name="Content Placeholder 3">
            <a:extLst>
              <a:ext uri="{FF2B5EF4-FFF2-40B4-BE49-F238E27FC236}">
                <a16:creationId xmlns:a16="http://schemas.microsoft.com/office/drawing/2014/main" id="{8771CFB4-5E92-412C-9AD2-855645DC0EF3}"/>
              </a:ext>
            </a:extLst>
          </p:cNvPr>
          <p:cNvSpPr>
            <a:spLocks noGrp="1"/>
          </p:cNvSpPr>
          <p:nvPr>
            <p:ph sz="quarter" idx="12"/>
          </p:nvPr>
        </p:nvSpPr>
        <p:spPr/>
        <p:txBody>
          <a:bodyPr>
            <a:normAutofit fontScale="92500" lnSpcReduction="10000"/>
          </a:bodyPr>
          <a:lstStyle/>
          <a:p>
            <a:r>
              <a:rPr lang="en-IN" sz="2000" dirty="0">
                <a:latin typeface="Arial" panose="020B0604020202020204" pitchFamily="34" charset="0"/>
                <a:cs typeface="Arial" panose="020B0604020202020204" pitchFamily="34" charset="0"/>
              </a:rPr>
              <a:t>Swing and AWT(abstract window toolkit)</a:t>
            </a:r>
          </a:p>
          <a:p>
            <a:r>
              <a:rPr lang="en-IN" sz="2000" dirty="0">
                <a:latin typeface="Arial" panose="020B0604020202020204" pitchFamily="34" charset="0"/>
                <a:cs typeface="Arial" panose="020B0604020202020204" pitchFamily="34" charset="0"/>
              </a:rPr>
              <a:t>Swing application used to develop GUI library</a:t>
            </a:r>
          </a:p>
          <a:p>
            <a:r>
              <a:rPr lang="en-IN" sz="2000" dirty="0">
                <a:latin typeface="Arial" panose="020B0604020202020204" pitchFamily="34" charset="0"/>
                <a:cs typeface="Arial" panose="020B0604020202020204" pitchFamily="34" charset="0"/>
              </a:rPr>
              <a:t>AWT used to create graphical interface object, such as buttons, scroll bars, window etc.</a:t>
            </a:r>
          </a:p>
          <a:p>
            <a:r>
              <a:rPr lang="en-IN" sz="2000" dirty="0">
                <a:latin typeface="Arial" panose="020B0604020202020204" pitchFamily="34" charset="0"/>
                <a:cs typeface="Arial" panose="020B0604020202020204" pitchFamily="34" charset="0"/>
              </a:rPr>
              <a:t>In this program we have used JFrame items like ItemListener, </a:t>
            </a:r>
            <a:r>
              <a:rPr lang="en-IN" sz="2000" dirty="0" err="1">
                <a:latin typeface="Arial" panose="020B0604020202020204" pitchFamily="34" charset="0"/>
                <a:cs typeface="Arial" panose="020B0604020202020204" pitchFamily="34" charset="0"/>
              </a:rPr>
              <a:t>ActionPerformed</a:t>
            </a:r>
            <a:r>
              <a:rPr lang="en-IN" sz="2000" dirty="0">
                <a:latin typeface="Arial" panose="020B0604020202020204" pitchFamily="34" charset="0"/>
                <a:cs typeface="Arial" panose="020B0604020202020204" pitchFamily="34" charset="0"/>
              </a:rPr>
              <a:t> etc.</a:t>
            </a:r>
          </a:p>
          <a:p>
            <a:pPr marL="0" indent="0">
              <a:buNone/>
            </a:pPr>
            <a:endParaRPr lang="en-IN" dirty="0"/>
          </a:p>
        </p:txBody>
      </p:sp>
      <p:pic>
        <p:nvPicPr>
          <p:cNvPr id="10" name="Picture Placeholder 9">
            <a:extLst>
              <a:ext uri="{FF2B5EF4-FFF2-40B4-BE49-F238E27FC236}">
                <a16:creationId xmlns:a16="http://schemas.microsoft.com/office/drawing/2014/main" id="{DC4736F6-A807-4EF9-9AF9-206CCAC84499}"/>
              </a:ext>
            </a:extLst>
          </p:cNvPr>
          <p:cNvPicPr>
            <a:picLocks noGrp="1" noChangeAspect="1"/>
          </p:cNvPicPr>
          <p:nvPr>
            <p:ph type="pic" sz="quarter" idx="11"/>
          </p:nvPr>
        </p:nvPicPr>
        <p:blipFill>
          <a:blip r:embed="rId2"/>
          <a:srcRect l="5132" r="5132"/>
          <a:stretch>
            <a:fillRect/>
          </a:stretch>
        </p:blipFill>
        <p:spPr>
          <a:xfrm>
            <a:off x="6838950" y="600075"/>
            <a:ext cx="4686301" cy="56864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15614989"/>
      </p:ext>
    </p:extLst>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170444D9-684C-4E1E-8ACD-3651AF7D58F5}"/>
              </a:ext>
            </a:extLst>
          </p:cNvPr>
          <p:cNvPicPr>
            <a:picLocks noGrp="1" noChangeAspect="1"/>
          </p:cNvPicPr>
          <p:nvPr>
            <p:ph type="pic" sz="quarter" idx="11"/>
          </p:nvPr>
        </p:nvPicPr>
        <p:blipFill>
          <a:blip r:embed="rId2"/>
          <a:srcRect t="685" b="685"/>
          <a:stretch>
            <a:fillRect/>
          </a:stretch>
        </p:blipFill>
        <p:spPr>
          <a:xfrm>
            <a:off x="6562165" y="381000"/>
            <a:ext cx="5153025" cy="6124575"/>
          </a:xfrm>
          <a:prstGeom prst="rect">
            <a:avLst/>
          </a:prstGeom>
        </p:spPr>
      </p:pic>
      <p:sp>
        <p:nvSpPr>
          <p:cNvPr id="3" name="Title 2">
            <a:extLst>
              <a:ext uri="{FF2B5EF4-FFF2-40B4-BE49-F238E27FC236}">
                <a16:creationId xmlns:a16="http://schemas.microsoft.com/office/drawing/2014/main" id="{7C1D63FB-91B5-4834-911F-B744DA243397}"/>
              </a:ext>
            </a:extLst>
          </p:cNvPr>
          <p:cNvSpPr>
            <a:spLocks noGrp="1"/>
          </p:cNvSpPr>
          <p:nvPr>
            <p:ph type="title"/>
          </p:nvPr>
        </p:nvSpPr>
        <p:spPr/>
        <p:txBody>
          <a:bodyPr/>
          <a:lstStyle/>
          <a:p>
            <a:pPr algn="ctr"/>
            <a:r>
              <a:rPr lang="en-US" sz="2000" dirty="0">
                <a:solidFill>
                  <a:srgbClr val="FF0000"/>
                </a:solidFill>
                <a:latin typeface="Lucida Calligraphy" panose="03010101010101010101" pitchFamily="66" charset="0"/>
              </a:rPr>
              <a:t>C</a:t>
            </a:r>
            <a:r>
              <a:rPr lang="en-IN" sz="2000" dirty="0">
                <a:solidFill>
                  <a:srgbClr val="FF0000"/>
                </a:solidFill>
                <a:latin typeface="Lucida Calligraphy" panose="03010101010101010101" pitchFamily="66" charset="0"/>
              </a:rPr>
              <a:t>omponents</a:t>
            </a:r>
          </a:p>
        </p:txBody>
      </p:sp>
      <p:sp>
        <p:nvSpPr>
          <p:cNvPr id="4" name="Content Placeholder 3">
            <a:extLst>
              <a:ext uri="{FF2B5EF4-FFF2-40B4-BE49-F238E27FC236}">
                <a16:creationId xmlns:a16="http://schemas.microsoft.com/office/drawing/2014/main" id="{858471E9-5E81-411B-A366-21103FBD1362}"/>
              </a:ext>
            </a:extLst>
          </p:cNvPr>
          <p:cNvSpPr>
            <a:spLocks noGrp="1"/>
          </p:cNvSpPr>
          <p:nvPr>
            <p:ph sz="quarter" idx="12"/>
          </p:nvPr>
        </p:nvSpPr>
        <p:spPr>
          <a:xfrm>
            <a:off x="838200" y="1265238"/>
            <a:ext cx="4791637" cy="5030787"/>
          </a:xfrm>
        </p:spPr>
        <p:txBody>
          <a:bodyPr>
            <a:noAutofit/>
          </a:bodyPr>
          <a:lstStyle/>
          <a:p>
            <a:r>
              <a:rPr lang="en-US" dirty="0">
                <a:latin typeface="Arial" panose="020B0604020202020204" pitchFamily="34" charset="0"/>
                <a:cs typeface="Arial" panose="020B0604020202020204" pitchFamily="34" charset="0"/>
              </a:rPr>
              <a:t>Setting button for 9 boxes to print symbol of two players on alternative move this button will take pictures as result.</a:t>
            </a:r>
          </a:p>
          <a:p>
            <a:r>
              <a:rPr lang="en-US" dirty="0">
                <a:latin typeface="Arial" panose="020B0604020202020204" pitchFamily="34" charset="0"/>
                <a:cs typeface="Arial" panose="020B0604020202020204" pitchFamily="34" charset="0"/>
              </a:rPr>
              <a:t>We have created a interface where it shows radio button to select whether the player want to play with computer or friend.</a:t>
            </a:r>
          </a:p>
          <a:p>
            <a:r>
              <a:rPr lang="en-US" dirty="0">
                <a:latin typeface="Arial" panose="020B0604020202020204" pitchFamily="34" charset="0"/>
                <a:cs typeface="Arial" panose="020B0604020202020204" pitchFamily="34" charset="0"/>
              </a:rPr>
              <a:t>Used JOptionPanel to print message after the match end as user won or computer or draw.</a:t>
            </a:r>
          </a:p>
          <a:p>
            <a:r>
              <a:rPr lang="en-US" dirty="0">
                <a:latin typeface="Arial" panose="020B0604020202020204" pitchFamily="34" charset="0"/>
                <a:cs typeface="Arial" panose="020B0604020202020204" pitchFamily="34" charset="0"/>
              </a:rPr>
              <a:t>Also use button to represent restart for playing again and again without running command prompt again.</a:t>
            </a:r>
          </a:p>
          <a:p>
            <a:endParaRPr lang="en-IN" dirty="0"/>
          </a:p>
        </p:txBody>
      </p:sp>
    </p:spTree>
    <p:extLst>
      <p:ext uri="{BB962C8B-B14F-4D97-AF65-F5344CB8AC3E}">
        <p14:creationId xmlns:p14="http://schemas.microsoft.com/office/powerpoint/2010/main" val="125323545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A60A-E155-4913-82E2-CF55C4FD249D}"/>
              </a:ext>
            </a:extLst>
          </p:cNvPr>
          <p:cNvSpPr>
            <a:spLocks noGrp="1"/>
          </p:cNvSpPr>
          <p:nvPr>
            <p:ph type="title"/>
          </p:nvPr>
        </p:nvSpPr>
        <p:spPr/>
        <p:txBody>
          <a:bodyPr/>
          <a:lstStyle/>
          <a:p>
            <a:pPr algn="ctr"/>
            <a:r>
              <a:rPr lang="en-IN" dirty="0">
                <a:effectLst/>
                <a:latin typeface="Lucida Calligraphy" panose="03010101010101010101" pitchFamily="66" charset="0"/>
                <a:ea typeface="Calibri" panose="020F0502020204030204" pitchFamily="34" charset="0"/>
              </a:rPr>
              <a:t>Algorithm used is minimax()</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3B295E80-D4C5-4C45-9BB6-6821D9E39807}"/>
              </a:ext>
            </a:extLst>
          </p:cNvPr>
          <p:cNvSpPr>
            <a:spLocks noGrp="1"/>
          </p:cNvSpPr>
          <p:nvPr>
            <p:ph sz="quarter" idx="10"/>
          </p:nvPr>
        </p:nvSpPr>
        <p:spPr/>
        <p:txBody>
          <a:bodyPr>
            <a:normAutofit fontScale="92500" lnSpcReduction="20000"/>
          </a:bodyPr>
          <a:lstStyle/>
          <a:p>
            <a:pPr marL="342900" lvl="0" indent="-342900" algn="just">
              <a:lnSpc>
                <a:spcPct val="107000"/>
              </a:lnSpc>
              <a:spcBef>
                <a:spcPts val="300"/>
              </a:spcBef>
              <a:spcAft>
                <a:spcPts val="800"/>
              </a:spcAft>
              <a:buSzPts val="1000"/>
              <a:buFont typeface="Courier New" panose="02070309020205020404" pitchFamily="49" charset="0"/>
              <a:buChar char="o"/>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Mini-max algorithm is a recursive or backtracking algorithm which is used in decision-making and game theory. It provides an optimal move for the player assuming that opponent is also playing optimally.</a:t>
            </a:r>
            <a:endParaRPr lang="en-IN" sz="1800" dirty="0">
              <a:solidFill>
                <a:srgbClr val="000000"/>
              </a:solidFill>
              <a:effectLst/>
              <a:latin typeface="Arial" panose="020B0604020202020204" pitchFamily="34" charset="0"/>
              <a:ea typeface="Courier New" panose="02070309020205020404" pitchFamily="49" charset="0"/>
              <a:cs typeface="Arial" panose="020B0604020202020204" pitchFamily="34" charset="0"/>
            </a:endParaRPr>
          </a:p>
          <a:p>
            <a:pPr marL="342900" lvl="0" indent="-342900" algn="just">
              <a:lnSpc>
                <a:spcPct val="107000"/>
              </a:lnSpc>
              <a:spcBef>
                <a:spcPts val="300"/>
              </a:spcBef>
              <a:spcAft>
                <a:spcPts val="800"/>
              </a:spcAft>
              <a:buSzPts val="1000"/>
              <a:buFont typeface="Courier New" panose="02070309020205020404" pitchFamily="49" charset="0"/>
              <a:buChar char="o"/>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Mini-Max algorithm uses recursion to search through the game-tree.</a:t>
            </a:r>
            <a:endParaRPr lang="en-IN" sz="1800" dirty="0">
              <a:solidFill>
                <a:srgbClr val="000000"/>
              </a:solidFill>
              <a:effectLst/>
              <a:latin typeface="Arial" panose="020B0604020202020204" pitchFamily="34" charset="0"/>
              <a:ea typeface="Courier New" panose="02070309020205020404" pitchFamily="49" charset="0"/>
              <a:cs typeface="Arial" panose="020B0604020202020204" pitchFamily="34" charset="0"/>
            </a:endParaRPr>
          </a:p>
          <a:p>
            <a:pPr marL="342900" lvl="0" indent="-342900" algn="just">
              <a:lnSpc>
                <a:spcPct val="107000"/>
              </a:lnSpc>
              <a:spcBef>
                <a:spcPts val="300"/>
              </a:spcBef>
              <a:spcAft>
                <a:spcPts val="800"/>
              </a:spcAft>
              <a:buSzPts val="1000"/>
              <a:buFont typeface="Courier New" panose="02070309020205020404" pitchFamily="49" charset="0"/>
              <a:buChar char="o"/>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Min-Max algorithm is mostly used for game playing in AI. Such as Chess, Checkers, tic-tac-toe, go, and various tow-players game. This Algorithm computes the minimax decision for the current state.</a:t>
            </a:r>
            <a:endParaRPr lang="en-IN" sz="1800" dirty="0">
              <a:solidFill>
                <a:srgbClr val="000000"/>
              </a:solidFill>
              <a:effectLst/>
              <a:latin typeface="Arial" panose="020B0604020202020204" pitchFamily="34" charset="0"/>
              <a:ea typeface="Courier New" panose="02070309020205020404" pitchFamily="49" charset="0"/>
              <a:cs typeface="Arial" panose="020B0604020202020204" pitchFamily="34" charset="0"/>
            </a:endParaRPr>
          </a:p>
          <a:p>
            <a:pPr marL="342900" lvl="0" indent="-342900" algn="just">
              <a:lnSpc>
                <a:spcPct val="107000"/>
              </a:lnSpc>
              <a:spcBef>
                <a:spcPts val="300"/>
              </a:spcBef>
              <a:spcAft>
                <a:spcPts val="800"/>
              </a:spcAft>
              <a:buSzPts val="1000"/>
              <a:buFont typeface="Courier New" panose="02070309020205020404" pitchFamily="49" charset="0"/>
              <a:buChar char="o"/>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this algorithm two players play the game, one is called MAX and other is called MIN.</a:t>
            </a:r>
            <a:endParaRPr lang="en-IN" sz="1800" dirty="0">
              <a:solidFill>
                <a:srgbClr val="000000"/>
              </a:solidFill>
              <a:effectLst/>
              <a:latin typeface="Arial" panose="020B0604020202020204" pitchFamily="34" charset="0"/>
              <a:ea typeface="Courier New" panose="02070309020205020404" pitchFamily="49" charset="0"/>
              <a:cs typeface="Arial" panose="020B0604020202020204" pitchFamily="34" charset="0"/>
            </a:endParaRPr>
          </a:p>
          <a:p>
            <a:pPr marL="342900" lvl="0" indent="-342900" algn="just">
              <a:lnSpc>
                <a:spcPct val="107000"/>
              </a:lnSpc>
              <a:spcBef>
                <a:spcPts val="300"/>
              </a:spcBef>
              <a:spcAft>
                <a:spcPts val="800"/>
              </a:spcAft>
              <a:buSzPts val="1000"/>
              <a:buFont typeface="Courier New" panose="02070309020205020404" pitchFamily="49" charset="0"/>
              <a:buChar char="o"/>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Both the players fight it as the opponent player gets the minimum benefit while they get the maximum benefit.</a:t>
            </a:r>
            <a:endParaRPr lang="en-IN" sz="1800" dirty="0">
              <a:solidFill>
                <a:srgbClr val="000000"/>
              </a:solidFill>
              <a:effectLst/>
              <a:latin typeface="Arial" panose="020B0604020202020204" pitchFamily="34" charset="0"/>
              <a:ea typeface="Courier New" panose="02070309020205020404" pitchFamily="49" charset="0"/>
              <a:cs typeface="Arial" panose="020B0604020202020204" pitchFamily="34" charset="0"/>
            </a:endParaRPr>
          </a:p>
          <a:p>
            <a:pPr marL="342900" lvl="0" indent="-342900" algn="just">
              <a:lnSpc>
                <a:spcPct val="107000"/>
              </a:lnSpc>
              <a:spcBef>
                <a:spcPts val="300"/>
              </a:spcBef>
              <a:spcAft>
                <a:spcPts val="800"/>
              </a:spcAft>
              <a:buSzPts val="1000"/>
              <a:buFont typeface="Courier New" panose="02070309020205020404" pitchFamily="49" charset="0"/>
              <a:buChar char="o"/>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Both Players of the game are opponent of each other, where MAX will select the maximized value and MIN will select the minimized value.</a:t>
            </a:r>
            <a:endParaRPr lang="en-IN" sz="1800" dirty="0">
              <a:solidFill>
                <a:srgbClr val="000000"/>
              </a:solidFill>
              <a:effectLst/>
              <a:latin typeface="Arial" panose="020B0604020202020204" pitchFamily="34" charset="0"/>
              <a:ea typeface="Courier New" panose="02070309020205020404" pitchFamily="49" charset="0"/>
              <a:cs typeface="Arial" panose="020B0604020202020204" pitchFamily="34" charset="0"/>
            </a:endParaRPr>
          </a:p>
          <a:p>
            <a:pPr marL="342900" lvl="0" indent="-342900" algn="just">
              <a:lnSpc>
                <a:spcPct val="107000"/>
              </a:lnSpc>
              <a:spcBef>
                <a:spcPts val="300"/>
              </a:spcBef>
              <a:spcAft>
                <a:spcPts val="800"/>
              </a:spcAft>
              <a:buSzPts val="1000"/>
              <a:buFont typeface="Courier New" panose="02070309020205020404" pitchFamily="49" charset="0"/>
              <a:buChar char="o"/>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minimax algorithm performs a depth-first search algorithm for the exploration of the complete game tree.</a:t>
            </a:r>
            <a:endParaRPr lang="en-IN" sz="1800" dirty="0">
              <a:solidFill>
                <a:srgbClr val="000000"/>
              </a:solidFill>
              <a:effectLst/>
              <a:latin typeface="Arial" panose="020B0604020202020204" pitchFamily="34" charset="0"/>
              <a:ea typeface="Courier New" panose="02070309020205020404" pitchFamily="49" charset="0"/>
              <a:cs typeface="Arial" panose="020B0604020202020204" pitchFamily="34" charset="0"/>
            </a:endParaRPr>
          </a:p>
          <a:p>
            <a:pPr marL="342900" lvl="0" indent="-342900" algn="just">
              <a:lnSpc>
                <a:spcPct val="107000"/>
              </a:lnSpc>
              <a:spcBef>
                <a:spcPts val="300"/>
              </a:spcBef>
              <a:spcAft>
                <a:spcPts val="1400"/>
              </a:spcAft>
              <a:buSzPts val="1000"/>
              <a:buFont typeface="Courier New" panose="02070309020205020404" pitchFamily="49" charset="0"/>
              <a:buChar char="o"/>
            </a:pPr>
            <a:r>
              <a:rPr lang="en-IN"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minimax algorithm proceeds all the way down to the terminal node of the tree, then backtrack the tree as the recursion.</a:t>
            </a:r>
            <a:endParaRPr lang="en-IN" sz="1800" dirty="0">
              <a:solidFill>
                <a:srgbClr val="000000"/>
              </a:solidFill>
              <a:effectLst/>
              <a:latin typeface="Arial" panose="020B0604020202020204" pitchFamily="34" charset="0"/>
              <a:ea typeface="Courier New" panose="02070309020205020404" pitchFamily="49" charset="0"/>
              <a:cs typeface="Arial" panose="020B0604020202020204" pitchFamily="34" charset="0"/>
            </a:endParaRPr>
          </a:p>
          <a:p>
            <a:endParaRPr lang="en-IN" dirty="0"/>
          </a:p>
        </p:txBody>
      </p:sp>
    </p:spTree>
    <p:extLst>
      <p:ext uri="{BB962C8B-B14F-4D97-AF65-F5344CB8AC3E}">
        <p14:creationId xmlns:p14="http://schemas.microsoft.com/office/powerpoint/2010/main" val="4125737377"/>
      </p:ext>
    </p:extLst>
  </p:cSld>
  <p:clrMapOvr>
    <a:masterClrMapping/>
  </p:clrMapOvr>
  <mc:AlternateContent xmlns:mc="http://schemas.openxmlformats.org/markup-compatibility/2006">
    <mc:Choice xmlns:p14="http://schemas.microsoft.com/office/powerpoint/2010/main" Requires="p14">
      <p:transition spd="slow" p14:dur="1400">
        <p:blinds/>
      </p:transition>
    </mc:Choice>
    <mc:Fallback>
      <p:transition spd="slow">
        <p:blinds/>
      </p:transition>
    </mc:Fallback>
  </mc:AlternateContent>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Cherry blossom petals presentation</Template>
  <TotalTime>198</TotalTime>
  <Words>883</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Meiryo UI</vt:lpstr>
      <vt:lpstr>Algerian</vt:lpstr>
      <vt:lpstr>Arial</vt:lpstr>
      <vt:lpstr>Calibri</vt:lpstr>
      <vt:lpstr>Courier New</vt:lpstr>
      <vt:lpstr>Lucida Calligraphy</vt:lpstr>
      <vt:lpstr>Creative Gradient </vt:lpstr>
      <vt:lpstr>Tic tac toe</vt:lpstr>
      <vt:lpstr>Introduction</vt:lpstr>
      <vt:lpstr>Objective</vt:lpstr>
      <vt:lpstr>Existing System </vt:lpstr>
      <vt:lpstr>Proposed gaming system</vt:lpstr>
      <vt:lpstr>Flowchart</vt:lpstr>
      <vt:lpstr>Packages</vt:lpstr>
      <vt:lpstr>Components</vt:lpstr>
      <vt:lpstr>Algorithm used is minimax() </vt:lpstr>
      <vt:lpstr>Methods</vt:lpstr>
      <vt:lpstr>Output</vt:lpstr>
      <vt:lpstr>Output : If Computer Won</vt:lpstr>
      <vt:lpstr>Output : If player1  Won</vt:lpstr>
      <vt:lpstr>Output : If player2 Won</vt:lpstr>
      <vt:lpstr>Output : If Draw</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 tac toe</dc:title>
  <dc:creator>Keerthika</dc:creator>
  <cp:lastModifiedBy>Keerthika</cp:lastModifiedBy>
  <cp:revision>1</cp:revision>
  <dcterms:created xsi:type="dcterms:W3CDTF">2021-12-03T13:28:55Z</dcterms:created>
  <dcterms:modified xsi:type="dcterms:W3CDTF">2021-12-03T16:47:41Z</dcterms:modified>
</cp:coreProperties>
</file>