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4" r:id="rId3"/>
    <p:sldId id="300" r:id="rId4"/>
    <p:sldId id="283" r:id="rId5"/>
    <p:sldId id="299" r:id="rId6"/>
    <p:sldId id="287" r:id="rId7"/>
    <p:sldId id="298" r:id="rId8"/>
    <p:sldId id="278" r:id="rId9"/>
    <p:sldId id="295" r:id="rId10"/>
    <p:sldId id="285" r:id="rId11"/>
    <p:sldId id="297" r:id="rId12"/>
  </p:sldIdLst>
  <p:sldSz cx="6858000" cy="9144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92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2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9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9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0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1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75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9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1EFB-2604-4B77-B3B7-1C967001A44F}" type="datetimeFigureOut">
              <a:rPr lang="fr-FR" smtClean="0"/>
              <a:t>28/09/2017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F58A-FB2A-4D7F-BC08-9795A50BC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7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48679" y="6879158"/>
            <a:ext cx="587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1 : Best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value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 in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water scenarios </a:t>
            </a:r>
            <a:r>
              <a:rPr lang="fr-FR" sz="1400" dirty="0" err="1" smtClean="0"/>
              <a:t>using</a:t>
            </a:r>
            <a:r>
              <a:rPr lang="fr-FR" sz="1400" dirty="0" smtClean="0"/>
              <a:t> a </a:t>
            </a:r>
            <a:r>
              <a:rPr lang="fr-FR" sz="1400" dirty="0" err="1" smtClean="0"/>
              <a:t>grid</a:t>
            </a:r>
            <a:r>
              <a:rPr lang="fr-FR" sz="1400" dirty="0" smtClean="0"/>
              <a:t> of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values. </a:t>
            </a:r>
            <a:r>
              <a:rPr lang="fr-FR" sz="1400" dirty="0" err="1" smtClean="0"/>
              <a:t>Colored</a:t>
            </a:r>
            <a:r>
              <a:rPr lang="fr-FR" sz="1400" dirty="0" smtClean="0"/>
              <a:t> points : best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values for the </a:t>
            </a:r>
            <a:r>
              <a:rPr lang="fr-FR" sz="1400" dirty="0" err="1" smtClean="0"/>
              <a:t>genotype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</a:t>
            </a:r>
            <a:r>
              <a:rPr lang="fr-FR" sz="1400" dirty="0" err="1" smtClean="0"/>
              <a:t>highest</a:t>
            </a:r>
            <a:r>
              <a:rPr lang="fr-FR" sz="1400" dirty="0" smtClean="0"/>
              <a:t> </a:t>
            </a:r>
            <a:r>
              <a:rPr lang="fr-FR" sz="1400" dirty="0" err="1" smtClean="0"/>
              <a:t>mean</a:t>
            </a:r>
            <a:r>
              <a:rPr lang="fr-FR" sz="1400" dirty="0" smtClean="0"/>
              <a:t> yield over the 36 </a:t>
            </a:r>
            <a:r>
              <a:rPr lang="fr-FR" sz="1400" dirty="0" err="1" smtClean="0"/>
              <a:t>years</a:t>
            </a:r>
            <a:r>
              <a:rPr lang="fr-FR" sz="1400" dirty="0" smtClean="0"/>
              <a:t> of simulation 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/>
              <a:t>site. Simulation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performed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virtual</a:t>
            </a:r>
            <a:r>
              <a:rPr lang="fr-FR" sz="1400" dirty="0"/>
              <a:t> </a:t>
            </a:r>
            <a:r>
              <a:rPr lang="fr-FR" sz="1400" dirty="0" err="1"/>
              <a:t>genotypes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by a </a:t>
            </a:r>
            <a:r>
              <a:rPr lang="fr-FR" sz="1400" dirty="0" err="1"/>
              <a:t>grid</a:t>
            </a:r>
            <a:r>
              <a:rPr lang="fr-FR" sz="1400" dirty="0"/>
              <a:t> of </a:t>
            </a:r>
            <a:r>
              <a:rPr lang="fr-FR" sz="1400" dirty="0" err="1"/>
              <a:t>parameters</a:t>
            </a:r>
            <a:r>
              <a:rPr lang="fr-FR" sz="1400" dirty="0"/>
              <a:t> values.</a:t>
            </a:r>
          </a:p>
          <a:p>
            <a:pPr algn="just"/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93501" y="8460432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Grid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(a;c0;sR)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407366"/>
            <a:ext cx="6022975" cy="651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5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395536"/>
            <a:ext cx="6252053" cy="41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ZoneTexte 115"/>
          <p:cNvSpPr txBox="1"/>
          <p:nvPr/>
        </p:nvSpPr>
        <p:spPr>
          <a:xfrm>
            <a:off x="564084" y="4584301"/>
            <a:ext cx="5904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10 : Evolution </a:t>
            </a:r>
            <a:r>
              <a:rPr lang="fr-FR" sz="1400" dirty="0" err="1" smtClean="0"/>
              <a:t>with</a:t>
            </a:r>
            <a:r>
              <a:rPr lang="fr-FR" sz="1400" dirty="0" smtClean="0"/>
              <a:t> latitude of the best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 in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simulated</a:t>
            </a:r>
            <a:r>
              <a:rPr lang="fr-FR" sz="1400" dirty="0" smtClean="0"/>
              <a:t>  water conditions</a:t>
            </a:r>
            <a:r>
              <a:rPr lang="fr-FR" sz="1400" dirty="0"/>
              <a:t>. Simulation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performed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 values </a:t>
            </a:r>
            <a:r>
              <a:rPr lang="fr-FR" sz="1400" dirty="0" err="1"/>
              <a:t>calculated</a:t>
            </a:r>
            <a:r>
              <a:rPr lang="fr-FR" sz="1400" dirty="0"/>
              <a:t> for the 254 </a:t>
            </a:r>
            <a:r>
              <a:rPr lang="fr-FR" sz="1400" dirty="0" err="1"/>
              <a:t>genotypes</a:t>
            </a:r>
            <a:r>
              <a:rPr lang="fr-FR" sz="1400" dirty="0"/>
              <a:t> of the </a:t>
            </a:r>
            <a:r>
              <a:rPr lang="fr-FR" sz="1400" dirty="0" err="1"/>
              <a:t>studied</a:t>
            </a:r>
            <a:r>
              <a:rPr lang="fr-FR" sz="1400" dirty="0"/>
              <a:t> panel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193501" y="84604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B73 + (a,c0,sR)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1" y="467544"/>
            <a:ext cx="5895975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548680" y="6570801"/>
            <a:ext cx="5904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11 : </a:t>
            </a:r>
            <a:r>
              <a:rPr lang="fr-FR" sz="1400" dirty="0" err="1" smtClean="0"/>
              <a:t>Effect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on yield for the 254 </a:t>
            </a:r>
            <a:r>
              <a:rPr lang="fr-FR" sz="1400" dirty="0" err="1" smtClean="0"/>
              <a:t>genotypes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panel, in the four water stress clusters </a:t>
            </a:r>
            <a:r>
              <a:rPr lang="fr-FR" sz="1400" dirty="0" err="1" smtClean="0"/>
              <a:t>identified</a:t>
            </a:r>
            <a:r>
              <a:rPr lang="fr-FR" sz="1400" dirty="0" smtClean="0"/>
              <a:t> in the network of sites. x-axis :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‘c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’. y-axis :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‘</a:t>
            </a:r>
            <a:r>
              <a:rPr lang="fr-FR" sz="1400" dirty="0" err="1" smtClean="0"/>
              <a:t>s</a:t>
            </a:r>
            <a:r>
              <a:rPr lang="fr-FR" sz="1400" baseline="-25000" dirty="0" err="1" smtClean="0"/>
              <a:t>R</a:t>
            </a:r>
            <a:r>
              <a:rPr lang="fr-FR" sz="1400" dirty="0" smtClean="0"/>
              <a:t>’. </a:t>
            </a:r>
            <a:r>
              <a:rPr lang="fr-FR" sz="1400" dirty="0" err="1" smtClean="0"/>
              <a:t>Each</a:t>
            </a:r>
            <a:r>
              <a:rPr lang="fr-FR" sz="1400" dirty="0" smtClean="0"/>
              <a:t> dot </a:t>
            </a:r>
            <a:r>
              <a:rPr lang="fr-FR" sz="1400" dirty="0" err="1" smtClean="0"/>
              <a:t>represents</a:t>
            </a:r>
            <a:r>
              <a:rPr lang="fr-FR" sz="1400" dirty="0" smtClean="0"/>
              <a:t> the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values of a </a:t>
            </a:r>
            <a:r>
              <a:rPr lang="fr-FR" sz="1400" dirty="0" err="1" smtClean="0"/>
              <a:t>genotype</a:t>
            </a:r>
            <a:r>
              <a:rPr lang="fr-FR" sz="1400" dirty="0" smtClean="0"/>
              <a:t> of the panel. </a:t>
            </a:r>
            <a:r>
              <a:rPr lang="fr-FR" sz="1400" dirty="0" err="1" smtClean="0"/>
              <a:t>Colors</a:t>
            </a:r>
            <a:r>
              <a:rPr lang="fr-FR" sz="1400" dirty="0" smtClean="0"/>
              <a:t> show the </a:t>
            </a:r>
            <a:r>
              <a:rPr lang="fr-FR" sz="1400" dirty="0" err="1" smtClean="0"/>
              <a:t>mean</a:t>
            </a:r>
            <a:r>
              <a:rPr lang="fr-FR" sz="1400" dirty="0" smtClean="0"/>
              <a:t> yield for a </a:t>
            </a:r>
            <a:r>
              <a:rPr lang="fr-FR" sz="1400" dirty="0" err="1" smtClean="0"/>
              <a:t>genotype</a:t>
            </a:r>
            <a:r>
              <a:rPr lang="fr-FR" sz="1400" dirty="0" smtClean="0"/>
              <a:t> in the four clusters. Point size show the values of the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‘a’ (</a:t>
            </a:r>
            <a:r>
              <a:rPr lang="fr-FR" sz="1400" dirty="0" err="1" smtClean="0"/>
              <a:t>leaf</a:t>
            </a:r>
            <a:r>
              <a:rPr lang="fr-FR" sz="1400" dirty="0" smtClean="0"/>
              <a:t> </a:t>
            </a:r>
            <a:r>
              <a:rPr lang="fr-FR" sz="1400" dirty="0" err="1" smtClean="0"/>
              <a:t>potential</a:t>
            </a:r>
            <a:r>
              <a:rPr lang="fr-FR" sz="1400" dirty="0" smtClean="0"/>
              <a:t> </a:t>
            </a:r>
            <a:r>
              <a:rPr lang="fr-FR" sz="1400" dirty="0" err="1" smtClean="0"/>
              <a:t>growth</a:t>
            </a:r>
            <a:r>
              <a:rPr lang="fr-FR" sz="1400" dirty="0" smtClean="0"/>
              <a:t>). The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genotype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best </a:t>
            </a:r>
            <a:r>
              <a:rPr lang="fr-FR" sz="1400" dirty="0" err="1" smtClean="0"/>
              <a:t>mean</a:t>
            </a:r>
            <a:r>
              <a:rPr lang="fr-FR" sz="1400" dirty="0" smtClean="0"/>
              <a:t> yield are </a:t>
            </a:r>
            <a:r>
              <a:rPr lang="fr-FR" sz="1400" dirty="0" err="1" smtClean="0"/>
              <a:t>written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cluster.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729003" y="4675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3645024" y="4675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29003" y="3635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3707701" y="36227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93501" y="84604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B73 + (a,c0,sR)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5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193501" y="8460432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Grid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(a;c0;sR)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474980"/>
            <a:ext cx="53594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ZoneTexte 46"/>
          <p:cNvSpPr txBox="1"/>
          <p:nvPr/>
        </p:nvSpPr>
        <p:spPr>
          <a:xfrm>
            <a:off x="564084" y="5993576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2 : Evolution </a:t>
            </a:r>
            <a:r>
              <a:rPr lang="fr-FR" sz="1400" dirty="0" err="1" smtClean="0"/>
              <a:t>with</a:t>
            </a:r>
            <a:r>
              <a:rPr lang="fr-FR" sz="1400" dirty="0" smtClean="0"/>
              <a:t> latitude of the best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 in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simulated</a:t>
            </a:r>
            <a:r>
              <a:rPr lang="fr-FR" sz="1400" dirty="0" smtClean="0"/>
              <a:t>  water conditions. Simulation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performed</a:t>
            </a:r>
            <a:r>
              <a:rPr lang="fr-FR" sz="1400" dirty="0" smtClean="0"/>
              <a:t> </a:t>
            </a:r>
            <a:r>
              <a:rPr lang="fr-FR" sz="1400" dirty="0" err="1" smtClean="0"/>
              <a:t>using</a:t>
            </a:r>
            <a:r>
              <a:rPr lang="fr-FR" sz="1400" dirty="0" smtClean="0"/>
              <a:t> 216 </a:t>
            </a:r>
            <a:r>
              <a:rPr lang="fr-FR" sz="1400" dirty="0" err="1" smtClean="0"/>
              <a:t>virtual</a:t>
            </a:r>
            <a:r>
              <a:rPr lang="fr-FR" sz="1400" dirty="0" smtClean="0"/>
              <a:t> </a:t>
            </a:r>
            <a:r>
              <a:rPr lang="fr-FR" sz="1400" dirty="0" err="1" smtClean="0"/>
              <a:t>genotypes</a:t>
            </a:r>
            <a:r>
              <a:rPr lang="fr-FR" sz="1400" dirty="0" smtClean="0"/>
              <a:t>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 by a </a:t>
            </a:r>
            <a:r>
              <a:rPr lang="fr-FR" sz="1400" dirty="0" err="1" smtClean="0"/>
              <a:t>grid</a:t>
            </a:r>
            <a:r>
              <a:rPr lang="fr-FR" sz="1400" dirty="0" smtClean="0"/>
              <a:t> of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values,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: ‘a’ ; ‘c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’ and ‘</a:t>
            </a:r>
            <a:r>
              <a:rPr lang="fr-FR" sz="1400" dirty="0" err="1" smtClean="0"/>
              <a:t>s</a:t>
            </a:r>
            <a:r>
              <a:rPr lang="fr-FR" sz="1400" baseline="-25000" dirty="0" err="1" smtClean="0"/>
              <a:t>R</a:t>
            </a:r>
            <a:r>
              <a:rPr lang="fr-FR" sz="1400" dirty="0" smtClean="0"/>
              <a:t>’.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8141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4828" y="4932040"/>
            <a:ext cx="5122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3 : </a:t>
            </a:r>
            <a:r>
              <a:rPr lang="fr-FR" sz="1400" dirty="0" err="1" smtClean="0"/>
              <a:t>Map</a:t>
            </a:r>
            <a:r>
              <a:rPr lang="fr-FR" sz="1400" dirty="0" smtClean="0"/>
              <a:t> of the water </a:t>
            </a:r>
            <a:r>
              <a:rPr lang="fr-FR" sz="1400" dirty="0" err="1" smtClean="0"/>
              <a:t>supply</a:t>
            </a:r>
            <a:r>
              <a:rPr lang="fr-FR" sz="1400" dirty="0" smtClean="0"/>
              <a:t> </a:t>
            </a:r>
            <a:r>
              <a:rPr lang="fr-FR" sz="1400" dirty="0" err="1" smtClean="0"/>
              <a:t>demand</a:t>
            </a:r>
            <a:r>
              <a:rPr lang="fr-FR" sz="1400" dirty="0" smtClean="0"/>
              <a:t> ratio, the incident radiation and the maximum and minimum </a:t>
            </a:r>
            <a:r>
              <a:rPr lang="fr-FR" sz="1400" dirty="0" err="1" smtClean="0"/>
              <a:t>temperature</a:t>
            </a:r>
            <a:r>
              <a:rPr lang="fr-FR" sz="1400" dirty="0" smtClean="0"/>
              <a:t> (A,B and C)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 in </a:t>
            </a:r>
            <a:r>
              <a:rPr lang="fr-FR" sz="1400" dirty="0" err="1" smtClean="0"/>
              <a:t>rainfed</a:t>
            </a:r>
            <a:r>
              <a:rPr lang="fr-FR" sz="1400" dirty="0" smtClean="0"/>
              <a:t> conditions for the best set of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values.</a:t>
            </a:r>
            <a:endParaRPr lang="fr-FR" sz="1400" dirty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" b="54717"/>
          <a:stretch/>
        </p:blipFill>
        <p:spPr bwMode="auto">
          <a:xfrm>
            <a:off x="909734" y="634482"/>
            <a:ext cx="4730750" cy="19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54429" r="-263" b="4942"/>
          <a:stretch/>
        </p:blipFill>
        <p:spPr bwMode="auto">
          <a:xfrm>
            <a:off x="922169" y="2864509"/>
            <a:ext cx="4730750" cy="19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60739" y="32284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335690" y="32284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60739" y="256982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335690" y="2569825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1293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8679" y="7514997"/>
            <a:ext cx="5904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4 : Principal axes </a:t>
            </a:r>
            <a:r>
              <a:rPr lang="fr-FR" sz="1400" dirty="0"/>
              <a:t>(A</a:t>
            </a:r>
            <a:r>
              <a:rPr lang="fr-FR" sz="1400" dirty="0" smtClean="0"/>
              <a:t>) of the ACP </a:t>
            </a:r>
            <a:r>
              <a:rPr lang="fr-FR" sz="1400" dirty="0" err="1" smtClean="0"/>
              <a:t>performed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best set of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 and </a:t>
            </a:r>
            <a:r>
              <a:rPr lang="fr-FR" sz="1400" dirty="0" err="1" smtClean="0"/>
              <a:t>corresponding</a:t>
            </a:r>
            <a:r>
              <a:rPr lang="fr-FR" sz="1400" dirty="0" smtClean="0"/>
              <a:t> </a:t>
            </a:r>
            <a:r>
              <a:rPr lang="fr-FR" sz="1400" dirty="0" err="1" smtClean="0"/>
              <a:t>mean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environmental</a:t>
            </a:r>
            <a:r>
              <a:rPr lang="fr-FR" sz="1400" dirty="0" smtClean="0"/>
              <a:t> conditions 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 and table (B) of the contributions of </a:t>
            </a:r>
            <a:r>
              <a:rPr lang="fr-FR" sz="1400" dirty="0" err="1" smtClean="0"/>
              <a:t>each</a:t>
            </a:r>
            <a:r>
              <a:rPr lang="fr-FR" sz="1400" dirty="0" smtClean="0"/>
              <a:t> variable to </a:t>
            </a:r>
            <a:r>
              <a:rPr lang="fr-FR" sz="1400" dirty="0" err="1" smtClean="0"/>
              <a:t>each</a:t>
            </a:r>
            <a:r>
              <a:rPr lang="fr-FR" sz="1400" dirty="0" smtClean="0"/>
              <a:t> axes</a:t>
            </a:r>
            <a:r>
              <a:rPr lang="fr-FR" sz="1400" dirty="0"/>
              <a:t>. Simulation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performed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virtual</a:t>
            </a:r>
            <a:r>
              <a:rPr lang="fr-FR" sz="1400" dirty="0"/>
              <a:t> </a:t>
            </a:r>
            <a:r>
              <a:rPr lang="fr-FR" sz="1400" dirty="0" err="1"/>
              <a:t>genotypes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by a </a:t>
            </a:r>
            <a:r>
              <a:rPr lang="fr-FR" sz="1400" dirty="0" err="1"/>
              <a:t>grid</a:t>
            </a:r>
            <a:r>
              <a:rPr lang="fr-FR" sz="1400" dirty="0"/>
              <a:t> of </a:t>
            </a:r>
            <a:r>
              <a:rPr lang="fr-FR" sz="1400" dirty="0" err="1"/>
              <a:t>parameters</a:t>
            </a:r>
            <a:r>
              <a:rPr lang="fr-FR" sz="1400" dirty="0"/>
              <a:t> values.</a:t>
            </a:r>
          </a:p>
          <a:p>
            <a:pPr algn="just"/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727560" y="1795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92696" y="44473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91241"/>
              </p:ext>
            </p:extLst>
          </p:nvPr>
        </p:nvGraphicFramePr>
        <p:xfrm>
          <a:off x="1297829" y="4482055"/>
          <a:ext cx="4787900" cy="2857500"/>
        </p:xfrm>
        <a:graphic>
          <a:graphicData uri="http://schemas.openxmlformats.org/drawingml/2006/table">
            <a:tbl>
              <a:tblPr/>
              <a:tblGrid>
                <a:gridCol w="980425"/>
                <a:gridCol w="761495"/>
                <a:gridCol w="761495"/>
                <a:gridCol w="761495"/>
                <a:gridCol w="761495"/>
                <a:gridCol w="761495"/>
              </a:tblGrid>
              <a:tr h="714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25%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25%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sensiRAD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15%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8%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6%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12%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Variance Explained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17" y="179512"/>
            <a:ext cx="45720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193501" y="8645098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Grid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(a;c0;sR)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5504" y="6373941"/>
            <a:ext cx="58319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5 : Clusters of </a:t>
            </a:r>
            <a:r>
              <a:rPr lang="fr-FR" sz="1400" dirty="0" err="1" smtClean="0"/>
              <a:t>environment</a:t>
            </a:r>
            <a:r>
              <a:rPr lang="fr-FR" sz="1400" dirty="0" smtClean="0"/>
              <a:t> types </a:t>
            </a:r>
            <a:r>
              <a:rPr lang="fr-FR" sz="1400" dirty="0" err="1" smtClean="0"/>
              <a:t>characterising</a:t>
            </a:r>
            <a:r>
              <a:rPr lang="fr-FR" sz="1400" dirty="0" smtClean="0"/>
              <a:t> water stresses  in the network of sites</a:t>
            </a:r>
            <a:r>
              <a:rPr lang="fr-FR" sz="1400" dirty="0"/>
              <a:t>. (A) </a:t>
            </a:r>
            <a:r>
              <a:rPr lang="fr-FR" sz="1400" dirty="0" err="1" smtClean="0"/>
              <a:t>Map</a:t>
            </a:r>
            <a:r>
              <a:rPr lang="fr-FR" sz="1400" dirty="0" smtClean="0"/>
              <a:t> of dominant stress 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cluster , </a:t>
            </a:r>
            <a:r>
              <a:rPr lang="fr-FR" sz="1400" dirty="0" err="1" smtClean="0"/>
              <a:t>colors</a:t>
            </a:r>
            <a:r>
              <a:rPr lang="fr-FR" sz="1400" dirty="0" smtClean="0"/>
              <a:t> </a:t>
            </a:r>
            <a:r>
              <a:rPr lang="fr-FR" sz="1400" dirty="0" err="1" smtClean="0"/>
              <a:t>represent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</a:t>
            </a:r>
            <a:r>
              <a:rPr lang="fr-FR" sz="1400" dirty="0" smtClean="0"/>
              <a:t> types </a:t>
            </a:r>
            <a:r>
              <a:rPr lang="fr-FR" sz="1400" dirty="0" err="1" smtClean="0"/>
              <a:t>characterised</a:t>
            </a:r>
            <a:r>
              <a:rPr lang="fr-FR" sz="1400" dirty="0" smtClean="0"/>
              <a:t> by </a:t>
            </a:r>
            <a:r>
              <a:rPr lang="fr-FR" sz="1400" dirty="0" err="1" smtClean="0"/>
              <a:t>various</a:t>
            </a:r>
            <a:r>
              <a:rPr lang="fr-FR" sz="1400" dirty="0" smtClean="0"/>
              <a:t> </a:t>
            </a:r>
            <a:r>
              <a:rPr lang="fr-FR" sz="1400" dirty="0" err="1" smtClean="0"/>
              <a:t>hydric</a:t>
            </a:r>
            <a:r>
              <a:rPr lang="fr-FR" sz="1400" dirty="0" smtClean="0"/>
              <a:t> stress </a:t>
            </a:r>
            <a:r>
              <a:rPr lang="fr-FR" sz="1400" dirty="0" err="1" smtClean="0"/>
              <a:t>around</a:t>
            </a:r>
            <a:r>
              <a:rPr lang="fr-FR" sz="1400" dirty="0" smtClean="0"/>
              <a:t> </a:t>
            </a:r>
            <a:r>
              <a:rPr lang="fr-FR" sz="1400" dirty="0" err="1" smtClean="0"/>
              <a:t>flowering</a:t>
            </a:r>
            <a:r>
              <a:rPr lang="fr-FR" sz="1400" dirty="0" smtClean="0"/>
              <a:t> (B). The clusters of </a:t>
            </a:r>
            <a:r>
              <a:rPr lang="fr-FR" sz="1400" dirty="0" err="1" smtClean="0"/>
              <a:t>environment</a:t>
            </a:r>
            <a:r>
              <a:rPr lang="fr-FR" sz="1400" dirty="0" smtClean="0"/>
              <a:t> types are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the </a:t>
            </a:r>
            <a:r>
              <a:rPr lang="fr-FR" sz="1400" dirty="0" err="1" smtClean="0"/>
              <a:t>evolution</a:t>
            </a:r>
            <a:r>
              <a:rPr lang="fr-FR" sz="1400" dirty="0" smtClean="0"/>
              <a:t> of </a:t>
            </a:r>
            <a:r>
              <a:rPr lang="fr-FR" sz="1400" dirty="0" err="1" smtClean="0"/>
              <a:t>supply</a:t>
            </a:r>
            <a:r>
              <a:rPr lang="fr-FR" sz="1400" dirty="0" smtClean="0"/>
              <a:t> </a:t>
            </a:r>
            <a:r>
              <a:rPr lang="fr-FR" sz="1400" dirty="0" err="1" smtClean="0"/>
              <a:t>demand</a:t>
            </a:r>
            <a:r>
              <a:rPr lang="fr-FR" sz="1400" dirty="0" smtClean="0"/>
              <a:t> ratio (APSIM water stress index) 400 degree.days</a:t>
            </a:r>
            <a:r>
              <a:rPr lang="fr-FR" sz="1400" baseline="30000" dirty="0" smtClean="0"/>
              <a:t>-1</a:t>
            </a:r>
            <a:r>
              <a:rPr lang="fr-FR" sz="1400" dirty="0" smtClean="0"/>
              <a:t> </a:t>
            </a:r>
            <a:r>
              <a:rPr lang="fr-FR" sz="1400" dirty="0" err="1" smtClean="0"/>
              <a:t>around</a:t>
            </a:r>
            <a:r>
              <a:rPr lang="fr-FR" sz="1400" dirty="0" smtClean="0"/>
              <a:t> </a:t>
            </a:r>
            <a:r>
              <a:rPr lang="fr-FR" sz="1400" dirty="0" err="1" smtClean="0"/>
              <a:t>flowering</a:t>
            </a:r>
            <a:r>
              <a:rPr lang="fr-FR" sz="1400" dirty="0" smtClean="0"/>
              <a:t>. Clusters are </a:t>
            </a:r>
            <a:r>
              <a:rPr lang="fr-FR" sz="1400" dirty="0" err="1" smtClean="0"/>
              <a:t>estimated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the outputs simulations of the </a:t>
            </a:r>
            <a:r>
              <a:rPr lang="fr-FR" sz="1400" dirty="0" err="1" smtClean="0"/>
              <a:t>reference</a:t>
            </a:r>
            <a:r>
              <a:rPr lang="fr-FR" sz="1400" dirty="0" smtClean="0"/>
              <a:t> </a:t>
            </a:r>
            <a:r>
              <a:rPr lang="fr-FR" sz="1400" dirty="0" err="1" smtClean="0"/>
              <a:t>hybrid</a:t>
            </a:r>
            <a:r>
              <a:rPr lang="fr-FR" sz="1400" dirty="0"/>
              <a:t>.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4" y="464323"/>
            <a:ext cx="4962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66552" y="4643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60094" y="31598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3159872"/>
            <a:ext cx="4894473" cy="326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7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/>
          <p:cNvSpPr txBox="1"/>
          <p:nvPr/>
        </p:nvSpPr>
        <p:spPr>
          <a:xfrm>
            <a:off x="193501" y="8460432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Grid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(a;c0;sR)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548680" y="6228184"/>
            <a:ext cx="5904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6 : </a:t>
            </a:r>
            <a:r>
              <a:rPr lang="fr-FR" sz="1400" dirty="0" err="1" smtClean="0"/>
              <a:t>Heatmap</a:t>
            </a:r>
            <a:r>
              <a:rPr lang="fr-FR" sz="1400" dirty="0" smtClean="0"/>
              <a:t> (A) of the </a:t>
            </a:r>
            <a:r>
              <a:rPr lang="fr-FR" sz="1400" dirty="0" err="1" smtClean="0"/>
              <a:t>effects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</a:t>
            </a:r>
            <a:r>
              <a:rPr lang="fr-FR" sz="1400" dirty="0" err="1" smtClean="0"/>
              <a:t>parameters</a:t>
            </a:r>
            <a:r>
              <a:rPr lang="fr-FR" sz="1400" dirty="0"/>
              <a:t> </a:t>
            </a:r>
            <a:r>
              <a:rPr lang="fr-FR" sz="1400" dirty="0" smtClean="0"/>
              <a:t>on end of </a:t>
            </a:r>
            <a:r>
              <a:rPr lang="fr-FR" sz="1400" dirty="0" err="1" smtClean="0"/>
              <a:t>season</a:t>
            </a:r>
            <a:r>
              <a:rPr lang="fr-FR" sz="1400" dirty="0" smtClean="0"/>
              <a:t> yield in the four types of water stress in the </a:t>
            </a:r>
            <a:r>
              <a:rPr lang="fr-FR" sz="1400" dirty="0" err="1" smtClean="0"/>
              <a:t>grid</a:t>
            </a:r>
            <a:r>
              <a:rPr lang="fr-FR" sz="1400" dirty="0" smtClean="0"/>
              <a:t> of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sites. </a:t>
            </a:r>
            <a:r>
              <a:rPr lang="fr-FR" sz="1400" dirty="0"/>
              <a:t>x</a:t>
            </a:r>
            <a:r>
              <a:rPr lang="fr-FR" sz="1400" dirty="0" smtClean="0"/>
              <a:t>-axis :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‘c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’ ; y-axis :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‘</a:t>
            </a:r>
            <a:r>
              <a:rPr lang="fr-FR" sz="1400" dirty="0" err="1" smtClean="0"/>
              <a:t>s</a:t>
            </a:r>
            <a:r>
              <a:rPr lang="fr-FR" sz="1400" baseline="-25000" dirty="0" err="1" smtClean="0"/>
              <a:t>rad</a:t>
            </a:r>
            <a:r>
              <a:rPr lang="fr-FR" sz="1400" dirty="0" smtClean="0"/>
              <a:t>‘ ; </a:t>
            </a:r>
            <a:r>
              <a:rPr lang="fr-FR" sz="1400" dirty="0" err="1" smtClean="0"/>
              <a:t>rows</a:t>
            </a:r>
            <a:r>
              <a:rPr lang="fr-FR" sz="1400" dirty="0" smtClean="0"/>
              <a:t> :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‘a’ ; </a:t>
            </a:r>
            <a:r>
              <a:rPr lang="fr-FR" sz="1400" dirty="0" err="1" smtClean="0"/>
              <a:t>columns</a:t>
            </a:r>
            <a:r>
              <a:rPr lang="fr-FR" sz="1400" dirty="0" smtClean="0"/>
              <a:t> : cluster of water </a:t>
            </a:r>
            <a:r>
              <a:rPr lang="fr-FR" sz="1400" dirty="0"/>
              <a:t>stress. Simulation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performed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virtual</a:t>
            </a:r>
            <a:r>
              <a:rPr lang="fr-FR" sz="1400" dirty="0"/>
              <a:t> </a:t>
            </a:r>
            <a:r>
              <a:rPr lang="fr-FR" sz="1400" dirty="0" err="1"/>
              <a:t>genotypes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by a </a:t>
            </a:r>
            <a:r>
              <a:rPr lang="fr-FR" sz="1400" dirty="0" err="1"/>
              <a:t>grid</a:t>
            </a:r>
            <a:r>
              <a:rPr lang="fr-FR" sz="1400" dirty="0"/>
              <a:t> of </a:t>
            </a:r>
            <a:r>
              <a:rPr lang="fr-FR" sz="1400" dirty="0" err="1"/>
              <a:t>parameters</a:t>
            </a:r>
            <a:r>
              <a:rPr lang="fr-FR" sz="1400" dirty="0"/>
              <a:t> values</a:t>
            </a:r>
            <a:r>
              <a:rPr lang="fr-FR" sz="1400" dirty="0" smtClean="0"/>
              <a:t>. </a:t>
            </a:r>
            <a:r>
              <a:rPr lang="fr-FR" sz="1400" dirty="0" smtClean="0"/>
              <a:t>The maximum </a:t>
            </a:r>
            <a:r>
              <a:rPr lang="fr-FR" sz="1400" dirty="0" err="1" smtClean="0"/>
              <a:t>yield</a:t>
            </a:r>
            <a:r>
              <a:rPr lang="fr-FR" sz="1400" dirty="0" smtClean="0"/>
              <a:t> 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cluster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represented</a:t>
            </a:r>
            <a:r>
              <a:rPr lang="fr-FR" sz="1400" dirty="0" smtClean="0"/>
              <a:t> by a </a:t>
            </a:r>
            <a:r>
              <a:rPr lang="fr-FR" sz="1400" dirty="0" err="1" smtClean="0"/>
              <a:t>red</a:t>
            </a:r>
            <a:r>
              <a:rPr lang="fr-FR" sz="1400" dirty="0" smtClean="0"/>
              <a:t> rectangle,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</a:t>
            </a:r>
            <a:r>
              <a:rPr lang="fr-FR" sz="1400" dirty="0" err="1" smtClean="0"/>
              <a:t>associated</a:t>
            </a:r>
            <a:r>
              <a:rPr lang="fr-FR" sz="1400" dirty="0" smtClean="0"/>
              <a:t> best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values. </a:t>
            </a:r>
            <a:endParaRPr lang="fr-FR" sz="1400" dirty="0"/>
          </a:p>
          <a:p>
            <a:pPr algn="just"/>
            <a:endParaRPr lang="fr-F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7" y="323528"/>
            <a:ext cx="6284913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2276872" y="755576"/>
            <a:ext cx="9361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725144" y="691952"/>
            <a:ext cx="9361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61" y="179512"/>
            <a:ext cx="3024187" cy="662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548680" y="6886998"/>
            <a:ext cx="5904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</a:t>
            </a:r>
            <a:r>
              <a:rPr lang="fr-FR" sz="1400" dirty="0"/>
              <a:t>7</a:t>
            </a:r>
            <a:r>
              <a:rPr lang="fr-FR" sz="1400" dirty="0" smtClean="0"/>
              <a:t> : </a:t>
            </a:r>
            <a:r>
              <a:rPr lang="fr-FR" sz="1400" dirty="0" err="1" smtClean="0"/>
              <a:t>Scatterplot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relationships</a:t>
            </a:r>
            <a:r>
              <a:rPr lang="fr-FR" sz="1400" dirty="0" smtClean="0"/>
              <a:t> </a:t>
            </a:r>
            <a:r>
              <a:rPr lang="fr-FR" sz="1400" dirty="0" err="1" smtClean="0"/>
              <a:t>between</a:t>
            </a:r>
            <a:r>
              <a:rPr lang="fr-FR" sz="1400" dirty="0" smtClean="0"/>
              <a:t> </a:t>
            </a:r>
            <a:r>
              <a:rPr lang="fr-FR" sz="1400" dirty="0" err="1" smtClean="0"/>
              <a:t>measured</a:t>
            </a:r>
            <a:r>
              <a:rPr lang="fr-FR" sz="1400" dirty="0" smtClean="0"/>
              <a:t> values o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. A :  Black points : </a:t>
            </a:r>
            <a:r>
              <a:rPr lang="fr-FR" sz="1400" dirty="0" err="1" smtClean="0"/>
              <a:t>measured</a:t>
            </a:r>
            <a:r>
              <a:rPr lang="fr-FR" sz="1400" dirty="0" smtClean="0"/>
              <a:t> value for the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panel of 254 </a:t>
            </a:r>
            <a:r>
              <a:rPr lang="fr-FR" sz="1400" dirty="0" err="1" smtClean="0"/>
              <a:t>hybrids</a:t>
            </a:r>
            <a:r>
              <a:rPr lang="fr-FR" sz="1400" dirty="0" smtClean="0"/>
              <a:t>. Blue line : </a:t>
            </a:r>
            <a:r>
              <a:rPr lang="fr-FR" sz="1400" dirty="0" err="1" smtClean="0"/>
              <a:t>linear</a:t>
            </a:r>
            <a:r>
              <a:rPr lang="fr-FR" sz="1400" dirty="0" smtClean="0"/>
              <a:t> </a:t>
            </a:r>
            <a:r>
              <a:rPr lang="fr-FR" sz="1400" dirty="0" err="1" smtClean="0"/>
              <a:t>regression</a:t>
            </a:r>
            <a:r>
              <a:rPr lang="fr-FR" sz="1400" dirty="0"/>
              <a:t> </a:t>
            </a:r>
            <a:r>
              <a:rPr lang="fr-FR" sz="1400" dirty="0" smtClean="0"/>
              <a:t>(</a:t>
            </a:r>
            <a:r>
              <a:rPr lang="fr-FR" sz="1400" dirty="0" err="1" smtClean="0"/>
              <a:t>method</a:t>
            </a:r>
            <a:r>
              <a:rPr lang="fr-FR" sz="1400" dirty="0" smtClean="0"/>
              <a:t> ‘lm’, R software). </a:t>
            </a:r>
            <a:r>
              <a:rPr lang="fr-FR" sz="1400" dirty="0" err="1" smtClean="0"/>
              <a:t>Red</a:t>
            </a:r>
            <a:r>
              <a:rPr lang="fr-FR" sz="1400" dirty="0" smtClean="0"/>
              <a:t> points : </a:t>
            </a:r>
            <a:r>
              <a:rPr lang="fr-FR" sz="1400" dirty="0" err="1" smtClean="0"/>
              <a:t>grid</a:t>
            </a:r>
            <a:r>
              <a:rPr lang="fr-FR" sz="1400" dirty="0" smtClean="0"/>
              <a:t> of </a:t>
            </a:r>
            <a:r>
              <a:rPr lang="fr-FR" sz="1400" dirty="0"/>
              <a:t>6 x 6 x 6 = 216 </a:t>
            </a:r>
            <a:r>
              <a:rPr lang="fr-FR" sz="1400" dirty="0" err="1"/>
              <a:t>vector</a:t>
            </a:r>
            <a:r>
              <a:rPr lang="fr-FR" sz="1400" dirty="0"/>
              <a:t> of values </a:t>
            </a:r>
            <a:r>
              <a:rPr lang="fr-FR" sz="1400" dirty="0" err="1" smtClean="0"/>
              <a:t>used</a:t>
            </a:r>
            <a:r>
              <a:rPr lang="fr-FR" sz="1400" dirty="0" smtClean="0"/>
              <a:t> to </a:t>
            </a:r>
            <a:r>
              <a:rPr lang="fr-FR" sz="1400" dirty="0" err="1" smtClean="0"/>
              <a:t>define</a:t>
            </a:r>
            <a:r>
              <a:rPr lang="fr-FR" sz="1400" dirty="0" smtClean="0"/>
              <a:t>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of </a:t>
            </a:r>
            <a:r>
              <a:rPr lang="fr-FR" sz="1400" dirty="0" err="1" smtClean="0"/>
              <a:t>virtual</a:t>
            </a:r>
            <a:r>
              <a:rPr lang="fr-FR" sz="1400" dirty="0" smtClean="0"/>
              <a:t> </a:t>
            </a:r>
            <a:r>
              <a:rPr lang="fr-FR" sz="1400" dirty="0" err="1" smtClean="0"/>
              <a:t>genotypes</a:t>
            </a:r>
            <a:r>
              <a:rPr lang="fr-FR" sz="1400" dirty="0" smtClean="0"/>
              <a:t>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6052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72668" y="6708998"/>
            <a:ext cx="596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8 : Best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value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 in the </a:t>
            </a:r>
            <a:r>
              <a:rPr lang="fr-FR" sz="1400" dirty="0" err="1" smtClean="0"/>
              <a:t>three</a:t>
            </a:r>
            <a:r>
              <a:rPr lang="fr-FR" sz="1400" dirty="0" smtClean="0"/>
              <a:t> water scenarios </a:t>
            </a:r>
            <a:r>
              <a:rPr lang="fr-FR" sz="1400" dirty="0" err="1" smtClean="0"/>
              <a:t>using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parameter</a:t>
            </a:r>
            <a:r>
              <a:rPr lang="fr-FR" sz="1400" dirty="0" smtClean="0"/>
              <a:t> values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for the 254 </a:t>
            </a:r>
            <a:r>
              <a:rPr lang="fr-FR" sz="1400" dirty="0" err="1" smtClean="0"/>
              <a:t>hybrids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panel. </a:t>
            </a:r>
            <a:r>
              <a:rPr lang="fr-FR" sz="1400" dirty="0" err="1" smtClean="0"/>
              <a:t>Colored</a:t>
            </a:r>
            <a:r>
              <a:rPr lang="fr-FR" sz="1400" dirty="0" smtClean="0"/>
              <a:t> points :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 for the </a:t>
            </a:r>
            <a:r>
              <a:rPr lang="fr-FR" sz="1400" dirty="0" err="1" smtClean="0"/>
              <a:t>genotype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</a:t>
            </a:r>
            <a:r>
              <a:rPr lang="fr-FR" sz="1400" dirty="0" err="1" smtClean="0"/>
              <a:t>highest</a:t>
            </a:r>
            <a:r>
              <a:rPr lang="fr-FR" sz="1400" dirty="0" smtClean="0"/>
              <a:t> </a:t>
            </a:r>
            <a:r>
              <a:rPr lang="fr-FR" sz="1400" dirty="0" err="1" smtClean="0"/>
              <a:t>mean</a:t>
            </a:r>
            <a:r>
              <a:rPr lang="fr-FR" sz="1400" dirty="0" smtClean="0"/>
              <a:t> yield 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site.</a:t>
            </a:r>
            <a:endParaRPr lang="fr-FR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8" y="308198"/>
            <a:ext cx="599281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ZoneTexte 67"/>
          <p:cNvSpPr txBox="1"/>
          <p:nvPr/>
        </p:nvSpPr>
        <p:spPr>
          <a:xfrm>
            <a:off x="193501" y="84604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B73 + (a,c0,sR)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1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7476"/>
              </p:ext>
            </p:extLst>
          </p:nvPr>
        </p:nvGraphicFramePr>
        <p:xfrm>
          <a:off x="1086136" y="4427984"/>
          <a:ext cx="4826000" cy="2619375"/>
        </p:xfrm>
        <a:graphic>
          <a:graphicData uri="http://schemas.openxmlformats.org/drawingml/2006/table">
            <a:tbl>
              <a:tblPr/>
              <a:tblGrid>
                <a:gridCol w="1016000"/>
                <a:gridCol w="762000"/>
                <a:gridCol w="762000"/>
                <a:gridCol w="762000"/>
                <a:gridCol w="762000"/>
                <a:gridCol w="762000"/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r>
                        <a:rPr lang="fr-F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fr-FR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</a:t>
                      </a:r>
                      <a:endParaRPr lang="fr-FR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Tmax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Tmin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Variance Explained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77362" y="3641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2696" y="450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92" y="251520"/>
            <a:ext cx="3892213" cy="414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48679" y="7092280"/>
            <a:ext cx="5904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Figure 9 : Principal axes </a:t>
            </a:r>
            <a:r>
              <a:rPr lang="fr-FR" sz="1400" dirty="0"/>
              <a:t>(A</a:t>
            </a:r>
            <a:r>
              <a:rPr lang="fr-FR" sz="1400" dirty="0" smtClean="0"/>
              <a:t>) of the ACP </a:t>
            </a:r>
            <a:r>
              <a:rPr lang="fr-FR" sz="1400" dirty="0" err="1" smtClean="0"/>
              <a:t>performed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best set of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 and </a:t>
            </a:r>
            <a:r>
              <a:rPr lang="fr-FR" sz="1400" dirty="0" err="1" smtClean="0"/>
              <a:t>corresponding</a:t>
            </a:r>
            <a:r>
              <a:rPr lang="fr-FR" sz="1400" dirty="0" smtClean="0"/>
              <a:t> </a:t>
            </a:r>
            <a:r>
              <a:rPr lang="fr-FR" sz="1400" dirty="0" err="1" smtClean="0"/>
              <a:t>mean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environmental</a:t>
            </a:r>
            <a:r>
              <a:rPr lang="fr-FR" sz="1400" dirty="0" smtClean="0"/>
              <a:t> conditions 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site and table (B) of the contributions of </a:t>
            </a:r>
            <a:r>
              <a:rPr lang="fr-FR" sz="1400" dirty="0" err="1" smtClean="0"/>
              <a:t>each</a:t>
            </a:r>
            <a:r>
              <a:rPr lang="fr-FR" sz="1400" dirty="0" smtClean="0"/>
              <a:t> variable to </a:t>
            </a:r>
            <a:r>
              <a:rPr lang="fr-FR" sz="1400" dirty="0" err="1" smtClean="0"/>
              <a:t>each</a:t>
            </a:r>
            <a:r>
              <a:rPr lang="fr-FR" sz="1400" dirty="0" smtClean="0"/>
              <a:t> axes</a:t>
            </a:r>
            <a:r>
              <a:rPr lang="fr-FR" sz="1400" dirty="0"/>
              <a:t>. Simulation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performed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values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for the 254 </a:t>
            </a:r>
            <a:r>
              <a:rPr lang="fr-FR" sz="1400" dirty="0" err="1" smtClean="0"/>
              <a:t>genotypes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panel.</a:t>
            </a:r>
            <a:endParaRPr lang="fr-FR" sz="1400" dirty="0"/>
          </a:p>
          <a:p>
            <a:pPr algn="just"/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93501" y="84604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B73 + (a,c0,sR)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62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27488</TotalTime>
  <Words>956</Words>
  <Application>Microsoft Office PowerPoint</Application>
  <PresentationFormat>Affichage à l'écran (4:3)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lacube</dc:creator>
  <cp:lastModifiedBy>Sebastien LACUBE</cp:lastModifiedBy>
  <cp:revision>153</cp:revision>
  <cp:lastPrinted>2017-09-27T13:03:59Z</cp:lastPrinted>
  <dcterms:created xsi:type="dcterms:W3CDTF">2017-09-09T14:41:19Z</dcterms:created>
  <dcterms:modified xsi:type="dcterms:W3CDTF">2017-09-29T17:10:12Z</dcterms:modified>
</cp:coreProperties>
</file>