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8" r:id="rId2"/>
    <p:sldId id="256" r:id="rId3"/>
    <p:sldId id="268" r:id="rId4"/>
    <p:sldId id="269" r:id="rId5"/>
    <p:sldId id="271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63" r:id="rId14"/>
    <p:sldId id="278" r:id="rId15"/>
    <p:sldId id="265" r:id="rId16"/>
    <p:sldId id="279" r:id="rId17"/>
    <p:sldId id="266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5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2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99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9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1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39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1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6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9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5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8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3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8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8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leiman-seidu-8b2135343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idusuleiman0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57518-DC3B-4A41-A3E2-B0616CD62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Seidu Suleiman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9F47B9-3A56-48F3-8787-C41A6618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940299"/>
          </a:xfrm>
        </p:spPr>
        <p:txBody>
          <a:bodyPr>
            <a:normAutofit/>
          </a:bodyPr>
          <a:lstStyle/>
          <a:p>
            <a:r>
              <a:rPr lang="en-US" sz="3200" b="1" dirty="0"/>
              <a:t>Data Analytics Intern at </a:t>
            </a:r>
            <a:r>
              <a:rPr lang="en-US" sz="3200" b="1" u="sng" dirty="0">
                <a:solidFill>
                  <a:srgbClr val="FF0000"/>
                </a:solidFill>
              </a:rPr>
              <a:t>Oasis Infobyte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3F6DD-1C40-4FFF-BD7D-66536DFB8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4" r="22904" b="57454"/>
          <a:stretch/>
        </p:blipFill>
        <p:spPr>
          <a:xfrm>
            <a:off x="2928400" y="789514"/>
            <a:ext cx="3081178" cy="2996418"/>
          </a:xfrm>
          <a:prstGeom prst="ellipse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39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4A96-AE02-46F6-BDC6-F74C9AC0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24" y="295422"/>
            <a:ext cx="10018713" cy="8997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Visualizations – Protein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6085-F133-4C42-A6CF-031441F8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439" y="5992910"/>
            <a:ext cx="4782943" cy="3797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Bar chart comparing protein levels across categories.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6E6E3-2CDF-4771-BC2C-81C0AB833BB6}"/>
              </a:ext>
            </a:extLst>
          </p:cNvPr>
          <p:cNvSpPr txBox="1"/>
          <p:nvPr/>
        </p:nvSpPr>
        <p:spPr>
          <a:xfrm>
            <a:off x="6833382" y="5992910"/>
            <a:ext cx="3998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Identify categories with the highest protein levels.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24894-B1AB-491E-9216-BAD43AAD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1195130"/>
            <a:ext cx="8731251" cy="47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0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4A96-AE02-46F6-BDC6-F74C9AC0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24" y="295422"/>
            <a:ext cx="10018713" cy="8997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Visualizations – Dietary Fiber 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6085-F133-4C42-A6CF-031441F8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439" y="5992910"/>
            <a:ext cx="4782943" cy="3797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Bar chart comparing dietary fiber levels across categories.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6E6E3-2CDF-4771-BC2C-81C0AB833BB6}"/>
              </a:ext>
            </a:extLst>
          </p:cNvPr>
          <p:cNvSpPr txBox="1"/>
          <p:nvPr/>
        </p:nvSpPr>
        <p:spPr>
          <a:xfrm>
            <a:off x="6833382" y="5992910"/>
            <a:ext cx="3998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Identify categories with the highest dietary fiber levels.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3808A-C4BF-4190-B27E-9018756B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195130"/>
            <a:ext cx="8688389" cy="47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4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4A96-AE02-46F6-BDC6-F74C9AC0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24" y="295422"/>
            <a:ext cx="10018713" cy="8997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Visualizations – Total Fat vs Calories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6085-F133-4C42-A6CF-031441F8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439" y="5992910"/>
            <a:ext cx="4782943" cy="3797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Scatter plot showing correlation between total fat and calories.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6E6E3-2CDF-4771-BC2C-81C0AB833BB6}"/>
              </a:ext>
            </a:extLst>
          </p:cNvPr>
          <p:cNvSpPr txBox="1"/>
          <p:nvPr/>
        </p:nvSpPr>
        <p:spPr>
          <a:xfrm>
            <a:off x="6833382" y="5992910"/>
            <a:ext cx="3998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High-fat items correlate with high-calorie counts.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2C5F8-FF51-4661-A84D-A14CE1F6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195130"/>
            <a:ext cx="8688389" cy="47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1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FD5-CEAC-4506-8D35-BFCCC40B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Insights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CF00-D4EC-4090-A1CD-896E8FAF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Key Findings:</a:t>
            </a:r>
          </a:p>
          <a:p>
            <a:pPr lvl="1"/>
            <a:r>
              <a:rPr lang="en-US" sz="2800" dirty="0"/>
              <a:t>Wide variation in calorie and sodium content.</a:t>
            </a:r>
          </a:p>
          <a:p>
            <a:pPr lvl="1"/>
            <a:r>
              <a:rPr lang="en-US" sz="2800" dirty="0"/>
              <a:t>Low dietary fiber across most menu items.</a:t>
            </a:r>
          </a:p>
          <a:p>
            <a:pPr lvl="1"/>
            <a:r>
              <a:rPr lang="en-US" sz="2800" dirty="0"/>
              <a:t>Certain categories contribute significantly to high sodium and calorie intake.</a:t>
            </a:r>
          </a:p>
        </p:txBody>
      </p:sp>
    </p:spTree>
    <p:extLst>
      <p:ext uri="{BB962C8B-B14F-4D97-AF65-F5344CB8AC3E}">
        <p14:creationId xmlns:p14="http://schemas.microsoft.com/office/powerpoint/2010/main" val="363392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FD5-CEAC-4506-8D35-BFCCC40B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CF00-D4EC-4090-A1CD-896E8FAF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Health-Conscious Menu Options: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Add low-calorie and low-sodium items.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Portion Control: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Offer smaller serving sizes for high-calorie items.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Fiber-Rich Options: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Introduce items with more dietary fiber.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Sodium Reduction: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Reformulate high-sodium recipes.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 Communication: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Use clear nutritional labels and provide a nutrition calculator.</a:t>
            </a:r>
          </a:p>
        </p:txBody>
      </p:sp>
    </p:spTree>
    <p:extLst>
      <p:ext uri="{BB962C8B-B14F-4D97-AF65-F5344CB8AC3E}">
        <p14:creationId xmlns:p14="http://schemas.microsoft.com/office/powerpoint/2010/main" val="415706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FD5-CEAC-4506-8D35-BFCCC40B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CF00-D4EC-4090-A1CD-896E8FAF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Short-Term Actions:</a:t>
            </a:r>
            <a:endParaRPr lang="en-US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Reformulate high-sodium and high-calorie items.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Highlight existing healthier options.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Long-Term Actions:</a:t>
            </a:r>
            <a:endParaRPr lang="en-US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 new healthy menu sections.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Target specific customer demographics with marketing campaigns.</a:t>
            </a:r>
          </a:p>
        </p:txBody>
      </p:sp>
    </p:spTree>
    <p:extLst>
      <p:ext uri="{BB962C8B-B14F-4D97-AF65-F5344CB8AC3E}">
        <p14:creationId xmlns:p14="http://schemas.microsoft.com/office/powerpoint/2010/main" val="115184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FD5-CEAC-4506-8D35-BFCCC40B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7113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CF00-D4EC-4090-A1CD-896E8FAF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6935"/>
            <a:ext cx="10018713" cy="3934265"/>
          </a:xfrm>
        </p:spPr>
        <p:txBody>
          <a:bodyPr>
            <a:normAutofit/>
          </a:bodyPr>
          <a:lstStyle/>
          <a:p>
            <a:r>
              <a:rPr lang="en-US" b="1" dirty="0"/>
              <a:t>Summary:</a:t>
            </a:r>
          </a:p>
          <a:p>
            <a:pPr lvl="1"/>
            <a:r>
              <a:rPr lang="en-US" dirty="0"/>
              <a:t>Some items have extremely high calorie, fat, and sodium content. </a:t>
            </a:r>
          </a:p>
          <a:p>
            <a:pPr lvl="1"/>
            <a:r>
              <a:rPr lang="en-US" dirty="0"/>
              <a:t>The average dietary fiber content is low (1.63 g), with most items contributing less than the recommended daily intake.</a:t>
            </a:r>
          </a:p>
          <a:p>
            <a:r>
              <a:rPr lang="en-US" b="1" dirty="0"/>
              <a:t>Actionable recommendations for growth: </a:t>
            </a:r>
          </a:p>
          <a:p>
            <a:pPr lvl="1"/>
            <a:r>
              <a:rPr lang="en-US" dirty="0"/>
              <a:t>Include more fiber-rich in the menu and reformulate recipes with high calorie, fat and sodium items to reduce these contents.</a:t>
            </a:r>
          </a:p>
          <a:p>
            <a:r>
              <a:rPr lang="en-US" b="1" dirty="0"/>
              <a:t>Final Note: </a:t>
            </a:r>
          </a:p>
          <a:p>
            <a:pPr lvl="1"/>
            <a:r>
              <a:rPr lang="en-US" dirty="0"/>
              <a:t>Implementing these strategies can improve profitability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27826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0C79C-D888-4B14-8C9A-A1E129553FF2}"/>
              </a:ext>
            </a:extLst>
          </p:cNvPr>
          <p:cNvSpPr txBox="1">
            <a:spLocks/>
          </p:cNvSpPr>
          <p:nvPr/>
        </p:nvSpPr>
        <p:spPr>
          <a:xfrm>
            <a:off x="0" y="781636"/>
            <a:ext cx="8742901" cy="5294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>
                <a:ln w="76200" cmpd="sng">
                  <a:noFill/>
                </a:ln>
                <a:solidFill>
                  <a:srgbClr val="FFFF00"/>
                </a:solidFill>
              </a:rPr>
              <a:t>Thank</a:t>
            </a:r>
          </a:p>
          <a:p>
            <a:r>
              <a:rPr lang="en-US" sz="8800" dirty="0">
                <a:ln w="76200" cmpd="sng">
                  <a:noFill/>
                </a:ln>
                <a:solidFill>
                  <a:srgbClr val="FFFF00"/>
                </a:solidFill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74259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D5D3D-F56B-42EF-8615-6E914BE6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570767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C0B3351D-1274-4860-AC27-AC314F76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16062"/>
            <a:ext cx="4120662" cy="1031630"/>
          </a:xfrm>
        </p:spPr>
        <p:txBody>
          <a:bodyPr>
            <a:normAutofit/>
          </a:bodyPr>
          <a:lstStyle/>
          <a:p>
            <a:r>
              <a:rPr lang="en-US" dirty="0"/>
              <a:t>Let me know!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1D200197-7803-49A7-A5E6-9DD23DA8BD32}"/>
              </a:ext>
            </a:extLst>
          </p:cNvPr>
          <p:cNvSpPr txBox="1">
            <a:spLocks/>
          </p:cNvSpPr>
          <p:nvPr/>
        </p:nvSpPr>
        <p:spPr>
          <a:xfrm>
            <a:off x="7570766" y="4269544"/>
            <a:ext cx="4120662" cy="1031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https://www.linkedin.com/in/suleiman-seidu-8b2135343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4EFDAD2B-F155-4909-83C4-46658B31A332}"/>
              </a:ext>
            </a:extLst>
          </p:cNvPr>
          <p:cNvSpPr txBox="1">
            <a:spLocks/>
          </p:cNvSpPr>
          <p:nvPr/>
        </p:nvSpPr>
        <p:spPr>
          <a:xfrm>
            <a:off x="7570766" y="2391508"/>
            <a:ext cx="4120662" cy="6963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DEA36753-FD6E-4569-8D67-678279E109DF}"/>
              </a:ext>
            </a:extLst>
          </p:cNvPr>
          <p:cNvSpPr txBox="1">
            <a:spLocks/>
          </p:cNvSpPr>
          <p:nvPr/>
        </p:nvSpPr>
        <p:spPr>
          <a:xfrm>
            <a:off x="7570766" y="2572044"/>
            <a:ext cx="4120662" cy="1031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seidusuleiman0@gmail.com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3">
            <a:extLst>
              <a:ext uri="{FF2B5EF4-FFF2-40B4-BE49-F238E27FC236}">
                <a16:creationId xmlns:a16="http://schemas.microsoft.com/office/drawing/2014/main" id="{A1B4B9A2-A9EC-4F1C-B2C6-5B5A72C514B5}"/>
              </a:ext>
            </a:extLst>
          </p:cNvPr>
          <p:cNvSpPr txBox="1">
            <a:spLocks/>
          </p:cNvSpPr>
          <p:nvPr/>
        </p:nvSpPr>
        <p:spPr>
          <a:xfrm>
            <a:off x="7570766" y="3603674"/>
            <a:ext cx="4120662" cy="1031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Linkedin </a:t>
            </a:r>
          </a:p>
        </p:txBody>
      </p:sp>
    </p:spTree>
    <p:extLst>
      <p:ext uri="{BB962C8B-B14F-4D97-AF65-F5344CB8AC3E}">
        <p14:creationId xmlns:p14="http://schemas.microsoft.com/office/powerpoint/2010/main" val="315786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E8C-9EF6-437B-90D0-792DF2287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717692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 of Retail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44549-5B73-4F02-9D85-22AD7F5E2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8622" y="4333891"/>
            <a:ext cx="8464401" cy="2109111"/>
          </a:xfrm>
        </p:spPr>
        <p:txBody>
          <a:bodyPr>
            <a:normAutofit/>
          </a:bodyPr>
          <a:lstStyle/>
          <a:p>
            <a:r>
              <a:rPr lang="en-US" sz="2400" b="1" dirty="0"/>
              <a:t>Insights and Recommendations for Business Optimization</a:t>
            </a:r>
            <a:endParaRPr lang="en-US" b="1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0084C9-BB1B-4619-BA2C-4E04B5160F20}"/>
              </a:ext>
            </a:extLst>
          </p:cNvPr>
          <p:cNvSpPr txBox="1">
            <a:spLocks/>
          </p:cNvSpPr>
          <p:nvPr/>
        </p:nvSpPr>
        <p:spPr>
          <a:xfrm>
            <a:off x="2928401" y="1481227"/>
            <a:ext cx="8574622" cy="102971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Task 1.2</a:t>
            </a:r>
          </a:p>
        </p:txBody>
      </p:sp>
    </p:spTree>
    <p:extLst>
      <p:ext uri="{BB962C8B-B14F-4D97-AF65-F5344CB8AC3E}">
        <p14:creationId xmlns:p14="http://schemas.microsoft.com/office/powerpoint/2010/main" val="42649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8AB-CDF9-479C-A745-A7F5809C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Objective:</a:t>
            </a:r>
          </a:p>
          <a:p>
            <a:pPr lvl="1"/>
            <a:r>
              <a:rPr lang="en-US" dirty="0"/>
              <a:t>To analyze retail sales data to uncover patterns and provide actionable insights.</a:t>
            </a:r>
          </a:p>
          <a:p>
            <a:r>
              <a:rPr lang="en-US" b="1" dirty="0"/>
              <a:t>Key Focus Areas:</a:t>
            </a:r>
          </a:p>
          <a:p>
            <a:pPr lvl="1"/>
            <a:r>
              <a:rPr lang="en-US" dirty="0"/>
              <a:t>Data Cleaning and Exploration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Visual Trends and Patterns</a:t>
            </a:r>
          </a:p>
          <a:p>
            <a:pPr lvl="1"/>
            <a:r>
              <a:rPr lang="en-US" dirty="0"/>
              <a:t>Recommendations for Business Improvement</a:t>
            </a:r>
          </a:p>
        </p:txBody>
      </p:sp>
    </p:spTree>
    <p:extLst>
      <p:ext uri="{BB962C8B-B14F-4D97-AF65-F5344CB8AC3E}">
        <p14:creationId xmlns:p14="http://schemas.microsoft.com/office/powerpoint/2010/main" val="340118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796-4F5F-42C9-98E2-266D581D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92369"/>
            <a:ext cx="10018713" cy="110783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A53B-415E-44EF-9207-1615BF41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0200"/>
            <a:ext cx="10018713" cy="1828800"/>
          </a:xfrm>
        </p:spPr>
        <p:txBody>
          <a:bodyPr>
            <a:normAutofit/>
          </a:bodyPr>
          <a:lstStyle/>
          <a:p>
            <a:r>
              <a:rPr lang="en-US" sz="3200" b="1" dirty="0"/>
              <a:t>Dataset Details:</a:t>
            </a:r>
          </a:p>
          <a:p>
            <a:pPr lvl="1"/>
            <a:r>
              <a:rPr lang="en-US" sz="2800" dirty="0"/>
              <a:t>Number of rows and columns.</a:t>
            </a:r>
          </a:p>
          <a:p>
            <a:pPr lvl="1"/>
            <a:r>
              <a:rPr lang="en-US" sz="2800" dirty="0"/>
              <a:t>Key columns: Category, Item, Calories, Total Fat, Sodium,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48297-3316-464E-9D78-F6B10DE0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87" y="3546231"/>
            <a:ext cx="917213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796-4F5F-42C9-98E2-266D581D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92369"/>
            <a:ext cx="10018713" cy="110783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B369E-39BC-4E53-8728-3B909E44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09" y="2051978"/>
            <a:ext cx="2600325" cy="3933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839F36-E2DC-47A9-8493-9BBB4FFB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15" y="2324100"/>
            <a:ext cx="2371725" cy="453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CE097-7D15-4E90-BA8A-EDB4F0ABE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715" y="1718367"/>
            <a:ext cx="2371724" cy="48756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7C9046-D0EB-49F8-9032-5CF3E808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439" y="2324100"/>
            <a:ext cx="5254115" cy="4041531"/>
          </a:xfrm>
        </p:spPr>
        <p:txBody>
          <a:bodyPr/>
          <a:lstStyle/>
          <a:p>
            <a:r>
              <a:rPr lang="en-US" b="1" dirty="0"/>
              <a:t>Actions Taken:</a:t>
            </a:r>
          </a:p>
          <a:p>
            <a:pPr lvl="1"/>
            <a:r>
              <a:rPr lang="en-US" dirty="0"/>
              <a:t>Checked for missing values: None found.</a:t>
            </a:r>
          </a:p>
          <a:p>
            <a:pPr lvl="1"/>
            <a:r>
              <a:rPr lang="en-US" dirty="0"/>
              <a:t>Removed duplicates: None found.</a:t>
            </a:r>
          </a:p>
          <a:p>
            <a:pPr lvl="1"/>
            <a:r>
              <a:rPr lang="en-US" dirty="0"/>
              <a:t>Verified column data types: All correct.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9193-FEBC-47B5-B731-E4A61DD0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18514"/>
            <a:ext cx="10018713" cy="98825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Descriptive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53703-E25F-496B-824E-01229BB7A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5" y="2025749"/>
            <a:ext cx="3484438" cy="3765452"/>
          </a:xfrm>
        </p:spPr>
        <p:txBody>
          <a:bodyPr/>
          <a:lstStyle/>
          <a:p>
            <a:r>
              <a:rPr lang="en-US" dirty="0"/>
              <a:t>Summary Statistics:</a:t>
            </a:r>
          </a:p>
          <a:p>
            <a:pPr lvl="1"/>
            <a:r>
              <a:rPr lang="en-US" dirty="0"/>
              <a:t>Average Calories: 368.27</a:t>
            </a:r>
          </a:p>
          <a:p>
            <a:pPr lvl="1"/>
            <a:r>
              <a:rPr lang="en-US" dirty="0"/>
              <a:t>Sodium Range: 0 to 3600 mg</a:t>
            </a:r>
          </a:p>
          <a:p>
            <a:pPr lvl="1"/>
            <a:r>
              <a:rPr lang="en-US" dirty="0"/>
              <a:t>Dietary Fiber Average: 1.63 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EB468-A832-404F-8B67-910245D3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104" y="1659989"/>
            <a:ext cx="5407856" cy="488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4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4A96-AE02-46F6-BDC6-F74C9AC0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24" y="295422"/>
            <a:ext cx="10018713" cy="8997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Visualizations – Calorie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6085-F133-4C42-A6CF-031441F8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439" y="5992910"/>
            <a:ext cx="6165093" cy="3797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Histogram to show calorie distribution.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990D6-DCA5-4860-AD68-B84A9225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39" y="1195130"/>
            <a:ext cx="8781684" cy="4717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26E6E3-2CDF-4771-BC2C-81C0AB833BB6}"/>
              </a:ext>
            </a:extLst>
          </p:cNvPr>
          <p:cNvSpPr txBox="1"/>
          <p:nvPr/>
        </p:nvSpPr>
        <p:spPr>
          <a:xfrm>
            <a:off x="6833382" y="5992910"/>
            <a:ext cx="3998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Highlight the range of high-calorie items and their prevalence.</a:t>
            </a:r>
          </a:p>
        </p:txBody>
      </p:sp>
    </p:spTree>
    <p:extLst>
      <p:ext uri="{BB962C8B-B14F-4D97-AF65-F5344CB8AC3E}">
        <p14:creationId xmlns:p14="http://schemas.microsoft.com/office/powerpoint/2010/main" val="91810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4A96-AE02-46F6-BDC6-F74C9AC0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24" y="295422"/>
            <a:ext cx="10018713" cy="8997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Visualizations – Sodium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6085-F133-4C42-A6CF-031441F8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439" y="5992910"/>
            <a:ext cx="4782943" cy="3797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Bar chart comparing sodium levels across categories.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6E6E3-2CDF-4771-BC2C-81C0AB833BB6}"/>
              </a:ext>
            </a:extLst>
          </p:cNvPr>
          <p:cNvSpPr txBox="1"/>
          <p:nvPr/>
        </p:nvSpPr>
        <p:spPr>
          <a:xfrm>
            <a:off x="6833382" y="5992910"/>
            <a:ext cx="3998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Identify categories with the highest sodium levels.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7FCFA-8E2D-4FC9-8D41-E60D2B06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45" y="1179893"/>
            <a:ext cx="8193699" cy="47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0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4A96-AE02-46F6-BDC6-F74C9AC0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24" y="295422"/>
            <a:ext cx="10018713" cy="8997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Visualizations – Carbohydrate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6085-F133-4C42-A6CF-031441F8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439" y="5992910"/>
            <a:ext cx="4782943" cy="3797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Bar chart comparing carbohydrate levels across categories.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6E6E3-2CDF-4771-BC2C-81C0AB833BB6}"/>
              </a:ext>
            </a:extLst>
          </p:cNvPr>
          <p:cNvSpPr txBox="1"/>
          <p:nvPr/>
        </p:nvSpPr>
        <p:spPr>
          <a:xfrm>
            <a:off x="6833382" y="5992910"/>
            <a:ext cx="3998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Identify categories with the highest carbohydrate levels.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BA2CB-E347-4734-9741-96F06D6A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195130"/>
            <a:ext cx="8489706" cy="47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64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1582</TotalTime>
  <Words>497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Seidu Suleiman</vt:lpstr>
      <vt:lpstr>Exploratory Data Analysis of Retail Sales Data</vt:lpstr>
      <vt:lpstr>Introduction</vt:lpstr>
      <vt:lpstr>Dataset Overview</vt:lpstr>
      <vt:lpstr>Data Cleaning</vt:lpstr>
      <vt:lpstr>Descriptive Statistics</vt:lpstr>
      <vt:lpstr>Visualizations – Calorie Distribution</vt:lpstr>
      <vt:lpstr>Visualizations – Sodium Content</vt:lpstr>
      <vt:lpstr>Visualizations – Carbohydrate Content</vt:lpstr>
      <vt:lpstr>Visualizations – Protein Content</vt:lpstr>
      <vt:lpstr>Visualizations – Dietary Fiber  Content</vt:lpstr>
      <vt:lpstr>Visualizations – Total Fat vs Calories</vt:lpstr>
      <vt:lpstr>Insights Summary</vt:lpstr>
      <vt:lpstr>Recommendations</vt:lpstr>
      <vt:lpstr>Action Plan</vt:lpstr>
      <vt:lpstr>Conclusion</vt:lpstr>
      <vt:lpstr>PowerPoint Presentation</vt:lpstr>
      <vt:lpstr>Let me know!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Seidu Suleiman</dc:title>
  <dc:creator>Suleiman Seidu</dc:creator>
  <cp:lastModifiedBy>Suleiman Seidu</cp:lastModifiedBy>
  <cp:revision>8</cp:revision>
  <dcterms:created xsi:type="dcterms:W3CDTF">2025-01-11T04:13:00Z</dcterms:created>
  <dcterms:modified xsi:type="dcterms:W3CDTF">2025-01-12T06:56:20Z</dcterms:modified>
</cp:coreProperties>
</file>