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8" r:id="rId2"/>
    <p:sldId id="256" r:id="rId3"/>
    <p:sldId id="257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6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5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22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99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93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15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39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1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4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6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9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5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8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03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8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83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0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uleiman-seidu-8b2135343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eidusuleiman0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457518-DC3B-4A41-A3E2-B0616CD62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Seidu Suleiman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09F47B9-3A56-48F3-8787-C41A6618D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1940299"/>
          </a:xfrm>
        </p:spPr>
        <p:txBody>
          <a:bodyPr>
            <a:normAutofit/>
          </a:bodyPr>
          <a:lstStyle/>
          <a:p>
            <a:r>
              <a:rPr lang="en-US" sz="3200" b="1" dirty="0"/>
              <a:t>Data Analytics Intern at </a:t>
            </a:r>
            <a:r>
              <a:rPr lang="en-US" sz="3200" b="1" u="sng" dirty="0">
                <a:solidFill>
                  <a:srgbClr val="FF0000"/>
                </a:solidFill>
              </a:rPr>
              <a:t>Oasis Infobyte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E3F6DD-1C40-4FFF-BD7D-66536DFB8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64" r="22904" b="57454"/>
          <a:stretch/>
        </p:blipFill>
        <p:spPr>
          <a:xfrm>
            <a:off x="2928400" y="789514"/>
            <a:ext cx="3081178" cy="2996418"/>
          </a:xfrm>
          <a:prstGeom prst="ellipse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7396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EFD5-CEAC-4506-8D35-BFCCC40B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7193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DCF00-D4EC-4090-A1CD-896E8FAF8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50504"/>
            <a:ext cx="10018713" cy="471777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Summary:</a:t>
            </a:r>
          </a:p>
          <a:p>
            <a:pPr lvl="1"/>
            <a:r>
              <a:rPr lang="en-US" dirty="0"/>
              <a:t>Monthly sales trends show peaks during certain months (February, May, October and December), these might align with holidays, seasons, or promotions.</a:t>
            </a:r>
          </a:p>
          <a:p>
            <a:pPr lvl="1"/>
            <a:r>
              <a:rPr lang="en-US" dirty="0"/>
              <a:t>If one gender (Female) contributes significantly more to sales, it indicates their preference for your product categories.</a:t>
            </a:r>
          </a:p>
          <a:p>
            <a:pPr lvl="1"/>
            <a:r>
              <a:rPr lang="en-US" dirty="0"/>
              <a:t>Focus on high-performing product categories (Electronics and clothing).</a:t>
            </a:r>
          </a:p>
          <a:p>
            <a:r>
              <a:rPr lang="en-US" b="1" dirty="0"/>
              <a:t>Actionable recommendations for growth:</a:t>
            </a:r>
          </a:p>
          <a:p>
            <a:pPr lvl="1"/>
            <a:r>
              <a:rPr lang="en-US" dirty="0"/>
              <a:t>Plan marketing campaigns and stock inventory strategically for peak months and introduce seasonal promotions or discounts to sustain sales during low-performing months.</a:t>
            </a:r>
          </a:p>
          <a:p>
            <a:pPr lvl="1"/>
            <a:r>
              <a:rPr lang="en-US" dirty="0"/>
              <a:t>Focus marketing efforts on the higher-spending gender group and explore ways to attract the lower-spending group, such as gender-specific discounts or promotions.</a:t>
            </a:r>
          </a:p>
          <a:p>
            <a:pPr lvl="1"/>
            <a:r>
              <a:rPr lang="en-US" dirty="0"/>
              <a:t>Expand inventory for top-selling categories and improve low-selling products or replace them with more popular alternatives.</a:t>
            </a:r>
          </a:p>
          <a:p>
            <a:r>
              <a:rPr lang="en-US" b="1" dirty="0"/>
              <a:t>Final Note: </a:t>
            </a:r>
          </a:p>
          <a:p>
            <a:pPr lvl="1"/>
            <a:r>
              <a:rPr lang="en-US" dirty="0"/>
              <a:t>Implementing these strategies can improve profitability and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1151846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0C79C-D888-4B14-8C9A-A1E129553FF2}"/>
              </a:ext>
            </a:extLst>
          </p:cNvPr>
          <p:cNvSpPr txBox="1">
            <a:spLocks/>
          </p:cNvSpPr>
          <p:nvPr/>
        </p:nvSpPr>
        <p:spPr>
          <a:xfrm>
            <a:off x="0" y="781636"/>
            <a:ext cx="8742901" cy="52947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dirty="0">
                <a:ln w="76200" cmpd="sng">
                  <a:noFill/>
                </a:ln>
                <a:solidFill>
                  <a:srgbClr val="FFFF00"/>
                </a:solidFill>
              </a:rPr>
              <a:t>Thank</a:t>
            </a:r>
          </a:p>
          <a:p>
            <a:r>
              <a:rPr lang="en-US" sz="8800" dirty="0">
                <a:ln w="76200" cmpd="sng">
                  <a:noFill/>
                </a:ln>
                <a:solidFill>
                  <a:srgbClr val="FFFF00"/>
                </a:solidFill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742599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26D5D3D-F56B-42EF-8615-6E914BE69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570767" cy="68580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C0B3351D-1274-4860-AC27-AC314F760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16062"/>
            <a:ext cx="4120662" cy="1031630"/>
          </a:xfrm>
        </p:spPr>
        <p:txBody>
          <a:bodyPr>
            <a:normAutofit/>
          </a:bodyPr>
          <a:lstStyle/>
          <a:p>
            <a:r>
              <a:rPr lang="en-US" dirty="0"/>
              <a:t>Let me know!</a:t>
            </a:r>
          </a:p>
        </p:txBody>
      </p:sp>
      <p:sp>
        <p:nvSpPr>
          <p:cNvPr id="15" name="Title 13">
            <a:extLst>
              <a:ext uri="{FF2B5EF4-FFF2-40B4-BE49-F238E27FC236}">
                <a16:creationId xmlns:a16="http://schemas.microsoft.com/office/drawing/2014/main" id="{1D200197-7803-49A7-A5E6-9DD23DA8BD32}"/>
              </a:ext>
            </a:extLst>
          </p:cNvPr>
          <p:cNvSpPr txBox="1">
            <a:spLocks/>
          </p:cNvSpPr>
          <p:nvPr/>
        </p:nvSpPr>
        <p:spPr>
          <a:xfrm>
            <a:off x="7570766" y="4269544"/>
            <a:ext cx="4120662" cy="10316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https://www.linkedin.com/in/suleiman-seidu-8b2135343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itle 13">
            <a:extLst>
              <a:ext uri="{FF2B5EF4-FFF2-40B4-BE49-F238E27FC236}">
                <a16:creationId xmlns:a16="http://schemas.microsoft.com/office/drawing/2014/main" id="{4EFDAD2B-F155-4909-83C4-46658B31A332}"/>
              </a:ext>
            </a:extLst>
          </p:cNvPr>
          <p:cNvSpPr txBox="1">
            <a:spLocks/>
          </p:cNvSpPr>
          <p:nvPr/>
        </p:nvSpPr>
        <p:spPr>
          <a:xfrm>
            <a:off x="7570766" y="2391508"/>
            <a:ext cx="4120662" cy="6963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DEA36753-FD6E-4569-8D67-678279E109DF}"/>
              </a:ext>
            </a:extLst>
          </p:cNvPr>
          <p:cNvSpPr txBox="1">
            <a:spLocks/>
          </p:cNvSpPr>
          <p:nvPr/>
        </p:nvSpPr>
        <p:spPr>
          <a:xfrm>
            <a:off x="7570766" y="2572044"/>
            <a:ext cx="4120662" cy="10316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seidusuleiman0@gmail.com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itle 13">
            <a:extLst>
              <a:ext uri="{FF2B5EF4-FFF2-40B4-BE49-F238E27FC236}">
                <a16:creationId xmlns:a16="http://schemas.microsoft.com/office/drawing/2014/main" id="{A1B4B9A2-A9EC-4F1C-B2C6-5B5A72C514B5}"/>
              </a:ext>
            </a:extLst>
          </p:cNvPr>
          <p:cNvSpPr txBox="1">
            <a:spLocks/>
          </p:cNvSpPr>
          <p:nvPr/>
        </p:nvSpPr>
        <p:spPr>
          <a:xfrm>
            <a:off x="7570766" y="3603674"/>
            <a:ext cx="4120662" cy="10316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Linkedin </a:t>
            </a:r>
          </a:p>
        </p:txBody>
      </p:sp>
    </p:spTree>
    <p:extLst>
      <p:ext uri="{BB962C8B-B14F-4D97-AF65-F5344CB8AC3E}">
        <p14:creationId xmlns:p14="http://schemas.microsoft.com/office/powerpoint/2010/main" val="92328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8E8C-9EF6-437B-90D0-792DF2287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717692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Exploratory Data Analysis of Retail Sales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44549-5B73-4F02-9D85-22AD7F5E2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8622" y="4333891"/>
            <a:ext cx="8464401" cy="2109111"/>
          </a:xfrm>
        </p:spPr>
        <p:txBody>
          <a:bodyPr>
            <a:normAutofit/>
          </a:bodyPr>
          <a:lstStyle/>
          <a:p>
            <a:r>
              <a:rPr lang="en-US" sz="2400" b="1" dirty="0"/>
              <a:t>Key Insights and Recommendations for Business Growth</a:t>
            </a:r>
            <a:endParaRPr lang="en-US" b="1" u="sn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B0084C9-BB1B-4619-BA2C-4E04B5160F20}"/>
              </a:ext>
            </a:extLst>
          </p:cNvPr>
          <p:cNvSpPr txBox="1">
            <a:spLocks/>
          </p:cNvSpPr>
          <p:nvPr/>
        </p:nvSpPr>
        <p:spPr>
          <a:xfrm>
            <a:off x="2928401" y="1481227"/>
            <a:ext cx="8574622" cy="102971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Task 1.1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9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2873-2964-4AD8-8A75-E9DC580C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5EDBB-2248-4EA4-8E2A-47197B940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255499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Purpose of the Analysis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Understand sales trends, customer behavior, and product performance.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actionable insights for strategic decision-making.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Records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1,000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Columns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Date, Customer ID, Gender, Age, Product Category, Quantity, Total Amount.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29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E8BE-626A-42DA-A5BF-C9F01BBB7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93052-2351-4B21-8B97-F52DAB8BB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05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	</a:t>
            </a:r>
            <a:r>
              <a:rPr lang="en-US" sz="2800" dirty="0"/>
              <a:t>Steps Taken:</a:t>
            </a:r>
          </a:p>
          <a:p>
            <a:pPr marL="457200" lvl="1" indent="0">
              <a:buNone/>
            </a:pPr>
            <a:r>
              <a:rPr lang="en-US" sz="2400" dirty="0"/>
              <a:t>1.	Data Cleaning</a:t>
            </a:r>
          </a:p>
          <a:p>
            <a:pPr marL="457200" lvl="1" indent="0">
              <a:buNone/>
            </a:pPr>
            <a:r>
              <a:rPr lang="en-US" sz="2400" dirty="0"/>
              <a:t>2.	Descriptive Statistics</a:t>
            </a:r>
          </a:p>
          <a:p>
            <a:pPr marL="457200" lvl="1" indent="0">
              <a:buNone/>
            </a:pPr>
            <a:r>
              <a:rPr lang="en-US" sz="2400" dirty="0"/>
              <a:t>3.	Time Series Analysis</a:t>
            </a:r>
          </a:p>
          <a:p>
            <a:pPr marL="457200" lvl="1" indent="0">
              <a:buNone/>
            </a:pPr>
            <a:r>
              <a:rPr lang="en-US" sz="2400" dirty="0"/>
              <a:t>4.	Customer Demographics Analysis</a:t>
            </a:r>
          </a:p>
          <a:p>
            <a:pPr marL="457200" lvl="1" indent="0">
              <a:buNone/>
            </a:pPr>
            <a:r>
              <a:rPr lang="en-US" sz="2400" dirty="0"/>
              <a:t>5.	Product 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83058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7883-CAB6-4812-AB37-776F3FE0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Sales Trends Over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CFE464-6E38-4C88-A9A2-1EB8597DA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646" y="2259037"/>
            <a:ext cx="6602344" cy="37338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D5A3B85-E987-419B-B741-4AF195C3717E}"/>
              </a:ext>
            </a:extLst>
          </p:cNvPr>
          <p:cNvSpPr txBox="1">
            <a:spLocks/>
          </p:cNvSpPr>
          <p:nvPr/>
        </p:nvSpPr>
        <p:spPr>
          <a:xfrm>
            <a:off x="8569354" y="2259037"/>
            <a:ext cx="3149034" cy="3733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 peak and low sales months.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Correlate peaks with holidays or promotional periods.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Takeaway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Plan inventory and campaigns for high-demand periods.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FE2A05-06D2-43EF-B281-2CEC4B5EEE4A}"/>
              </a:ext>
            </a:extLst>
          </p:cNvPr>
          <p:cNvSpPr txBox="1">
            <a:spLocks/>
          </p:cNvSpPr>
          <p:nvPr/>
        </p:nvSpPr>
        <p:spPr>
          <a:xfrm>
            <a:off x="2166425" y="5869744"/>
            <a:ext cx="4037600" cy="60491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 chart showing monthly sales trends.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58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7883-CAB6-4812-AB37-776F3FE0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675" y="383345"/>
            <a:ext cx="10018713" cy="132705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Customer Demographics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FE2A05-06D2-43EF-B281-2CEC4B5EEE4A}"/>
              </a:ext>
            </a:extLst>
          </p:cNvPr>
          <p:cNvSpPr txBox="1">
            <a:spLocks/>
          </p:cNvSpPr>
          <p:nvPr/>
        </p:nvSpPr>
        <p:spPr>
          <a:xfrm>
            <a:off x="2273107" y="5869744"/>
            <a:ext cx="3465168" cy="60491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Pie chart showing sales by gender.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72E42F-7FBC-4FA0-9973-398D49AA6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045" y="1710396"/>
            <a:ext cx="4038600" cy="4048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432AD7-4CB1-41D3-BDFD-6A7A201D4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275" y="1628775"/>
            <a:ext cx="5980114" cy="417795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5C90380-41E2-4E4E-A39D-A83700E29584}"/>
              </a:ext>
            </a:extLst>
          </p:cNvPr>
          <p:cNvSpPr txBox="1">
            <a:spLocks/>
          </p:cNvSpPr>
          <p:nvPr/>
        </p:nvSpPr>
        <p:spPr>
          <a:xfrm>
            <a:off x="5738275" y="5869743"/>
            <a:ext cx="3465168" cy="60491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 chart for sales by age group.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432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458EB-A207-44F4-9A07-EF5B7815B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Customer Demographics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47F51A-EA03-40D3-BADE-02710788467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84313" y="2667000"/>
            <a:ext cx="10018712" cy="3124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Highlight high-spending gender.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 top-performing age groups.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Takeaway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Focus marketing on top-performing demographics.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028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7883-CAB6-4812-AB37-776F3FE0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Product Performance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D5A3B85-E987-419B-B741-4AF195C3717E}"/>
              </a:ext>
            </a:extLst>
          </p:cNvPr>
          <p:cNvSpPr txBox="1">
            <a:spLocks/>
          </p:cNvSpPr>
          <p:nvPr/>
        </p:nvSpPr>
        <p:spPr>
          <a:xfrm>
            <a:off x="8569354" y="2259037"/>
            <a:ext cx="3149034" cy="3733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 revenue generated from Electronics, Clothing.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Underperforming categories identified.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Takeaway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Expand inventory for high-performing categories and evaluate low-performing ones.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FE2A05-06D2-43EF-B281-2CEC4B5EEE4A}"/>
              </a:ext>
            </a:extLst>
          </p:cNvPr>
          <p:cNvSpPr txBox="1">
            <a:spLocks/>
          </p:cNvSpPr>
          <p:nvPr/>
        </p:nvSpPr>
        <p:spPr>
          <a:xfrm>
            <a:off x="2166425" y="5869744"/>
            <a:ext cx="4037600" cy="60491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 chart of top product categories.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921E3D-75A8-41DA-A896-1DB196908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292" y="2259037"/>
            <a:ext cx="5375179" cy="360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7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EFD5-CEAC-4506-8D35-BFCCC40B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DCF00-D4EC-4090-A1CD-896E8FAF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•	</a:t>
            </a:r>
            <a:r>
              <a:rPr lang="en-US" b="1" dirty="0"/>
              <a:t>Sales Optimization:</a:t>
            </a:r>
          </a:p>
          <a:p>
            <a:pPr marL="457200" lvl="1" indent="0">
              <a:buNone/>
            </a:pPr>
            <a:r>
              <a:rPr lang="en-US" dirty="0"/>
              <a:t>o	Target marketing campaigns for high-spending demographics.</a:t>
            </a:r>
          </a:p>
          <a:p>
            <a:pPr marL="457200" lvl="1" indent="0">
              <a:buNone/>
            </a:pPr>
            <a:r>
              <a:rPr lang="en-US" dirty="0"/>
              <a:t>o	Stock top-selling products during peak seasons.</a:t>
            </a:r>
          </a:p>
          <a:p>
            <a:pPr marL="0" indent="0">
              <a:buNone/>
            </a:pPr>
            <a:r>
              <a:rPr lang="en-US" b="1" dirty="0"/>
              <a:t>•	Customer Engagement:</a:t>
            </a:r>
          </a:p>
          <a:p>
            <a:pPr marL="457200" lvl="1" indent="0">
              <a:buNone/>
            </a:pPr>
            <a:r>
              <a:rPr lang="en-US" dirty="0"/>
              <a:t>o	Introduce loyalty programs for repeat customers.</a:t>
            </a:r>
          </a:p>
          <a:p>
            <a:pPr marL="457200" lvl="1" indent="0">
              <a:buNone/>
            </a:pPr>
            <a:r>
              <a:rPr lang="en-US" dirty="0"/>
              <a:t>o	Use promotions to attract underrepresented demographics.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b="1" dirty="0"/>
              <a:t>	Product Strategy:</a:t>
            </a:r>
          </a:p>
          <a:p>
            <a:pPr marL="457200" lvl="1" indent="0">
              <a:buNone/>
            </a:pPr>
            <a:r>
              <a:rPr lang="en-US" dirty="0"/>
              <a:t>o	Bundle popular and underperforming products to drive sales.</a:t>
            </a:r>
          </a:p>
          <a:p>
            <a:pPr marL="457200" lvl="1" indent="0">
              <a:buNone/>
            </a:pPr>
            <a:r>
              <a:rPr lang="en-US" dirty="0"/>
              <a:t>o	Evaluate and phase out poorly performing products.</a:t>
            </a:r>
          </a:p>
        </p:txBody>
      </p:sp>
    </p:spTree>
    <p:extLst>
      <p:ext uri="{BB962C8B-B14F-4D97-AF65-F5344CB8AC3E}">
        <p14:creationId xmlns:p14="http://schemas.microsoft.com/office/powerpoint/2010/main" val="3633928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1428</TotalTime>
  <Words>465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Corbel</vt:lpstr>
      <vt:lpstr>Courier New</vt:lpstr>
      <vt:lpstr>Symbol</vt:lpstr>
      <vt:lpstr>Times New Roman</vt:lpstr>
      <vt:lpstr>Parallax</vt:lpstr>
      <vt:lpstr>Seidu Suleiman</vt:lpstr>
      <vt:lpstr>Exploratory Data Analysis of Retail Sales Data</vt:lpstr>
      <vt:lpstr>Introduction</vt:lpstr>
      <vt:lpstr>Methodology</vt:lpstr>
      <vt:lpstr>Sales Trends Over Time</vt:lpstr>
      <vt:lpstr>Customer Demographics</vt:lpstr>
      <vt:lpstr>Customer Demographics</vt:lpstr>
      <vt:lpstr>Product Performance</vt:lpstr>
      <vt:lpstr>Recommendations</vt:lpstr>
      <vt:lpstr>Conclusion</vt:lpstr>
      <vt:lpstr>PowerPoint Presentation</vt:lpstr>
      <vt:lpstr>Let me know!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Seidu Suleiman</dc:title>
  <dc:creator>Suleiman Seidu</dc:creator>
  <cp:lastModifiedBy>Suleiman Seidu</cp:lastModifiedBy>
  <cp:revision>8</cp:revision>
  <dcterms:created xsi:type="dcterms:W3CDTF">2025-01-11T04:13:00Z</dcterms:created>
  <dcterms:modified xsi:type="dcterms:W3CDTF">2025-01-12T06:57:14Z</dcterms:modified>
</cp:coreProperties>
</file>