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8" r:id="rId2"/>
    <p:sldId id="256" r:id="rId3"/>
    <p:sldId id="268" r:id="rId4"/>
    <p:sldId id="281" r:id="rId5"/>
    <p:sldId id="263" r:id="rId6"/>
    <p:sldId id="283" r:id="rId7"/>
    <p:sldId id="284" r:id="rId8"/>
    <p:sldId id="286" r:id="rId9"/>
    <p:sldId id="287" r:id="rId10"/>
    <p:sldId id="278" r:id="rId11"/>
    <p:sldId id="27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2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99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93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1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3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1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4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5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8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3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leiman-seidu-8b2135343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eidusuleiman0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57518-DC3B-4A41-A3E2-B0616CD62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Seidu Suleiman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9F47B9-3A56-48F3-8787-C41A6618D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40299"/>
          </a:xfrm>
        </p:spPr>
        <p:txBody>
          <a:bodyPr>
            <a:normAutofit/>
          </a:bodyPr>
          <a:lstStyle/>
          <a:p>
            <a:r>
              <a:rPr lang="en-US" sz="3200" b="1" dirty="0"/>
              <a:t>Data Analytics Intern at </a:t>
            </a:r>
            <a:r>
              <a:rPr lang="en-US" sz="3200" b="1" u="sng" dirty="0">
                <a:solidFill>
                  <a:srgbClr val="FF0000"/>
                </a:solidFill>
              </a:rPr>
              <a:t>Oasis Infobyte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3F6DD-1C40-4FFF-BD7D-66536DFB8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4" r="22904" b="57454"/>
          <a:stretch/>
        </p:blipFill>
        <p:spPr>
          <a:xfrm>
            <a:off x="2928400" y="789514"/>
            <a:ext cx="3081178" cy="2996418"/>
          </a:xfrm>
          <a:prstGeom prst="ellipse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39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0232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3883"/>
            <a:ext cx="10018713" cy="373731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Tailored Strategies for Each Segment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b="1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1 (High-Income Customers):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Offer premium products, loyalty rewards, and exclusive access.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2 (Budget-Conscious):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Promote discounts and referral programs.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3 (Family-Oriented):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family-friendly bundles and campaigns.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Cluster 4 (Inactive Customers):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"We Miss You" campaigns and targeted reactivation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415706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7113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6935"/>
            <a:ext cx="10018713" cy="3934265"/>
          </a:xfrm>
        </p:spPr>
        <p:txBody>
          <a:bodyPr>
            <a:normAutofit/>
          </a:bodyPr>
          <a:lstStyle/>
          <a:p>
            <a:r>
              <a:rPr lang="en-US" b="1" dirty="0"/>
              <a:t>Key Insights: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Customer segmentation reveals actionable strategies to improve engagement.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Distinct behaviors call for tailored marketing approaches.</a:t>
            </a:r>
          </a:p>
          <a:p>
            <a:r>
              <a:rPr lang="en-US" b="1" dirty="0"/>
              <a:t>Next Steps: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Implement recommendations.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Monitor results and adjust strategies as needed.</a:t>
            </a:r>
          </a:p>
        </p:txBody>
      </p:sp>
    </p:spTree>
    <p:extLst>
      <p:ext uri="{BB962C8B-B14F-4D97-AF65-F5344CB8AC3E}">
        <p14:creationId xmlns:p14="http://schemas.microsoft.com/office/powerpoint/2010/main" val="227826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0C79C-D888-4B14-8C9A-A1E129553FF2}"/>
              </a:ext>
            </a:extLst>
          </p:cNvPr>
          <p:cNvSpPr txBox="1">
            <a:spLocks/>
          </p:cNvSpPr>
          <p:nvPr/>
        </p:nvSpPr>
        <p:spPr>
          <a:xfrm>
            <a:off x="0" y="781636"/>
            <a:ext cx="8742901" cy="5294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Thank</a:t>
            </a:r>
          </a:p>
          <a:p>
            <a:r>
              <a:rPr lang="en-US" sz="8800" dirty="0">
                <a:ln w="76200" cmpd="sng">
                  <a:noFill/>
                </a:ln>
                <a:solidFill>
                  <a:srgbClr val="FFFF00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7425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D5D3D-F56B-42EF-8615-6E914BE6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570767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0B3351D-1274-4860-AC27-AC314F7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16062"/>
            <a:ext cx="4120662" cy="10316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Let me know!</a:t>
            </a:r>
          </a:p>
        </p:txBody>
      </p:sp>
      <p:sp>
        <p:nvSpPr>
          <p:cNvPr id="15" name="Title 13">
            <a:extLst>
              <a:ext uri="{FF2B5EF4-FFF2-40B4-BE49-F238E27FC236}">
                <a16:creationId xmlns:a16="http://schemas.microsoft.com/office/drawing/2014/main" id="{1D200197-7803-49A7-A5E6-9DD23DA8BD32}"/>
              </a:ext>
            </a:extLst>
          </p:cNvPr>
          <p:cNvSpPr txBox="1">
            <a:spLocks/>
          </p:cNvSpPr>
          <p:nvPr/>
        </p:nvSpPr>
        <p:spPr>
          <a:xfrm>
            <a:off x="7570766" y="42695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https://www.linkedin.com/in/suleiman-seidu-8b2135343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4EFDAD2B-F155-4909-83C4-46658B31A332}"/>
              </a:ext>
            </a:extLst>
          </p:cNvPr>
          <p:cNvSpPr txBox="1">
            <a:spLocks/>
          </p:cNvSpPr>
          <p:nvPr/>
        </p:nvSpPr>
        <p:spPr>
          <a:xfrm>
            <a:off x="7570766" y="2391508"/>
            <a:ext cx="4120662" cy="6963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18" name="Title 13">
            <a:extLst>
              <a:ext uri="{FF2B5EF4-FFF2-40B4-BE49-F238E27FC236}">
                <a16:creationId xmlns:a16="http://schemas.microsoft.com/office/drawing/2014/main" id="{DEA36753-FD6E-4569-8D67-678279E109DF}"/>
              </a:ext>
            </a:extLst>
          </p:cNvPr>
          <p:cNvSpPr txBox="1">
            <a:spLocks/>
          </p:cNvSpPr>
          <p:nvPr/>
        </p:nvSpPr>
        <p:spPr>
          <a:xfrm>
            <a:off x="7570766" y="257204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seidusuleiman0@gmail.com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itle 13">
            <a:extLst>
              <a:ext uri="{FF2B5EF4-FFF2-40B4-BE49-F238E27FC236}">
                <a16:creationId xmlns:a16="http://schemas.microsoft.com/office/drawing/2014/main" id="{A1B4B9A2-A9EC-4F1C-B2C6-5B5A72C514B5}"/>
              </a:ext>
            </a:extLst>
          </p:cNvPr>
          <p:cNvSpPr txBox="1">
            <a:spLocks/>
          </p:cNvSpPr>
          <p:nvPr/>
        </p:nvSpPr>
        <p:spPr>
          <a:xfrm>
            <a:off x="7570766" y="3603674"/>
            <a:ext cx="4120662" cy="103163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Linkedin </a:t>
            </a:r>
          </a:p>
        </p:txBody>
      </p:sp>
    </p:spTree>
    <p:extLst>
      <p:ext uri="{BB962C8B-B14F-4D97-AF65-F5344CB8AC3E}">
        <p14:creationId xmlns:p14="http://schemas.microsoft.com/office/powerpoint/2010/main" val="92328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E8C-9EF6-437B-90D0-792DF2287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717692"/>
            <a:ext cx="8574622" cy="2616199"/>
          </a:xfrm>
        </p:spPr>
        <p:txBody>
          <a:bodyPr>
            <a:normAutofit/>
          </a:bodyPr>
          <a:lstStyle/>
          <a:p>
            <a:r>
              <a:rPr lang="en-US" b="1" dirty="0"/>
              <a:t>Customer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44549-5B73-4F02-9D85-22AD7F5E2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622" y="4333891"/>
            <a:ext cx="8464401" cy="2109111"/>
          </a:xfrm>
        </p:spPr>
        <p:txBody>
          <a:bodyPr>
            <a:normAutofit/>
          </a:bodyPr>
          <a:lstStyle/>
          <a:p>
            <a:r>
              <a:rPr lang="en-US" sz="2400" b="1" dirty="0"/>
              <a:t>Unlocking Insights for Targeted Strategies</a:t>
            </a:r>
            <a:endParaRPr lang="en-US" b="1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084C9-BB1B-4619-BA2C-4E04B5160F20}"/>
              </a:ext>
            </a:extLst>
          </p:cNvPr>
          <p:cNvSpPr txBox="1">
            <a:spLocks/>
          </p:cNvSpPr>
          <p:nvPr/>
        </p:nvSpPr>
        <p:spPr>
          <a:xfrm>
            <a:off x="2928401" y="1481227"/>
            <a:ext cx="8574622" cy="102971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Task 2</a:t>
            </a:r>
          </a:p>
        </p:txBody>
      </p:sp>
    </p:spTree>
    <p:extLst>
      <p:ext uri="{BB962C8B-B14F-4D97-AF65-F5344CB8AC3E}">
        <p14:creationId xmlns:p14="http://schemas.microsoft.com/office/powerpoint/2010/main" val="42649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customer behaviors and spending patterns.</a:t>
            </a:r>
          </a:p>
          <a:p>
            <a:r>
              <a:rPr lang="en-US" dirty="0"/>
              <a:t>Identify distinct customer segments for tailored marketing strategies.</a:t>
            </a:r>
          </a:p>
          <a:p>
            <a:r>
              <a:rPr lang="en-US" dirty="0"/>
              <a:t>Improve customer retention and increase sales through targeted actions.</a:t>
            </a:r>
          </a:p>
        </p:txBody>
      </p:sp>
    </p:spTree>
    <p:extLst>
      <p:ext uri="{BB962C8B-B14F-4D97-AF65-F5344CB8AC3E}">
        <p14:creationId xmlns:p14="http://schemas.microsoft.com/office/powerpoint/2010/main" val="340118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667"/>
            <a:ext cx="10018713" cy="84757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090245"/>
            <a:ext cx="10018713" cy="1371601"/>
          </a:xfrm>
        </p:spPr>
        <p:txBody>
          <a:bodyPr>
            <a:normAutofit/>
          </a:bodyPr>
          <a:lstStyle/>
          <a:p>
            <a:r>
              <a:rPr lang="en-US" sz="2000" b="1" dirty="0"/>
              <a:t>Total Records: </a:t>
            </a:r>
            <a:r>
              <a:rPr lang="en-US" sz="2000" dirty="0"/>
              <a:t>2,205 customers.</a:t>
            </a:r>
          </a:p>
          <a:p>
            <a:r>
              <a:rPr lang="en-US" sz="2000" b="1" dirty="0"/>
              <a:t>Features: </a:t>
            </a:r>
            <a:r>
              <a:rPr lang="en-US" sz="2000" dirty="0"/>
              <a:t>Income, spending across categories, purchase channels, demographics, etc.</a:t>
            </a:r>
          </a:p>
          <a:p>
            <a:r>
              <a:rPr lang="en-US" sz="2000" b="1" dirty="0"/>
              <a:t>Key Metrics: </a:t>
            </a:r>
            <a:r>
              <a:rPr lang="en-US" sz="2000" dirty="0"/>
              <a:t>Total spending (</a:t>
            </a:r>
            <a:r>
              <a:rPr lang="en-US" sz="2000" dirty="0" err="1"/>
              <a:t>MntTotal</a:t>
            </a:r>
            <a:r>
              <a:rPr lang="en-US" sz="2000" dirty="0"/>
              <a:t>), Recency, 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17C1F-7BDC-4737-8C6D-1889237D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19" y="2461846"/>
            <a:ext cx="8431970" cy="40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FD5-CEAC-4506-8D35-BFCCC40B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Approach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CF00-D4EC-4090-A1CD-896E8FAF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Step 1: </a:t>
            </a:r>
            <a:r>
              <a:rPr lang="en-US" sz="2800" dirty="0"/>
              <a:t>Data selection and cleaning.</a:t>
            </a:r>
          </a:p>
          <a:p>
            <a:pPr marL="0" indent="0">
              <a:buNone/>
            </a:pPr>
            <a:r>
              <a:rPr lang="en-US" sz="2800" b="1" dirty="0"/>
              <a:t>Step 2: </a:t>
            </a:r>
            <a:r>
              <a:rPr lang="en-US" sz="2800" dirty="0"/>
              <a:t>Standardization of features using </a:t>
            </a:r>
            <a:r>
              <a:rPr lang="en-US" sz="2800" dirty="0" err="1"/>
              <a:t>StandardScaler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dirty="0"/>
              <a:t>Step 3: </a:t>
            </a:r>
            <a:r>
              <a:rPr lang="en-US" sz="2800" dirty="0"/>
              <a:t>Determining optimal clusters using Elbow Method.</a:t>
            </a:r>
          </a:p>
          <a:p>
            <a:pPr marL="0" indent="0">
              <a:buNone/>
            </a:pPr>
            <a:r>
              <a:rPr lang="en-US" sz="2800" b="1" dirty="0"/>
              <a:t>Step 4: </a:t>
            </a:r>
            <a:r>
              <a:rPr lang="en-US" sz="2800" dirty="0"/>
              <a:t>Clustering with K-Means.</a:t>
            </a:r>
          </a:p>
          <a:p>
            <a:pPr marL="0" indent="0">
              <a:buNone/>
            </a:pPr>
            <a:r>
              <a:rPr lang="en-US" sz="2800" b="1" dirty="0"/>
              <a:t>Step 5: </a:t>
            </a:r>
            <a:r>
              <a:rPr lang="en-US" sz="2800" dirty="0"/>
              <a:t>Visualization using PCA.</a:t>
            </a:r>
          </a:p>
        </p:txBody>
      </p:sp>
    </p:spTree>
    <p:extLst>
      <p:ext uri="{BB962C8B-B14F-4D97-AF65-F5344CB8AC3E}">
        <p14:creationId xmlns:p14="http://schemas.microsoft.com/office/powerpoint/2010/main" val="363392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667"/>
            <a:ext cx="10018713" cy="84757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Finding Optimal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335" y="1271587"/>
            <a:ext cx="4342569" cy="3810366"/>
          </a:xfrm>
        </p:spPr>
        <p:txBody>
          <a:bodyPr>
            <a:normAutofit/>
          </a:bodyPr>
          <a:lstStyle/>
          <a:p>
            <a:r>
              <a:rPr lang="en-US" sz="2000" b="1" dirty="0"/>
              <a:t>Explanation: </a:t>
            </a:r>
            <a:r>
              <a:rPr lang="en-US" sz="2000" dirty="0"/>
              <a:t>The Elbow Method identifies the best number of clusters by observing where the inertia (sum of squared distances) starts to level off.</a:t>
            </a:r>
          </a:p>
          <a:p>
            <a:r>
              <a:rPr lang="en-US" sz="2000" b="1" dirty="0"/>
              <a:t>Optimal clusters: </a:t>
            </a:r>
            <a:r>
              <a:rPr lang="en-US" sz="2000" dirty="0"/>
              <a:t>4 clusters.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AF100-B8D7-4791-88F9-51D6850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1271586"/>
            <a:ext cx="5524500" cy="4102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47FA1-ADC4-4C0C-9483-27CA8E27BBD2}"/>
              </a:ext>
            </a:extLst>
          </p:cNvPr>
          <p:cNvSpPr txBox="1"/>
          <p:nvPr/>
        </p:nvSpPr>
        <p:spPr>
          <a:xfrm>
            <a:off x="1484311" y="5401747"/>
            <a:ext cx="552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Elbow Method for Optimal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2667"/>
            <a:ext cx="10018713" cy="84757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Segments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18AB-CDF9-479C-A745-A7F5809C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397" y="5865926"/>
            <a:ext cx="3742261" cy="847578"/>
          </a:xfrm>
        </p:spPr>
        <p:txBody>
          <a:bodyPr>
            <a:normAutofit/>
          </a:bodyPr>
          <a:lstStyle/>
          <a:p>
            <a:r>
              <a:rPr lang="en-US" sz="2000" b="1" dirty="0"/>
              <a:t>Key takeaway: </a:t>
            </a:r>
            <a:r>
              <a:rPr lang="en-US" sz="2000" dirty="0"/>
              <a:t>Distinct, well-separated clusters.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47FA1-ADC4-4C0C-9483-27CA8E27BBD2}"/>
              </a:ext>
            </a:extLst>
          </p:cNvPr>
          <p:cNvSpPr txBox="1"/>
          <p:nvPr/>
        </p:nvSpPr>
        <p:spPr>
          <a:xfrm>
            <a:off x="2412523" y="5869249"/>
            <a:ext cx="561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of customer segments in 2D space using PCA.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27637-F75C-4081-AF39-AF45D2893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23" y="1086922"/>
            <a:ext cx="8816095" cy="47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4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6614"/>
            <a:ext cx="10018713" cy="84757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Segment Profiles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47FA1-ADC4-4C0C-9483-27CA8E27BBD2}"/>
              </a:ext>
            </a:extLst>
          </p:cNvPr>
          <p:cNvSpPr txBox="1"/>
          <p:nvPr/>
        </p:nvSpPr>
        <p:spPr>
          <a:xfrm>
            <a:off x="1484308" y="5705812"/>
            <a:ext cx="561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showing Customer Segment Characteristics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D1523-4572-4204-B67F-EF19467CB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63182"/>
              </p:ext>
            </p:extLst>
          </p:nvPr>
        </p:nvGraphicFramePr>
        <p:xfrm>
          <a:off x="1603717" y="1758461"/>
          <a:ext cx="9899308" cy="3723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4827">
                  <a:extLst>
                    <a:ext uri="{9D8B030D-6E8A-4147-A177-3AD203B41FA5}">
                      <a16:colId xmlns:a16="http://schemas.microsoft.com/office/drawing/2014/main" val="720174652"/>
                    </a:ext>
                  </a:extLst>
                </a:gridCol>
                <a:gridCol w="2474827">
                  <a:extLst>
                    <a:ext uri="{9D8B030D-6E8A-4147-A177-3AD203B41FA5}">
                      <a16:colId xmlns:a16="http://schemas.microsoft.com/office/drawing/2014/main" val="2509882311"/>
                    </a:ext>
                  </a:extLst>
                </a:gridCol>
                <a:gridCol w="2474827">
                  <a:extLst>
                    <a:ext uri="{9D8B030D-6E8A-4147-A177-3AD203B41FA5}">
                      <a16:colId xmlns:a16="http://schemas.microsoft.com/office/drawing/2014/main" val="4250133743"/>
                    </a:ext>
                  </a:extLst>
                </a:gridCol>
                <a:gridCol w="2474827">
                  <a:extLst>
                    <a:ext uri="{9D8B030D-6E8A-4147-A177-3AD203B41FA5}">
                      <a16:colId xmlns:a16="http://schemas.microsoft.com/office/drawing/2014/main" val="2364351612"/>
                    </a:ext>
                  </a:extLst>
                </a:gridCol>
              </a:tblGrid>
              <a:tr h="61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Cluster #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Characteristics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Key Behaviors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Size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074899"/>
                  </a:ext>
                </a:extLst>
              </a:tr>
              <a:tr h="611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9525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High-income, high-spending</a:t>
                      </a:r>
                      <a:endParaRPr lang="en-US" sz="2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Purchases luxury items</a:t>
                      </a:r>
                      <a:endParaRPr lang="en-US" sz="2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520</a:t>
                      </a:r>
                    </a:p>
                  </a:txBody>
                  <a:tcPr marL="9525" marR="9525" marT="9525" marB="9525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13767"/>
                  </a:ext>
                </a:extLst>
              </a:tr>
              <a:tr h="611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95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Budget-conscious, promo-driven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Responds to discounts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450</a:t>
                      </a:r>
                    </a:p>
                  </a:txBody>
                  <a:tcPr marL="9525" marR="9525" marT="9525" marB="9525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64303"/>
                  </a:ext>
                </a:extLst>
              </a:tr>
              <a:tr h="11870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95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Family-oriented, high spending on essentials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Focuses on value and kids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680</a:t>
                      </a:r>
                    </a:p>
                  </a:txBody>
                  <a:tcPr marL="9525" marR="9525" marT="9525" marB="952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4970"/>
                  </a:ext>
                </a:extLst>
              </a:tr>
              <a:tr h="611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952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Inactive, low spending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Needs reactivation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</a:t>
                      </a:r>
                    </a:p>
                  </a:txBody>
                  <a:tcPr marL="9525" marR="9525" marT="9525" marB="9525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94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4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8C2-AD6C-43F4-AE37-D086E7D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56614"/>
            <a:ext cx="10018713" cy="84757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Customer Segment Profiles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47FA1-ADC4-4C0C-9483-27CA8E27BBD2}"/>
              </a:ext>
            </a:extLst>
          </p:cNvPr>
          <p:cNvSpPr txBox="1"/>
          <p:nvPr/>
        </p:nvSpPr>
        <p:spPr>
          <a:xfrm>
            <a:off x="1484308" y="5705812"/>
            <a:ext cx="5619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 charts showing Customer Segment Characteristics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BCE81-B195-4417-AD89-129ACA24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1304192"/>
            <a:ext cx="5296320" cy="4314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770417-DE61-4866-82AE-93C7270C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983" y="1304192"/>
            <a:ext cx="5128826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7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1727</TotalTime>
  <Words>372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</vt:lpstr>
      <vt:lpstr>Seidu Suleiman</vt:lpstr>
      <vt:lpstr>Customer Segmentation Analysis</vt:lpstr>
      <vt:lpstr>Objectives of the Analysis</vt:lpstr>
      <vt:lpstr>Dataset Overview</vt:lpstr>
      <vt:lpstr>Approach and Methodology</vt:lpstr>
      <vt:lpstr>Finding Optimal Clusters</vt:lpstr>
      <vt:lpstr>Customer Segments Visualization</vt:lpstr>
      <vt:lpstr>Customer Segment Profiles</vt:lpstr>
      <vt:lpstr>Customer Segment Profiles</vt:lpstr>
      <vt:lpstr>Recommendations</vt:lpstr>
      <vt:lpstr>Conclusion</vt:lpstr>
      <vt:lpstr>PowerPoint Presentation</vt:lpstr>
      <vt:lpstr>Let me know!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Seidu Suleiman</dc:title>
  <dc:creator>Suleiman Seidu</dc:creator>
  <cp:lastModifiedBy>Suleiman Seidu</cp:lastModifiedBy>
  <cp:revision>10</cp:revision>
  <dcterms:created xsi:type="dcterms:W3CDTF">2025-01-11T04:13:00Z</dcterms:created>
  <dcterms:modified xsi:type="dcterms:W3CDTF">2025-01-12T09:00:00Z</dcterms:modified>
</cp:coreProperties>
</file>