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61" r:id="rId3"/>
    <p:sldId id="260" r:id="rId4"/>
    <p:sldId id="262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29E-8B03-4236-9575-BCB7D84E176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FE08-E328-4DD2-950A-8B0A4D18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9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29E-8B03-4236-9575-BCB7D84E176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FE08-E328-4DD2-950A-8B0A4D18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0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29E-8B03-4236-9575-BCB7D84E176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FE08-E328-4DD2-950A-8B0A4D18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60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29E-8B03-4236-9575-BCB7D84E176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FE08-E328-4DD2-950A-8B0A4D18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6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29E-8B03-4236-9575-BCB7D84E176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FE08-E328-4DD2-950A-8B0A4D18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6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29E-8B03-4236-9575-BCB7D84E176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FE08-E328-4DD2-950A-8B0A4D18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9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29E-8B03-4236-9575-BCB7D84E176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FE08-E328-4DD2-950A-8B0A4D18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9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29E-8B03-4236-9575-BCB7D84E176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FE08-E328-4DD2-950A-8B0A4D18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7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29E-8B03-4236-9575-BCB7D84E176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FE08-E328-4DD2-950A-8B0A4D18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5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29E-8B03-4236-9575-BCB7D84E176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FE08-E328-4DD2-950A-8B0A4D18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29E-8B03-4236-9575-BCB7D84E176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FE08-E328-4DD2-950A-8B0A4D18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29E-8B03-4236-9575-BCB7D84E176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FE08-E328-4DD2-950A-8B0A4D18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0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929E-8B03-4236-9575-BCB7D84E176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FE08-E328-4DD2-950A-8B0A4D18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9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2A4929E-8B03-4236-9575-BCB7D84E176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A01FE08-E328-4DD2-950A-8B0A4D18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4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2A4929E-8B03-4236-9575-BCB7D84E176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A01FE08-E328-4DD2-950A-8B0A4D18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54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7207-ED25-43F5-BF1C-76C2755C1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Bass-Norton Monte Carlo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FC0CA-0C5C-40FD-85A6-C2AA41B2B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UpTahr Analytics</a:t>
            </a:r>
          </a:p>
          <a:p>
            <a:r>
              <a:rPr lang="en-US" dirty="0"/>
              <a:t>Sam Neubauer</a:t>
            </a:r>
          </a:p>
          <a:p>
            <a:r>
              <a:rPr lang="en-US" dirty="0"/>
              <a:t>October 22, 2020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A79F00-7C66-406C-84F4-144408004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278" y="715620"/>
            <a:ext cx="7032316" cy="263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8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0915-3EC5-4FF0-B367-13854178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/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D1CF-BC31-470C-9FC1-792C1A616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u="sng" dirty="0"/>
              <a:t>Problem</a:t>
            </a:r>
            <a:r>
              <a:rPr lang="en-US" sz="2800" dirty="0"/>
              <a:t>: m, p, and q values are difficult to predict in the middle of a durable’s  generation</a:t>
            </a:r>
          </a:p>
          <a:p>
            <a:r>
              <a:rPr lang="en-US" sz="2800" u="sng" dirty="0"/>
              <a:t>This Model:</a:t>
            </a:r>
            <a:r>
              <a:rPr lang="en-US" sz="2800" dirty="0"/>
              <a:t> Trains model with first 8 of 10 yearly sales data </a:t>
            </a:r>
            <a:r>
              <a:rPr lang="en-US" sz="2800" dirty="0">
                <a:sym typeface="Wingdings" panose="05000000000000000000" pitchFamily="2" charset="2"/>
              </a:rPr>
              <a:t> Predicts sales of last 2 years.</a:t>
            </a:r>
          </a:p>
          <a:p>
            <a:pPr marL="0" indent="0">
              <a:buNone/>
            </a:pPr>
            <a:r>
              <a:rPr lang="en-US" sz="2800" u="sng" dirty="0">
                <a:sym typeface="Wingdings" panose="05000000000000000000" pitchFamily="2" charset="2"/>
              </a:rPr>
              <a:t>Arbitrary Data</a:t>
            </a:r>
            <a:r>
              <a:rPr lang="en-US" sz="2800" dirty="0">
                <a:sym typeface="Wingdings" panose="05000000000000000000" pitchFamily="2" charset="2"/>
              </a:rPr>
              <a:t>: </a:t>
            </a:r>
            <a:r>
              <a:rPr kumimoji="0" lang="en-US" altLang="en-US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0 840 1470 2110 4000 7590 10950 10530 9470 ]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36780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E73B-7A20-41DB-BFD2-A2EF5CAB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m, p, q from Least Squared Fitting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38EF8-281F-4B81-A712-23483CC3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51" y="2098719"/>
            <a:ext cx="10838822" cy="407824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C3FC401-3A82-4AF9-B60B-B51C484CA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4864" y="6166586"/>
            <a:ext cx="1847136" cy="6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5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20B5-5F87-4B02-8C89-8F4E1E24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ABE7-3AD2-429D-B351-45E3CB67C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400" dirty="0"/>
              <a:t>Useful when a forecast is difficult to predict from </a:t>
            </a:r>
            <a:r>
              <a:rPr lang="en-US" sz="4400"/>
              <a:t>traditional models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0775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61E42E-3EA1-4982-84AE-1A3D59746E8D}"/>
                  </a:ext>
                </a:extLst>
              </p:cNvPr>
              <p:cNvSpPr txBox="1"/>
              <p:nvPr/>
            </p:nvSpPr>
            <p:spPr>
              <a:xfrm>
                <a:off x="3541203" y="545891"/>
                <a:ext cx="6094324" cy="9954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𝑆𝑎𝑙𝑒𝑠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61E42E-3EA1-4982-84AE-1A3D59746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203" y="545891"/>
                <a:ext cx="6094324" cy="9954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Down 5">
            <a:extLst>
              <a:ext uri="{FF2B5EF4-FFF2-40B4-BE49-F238E27FC236}">
                <a16:creationId xmlns:a16="http://schemas.microsoft.com/office/drawing/2014/main" id="{AF85AF87-2410-4CB8-A55A-4DCB98A964B0}"/>
              </a:ext>
            </a:extLst>
          </p:cNvPr>
          <p:cNvSpPr/>
          <p:nvPr/>
        </p:nvSpPr>
        <p:spPr>
          <a:xfrm>
            <a:off x="6139539" y="2421661"/>
            <a:ext cx="723481" cy="645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01F3B-904E-40DF-857C-63D97EBFA2D5}"/>
              </a:ext>
            </a:extLst>
          </p:cNvPr>
          <p:cNvSpPr txBox="1"/>
          <p:nvPr/>
        </p:nvSpPr>
        <p:spPr>
          <a:xfrm>
            <a:off x="1029118" y="752720"/>
            <a:ext cx="210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Bass: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0C2354-CC00-4024-8027-A79ADEDECAF3}"/>
                  </a:ext>
                </a:extLst>
              </p:cNvPr>
              <p:cNvSpPr txBox="1"/>
              <p:nvPr/>
            </p:nvSpPr>
            <p:spPr>
              <a:xfrm>
                <a:off x="3061393" y="3193769"/>
                <a:ext cx="7053943" cy="9954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𝑆𝑎𝑙𝑒𝑠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𝑀𝑜𝑛𝑡𝑒</m:t>
                          </m:r>
                          <m:r>
                            <a:rPr 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𝐶𝑎𝑟𝑙𝑜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0C2354-CC00-4024-8027-A79ADEDEC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93" y="3193769"/>
                <a:ext cx="7053943" cy="9954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4869321-2DA1-451D-BDA0-7D02EDD43631}"/>
              </a:ext>
            </a:extLst>
          </p:cNvPr>
          <p:cNvSpPr txBox="1"/>
          <p:nvPr/>
        </p:nvSpPr>
        <p:spPr>
          <a:xfrm>
            <a:off x="838200" y="3470934"/>
            <a:ext cx="210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Monte Carlo Bass: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5865B-D5B1-42BA-9300-C461442F8400}"/>
              </a:ext>
            </a:extLst>
          </p:cNvPr>
          <p:cNvSpPr txBox="1"/>
          <p:nvPr/>
        </p:nvSpPr>
        <p:spPr>
          <a:xfrm>
            <a:off x="3541203" y="1541356"/>
            <a:ext cx="6094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m, p, q are estimated from fit/approx. method </a:t>
            </a:r>
          </a:p>
          <a:p>
            <a:r>
              <a:rPr lang="en-US" dirty="0"/>
              <a:t>(we use Least Squares Fit to estimate initial m, p, q values)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3ADF39-7FF0-4F5A-980E-977F93576A58}"/>
                  </a:ext>
                </a:extLst>
              </p:cNvPr>
              <p:cNvSpPr txBox="1"/>
              <p:nvPr/>
            </p:nvSpPr>
            <p:spPr>
              <a:xfrm>
                <a:off x="2076664" y="4253830"/>
                <a:ext cx="8584637" cy="2210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𝐷𝑟𝑖𝑓𝑡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%∆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𝑅𝑎𝑛𝑑𝑜𝑚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𝑁𝑢𝑚𝑏𝑒𝑟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𝑓𝑟𝑜𝑚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𝑁𝑜𝑟𝑚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𝐷𝑖𝑠𝑡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𝑊𝑒𝑖𝑔h𝑡𝑖𝑛𝑔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𝐹𝑎𝑐𝑡𝑜𝑟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[1]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	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𝐷𝑟𝑖𝑓𝑡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𝑚𝑒𝑎𝑛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%∆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−(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𝑉𝑎𝑟𝑖𝑎𝑛𝑐𝑒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%∆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𝑑𝑎𝑡𝑎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%∆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𝑑𝑎𝑡𝑎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𝑠𝑎𝑙𝑒𝑠</m:t>
                            </m:r>
                            <m: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𝑑𝑎𝑡𝑎</m:t>
                            </m:r>
                          </m:e>
                        </m:d>
                      </m:e>
                    </m:func>
                  </m:oMath>
                </a14:m>
                <a:endParaRPr lang="en-US" sz="16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𝐿𝑆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∙(1+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𝑅𝑎𝑛𝑑𝑜𝑚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𝑁𝑢𝑚𝑏𝑒𝑟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𝑓𝑟𝑜𝑚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𝐿𝑆</m:t>
                              </m:r>
                            </m:sub>
                          </m:s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𝑁𝑜𝑟𝑚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 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𝐷𝑖𝑠𝑡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𝑊𝑒𝑖𝑔h𝑡𝑖𝑛𝑔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𝐹𝑎𝑐𝑡𝑜𝑟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[0.5] </m:t>
                      </m:r>
                    </m:oMath>
                  </m:oMathPara>
                </a14:m>
                <a:endParaRPr lang="en-US" sz="16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𝐿𝑆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∙(1+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𝑅𝑎𝑛𝑑𝑜𝑚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𝑁𝑢𝑚𝑏𝑒𝑟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𝑓𝑟𝑜𝑚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𝐿𝑆</m:t>
                            </m:r>
                          </m:sub>
                        </m:s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𝑁𝑜𝑟𝑚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 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𝐷𝑖𝑠𝑡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 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𝑊𝑒𝑖𝑔h𝑡𝑖𝑛𝑔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𝐹𝑎𝑐𝑡𝑜𝑟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[0.5]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3ADF39-7FF0-4F5A-980E-977F93576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664" y="4253830"/>
                <a:ext cx="8584637" cy="2210733"/>
              </a:xfrm>
              <a:prstGeom prst="rect">
                <a:avLst/>
              </a:prstGeom>
              <a:blipFill>
                <a:blip r:embed="rId4"/>
                <a:stretch>
                  <a:fillRect l="-426" b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Graphic 19">
            <a:extLst>
              <a:ext uri="{FF2B5EF4-FFF2-40B4-BE49-F238E27FC236}">
                <a16:creationId xmlns:a16="http://schemas.microsoft.com/office/drawing/2014/main" id="{F805DFD2-8AA2-4141-A752-7F1A2E55B8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44864" y="6166586"/>
            <a:ext cx="1847136" cy="6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1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73FA7F-F04A-496B-8D0A-9CB7ED0E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0292"/>
            <a:ext cx="10515600" cy="482311"/>
          </a:xfrm>
        </p:spPr>
        <p:txBody>
          <a:bodyPr>
            <a:noAutofit/>
          </a:bodyPr>
          <a:lstStyle/>
          <a:p>
            <a:pPr algn="ctr"/>
            <a:r>
              <a:rPr lang="en-US" sz="2400" b="1" u="sng" dirty="0"/>
              <a:t>Monte Carlo Sims w/ Brownian Drift (Stock Market Analogue) &amp; Randomized p/q from Normalized Distribution – 2yr.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728E-1D9D-4D0B-8010-1EC972F8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8DD42-DE30-4832-9E40-57C054060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5"/>
          <a:stretch/>
        </p:blipFill>
        <p:spPr>
          <a:xfrm>
            <a:off x="0" y="974690"/>
            <a:ext cx="12192000" cy="60233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4859FD6-A119-429F-A5F8-7772A6EAC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7352" y="999202"/>
            <a:ext cx="1294648" cy="4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9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6488-7635-4D86-91C5-D48F0A96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9"/>
            <a:ext cx="10515600" cy="482311"/>
          </a:xfrm>
        </p:spPr>
        <p:txBody>
          <a:bodyPr>
            <a:noAutofit/>
          </a:bodyPr>
          <a:lstStyle/>
          <a:p>
            <a:pPr algn="ctr"/>
            <a:r>
              <a:rPr lang="en-US" sz="2400" b="1" u="sng" dirty="0"/>
              <a:t>Monte Carlo 2 Year Lookahead Better Than Least Squares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D5E6-FBCC-4AF6-B85F-F9FF7AFE4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980C2-28D0-4756-9025-E02138F67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920"/>
            <a:ext cx="12192000" cy="635847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EE92186-4CEE-4358-BE40-4907140B6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7352" y="514594"/>
            <a:ext cx="1294648" cy="4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22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127</TotalTime>
  <Words>249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Century Gothic</vt:lpstr>
      <vt:lpstr>var(--jp-code-font-family)</vt:lpstr>
      <vt:lpstr>Wingdings 2</vt:lpstr>
      <vt:lpstr>Quotable</vt:lpstr>
      <vt:lpstr>Bass-Norton Monte Carlo</vt:lpstr>
      <vt:lpstr>Data / Problem</vt:lpstr>
      <vt:lpstr>m, p, q from Least Squared Fitting Method</vt:lpstr>
      <vt:lpstr>Monte Carlo </vt:lpstr>
      <vt:lpstr>PowerPoint Presentation</vt:lpstr>
      <vt:lpstr>Monte Carlo Sims w/ Brownian Drift (Stock Market Analogue) &amp; Randomized p/q from Normalized Distribution – 2yr. Lookahead</vt:lpstr>
      <vt:lpstr>Monte Carlo 2 Year Lookahead Better Than Least Squares 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Neubauer</dc:creator>
  <cp:keywords>UpTahr</cp:keywords>
  <cp:lastModifiedBy>Sam Neubauer</cp:lastModifiedBy>
  <cp:revision>11</cp:revision>
  <dcterms:created xsi:type="dcterms:W3CDTF">2020-10-22T18:17:45Z</dcterms:created>
  <dcterms:modified xsi:type="dcterms:W3CDTF">2020-10-22T20:25:13Z</dcterms:modified>
</cp:coreProperties>
</file>