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referencedesk.com/resources/counties/images/north-carolina-county-map.gif" TargetMode="External"/><Relationship Id="rId2" Type="http://schemas.openxmlformats.org/officeDocument/2006/relationships/hyperlink" Target="https://developer.foursquare.com/develop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opendatasoft.com/explore/dataset/geonames-postal-code@public-us/download/?format=csv&amp;q=&amp;refine.country_code=US&amp;refine.admin_name1=North+Carolina&amp;timezone=America/New_York&amp;use_labels_for_header=true&amp;csv_separator=%3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BD8A-A500-4ADB-ACF8-59192C5C6E97}"/>
              </a:ext>
            </a:extLst>
          </p:cNvPr>
          <p:cNvSpPr>
            <a:spLocks noGrp="1"/>
          </p:cNvSpPr>
          <p:nvPr>
            <p:ph type="ctrTitle"/>
          </p:nvPr>
        </p:nvSpPr>
        <p:spPr/>
        <p:txBody>
          <a:bodyPr/>
          <a:lstStyle/>
          <a:p>
            <a:r>
              <a:rPr lang="en-US" sz="4000" dirty="0"/>
              <a:t>Using k-Means Clustering to Determine Ideal Locations to Open an Art Gallery in Research Triangle, North Carolina</a:t>
            </a:r>
          </a:p>
        </p:txBody>
      </p:sp>
      <p:sp>
        <p:nvSpPr>
          <p:cNvPr id="3" name="Subtitle 2">
            <a:extLst>
              <a:ext uri="{FF2B5EF4-FFF2-40B4-BE49-F238E27FC236}">
                <a16:creationId xmlns:a16="http://schemas.microsoft.com/office/drawing/2014/main" id="{D53BAEB6-12D5-477D-B40E-94DC368591BC}"/>
              </a:ext>
            </a:extLst>
          </p:cNvPr>
          <p:cNvSpPr>
            <a:spLocks noGrp="1"/>
          </p:cNvSpPr>
          <p:nvPr>
            <p:ph type="subTitle" idx="1"/>
          </p:nvPr>
        </p:nvSpPr>
        <p:spPr/>
        <p:txBody>
          <a:bodyPr>
            <a:noAutofit/>
          </a:bodyPr>
          <a:lstStyle/>
          <a:p>
            <a:r>
              <a:rPr lang="en-US" dirty="0"/>
              <a:t>IBM Data Science Professional Certificate: Capstone Project</a:t>
            </a:r>
          </a:p>
          <a:p>
            <a:r>
              <a:rPr lang="en-US" dirty="0"/>
              <a:t>Sam Neubauer</a:t>
            </a:r>
          </a:p>
          <a:p>
            <a:r>
              <a:rPr lang="en-US" dirty="0"/>
              <a:t>December 15</a:t>
            </a:r>
            <a:r>
              <a:rPr lang="en-US" baseline="30000" dirty="0"/>
              <a:t>th</a:t>
            </a:r>
            <a:r>
              <a:rPr lang="en-US" dirty="0"/>
              <a:t>, 2020</a:t>
            </a:r>
          </a:p>
        </p:txBody>
      </p:sp>
    </p:spTree>
    <p:extLst>
      <p:ext uri="{BB962C8B-B14F-4D97-AF65-F5344CB8AC3E}">
        <p14:creationId xmlns:p14="http://schemas.microsoft.com/office/powerpoint/2010/main" val="242602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8F3C-97A8-4F08-BC63-C35F4A4E258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66B8EB5-FCA7-4A00-B4DD-34D7DF5B6D40}"/>
              </a:ext>
            </a:extLst>
          </p:cNvPr>
          <p:cNvSpPr>
            <a:spLocks noGrp="1"/>
          </p:cNvSpPr>
          <p:nvPr>
            <p:ph idx="1"/>
          </p:nvPr>
        </p:nvSpPr>
        <p:spPr>
          <a:xfrm>
            <a:off x="-47919" y="1828800"/>
            <a:ext cx="4096139" cy="4889242"/>
          </a:xfrm>
        </p:spPr>
        <p:txBody>
          <a:bodyPr>
            <a:normAutofit/>
          </a:bodyPr>
          <a:lstStyle/>
          <a:p>
            <a:r>
              <a:rPr lang="en-US" sz="1200" b="1" u="sng" dirty="0"/>
              <a:t>Cluster 0 Zip Codes</a:t>
            </a:r>
            <a:r>
              <a:rPr lang="en-US" sz="1200" dirty="0"/>
              <a:t>: are by far the </a:t>
            </a:r>
            <a:r>
              <a:rPr lang="en-US" sz="1200" b="1" i="1" dirty="0">
                <a:solidFill>
                  <a:srgbClr val="00B050"/>
                </a:solidFill>
              </a:rPr>
              <a:t>most ideal </a:t>
            </a:r>
            <a:r>
              <a:rPr lang="en-US" sz="1200" dirty="0"/>
              <a:t>locations to open an art gallery since galleries are the most common venue found in this cluster. The 4 runner-up venue types condone many social opportunities for the perfect day/night out on the town enjoying music, art, and drinks with friends and/or family.</a:t>
            </a:r>
            <a:br>
              <a:rPr lang="en-US" sz="1200" dirty="0"/>
            </a:br>
            <a:endParaRPr lang="en-US" sz="1200" dirty="0"/>
          </a:p>
          <a:p>
            <a:r>
              <a:rPr lang="en-US" sz="1200" b="1" u="sng" dirty="0"/>
              <a:t>Cluster 1 Zip Codes</a:t>
            </a:r>
            <a:r>
              <a:rPr lang="en-US" sz="1200" dirty="0"/>
              <a:t>: are still </a:t>
            </a:r>
            <a:r>
              <a:rPr lang="en-US" sz="1200" b="1" i="1" dirty="0">
                <a:solidFill>
                  <a:srgbClr val="CCFF66"/>
                </a:solidFill>
              </a:rPr>
              <a:t>ideal</a:t>
            </a:r>
            <a:r>
              <a:rPr lang="en-US" sz="1200" dirty="0"/>
              <a:t> locations to open an art gallery since galleries are the 2nd most common venue found in this cluster. The other top venue types are rich in socializing and live music options.</a:t>
            </a:r>
            <a:br>
              <a:rPr lang="en-US" sz="1200" dirty="0"/>
            </a:br>
            <a:endParaRPr lang="en-US" sz="1200" dirty="0"/>
          </a:p>
          <a:p>
            <a:r>
              <a:rPr lang="en-US" sz="1200" b="1" u="sng" dirty="0"/>
              <a:t>Cluster 2 Zip Codes</a:t>
            </a:r>
            <a:r>
              <a:rPr lang="en-US" sz="1200" b="1" dirty="0"/>
              <a:t>: </a:t>
            </a:r>
            <a:r>
              <a:rPr lang="en-US" sz="1200" dirty="0"/>
              <a:t>is unfortunately the </a:t>
            </a:r>
            <a:r>
              <a:rPr lang="en-US" sz="1200" b="1" i="1" dirty="0">
                <a:solidFill>
                  <a:srgbClr val="FF0000"/>
                </a:solidFill>
              </a:rPr>
              <a:t>least ideal</a:t>
            </a:r>
            <a:r>
              <a:rPr lang="en-US" sz="1200" b="1" i="1" dirty="0"/>
              <a:t> </a:t>
            </a:r>
            <a:r>
              <a:rPr lang="en-US" sz="1200" dirty="0"/>
              <a:t>location to open an art gallery since the common venue options lack art, entertainment, and social options. While there is historical destinations, there is not as many cultural opportunities as the other clusters.</a:t>
            </a:r>
          </a:p>
        </p:txBody>
      </p:sp>
      <p:sp>
        <p:nvSpPr>
          <p:cNvPr id="4" name="Content Placeholder 2">
            <a:extLst>
              <a:ext uri="{FF2B5EF4-FFF2-40B4-BE49-F238E27FC236}">
                <a16:creationId xmlns:a16="http://schemas.microsoft.com/office/drawing/2014/main" id="{8BD0B840-B515-4C37-9B67-C56EB12AABBD}"/>
              </a:ext>
            </a:extLst>
          </p:cNvPr>
          <p:cNvSpPr txBox="1">
            <a:spLocks/>
          </p:cNvSpPr>
          <p:nvPr/>
        </p:nvSpPr>
        <p:spPr>
          <a:xfrm>
            <a:off x="5762137" y="1940767"/>
            <a:ext cx="3988353" cy="4777275"/>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b="1" u="sng" dirty="0"/>
              <a:t>Cluster 3 Zip Codes</a:t>
            </a:r>
            <a:r>
              <a:rPr lang="en-US" sz="1200" dirty="0"/>
              <a:t>: are </a:t>
            </a:r>
            <a:r>
              <a:rPr lang="en-US" sz="1200" b="1" i="1" dirty="0">
                <a:solidFill>
                  <a:schemeClr val="accent4">
                    <a:lumMod val="60000"/>
                    <a:lumOff val="40000"/>
                  </a:schemeClr>
                </a:solidFill>
              </a:rPr>
              <a:t>not ideal</a:t>
            </a:r>
            <a:r>
              <a:rPr lang="en-US" sz="1200" dirty="0">
                <a:solidFill>
                  <a:schemeClr val="accent4">
                    <a:lumMod val="60000"/>
                    <a:lumOff val="40000"/>
                  </a:schemeClr>
                </a:solidFill>
              </a:rPr>
              <a:t> </a:t>
            </a:r>
            <a:r>
              <a:rPr lang="en-US" sz="1200" dirty="0"/>
              <a:t>locations for an art gallery since there are not entertainment or other cultural common venue options. The event space may hold event that attract customers for an art gallery, but there’s less cultural venue density than </a:t>
            </a:r>
            <a:r>
              <a:rPr lang="en-US" sz="1200" b="1" dirty="0"/>
              <a:t>Clusters 0, 1, </a:t>
            </a:r>
            <a:r>
              <a:rPr lang="en-US" sz="1200" dirty="0"/>
              <a:t>&amp;</a:t>
            </a:r>
            <a:r>
              <a:rPr lang="en-US" sz="1200" b="1" dirty="0"/>
              <a:t> 4</a:t>
            </a:r>
            <a:r>
              <a:rPr lang="en-US" sz="1200" dirty="0"/>
              <a:t>. </a:t>
            </a:r>
          </a:p>
          <a:p>
            <a:r>
              <a:rPr lang="en-US" sz="1200" b="1" u="sng" dirty="0"/>
              <a:t>Cluster 4 Zip Codes</a:t>
            </a:r>
            <a:r>
              <a:rPr lang="en-US" sz="1200" dirty="0"/>
              <a:t>: like </a:t>
            </a:r>
            <a:r>
              <a:rPr lang="en-US" sz="1200" b="1" dirty="0"/>
              <a:t>Cluster 1</a:t>
            </a:r>
            <a:r>
              <a:rPr lang="en-US" sz="1200" dirty="0"/>
              <a:t>, this cluster still highlights </a:t>
            </a:r>
            <a:r>
              <a:rPr lang="en-US" sz="1200" b="1" i="1" dirty="0">
                <a:solidFill>
                  <a:srgbClr val="CCFF66"/>
                </a:solidFill>
              </a:rPr>
              <a:t>ideal</a:t>
            </a:r>
            <a:r>
              <a:rPr lang="en-US" sz="1200" dirty="0"/>
              <a:t> locations to open an art gallery since galleries are the 2nd most common venue found in this cluster. With eating, drinking, historic locations and a vicinity to college art buildings, these locations may attract a diversity of customer demographics.</a:t>
            </a:r>
          </a:p>
          <a:p>
            <a:r>
              <a:rPr lang="en-US" sz="1200" b="1" u="sng" dirty="0"/>
              <a:t>Cluster 2 Zip Codes</a:t>
            </a:r>
            <a:r>
              <a:rPr lang="en-US" sz="1200" b="1" dirty="0"/>
              <a:t>: </a:t>
            </a:r>
            <a:r>
              <a:rPr lang="en-US" sz="1200" dirty="0"/>
              <a:t>are </a:t>
            </a:r>
            <a:r>
              <a:rPr lang="en-US" sz="1200" b="1" i="1" dirty="0">
                <a:solidFill>
                  <a:srgbClr val="FFFF00"/>
                </a:solidFill>
              </a:rPr>
              <a:t>acceptable</a:t>
            </a:r>
            <a:r>
              <a:rPr lang="en-US" sz="1200" dirty="0"/>
              <a:t> locations to open an art gallery. The most common venue type is a music venue which suggests local patrons might appreciate art. However, most of the common venue types include food &amp; drink which doesn't provide much assurance that people going to these venues would frequent an art venue. They are more likely to want to socialize than yearn to experience art.</a:t>
            </a:r>
          </a:p>
        </p:txBody>
      </p:sp>
      <p:pic>
        <p:nvPicPr>
          <p:cNvPr id="6" name="Picture 5">
            <a:extLst>
              <a:ext uri="{FF2B5EF4-FFF2-40B4-BE49-F238E27FC236}">
                <a16:creationId xmlns:a16="http://schemas.microsoft.com/office/drawing/2014/main" id="{7054248D-8CD1-4898-AE50-B51C63B233DD}"/>
              </a:ext>
            </a:extLst>
          </p:cNvPr>
          <p:cNvPicPr>
            <a:picLocks noChangeAspect="1"/>
          </p:cNvPicPr>
          <p:nvPr/>
        </p:nvPicPr>
        <p:blipFill>
          <a:blip r:embed="rId2"/>
          <a:stretch>
            <a:fillRect/>
          </a:stretch>
        </p:blipFill>
        <p:spPr>
          <a:xfrm>
            <a:off x="4124419" y="3911471"/>
            <a:ext cx="1685925" cy="723900"/>
          </a:xfrm>
          <a:prstGeom prst="rect">
            <a:avLst/>
          </a:prstGeom>
        </p:spPr>
      </p:pic>
      <p:pic>
        <p:nvPicPr>
          <p:cNvPr id="8" name="Picture 7">
            <a:extLst>
              <a:ext uri="{FF2B5EF4-FFF2-40B4-BE49-F238E27FC236}">
                <a16:creationId xmlns:a16="http://schemas.microsoft.com/office/drawing/2014/main" id="{3992DF63-6BA5-445A-B49F-99D40CD4E7FD}"/>
              </a:ext>
            </a:extLst>
          </p:cNvPr>
          <p:cNvPicPr>
            <a:picLocks noChangeAspect="1"/>
          </p:cNvPicPr>
          <p:nvPr/>
        </p:nvPicPr>
        <p:blipFill>
          <a:blip r:embed="rId3"/>
          <a:stretch>
            <a:fillRect/>
          </a:stretch>
        </p:blipFill>
        <p:spPr>
          <a:xfrm>
            <a:off x="4143470" y="2686050"/>
            <a:ext cx="1647825" cy="742950"/>
          </a:xfrm>
          <a:prstGeom prst="rect">
            <a:avLst/>
          </a:prstGeom>
        </p:spPr>
      </p:pic>
      <p:pic>
        <p:nvPicPr>
          <p:cNvPr id="10" name="Picture 9">
            <a:extLst>
              <a:ext uri="{FF2B5EF4-FFF2-40B4-BE49-F238E27FC236}">
                <a16:creationId xmlns:a16="http://schemas.microsoft.com/office/drawing/2014/main" id="{A3D5C4A4-36F1-4739-ABA9-EC0DF8224088}"/>
              </a:ext>
            </a:extLst>
          </p:cNvPr>
          <p:cNvPicPr>
            <a:picLocks noChangeAspect="1"/>
          </p:cNvPicPr>
          <p:nvPr/>
        </p:nvPicPr>
        <p:blipFill>
          <a:blip r:embed="rId4"/>
          <a:stretch>
            <a:fillRect/>
          </a:stretch>
        </p:blipFill>
        <p:spPr>
          <a:xfrm>
            <a:off x="4048220" y="5277239"/>
            <a:ext cx="1838325" cy="742950"/>
          </a:xfrm>
          <a:prstGeom prst="rect">
            <a:avLst/>
          </a:prstGeom>
        </p:spPr>
      </p:pic>
      <p:pic>
        <p:nvPicPr>
          <p:cNvPr id="12" name="Picture 11">
            <a:extLst>
              <a:ext uri="{FF2B5EF4-FFF2-40B4-BE49-F238E27FC236}">
                <a16:creationId xmlns:a16="http://schemas.microsoft.com/office/drawing/2014/main" id="{1F8308A6-4491-4667-AEA1-1ACED456FC9B}"/>
              </a:ext>
            </a:extLst>
          </p:cNvPr>
          <p:cNvPicPr>
            <a:picLocks noChangeAspect="1"/>
          </p:cNvPicPr>
          <p:nvPr/>
        </p:nvPicPr>
        <p:blipFill>
          <a:blip r:embed="rId5"/>
          <a:stretch>
            <a:fillRect/>
          </a:stretch>
        </p:blipFill>
        <p:spPr>
          <a:xfrm>
            <a:off x="9750490" y="2290066"/>
            <a:ext cx="2200275" cy="733425"/>
          </a:xfrm>
          <a:prstGeom prst="rect">
            <a:avLst/>
          </a:prstGeom>
        </p:spPr>
      </p:pic>
      <p:pic>
        <p:nvPicPr>
          <p:cNvPr id="14" name="Picture 13">
            <a:extLst>
              <a:ext uri="{FF2B5EF4-FFF2-40B4-BE49-F238E27FC236}">
                <a16:creationId xmlns:a16="http://schemas.microsoft.com/office/drawing/2014/main" id="{D8E78BFC-CF67-4703-AE9A-E1506B8B71BE}"/>
              </a:ext>
            </a:extLst>
          </p:cNvPr>
          <p:cNvPicPr>
            <a:picLocks noChangeAspect="1"/>
          </p:cNvPicPr>
          <p:nvPr/>
        </p:nvPicPr>
        <p:blipFill>
          <a:blip r:embed="rId6"/>
          <a:stretch>
            <a:fillRect/>
          </a:stretch>
        </p:blipFill>
        <p:spPr>
          <a:xfrm>
            <a:off x="9698103" y="3484207"/>
            <a:ext cx="2305050" cy="990600"/>
          </a:xfrm>
          <a:prstGeom prst="rect">
            <a:avLst/>
          </a:prstGeom>
        </p:spPr>
      </p:pic>
      <p:pic>
        <p:nvPicPr>
          <p:cNvPr id="16" name="Picture 15">
            <a:extLst>
              <a:ext uri="{FF2B5EF4-FFF2-40B4-BE49-F238E27FC236}">
                <a16:creationId xmlns:a16="http://schemas.microsoft.com/office/drawing/2014/main" id="{187645D4-ADC1-47F3-B77B-945B10294896}"/>
              </a:ext>
            </a:extLst>
          </p:cNvPr>
          <p:cNvPicPr>
            <a:picLocks noChangeAspect="1"/>
          </p:cNvPicPr>
          <p:nvPr/>
        </p:nvPicPr>
        <p:blipFill>
          <a:blip r:embed="rId7"/>
          <a:stretch>
            <a:fillRect/>
          </a:stretch>
        </p:blipFill>
        <p:spPr>
          <a:xfrm>
            <a:off x="9774302" y="5284822"/>
            <a:ext cx="2152650" cy="733425"/>
          </a:xfrm>
          <a:prstGeom prst="rect">
            <a:avLst/>
          </a:prstGeom>
        </p:spPr>
      </p:pic>
    </p:spTree>
    <p:extLst>
      <p:ext uri="{BB962C8B-B14F-4D97-AF65-F5344CB8AC3E}">
        <p14:creationId xmlns:p14="http://schemas.microsoft.com/office/powerpoint/2010/main" val="25343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2A55-A791-49EB-A8EF-4213A87A40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0FE8591-23EF-424D-B360-60B1CE837976}"/>
              </a:ext>
            </a:extLst>
          </p:cNvPr>
          <p:cNvSpPr>
            <a:spLocks noGrp="1"/>
          </p:cNvSpPr>
          <p:nvPr>
            <p:ph idx="1"/>
          </p:nvPr>
        </p:nvSpPr>
        <p:spPr>
          <a:xfrm>
            <a:off x="818712" y="2435290"/>
            <a:ext cx="10554574" cy="3975522"/>
          </a:xfrm>
        </p:spPr>
        <p:txBody>
          <a:bodyPr>
            <a:normAutofit lnSpcReduction="10000"/>
          </a:bodyPr>
          <a:lstStyle/>
          <a:p>
            <a:r>
              <a:rPr lang="en-US" dirty="0"/>
              <a:t>Analyzing the art, music, and social venues of the Research Triangle area has provided a much clearer understanding of the culture and commerce that occurs within the region. We now know that the 6 zip codes within Cluster 0 are the most ideal zip codes to open an art gallery, while the zip codes in Cluster 1 &amp; Cluster 4 are still ideal, providing ample entertainment and socializing opportunities. The 18 zip codes within Clusters 2, 3, &amp; 5 are not as ideal candidates to open an art gallery due to having less culturally rich venue opportunities.</a:t>
            </a:r>
          </a:p>
          <a:p>
            <a:r>
              <a:rPr lang="en-US" dirty="0"/>
              <a:t>With this, it would be wise to become more familiar with each of these zip codes in person to help get a realistic idea of what each area feels like, and what kind of overhead costs must be endured to open a store-front location.</a:t>
            </a:r>
          </a:p>
          <a:p>
            <a:r>
              <a:rPr lang="en-US" dirty="0"/>
              <a:t>It was very exciting to give insight towards a problem I wanted to solve for my partner's business, and I seriously look forward to making this investigation a reality! Thank you for viewing my project!</a:t>
            </a:r>
          </a:p>
          <a:p>
            <a:endParaRPr lang="en-US" dirty="0"/>
          </a:p>
        </p:txBody>
      </p:sp>
    </p:spTree>
    <p:extLst>
      <p:ext uri="{BB962C8B-B14F-4D97-AF65-F5344CB8AC3E}">
        <p14:creationId xmlns:p14="http://schemas.microsoft.com/office/powerpoint/2010/main" val="27256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7B6B-2CCB-4E95-9F76-A383B0ADA0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9FBEDF-640E-4920-B185-0F31EDF8538D}"/>
              </a:ext>
            </a:extLst>
          </p:cNvPr>
          <p:cNvSpPr>
            <a:spLocks noGrp="1"/>
          </p:cNvSpPr>
          <p:nvPr>
            <p:ph idx="1"/>
          </p:nvPr>
        </p:nvSpPr>
        <p:spPr>
          <a:xfrm>
            <a:off x="3773454" y="2474213"/>
            <a:ext cx="4645089" cy="3636511"/>
          </a:xfrm>
        </p:spPr>
        <p:txBody>
          <a:bodyPr>
            <a:normAutofit lnSpcReduction="10000"/>
          </a:bodyPr>
          <a:lstStyle/>
          <a:p>
            <a:r>
              <a:rPr lang="fr-FR" dirty="0">
                <a:hlinkClick r:id="rId2"/>
              </a:rPr>
              <a:t>NC Zip Code </a:t>
            </a:r>
            <a:r>
              <a:rPr lang="fr-FR" dirty="0" err="1">
                <a:hlinkClick r:id="rId2"/>
              </a:rPr>
              <a:t>Geospatial</a:t>
            </a:r>
            <a:r>
              <a:rPr lang="fr-FR" dirty="0">
                <a:hlinkClick r:id="rId2"/>
              </a:rPr>
              <a:t> Locations: https://developer.foursquare.com/developer/</a:t>
            </a:r>
            <a:br>
              <a:rPr lang="fr-FR" dirty="0"/>
            </a:br>
            <a:endParaRPr lang="en-US" dirty="0"/>
          </a:p>
          <a:p>
            <a:r>
              <a:rPr lang="en-US" dirty="0">
                <a:hlinkClick r:id="rId3"/>
              </a:rPr>
              <a:t>NC County Map: https://www.ereferencedesk.com/resources/counties/images/north-carolina-county-map.gif</a:t>
            </a:r>
            <a:br>
              <a:rPr lang="en-US" dirty="0"/>
            </a:br>
            <a:endParaRPr lang="en-US" dirty="0"/>
          </a:p>
          <a:p>
            <a:r>
              <a:rPr lang="en-US" dirty="0">
                <a:hlinkClick r:id="rId2"/>
              </a:rPr>
              <a:t>Foursquare API: https://developer.foursquare.com/developer/</a:t>
            </a:r>
            <a:endParaRPr lang="en-US" dirty="0"/>
          </a:p>
        </p:txBody>
      </p:sp>
    </p:spTree>
    <p:extLst>
      <p:ext uri="{BB962C8B-B14F-4D97-AF65-F5344CB8AC3E}">
        <p14:creationId xmlns:p14="http://schemas.microsoft.com/office/powerpoint/2010/main" val="135629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0C40-1863-4175-8A17-77906C77645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64AB38-DC87-4CED-8CDE-B28DD93D6D17}"/>
              </a:ext>
            </a:extLst>
          </p:cNvPr>
          <p:cNvSpPr>
            <a:spLocks noGrp="1"/>
          </p:cNvSpPr>
          <p:nvPr>
            <p:ph idx="1"/>
          </p:nvPr>
        </p:nvSpPr>
        <p:spPr/>
        <p:txBody>
          <a:bodyPr>
            <a:normAutofit lnSpcReduction="10000"/>
          </a:bodyPr>
          <a:lstStyle/>
          <a:p>
            <a:r>
              <a:rPr lang="en-US" dirty="0"/>
              <a:t>This project came to life with a real desire to solve a question me and my partner have been trying to answer for a while:</a:t>
            </a:r>
            <a:br>
              <a:rPr lang="en-US" dirty="0"/>
            </a:br>
            <a:br>
              <a:rPr lang="en-US" dirty="0"/>
            </a:br>
            <a:r>
              <a:rPr lang="en-US" sz="2800" u="sng" dirty="0"/>
              <a:t>Question</a:t>
            </a:r>
            <a:r>
              <a:rPr lang="en-US" sz="2800" dirty="0"/>
              <a:t>: </a:t>
            </a:r>
          </a:p>
          <a:p>
            <a:pPr marL="0" indent="0" algn="ctr">
              <a:buNone/>
            </a:pPr>
            <a:r>
              <a:rPr lang="en-US" sz="3200" dirty="0"/>
              <a:t>Where is the best place to open an art gallery in Research Triangle area of NC?</a:t>
            </a:r>
          </a:p>
          <a:p>
            <a:pPr marL="0" indent="0" algn="ctr">
              <a:buNone/>
            </a:pPr>
            <a:endParaRPr lang="en-US" sz="2000" dirty="0"/>
          </a:p>
          <a:p>
            <a:r>
              <a:rPr lang="en-US" dirty="0"/>
              <a:t>My partner is at a scaling growth stage with her business and wants to open a gallery in the right location of the Research Triangle. This analysis will provide a helpful insight in deciding where to take the next step in her career.</a:t>
            </a:r>
          </a:p>
        </p:txBody>
      </p:sp>
    </p:spTree>
    <p:extLst>
      <p:ext uri="{BB962C8B-B14F-4D97-AF65-F5344CB8AC3E}">
        <p14:creationId xmlns:p14="http://schemas.microsoft.com/office/powerpoint/2010/main" val="252474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4B3E-882E-4693-A57B-06541D107357}"/>
              </a:ext>
            </a:extLst>
          </p:cNvPr>
          <p:cNvSpPr>
            <a:spLocks noGrp="1"/>
          </p:cNvSpPr>
          <p:nvPr>
            <p:ph type="title"/>
          </p:nvPr>
        </p:nvSpPr>
        <p:spPr/>
        <p:txBody>
          <a:bodyPr/>
          <a:lstStyle/>
          <a:p>
            <a:r>
              <a:rPr lang="en-US" dirty="0"/>
              <a:t>Data (North Carolina Zip Codes)</a:t>
            </a:r>
          </a:p>
        </p:txBody>
      </p:sp>
      <p:sp>
        <p:nvSpPr>
          <p:cNvPr id="3" name="Content Placeholder 2">
            <a:extLst>
              <a:ext uri="{FF2B5EF4-FFF2-40B4-BE49-F238E27FC236}">
                <a16:creationId xmlns:a16="http://schemas.microsoft.com/office/drawing/2014/main" id="{1865C44C-C065-4203-ADA6-A2F12C0F82CF}"/>
              </a:ext>
            </a:extLst>
          </p:cNvPr>
          <p:cNvSpPr>
            <a:spLocks noGrp="1"/>
          </p:cNvSpPr>
          <p:nvPr>
            <p:ph idx="1"/>
          </p:nvPr>
        </p:nvSpPr>
        <p:spPr>
          <a:xfrm>
            <a:off x="818712" y="2222287"/>
            <a:ext cx="10554574" cy="1206713"/>
          </a:xfrm>
        </p:spPr>
        <p:txBody>
          <a:bodyPr>
            <a:normAutofit lnSpcReduction="10000"/>
          </a:bodyPr>
          <a:lstStyle/>
          <a:p>
            <a:r>
              <a:rPr lang="nn-NO" b="1" i="0" dirty="0">
                <a:effectLst/>
                <a:latin typeface="-apple-system"/>
              </a:rPr>
              <a:t>CSV file with all zip codes in North Carolina source: </a:t>
            </a:r>
            <a:br>
              <a:rPr lang="nn-NO" b="1" i="0" dirty="0">
                <a:effectLst/>
                <a:latin typeface="-apple-system"/>
              </a:rPr>
            </a:br>
            <a:r>
              <a:rPr lang="nn-NO" sz="1000" b="1" i="0" u="none" strike="noStrike" dirty="0">
                <a:effectLst/>
                <a:latin typeface="-apple-system"/>
                <a:hlinkClick r:id="rId2"/>
              </a:rPr>
              <a:t>https://data.opendatasoft.com/explore/dataset/geonames-postal-code@public-us/download/?format=csv&amp;q=&amp;refine.country_code=US&amp;refine.admin_name1=North+Carolina&amp;timezone=America/New_York&amp;use_labels_for_header=true&amp;csv_separator=%3B</a:t>
            </a:r>
            <a:br>
              <a:rPr lang="nn-NO" sz="1000" b="1" i="0" u="none" strike="noStrike" dirty="0">
                <a:effectLst/>
                <a:latin typeface="-apple-system"/>
              </a:rPr>
            </a:br>
            <a:br>
              <a:rPr lang="nn-NO" sz="1000" b="1" i="0" u="none" strike="noStrike" dirty="0">
                <a:effectLst/>
                <a:latin typeface="-apple-system"/>
              </a:rPr>
            </a:br>
            <a:br>
              <a:rPr lang="nn-NO" sz="1000" b="1" i="0" u="none" strike="noStrike" dirty="0">
                <a:effectLst/>
                <a:latin typeface="-apple-system"/>
              </a:rPr>
            </a:br>
            <a:endParaRPr lang="en-US" dirty="0"/>
          </a:p>
        </p:txBody>
      </p:sp>
      <p:pic>
        <p:nvPicPr>
          <p:cNvPr id="5" name="Picture 4">
            <a:extLst>
              <a:ext uri="{FF2B5EF4-FFF2-40B4-BE49-F238E27FC236}">
                <a16:creationId xmlns:a16="http://schemas.microsoft.com/office/drawing/2014/main" id="{BB7F1422-B110-487B-ABB5-6E92350AFDBD}"/>
              </a:ext>
            </a:extLst>
          </p:cNvPr>
          <p:cNvPicPr>
            <a:picLocks noChangeAspect="1"/>
          </p:cNvPicPr>
          <p:nvPr/>
        </p:nvPicPr>
        <p:blipFill>
          <a:blip r:embed="rId3"/>
          <a:stretch>
            <a:fillRect/>
          </a:stretch>
        </p:blipFill>
        <p:spPr>
          <a:xfrm>
            <a:off x="1426929" y="3140723"/>
            <a:ext cx="9338140" cy="3129448"/>
          </a:xfrm>
          <a:prstGeom prst="rect">
            <a:avLst/>
          </a:prstGeom>
        </p:spPr>
      </p:pic>
    </p:spTree>
    <p:extLst>
      <p:ext uri="{BB962C8B-B14F-4D97-AF65-F5344CB8AC3E}">
        <p14:creationId xmlns:p14="http://schemas.microsoft.com/office/powerpoint/2010/main" val="15788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4163-443E-4276-A818-400C1424F4FA}"/>
              </a:ext>
            </a:extLst>
          </p:cNvPr>
          <p:cNvSpPr>
            <a:spLocks noGrp="1"/>
          </p:cNvSpPr>
          <p:nvPr>
            <p:ph type="title"/>
          </p:nvPr>
        </p:nvSpPr>
        <p:spPr/>
        <p:txBody>
          <a:bodyPr/>
          <a:lstStyle/>
          <a:p>
            <a:r>
              <a:rPr lang="en-US" dirty="0"/>
              <a:t>Data (North Carolina Zip Codes)</a:t>
            </a:r>
          </a:p>
        </p:txBody>
      </p:sp>
      <p:sp>
        <p:nvSpPr>
          <p:cNvPr id="3" name="Content Placeholder 2">
            <a:extLst>
              <a:ext uri="{FF2B5EF4-FFF2-40B4-BE49-F238E27FC236}">
                <a16:creationId xmlns:a16="http://schemas.microsoft.com/office/drawing/2014/main" id="{CD985ACA-9468-4204-A598-1CA567CB4E9D}"/>
              </a:ext>
            </a:extLst>
          </p:cNvPr>
          <p:cNvSpPr>
            <a:spLocks noGrp="1"/>
          </p:cNvSpPr>
          <p:nvPr>
            <p:ph idx="1"/>
          </p:nvPr>
        </p:nvSpPr>
        <p:spPr>
          <a:xfrm>
            <a:off x="818712" y="2222287"/>
            <a:ext cx="10554574" cy="1127403"/>
          </a:xfrm>
        </p:spPr>
        <p:txBody>
          <a:bodyPr/>
          <a:lstStyle/>
          <a:p>
            <a:r>
              <a:rPr lang="en-US" dirty="0"/>
              <a:t>Data was then cleaned, removing </a:t>
            </a:r>
            <a:r>
              <a:rPr lang="en-US" dirty="0" err="1"/>
              <a:t>NaN</a:t>
            </a:r>
            <a:r>
              <a:rPr lang="en-US" dirty="0"/>
              <a:t>/unneeded columns, and filtered to only include the counties within the Research Triangle area: Wake, Durham, Orange</a:t>
            </a:r>
          </a:p>
          <a:p>
            <a:endParaRPr lang="en-US" dirty="0"/>
          </a:p>
        </p:txBody>
      </p:sp>
      <p:pic>
        <p:nvPicPr>
          <p:cNvPr id="5" name="Picture 4">
            <a:extLst>
              <a:ext uri="{FF2B5EF4-FFF2-40B4-BE49-F238E27FC236}">
                <a16:creationId xmlns:a16="http://schemas.microsoft.com/office/drawing/2014/main" id="{2458347E-6962-4732-8DA1-DBDAB48A63BB}"/>
              </a:ext>
            </a:extLst>
          </p:cNvPr>
          <p:cNvPicPr>
            <a:picLocks noChangeAspect="1"/>
          </p:cNvPicPr>
          <p:nvPr/>
        </p:nvPicPr>
        <p:blipFill rotWithShape="1">
          <a:blip r:embed="rId2"/>
          <a:srcRect l="49658" r="27166" b="38619"/>
          <a:stretch/>
        </p:blipFill>
        <p:spPr>
          <a:xfrm>
            <a:off x="885129" y="3113296"/>
            <a:ext cx="2965697" cy="3425170"/>
          </a:xfrm>
          <a:prstGeom prst="rect">
            <a:avLst/>
          </a:prstGeom>
        </p:spPr>
      </p:pic>
      <p:pic>
        <p:nvPicPr>
          <p:cNvPr id="7" name="Picture 6">
            <a:extLst>
              <a:ext uri="{FF2B5EF4-FFF2-40B4-BE49-F238E27FC236}">
                <a16:creationId xmlns:a16="http://schemas.microsoft.com/office/drawing/2014/main" id="{594FF9EF-4EB8-4EC6-BF95-FEB09284D972}"/>
              </a:ext>
            </a:extLst>
          </p:cNvPr>
          <p:cNvPicPr>
            <a:picLocks noChangeAspect="1"/>
          </p:cNvPicPr>
          <p:nvPr/>
        </p:nvPicPr>
        <p:blipFill>
          <a:blip r:embed="rId3"/>
          <a:stretch>
            <a:fillRect/>
          </a:stretch>
        </p:blipFill>
        <p:spPr>
          <a:xfrm>
            <a:off x="4141753" y="3113296"/>
            <a:ext cx="3048677" cy="3425170"/>
          </a:xfrm>
          <a:prstGeom prst="rect">
            <a:avLst/>
          </a:prstGeom>
        </p:spPr>
      </p:pic>
      <p:pic>
        <p:nvPicPr>
          <p:cNvPr id="9" name="Picture 8">
            <a:extLst>
              <a:ext uri="{FF2B5EF4-FFF2-40B4-BE49-F238E27FC236}">
                <a16:creationId xmlns:a16="http://schemas.microsoft.com/office/drawing/2014/main" id="{C96FB059-8F51-4D31-B891-19CB4F23C935}"/>
              </a:ext>
            </a:extLst>
          </p:cNvPr>
          <p:cNvPicPr>
            <a:picLocks noChangeAspect="1"/>
          </p:cNvPicPr>
          <p:nvPr/>
        </p:nvPicPr>
        <p:blipFill>
          <a:blip r:embed="rId4"/>
          <a:stretch>
            <a:fillRect/>
          </a:stretch>
        </p:blipFill>
        <p:spPr>
          <a:xfrm>
            <a:off x="7481357" y="3113296"/>
            <a:ext cx="3825514" cy="3425170"/>
          </a:xfrm>
          <a:prstGeom prst="rect">
            <a:avLst/>
          </a:prstGeom>
        </p:spPr>
      </p:pic>
    </p:spTree>
    <p:extLst>
      <p:ext uri="{BB962C8B-B14F-4D97-AF65-F5344CB8AC3E}">
        <p14:creationId xmlns:p14="http://schemas.microsoft.com/office/powerpoint/2010/main" val="178392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CB98-D3CF-4458-96F0-96E32FA4E5AF}"/>
              </a:ext>
            </a:extLst>
          </p:cNvPr>
          <p:cNvSpPr>
            <a:spLocks noGrp="1"/>
          </p:cNvSpPr>
          <p:nvPr>
            <p:ph type="title"/>
          </p:nvPr>
        </p:nvSpPr>
        <p:spPr/>
        <p:txBody>
          <a:bodyPr/>
          <a:lstStyle/>
          <a:p>
            <a:r>
              <a:rPr lang="en-US" dirty="0"/>
              <a:t>Data (Foursquare API Venues)</a:t>
            </a:r>
          </a:p>
        </p:txBody>
      </p:sp>
      <p:sp>
        <p:nvSpPr>
          <p:cNvPr id="3" name="Content Placeholder 2">
            <a:extLst>
              <a:ext uri="{FF2B5EF4-FFF2-40B4-BE49-F238E27FC236}">
                <a16:creationId xmlns:a16="http://schemas.microsoft.com/office/drawing/2014/main" id="{803556A7-0242-40EF-9F22-061FD8438395}"/>
              </a:ext>
            </a:extLst>
          </p:cNvPr>
          <p:cNvSpPr>
            <a:spLocks noGrp="1"/>
          </p:cNvSpPr>
          <p:nvPr>
            <p:ph idx="1"/>
          </p:nvPr>
        </p:nvSpPr>
        <p:spPr/>
        <p:txBody>
          <a:bodyPr/>
          <a:lstStyle/>
          <a:p>
            <a:pPr marL="0" indent="0" algn="l">
              <a:buNone/>
            </a:pPr>
            <a:r>
              <a:rPr lang="en-US" dirty="0"/>
              <a:t>Foursquare was utilized to obtain search results for the following queries within a 3-mile radius at each zip code:</a:t>
            </a:r>
          </a:p>
          <a:p>
            <a:pPr algn="l">
              <a:buFont typeface="Arial" panose="020B0604020202020204" pitchFamily="34" charset="0"/>
              <a:buChar char="•"/>
            </a:pPr>
            <a:r>
              <a:rPr lang="en-US" b="0" i="0" dirty="0">
                <a:effectLst/>
                <a:latin typeface="-apple-system"/>
              </a:rPr>
              <a:t>brewery</a:t>
            </a:r>
          </a:p>
          <a:p>
            <a:pPr algn="l">
              <a:buFont typeface="Arial" panose="020B0604020202020204" pitchFamily="34" charset="0"/>
              <a:buChar char="•"/>
            </a:pPr>
            <a:r>
              <a:rPr lang="en-US" b="0" i="0" dirty="0">
                <a:effectLst/>
                <a:latin typeface="-apple-system"/>
              </a:rPr>
              <a:t>cocktails</a:t>
            </a:r>
          </a:p>
          <a:p>
            <a:pPr algn="l">
              <a:buFont typeface="Arial" panose="020B0604020202020204" pitchFamily="34" charset="0"/>
              <a:buChar char="•"/>
            </a:pPr>
            <a:r>
              <a:rPr lang="en-US" b="0" i="0" dirty="0">
                <a:effectLst/>
                <a:latin typeface="-apple-system"/>
              </a:rPr>
              <a:t>distillery</a:t>
            </a:r>
          </a:p>
          <a:p>
            <a:pPr algn="l">
              <a:buFont typeface="Arial" panose="020B0604020202020204" pitchFamily="34" charset="0"/>
              <a:buChar char="•"/>
            </a:pPr>
            <a:r>
              <a:rPr lang="en-US" b="0" i="0" dirty="0">
                <a:effectLst/>
                <a:latin typeface="-apple-system"/>
              </a:rPr>
              <a:t>gallery</a:t>
            </a:r>
          </a:p>
          <a:p>
            <a:pPr algn="l">
              <a:buFont typeface="Arial" panose="020B0604020202020204" pitchFamily="34" charset="0"/>
              <a:buChar char="•"/>
            </a:pPr>
            <a:r>
              <a:rPr lang="en-US" b="0" i="0" dirty="0">
                <a:effectLst/>
                <a:latin typeface="-apple-system"/>
              </a:rPr>
              <a:t>museum</a:t>
            </a:r>
          </a:p>
          <a:p>
            <a:pPr algn="l">
              <a:buFont typeface="Arial" panose="020B0604020202020204" pitchFamily="34" charset="0"/>
              <a:buChar char="•"/>
            </a:pPr>
            <a:r>
              <a:rPr lang="en-US" b="0" i="0" dirty="0">
                <a:effectLst/>
                <a:latin typeface="-apple-system"/>
              </a:rPr>
              <a:t>music venues</a:t>
            </a:r>
          </a:p>
          <a:p>
            <a:endParaRPr lang="en-US" dirty="0"/>
          </a:p>
        </p:txBody>
      </p:sp>
      <p:pic>
        <p:nvPicPr>
          <p:cNvPr id="5" name="Picture 4">
            <a:extLst>
              <a:ext uri="{FF2B5EF4-FFF2-40B4-BE49-F238E27FC236}">
                <a16:creationId xmlns:a16="http://schemas.microsoft.com/office/drawing/2014/main" id="{AD68269A-ACF1-4096-A69F-B865EA4112F6}"/>
              </a:ext>
            </a:extLst>
          </p:cNvPr>
          <p:cNvPicPr>
            <a:picLocks noChangeAspect="1"/>
          </p:cNvPicPr>
          <p:nvPr/>
        </p:nvPicPr>
        <p:blipFill>
          <a:blip r:embed="rId2"/>
          <a:stretch>
            <a:fillRect/>
          </a:stretch>
        </p:blipFill>
        <p:spPr>
          <a:xfrm>
            <a:off x="3031621" y="3065319"/>
            <a:ext cx="8341665" cy="3345493"/>
          </a:xfrm>
          <a:prstGeom prst="rect">
            <a:avLst/>
          </a:prstGeom>
        </p:spPr>
      </p:pic>
    </p:spTree>
    <p:extLst>
      <p:ext uri="{BB962C8B-B14F-4D97-AF65-F5344CB8AC3E}">
        <p14:creationId xmlns:p14="http://schemas.microsoft.com/office/powerpoint/2010/main" val="291103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CB98-D3CF-4458-96F0-96E32FA4E5A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03556A7-0242-40EF-9F22-061FD8438395}"/>
              </a:ext>
            </a:extLst>
          </p:cNvPr>
          <p:cNvSpPr>
            <a:spLocks noGrp="1"/>
          </p:cNvSpPr>
          <p:nvPr>
            <p:ph idx="1"/>
          </p:nvPr>
        </p:nvSpPr>
        <p:spPr>
          <a:xfrm>
            <a:off x="818712" y="2222287"/>
            <a:ext cx="4275802" cy="4188525"/>
          </a:xfrm>
        </p:spPr>
        <p:txBody>
          <a:bodyPr/>
          <a:lstStyle/>
          <a:p>
            <a:r>
              <a:rPr lang="en-US" dirty="0"/>
              <a:t>The venues were color-coded and mapped for some exploratory data analysis to visually determine where densities of certain venue types exist within the area</a:t>
            </a:r>
          </a:p>
          <a:p>
            <a:r>
              <a:rPr lang="en-US" dirty="0"/>
              <a:t>There is a noticeable concentration of art galleries (orange) in the Durham, Wake Forest, and Apex towns.</a:t>
            </a:r>
          </a:p>
          <a:p>
            <a:r>
              <a:rPr lang="en-US" dirty="0"/>
              <a:t>There are also many breweries (purple) in the Research Triangle area</a:t>
            </a:r>
          </a:p>
        </p:txBody>
      </p:sp>
      <p:pic>
        <p:nvPicPr>
          <p:cNvPr id="6" name="Picture 5">
            <a:extLst>
              <a:ext uri="{FF2B5EF4-FFF2-40B4-BE49-F238E27FC236}">
                <a16:creationId xmlns:a16="http://schemas.microsoft.com/office/drawing/2014/main" id="{4B3399EF-EBEC-4347-90AF-E3CAA5696299}"/>
              </a:ext>
            </a:extLst>
          </p:cNvPr>
          <p:cNvPicPr>
            <a:picLocks noChangeAspect="1"/>
          </p:cNvPicPr>
          <p:nvPr/>
        </p:nvPicPr>
        <p:blipFill>
          <a:blip r:embed="rId2"/>
          <a:stretch>
            <a:fillRect/>
          </a:stretch>
        </p:blipFill>
        <p:spPr>
          <a:xfrm>
            <a:off x="5380654" y="1947129"/>
            <a:ext cx="5467740" cy="4780180"/>
          </a:xfrm>
          <a:prstGeom prst="rect">
            <a:avLst/>
          </a:prstGeom>
        </p:spPr>
      </p:pic>
    </p:spTree>
    <p:extLst>
      <p:ext uri="{BB962C8B-B14F-4D97-AF65-F5344CB8AC3E}">
        <p14:creationId xmlns:p14="http://schemas.microsoft.com/office/powerpoint/2010/main" val="393511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D0A8-A06F-4E24-8972-3F4D8E7CC43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28F48DA-D4DD-485B-9D79-FE9DA9BB5B98}"/>
              </a:ext>
            </a:extLst>
          </p:cNvPr>
          <p:cNvSpPr>
            <a:spLocks noGrp="1"/>
          </p:cNvSpPr>
          <p:nvPr>
            <p:ph idx="1"/>
          </p:nvPr>
        </p:nvSpPr>
        <p:spPr>
          <a:xfrm>
            <a:off x="389913" y="2222287"/>
            <a:ext cx="11412173" cy="1206713"/>
          </a:xfrm>
        </p:spPr>
        <p:txBody>
          <a:bodyPr>
            <a:normAutofit/>
          </a:bodyPr>
          <a:lstStyle/>
          <a:p>
            <a:r>
              <a:rPr lang="en-US" dirty="0"/>
              <a:t>One-hot coding functions were utilized to return the top 10 venue types within each zip code</a:t>
            </a:r>
          </a:p>
          <a:p>
            <a:r>
              <a:rPr lang="en-US" dirty="0"/>
              <a:t>To our excitement we notice many zip codes have art galleries and other social opportunities in the top 3 most common venue types.</a:t>
            </a:r>
          </a:p>
        </p:txBody>
      </p:sp>
      <p:pic>
        <p:nvPicPr>
          <p:cNvPr id="5" name="Picture 4">
            <a:extLst>
              <a:ext uri="{FF2B5EF4-FFF2-40B4-BE49-F238E27FC236}">
                <a16:creationId xmlns:a16="http://schemas.microsoft.com/office/drawing/2014/main" id="{05070B85-9CBC-43AA-8ABF-40CFA118EDB6}"/>
              </a:ext>
            </a:extLst>
          </p:cNvPr>
          <p:cNvPicPr>
            <a:picLocks noChangeAspect="1"/>
          </p:cNvPicPr>
          <p:nvPr/>
        </p:nvPicPr>
        <p:blipFill>
          <a:blip r:embed="rId2"/>
          <a:stretch>
            <a:fillRect/>
          </a:stretch>
        </p:blipFill>
        <p:spPr>
          <a:xfrm>
            <a:off x="389913" y="3613163"/>
            <a:ext cx="11412173" cy="2621902"/>
          </a:xfrm>
          <a:prstGeom prst="rect">
            <a:avLst/>
          </a:prstGeom>
        </p:spPr>
      </p:pic>
    </p:spTree>
    <p:extLst>
      <p:ext uri="{BB962C8B-B14F-4D97-AF65-F5344CB8AC3E}">
        <p14:creationId xmlns:p14="http://schemas.microsoft.com/office/powerpoint/2010/main" val="93284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676E-AEAA-4852-8650-02417A06820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F00D09-E5C6-48D7-B52F-9B581BBBBBDB}"/>
              </a:ext>
            </a:extLst>
          </p:cNvPr>
          <p:cNvSpPr>
            <a:spLocks noGrp="1"/>
          </p:cNvSpPr>
          <p:nvPr>
            <p:ph idx="1"/>
          </p:nvPr>
        </p:nvSpPr>
        <p:spPr>
          <a:xfrm>
            <a:off x="818712" y="2371581"/>
            <a:ext cx="10554574" cy="1817868"/>
          </a:xfrm>
        </p:spPr>
        <p:txBody>
          <a:bodyPr>
            <a:normAutofit lnSpcReduction="10000"/>
          </a:bodyPr>
          <a:lstStyle/>
          <a:p>
            <a:r>
              <a:rPr lang="en-US" dirty="0"/>
              <a:t>We ran the k-means from the SKLearn library to cluster the neighborhood into 6 clusters based on most common venue types. </a:t>
            </a:r>
          </a:p>
          <a:p>
            <a:r>
              <a:rPr lang="en-US" dirty="0"/>
              <a:t>This machine learning algorithm was chosen due to its speed, ease, and the fact that we must use an unsupervised classification method to group the zip codes since there is not an easy and obvious way to characterize the zip codes via explicit (supervised) training methods.</a:t>
            </a:r>
          </a:p>
        </p:txBody>
      </p:sp>
      <p:pic>
        <p:nvPicPr>
          <p:cNvPr id="5" name="Picture 4">
            <a:extLst>
              <a:ext uri="{FF2B5EF4-FFF2-40B4-BE49-F238E27FC236}">
                <a16:creationId xmlns:a16="http://schemas.microsoft.com/office/drawing/2014/main" id="{01D90310-6F36-4E5F-AF3B-A07472653A42}"/>
              </a:ext>
            </a:extLst>
          </p:cNvPr>
          <p:cNvPicPr>
            <a:picLocks noChangeAspect="1"/>
          </p:cNvPicPr>
          <p:nvPr/>
        </p:nvPicPr>
        <p:blipFill>
          <a:blip r:embed="rId2"/>
          <a:stretch>
            <a:fillRect/>
          </a:stretch>
        </p:blipFill>
        <p:spPr>
          <a:xfrm>
            <a:off x="810000" y="4413381"/>
            <a:ext cx="10354112" cy="1166326"/>
          </a:xfrm>
          <a:prstGeom prst="rect">
            <a:avLst/>
          </a:prstGeom>
        </p:spPr>
      </p:pic>
    </p:spTree>
    <p:extLst>
      <p:ext uri="{BB962C8B-B14F-4D97-AF65-F5344CB8AC3E}">
        <p14:creationId xmlns:p14="http://schemas.microsoft.com/office/powerpoint/2010/main" val="242258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4B8C-4617-4A5F-8BF0-4F21EA0BF20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95681EF-B781-4061-94B7-91E1E6496978}"/>
              </a:ext>
            </a:extLst>
          </p:cNvPr>
          <p:cNvSpPr>
            <a:spLocks noGrp="1"/>
          </p:cNvSpPr>
          <p:nvPr>
            <p:ph idx="1"/>
          </p:nvPr>
        </p:nvSpPr>
        <p:spPr>
          <a:xfrm>
            <a:off x="614240" y="2222288"/>
            <a:ext cx="2380887" cy="1929834"/>
          </a:xfrm>
        </p:spPr>
        <p:txBody>
          <a:bodyPr/>
          <a:lstStyle/>
          <a:p>
            <a:pPr marL="0" indent="0">
              <a:buNone/>
            </a:pPr>
            <a:r>
              <a:rPr lang="en-US" dirty="0"/>
              <a:t>The zip codes were clustered into 6 segments using the K-means algorithm</a:t>
            </a:r>
          </a:p>
        </p:txBody>
      </p:sp>
      <p:pic>
        <p:nvPicPr>
          <p:cNvPr id="5" name="Picture 4">
            <a:extLst>
              <a:ext uri="{FF2B5EF4-FFF2-40B4-BE49-F238E27FC236}">
                <a16:creationId xmlns:a16="http://schemas.microsoft.com/office/drawing/2014/main" id="{19954B82-6F6B-4E2B-9AFD-6BDE76EF18FC}"/>
              </a:ext>
            </a:extLst>
          </p:cNvPr>
          <p:cNvPicPr>
            <a:picLocks noChangeAspect="1"/>
          </p:cNvPicPr>
          <p:nvPr/>
        </p:nvPicPr>
        <p:blipFill>
          <a:blip r:embed="rId2"/>
          <a:stretch>
            <a:fillRect/>
          </a:stretch>
        </p:blipFill>
        <p:spPr>
          <a:xfrm>
            <a:off x="3952098" y="319087"/>
            <a:ext cx="7105650" cy="6219825"/>
          </a:xfrm>
          <a:prstGeom prst="rect">
            <a:avLst/>
          </a:prstGeom>
        </p:spPr>
      </p:pic>
      <p:pic>
        <p:nvPicPr>
          <p:cNvPr id="7" name="Picture 6">
            <a:extLst>
              <a:ext uri="{FF2B5EF4-FFF2-40B4-BE49-F238E27FC236}">
                <a16:creationId xmlns:a16="http://schemas.microsoft.com/office/drawing/2014/main" id="{916D6AD5-4F5C-41D2-A223-008710156C76}"/>
              </a:ext>
            </a:extLst>
          </p:cNvPr>
          <p:cNvPicPr>
            <a:picLocks noChangeAspect="1"/>
          </p:cNvPicPr>
          <p:nvPr/>
        </p:nvPicPr>
        <p:blipFill>
          <a:blip r:embed="rId3"/>
          <a:stretch>
            <a:fillRect/>
          </a:stretch>
        </p:blipFill>
        <p:spPr>
          <a:xfrm>
            <a:off x="614240" y="4533317"/>
            <a:ext cx="2781300" cy="1504950"/>
          </a:xfrm>
          <a:prstGeom prst="rect">
            <a:avLst/>
          </a:prstGeom>
        </p:spPr>
      </p:pic>
    </p:spTree>
    <p:extLst>
      <p:ext uri="{BB962C8B-B14F-4D97-AF65-F5344CB8AC3E}">
        <p14:creationId xmlns:p14="http://schemas.microsoft.com/office/powerpoint/2010/main" val="1393014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82</TotalTime>
  <Words>1054</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Century Gothic</vt:lpstr>
      <vt:lpstr>Wingdings 2</vt:lpstr>
      <vt:lpstr>Quotable</vt:lpstr>
      <vt:lpstr>Using k-Means Clustering to Determine Ideal Locations to Open an Art Gallery in Research Triangle, North Carolina</vt:lpstr>
      <vt:lpstr>Introduction</vt:lpstr>
      <vt:lpstr>Data (North Carolina Zip Codes)</vt:lpstr>
      <vt:lpstr>Data (North Carolina Zip Codes)</vt:lpstr>
      <vt:lpstr>Data (Foursquare API Venues)</vt:lpstr>
      <vt:lpstr>Methodology</vt:lpstr>
      <vt:lpstr>Methodology</vt:lpstr>
      <vt:lpstr>Methodology</vt:lpstr>
      <vt:lpstr>Results</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k-Means Clustering to Determine Ideal Locations to Open an Art Gallery in Research Triangle, North Carolina</dc:title>
  <dc:creator>Sam Neubauer</dc:creator>
  <cp:lastModifiedBy>Sam Neubauer</cp:lastModifiedBy>
  <cp:revision>16</cp:revision>
  <dcterms:created xsi:type="dcterms:W3CDTF">2020-12-15T05:37:18Z</dcterms:created>
  <dcterms:modified xsi:type="dcterms:W3CDTF">2020-12-15T07:02:54Z</dcterms:modified>
</cp:coreProperties>
</file>