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5721" y="129692"/>
            <a:ext cx="1138071" cy="33040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4092" y="82296"/>
            <a:ext cx="166370" cy="413384"/>
          </a:xfrm>
          <a:custGeom>
            <a:avLst/>
            <a:gdLst/>
            <a:ahLst/>
            <a:cxnLst/>
            <a:rect l="l" t="t" r="r" b="b"/>
            <a:pathLst>
              <a:path w="166370" h="413384">
                <a:moveTo>
                  <a:pt x="166116" y="0"/>
                </a:moveTo>
                <a:lnTo>
                  <a:pt x="0" y="0"/>
                </a:lnTo>
                <a:lnTo>
                  <a:pt x="0" y="413003"/>
                </a:lnTo>
                <a:lnTo>
                  <a:pt x="166116" y="413003"/>
                </a:lnTo>
                <a:lnTo>
                  <a:pt x="166116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440168" y="82296"/>
            <a:ext cx="104139" cy="413384"/>
          </a:xfrm>
          <a:custGeom>
            <a:avLst/>
            <a:gdLst/>
            <a:ahLst/>
            <a:cxnLst/>
            <a:rect l="l" t="t" r="r" b="b"/>
            <a:pathLst>
              <a:path w="104140" h="413384">
                <a:moveTo>
                  <a:pt x="103631" y="0"/>
                </a:moveTo>
                <a:lnTo>
                  <a:pt x="0" y="0"/>
                </a:lnTo>
                <a:lnTo>
                  <a:pt x="0" y="413003"/>
                </a:lnTo>
                <a:lnTo>
                  <a:pt x="103631" y="413003"/>
                </a:lnTo>
                <a:lnTo>
                  <a:pt x="103631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5087111"/>
            <a:ext cx="9144000" cy="56515"/>
          </a:xfrm>
          <a:custGeom>
            <a:avLst/>
            <a:gdLst/>
            <a:ahLst/>
            <a:cxnLst/>
            <a:rect l="l" t="t" r="r" b="b"/>
            <a:pathLst>
              <a:path w="9144000" h="56514">
                <a:moveTo>
                  <a:pt x="9144000" y="0"/>
                </a:moveTo>
                <a:lnTo>
                  <a:pt x="0" y="0"/>
                </a:lnTo>
                <a:lnTo>
                  <a:pt x="0" y="56387"/>
                </a:lnTo>
                <a:lnTo>
                  <a:pt x="9144000" y="56387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62" y="89153"/>
            <a:ext cx="7283450" cy="407034"/>
          </a:xfrm>
          <a:custGeom>
            <a:avLst/>
            <a:gdLst/>
            <a:ahLst/>
            <a:cxnLst/>
            <a:rect l="l" t="t" r="r" b="b"/>
            <a:pathLst>
              <a:path w="7283450" h="407034">
                <a:moveTo>
                  <a:pt x="7283196" y="0"/>
                </a:moveTo>
                <a:lnTo>
                  <a:pt x="0" y="0"/>
                </a:lnTo>
                <a:lnTo>
                  <a:pt x="0" y="406908"/>
                </a:lnTo>
                <a:lnTo>
                  <a:pt x="7283196" y="406908"/>
                </a:lnTo>
                <a:lnTo>
                  <a:pt x="7283196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62" y="89153"/>
            <a:ext cx="7283450" cy="407034"/>
          </a:xfrm>
          <a:custGeom>
            <a:avLst/>
            <a:gdLst/>
            <a:ahLst/>
            <a:cxnLst/>
            <a:rect l="l" t="t" r="r" b="b"/>
            <a:pathLst>
              <a:path w="7283450" h="407034">
                <a:moveTo>
                  <a:pt x="0" y="406908"/>
                </a:moveTo>
                <a:lnTo>
                  <a:pt x="7283196" y="406908"/>
                </a:lnTo>
                <a:lnTo>
                  <a:pt x="7283196" y="0"/>
                </a:lnTo>
                <a:lnTo>
                  <a:pt x="0" y="0"/>
                </a:lnTo>
                <a:lnTo>
                  <a:pt x="0" y="406908"/>
                </a:lnTo>
                <a:close/>
              </a:path>
            </a:pathLst>
          </a:custGeom>
          <a:ln w="25399">
            <a:solidFill>
              <a:srgbClr val="2031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0380" y="587451"/>
            <a:ext cx="1523238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849" y="778890"/>
            <a:ext cx="8242300" cy="3512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66138" y="732281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6300216" y="0"/>
                  </a:moveTo>
                  <a:lnTo>
                    <a:pt x="0" y="0"/>
                  </a:lnTo>
                  <a:lnTo>
                    <a:pt x="0" y="3965448"/>
                  </a:lnTo>
                  <a:lnTo>
                    <a:pt x="6300216" y="3965448"/>
                  </a:lnTo>
                  <a:lnTo>
                    <a:pt x="6300216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66138" y="732281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0" y="3965448"/>
                  </a:moveTo>
                  <a:lnTo>
                    <a:pt x="6300216" y="3965448"/>
                  </a:lnTo>
                  <a:lnTo>
                    <a:pt x="6300216" y="0"/>
                  </a:lnTo>
                  <a:lnTo>
                    <a:pt x="0" y="0"/>
                  </a:lnTo>
                  <a:lnTo>
                    <a:pt x="0" y="3965448"/>
                  </a:lnTo>
                  <a:close/>
                </a:path>
              </a:pathLst>
            </a:custGeom>
            <a:ln w="25399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084" y="413004"/>
              <a:ext cx="8349996" cy="46405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9838" y="1023366"/>
              <a:ext cx="6985000" cy="3451860"/>
            </a:xfrm>
            <a:custGeom>
              <a:avLst/>
              <a:gdLst/>
              <a:ahLst/>
              <a:cxnLst/>
              <a:rect l="l" t="t" r="r" b="b"/>
              <a:pathLst>
                <a:path w="6985000" h="3451860">
                  <a:moveTo>
                    <a:pt x="6984492" y="0"/>
                  </a:moveTo>
                  <a:lnTo>
                    <a:pt x="0" y="0"/>
                  </a:lnTo>
                  <a:lnTo>
                    <a:pt x="0" y="3451860"/>
                  </a:lnTo>
                  <a:lnTo>
                    <a:pt x="6984492" y="3451860"/>
                  </a:lnTo>
                  <a:lnTo>
                    <a:pt x="69844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89838" y="1023366"/>
              <a:ext cx="6985000" cy="3451860"/>
            </a:xfrm>
            <a:custGeom>
              <a:avLst/>
              <a:gdLst/>
              <a:ahLst/>
              <a:cxnLst/>
              <a:rect l="l" t="t" r="r" b="b"/>
              <a:pathLst>
                <a:path w="6985000" h="3451860">
                  <a:moveTo>
                    <a:pt x="0" y="3451860"/>
                  </a:moveTo>
                  <a:lnTo>
                    <a:pt x="6984492" y="3451860"/>
                  </a:lnTo>
                  <a:lnTo>
                    <a:pt x="6984492" y="0"/>
                  </a:lnTo>
                  <a:lnTo>
                    <a:pt x="0" y="0"/>
                  </a:lnTo>
                  <a:lnTo>
                    <a:pt x="0" y="345186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90977" y="2788157"/>
              <a:ext cx="50800" cy="447040"/>
            </a:xfrm>
            <a:custGeom>
              <a:avLst/>
              <a:gdLst/>
              <a:ahLst/>
              <a:cxnLst/>
              <a:rect l="l" t="t" r="r" b="b"/>
              <a:pathLst>
                <a:path w="50800" h="447039">
                  <a:moveTo>
                    <a:pt x="50292" y="0"/>
                  </a:moveTo>
                  <a:lnTo>
                    <a:pt x="0" y="0"/>
                  </a:lnTo>
                  <a:lnTo>
                    <a:pt x="0" y="446531"/>
                  </a:lnTo>
                  <a:lnTo>
                    <a:pt x="50292" y="446531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90977" y="2788157"/>
              <a:ext cx="50800" cy="447040"/>
            </a:xfrm>
            <a:custGeom>
              <a:avLst/>
              <a:gdLst/>
              <a:ahLst/>
              <a:cxnLst/>
              <a:rect l="l" t="t" r="r" b="b"/>
              <a:pathLst>
                <a:path w="50800" h="447039">
                  <a:moveTo>
                    <a:pt x="0" y="446531"/>
                  </a:moveTo>
                  <a:lnTo>
                    <a:pt x="50292" y="446531"/>
                  </a:lnTo>
                  <a:lnTo>
                    <a:pt x="50292" y="0"/>
                  </a:lnTo>
                  <a:lnTo>
                    <a:pt x="0" y="0"/>
                  </a:lnTo>
                  <a:lnTo>
                    <a:pt x="0" y="446531"/>
                  </a:lnTo>
                  <a:close/>
                </a:path>
              </a:pathLst>
            </a:custGeom>
            <a:ln w="25400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08707" y="2273884"/>
            <a:ext cx="485775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161D22"/>
                </a:solidFill>
                <a:latin typeface="Arial"/>
                <a:cs typeface="Arial"/>
              </a:rPr>
              <a:t>NEXT</a:t>
            </a:r>
            <a:r>
              <a:rPr dirty="0" sz="2000" spc="-20" b="1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61D22"/>
                </a:solidFill>
                <a:latin typeface="Arial"/>
                <a:cs typeface="Arial"/>
              </a:rPr>
              <a:t>GEN</a:t>
            </a:r>
            <a:r>
              <a:rPr dirty="0" sz="2000" spc="-35" b="1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61D22"/>
                </a:solidFill>
                <a:latin typeface="Arial"/>
                <a:cs typeface="Arial"/>
              </a:rPr>
              <a:t>EMPLOYABILITY</a:t>
            </a:r>
            <a:r>
              <a:rPr dirty="0" sz="2000" spc="-25" b="1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61D22"/>
                </a:solidFill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0136" y="2821635"/>
            <a:ext cx="380872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161D22"/>
                </a:solidFill>
                <a:latin typeface="Arial MT"/>
                <a:cs typeface="Arial MT"/>
              </a:rPr>
              <a:t>Creating</a:t>
            </a:r>
            <a:r>
              <a:rPr dirty="0" sz="2000" spc="-3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61D22"/>
                </a:solidFill>
                <a:latin typeface="Arial MT"/>
                <a:cs typeface="Arial MT"/>
              </a:rPr>
              <a:t>a </a:t>
            </a:r>
            <a:r>
              <a:rPr dirty="0" sz="2000" spc="-5">
                <a:solidFill>
                  <a:srgbClr val="161D22"/>
                </a:solidFill>
                <a:latin typeface="Arial MT"/>
                <a:cs typeface="Arial MT"/>
              </a:rPr>
              <a:t>future-ready</a:t>
            </a:r>
            <a:r>
              <a:rPr dirty="0" sz="2000" spc="-45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61D22"/>
                </a:solidFill>
                <a:latin typeface="Arial MT"/>
                <a:cs typeface="Arial MT"/>
              </a:rPr>
              <a:t>workforce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2446" y="3672078"/>
            <a:ext cx="10934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Team</a:t>
            </a:r>
            <a:r>
              <a:rPr dirty="0" sz="1200" spc="-7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Members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3886" y="4179214"/>
            <a:ext cx="1694814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Student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ID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:511321104093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00327" y="1211580"/>
            <a:ext cx="6029325" cy="2710180"/>
            <a:chOff x="1100327" y="1211580"/>
            <a:chExt cx="6029325" cy="2710180"/>
          </a:xfrm>
        </p:grpSpPr>
        <p:sp>
          <p:nvSpPr>
            <p:cNvPr id="16" name="object 16"/>
            <p:cNvSpPr/>
            <p:nvPr/>
          </p:nvSpPr>
          <p:spPr>
            <a:xfrm>
              <a:off x="1100327" y="3919728"/>
              <a:ext cx="5953760" cy="0"/>
            </a:xfrm>
            <a:custGeom>
              <a:avLst/>
              <a:gdLst/>
              <a:ahLst/>
              <a:cxnLst/>
              <a:rect l="l" t="t" r="r" b="b"/>
              <a:pathLst>
                <a:path w="5953759" h="0">
                  <a:moveTo>
                    <a:pt x="0" y="0"/>
                  </a:moveTo>
                  <a:lnTo>
                    <a:pt x="1986661" y="0"/>
                  </a:lnTo>
                </a:path>
                <a:path w="5953759" h="0">
                  <a:moveTo>
                    <a:pt x="4593336" y="0"/>
                  </a:moveTo>
                  <a:lnTo>
                    <a:pt x="5953633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Dot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895" y="1249680"/>
              <a:ext cx="1146047" cy="66598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1760" y="1211580"/>
              <a:ext cx="667512" cy="66598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7348" y="1286256"/>
              <a:ext cx="1588008" cy="51663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676138" y="3656838"/>
            <a:ext cx="989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College</a:t>
            </a:r>
            <a:r>
              <a:rPr dirty="0" sz="1200" spc="-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Name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76138" y="3960367"/>
            <a:ext cx="1772285" cy="412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</a:pPr>
            <a:r>
              <a:rPr dirty="0" sz="1100" spc="-5">
                <a:latin typeface="Arial MT"/>
                <a:cs typeface="Arial MT"/>
              </a:rPr>
              <a:t>K</a:t>
            </a:r>
            <a:r>
              <a:rPr dirty="0" sz="1100">
                <a:latin typeface="Arial MT"/>
                <a:cs typeface="Arial MT"/>
              </a:rPr>
              <a:t>I</a:t>
            </a:r>
            <a:r>
              <a:rPr dirty="0" sz="1100" spc="-10">
                <a:latin typeface="Arial MT"/>
                <a:cs typeface="Arial MT"/>
              </a:rPr>
              <a:t>N</a:t>
            </a:r>
            <a:r>
              <a:rPr dirty="0" sz="1100">
                <a:latin typeface="Arial MT"/>
                <a:cs typeface="Arial MT"/>
              </a:rPr>
              <a:t>G</a:t>
            </a:r>
            <a:r>
              <a:rPr dirty="0" sz="1100" spc="-5">
                <a:latin typeface="Arial MT"/>
                <a:cs typeface="Arial MT"/>
              </a:rPr>
              <a:t>S</a:t>
            </a:r>
            <a:r>
              <a:rPr dirty="0" sz="1100" spc="5">
                <a:latin typeface="Arial MT"/>
                <a:cs typeface="Arial MT"/>
              </a:rPr>
              <a:t>T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>
                <a:latin typeface="Arial MT"/>
                <a:cs typeface="Arial MT"/>
              </a:rPr>
              <a:t>N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</a:t>
            </a:r>
            <a:r>
              <a:rPr dirty="0" sz="1100" spc="-10">
                <a:latin typeface="Arial MT"/>
                <a:cs typeface="Arial MT"/>
              </a:rPr>
              <a:t>N</a:t>
            </a:r>
            <a:r>
              <a:rPr dirty="0" sz="1100">
                <a:latin typeface="Arial MT"/>
                <a:cs typeface="Arial MT"/>
              </a:rPr>
              <a:t>G</a:t>
            </a:r>
            <a:r>
              <a:rPr dirty="0" sz="1100">
                <a:latin typeface="Arial MT"/>
                <a:cs typeface="Arial MT"/>
              </a:rPr>
              <a:t>I</a:t>
            </a:r>
            <a:r>
              <a:rPr dirty="0" sz="1100" spc="-10">
                <a:latin typeface="Arial MT"/>
                <a:cs typeface="Arial MT"/>
              </a:rPr>
              <a:t>N</a:t>
            </a:r>
            <a:r>
              <a:rPr dirty="0" sz="1100" spc="-5">
                <a:latin typeface="Arial MT"/>
                <a:cs typeface="Arial MT"/>
              </a:rPr>
              <a:t>EE</a:t>
            </a:r>
            <a:r>
              <a:rPr dirty="0" sz="1100" spc="-10">
                <a:latin typeface="Arial MT"/>
                <a:cs typeface="Arial MT"/>
              </a:rPr>
              <a:t>R</a:t>
            </a:r>
            <a:r>
              <a:rPr dirty="0" sz="1100">
                <a:latin typeface="Arial MT"/>
                <a:cs typeface="Arial MT"/>
              </a:rPr>
              <a:t>I</a:t>
            </a:r>
            <a:r>
              <a:rPr dirty="0" sz="1100" spc="-10">
                <a:latin typeface="Arial MT"/>
                <a:cs typeface="Arial MT"/>
              </a:rPr>
              <a:t>N</a:t>
            </a:r>
            <a:r>
              <a:rPr dirty="0" sz="1100">
                <a:latin typeface="Arial MT"/>
                <a:cs typeface="Arial MT"/>
              </a:rPr>
              <a:t>G  </a:t>
            </a:r>
            <a:r>
              <a:rPr dirty="0" sz="1100" spc="-5">
                <a:latin typeface="Arial MT"/>
                <a:cs typeface="Arial MT"/>
              </a:rPr>
              <a:t>COLLEGE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68400" y="3961891"/>
            <a:ext cx="185673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Student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Name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SNEHA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SRI.U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38829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</a:rPr>
              <a:t>Next</a:t>
            </a:r>
            <a:r>
              <a:rPr dirty="0" sz="1800">
                <a:solidFill>
                  <a:srgbClr val="FFFFFF"/>
                </a:solidFill>
              </a:rPr>
              <a:t> Gen</a:t>
            </a:r>
            <a:r>
              <a:rPr dirty="0" sz="1800" spc="-25">
                <a:solidFill>
                  <a:srgbClr val="FFFFFF"/>
                </a:solidFill>
              </a:rPr>
              <a:t> </a:t>
            </a:r>
            <a:r>
              <a:rPr dirty="0" sz="1800" spc="-5">
                <a:solidFill>
                  <a:srgbClr val="FFFFFF"/>
                </a:solidFill>
              </a:rPr>
              <a:t>Employability</a:t>
            </a:r>
            <a:r>
              <a:rPr dirty="0" sz="1800" spc="20">
                <a:solidFill>
                  <a:srgbClr val="FFFFFF"/>
                </a:solidFill>
              </a:rPr>
              <a:t> </a:t>
            </a:r>
            <a:r>
              <a:rPr dirty="0" sz="1800" spc="-5">
                <a:solidFill>
                  <a:srgbClr val="FFFFFF"/>
                </a:solidFill>
              </a:rPr>
              <a:t>Program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0" y="4448809"/>
            <a:ext cx="9144000" cy="31115"/>
            <a:chOff x="0" y="4448809"/>
            <a:chExt cx="9144000" cy="31115"/>
          </a:xfrm>
        </p:grpSpPr>
        <p:sp>
          <p:nvSpPr>
            <p:cNvPr id="4" name="object 4"/>
            <p:cNvSpPr/>
            <p:nvPr/>
          </p:nvSpPr>
          <p:spPr>
            <a:xfrm>
              <a:off x="0" y="4463795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298665" y="0"/>
                  </a:lnTo>
                </a:path>
                <a:path w="9144000" h="0">
                  <a:moveTo>
                    <a:pt x="882357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5750" y="4461509"/>
              <a:ext cx="685800" cy="5715"/>
            </a:xfrm>
            <a:custGeom>
              <a:avLst/>
              <a:gdLst/>
              <a:ahLst/>
              <a:cxnLst/>
              <a:rect l="l" t="t" r="r" b="b"/>
              <a:pathLst>
                <a:path w="685800" h="5714">
                  <a:moveTo>
                    <a:pt x="0" y="5714"/>
                  </a:moveTo>
                  <a:lnTo>
                    <a:pt x="685800" y="0"/>
                  </a:lnTo>
                </a:path>
              </a:pathLst>
            </a:custGeom>
            <a:ln w="2540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03200" y="559308"/>
            <a:ext cx="7738109" cy="3794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203163"/>
                </a:solidFill>
                <a:latin typeface="Arial"/>
                <a:cs typeface="Arial"/>
              </a:rPr>
              <a:t>Modelling</a:t>
            </a:r>
            <a:r>
              <a:rPr dirty="0" sz="1600" spc="-25" b="1">
                <a:solidFill>
                  <a:srgbClr val="203163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03163"/>
                </a:solidFill>
                <a:latin typeface="Arial"/>
                <a:cs typeface="Arial"/>
              </a:rPr>
              <a:t>&amp;</a:t>
            </a:r>
            <a:r>
              <a:rPr dirty="0" sz="1600" spc="-20" b="1">
                <a:solidFill>
                  <a:srgbClr val="203163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03163"/>
                </a:solidFill>
                <a:latin typeface="Arial"/>
                <a:cs typeface="Arial"/>
              </a:rPr>
              <a:t>Results</a:t>
            </a:r>
            <a:endParaRPr sz="1600">
              <a:latin typeface="Arial"/>
              <a:cs typeface="Arial"/>
            </a:endParaRPr>
          </a:p>
          <a:p>
            <a:pPr marL="494030" indent="-139065">
              <a:lnSpc>
                <a:spcPct val="100000"/>
              </a:lnSpc>
              <a:spcBef>
                <a:spcPts val="80"/>
              </a:spcBef>
              <a:buSzPct val="92857"/>
              <a:buAutoNum type="arabicPeriod"/>
              <a:tabLst>
                <a:tab pos="494665" algn="l"/>
              </a:tabLst>
            </a:pPr>
            <a:r>
              <a:rPr dirty="0" sz="1400" b="1">
                <a:solidFill>
                  <a:srgbClr val="0C0C0C"/>
                </a:solidFill>
                <a:latin typeface="Calibri"/>
                <a:cs typeface="Calibri"/>
              </a:rPr>
              <a:t>Database</a:t>
            </a:r>
            <a:r>
              <a:rPr dirty="0" sz="1400" spc="-2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0C0C0C"/>
                </a:solidFill>
                <a:latin typeface="Calibri"/>
                <a:cs typeface="Calibri"/>
              </a:rPr>
              <a:t>Model</a:t>
            </a:r>
            <a:r>
              <a:rPr dirty="0" sz="1400" spc="-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0C0C0C"/>
                </a:solidFill>
                <a:latin typeface="Calibri"/>
                <a:cs typeface="Calibri"/>
              </a:rPr>
              <a:t>Design</a:t>
            </a:r>
            <a:endParaRPr sz="1400">
              <a:latin typeface="Calibri"/>
              <a:cs typeface="Calibri"/>
            </a:endParaRPr>
          </a:p>
          <a:p>
            <a:pPr marL="431800">
              <a:lnSpc>
                <a:spcPts val="1664"/>
              </a:lnSpc>
              <a:spcBef>
                <a:spcPts val="265"/>
              </a:spcBef>
            </a:pPr>
            <a:r>
              <a:rPr dirty="0" baseline="1984" sz="2100">
                <a:solidFill>
                  <a:srgbClr val="0C0C0C"/>
                </a:solidFill>
                <a:latin typeface="Calibri"/>
                <a:cs typeface="Calibri"/>
              </a:rPr>
              <a:t>Utilize</a:t>
            </a:r>
            <a:r>
              <a:rPr dirty="0" baseline="1984" sz="2100" spc="7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1984" sz="2100" spc="-7">
                <a:solidFill>
                  <a:srgbClr val="0C0C0C"/>
                </a:solidFill>
                <a:latin typeface="Calibri"/>
                <a:cs typeface="Calibri"/>
              </a:rPr>
              <a:t>Django's</a:t>
            </a:r>
            <a:r>
              <a:rPr dirty="0" baseline="1984" sz="2100" spc="7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1984" sz="2100" spc="-7">
                <a:solidFill>
                  <a:srgbClr val="0C0C0C"/>
                </a:solidFill>
                <a:latin typeface="Calibri"/>
                <a:cs typeface="Calibri"/>
              </a:rPr>
              <a:t>ORM</a:t>
            </a:r>
            <a:r>
              <a:rPr dirty="0" baseline="1984" sz="2100" spc="7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1984" sz="210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dirty="0" baseline="1984" sz="2100" spc="7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1984" sz="2100" spc="-547">
                <a:solidFill>
                  <a:srgbClr val="0C0C0C"/>
                </a:solidFill>
                <a:latin typeface="Calibri"/>
                <a:cs typeface="Calibri"/>
              </a:rPr>
              <a:t>d</a:t>
            </a:r>
            <a:r>
              <a:rPr dirty="0" sz="1400" spc="-365">
                <a:solidFill>
                  <a:srgbClr val="0D0D0D"/>
                </a:solidFill>
                <a:latin typeface="Calibri"/>
                <a:cs typeface="Calibri"/>
              </a:rPr>
              <a:t>:</a:t>
            </a:r>
            <a:r>
              <a:rPr dirty="0" sz="1400" spc="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baseline="1984" sz="2100" spc="-7">
                <a:solidFill>
                  <a:srgbClr val="0C0C0C"/>
                </a:solidFill>
                <a:latin typeface="Calibri"/>
                <a:cs typeface="Calibri"/>
              </a:rPr>
              <a:t>efine</a:t>
            </a:r>
            <a:r>
              <a:rPr dirty="0" baseline="1984" sz="2100">
                <a:solidFill>
                  <a:srgbClr val="0C0C0C"/>
                </a:solidFill>
                <a:latin typeface="Calibri"/>
                <a:cs typeface="Calibri"/>
              </a:rPr>
              <a:t> models</a:t>
            </a:r>
            <a:r>
              <a:rPr dirty="0" baseline="1984" sz="2100" spc="7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1984" sz="2100" spc="-7">
                <a:solidFill>
                  <a:srgbClr val="0C0C0C"/>
                </a:solidFill>
                <a:latin typeface="Calibri"/>
                <a:cs typeface="Calibri"/>
              </a:rPr>
              <a:t>for</a:t>
            </a:r>
            <a:r>
              <a:rPr dirty="0" baseline="1984" sz="2100" spc="7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1984" sz="2100" spc="-7">
                <a:solidFill>
                  <a:srgbClr val="0C0C0C"/>
                </a:solidFill>
                <a:latin typeface="Calibri"/>
                <a:cs typeface="Calibri"/>
              </a:rPr>
              <a:t>buses,</a:t>
            </a:r>
            <a:r>
              <a:rPr dirty="0" baseline="1984" sz="2100">
                <a:solidFill>
                  <a:srgbClr val="0C0C0C"/>
                </a:solidFill>
                <a:latin typeface="Calibri"/>
                <a:cs typeface="Calibri"/>
              </a:rPr>
              <a:t> routes,</a:t>
            </a:r>
            <a:r>
              <a:rPr dirty="0" baseline="1984" sz="2100" spc="7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1984" sz="2100" spc="-7">
                <a:solidFill>
                  <a:srgbClr val="0C0C0C"/>
                </a:solidFill>
                <a:latin typeface="Calibri"/>
                <a:cs typeface="Calibri"/>
              </a:rPr>
              <a:t>schedules,</a:t>
            </a:r>
            <a:r>
              <a:rPr dirty="0" baseline="1984" sz="2100" spc="7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1984" sz="2100" spc="-7">
                <a:solidFill>
                  <a:srgbClr val="0C0C0C"/>
                </a:solidFill>
                <a:latin typeface="Calibri"/>
                <a:cs typeface="Calibri"/>
              </a:rPr>
              <a:t>seats,</a:t>
            </a:r>
            <a:r>
              <a:rPr dirty="0" baseline="1984" sz="2100" spc="7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1984" sz="2100" spc="-7">
                <a:solidFill>
                  <a:srgbClr val="0C0C0C"/>
                </a:solidFill>
                <a:latin typeface="Calibri"/>
                <a:cs typeface="Calibri"/>
              </a:rPr>
              <a:t>bookings,</a:t>
            </a:r>
            <a:r>
              <a:rPr dirty="0" baseline="1984" sz="2100" spc="7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1984" sz="210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dirty="0" baseline="1984" sz="2100" spc="7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1984" sz="2100" spc="-7">
                <a:solidFill>
                  <a:srgbClr val="0C0C0C"/>
                </a:solidFill>
                <a:latin typeface="Calibri"/>
                <a:cs typeface="Calibri"/>
              </a:rPr>
              <a:t>users.</a:t>
            </a:r>
            <a:endParaRPr baseline="1984" sz="2100">
              <a:latin typeface="Calibri"/>
              <a:cs typeface="Calibri"/>
            </a:endParaRPr>
          </a:p>
          <a:p>
            <a:pPr marL="481330" indent="-139065">
              <a:lnSpc>
                <a:spcPts val="1664"/>
              </a:lnSpc>
              <a:buSzPct val="92857"/>
              <a:buAutoNum type="arabicPeriod" startAt="2"/>
              <a:tabLst>
                <a:tab pos="481965" algn="l"/>
              </a:tabLst>
            </a:pPr>
            <a:r>
              <a:rPr dirty="0" sz="1400" b="1">
                <a:solidFill>
                  <a:srgbClr val="0C0C0C"/>
                </a:solidFill>
                <a:latin typeface="Calibri"/>
                <a:cs typeface="Calibri"/>
              </a:rPr>
              <a:t>User</a:t>
            </a:r>
            <a:r>
              <a:rPr dirty="0" sz="1400" spc="-2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C0C0C"/>
                </a:solidFill>
                <a:latin typeface="Calibri"/>
                <a:cs typeface="Calibri"/>
              </a:rPr>
              <a:t>Interface</a:t>
            </a:r>
            <a:r>
              <a:rPr dirty="0" sz="1400" spc="-2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0C0C0C"/>
                </a:solidFill>
                <a:latin typeface="Calibri"/>
                <a:cs typeface="Calibri"/>
              </a:rPr>
              <a:t>Design</a:t>
            </a:r>
            <a:endParaRPr sz="1400">
              <a:latin typeface="Calibri"/>
              <a:cs typeface="Calibri"/>
            </a:endParaRPr>
          </a:p>
          <a:p>
            <a:pPr marL="419100">
              <a:lnSpc>
                <a:spcPct val="100000"/>
              </a:lnSpc>
              <a:spcBef>
                <a:spcPts val="420"/>
              </a:spcBef>
            </a:pP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Design</a:t>
            </a:r>
            <a:r>
              <a:rPr dirty="0" sz="1400" spc="1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user-friendly</a:t>
            </a:r>
            <a:r>
              <a:rPr dirty="0" sz="1400" spc="1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35">
                <a:solidFill>
                  <a:srgbClr val="0C0C0C"/>
                </a:solidFill>
                <a:latin typeface="Calibri"/>
                <a:cs typeface="Calibri"/>
              </a:rPr>
              <a:t>in</a:t>
            </a:r>
            <a:r>
              <a:rPr dirty="0" baseline="-3968" sz="2100" spc="-52">
                <a:solidFill>
                  <a:srgbClr val="0D0D0D"/>
                </a:solidFill>
                <a:latin typeface="Calibri"/>
                <a:cs typeface="Calibri"/>
              </a:rPr>
              <a:t>:</a:t>
            </a:r>
            <a:r>
              <a:rPr dirty="0" sz="1400" spc="-35">
                <a:solidFill>
                  <a:srgbClr val="0C0C0C"/>
                </a:solidFill>
                <a:latin typeface="Calibri"/>
                <a:cs typeface="Calibri"/>
              </a:rPr>
              <a:t>terfaces</a:t>
            </a:r>
            <a:r>
              <a:rPr dirty="0" sz="1400" spc="1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using</a:t>
            </a:r>
            <a:r>
              <a:rPr dirty="0" sz="1400" spc="1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HTML,</a:t>
            </a:r>
            <a:r>
              <a:rPr dirty="0" sz="1400" spc="1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CSS,</a:t>
            </a:r>
            <a:r>
              <a:rPr dirty="0" sz="1400" spc="1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dirty="0" sz="1400" spc="1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JavaScript</a:t>
            </a:r>
            <a:r>
              <a:rPr dirty="0" sz="1400" spc="1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with</a:t>
            </a:r>
            <a:r>
              <a:rPr dirty="0" sz="1400" spc="1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responsiveness</a:t>
            </a:r>
            <a:r>
              <a:rPr dirty="0" sz="1400" spc="1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dirty="0" sz="1400" spc="1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ensure</a:t>
            </a:r>
            <a:endParaRPr sz="1400">
              <a:latin typeface="Calibri"/>
              <a:cs typeface="Calibri"/>
            </a:endParaRPr>
          </a:p>
          <a:p>
            <a:pPr marL="419100">
              <a:lnSpc>
                <a:spcPct val="100000"/>
              </a:lnSpc>
              <a:spcBef>
                <a:spcPts val="120"/>
              </a:spcBef>
            </a:pP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compatibility</a:t>
            </a:r>
            <a:r>
              <a:rPr dirty="0" sz="1400" spc="-2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across</a:t>
            </a:r>
            <a:r>
              <a:rPr dirty="0" sz="1400" spc="-1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devices.</a:t>
            </a:r>
            <a:endParaRPr sz="1400">
              <a:latin typeface="Calibri"/>
              <a:cs typeface="Calibri"/>
            </a:endParaRPr>
          </a:p>
          <a:p>
            <a:pPr marL="481330" indent="-139065">
              <a:lnSpc>
                <a:spcPts val="1639"/>
              </a:lnSpc>
              <a:spcBef>
                <a:spcPts val="20"/>
              </a:spcBef>
              <a:buSzPct val="92857"/>
              <a:buAutoNum type="arabicPeriod" startAt="3"/>
              <a:tabLst>
                <a:tab pos="481965" algn="l"/>
              </a:tabLst>
            </a:pPr>
            <a:r>
              <a:rPr dirty="0" sz="1400" b="1">
                <a:solidFill>
                  <a:srgbClr val="0C0C0C"/>
                </a:solidFill>
                <a:latin typeface="Calibri"/>
                <a:cs typeface="Calibri"/>
              </a:rPr>
              <a:t>Authentication</a:t>
            </a:r>
            <a:r>
              <a:rPr dirty="0" sz="1400" spc="-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dirty="0" sz="1400" spc="-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C0C0C"/>
                </a:solidFill>
                <a:latin typeface="Calibri"/>
                <a:cs typeface="Calibri"/>
              </a:rPr>
              <a:t>Authorization</a:t>
            </a:r>
            <a:endParaRPr sz="1400">
              <a:latin typeface="Calibri"/>
              <a:cs typeface="Calibri"/>
            </a:endParaRPr>
          </a:p>
          <a:p>
            <a:pPr marL="368300">
              <a:lnSpc>
                <a:spcPts val="1550"/>
              </a:lnSpc>
            </a:pP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Implement</a:t>
            </a:r>
            <a:r>
              <a:rPr dirty="0" sz="1400" spc="1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user</a:t>
            </a:r>
            <a:r>
              <a:rPr dirty="0" sz="1400" spc="2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authentication</a:t>
            </a:r>
            <a:r>
              <a:rPr dirty="0" sz="1400" spc="2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dirty="0" baseline="-9920" sz="2100" spc="-7">
                <a:solidFill>
                  <a:srgbClr val="0D0D0D"/>
                </a:solidFill>
                <a:latin typeface="Calibri"/>
                <a:cs typeface="Calibri"/>
              </a:rPr>
              <a:t>: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registration</a:t>
            </a:r>
            <a:r>
              <a:rPr dirty="0" sz="1400" spc="1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functionality</a:t>
            </a:r>
            <a:r>
              <a:rPr dirty="0" sz="1400" spc="2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using</a:t>
            </a:r>
            <a:r>
              <a:rPr dirty="0" sz="1400" spc="2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Django's</a:t>
            </a:r>
            <a:r>
              <a:rPr dirty="0" sz="1400" spc="1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built-in</a:t>
            </a:r>
            <a:r>
              <a:rPr dirty="0" sz="1400" spc="2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authentication</a:t>
            </a:r>
            <a:endParaRPr sz="1400">
              <a:latin typeface="Calibri"/>
              <a:cs typeface="Calibri"/>
            </a:endParaRPr>
          </a:p>
          <a:p>
            <a:pPr marL="368300">
              <a:lnSpc>
                <a:spcPts val="1590"/>
              </a:lnSpc>
            </a:pP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system.</a:t>
            </a:r>
            <a:endParaRPr sz="1400">
              <a:latin typeface="Calibri"/>
              <a:cs typeface="Calibri"/>
            </a:endParaRPr>
          </a:p>
          <a:p>
            <a:pPr marL="468630" indent="-139065">
              <a:lnSpc>
                <a:spcPct val="100000"/>
              </a:lnSpc>
              <a:spcBef>
                <a:spcPts val="420"/>
              </a:spcBef>
              <a:buSzPct val="92857"/>
              <a:buAutoNum type="arabicPeriod" startAt="4"/>
              <a:tabLst>
                <a:tab pos="469265" algn="l"/>
              </a:tabLst>
            </a:pPr>
            <a:r>
              <a:rPr dirty="0" sz="1400" b="1">
                <a:solidFill>
                  <a:srgbClr val="0C0C0C"/>
                </a:solidFill>
                <a:latin typeface="Calibri"/>
                <a:cs typeface="Calibri"/>
              </a:rPr>
              <a:t>Bus</a:t>
            </a:r>
            <a:r>
              <a:rPr dirty="0" sz="1400" spc="-2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C0C0C"/>
                </a:solidFill>
                <a:latin typeface="Calibri"/>
                <a:cs typeface="Calibri"/>
              </a:rPr>
              <a:t>Route</a:t>
            </a:r>
            <a:r>
              <a:rPr dirty="0" sz="1400" spc="-2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C0C0C"/>
                </a:solidFill>
                <a:latin typeface="Calibri"/>
                <a:cs typeface="Calibri"/>
              </a:rPr>
              <a:t>Management</a:t>
            </a:r>
            <a:endParaRPr sz="14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20"/>
              </a:spcBef>
            </a:pP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Include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form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validation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0C0C0C"/>
                </a:solidFill>
                <a:latin typeface="Calibri"/>
                <a:cs typeface="Calibri"/>
              </a:rPr>
              <a:t>e</a:t>
            </a:r>
            <a:r>
              <a:rPr dirty="0" baseline="-19841" sz="2100" spc="-75">
                <a:solidFill>
                  <a:srgbClr val="0D0D0D"/>
                </a:solidFill>
                <a:latin typeface="Calibri"/>
                <a:cs typeface="Calibri"/>
              </a:rPr>
              <a:t>:</a:t>
            </a:r>
            <a:r>
              <a:rPr dirty="0" sz="1400" spc="-50">
                <a:solidFill>
                  <a:srgbClr val="0C0C0C"/>
                </a:solidFill>
                <a:latin typeface="Calibri"/>
                <a:cs typeface="Calibri"/>
              </a:rPr>
              <a:t>nforce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data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 integrity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and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prevent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 invalid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inputs.</a:t>
            </a:r>
            <a:endParaRPr sz="1400">
              <a:latin typeface="Calibri"/>
              <a:cs typeface="Calibri"/>
            </a:endParaRPr>
          </a:p>
          <a:p>
            <a:pPr marL="481330" indent="-139065">
              <a:lnSpc>
                <a:spcPct val="100000"/>
              </a:lnSpc>
              <a:spcBef>
                <a:spcPts val="120"/>
              </a:spcBef>
              <a:buSzPct val="92857"/>
              <a:buAutoNum type="arabicPeriod" startAt="5"/>
              <a:tabLst>
                <a:tab pos="481965" algn="l"/>
              </a:tabLst>
            </a:pPr>
            <a:r>
              <a:rPr dirty="0" sz="1400" b="1">
                <a:solidFill>
                  <a:srgbClr val="0C0C0C"/>
                </a:solidFill>
                <a:latin typeface="Calibri"/>
                <a:cs typeface="Calibri"/>
              </a:rPr>
              <a:t>Testing</a:t>
            </a:r>
            <a:r>
              <a:rPr dirty="0" sz="1400" spc="-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dirty="0" sz="1400" spc="-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0C0C0C"/>
                </a:solidFill>
                <a:latin typeface="Calibri"/>
                <a:cs typeface="Calibri"/>
              </a:rPr>
              <a:t>Validation</a:t>
            </a:r>
            <a:endParaRPr sz="1400">
              <a:latin typeface="Calibri"/>
              <a:cs typeface="Calibri"/>
            </a:endParaRPr>
          </a:p>
          <a:p>
            <a:pPr marL="355600" marR="30480" indent="-12700">
              <a:lnSpc>
                <a:spcPts val="1600"/>
              </a:lnSpc>
              <a:spcBef>
                <a:spcPts val="340"/>
              </a:spcBef>
            </a:pP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Conduct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unit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tests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verify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functionality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 individual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components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integration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tests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ensure </a:t>
            </a:r>
            <a:r>
              <a:rPr dirty="0" sz="1400" spc="-30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seamless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interaction </a:t>
            </a:r>
            <a:r>
              <a:rPr dirty="0" sz="1400" spc="-195">
                <a:solidFill>
                  <a:srgbClr val="0C0C0C"/>
                </a:solidFill>
                <a:latin typeface="Calibri"/>
                <a:cs typeface="Calibri"/>
              </a:rPr>
              <a:t>betw</a:t>
            </a:r>
            <a:r>
              <a:rPr dirty="0" baseline="19841" sz="2100" spc="-292">
                <a:solidFill>
                  <a:srgbClr val="0D0D0D"/>
                </a:solidFill>
                <a:latin typeface="Calibri"/>
                <a:cs typeface="Calibri"/>
              </a:rPr>
              <a:t>:</a:t>
            </a:r>
            <a:r>
              <a:rPr dirty="0" baseline="19841" sz="2100" spc="-1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een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modules.</a:t>
            </a:r>
            <a:endParaRPr sz="1400">
              <a:latin typeface="Calibri"/>
              <a:cs typeface="Calibri"/>
            </a:endParaRPr>
          </a:p>
          <a:p>
            <a:pPr marL="342900">
              <a:lnSpc>
                <a:spcPts val="1370"/>
              </a:lnSpc>
            </a:pPr>
            <a:r>
              <a:rPr dirty="0" sz="1400" b="1">
                <a:solidFill>
                  <a:srgbClr val="0C0C0C"/>
                </a:solidFill>
                <a:latin typeface="Calibri"/>
                <a:cs typeface="Calibri"/>
              </a:rPr>
              <a:t>Results:</a:t>
            </a:r>
            <a:endParaRPr sz="1400">
              <a:latin typeface="Calibri"/>
              <a:cs typeface="Calibri"/>
            </a:endParaRPr>
          </a:p>
          <a:p>
            <a:pPr marL="838200">
              <a:lnSpc>
                <a:spcPts val="1390"/>
              </a:lnSpc>
            </a:pP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-Improved</a:t>
            </a:r>
            <a:r>
              <a:rPr dirty="0" sz="1400" spc="-1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user</a:t>
            </a:r>
            <a:r>
              <a:rPr dirty="0" sz="1400" spc="-2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experience</a:t>
            </a:r>
            <a:endParaRPr sz="1400">
              <a:latin typeface="Calibri"/>
              <a:cs typeface="Calibri"/>
            </a:endParaRPr>
          </a:p>
          <a:p>
            <a:pPr marL="825500">
              <a:lnSpc>
                <a:spcPct val="100000"/>
              </a:lnSpc>
              <a:spcBef>
                <a:spcPts val="20"/>
              </a:spcBef>
            </a:pP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-Scalability</a:t>
            </a:r>
            <a:r>
              <a:rPr dirty="0" sz="1400" spc="-1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dirty="0" sz="1400" spc="-1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flexibility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813598"/>
            <a:ext cx="49466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0">
                <a:latin typeface="Arial MT"/>
                <a:cs typeface="Arial MT"/>
              </a:rPr>
              <a:t>S</a:t>
            </a:r>
            <a:r>
              <a:rPr dirty="0" sz="1000" spc="-5">
                <a:latin typeface="Arial MT"/>
                <a:cs typeface="Arial MT"/>
              </a:rPr>
              <a:t>o</a:t>
            </a:r>
            <a:r>
              <a:rPr dirty="0" sz="1000" spc="-10">
                <a:latin typeface="Arial MT"/>
                <a:cs typeface="Arial MT"/>
              </a:rPr>
              <a:t>u</a:t>
            </a:r>
            <a:r>
              <a:rPr dirty="0" sz="1000" spc="-5">
                <a:latin typeface="Arial MT"/>
                <a:cs typeface="Arial MT"/>
              </a:rPr>
              <a:t>r</a:t>
            </a:r>
            <a:r>
              <a:rPr dirty="0" sz="1000">
                <a:latin typeface="Arial MT"/>
                <a:cs typeface="Arial MT"/>
              </a:rPr>
              <a:t>c</a:t>
            </a:r>
            <a:r>
              <a:rPr dirty="0" sz="1000" spc="-5">
                <a:latin typeface="Arial MT"/>
                <a:cs typeface="Arial MT"/>
              </a:rPr>
              <a:t>e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388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Gen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/>
              <a:t>Homepage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427" y="1126236"/>
            <a:ext cx="8567928" cy="37597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388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Gen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9473" y="809370"/>
            <a:ext cx="13049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Arial"/>
                <a:cs typeface="Arial"/>
              </a:rPr>
              <a:t>About-Us-Page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836" y="1086611"/>
            <a:ext cx="8569452" cy="38633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388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Gen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00246" y="826134"/>
            <a:ext cx="11449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Arial"/>
                <a:cs typeface="Arial"/>
              </a:rPr>
              <a:t>Se</a:t>
            </a:r>
            <a:r>
              <a:rPr dirty="0" sz="1400" spc="10" b="1">
                <a:latin typeface="Arial"/>
                <a:cs typeface="Arial"/>
              </a:rPr>
              <a:t>r</a:t>
            </a:r>
            <a:r>
              <a:rPr dirty="0" sz="1400" spc="-10" b="1">
                <a:latin typeface="Arial"/>
                <a:cs typeface="Arial"/>
              </a:rPr>
              <a:t>v</a:t>
            </a:r>
            <a:r>
              <a:rPr dirty="0" sz="1400" b="1">
                <a:latin typeface="Arial"/>
                <a:cs typeface="Arial"/>
              </a:rPr>
              <a:t>i</a:t>
            </a:r>
            <a:r>
              <a:rPr dirty="0" sz="1400" b="1">
                <a:latin typeface="Arial"/>
                <a:cs typeface="Arial"/>
              </a:rPr>
              <a:t>c</a:t>
            </a:r>
            <a:r>
              <a:rPr dirty="0" sz="1400" spc="-10" b="1">
                <a:latin typeface="Arial"/>
                <a:cs typeface="Arial"/>
              </a:rPr>
              <a:t>e</a:t>
            </a:r>
            <a:r>
              <a:rPr dirty="0" sz="1400" b="1">
                <a:latin typeface="Arial"/>
                <a:cs typeface="Arial"/>
              </a:rPr>
              <a:t>-Pa</a:t>
            </a:r>
            <a:r>
              <a:rPr dirty="0" sz="1400" spc="-10" b="1">
                <a:latin typeface="Arial"/>
                <a:cs typeface="Arial"/>
              </a:rPr>
              <a:t>g</a:t>
            </a:r>
            <a:r>
              <a:rPr dirty="0" sz="1400" b="1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856" y="1267967"/>
            <a:ext cx="8525256" cy="368960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388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Gen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73170" y="830326"/>
            <a:ext cx="15989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Arial"/>
                <a:cs typeface="Arial"/>
              </a:rPr>
              <a:t>Departments-Page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836" y="1345691"/>
            <a:ext cx="8717280" cy="363321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388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Gen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19498" y="817321"/>
            <a:ext cx="90551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Arial"/>
                <a:cs typeface="Arial"/>
              </a:rPr>
              <a:t>Blog-Page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272" y="1133855"/>
            <a:ext cx="8677656" cy="38343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38829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</a:rPr>
              <a:t>Next</a:t>
            </a:r>
            <a:r>
              <a:rPr dirty="0" sz="1800">
                <a:solidFill>
                  <a:srgbClr val="FFFFFF"/>
                </a:solidFill>
              </a:rPr>
              <a:t> Gen</a:t>
            </a:r>
            <a:r>
              <a:rPr dirty="0" sz="1800" spc="-25">
                <a:solidFill>
                  <a:srgbClr val="FFFFFF"/>
                </a:solidFill>
              </a:rPr>
              <a:t> </a:t>
            </a:r>
            <a:r>
              <a:rPr dirty="0" sz="1800" spc="-5">
                <a:solidFill>
                  <a:srgbClr val="FFFFFF"/>
                </a:solidFill>
              </a:rPr>
              <a:t>Employability</a:t>
            </a:r>
            <a:r>
              <a:rPr dirty="0" sz="1800" spc="20">
                <a:solidFill>
                  <a:srgbClr val="FFFFFF"/>
                </a:solidFill>
              </a:rPr>
              <a:t> </a:t>
            </a:r>
            <a:r>
              <a:rPr dirty="0" sz="1800" spc="-5">
                <a:solidFill>
                  <a:srgbClr val="FFFFFF"/>
                </a:solidFill>
              </a:rPr>
              <a:t>Program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03200" y="641136"/>
            <a:ext cx="8256905" cy="395414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600" spc="-5" b="1">
                <a:solidFill>
                  <a:srgbClr val="203163"/>
                </a:solidFill>
                <a:latin typeface="Arial"/>
                <a:cs typeface="Arial"/>
              </a:rPr>
              <a:t>Future</a:t>
            </a:r>
            <a:r>
              <a:rPr dirty="0" sz="1600" spc="-30" b="1">
                <a:solidFill>
                  <a:srgbClr val="203163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03163"/>
                </a:solidFill>
                <a:latin typeface="Arial"/>
                <a:cs typeface="Arial"/>
              </a:rPr>
              <a:t>Enhancements</a:t>
            </a:r>
            <a:r>
              <a:rPr dirty="0" baseline="-5208" sz="2400" spc="-7" b="1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baseline="-5208" sz="2400">
              <a:latin typeface="Arial"/>
              <a:cs typeface="Arial"/>
            </a:endParaRPr>
          </a:p>
          <a:p>
            <a:pPr marL="304800" marR="178435">
              <a:lnSpc>
                <a:spcPct val="101200"/>
              </a:lnSpc>
              <a:spcBef>
                <a:spcPts val="560"/>
              </a:spcBef>
            </a:pP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While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initial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development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 the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Bus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Reservation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System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using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 Python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Django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will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address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core </a:t>
            </a:r>
            <a:r>
              <a:rPr dirty="0" sz="1400" spc="-30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requirements, there are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several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opportunities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for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future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 enhancement and expansion.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Calibri"/>
              <a:cs typeface="Calibri"/>
            </a:endParaRPr>
          </a:p>
          <a:p>
            <a:pPr marL="444500" indent="-14478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2857"/>
              <a:buAutoNum type="arabicPeriod"/>
              <a:tabLst>
                <a:tab pos="444500" algn="l"/>
              </a:tabLst>
            </a:pPr>
            <a:r>
              <a:rPr dirty="0" sz="1400" spc="-5" b="1">
                <a:solidFill>
                  <a:srgbClr val="0C0C0C"/>
                </a:solidFill>
                <a:latin typeface="Calibri"/>
                <a:cs typeface="Calibri"/>
              </a:rPr>
              <a:t>Mobile</a:t>
            </a:r>
            <a:r>
              <a:rPr dirty="0" sz="1400" spc="-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C0C0C"/>
                </a:solidFill>
                <a:latin typeface="Calibri"/>
                <a:cs typeface="Calibri"/>
              </a:rPr>
              <a:t>Application</a:t>
            </a:r>
            <a:r>
              <a:rPr dirty="0" sz="1400" spc="-10" b="1">
                <a:solidFill>
                  <a:srgbClr val="0C0C0C"/>
                </a:solidFill>
                <a:latin typeface="Calibri"/>
                <a:cs typeface="Calibri"/>
              </a:rPr>
              <a:t> Development</a:t>
            </a:r>
            <a:r>
              <a:rPr dirty="0" baseline="-3968" sz="2100" spc="-15">
                <a:solidFill>
                  <a:srgbClr val="0D0D0D"/>
                </a:solidFill>
                <a:latin typeface="Calibri"/>
                <a:cs typeface="Calibri"/>
              </a:rPr>
              <a:t>:</a:t>
            </a:r>
            <a:endParaRPr baseline="-3968" sz="21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20"/>
              </a:spcBef>
            </a:pP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-Develop</a:t>
            </a:r>
            <a:r>
              <a:rPr dirty="0" sz="1400" spc="1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native</a:t>
            </a:r>
            <a:r>
              <a:rPr dirty="0" sz="1400" spc="1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mobile</a:t>
            </a:r>
            <a:r>
              <a:rPr dirty="0" sz="1400" spc="1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applications</a:t>
            </a:r>
            <a:r>
              <a:rPr dirty="0" sz="1400" spc="1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for</a:t>
            </a:r>
            <a:r>
              <a:rPr dirty="0" sz="1400" spc="1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iOS</a:t>
            </a:r>
            <a:r>
              <a:rPr dirty="0" sz="1400" spc="1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dirty="0" sz="1400" spc="1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Android</a:t>
            </a:r>
            <a:r>
              <a:rPr dirty="0" sz="1400" spc="1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platforms</a:t>
            </a:r>
            <a:r>
              <a:rPr dirty="0" sz="1400" spc="1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dirty="0" sz="1400" spc="1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provide</a:t>
            </a:r>
            <a:r>
              <a:rPr dirty="0" sz="1400" spc="1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dirty="0" sz="1400" spc="1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more</a:t>
            </a:r>
            <a:r>
              <a:rPr dirty="0" sz="1400" spc="1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convenient</a:t>
            </a:r>
            <a:r>
              <a:rPr dirty="0" sz="1400" spc="1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booking</a:t>
            </a:r>
            <a:endParaRPr sz="14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20"/>
              </a:spcBef>
            </a:pP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experience</a:t>
            </a:r>
            <a:r>
              <a:rPr dirty="0" sz="1400" spc="-1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for users</a:t>
            </a:r>
            <a:r>
              <a:rPr dirty="0" sz="1400" spc="-1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on</a:t>
            </a:r>
            <a:r>
              <a:rPr dirty="0" sz="1400" spc="-1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mobile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 devices.</a:t>
            </a:r>
            <a:endParaRPr sz="1400">
              <a:latin typeface="Calibri"/>
              <a:cs typeface="Calibri"/>
            </a:endParaRPr>
          </a:p>
          <a:p>
            <a:pPr marL="430530" indent="-139065">
              <a:lnSpc>
                <a:spcPts val="1625"/>
              </a:lnSpc>
              <a:spcBef>
                <a:spcPts val="850"/>
              </a:spcBef>
              <a:buSzPct val="92857"/>
              <a:buAutoNum type="arabicPeriod" startAt="2"/>
              <a:tabLst>
                <a:tab pos="431165" algn="l"/>
              </a:tabLst>
            </a:pPr>
            <a:r>
              <a:rPr dirty="0" baseline="1984" sz="2100" b="1">
                <a:solidFill>
                  <a:srgbClr val="0C0C0C"/>
                </a:solidFill>
                <a:latin typeface="Calibri"/>
                <a:cs typeface="Calibri"/>
              </a:rPr>
              <a:t>Dynamic</a:t>
            </a:r>
            <a:r>
              <a:rPr dirty="0" baseline="1984" sz="2100" spc="-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1984" sz="2100" spc="-7" b="1">
                <a:solidFill>
                  <a:srgbClr val="0C0C0C"/>
                </a:solidFill>
                <a:latin typeface="Calibri"/>
                <a:cs typeface="Calibri"/>
              </a:rPr>
              <a:t>Pricing </a:t>
            </a:r>
            <a:r>
              <a:rPr dirty="0" baseline="1984" sz="2100" b="1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dirty="0" baseline="1984" sz="2100" spc="-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1984" sz="2100" spc="-7" b="1">
                <a:solidFill>
                  <a:srgbClr val="0C0C0C"/>
                </a:solidFill>
                <a:latin typeface="Calibri"/>
                <a:cs typeface="Calibri"/>
              </a:rPr>
              <a:t>Discounts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356870" indent="-64135">
              <a:lnSpc>
                <a:spcPts val="1625"/>
              </a:lnSpc>
              <a:buClr>
                <a:srgbClr val="000000"/>
              </a:buClr>
              <a:buSzPct val="92857"/>
              <a:buFont typeface="Arial MT"/>
              <a:buChar char="•"/>
              <a:tabLst>
                <a:tab pos="357505" algn="l"/>
              </a:tabLst>
            </a:pP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Introduce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dynamic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pricing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algorithms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based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on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factors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such</a:t>
            </a:r>
            <a:r>
              <a:rPr dirty="0" sz="1400" spc="1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as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demand,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time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booking,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 and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seat</a:t>
            </a:r>
            <a:r>
              <a:rPr dirty="0" sz="1400" spc="1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availability</a:t>
            </a:r>
            <a:endParaRPr sz="14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20"/>
              </a:spcBef>
            </a:pP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 optimize</a:t>
            </a:r>
            <a:r>
              <a:rPr dirty="0" sz="1400" spc="-1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revenue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 for bus</a:t>
            </a:r>
            <a:r>
              <a:rPr dirty="0" sz="1400" spc="-1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operators</a:t>
            </a:r>
            <a:endParaRPr sz="14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19"/>
              </a:spcBef>
            </a:pPr>
            <a:r>
              <a:rPr dirty="0" sz="1400" b="1">
                <a:solidFill>
                  <a:srgbClr val="0C0C0C"/>
                </a:solidFill>
                <a:latin typeface="Calibri"/>
                <a:cs typeface="Calibri"/>
              </a:rPr>
              <a:t>3.Geolocation</a:t>
            </a:r>
            <a:r>
              <a:rPr dirty="0" sz="1400" spc="-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dirty="0" sz="1400" spc="-5" b="1">
                <a:solidFill>
                  <a:srgbClr val="0C0C0C"/>
                </a:solidFill>
                <a:latin typeface="Calibri"/>
                <a:cs typeface="Calibri"/>
              </a:rPr>
              <a:t> Mapping Integration</a:t>
            </a:r>
            <a:r>
              <a:rPr dirty="0" baseline="-3968" sz="2100" spc="-7">
                <a:solidFill>
                  <a:srgbClr val="0D0D0D"/>
                </a:solidFill>
                <a:latin typeface="Calibri"/>
                <a:cs typeface="Calibri"/>
              </a:rPr>
              <a:t>:</a:t>
            </a:r>
            <a:endParaRPr baseline="-3968" sz="2100">
              <a:latin typeface="Calibri"/>
              <a:cs typeface="Calibri"/>
            </a:endParaRPr>
          </a:p>
          <a:p>
            <a:pPr marL="356870" indent="-64135">
              <a:lnSpc>
                <a:spcPts val="1645"/>
              </a:lnSpc>
              <a:spcBef>
                <a:spcPts val="114"/>
              </a:spcBef>
              <a:buClr>
                <a:srgbClr val="000000"/>
              </a:buClr>
              <a:buSzPct val="92857"/>
              <a:buFont typeface="Arial MT"/>
              <a:buChar char="•"/>
              <a:tabLst>
                <a:tab pos="357505" algn="l"/>
              </a:tabLst>
            </a:pPr>
            <a:r>
              <a:rPr dirty="0" baseline="3968" sz="2100">
                <a:solidFill>
                  <a:srgbClr val="0C0C0C"/>
                </a:solidFill>
                <a:latin typeface="Calibri"/>
                <a:cs typeface="Calibri"/>
              </a:rPr>
              <a:t>Incorporate</a:t>
            </a:r>
            <a:r>
              <a:rPr dirty="0" baseline="3968" sz="2100" spc="7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3968" sz="2100">
                <a:solidFill>
                  <a:srgbClr val="0C0C0C"/>
                </a:solidFill>
                <a:latin typeface="Calibri"/>
                <a:cs typeface="Calibri"/>
              </a:rPr>
              <a:t>geolocation</a:t>
            </a:r>
            <a:r>
              <a:rPr dirty="0" baseline="3968" sz="2100" spc="1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3968" sz="2100" spc="-7">
                <a:solidFill>
                  <a:srgbClr val="0C0C0C"/>
                </a:solidFill>
                <a:latin typeface="Calibri"/>
                <a:cs typeface="Calibri"/>
              </a:rPr>
              <a:t>features</a:t>
            </a:r>
            <a:r>
              <a:rPr dirty="0" baseline="3968" sz="2100" spc="1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3968" sz="210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dirty="0" baseline="3968" sz="2100" spc="1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3968" sz="2100">
                <a:solidFill>
                  <a:srgbClr val="0C0C0C"/>
                </a:solidFill>
                <a:latin typeface="Calibri"/>
                <a:cs typeface="Calibri"/>
              </a:rPr>
              <a:t>enable</a:t>
            </a:r>
            <a:r>
              <a:rPr dirty="0" baseline="3968" sz="2100" spc="1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3968" sz="2100" spc="-7">
                <a:solidFill>
                  <a:srgbClr val="0C0C0C"/>
                </a:solidFill>
                <a:latin typeface="Calibri"/>
                <a:cs typeface="Calibri"/>
              </a:rPr>
              <a:t>users</a:t>
            </a:r>
            <a:r>
              <a:rPr dirty="0" baseline="3968" sz="2100" spc="1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3968" sz="210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dirty="0" baseline="3968" sz="2100" spc="1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3968" sz="2100" spc="-7">
                <a:solidFill>
                  <a:srgbClr val="0C0C0C"/>
                </a:solidFill>
                <a:latin typeface="Calibri"/>
                <a:cs typeface="Calibri"/>
              </a:rPr>
              <a:t>search</a:t>
            </a:r>
            <a:r>
              <a:rPr dirty="0" baseline="3968" sz="2100" spc="1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3968" sz="2100" spc="-7">
                <a:solidFill>
                  <a:srgbClr val="0C0C0C"/>
                </a:solidFill>
                <a:latin typeface="Calibri"/>
                <a:cs typeface="Calibri"/>
              </a:rPr>
              <a:t>for</a:t>
            </a:r>
            <a:r>
              <a:rPr dirty="0" baseline="3968" sz="2100" spc="1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3968" sz="2100" spc="-7">
                <a:solidFill>
                  <a:srgbClr val="0C0C0C"/>
                </a:solidFill>
                <a:latin typeface="Calibri"/>
                <a:cs typeface="Calibri"/>
              </a:rPr>
              <a:t>nearby</a:t>
            </a:r>
            <a:r>
              <a:rPr dirty="0" baseline="3968" sz="2100" spc="1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3968" sz="2100" spc="-7">
                <a:solidFill>
                  <a:srgbClr val="0C0C0C"/>
                </a:solidFill>
                <a:latin typeface="Calibri"/>
                <a:cs typeface="Calibri"/>
              </a:rPr>
              <a:t>bus</a:t>
            </a:r>
            <a:r>
              <a:rPr dirty="0" baseline="3968" sz="2100" spc="1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3968" sz="2100" spc="-7">
                <a:solidFill>
                  <a:srgbClr val="0C0C0C"/>
                </a:solidFill>
                <a:latin typeface="Calibri"/>
                <a:cs typeface="Calibri"/>
              </a:rPr>
              <a:t>stops,</a:t>
            </a:r>
            <a:r>
              <a:rPr dirty="0" baseline="3968" sz="2100" spc="1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3968" sz="2100">
                <a:solidFill>
                  <a:srgbClr val="0C0C0C"/>
                </a:solidFill>
                <a:latin typeface="Calibri"/>
                <a:cs typeface="Calibri"/>
              </a:rPr>
              <a:t>view</a:t>
            </a:r>
            <a:r>
              <a:rPr dirty="0" baseline="3968" sz="2100" spc="1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3968" sz="2100">
                <a:solidFill>
                  <a:srgbClr val="0C0C0C"/>
                </a:solidFill>
                <a:latin typeface="Calibri"/>
                <a:cs typeface="Calibri"/>
              </a:rPr>
              <a:t>route</a:t>
            </a:r>
            <a:r>
              <a:rPr dirty="0" baseline="3968" sz="2100" spc="1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3968" sz="2100">
                <a:solidFill>
                  <a:srgbClr val="0C0C0C"/>
                </a:solidFill>
                <a:latin typeface="Calibri"/>
                <a:cs typeface="Calibri"/>
              </a:rPr>
              <a:t>maps,</a:t>
            </a:r>
            <a:r>
              <a:rPr dirty="0" baseline="3968" sz="2100" spc="1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3968" sz="210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dirty="0" baseline="3968" sz="2100" spc="1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3968" sz="2100">
                <a:solidFill>
                  <a:srgbClr val="0C0C0C"/>
                </a:solidFill>
                <a:latin typeface="Calibri"/>
                <a:cs typeface="Calibri"/>
              </a:rPr>
              <a:t>get</a:t>
            </a:r>
            <a:endParaRPr baseline="3968" sz="2100">
              <a:latin typeface="Calibri"/>
              <a:cs typeface="Calibri"/>
            </a:endParaRPr>
          </a:p>
          <a:p>
            <a:pPr marL="292100">
              <a:lnSpc>
                <a:spcPts val="1645"/>
              </a:lnSpc>
            </a:pP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directions</a:t>
            </a:r>
            <a:r>
              <a:rPr dirty="0" sz="1400" spc="-1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dirty="0" sz="1400" spc="-1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boarding</a:t>
            </a:r>
            <a:r>
              <a:rPr dirty="0" sz="1400" spc="-1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points.</a:t>
            </a:r>
            <a:endParaRPr sz="14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805"/>
              </a:spcBef>
            </a:pPr>
            <a:r>
              <a:rPr dirty="0" baseline="3968" sz="2100" b="1">
                <a:solidFill>
                  <a:srgbClr val="0C0C0C"/>
                </a:solidFill>
                <a:latin typeface="Calibri"/>
                <a:cs typeface="Calibri"/>
              </a:rPr>
              <a:t>4.Accessibility</a:t>
            </a:r>
            <a:r>
              <a:rPr dirty="0" baseline="3968" sz="2100" spc="-3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3968" sz="2100" b="1">
                <a:solidFill>
                  <a:srgbClr val="0C0C0C"/>
                </a:solidFill>
                <a:latin typeface="Calibri"/>
                <a:cs typeface="Calibri"/>
              </a:rPr>
              <a:t>Features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356870" indent="-64135">
              <a:lnSpc>
                <a:spcPts val="1655"/>
              </a:lnSpc>
              <a:buClr>
                <a:srgbClr val="000000"/>
              </a:buClr>
              <a:buSzPct val="92857"/>
              <a:buFont typeface="Arial MT"/>
              <a:buChar char="•"/>
              <a:tabLst>
                <a:tab pos="357505" algn="l"/>
              </a:tabLst>
            </a:pPr>
            <a:r>
              <a:rPr dirty="0" baseline="1984" sz="2100" spc="-7">
                <a:solidFill>
                  <a:srgbClr val="0C0C0C"/>
                </a:solidFill>
                <a:latin typeface="Calibri"/>
                <a:cs typeface="Calibri"/>
              </a:rPr>
              <a:t>Enhance</a:t>
            </a:r>
            <a:r>
              <a:rPr dirty="0" baseline="1984" sz="2100" spc="7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1984" sz="2100">
                <a:solidFill>
                  <a:srgbClr val="0C0C0C"/>
                </a:solidFill>
                <a:latin typeface="Calibri"/>
                <a:cs typeface="Calibri"/>
              </a:rPr>
              <a:t>accessibility</a:t>
            </a:r>
            <a:r>
              <a:rPr dirty="0" baseline="1984" sz="2100" spc="7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1984" sz="2100" spc="-7">
                <a:solidFill>
                  <a:srgbClr val="0C0C0C"/>
                </a:solidFill>
                <a:latin typeface="Calibri"/>
                <a:cs typeface="Calibri"/>
              </a:rPr>
              <a:t>by</a:t>
            </a:r>
            <a:r>
              <a:rPr dirty="0" baseline="1984" sz="2100" spc="7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1984" sz="2100">
                <a:solidFill>
                  <a:srgbClr val="0C0C0C"/>
                </a:solidFill>
                <a:latin typeface="Calibri"/>
                <a:cs typeface="Calibri"/>
              </a:rPr>
              <a:t>implementing</a:t>
            </a:r>
            <a:r>
              <a:rPr dirty="0" baseline="1984" sz="2100" spc="7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1984" sz="2100" spc="-7">
                <a:solidFill>
                  <a:srgbClr val="0C0C0C"/>
                </a:solidFill>
                <a:latin typeface="Calibri"/>
                <a:cs typeface="Calibri"/>
              </a:rPr>
              <a:t>features</a:t>
            </a:r>
            <a:r>
              <a:rPr dirty="0" baseline="1984" sz="2100" spc="7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1984" sz="2100" spc="-7">
                <a:solidFill>
                  <a:srgbClr val="0C0C0C"/>
                </a:solidFill>
                <a:latin typeface="Calibri"/>
                <a:cs typeface="Calibri"/>
              </a:rPr>
              <a:t>such</a:t>
            </a:r>
            <a:r>
              <a:rPr dirty="0" baseline="1984" sz="2100" spc="1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1984" sz="2100">
                <a:solidFill>
                  <a:srgbClr val="0C0C0C"/>
                </a:solidFill>
                <a:latin typeface="Calibri"/>
                <a:cs typeface="Calibri"/>
              </a:rPr>
              <a:t>as</a:t>
            </a:r>
            <a:r>
              <a:rPr dirty="0" baseline="1984" sz="2100" spc="7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1984" sz="2100" spc="-7">
                <a:solidFill>
                  <a:srgbClr val="0C0C0C"/>
                </a:solidFill>
                <a:latin typeface="Calibri"/>
                <a:cs typeface="Calibri"/>
              </a:rPr>
              <a:t>screen</a:t>
            </a:r>
            <a:r>
              <a:rPr dirty="0" baseline="1984" sz="2100" spc="1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1984" sz="2100">
                <a:solidFill>
                  <a:srgbClr val="0C0C0C"/>
                </a:solidFill>
                <a:latin typeface="Calibri"/>
                <a:cs typeface="Calibri"/>
              </a:rPr>
              <a:t>reader</a:t>
            </a:r>
            <a:r>
              <a:rPr dirty="0" baseline="1984" sz="2100" spc="7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1984" sz="2100" spc="-7">
                <a:solidFill>
                  <a:srgbClr val="0C0C0C"/>
                </a:solidFill>
                <a:latin typeface="Calibri"/>
                <a:cs typeface="Calibri"/>
              </a:rPr>
              <a:t>support,</a:t>
            </a:r>
            <a:r>
              <a:rPr dirty="0" baseline="1984" sz="2100" spc="7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1984" sz="2100">
                <a:solidFill>
                  <a:srgbClr val="0C0C0C"/>
                </a:solidFill>
                <a:latin typeface="Calibri"/>
                <a:cs typeface="Calibri"/>
              </a:rPr>
              <a:t>keyboard</a:t>
            </a:r>
            <a:r>
              <a:rPr dirty="0" baseline="1984" sz="2100" spc="1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1984" sz="2100" spc="-7">
                <a:solidFill>
                  <a:srgbClr val="0C0C0C"/>
                </a:solidFill>
                <a:latin typeface="Calibri"/>
                <a:cs typeface="Calibri"/>
              </a:rPr>
              <a:t>navigation,</a:t>
            </a:r>
            <a:r>
              <a:rPr dirty="0" baseline="1984" sz="2100">
                <a:solidFill>
                  <a:srgbClr val="0C0C0C"/>
                </a:solidFill>
                <a:latin typeface="Calibri"/>
                <a:cs typeface="Calibri"/>
              </a:rPr>
              <a:t> and</a:t>
            </a:r>
            <a:endParaRPr baseline="1984" sz="2100">
              <a:latin typeface="Calibri"/>
              <a:cs typeface="Calibri"/>
            </a:endParaRPr>
          </a:p>
          <a:p>
            <a:pPr marL="292100">
              <a:lnSpc>
                <a:spcPts val="1655"/>
              </a:lnSpc>
            </a:pP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high-contrast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themes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dirty="0" sz="1400" spc="1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accommodate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users</a:t>
            </a:r>
            <a:r>
              <a:rPr dirty="0" sz="140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C0C0C"/>
                </a:solidFill>
                <a:latin typeface="Calibri"/>
                <a:cs typeface="Calibri"/>
              </a:rPr>
              <a:t>with</a:t>
            </a:r>
            <a:r>
              <a:rPr dirty="0" sz="1400" spc="1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C0C0C"/>
                </a:solidFill>
                <a:latin typeface="Calibri"/>
                <a:cs typeface="Calibri"/>
              </a:rPr>
              <a:t>disabilities.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38829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</a:rPr>
              <a:t>Next</a:t>
            </a:r>
            <a:r>
              <a:rPr dirty="0" sz="1800">
                <a:solidFill>
                  <a:srgbClr val="FFFFFF"/>
                </a:solidFill>
              </a:rPr>
              <a:t> Gen</a:t>
            </a:r>
            <a:r>
              <a:rPr dirty="0" sz="1800" spc="-25">
                <a:solidFill>
                  <a:srgbClr val="FFFFFF"/>
                </a:solidFill>
              </a:rPr>
              <a:t> </a:t>
            </a:r>
            <a:r>
              <a:rPr dirty="0" sz="1800" spc="-5">
                <a:solidFill>
                  <a:srgbClr val="FFFFFF"/>
                </a:solidFill>
              </a:rPr>
              <a:t>Employability</a:t>
            </a:r>
            <a:r>
              <a:rPr dirty="0" sz="1800" spc="20">
                <a:solidFill>
                  <a:srgbClr val="FFFFFF"/>
                </a:solidFill>
              </a:rPr>
              <a:t> </a:t>
            </a:r>
            <a:r>
              <a:rPr dirty="0" sz="1800" spc="-5">
                <a:solidFill>
                  <a:srgbClr val="FFFFFF"/>
                </a:solidFill>
              </a:rPr>
              <a:t>Program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0" y="467563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7424" y="4790338"/>
            <a:ext cx="4946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 MT"/>
                <a:cs typeface="Arial MT"/>
              </a:rPr>
              <a:t>S</a:t>
            </a:r>
            <a:r>
              <a:rPr dirty="0" sz="1000" spc="-5">
                <a:latin typeface="Arial MT"/>
                <a:cs typeface="Arial MT"/>
              </a:rPr>
              <a:t>o</a:t>
            </a:r>
            <a:r>
              <a:rPr dirty="0" sz="1000" spc="-10">
                <a:latin typeface="Arial MT"/>
                <a:cs typeface="Arial MT"/>
              </a:rPr>
              <a:t>u</a:t>
            </a:r>
            <a:r>
              <a:rPr dirty="0" sz="1000" spc="-5">
                <a:latin typeface="Arial MT"/>
                <a:cs typeface="Arial MT"/>
              </a:rPr>
              <a:t>r</a:t>
            </a:r>
            <a:r>
              <a:rPr dirty="0" sz="1000">
                <a:latin typeface="Arial MT"/>
                <a:cs typeface="Arial MT"/>
              </a:rPr>
              <a:t>c</a:t>
            </a:r>
            <a:r>
              <a:rPr dirty="0" sz="1000" spc="-5">
                <a:latin typeface="Arial MT"/>
                <a:cs typeface="Arial MT"/>
              </a:rPr>
              <a:t>e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900" y="737108"/>
            <a:ext cx="8537575" cy="3672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203163"/>
                </a:solidFill>
                <a:latin typeface="Arial"/>
                <a:cs typeface="Arial"/>
              </a:rPr>
              <a:t>Conclusion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Arial"/>
              <a:cs typeface="Arial"/>
            </a:endParaRPr>
          </a:p>
          <a:p>
            <a:pPr marL="368300" marR="5080">
              <a:lnSpc>
                <a:spcPts val="1900"/>
              </a:lnSpc>
            </a:pP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In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conclusion,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development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Bus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Reservation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System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using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Python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Django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represents </a:t>
            </a:r>
            <a:r>
              <a:rPr dirty="0" sz="1600" spc="-34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significant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step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towards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modernizing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optimizing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process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booking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bus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tickets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for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 passengers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managing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 bus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operations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for 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operators</a:t>
            </a:r>
            <a:r>
              <a:rPr dirty="0" baseline="-3968" sz="2100" spc="7" b="1">
                <a:solidFill>
                  <a:srgbClr val="0D0D0D"/>
                </a:solidFill>
                <a:latin typeface="Calibri"/>
                <a:cs typeface="Calibri"/>
              </a:rPr>
              <a:t>.</a:t>
            </a:r>
            <a:endParaRPr baseline="-3968"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Calibri"/>
              <a:cs typeface="Calibri"/>
            </a:endParaRPr>
          </a:p>
          <a:p>
            <a:pPr marL="215900" marR="257810" indent="228600">
              <a:lnSpc>
                <a:spcPct val="104200"/>
              </a:lnSpc>
            </a:pP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system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is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designed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handle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growing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user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base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maintain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data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security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through 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measures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such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as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input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validation,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encryption,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protection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against</a:t>
            </a:r>
            <a:r>
              <a:rPr dirty="0" sz="1600" spc="2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common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security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threats.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Calibri"/>
              <a:cs typeface="Calibri"/>
            </a:endParaRPr>
          </a:p>
          <a:p>
            <a:pPr algn="just" marL="215900" marR="65405" indent="177800">
              <a:lnSpc>
                <a:spcPts val="1900"/>
              </a:lnSpc>
            </a:pP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The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Bus Reservation System has significant potential for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future enhancements,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including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mobile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 application development, dynamic pricing, integration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with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transportation networks, accessibility 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features,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 and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advanced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analytics.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Calibri"/>
              <a:cs typeface="Calibri"/>
            </a:endParaRPr>
          </a:p>
          <a:p>
            <a:pPr marL="368300">
              <a:lnSpc>
                <a:spcPct val="100000"/>
              </a:lnSpc>
            </a:pP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Bus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Reservation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System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serves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as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testament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power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Python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Django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in</a:t>
            </a:r>
            <a:endParaRPr sz="1600">
              <a:latin typeface="Calibri"/>
              <a:cs typeface="Calibri"/>
            </a:endParaRPr>
          </a:p>
          <a:p>
            <a:pPr marL="368300">
              <a:lnSpc>
                <a:spcPct val="100000"/>
              </a:lnSpc>
              <a:spcBef>
                <a:spcPts val="80"/>
              </a:spcBef>
            </a:pP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developing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sophisticated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web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applications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that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address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complex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business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needs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388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Gen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200" y="2298445"/>
            <a:ext cx="2101215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213366"/>
                </a:solidFill>
                <a:latin typeface="Arial"/>
                <a:cs typeface="Arial"/>
              </a:rPr>
              <a:t>Thank</a:t>
            </a:r>
            <a:r>
              <a:rPr dirty="0" sz="3000" spc="-80" b="1">
                <a:solidFill>
                  <a:srgbClr val="213366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213366"/>
                </a:solidFill>
                <a:latin typeface="Arial"/>
                <a:cs typeface="Arial"/>
              </a:rPr>
              <a:t>You!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099" y="167323"/>
            <a:ext cx="3313429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Gen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25700" y="1075182"/>
            <a:ext cx="427545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203063"/>
                </a:solidFill>
                <a:latin typeface="Arial"/>
                <a:cs typeface="Arial"/>
              </a:rPr>
              <a:t>CAPSTONE</a:t>
            </a:r>
            <a:r>
              <a:rPr dirty="0" sz="2000" spc="-20" b="1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03063"/>
                </a:solidFill>
                <a:latin typeface="Arial"/>
                <a:cs typeface="Arial"/>
              </a:rPr>
              <a:t>PROJECT</a:t>
            </a:r>
            <a:r>
              <a:rPr dirty="0" sz="2000" spc="-40" b="1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03063"/>
                </a:solidFill>
                <a:latin typeface="Arial"/>
                <a:cs typeface="Arial"/>
              </a:rPr>
              <a:t>SHOWCASE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45133" y="3025394"/>
            <a:ext cx="7252334" cy="557530"/>
            <a:chOff x="945133" y="3025394"/>
            <a:chExt cx="7252334" cy="557530"/>
          </a:xfrm>
        </p:grpSpPr>
        <p:sp>
          <p:nvSpPr>
            <p:cNvPr id="6" name="object 6"/>
            <p:cNvSpPr/>
            <p:nvPr/>
          </p:nvSpPr>
          <p:spPr>
            <a:xfrm>
              <a:off x="957833" y="3038094"/>
              <a:ext cx="7226934" cy="532130"/>
            </a:xfrm>
            <a:custGeom>
              <a:avLst/>
              <a:gdLst/>
              <a:ahLst/>
              <a:cxnLst/>
              <a:rect l="l" t="t" r="r" b="b"/>
              <a:pathLst>
                <a:path w="7226934" h="532129">
                  <a:moveTo>
                    <a:pt x="7138162" y="0"/>
                  </a:moveTo>
                  <a:lnTo>
                    <a:pt x="88646" y="0"/>
                  </a:lnTo>
                  <a:lnTo>
                    <a:pt x="54140" y="6957"/>
                  </a:lnTo>
                  <a:lnTo>
                    <a:pt x="25963" y="25939"/>
                  </a:lnTo>
                  <a:lnTo>
                    <a:pt x="6966" y="54113"/>
                  </a:lnTo>
                  <a:lnTo>
                    <a:pt x="0" y="88645"/>
                  </a:lnTo>
                  <a:lnTo>
                    <a:pt x="0" y="443230"/>
                  </a:lnTo>
                  <a:lnTo>
                    <a:pt x="6966" y="477708"/>
                  </a:lnTo>
                  <a:lnTo>
                    <a:pt x="25963" y="505888"/>
                  </a:lnTo>
                  <a:lnTo>
                    <a:pt x="54140" y="524900"/>
                  </a:lnTo>
                  <a:lnTo>
                    <a:pt x="88646" y="531876"/>
                  </a:lnTo>
                  <a:lnTo>
                    <a:pt x="7138162" y="531876"/>
                  </a:lnTo>
                  <a:lnTo>
                    <a:pt x="7172640" y="524900"/>
                  </a:lnTo>
                  <a:lnTo>
                    <a:pt x="7200820" y="505888"/>
                  </a:lnTo>
                  <a:lnTo>
                    <a:pt x="7219832" y="477708"/>
                  </a:lnTo>
                  <a:lnTo>
                    <a:pt x="7226808" y="443230"/>
                  </a:lnTo>
                  <a:lnTo>
                    <a:pt x="7226808" y="88645"/>
                  </a:lnTo>
                  <a:lnTo>
                    <a:pt x="7219832" y="54113"/>
                  </a:lnTo>
                  <a:lnTo>
                    <a:pt x="7200820" y="25939"/>
                  </a:lnTo>
                  <a:lnTo>
                    <a:pt x="7172640" y="6957"/>
                  </a:lnTo>
                  <a:lnTo>
                    <a:pt x="7138162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57833" y="3038094"/>
              <a:ext cx="7226934" cy="532130"/>
            </a:xfrm>
            <a:custGeom>
              <a:avLst/>
              <a:gdLst/>
              <a:ahLst/>
              <a:cxnLst/>
              <a:rect l="l" t="t" r="r" b="b"/>
              <a:pathLst>
                <a:path w="7226934" h="532129">
                  <a:moveTo>
                    <a:pt x="0" y="88645"/>
                  </a:moveTo>
                  <a:lnTo>
                    <a:pt x="6966" y="54113"/>
                  </a:lnTo>
                  <a:lnTo>
                    <a:pt x="25963" y="25939"/>
                  </a:lnTo>
                  <a:lnTo>
                    <a:pt x="54140" y="6957"/>
                  </a:lnTo>
                  <a:lnTo>
                    <a:pt x="88646" y="0"/>
                  </a:lnTo>
                  <a:lnTo>
                    <a:pt x="7138162" y="0"/>
                  </a:lnTo>
                  <a:lnTo>
                    <a:pt x="7172640" y="6957"/>
                  </a:lnTo>
                  <a:lnTo>
                    <a:pt x="7200820" y="25939"/>
                  </a:lnTo>
                  <a:lnTo>
                    <a:pt x="7219832" y="54113"/>
                  </a:lnTo>
                  <a:lnTo>
                    <a:pt x="7226808" y="88645"/>
                  </a:lnTo>
                  <a:lnTo>
                    <a:pt x="7226808" y="443230"/>
                  </a:lnTo>
                  <a:lnTo>
                    <a:pt x="7219832" y="477708"/>
                  </a:lnTo>
                  <a:lnTo>
                    <a:pt x="7200820" y="505888"/>
                  </a:lnTo>
                  <a:lnTo>
                    <a:pt x="7172640" y="524900"/>
                  </a:lnTo>
                  <a:lnTo>
                    <a:pt x="7138162" y="531876"/>
                  </a:lnTo>
                  <a:lnTo>
                    <a:pt x="88646" y="531876"/>
                  </a:lnTo>
                  <a:lnTo>
                    <a:pt x="54140" y="524900"/>
                  </a:lnTo>
                  <a:lnTo>
                    <a:pt x="25963" y="505888"/>
                  </a:lnTo>
                  <a:lnTo>
                    <a:pt x="6966" y="477708"/>
                  </a:lnTo>
                  <a:lnTo>
                    <a:pt x="0" y="443230"/>
                  </a:lnTo>
                  <a:lnTo>
                    <a:pt x="0" y="88645"/>
                  </a:lnTo>
                  <a:close/>
                </a:path>
              </a:pathLst>
            </a:custGeom>
            <a:ln w="25399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600580" y="2680461"/>
            <a:ext cx="5779135" cy="748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6383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Arial"/>
                <a:cs typeface="Arial"/>
              </a:rPr>
              <a:t>Building</a:t>
            </a:r>
            <a:r>
              <a:rPr dirty="0" sz="1600" spc="2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Bus </a:t>
            </a:r>
            <a:r>
              <a:rPr dirty="0" sz="1600" spc="-10" b="1">
                <a:latin typeface="Arial"/>
                <a:cs typeface="Arial"/>
              </a:rPr>
              <a:t>Reservation</a:t>
            </a:r>
            <a:r>
              <a:rPr dirty="0" sz="1600" spc="5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System</a:t>
            </a:r>
            <a:r>
              <a:rPr dirty="0" sz="1600" spc="5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using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Python</a:t>
            </a:r>
            <a:r>
              <a:rPr dirty="0" sz="1600" spc="3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and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Django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5541" y="4006392"/>
            <a:ext cx="6315710" cy="52324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812800" marR="5080" indent="-800100">
              <a:lnSpc>
                <a:spcPct val="104400"/>
              </a:lnSpc>
              <a:spcBef>
                <a:spcPts val="10"/>
              </a:spcBef>
            </a:pP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dirty="0" sz="16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dirty="0" sz="1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dirty="0" sz="16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dirty="0" sz="1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r>
              <a:rPr dirty="0" sz="16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6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Proposed</a:t>
            </a:r>
            <a:r>
              <a:rPr dirty="0" sz="1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Solution | </a:t>
            </a:r>
            <a:r>
              <a:rPr dirty="0" sz="1600" spc="-4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dirty="0" sz="1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dirty="0" sz="1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&amp; Results</a:t>
            </a:r>
            <a:r>
              <a:rPr dirty="0" sz="16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38829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</a:rPr>
              <a:t>Next</a:t>
            </a:r>
            <a:r>
              <a:rPr dirty="0" sz="1800">
                <a:solidFill>
                  <a:srgbClr val="FFFFFF"/>
                </a:solidFill>
              </a:rPr>
              <a:t> Gen</a:t>
            </a:r>
            <a:r>
              <a:rPr dirty="0" sz="1800" spc="-25">
                <a:solidFill>
                  <a:srgbClr val="FFFFFF"/>
                </a:solidFill>
              </a:rPr>
              <a:t> </a:t>
            </a:r>
            <a:r>
              <a:rPr dirty="0" sz="1800" spc="-5">
                <a:solidFill>
                  <a:srgbClr val="FFFFFF"/>
                </a:solidFill>
              </a:rPr>
              <a:t>Employability</a:t>
            </a:r>
            <a:r>
              <a:rPr dirty="0" sz="1800" spc="20">
                <a:solidFill>
                  <a:srgbClr val="FFFFFF"/>
                </a:solidFill>
              </a:rPr>
              <a:t> </a:t>
            </a:r>
            <a:r>
              <a:rPr dirty="0" sz="1800" spc="-5">
                <a:solidFill>
                  <a:srgbClr val="FFFFFF"/>
                </a:solidFill>
              </a:rPr>
              <a:t>Program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09804" y="689592"/>
            <a:ext cx="8234680" cy="3770629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600">
              <a:latin typeface="Arial"/>
              <a:cs typeface="Arial"/>
            </a:endParaRPr>
          </a:p>
          <a:p>
            <a:pPr marL="628015" marR="5080" indent="38100">
              <a:lnSpc>
                <a:spcPct val="99000"/>
              </a:lnSpc>
              <a:spcBef>
                <a:spcPts val="545"/>
              </a:spcBef>
            </a:pP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In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today's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fast-paced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world,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efficient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transportation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systems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are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crucial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for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facilitating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 smooth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travel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experiences.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This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abstract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outlines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development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Bus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Reservation 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System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using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Python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Django,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aimed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at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streamlining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process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booking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bus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tickets </a:t>
            </a:r>
            <a:r>
              <a:rPr dirty="0" sz="1600" spc="-34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for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passengers.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alibri"/>
              <a:cs typeface="Calibri"/>
            </a:endParaRPr>
          </a:p>
          <a:p>
            <a:pPr marL="666115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It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is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developed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using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Django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framework,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high-level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Python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web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framework.</a:t>
            </a:r>
            <a:endParaRPr sz="1600">
              <a:latin typeface="Calibri"/>
              <a:cs typeface="Calibri"/>
            </a:endParaRPr>
          </a:p>
          <a:p>
            <a:pPr algn="just" marL="615315" marR="394970" indent="12700">
              <a:lnSpc>
                <a:spcPct val="104200"/>
              </a:lnSpc>
              <a:spcBef>
                <a:spcPts val="1095"/>
              </a:spcBef>
            </a:pP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The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development process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will follow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best practices in software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engineering,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including 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modular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design,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code reusability,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and adherence to the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Model-View-Controller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(MVC) 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architectural pattern.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Calibri"/>
              <a:cs typeface="Calibri"/>
            </a:endParaRPr>
          </a:p>
          <a:p>
            <a:pPr marL="615315" marR="58419" indent="38100">
              <a:lnSpc>
                <a:spcPct val="90300"/>
              </a:lnSpc>
            </a:pP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proposed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Bus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Reservation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System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aims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provide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seamless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booking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experience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for </a:t>
            </a:r>
            <a:r>
              <a:rPr dirty="0" sz="1600" spc="-34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passengers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while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offering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administrators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comprehensive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platform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for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managing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bus 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operations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effectively.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By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harnessing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power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Python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Django,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system 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endeavors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contribute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optimization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transportation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services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in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digital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age.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670869"/>
            <a:ext cx="9144000" cy="38100"/>
            <a:chOff x="0" y="4670869"/>
            <a:chExt cx="9144000" cy="38100"/>
          </a:xfrm>
        </p:grpSpPr>
        <p:sp>
          <p:nvSpPr>
            <p:cNvPr id="5" name="object 5"/>
            <p:cNvSpPr/>
            <p:nvPr/>
          </p:nvSpPr>
          <p:spPr>
            <a:xfrm>
              <a:off x="0" y="467563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871397" y="0"/>
                  </a:lnTo>
                </a:path>
                <a:path w="9144000" h="0">
                  <a:moveTo>
                    <a:pt x="8300897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06450" y="4690110"/>
              <a:ext cx="7640955" cy="5715"/>
            </a:xfrm>
            <a:custGeom>
              <a:avLst/>
              <a:gdLst/>
              <a:ahLst/>
              <a:cxnLst/>
              <a:rect l="l" t="t" r="r" b="b"/>
              <a:pathLst>
                <a:path w="7640955" h="5714">
                  <a:moveTo>
                    <a:pt x="0" y="5714"/>
                  </a:moveTo>
                  <a:lnTo>
                    <a:pt x="7640955" y="0"/>
                  </a:lnTo>
                </a:path>
              </a:pathLst>
            </a:custGeom>
            <a:ln w="2540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8739" y="4813598"/>
            <a:ext cx="49466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0">
                <a:latin typeface="Arial MT"/>
                <a:cs typeface="Arial MT"/>
              </a:rPr>
              <a:t>S</a:t>
            </a:r>
            <a:r>
              <a:rPr dirty="0" sz="1000" spc="-5">
                <a:latin typeface="Arial MT"/>
                <a:cs typeface="Arial MT"/>
              </a:rPr>
              <a:t>o</a:t>
            </a:r>
            <a:r>
              <a:rPr dirty="0" sz="1000" spc="-10">
                <a:latin typeface="Arial MT"/>
                <a:cs typeface="Arial MT"/>
              </a:rPr>
              <a:t>u</a:t>
            </a:r>
            <a:r>
              <a:rPr dirty="0" sz="1000" spc="-5">
                <a:latin typeface="Arial MT"/>
                <a:cs typeface="Arial MT"/>
              </a:rPr>
              <a:t>r</a:t>
            </a:r>
            <a:r>
              <a:rPr dirty="0" sz="1000">
                <a:latin typeface="Arial MT"/>
                <a:cs typeface="Arial MT"/>
              </a:rPr>
              <a:t>c</a:t>
            </a:r>
            <a:r>
              <a:rPr dirty="0" sz="1000" spc="-5">
                <a:latin typeface="Arial MT"/>
                <a:cs typeface="Arial MT"/>
              </a:rPr>
              <a:t>e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38829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</a:rPr>
              <a:t>Next</a:t>
            </a:r>
            <a:r>
              <a:rPr dirty="0" sz="1800">
                <a:solidFill>
                  <a:srgbClr val="FFFFFF"/>
                </a:solidFill>
              </a:rPr>
              <a:t> Gen</a:t>
            </a:r>
            <a:r>
              <a:rPr dirty="0" sz="1800" spc="-25">
                <a:solidFill>
                  <a:srgbClr val="FFFFFF"/>
                </a:solidFill>
              </a:rPr>
              <a:t> </a:t>
            </a:r>
            <a:r>
              <a:rPr dirty="0" sz="1800" spc="-5">
                <a:solidFill>
                  <a:srgbClr val="FFFFFF"/>
                </a:solidFill>
              </a:rPr>
              <a:t>Employability</a:t>
            </a:r>
            <a:r>
              <a:rPr dirty="0" sz="1800" spc="20">
                <a:solidFill>
                  <a:srgbClr val="FFFFFF"/>
                </a:solidFill>
              </a:rPr>
              <a:t> </a:t>
            </a:r>
            <a:r>
              <a:rPr dirty="0" sz="1800" spc="-5">
                <a:solidFill>
                  <a:srgbClr val="FFFFFF"/>
                </a:solidFill>
              </a:rPr>
              <a:t>Program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62483" y="730377"/>
            <a:ext cx="7933055" cy="3107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dirty="0" sz="1600" spc="-2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600">
              <a:latin typeface="Arial"/>
              <a:cs typeface="Arial"/>
            </a:endParaRPr>
          </a:p>
          <a:p>
            <a:pPr marL="438784" marR="5080" indent="38100">
              <a:lnSpc>
                <a:spcPct val="100299"/>
              </a:lnSpc>
              <a:spcBef>
                <a:spcPts val="1525"/>
              </a:spcBef>
            </a:pP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In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today's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transportation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landscape,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there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exists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notable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gap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in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efficiency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and 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convenience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bus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ticket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booking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systems.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Traditional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methods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often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involve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long 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queues,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manual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processes,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limited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accessibility,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leading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inconvenience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for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 passengers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inefficiencies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for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bus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operators.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address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these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challenges,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the 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development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modern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Bus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Reservation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System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using</a:t>
            </a:r>
            <a:r>
              <a:rPr dirty="0" sz="1600" spc="2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Python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Django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is</a:t>
            </a:r>
            <a:r>
              <a:rPr dirty="0" sz="1600" spc="2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proposed.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</a:pP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primary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problem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be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addressed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is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lack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user-friendly,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digital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platform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for</a:t>
            </a:r>
            <a:endParaRPr sz="16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80"/>
              </a:spcBef>
            </a:pP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booking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bus tickets.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522605" marR="160020" indent="-8255">
              <a:lnSpc>
                <a:spcPct val="104099"/>
              </a:lnSpc>
              <a:spcBef>
                <a:spcPts val="5"/>
              </a:spcBef>
            </a:pP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Moreover,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absence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centralized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management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tools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for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bus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operators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can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lead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to </a:t>
            </a:r>
            <a:r>
              <a:rPr dirty="0" sz="1600" spc="-34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3472" sz="2400" spc="-7" b="1">
                <a:solidFill>
                  <a:srgbClr val="0C0C0C"/>
                </a:solidFill>
                <a:latin typeface="Calibri"/>
                <a:cs typeface="Calibri"/>
              </a:rPr>
              <a:t>logistical</a:t>
            </a:r>
            <a:r>
              <a:rPr dirty="0" baseline="3472" sz="24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3472" sz="2400" spc="-15" b="1">
                <a:solidFill>
                  <a:srgbClr val="0C0C0C"/>
                </a:solidFill>
                <a:latin typeface="Calibri"/>
                <a:cs typeface="Calibri"/>
              </a:rPr>
              <a:t>challenges</a:t>
            </a:r>
            <a:r>
              <a:rPr dirty="0" baseline="3472" sz="24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3472" sz="2400" spc="-7" b="1">
                <a:solidFill>
                  <a:srgbClr val="0C0C0C"/>
                </a:solidFill>
                <a:latin typeface="Calibri"/>
                <a:cs typeface="Calibri"/>
              </a:rPr>
              <a:t>in</a:t>
            </a:r>
            <a:r>
              <a:rPr dirty="0" baseline="3472" sz="2400" spc="7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3472" sz="2400" spc="-15" b="1">
                <a:solidFill>
                  <a:srgbClr val="0C0C0C"/>
                </a:solidFill>
                <a:latin typeface="Calibri"/>
                <a:cs typeface="Calibri"/>
              </a:rPr>
              <a:t>route</a:t>
            </a:r>
            <a:r>
              <a:rPr dirty="0" baseline="3472" sz="24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3472" sz="2400" spc="-7" b="1">
                <a:solidFill>
                  <a:srgbClr val="0C0C0C"/>
                </a:solidFill>
                <a:latin typeface="Calibri"/>
                <a:cs typeface="Calibri"/>
              </a:rPr>
              <a:t>planning,</a:t>
            </a:r>
            <a:r>
              <a:rPr dirty="0" baseline="3472" sz="2400" spc="7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3472" sz="2400" spc="-7" b="1">
                <a:solidFill>
                  <a:srgbClr val="0C0C0C"/>
                </a:solidFill>
                <a:latin typeface="Calibri"/>
                <a:cs typeface="Calibri"/>
              </a:rPr>
              <a:t>scheduling,</a:t>
            </a:r>
            <a:r>
              <a:rPr dirty="0" baseline="3472" sz="24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3472" sz="2400" spc="-7" b="1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dirty="0" baseline="3472" sz="2400" spc="7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3472" sz="2400" spc="-15" b="1">
                <a:solidFill>
                  <a:srgbClr val="0C0C0C"/>
                </a:solidFill>
                <a:latin typeface="Calibri"/>
                <a:cs typeface="Calibri"/>
              </a:rPr>
              <a:t>fare</a:t>
            </a:r>
            <a:r>
              <a:rPr dirty="0" baseline="3472" sz="2400" spc="-7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baseline="3472" sz="2400" spc="-52" b="1">
                <a:solidFill>
                  <a:srgbClr val="0C0C0C"/>
                </a:solidFill>
                <a:latin typeface="Calibri"/>
                <a:cs typeface="Calibri"/>
              </a:rPr>
              <a:t>management</a:t>
            </a:r>
            <a:r>
              <a:rPr dirty="0" sz="1400" spc="-35">
                <a:solidFill>
                  <a:srgbClr val="0D0D0D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7563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" y="4813598"/>
            <a:ext cx="49466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0">
                <a:latin typeface="Arial MT"/>
                <a:cs typeface="Arial MT"/>
              </a:rPr>
              <a:t>S</a:t>
            </a:r>
            <a:r>
              <a:rPr dirty="0" sz="1000" spc="-5">
                <a:latin typeface="Arial MT"/>
                <a:cs typeface="Arial MT"/>
              </a:rPr>
              <a:t>o</a:t>
            </a:r>
            <a:r>
              <a:rPr dirty="0" sz="1000" spc="-10">
                <a:latin typeface="Arial MT"/>
                <a:cs typeface="Arial MT"/>
              </a:rPr>
              <a:t>u</a:t>
            </a:r>
            <a:r>
              <a:rPr dirty="0" sz="1000" spc="-5">
                <a:latin typeface="Arial MT"/>
                <a:cs typeface="Arial MT"/>
              </a:rPr>
              <a:t>r</a:t>
            </a:r>
            <a:r>
              <a:rPr dirty="0" sz="1000">
                <a:latin typeface="Arial MT"/>
                <a:cs typeface="Arial MT"/>
              </a:rPr>
              <a:t>c</a:t>
            </a:r>
            <a:r>
              <a:rPr dirty="0" sz="1000" spc="-5">
                <a:latin typeface="Arial MT"/>
                <a:cs typeface="Arial MT"/>
              </a:rPr>
              <a:t>e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38829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</a:rPr>
              <a:t>Next</a:t>
            </a:r>
            <a:r>
              <a:rPr dirty="0" sz="1800">
                <a:solidFill>
                  <a:srgbClr val="FFFFFF"/>
                </a:solidFill>
              </a:rPr>
              <a:t> Gen</a:t>
            </a:r>
            <a:r>
              <a:rPr dirty="0" sz="1800" spc="-25">
                <a:solidFill>
                  <a:srgbClr val="FFFFFF"/>
                </a:solidFill>
              </a:rPr>
              <a:t> </a:t>
            </a:r>
            <a:r>
              <a:rPr dirty="0" sz="1800" spc="-5">
                <a:solidFill>
                  <a:srgbClr val="FFFFFF"/>
                </a:solidFill>
              </a:rPr>
              <a:t>Employability</a:t>
            </a:r>
            <a:r>
              <a:rPr dirty="0" sz="1800" spc="20">
                <a:solidFill>
                  <a:srgbClr val="FFFFFF"/>
                </a:solidFill>
              </a:rPr>
              <a:t> </a:t>
            </a:r>
            <a:r>
              <a:rPr dirty="0" sz="1800" spc="-5">
                <a:solidFill>
                  <a:srgbClr val="FFFFFF"/>
                </a:solidFill>
              </a:rPr>
              <a:t>Program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0" y="467563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7800" y="472716"/>
            <a:ext cx="8209915" cy="4198620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75"/>
              </a:spcBef>
            </a:pPr>
            <a:r>
              <a:rPr dirty="0" sz="1600" spc="-5" b="1">
                <a:solidFill>
                  <a:srgbClr val="203163"/>
                </a:solidFill>
                <a:latin typeface="Arial"/>
                <a:cs typeface="Arial"/>
              </a:rPr>
              <a:t>Project</a:t>
            </a:r>
            <a:r>
              <a:rPr dirty="0" sz="1600" spc="-35" b="1">
                <a:solidFill>
                  <a:srgbClr val="203163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03163"/>
                </a:solidFill>
                <a:latin typeface="Arial"/>
                <a:cs typeface="Arial"/>
              </a:rPr>
              <a:t>Overview</a:t>
            </a:r>
            <a:endParaRPr sz="1600">
              <a:latin typeface="Arial"/>
              <a:cs typeface="Arial"/>
            </a:endParaRPr>
          </a:p>
          <a:p>
            <a:pPr marL="406400" marR="30480" indent="-12700">
              <a:lnSpc>
                <a:spcPct val="106800"/>
              </a:lnSpc>
              <a:spcBef>
                <a:spcPts val="650"/>
              </a:spcBef>
            </a:pP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Bus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Reservation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System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project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aims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develop</a:t>
            </a:r>
            <a:r>
              <a:rPr dirty="0" sz="1600" spc="2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comprehensive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web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application</a:t>
            </a:r>
            <a:r>
              <a:rPr dirty="0" sz="1600" spc="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using </a:t>
            </a:r>
            <a:r>
              <a:rPr dirty="0" sz="1600" spc="-34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Python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Django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streamline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process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booking</a:t>
            </a:r>
            <a:r>
              <a:rPr dirty="0" sz="1600" spc="1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bus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tickets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for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passengers</a:t>
            </a:r>
            <a:r>
              <a:rPr dirty="0" sz="1600" spc="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while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 providing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efficient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C0C0C"/>
                </a:solidFill>
                <a:latin typeface="Calibri"/>
                <a:cs typeface="Calibri"/>
              </a:rPr>
              <a:t>management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 tools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for bus</a:t>
            </a:r>
            <a:r>
              <a:rPr dirty="0" sz="1600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operators.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ts val="1860"/>
              </a:lnSpc>
              <a:spcBef>
                <a:spcPts val="780"/>
              </a:spcBef>
            </a:pPr>
            <a:r>
              <a:rPr dirty="0" sz="1600" spc="-5" b="1">
                <a:solidFill>
                  <a:srgbClr val="0C0C0C"/>
                </a:solidFill>
                <a:latin typeface="Calibri"/>
                <a:cs typeface="Calibri"/>
              </a:rPr>
              <a:t>Objectives</a:t>
            </a:r>
            <a:r>
              <a:rPr dirty="0" baseline="-3968" sz="2100" spc="-7" b="1">
                <a:solidFill>
                  <a:srgbClr val="0C0C0C"/>
                </a:solidFill>
                <a:latin typeface="Calibri"/>
                <a:cs typeface="Calibri"/>
              </a:rPr>
              <a:t>:</a:t>
            </a:r>
            <a:endParaRPr baseline="-3968" sz="2100">
              <a:latin typeface="Calibri"/>
              <a:cs typeface="Calibri"/>
            </a:endParaRPr>
          </a:p>
          <a:p>
            <a:pPr marL="1828800" indent="-178435">
              <a:lnSpc>
                <a:spcPts val="1620"/>
              </a:lnSpc>
              <a:buAutoNum type="arabicPeriod"/>
              <a:tabLst>
                <a:tab pos="1829435" algn="l"/>
              </a:tabLst>
            </a:pPr>
            <a:r>
              <a:rPr dirty="0" sz="1400" b="1">
                <a:solidFill>
                  <a:srgbClr val="0C0C0C"/>
                </a:solidFill>
                <a:latin typeface="Calibri"/>
                <a:cs typeface="Calibri"/>
              </a:rPr>
              <a:t>Experience</a:t>
            </a:r>
            <a:r>
              <a:rPr dirty="0" sz="1400" spc="-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C0C0C"/>
                </a:solidFill>
                <a:latin typeface="Calibri"/>
                <a:cs typeface="Calibri"/>
              </a:rPr>
              <a:t>Enhance</a:t>
            </a:r>
            <a:r>
              <a:rPr dirty="0" sz="1400" spc="-15" b="1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0C0C0C"/>
                </a:solidFill>
                <a:latin typeface="Calibri"/>
                <a:cs typeface="Calibri"/>
              </a:rPr>
              <a:t>Passenger</a:t>
            </a:r>
            <a:endParaRPr sz="1400">
              <a:latin typeface="Calibri"/>
              <a:cs typeface="Calibri"/>
            </a:endParaRPr>
          </a:p>
          <a:p>
            <a:pPr marL="1849120" indent="-198755">
              <a:lnSpc>
                <a:spcPts val="1639"/>
              </a:lnSpc>
              <a:spcBef>
                <a:spcPts val="220"/>
              </a:spcBef>
              <a:buAutoNum type="arabicPeriod"/>
              <a:tabLst>
                <a:tab pos="1849755" algn="l"/>
              </a:tabLst>
            </a:pPr>
            <a:r>
              <a:rPr dirty="0" sz="1400" b="1">
                <a:latin typeface="Arial"/>
                <a:cs typeface="Arial"/>
              </a:rPr>
              <a:t>Optimize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bus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operation</a:t>
            </a:r>
            <a:endParaRPr sz="1400">
              <a:latin typeface="Arial"/>
              <a:cs typeface="Arial"/>
            </a:endParaRPr>
          </a:p>
          <a:p>
            <a:pPr marL="1800225" indent="-149860">
              <a:lnSpc>
                <a:spcPts val="1639"/>
              </a:lnSpc>
              <a:buSzPct val="92857"/>
              <a:buAutoNum type="arabicPeriod"/>
              <a:tabLst>
                <a:tab pos="1800860" algn="l"/>
              </a:tabLst>
            </a:pPr>
            <a:r>
              <a:rPr dirty="0" sz="1400" b="1">
                <a:latin typeface="Arial"/>
                <a:cs typeface="Arial"/>
              </a:rPr>
              <a:t>Ensure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Scalability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and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Security</a:t>
            </a:r>
            <a:endParaRPr sz="1400">
              <a:latin typeface="Arial"/>
              <a:cs typeface="Arial"/>
            </a:endParaRPr>
          </a:p>
          <a:p>
            <a:pPr marL="342900">
              <a:lnSpc>
                <a:spcPts val="1540"/>
              </a:lnSpc>
              <a:spcBef>
                <a:spcPts val="320"/>
              </a:spcBef>
            </a:pPr>
            <a:r>
              <a:rPr dirty="0" sz="1400" b="1">
                <a:latin typeface="Arial"/>
                <a:cs typeface="Arial"/>
              </a:rPr>
              <a:t>Key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features:</a:t>
            </a:r>
            <a:endParaRPr sz="1400">
              <a:latin typeface="Arial"/>
              <a:cs typeface="Arial"/>
            </a:endParaRPr>
          </a:p>
          <a:p>
            <a:pPr marL="1800225" indent="-149860">
              <a:lnSpc>
                <a:spcPts val="1450"/>
              </a:lnSpc>
              <a:buSzPct val="92857"/>
              <a:buAutoNum type="arabicPeriod"/>
              <a:tabLst>
                <a:tab pos="1800860" algn="l"/>
              </a:tabLst>
            </a:pPr>
            <a:r>
              <a:rPr dirty="0" sz="1400" b="1">
                <a:latin typeface="Arial"/>
                <a:cs typeface="Arial"/>
              </a:rPr>
              <a:t>User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Authentication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and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Registration</a:t>
            </a:r>
            <a:endParaRPr sz="1400">
              <a:latin typeface="Arial"/>
              <a:cs typeface="Arial"/>
            </a:endParaRPr>
          </a:p>
          <a:p>
            <a:pPr marL="1825625" indent="-149860">
              <a:lnSpc>
                <a:spcPts val="1590"/>
              </a:lnSpc>
              <a:buSzPct val="92857"/>
              <a:buAutoNum type="arabicPeriod"/>
              <a:tabLst>
                <a:tab pos="1826260" algn="l"/>
              </a:tabLst>
            </a:pPr>
            <a:r>
              <a:rPr dirty="0" sz="1400" b="1">
                <a:latin typeface="Arial"/>
                <a:cs typeface="Arial"/>
              </a:rPr>
              <a:t>Bus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Route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  <a:p>
            <a:pPr marL="1651000" marR="4053840" indent="12700">
              <a:lnSpc>
                <a:spcPct val="92300"/>
              </a:lnSpc>
              <a:spcBef>
                <a:spcPts val="250"/>
              </a:spcBef>
              <a:buSzPct val="92857"/>
              <a:buAutoNum type="arabicPeriod"/>
              <a:tabLst>
                <a:tab pos="1813560" algn="l"/>
              </a:tabLst>
            </a:pPr>
            <a:r>
              <a:rPr dirty="0" sz="1400" b="1">
                <a:latin typeface="Arial"/>
                <a:cs typeface="Arial"/>
              </a:rPr>
              <a:t>Schedule Management </a:t>
            </a:r>
            <a:r>
              <a:rPr dirty="0" sz="1400" spc="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4.Seat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Selection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and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Booking </a:t>
            </a:r>
            <a:r>
              <a:rPr dirty="0" sz="1400" spc="-37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5.Payment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Integration</a:t>
            </a:r>
            <a:endParaRPr sz="1400">
              <a:latin typeface="Arial"/>
              <a:cs typeface="Arial"/>
            </a:endParaRPr>
          </a:p>
          <a:p>
            <a:pPr marL="330200">
              <a:lnSpc>
                <a:spcPct val="100000"/>
              </a:lnSpc>
              <a:spcBef>
                <a:spcPts val="120"/>
              </a:spcBef>
            </a:pPr>
            <a:r>
              <a:rPr dirty="0" sz="1400" b="1">
                <a:latin typeface="Arial"/>
                <a:cs typeface="Arial"/>
              </a:rPr>
              <a:t>Technologies:</a:t>
            </a:r>
            <a:r>
              <a:rPr dirty="0" sz="1400" spc="445" b="1">
                <a:latin typeface="Arial"/>
                <a:cs typeface="Arial"/>
              </a:rPr>
              <a:t> </a:t>
            </a:r>
            <a:r>
              <a:rPr dirty="0" baseline="-39682" sz="2100" b="1">
                <a:latin typeface="Arial"/>
                <a:cs typeface="Arial"/>
              </a:rPr>
              <a:t>1.Python</a:t>
            </a:r>
            <a:endParaRPr baseline="-39682" sz="2100">
              <a:latin typeface="Arial"/>
              <a:cs typeface="Arial"/>
            </a:endParaRPr>
          </a:p>
          <a:p>
            <a:pPr marL="1651000">
              <a:lnSpc>
                <a:spcPts val="1590"/>
              </a:lnSpc>
              <a:spcBef>
                <a:spcPts val="819"/>
              </a:spcBef>
            </a:pPr>
            <a:r>
              <a:rPr dirty="0" sz="1400" b="1">
                <a:latin typeface="Arial"/>
                <a:cs typeface="Arial"/>
              </a:rPr>
              <a:t>2.Django</a:t>
            </a:r>
            <a:endParaRPr sz="1400">
              <a:latin typeface="Arial"/>
              <a:cs typeface="Arial"/>
            </a:endParaRPr>
          </a:p>
          <a:p>
            <a:pPr marL="1606550">
              <a:lnSpc>
                <a:spcPts val="1590"/>
              </a:lnSpc>
            </a:pPr>
            <a:r>
              <a:rPr dirty="0" u="heavy" sz="1400" b="1">
                <a:uFill>
                  <a:solidFill>
                    <a:srgbClr val="DFDFDF"/>
                  </a:solidFill>
                </a:uFill>
                <a:latin typeface="Arial"/>
                <a:cs typeface="Arial"/>
              </a:rPr>
              <a:t>HTML/CS</a:t>
            </a:r>
            <a:r>
              <a:rPr dirty="0" sz="1400" b="1">
                <a:latin typeface="Arial"/>
                <a:cs typeface="Arial"/>
              </a:rPr>
              <a:t>S/JAVASCRIPT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4813598"/>
            <a:ext cx="49466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0">
                <a:latin typeface="Arial MT"/>
                <a:cs typeface="Arial MT"/>
              </a:rPr>
              <a:t>S</a:t>
            </a:r>
            <a:r>
              <a:rPr dirty="0" sz="1000" spc="-5">
                <a:latin typeface="Arial MT"/>
                <a:cs typeface="Arial MT"/>
              </a:rPr>
              <a:t>o</a:t>
            </a:r>
            <a:r>
              <a:rPr dirty="0" sz="1000" spc="-10">
                <a:latin typeface="Arial MT"/>
                <a:cs typeface="Arial MT"/>
              </a:rPr>
              <a:t>u</a:t>
            </a:r>
            <a:r>
              <a:rPr dirty="0" sz="1000" spc="-5">
                <a:latin typeface="Arial MT"/>
                <a:cs typeface="Arial MT"/>
              </a:rPr>
              <a:t>r</a:t>
            </a:r>
            <a:r>
              <a:rPr dirty="0" sz="1000">
                <a:latin typeface="Arial MT"/>
                <a:cs typeface="Arial MT"/>
              </a:rPr>
              <a:t>c</a:t>
            </a:r>
            <a:r>
              <a:rPr dirty="0" sz="1000" spc="-5">
                <a:latin typeface="Arial MT"/>
                <a:cs typeface="Arial MT"/>
              </a:rPr>
              <a:t>e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38829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</a:rPr>
              <a:t>Next</a:t>
            </a:r>
            <a:r>
              <a:rPr dirty="0" sz="1800">
                <a:solidFill>
                  <a:srgbClr val="FFFFFF"/>
                </a:solidFill>
              </a:rPr>
              <a:t> Gen</a:t>
            </a:r>
            <a:r>
              <a:rPr dirty="0" sz="1800" spc="-25">
                <a:solidFill>
                  <a:srgbClr val="FFFFFF"/>
                </a:solidFill>
              </a:rPr>
              <a:t> </a:t>
            </a:r>
            <a:r>
              <a:rPr dirty="0" sz="1800" spc="-5">
                <a:solidFill>
                  <a:srgbClr val="FFFFFF"/>
                </a:solidFill>
              </a:rPr>
              <a:t>Employability</a:t>
            </a:r>
            <a:r>
              <a:rPr dirty="0" sz="1800" spc="20">
                <a:solidFill>
                  <a:srgbClr val="FFFFFF"/>
                </a:solidFill>
              </a:rPr>
              <a:t> </a:t>
            </a:r>
            <a:r>
              <a:rPr dirty="0" sz="1800" spc="-5">
                <a:solidFill>
                  <a:srgbClr val="FFFFFF"/>
                </a:solidFill>
              </a:rPr>
              <a:t>Program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09804" y="756666"/>
            <a:ext cx="7874634" cy="3654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203062"/>
                </a:solidFill>
                <a:latin typeface="Arial"/>
                <a:cs typeface="Arial"/>
              </a:rPr>
              <a:t>Proposed</a:t>
            </a:r>
            <a:r>
              <a:rPr dirty="0" sz="1600" spc="-3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03062"/>
                </a:solidFill>
                <a:latin typeface="Arial"/>
                <a:cs typeface="Arial"/>
              </a:rPr>
              <a:t>Solution</a:t>
            </a:r>
            <a:endParaRPr sz="1600">
              <a:latin typeface="Arial"/>
              <a:cs typeface="Arial"/>
            </a:endParaRPr>
          </a:p>
          <a:p>
            <a:pPr marL="338455">
              <a:lnSpc>
                <a:spcPct val="100000"/>
              </a:lnSpc>
              <a:spcBef>
                <a:spcPts val="1390"/>
              </a:spcBef>
            </a:pP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Introduction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974090">
              <a:lnSpc>
                <a:spcPct val="100000"/>
              </a:lnSpc>
              <a:spcBef>
                <a:spcPts val="840"/>
              </a:spcBef>
            </a:pP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1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proposed</a:t>
            </a:r>
            <a:r>
              <a:rPr dirty="0" sz="14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solution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entails</a:t>
            </a:r>
            <a:r>
              <a:rPr dirty="0" sz="140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1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development</a:t>
            </a:r>
            <a:r>
              <a:rPr dirty="0" sz="1400" spc="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robust</a:t>
            </a:r>
            <a:r>
              <a:rPr dirty="0" sz="14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Bus</a:t>
            </a:r>
            <a:r>
              <a:rPr dirty="0" sz="14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Reservation</a:t>
            </a:r>
            <a:r>
              <a:rPr dirty="0" sz="1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System</a:t>
            </a:r>
            <a:r>
              <a:rPr dirty="0" sz="14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using</a:t>
            </a:r>
            <a:endParaRPr sz="1400">
              <a:latin typeface="Calibri"/>
              <a:cs typeface="Calibri"/>
            </a:endParaRPr>
          </a:p>
          <a:p>
            <a:pPr marL="338455" marR="906780">
              <a:lnSpc>
                <a:spcPct val="150000"/>
              </a:lnSpc>
              <a:spcBef>
                <a:spcPts val="5"/>
              </a:spcBef>
            </a:pP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Python</a:t>
            </a:r>
            <a:r>
              <a:rPr dirty="0" sz="140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4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Django,</a:t>
            </a:r>
            <a:r>
              <a:rPr dirty="0" sz="1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aimed</a:t>
            </a:r>
            <a:r>
              <a:rPr dirty="0" sz="1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at</a:t>
            </a:r>
            <a:r>
              <a:rPr dirty="0" sz="1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providing</a:t>
            </a:r>
            <a:r>
              <a:rPr dirty="0" sz="14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passengers</a:t>
            </a:r>
            <a:r>
              <a:rPr dirty="0" sz="140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dirty="0" sz="1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1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seamless</a:t>
            </a:r>
            <a:r>
              <a:rPr dirty="0" sz="1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booking</a:t>
            </a:r>
            <a:r>
              <a:rPr dirty="0" sz="14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experience</a:t>
            </a:r>
            <a:r>
              <a:rPr dirty="0" sz="1400" spc="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dirty="0" sz="1400" spc="-30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empowering</a:t>
            </a:r>
            <a:r>
              <a:rPr dirty="0" sz="14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bus</a:t>
            </a:r>
            <a:r>
              <a:rPr dirty="0" sz="1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operators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 with</a:t>
            </a:r>
            <a:r>
              <a:rPr dirty="0" sz="14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efficient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management</a:t>
            </a:r>
            <a:r>
              <a:rPr dirty="0" sz="14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tools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Calibri"/>
              <a:cs typeface="Calibri"/>
            </a:endParaRPr>
          </a:p>
          <a:p>
            <a:pPr marL="401955">
              <a:lnSpc>
                <a:spcPct val="100000"/>
              </a:lnSpc>
            </a:pP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Architecture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401955" marR="55244" indent="675005">
              <a:lnSpc>
                <a:spcPts val="1689"/>
              </a:lnSpc>
              <a:spcBef>
                <a:spcPts val="45"/>
              </a:spcBef>
            </a:pP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14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Bus</a:t>
            </a:r>
            <a:r>
              <a:rPr dirty="0" sz="14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Reservation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 System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 will</a:t>
            </a:r>
            <a:r>
              <a:rPr dirty="0" sz="14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follow</a:t>
            </a:r>
            <a:r>
              <a:rPr dirty="0" sz="14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1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Model-View-Controller</a:t>
            </a:r>
            <a:r>
              <a:rPr dirty="0" sz="1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(MVC)</a:t>
            </a:r>
            <a:r>
              <a:rPr dirty="0" sz="140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architectural</a:t>
            </a:r>
            <a:r>
              <a:rPr dirty="0" sz="1400" spc="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pattern, </a:t>
            </a:r>
            <a:r>
              <a:rPr dirty="0" sz="1400" spc="-3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leveraging</a:t>
            </a:r>
            <a:r>
              <a:rPr dirty="0" sz="14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Django's</a:t>
            </a:r>
            <a:r>
              <a:rPr dirty="0" sz="1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built-in</a:t>
            </a:r>
            <a:r>
              <a:rPr dirty="0" sz="14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features</a:t>
            </a:r>
            <a:r>
              <a:rPr dirty="0" sz="1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dirty="0" sz="14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rapid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development</a:t>
            </a:r>
            <a:r>
              <a:rPr dirty="0" sz="14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4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clean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code</a:t>
            </a:r>
            <a:r>
              <a:rPr dirty="0" sz="14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organization.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Calibri"/>
              <a:cs typeface="Calibri"/>
            </a:endParaRPr>
          </a:p>
          <a:p>
            <a:pPr marL="373380">
              <a:lnSpc>
                <a:spcPct val="100000"/>
              </a:lnSpc>
            </a:pPr>
            <a:r>
              <a:rPr dirty="0" sz="1400" spc="-5" b="1">
                <a:latin typeface="Calibri"/>
                <a:cs typeface="Calibri"/>
              </a:rPr>
              <a:t>1.</a:t>
            </a:r>
            <a:r>
              <a:rPr dirty="0" sz="1400" spc="-5" b="1">
                <a:solidFill>
                  <a:srgbClr val="0D0D0D"/>
                </a:solidFill>
                <a:latin typeface="Calibri"/>
                <a:cs typeface="Calibri"/>
              </a:rPr>
              <a:t>Model</a:t>
            </a:r>
            <a:r>
              <a:rPr dirty="0" sz="1400" spc="-4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Layer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88390">
              <a:lnSpc>
                <a:spcPct val="100000"/>
              </a:lnSpc>
            </a:pP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Responsible</a:t>
            </a:r>
            <a:r>
              <a:rPr dirty="0" sz="1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dirty="0" sz="14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defining</a:t>
            </a:r>
            <a:r>
              <a:rPr dirty="0" sz="140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1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dirty="0" sz="14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models</a:t>
            </a:r>
            <a:r>
              <a:rPr dirty="0" sz="1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business</a:t>
            </a:r>
            <a:r>
              <a:rPr dirty="0" sz="1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logic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dirty="0" sz="14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1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application.</a:t>
            </a:r>
            <a:r>
              <a:rPr dirty="0" sz="140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This</a:t>
            </a:r>
            <a:r>
              <a:rPr dirty="0" sz="1400" spc="6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layer will</a:t>
            </a:r>
            <a:endParaRPr sz="1400">
              <a:latin typeface="Calibri"/>
              <a:cs typeface="Calibri"/>
            </a:endParaRPr>
          </a:p>
          <a:p>
            <a:pPr marL="37338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include</a:t>
            </a:r>
            <a:r>
              <a:rPr dirty="0" sz="14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models</a:t>
            </a:r>
            <a:r>
              <a:rPr dirty="0" sz="14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dirty="0" sz="1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buses,</a:t>
            </a:r>
            <a:r>
              <a:rPr dirty="0" sz="1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routes,</a:t>
            </a:r>
            <a:r>
              <a:rPr dirty="0" sz="1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schedules,</a:t>
            </a:r>
            <a:r>
              <a:rPr dirty="0" sz="14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seats,</a:t>
            </a:r>
            <a:r>
              <a:rPr dirty="0" sz="1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bookings,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 users,</a:t>
            </a:r>
            <a:r>
              <a:rPr dirty="0" sz="1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and administrative</a:t>
            </a:r>
            <a:r>
              <a:rPr dirty="0" sz="14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data.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7563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" y="4813598"/>
            <a:ext cx="49466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0">
                <a:latin typeface="Arial MT"/>
                <a:cs typeface="Arial MT"/>
              </a:rPr>
              <a:t>S</a:t>
            </a:r>
            <a:r>
              <a:rPr dirty="0" sz="1000" spc="-5">
                <a:latin typeface="Arial MT"/>
                <a:cs typeface="Arial MT"/>
              </a:rPr>
              <a:t>o</a:t>
            </a:r>
            <a:r>
              <a:rPr dirty="0" sz="1000" spc="-10">
                <a:latin typeface="Arial MT"/>
                <a:cs typeface="Arial MT"/>
              </a:rPr>
              <a:t>u</a:t>
            </a:r>
            <a:r>
              <a:rPr dirty="0" sz="1000" spc="-5">
                <a:latin typeface="Arial MT"/>
                <a:cs typeface="Arial MT"/>
              </a:rPr>
              <a:t>r</a:t>
            </a:r>
            <a:r>
              <a:rPr dirty="0" sz="1000">
                <a:latin typeface="Arial MT"/>
                <a:cs typeface="Arial MT"/>
              </a:rPr>
              <a:t>c</a:t>
            </a:r>
            <a:r>
              <a:rPr dirty="0" sz="1000" spc="-5">
                <a:latin typeface="Arial MT"/>
                <a:cs typeface="Arial MT"/>
              </a:rPr>
              <a:t>e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38829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</a:rPr>
              <a:t>Next</a:t>
            </a:r>
            <a:r>
              <a:rPr dirty="0" sz="1800">
                <a:solidFill>
                  <a:srgbClr val="FFFFFF"/>
                </a:solidFill>
              </a:rPr>
              <a:t> Gen</a:t>
            </a:r>
            <a:r>
              <a:rPr dirty="0" sz="1800" spc="-25">
                <a:solidFill>
                  <a:srgbClr val="FFFFFF"/>
                </a:solidFill>
              </a:rPr>
              <a:t> </a:t>
            </a:r>
            <a:r>
              <a:rPr dirty="0" sz="1800" spc="-5">
                <a:solidFill>
                  <a:srgbClr val="FFFFFF"/>
                </a:solidFill>
              </a:rPr>
              <a:t>Employability</a:t>
            </a:r>
            <a:r>
              <a:rPr dirty="0" sz="1800" spc="20">
                <a:solidFill>
                  <a:srgbClr val="FFFFFF"/>
                </a:solidFill>
              </a:rPr>
              <a:t> </a:t>
            </a:r>
            <a:r>
              <a:rPr dirty="0" sz="1800" spc="-5">
                <a:solidFill>
                  <a:srgbClr val="FFFFFF"/>
                </a:solidFill>
              </a:rPr>
              <a:t>Program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0" y="467563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0342" y="805688"/>
            <a:ext cx="8115300" cy="345947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2420" indent="-139065">
              <a:lnSpc>
                <a:spcPct val="100000"/>
              </a:lnSpc>
              <a:spcBef>
                <a:spcPts val="105"/>
              </a:spcBef>
              <a:buSzPct val="92857"/>
              <a:buAutoNum type="arabicPeriod" startAt="2"/>
              <a:tabLst>
                <a:tab pos="313055" algn="l"/>
              </a:tabLst>
            </a:pPr>
            <a:r>
              <a:rPr dirty="0" sz="1400" spc="-5" b="1">
                <a:solidFill>
                  <a:srgbClr val="0D0D0D"/>
                </a:solidFill>
                <a:latin typeface="Calibri"/>
                <a:cs typeface="Calibri"/>
              </a:rPr>
              <a:t>View</a:t>
            </a:r>
            <a:r>
              <a:rPr dirty="0" sz="1400" spc="-5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Layer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73990" marR="567055" indent="516255">
              <a:lnSpc>
                <a:spcPct val="100000"/>
              </a:lnSpc>
            </a:pP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Handles</a:t>
            </a:r>
            <a:r>
              <a:rPr dirty="0" sz="1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1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presentation</a:t>
            </a:r>
            <a:r>
              <a:rPr dirty="0" sz="140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logic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user</a:t>
            </a:r>
            <a:r>
              <a:rPr dirty="0" sz="1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interface</a:t>
            </a:r>
            <a:r>
              <a:rPr dirty="0" sz="1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components</a:t>
            </a:r>
            <a:r>
              <a:rPr dirty="0" sz="14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of the</a:t>
            </a:r>
            <a:r>
              <a:rPr dirty="0" sz="1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application.</a:t>
            </a:r>
            <a:r>
              <a:rPr dirty="0" sz="1400" spc="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Views</a:t>
            </a:r>
            <a:r>
              <a:rPr dirty="0" sz="1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will</a:t>
            </a:r>
            <a:r>
              <a:rPr dirty="0" sz="1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be </a:t>
            </a:r>
            <a:r>
              <a:rPr dirty="0" sz="1400" spc="-3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implemented</a:t>
            </a:r>
            <a:r>
              <a:rPr dirty="0" sz="140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using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Django's</a:t>
            </a:r>
            <a:r>
              <a:rPr dirty="0" sz="1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template</a:t>
            </a:r>
            <a:r>
              <a:rPr dirty="0" sz="14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system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 to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render</a:t>
            </a:r>
            <a:r>
              <a:rPr dirty="0" sz="14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dynamic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 HTML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 pages</a:t>
            </a:r>
            <a:r>
              <a:rPr dirty="0" sz="14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 respond to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user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 interactions.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306070" indent="-136525">
              <a:lnSpc>
                <a:spcPct val="100000"/>
              </a:lnSpc>
              <a:spcBef>
                <a:spcPts val="5"/>
              </a:spcBef>
              <a:buSzPct val="92857"/>
              <a:buAutoNum type="arabicPeriod" startAt="3"/>
              <a:tabLst>
                <a:tab pos="306705" algn="l"/>
              </a:tabLst>
            </a:pPr>
            <a:r>
              <a:rPr dirty="0" sz="1400" spc="-5" b="1">
                <a:solidFill>
                  <a:srgbClr val="0D0D0D"/>
                </a:solidFill>
                <a:latin typeface="Calibri"/>
                <a:cs typeface="Calibri"/>
              </a:rPr>
              <a:t>Controller</a:t>
            </a:r>
            <a:r>
              <a:rPr dirty="0" sz="1400" spc="-6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Layer:</a:t>
            </a:r>
            <a:endParaRPr sz="1400">
              <a:latin typeface="Calibri"/>
              <a:cs typeface="Calibri"/>
            </a:endParaRPr>
          </a:p>
          <a:p>
            <a:pPr marL="527050">
              <a:lnSpc>
                <a:spcPct val="100000"/>
              </a:lnSpc>
              <a:spcBef>
                <a:spcPts val="10"/>
              </a:spcBef>
            </a:pP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Manages</a:t>
            </a:r>
            <a:r>
              <a:rPr dirty="0" sz="140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1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flow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 of</a:t>
            </a:r>
            <a:r>
              <a:rPr dirty="0" sz="1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requests</a:t>
            </a:r>
            <a:r>
              <a:rPr dirty="0" sz="140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responses</a:t>
            </a:r>
            <a:r>
              <a:rPr dirty="0" sz="1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between</a:t>
            </a:r>
            <a:r>
              <a:rPr dirty="0" sz="14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140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model and</a:t>
            </a:r>
            <a:r>
              <a:rPr dirty="0" sz="1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view</a:t>
            </a:r>
            <a:r>
              <a:rPr dirty="0" sz="1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layers.</a:t>
            </a:r>
            <a:r>
              <a:rPr dirty="0" sz="14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Key</a:t>
            </a:r>
            <a:r>
              <a:rPr dirty="0" sz="1400" spc="-2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0D0D0D"/>
                </a:solidFill>
                <a:latin typeface="Calibri"/>
                <a:cs typeface="Calibri"/>
              </a:rPr>
              <a:t>Components</a:t>
            </a:r>
            <a:r>
              <a:rPr dirty="0" sz="1400" spc="-4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400" spc="-30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Functionalities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Calibri"/>
              <a:cs typeface="Calibri"/>
            </a:endParaRPr>
          </a:p>
          <a:p>
            <a:pPr marL="201295">
              <a:lnSpc>
                <a:spcPct val="100000"/>
              </a:lnSpc>
            </a:pP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1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.</a:t>
            </a: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User</a:t>
            </a:r>
            <a:r>
              <a:rPr dirty="0" sz="1400" spc="-3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Authentication</a:t>
            </a:r>
            <a:r>
              <a:rPr dirty="0" sz="1400" spc="-4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400" spc="-30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Registration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264160" indent="-63500">
              <a:lnSpc>
                <a:spcPct val="100000"/>
              </a:lnSpc>
              <a:buClr>
                <a:srgbClr val="000000"/>
              </a:buClr>
              <a:buSzPct val="92857"/>
              <a:buFont typeface="Arial MT"/>
              <a:buChar char="•"/>
              <a:tabLst>
                <a:tab pos="264795" algn="l"/>
              </a:tabLst>
            </a:pP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dirty="0" sz="1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can</a:t>
            </a:r>
            <a:r>
              <a:rPr dirty="0" sz="14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register</a:t>
            </a:r>
            <a:r>
              <a:rPr dirty="0" sz="1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dirty="0" sz="14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 account</a:t>
            </a:r>
            <a:r>
              <a:rPr dirty="0" sz="14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or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log</a:t>
            </a:r>
            <a:r>
              <a:rPr dirty="0" sz="14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dirty="0" sz="1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securely</a:t>
            </a:r>
            <a:r>
              <a:rPr dirty="0" sz="1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using</a:t>
            </a:r>
            <a:r>
              <a:rPr dirty="0" sz="1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email</a:t>
            </a:r>
            <a:r>
              <a:rPr dirty="0" sz="1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4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password</a:t>
            </a:r>
            <a:r>
              <a:rPr dirty="0" sz="14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authentication.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alibri"/>
              <a:cs typeface="Calibri"/>
            </a:endParaRPr>
          </a:p>
          <a:p>
            <a:pPr marL="201295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2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.</a:t>
            </a: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Bus</a:t>
            </a:r>
            <a:r>
              <a:rPr dirty="0" sz="1400" spc="-3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Route</a:t>
            </a:r>
            <a:r>
              <a:rPr dirty="0" sz="1400" spc="-5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Management:</a:t>
            </a:r>
            <a:endParaRPr sz="1400">
              <a:latin typeface="Calibri"/>
              <a:cs typeface="Calibri"/>
            </a:endParaRPr>
          </a:p>
          <a:p>
            <a:pPr marL="201295" marR="5080">
              <a:lnSpc>
                <a:spcPct val="100000"/>
              </a:lnSpc>
              <a:buClr>
                <a:srgbClr val="000000"/>
              </a:buClr>
              <a:buSzPct val="92857"/>
              <a:buFont typeface="Arial MT"/>
              <a:buChar char="•"/>
              <a:tabLst>
                <a:tab pos="264795" algn="l"/>
              </a:tabLst>
            </a:pP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Administrators</a:t>
            </a:r>
            <a:r>
              <a:rPr dirty="0" sz="1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can</a:t>
            </a:r>
            <a:r>
              <a:rPr dirty="0" sz="1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add,</a:t>
            </a:r>
            <a:r>
              <a:rPr dirty="0" sz="1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edit,</a:t>
            </a:r>
            <a:r>
              <a:rPr dirty="0" sz="14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delete</a:t>
            </a:r>
            <a:r>
              <a:rPr dirty="0" sz="14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bus</a:t>
            </a:r>
            <a:r>
              <a:rPr dirty="0" sz="1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routes,</a:t>
            </a:r>
            <a:r>
              <a:rPr dirty="0" sz="14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specifying</a:t>
            </a:r>
            <a:r>
              <a:rPr dirty="0" sz="1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details</a:t>
            </a:r>
            <a:r>
              <a:rPr dirty="0" sz="14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such</a:t>
            </a:r>
            <a:r>
              <a:rPr dirty="0" sz="1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as</a:t>
            </a:r>
            <a:r>
              <a:rPr dirty="0" sz="1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destinations,</a:t>
            </a:r>
            <a:r>
              <a:rPr dirty="0" sz="1400" spc="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departure</a:t>
            </a:r>
            <a:r>
              <a:rPr dirty="0" sz="14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times, </a:t>
            </a:r>
            <a:r>
              <a:rPr dirty="0" sz="1400" spc="-3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and fares.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4813598"/>
            <a:ext cx="49466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0">
                <a:latin typeface="Arial MT"/>
                <a:cs typeface="Arial MT"/>
              </a:rPr>
              <a:t>S</a:t>
            </a:r>
            <a:r>
              <a:rPr dirty="0" sz="1000" spc="-5">
                <a:latin typeface="Arial MT"/>
                <a:cs typeface="Arial MT"/>
              </a:rPr>
              <a:t>o</a:t>
            </a:r>
            <a:r>
              <a:rPr dirty="0" sz="1000" spc="-10">
                <a:latin typeface="Arial MT"/>
                <a:cs typeface="Arial MT"/>
              </a:rPr>
              <a:t>u</a:t>
            </a:r>
            <a:r>
              <a:rPr dirty="0" sz="1000" spc="-5">
                <a:latin typeface="Arial MT"/>
                <a:cs typeface="Arial MT"/>
              </a:rPr>
              <a:t>r</a:t>
            </a:r>
            <a:r>
              <a:rPr dirty="0" sz="1000">
                <a:latin typeface="Arial MT"/>
                <a:cs typeface="Arial MT"/>
              </a:rPr>
              <a:t>c</a:t>
            </a:r>
            <a:r>
              <a:rPr dirty="0" sz="1000" spc="-5">
                <a:latin typeface="Arial MT"/>
                <a:cs typeface="Arial MT"/>
              </a:rPr>
              <a:t>e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38829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</a:rPr>
              <a:t>Next</a:t>
            </a:r>
            <a:r>
              <a:rPr dirty="0" sz="1800">
                <a:solidFill>
                  <a:srgbClr val="FFFFFF"/>
                </a:solidFill>
              </a:rPr>
              <a:t> Gen</a:t>
            </a:r>
            <a:r>
              <a:rPr dirty="0" sz="1800" spc="-25">
                <a:solidFill>
                  <a:srgbClr val="FFFFFF"/>
                </a:solidFill>
              </a:rPr>
              <a:t> </a:t>
            </a:r>
            <a:r>
              <a:rPr dirty="0" sz="1800" spc="-5">
                <a:solidFill>
                  <a:srgbClr val="FFFFFF"/>
                </a:solidFill>
              </a:rPr>
              <a:t>Employability</a:t>
            </a:r>
            <a:r>
              <a:rPr dirty="0" sz="1800" spc="20">
                <a:solidFill>
                  <a:srgbClr val="FFFFFF"/>
                </a:solidFill>
              </a:rPr>
              <a:t> </a:t>
            </a:r>
            <a:r>
              <a:rPr dirty="0" sz="1800" spc="-5">
                <a:solidFill>
                  <a:srgbClr val="FFFFFF"/>
                </a:solidFill>
              </a:rPr>
              <a:t>Program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0" y="467563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105"/>
              </a:spcBef>
            </a:pPr>
            <a:r>
              <a:rPr dirty="0"/>
              <a:t>3</a:t>
            </a:r>
            <a:r>
              <a:rPr dirty="0" b="0">
                <a:latin typeface="Calibri"/>
                <a:cs typeface="Calibri"/>
              </a:rPr>
              <a:t>.</a:t>
            </a:r>
            <a:r>
              <a:rPr dirty="0"/>
              <a:t>Seat</a:t>
            </a:r>
            <a:r>
              <a:rPr dirty="0" spc="-40"/>
              <a:t> </a:t>
            </a:r>
            <a:r>
              <a:rPr dirty="0"/>
              <a:t>Selection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Booking</a:t>
            </a:r>
            <a:r>
              <a:rPr dirty="0" b="0">
                <a:latin typeface="Calibri"/>
                <a:cs typeface="Calibri"/>
              </a:rPr>
              <a:t>:</a:t>
            </a:r>
          </a:p>
          <a:p>
            <a:pPr marL="160655" indent="-63500">
              <a:lnSpc>
                <a:spcPct val="100000"/>
              </a:lnSpc>
              <a:buClr>
                <a:srgbClr val="000000"/>
              </a:buClr>
              <a:buSzPct val="92857"/>
              <a:buFont typeface="Arial MT"/>
              <a:buChar char="•"/>
              <a:tabLst>
                <a:tab pos="161290" algn="l"/>
              </a:tabLst>
            </a:pPr>
            <a:r>
              <a:rPr dirty="0" spc="-5" b="0">
                <a:latin typeface="Calibri"/>
                <a:cs typeface="Calibri"/>
              </a:rPr>
              <a:t>Passengers</a:t>
            </a:r>
            <a:r>
              <a:rPr dirty="0" spc="1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can</a:t>
            </a:r>
            <a:r>
              <a:rPr dirty="0" spc="1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browse</a:t>
            </a:r>
            <a:r>
              <a:rPr dirty="0" spc="-1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available</a:t>
            </a:r>
            <a:r>
              <a:rPr dirty="0" spc="2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bus</a:t>
            </a:r>
            <a:r>
              <a:rPr dirty="0" spc="1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routes, </a:t>
            </a:r>
            <a:r>
              <a:rPr dirty="0" b="0">
                <a:latin typeface="Calibri"/>
                <a:cs typeface="Calibri"/>
              </a:rPr>
              <a:t>view</a:t>
            </a:r>
            <a:r>
              <a:rPr dirty="0" spc="1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schedules,</a:t>
            </a:r>
            <a:r>
              <a:rPr dirty="0" spc="2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select</a:t>
            </a:r>
            <a:r>
              <a:rPr dirty="0" spc="1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seats</a:t>
            </a:r>
            <a:r>
              <a:rPr dirty="0" spc="1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from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</a:t>
            </a:r>
            <a:r>
              <a:rPr dirty="0" spc="1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graphical</a:t>
            </a:r>
            <a:r>
              <a:rPr dirty="0" spc="1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seat</a:t>
            </a:r>
            <a:r>
              <a:rPr dirty="0" spc="1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map,</a:t>
            </a:r>
            <a:r>
              <a:rPr dirty="0" spc="1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and</a:t>
            </a:r>
          </a:p>
          <a:p>
            <a:pPr marL="97790">
              <a:lnSpc>
                <a:spcPct val="100000"/>
              </a:lnSpc>
            </a:pPr>
            <a:r>
              <a:rPr dirty="0" spc="-5" b="0">
                <a:latin typeface="Calibri"/>
                <a:cs typeface="Calibri"/>
              </a:rPr>
              <a:t>proceed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to</a:t>
            </a:r>
            <a:r>
              <a:rPr dirty="0" spc="-1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booking.</a:t>
            </a:r>
          </a:p>
          <a:p>
            <a:pPr marL="97790">
              <a:lnSpc>
                <a:spcPct val="100000"/>
              </a:lnSpc>
              <a:spcBef>
                <a:spcPts val="1030"/>
              </a:spcBef>
            </a:pPr>
            <a:r>
              <a:rPr dirty="0" spc="-5"/>
              <a:t>4.Payment</a:t>
            </a:r>
            <a:r>
              <a:rPr dirty="0" spc="-40"/>
              <a:t> </a:t>
            </a:r>
            <a:r>
              <a:rPr dirty="0"/>
              <a:t>Integration:</a:t>
            </a:r>
          </a:p>
          <a:p>
            <a:pPr marL="160655" indent="-63500">
              <a:lnSpc>
                <a:spcPct val="100000"/>
              </a:lnSpc>
              <a:buClr>
                <a:srgbClr val="000000"/>
              </a:buClr>
              <a:buSzPct val="92857"/>
              <a:buFont typeface="Arial MT"/>
              <a:buChar char="•"/>
              <a:tabLst>
                <a:tab pos="161290" algn="l"/>
              </a:tabLst>
            </a:pPr>
            <a:r>
              <a:rPr dirty="0" spc="-5" b="0">
                <a:latin typeface="Calibri"/>
                <a:cs typeface="Calibri"/>
              </a:rPr>
              <a:t>Integrated</a:t>
            </a:r>
            <a:r>
              <a:rPr dirty="0" spc="3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payment</a:t>
            </a:r>
            <a:r>
              <a:rPr dirty="0" spc="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gateways</a:t>
            </a:r>
            <a:r>
              <a:rPr dirty="0" spc="1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such</a:t>
            </a:r>
            <a:r>
              <a:rPr dirty="0" spc="1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as</a:t>
            </a:r>
            <a:r>
              <a:rPr dirty="0" spc="1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Stripe or PayPal</a:t>
            </a:r>
            <a:r>
              <a:rPr dirty="0" spc="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will</a:t>
            </a:r>
            <a:r>
              <a:rPr dirty="0" spc="-5" b="0">
                <a:latin typeface="Calibri"/>
                <a:cs typeface="Calibri"/>
              </a:rPr>
              <a:t> facilitate</a:t>
            </a:r>
            <a:r>
              <a:rPr dirty="0" spc="2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secure</a:t>
            </a:r>
            <a:r>
              <a:rPr dirty="0" spc="1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online</a:t>
            </a:r>
            <a:r>
              <a:rPr dirty="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payments</a:t>
            </a:r>
            <a:r>
              <a:rPr dirty="0" spc="1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for</a:t>
            </a:r>
            <a:r>
              <a:rPr dirty="0" spc="-5" b="0">
                <a:latin typeface="Calibri"/>
                <a:cs typeface="Calibri"/>
              </a:rPr>
              <a:t> ticket</a:t>
            </a:r>
            <a:r>
              <a:rPr dirty="0" spc="2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bookings.</a:t>
            </a:r>
          </a:p>
          <a:p>
            <a:pPr marL="85090"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Calibri"/>
              <a:cs typeface="Calibri"/>
            </a:endParaRPr>
          </a:p>
          <a:p>
            <a:pPr marL="9779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Technologie</a:t>
            </a:r>
            <a:r>
              <a:rPr dirty="0" spc="-5" b="0">
                <a:latin typeface="Calibri"/>
                <a:cs typeface="Calibri"/>
              </a:rPr>
              <a:t>s:</a:t>
            </a:r>
            <a:r>
              <a:rPr dirty="0" spc="-3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The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proposed</a:t>
            </a:r>
            <a:r>
              <a:rPr dirty="0" spc="-1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solution</a:t>
            </a:r>
            <a:r>
              <a:rPr dirty="0" spc="-1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will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utilize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the</a:t>
            </a:r>
            <a:r>
              <a:rPr dirty="0" spc="1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following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technologies:</a:t>
            </a:r>
          </a:p>
          <a:p>
            <a:pPr marL="85090"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160655" indent="-63500">
              <a:lnSpc>
                <a:spcPct val="100000"/>
              </a:lnSpc>
              <a:buClr>
                <a:srgbClr val="000000"/>
              </a:buClr>
              <a:buSzPct val="92857"/>
              <a:buFont typeface="Arial MT"/>
              <a:buChar char="•"/>
              <a:tabLst>
                <a:tab pos="161290" algn="l"/>
              </a:tabLst>
            </a:pPr>
            <a:r>
              <a:rPr dirty="0" spc="-5" b="0">
                <a:latin typeface="Calibri"/>
                <a:cs typeface="Calibri"/>
              </a:rPr>
              <a:t>Python:</a:t>
            </a:r>
            <a:r>
              <a:rPr dirty="0" spc="1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Backend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development</a:t>
            </a:r>
            <a:r>
              <a:rPr dirty="0" spc="2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and</a:t>
            </a:r>
            <a:r>
              <a:rPr dirty="0" spc="2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business</a:t>
            </a:r>
            <a:r>
              <a:rPr dirty="0" spc="1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logic</a:t>
            </a:r>
            <a:r>
              <a:rPr dirty="0" spc="-5" b="0">
                <a:latin typeface="Calibri"/>
                <a:cs typeface="Calibri"/>
              </a:rPr>
              <a:t> implementation.</a:t>
            </a:r>
          </a:p>
          <a:p>
            <a:pPr marL="160655" indent="-63500">
              <a:lnSpc>
                <a:spcPct val="100000"/>
              </a:lnSpc>
              <a:buClr>
                <a:srgbClr val="000000"/>
              </a:buClr>
              <a:buSzPct val="92857"/>
              <a:buFont typeface="Arial MT"/>
              <a:buChar char="•"/>
              <a:tabLst>
                <a:tab pos="161290" algn="l"/>
              </a:tabLst>
            </a:pPr>
            <a:r>
              <a:rPr dirty="0" spc="-5" b="0">
                <a:latin typeface="Calibri"/>
                <a:cs typeface="Calibri"/>
              </a:rPr>
              <a:t>Django:</a:t>
            </a:r>
            <a:r>
              <a:rPr dirty="0" spc="1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Web</a:t>
            </a:r>
            <a:r>
              <a:rPr dirty="0" spc="1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framework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for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rapid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development,</a:t>
            </a:r>
            <a:r>
              <a:rPr dirty="0" spc="3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ORM,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authentication,</a:t>
            </a:r>
            <a:r>
              <a:rPr dirty="0" spc="5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and</a:t>
            </a:r>
            <a:r>
              <a:rPr dirty="0" spc="1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URL</a:t>
            </a:r>
            <a:r>
              <a:rPr dirty="0" spc="-1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routing.</a:t>
            </a:r>
          </a:p>
          <a:p>
            <a:pPr marL="160655" indent="-63500">
              <a:lnSpc>
                <a:spcPct val="100000"/>
              </a:lnSpc>
              <a:buClr>
                <a:srgbClr val="000000"/>
              </a:buClr>
              <a:buSzPct val="92857"/>
              <a:buFont typeface="Arial MT"/>
              <a:buChar char="•"/>
              <a:tabLst>
                <a:tab pos="161290" algn="l"/>
              </a:tabLst>
            </a:pPr>
            <a:r>
              <a:rPr dirty="0" spc="-5" b="0">
                <a:latin typeface="Calibri"/>
                <a:cs typeface="Calibri"/>
              </a:rPr>
              <a:t>HTML/CSS/JavaScript:</a:t>
            </a:r>
            <a:r>
              <a:rPr dirty="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Front-end development</a:t>
            </a:r>
            <a:r>
              <a:rPr dirty="0" spc="3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for</a:t>
            </a:r>
            <a:r>
              <a:rPr dirty="0" spc="-5" b="0">
                <a:latin typeface="Calibri"/>
                <a:cs typeface="Calibri"/>
              </a:rPr>
              <a:t> user</a:t>
            </a:r>
            <a:r>
              <a:rPr dirty="0" spc="1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interface</a:t>
            </a:r>
            <a:r>
              <a:rPr dirty="0" spc="1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design</a:t>
            </a:r>
            <a:r>
              <a:rPr dirty="0" spc="1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and</a:t>
            </a:r>
            <a:r>
              <a:rPr dirty="0" spc="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interactivity.</a:t>
            </a:r>
          </a:p>
          <a:p>
            <a:pPr marL="160655" indent="-63500">
              <a:lnSpc>
                <a:spcPct val="100000"/>
              </a:lnSpc>
              <a:buClr>
                <a:srgbClr val="000000"/>
              </a:buClr>
              <a:buSzPct val="92857"/>
              <a:buFont typeface="Arial MT"/>
              <a:buChar char="•"/>
              <a:tabLst>
                <a:tab pos="161290" algn="l"/>
              </a:tabLst>
            </a:pPr>
            <a:r>
              <a:rPr dirty="0" b="0">
                <a:latin typeface="Calibri"/>
                <a:cs typeface="Calibri"/>
              </a:rPr>
              <a:t>PostgreSQL: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Database</a:t>
            </a:r>
            <a:r>
              <a:rPr dirty="0" spc="2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management</a:t>
            </a:r>
            <a:r>
              <a:rPr dirty="0" spc="2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system</a:t>
            </a:r>
            <a:r>
              <a:rPr dirty="0" spc="1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for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storing </a:t>
            </a:r>
            <a:r>
              <a:rPr dirty="0" spc="-5" b="0">
                <a:latin typeface="Calibri"/>
                <a:cs typeface="Calibri"/>
              </a:rPr>
              <a:t>application</a:t>
            </a:r>
            <a:r>
              <a:rPr dirty="0" spc="3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data</a:t>
            </a:r>
            <a:r>
              <a:rPr dirty="0" spc="1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securely.</a:t>
            </a:r>
          </a:p>
          <a:p>
            <a:pPr marL="85090">
              <a:lnSpc>
                <a:spcPct val="100000"/>
              </a:lnSpc>
              <a:spcBef>
                <a:spcPts val="50"/>
              </a:spcBef>
            </a:pPr>
            <a:endParaRPr sz="2100">
              <a:latin typeface="Calibri"/>
              <a:cs typeface="Calibri"/>
            </a:endParaRPr>
          </a:p>
          <a:p>
            <a:pPr marL="97790">
              <a:lnSpc>
                <a:spcPct val="100000"/>
              </a:lnSpc>
            </a:pPr>
            <a:r>
              <a:rPr dirty="0" b="0">
                <a:latin typeface="Calibri"/>
                <a:cs typeface="Calibri"/>
              </a:rPr>
              <a:t>*</a:t>
            </a:r>
            <a:r>
              <a:rPr dirty="0" spc="-5" b="0">
                <a:latin typeface="Calibri"/>
                <a:cs typeface="Calibri"/>
              </a:rPr>
              <a:t> The</a:t>
            </a:r>
            <a:r>
              <a:rPr dirty="0" spc="1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proposed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Bus </a:t>
            </a:r>
            <a:r>
              <a:rPr dirty="0" b="0">
                <a:latin typeface="Calibri"/>
                <a:cs typeface="Calibri"/>
              </a:rPr>
              <a:t>Reservation</a:t>
            </a:r>
            <a:r>
              <a:rPr dirty="0" spc="1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System</a:t>
            </a:r>
            <a:r>
              <a:rPr dirty="0" spc="-5" b="0">
                <a:latin typeface="Calibri"/>
                <a:cs typeface="Calibri"/>
              </a:rPr>
              <a:t> offers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comprehensive</a:t>
            </a:r>
            <a:r>
              <a:rPr dirty="0" spc="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solution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for</a:t>
            </a:r>
            <a:r>
              <a:rPr dirty="0" spc="-5" b="0">
                <a:latin typeface="Calibri"/>
                <a:cs typeface="Calibri"/>
              </a:rPr>
              <a:t> streamlining</a:t>
            </a:r>
            <a:r>
              <a:rPr dirty="0" spc="1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bus</a:t>
            </a:r>
            <a:r>
              <a:rPr dirty="0" spc="1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ticket</a:t>
            </a:r>
            <a:r>
              <a:rPr dirty="0" spc="2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bookings</a:t>
            </a:r>
          </a:p>
          <a:p>
            <a:pPr marL="97790">
              <a:lnSpc>
                <a:spcPct val="100000"/>
              </a:lnSpc>
              <a:spcBef>
                <a:spcPts val="15"/>
              </a:spcBef>
            </a:pPr>
            <a:r>
              <a:rPr dirty="0" spc="-5" b="0">
                <a:latin typeface="Calibri"/>
                <a:cs typeface="Calibri"/>
              </a:rPr>
              <a:t>and</a:t>
            </a:r>
            <a:r>
              <a:rPr dirty="0" spc="-1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management</a:t>
            </a:r>
            <a:r>
              <a:rPr dirty="0" spc="2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operations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4813598"/>
            <a:ext cx="49466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0">
                <a:latin typeface="Arial MT"/>
                <a:cs typeface="Arial MT"/>
              </a:rPr>
              <a:t>S</a:t>
            </a:r>
            <a:r>
              <a:rPr dirty="0" sz="1000" spc="-5">
                <a:latin typeface="Arial MT"/>
                <a:cs typeface="Arial MT"/>
              </a:rPr>
              <a:t>o</a:t>
            </a:r>
            <a:r>
              <a:rPr dirty="0" sz="1000" spc="-10">
                <a:latin typeface="Arial MT"/>
                <a:cs typeface="Arial MT"/>
              </a:rPr>
              <a:t>u</a:t>
            </a:r>
            <a:r>
              <a:rPr dirty="0" sz="1000" spc="-5">
                <a:latin typeface="Arial MT"/>
                <a:cs typeface="Arial MT"/>
              </a:rPr>
              <a:t>r</a:t>
            </a:r>
            <a:r>
              <a:rPr dirty="0" sz="1000">
                <a:latin typeface="Arial MT"/>
                <a:cs typeface="Arial MT"/>
              </a:rPr>
              <a:t>c</a:t>
            </a:r>
            <a:r>
              <a:rPr dirty="0" sz="1000" spc="-5">
                <a:latin typeface="Arial MT"/>
                <a:cs typeface="Arial MT"/>
              </a:rPr>
              <a:t>e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388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Gen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6666"/>
            <a:ext cx="1715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dirty="0" sz="1600" spc="-5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" y="1782406"/>
            <a:ext cx="2874999" cy="25137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4379" y="1712976"/>
            <a:ext cx="4165091" cy="209092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60854" y="1388440"/>
            <a:ext cx="79819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7069" y="1314957"/>
            <a:ext cx="7797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Bac</a:t>
            </a:r>
            <a:r>
              <a:rPr dirty="0" sz="1400" spc="5">
                <a:latin typeface="Arial MT"/>
                <a:cs typeface="Arial MT"/>
              </a:rPr>
              <a:t>k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5">
                <a:latin typeface="Arial MT"/>
                <a:cs typeface="Arial MT"/>
              </a:rPr>
              <a:t>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467563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8739" y="4813598"/>
            <a:ext cx="49466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0">
                <a:latin typeface="Arial MT"/>
                <a:cs typeface="Arial MT"/>
              </a:rPr>
              <a:t>S</a:t>
            </a:r>
            <a:r>
              <a:rPr dirty="0" sz="1000" spc="-5">
                <a:latin typeface="Arial MT"/>
                <a:cs typeface="Arial MT"/>
              </a:rPr>
              <a:t>o</a:t>
            </a:r>
            <a:r>
              <a:rPr dirty="0" sz="1000" spc="-10">
                <a:latin typeface="Arial MT"/>
                <a:cs typeface="Arial MT"/>
              </a:rPr>
              <a:t>u</a:t>
            </a:r>
            <a:r>
              <a:rPr dirty="0" sz="1000" spc="-5">
                <a:latin typeface="Arial MT"/>
                <a:cs typeface="Arial MT"/>
              </a:rPr>
              <a:t>r</a:t>
            </a:r>
            <a:r>
              <a:rPr dirty="0" sz="1000">
                <a:latin typeface="Arial MT"/>
                <a:cs typeface="Arial MT"/>
              </a:rPr>
              <a:t>c</a:t>
            </a:r>
            <a:r>
              <a:rPr dirty="0" sz="1000" spc="-5">
                <a:latin typeface="Arial MT"/>
                <a:cs typeface="Arial MT"/>
              </a:rPr>
              <a:t>e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 Moinudeen Syed</dc:creator>
  <dc:title>PowerPoint Presentation</dc:title>
  <dcterms:created xsi:type="dcterms:W3CDTF">2024-04-07T11:48:15Z</dcterms:created>
  <dcterms:modified xsi:type="dcterms:W3CDTF">2024-04-07T11:48:15Z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2024-04-07T00:00:00Z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2024-04-07T00:00:00Z</vt:filetime>
  </property>
</Properties>
</file>