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fntdata" ContentType="application/x-fontdata"/>
  <Override PartName="/ppt/presentation.xml" ContentType="application/vnd.openxmlformats-officedocument.presentationml.presentation.main+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0080625" cy="7559675"/>
  <p:notesSz cx="7559675" cy="10691813"/>
  <p:embeddedFontLst>
    <p:embeddedFont>
      <p:font typeface="Calibri" pitchFamily="34" charset="0"/>
      <p:regular r:id="rId26"/>
      <p:bold r:id="rId27"/>
      <p:italic r:id="rId28"/>
      <p:boldItalic r:id="rId29"/>
    </p:embeddedFont>
    <p:embeddedFont>
      <p:font typeface="Indie Flower" charset="0"/>
      <p:regular r:id="rId30"/>
    </p:embeddedFont>
    <p:embeddedFont>
      <p:font typeface="Helvetica Neue" charset="0"/>
      <p:regular r:id="rId31"/>
      <p:bold r:id="rId32"/>
      <p:italic r:id="rId33"/>
      <p:boldItalic r:id="rId34"/>
    </p:embeddedFont>
    <p:embeddedFont>
      <p:font typeface="Arial Narrow"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1">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p:scale>
          <a:sx n="70" d="100"/>
          <a:sy n="70" d="100"/>
        </p:scale>
        <p:origin x="-1164" y="-12"/>
      </p:cViewPr>
      <p:guideLst>
        <p:guide orient="horz" pos="2161"/>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Google Shape;5;n"/>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6" name="Google Shape;6;n"/>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 name="Google Shape;7;n"/>
          <p:cNvSpPr txBox="1">
            <a:spLocks noGrp="1"/>
          </p:cNvSpPr>
          <p:nvPr>
            <p:ph type="body" idx="1"/>
          </p:nvPr>
        </p:nvSpPr>
        <p:spPr>
          <a:xfrm>
            <a:off x="755650" y="5078412"/>
            <a:ext cx="6042025" cy="4805362"/>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hdr" idx="3"/>
          </p:nvPr>
        </p:nvSpPr>
        <p:spPr>
          <a:xfrm>
            <a:off x="0" y="0"/>
            <a:ext cx="3273425" cy="528637"/>
          </a:xfrm>
          <a:prstGeom prst="rect">
            <a:avLst/>
          </a:prstGeom>
          <a:noFill/>
          <a:ln>
            <a:noFill/>
          </a:ln>
        </p:spPr>
        <p:txBody>
          <a:bodyPr spcFirstLastPara="1" wrap="square" lIns="0" tIns="0" rIns="0" bIns="0" anchor="t" anchorCtr="0">
            <a:noAutofit/>
          </a:bodyPr>
          <a:lstStyle>
            <a:lvl1pPr marR="0" lvl="0" algn="l" rtl="0">
              <a:lnSpc>
                <a:spcPct val="87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dt" idx="10"/>
          </p:nvPr>
        </p:nvSpPr>
        <p:spPr>
          <a:xfrm>
            <a:off x="4279900" y="0"/>
            <a:ext cx="3273425" cy="528637"/>
          </a:xfrm>
          <a:prstGeom prst="rect">
            <a:avLst/>
          </a:prstGeom>
          <a:noFill/>
          <a:ln>
            <a:noFill/>
          </a:ln>
        </p:spPr>
        <p:txBody>
          <a:bodyPr spcFirstLastPara="1" wrap="square" lIns="0" tIns="0" rIns="0" bIns="0" anchor="t" anchorCtr="0">
            <a:noAutofit/>
          </a:bodyPr>
          <a:lstStyle>
            <a:lvl1pPr marR="0" lvl="0" algn="l" rtl="0">
              <a:lnSpc>
                <a:spcPct val="87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0" name="Google Shape;10;n"/>
          <p:cNvSpPr txBox="1">
            <a:spLocks noGrp="1"/>
          </p:cNvSpPr>
          <p:nvPr>
            <p:ph type="ftr" idx="11"/>
          </p:nvPr>
        </p:nvSpPr>
        <p:spPr>
          <a:xfrm>
            <a:off x="0" y="10155237"/>
            <a:ext cx="3273425" cy="528637"/>
          </a:xfrm>
          <a:prstGeom prst="rect">
            <a:avLst/>
          </a:prstGeom>
          <a:noFill/>
          <a:ln>
            <a:noFill/>
          </a:ln>
        </p:spPr>
        <p:txBody>
          <a:bodyPr spcFirstLastPara="1" wrap="square" lIns="0" tIns="0" rIns="0" bIns="0" anchor="b" anchorCtr="0">
            <a:noAutofit/>
          </a:bodyPr>
          <a:lstStyle>
            <a:lvl1pPr marR="0" lvl="0" algn="l" rtl="0">
              <a:lnSpc>
                <a:spcPct val="87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1" name="Google Shape;11;n"/>
          <p:cNvSpPr txBox="1">
            <a:spLocks noGrp="1"/>
          </p:cNvSpPr>
          <p:nvPr>
            <p:ph type="sldNum" idx="12"/>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19</a:t>
            </a:fld>
            <a:endParaRPr/>
          </a:p>
        </p:txBody>
      </p:sp>
      <p:sp>
        <p:nvSpPr>
          <p:cNvPr id="241" name="Google Shape;241;p19:notes"/>
          <p:cNvSpPr txBox="1"/>
          <p:nvPr/>
        </p:nvSpPr>
        <p:spPr>
          <a:xfrm>
            <a:off x="1106487" y="812800"/>
            <a:ext cx="5345112" cy="40084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2" name="Google Shape;242;p19: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20</a:t>
            </a:fld>
            <a:endParaRPr/>
          </a:p>
        </p:txBody>
      </p:sp>
      <p:sp>
        <p:nvSpPr>
          <p:cNvPr id="249" name="Google Shape;249;p20:notes"/>
          <p:cNvSpPr txBox="1"/>
          <p:nvPr/>
        </p:nvSpPr>
        <p:spPr>
          <a:xfrm>
            <a:off x="1106487" y="812800"/>
            <a:ext cx="5345112" cy="40084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0" name="Google Shape;250;p20: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51" name="Google Shape;251;p20: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21</a:t>
            </a:fld>
            <a:endParaRPr/>
          </a:p>
        </p:txBody>
      </p:sp>
      <p:sp>
        <p:nvSpPr>
          <p:cNvPr id="256" name="Google Shape;256;p21:notes"/>
          <p:cNvSpPr txBox="1"/>
          <p:nvPr/>
        </p:nvSpPr>
        <p:spPr>
          <a:xfrm>
            <a:off x="1106487" y="812800"/>
            <a:ext cx="5345112" cy="40084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7" name="Google Shape;257;p21: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58" name="Google Shape;258;p21: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22</a:t>
            </a:fld>
            <a:endParaRPr/>
          </a:p>
        </p:txBody>
      </p:sp>
      <p:sp>
        <p:nvSpPr>
          <p:cNvPr id="264" name="Google Shape;264;p22:notes"/>
          <p:cNvSpPr>
            <a:spLocks noGrp="1" noRot="1" noChangeAspect="1"/>
          </p:cNvSpPr>
          <p:nvPr>
            <p:ph type="sldImg" idx="2"/>
          </p:nvPr>
        </p:nvSpPr>
        <p:spPr>
          <a:xfrm>
            <a:off x="1108075" y="812800"/>
            <a:ext cx="5337175" cy="40036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5" name="Google Shape;265;p22: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1" name="Google Shape;271;p23: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796300" y="4857793"/>
            <a:ext cx="8568531" cy="1501435"/>
          </a:xfrm>
          <a:prstGeom prst="rect">
            <a:avLst/>
          </a:prstGeom>
          <a:noFill/>
          <a:ln>
            <a:noFill/>
          </a:ln>
        </p:spPr>
        <p:txBody>
          <a:bodyPr spcFirstLastPara="1" wrap="square" lIns="100775" tIns="50375" rIns="100775" bIns="50375" anchor="t" anchorCtr="0">
            <a:noAutofit/>
          </a:bodyPr>
          <a:lstStyle>
            <a:lvl1pPr lvl="0" algn="l">
              <a:spcBef>
                <a:spcPts val="0"/>
              </a:spcBef>
              <a:spcAft>
                <a:spcPts val="0"/>
              </a:spcAft>
              <a:buSzPts val="1400"/>
              <a:buNone/>
              <a:defRPr sz="44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796300" y="3204115"/>
            <a:ext cx="8568531" cy="1653678"/>
          </a:xfrm>
          <a:prstGeom prst="rect">
            <a:avLst/>
          </a:prstGeom>
          <a:noFill/>
          <a:ln>
            <a:noFill/>
          </a:ln>
        </p:spPr>
        <p:txBody>
          <a:bodyPr spcFirstLastPara="1" wrap="square" lIns="100775" tIns="50375" rIns="100775" bIns="50375" anchor="b" anchorCtr="0">
            <a:noAutofit/>
          </a:bodyPr>
          <a:lstStyle>
            <a:lvl1pPr marL="457200" lvl="0" indent="-228600" algn="l">
              <a:spcBef>
                <a:spcPts val="440"/>
              </a:spcBef>
              <a:spcAft>
                <a:spcPts val="0"/>
              </a:spcAft>
              <a:buClr>
                <a:srgbClr val="888888"/>
              </a:buClr>
              <a:buSzPts val="2200"/>
              <a:buNone/>
              <a:defRPr sz="2200">
                <a:solidFill>
                  <a:srgbClr val="888888"/>
                </a:solidFill>
              </a:defRPr>
            </a:lvl1pPr>
            <a:lvl2pPr marL="914400" lvl="1" indent="-228600" algn="l">
              <a:spcBef>
                <a:spcPts val="400"/>
              </a:spcBef>
              <a:spcAft>
                <a:spcPts val="0"/>
              </a:spcAft>
              <a:buClr>
                <a:srgbClr val="888888"/>
              </a:buClr>
              <a:buSzPts val="2000"/>
              <a:buNone/>
              <a:defRPr sz="2000">
                <a:solidFill>
                  <a:srgbClr val="888888"/>
                </a:solidFill>
              </a:defRPr>
            </a:lvl2pPr>
            <a:lvl3pPr marL="1371600" lvl="2" indent="-228600" algn="l">
              <a:spcBef>
                <a:spcPts val="360"/>
              </a:spcBef>
              <a:spcAft>
                <a:spcPts val="0"/>
              </a:spcAft>
              <a:buClr>
                <a:srgbClr val="888888"/>
              </a:buClr>
              <a:buSzPts val="1800"/>
              <a:buNone/>
              <a:defRPr sz="1800">
                <a:solidFill>
                  <a:srgbClr val="888888"/>
                </a:solidFill>
              </a:defRPr>
            </a:lvl3pPr>
            <a:lvl4pPr marL="1828800" lvl="3" indent="-228600" algn="l">
              <a:spcBef>
                <a:spcPts val="300"/>
              </a:spcBef>
              <a:spcAft>
                <a:spcPts val="0"/>
              </a:spcAft>
              <a:buClr>
                <a:srgbClr val="888888"/>
              </a:buClr>
              <a:buSzPts val="1500"/>
              <a:buNone/>
              <a:defRPr sz="1500">
                <a:solidFill>
                  <a:srgbClr val="888888"/>
                </a:solidFill>
              </a:defRPr>
            </a:lvl4pPr>
            <a:lvl5pPr marL="2286000" lvl="4" indent="-228600" algn="l">
              <a:spcBef>
                <a:spcPts val="300"/>
              </a:spcBef>
              <a:spcAft>
                <a:spcPts val="0"/>
              </a:spcAft>
              <a:buClr>
                <a:srgbClr val="888888"/>
              </a:buClr>
              <a:buSzPts val="1500"/>
              <a:buNone/>
              <a:defRPr sz="1500">
                <a:solidFill>
                  <a:srgbClr val="888888"/>
                </a:solidFill>
              </a:defRPr>
            </a:lvl5pPr>
            <a:lvl6pPr marL="2743200" lvl="5" indent="-228600" algn="l">
              <a:spcBef>
                <a:spcPts val="3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a:endParaRPr/>
          </a:p>
        </p:txBody>
      </p:sp>
      <p:sp>
        <p:nvSpPr>
          <p:cNvPr id="21" name="Google Shape;21;p2"/>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554787" y="1944167"/>
            <a:ext cx="4917805" cy="5500013"/>
          </a:xfrm>
          <a:prstGeom prst="rect">
            <a:avLst/>
          </a:prstGeom>
          <a:noFill/>
          <a:ln>
            <a:noFill/>
          </a:ln>
        </p:spPr>
        <p:txBody>
          <a:bodyPr spcFirstLastPara="1" wrap="square" lIns="100775" tIns="50375" rIns="100775" bIns="50375" anchor="t" anchorCtr="0">
            <a:no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7" name="Google Shape;77;p11"/>
          <p:cNvSpPr txBox="1">
            <a:spLocks noGrp="1"/>
          </p:cNvSpPr>
          <p:nvPr>
            <p:ph type="body" idx="2"/>
          </p:nvPr>
        </p:nvSpPr>
        <p:spPr>
          <a:xfrm>
            <a:off x="5640602" y="1944167"/>
            <a:ext cx="4917805" cy="5500013"/>
          </a:xfrm>
          <a:prstGeom prst="rect">
            <a:avLst/>
          </a:prstGeom>
          <a:noFill/>
          <a:ln>
            <a:noFill/>
          </a:ln>
        </p:spPr>
        <p:txBody>
          <a:bodyPr spcFirstLastPara="1" wrap="square" lIns="100775" tIns="50375" rIns="100775" bIns="50375" anchor="t" anchorCtr="0">
            <a:no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8" name="Google Shape;78;p11"/>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1"/>
        <p:cNvGrpSpPr/>
        <p:nvPr/>
      </p:nvGrpSpPr>
      <p:grpSpPr>
        <a:xfrm>
          <a:off x="0" y="0"/>
          <a:ext cx="0" cy="0"/>
          <a:chOff x="0" y="0"/>
          <a:chExt cx="0" cy="0"/>
        </a:xfrm>
      </p:grpSpPr>
      <p:sp>
        <p:nvSpPr>
          <p:cNvPr id="82" name="Google Shape;82;p12"/>
          <p:cNvSpPr txBox="1">
            <a:spLocks noGrp="1"/>
          </p:cNvSpPr>
          <p:nvPr>
            <p:ph type="ctrTitle"/>
          </p:nvPr>
        </p:nvSpPr>
        <p:spPr>
          <a:xfrm>
            <a:off x="756047" y="2348401"/>
            <a:ext cx="8568531" cy="1620430"/>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2"/>
          <p:cNvSpPr txBox="1">
            <a:spLocks noGrp="1"/>
          </p:cNvSpPr>
          <p:nvPr>
            <p:ph type="subTitle" idx="1"/>
          </p:nvPr>
        </p:nvSpPr>
        <p:spPr>
          <a:xfrm>
            <a:off x="1512094" y="4283817"/>
            <a:ext cx="7056438" cy="1931917"/>
          </a:xfrm>
          <a:prstGeom prst="rect">
            <a:avLst/>
          </a:prstGeom>
          <a:noFill/>
          <a:ln>
            <a:noFill/>
          </a:ln>
        </p:spPr>
        <p:txBody>
          <a:bodyPr spcFirstLastPara="1" wrap="square" lIns="100775" tIns="50375" rIns="100775" bIns="50375" anchor="t" anchorCtr="0">
            <a:noAutofit/>
          </a:bodyPr>
          <a:lstStyle>
            <a:lvl1pPr lvl="0" algn="ctr">
              <a:spcBef>
                <a:spcPts val="700"/>
              </a:spcBef>
              <a:spcAft>
                <a:spcPts val="0"/>
              </a:spcAft>
              <a:buClr>
                <a:srgbClr val="888888"/>
              </a:buClr>
              <a:buSzPts val="3500"/>
              <a:buNone/>
              <a:defRPr>
                <a:solidFill>
                  <a:srgbClr val="888888"/>
                </a:solidFill>
              </a:defRPr>
            </a:lvl1pPr>
            <a:lvl2pPr lvl="1" algn="ctr">
              <a:spcBef>
                <a:spcPts val="620"/>
              </a:spcBef>
              <a:spcAft>
                <a:spcPts val="0"/>
              </a:spcAft>
              <a:buClr>
                <a:srgbClr val="888888"/>
              </a:buClr>
              <a:buSzPts val="3100"/>
              <a:buNone/>
              <a:defRPr>
                <a:solidFill>
                  <a:srgbClr val="888888"/>
                </a:solidFill>
              </a:defRPr>
            </a:lvl2pPr>
            <a:lvl3pPr lvl="2" algn="ctr">
              <a:spcBef>
                <a:spcPts val="520"/>
              </a:spcBef>
              <a:spcAft>
                <a:spcPts val="0"/>
              </a:spcAft>
              <a:buClr>
                <a:srgbClr val="888888"/>
              </a:buClr>
              <a:buSzPts val="2600"/>
              <a:buNone/>
              <a:defRPr>
                <a:solidFill>
                  <a:srgbClr val="888888"/>
                </a:solidFill>
              </a:defRPr>
            </a:lvl3pPr>
            <a:lvl4pPr lvl="3" algn="ctr">
              <a:spcBef>
                <a:spcPts val="440"/>
              </a:spcBef>
              <a:spcAft>
                <a:spcPts val="0"/>
              </a:spcAft>
              <a:buClr>
                <a:srgbClr val="888888"/>
              </a:buClr>
              <a:buSzPts val="2200"/>
              <a:buNone/>
              <a:defRPr>
                <a:solidFill>
                  <a:srgbClr val="888888"/>
                </a:solidFill>
              </a:defRPr>
            </a:lvl4pPr>
            <a:lvl5pPr lvl="4" algn="ctr">
              <a:spcBef>
                <a:spcPts val="440"/>
              </a:spcBef>
              <a:spcAft>
                <a:spcPts val="0"/>
              </a:spcAft>
              <a:buClr>
                <a:srgbClr val="888888"/>
              </a:buClr>
              <a:buSzPts val="22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a:endParaRPr/>
          </a:p>
        </p:txBody>
      </p:sp>
      <p:sp>
        <p:nvSpPr>
          <p:cNvPr id="84" name="Google Shape;84;p12"/>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503237" y="1763712"/>
            <a:ext cx="9074150" cy="4989512"/>
          </a:xfrm>
          <a:prstGeom prst="rect">
            <a:avLst/>
          </a:prstGeom>
          <a:noFill/>
          <a:ln>
            <a:noFill/>
          </a:ln>
        </p:spPr>
        <p:txBody>
          <a:bodyPr spcFirstLastPara="1" wrap="square" lIns="100775" tIns="50375" rIns="100775" bIns="503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rot="5400000">
            <a:off x="5752980" y="2638755"/>
            <a:ext cx="7109944" cy="2500906"/>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rot="5400000">
            <a:off x="667165" y="221856"/>
            <a:ext cx="7109944" cy="7334704"/>
          </a:xfrm>
          <a:prstGeom prst="rect">
            <a:avLst/>
          </a:prstGeom>
          <a:noFill/>
          <a:ln>
            <a:noFill/>
          </a:ln>
        </p:spPr>
        <p:txBody>
          <a:bodyPr spcFirstLastPara="1" wrap="square" lIns="100775" tIns="50375" rIns="100775" bIns="503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rot="5400000">
            <a:off x="2545556" y="-278607"/>
            <a:ext cx="4989512" cy="9074150"/>
          </a:xfrm>
          <a:prstGeom prst="rect">
            <a:avLst/>
          </a:prstGeom>
          <a:noFill/>
          <a:ln>
            <a:noFill/>
          </a:ln>
        </p:spPr>
        <p:txBody>
          <a:bodyPr spcFirstLastPara="1" wrap="square" lIns="100775" tIns="50375" rIns="100775" bIns="503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7"/>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975873" y="5291772"/>
            <a:ext cx="6048375" cy="624724"/>
          </a:xfrm>
          <a:prstGeom prst="rect">
            <a:avLst/>
          </a:prstGeom>
          <a:noFill/>
          <a:ln>
            <a:noFill/>
          </a:ln>
        </p:spPr>
        <p:txBody>
          <a:bodyPr spcFirstLastPara="1" wrap="square" lIns="100775" tIns="50375" rIns="100775" bIns="50375" anchor="b" anchorCtr="0">
            <a:noAutofit/>
          </a:bodyPr>
          <a:lstStyle>
            <a:lvl1pPr lvl="0" algn="l">
              <a:spcBef>
                <a:spcPts val="0"/>
              </a:spcBef>
              <a:spcAft>
                <a:spcPts val="0"/>
              </a:spcAft>
              <a:buSzPts val="1400"/>
              <a:buNone/>
              <a:defRPr sz="2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a:spLocks noGrp="1"/>
          </p:cNvSpPr>
          <p:nvPr>
            <p:ph type="pic" idx="2"/>
          </p:nvPr>
        </p:nvSpPr>
        <p:spPr>
          <a:xfrm>
            <a:off x="1975873" y="675471"/>
            <a:ext cx="6048375" cy="4535805"/>
          </a:xfrm>
          <a:prstGeom prst="rect">
            <a:avLst/>
          </a:prstGeom>
          <a:noFill/>
          <a:ln>
            <a:noFill/>
          </a:ln>
        </p:spPr>
      </p:sp>
      <p:sp>
        <p:nvSpPr>
          <p:cNvPr id="54" name="Google Shape;54;p8"/>
          <p:cNvSpPr txBox="1">
            <a:spLocks noGrp="1"/>
          </p:cNvSpPr>
          <p:nvPr>
            <p:ph type="body" idx="1"/>
          </p:nvPr>
        </p:nvSpPr>
        <p:spPr>
          <a:xfrm>
            <a:off x="1975873" y="5916496"/>
            <a:ext cx="6048375" cy="887211"/>
          </a:xfrm>
          <a:prstGeom prst="rect">
            <a:avLst/>
          </a:prstGeom>
          <a:noFill/>
          <a:ln>
            <a:noFill/>
          </a:ln>
        </p:spPr>
        <p:txBody>
          <a:bodyPr spcFirstLastPara="1" wrap="square" lIns="100775" tIns="50375" rIns="100775" bIns="50375" anchor="t" anchorCtr="0">
            <a:no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55" name="Google Shape;55;p8"/>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504033" y="300987"/>
            <a:ext cx="3316456" cy="1280945"/>
          </a:xfrm>
          <a:prstGeom prst="rect">
            <a:avLst/>
          </a:prstGeom>
          <a:noFill/>
          <a:ln>
            <a:noFill/>
          </a:ln>
        </p:spPr>
        <p:txBody>
          <a:bodyPr spcFirstLastPara="1" wrap="square" lIns="100775" tIns="50375" rIns="100775" bIns="50375" anchor="b" anchorCtr="0">
            <a:noAutofit/>
          </a:bodyPr>
          <a:lstStyle>
            <a:lvl1pPr lvl="0" algn="l">
              <a:spcBef>
                <a:spcPts val="0"/>
              </a:spcBef>
              <a:spcAft>
                <a:spcPts val="0"/>
              </a:spcAft>
              <a:buSzPts val="1400"/>
              <a:buNone/>
              <a:defRPr sz="2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941246" y="300989"/>
            <a:ext cx="5635349" cy="6451973"/>
          </a:xfrm>
          <a:prstGeom prst="rect">
            <a:avLst/>
          </a:prstGeom>
          <a:noFill/>
          <a:ln>
            <a:noFill/>
          </a:ln>
        </p:spPr>
        <p:txBody>
          <a:bodyPr spcFirstLastPara="1" wrap="square" lIns="100775" tIns="50375" rIns="100775" bIns="50375" anchor="t" anchorCtr="0">
            <a:noAutofit/>
          </a:bodyPr>
          <a:lstStyle>
            <a:lvl1pPr marL="457200" lvl="0" indent="-450850" algn="l">
              <a:spcBef>
                <a:spcPts val="700"/>
              </a:spcBef>
              <a:spcAft>
                <a:spcPts val="0"/>
              </a:spcAft>
              <a:buClr>
                <a:schemeClr val="dk1"/>
              </a:buClr>
              <a:buSzPts val="3500"/>
              <a:buChar char="•"/>
              <a:defRPr sz="3500"/>
            </a:lvl1pPr>
            <a:lvl2pPr marL="914400" lvl="1" indent="-425450" algn="l">
              <a:spcBef>
                <a:spcPts val="620"/>
              </a:spcBef>
              <a:spcAft>
                <a:spcPts val="0"/>
              </a:spcAft>
              <a:buClr>
                <a:schemeClr val="dk1"/>
              </a:buClr>
              <a:buSzPts val="3100"/>
              <a:buChar char="–"/>
              <a:defRPr sz="3100"/>
            </a:lvl2pPr>
            <a:lvl3pPr marL="1371600" lvl="2" indent="-393700" algn="l">
              <a:spcBef>
                <a:spcPts val="520"/>
              </a:spcBef>
              <a:spcAft>
                <a:spcPts val="0"/>
              </a:spcAft>
              <a:buClr>
                <a:schemeClr val="dk1"/>
              </a:buClr>
              <a:buSzPts val="2600"/>
              <a:buChar char="•"/>
              <a:defRPr sz="2600"/>
            </a:lvl3pPr>
            <a:lvl4pPr marL="1828800" lvl="3" indent="-368300" algn="l">
              <a:spcBef>
                <a:spcPts val="440"/>
              </a:spcBef>
              <a:spcAft>
                <a:spcPts val="0"/>
              </a:spcAft>
              <a:buClr>
                <a:schemeClr val="dk1"/>
              </a:buClr>
              <a:buSzPts val="2200"/>
              <a:buChar char="–"/>
              <a:defRPr sz="2200"/>
            </a:lvl4pPr>
            <a:lvl5pPr marL="2286000" lvl="4" indent="-368300" algn="l">
              <a:spcBef>
                <a:spcPts val="440"/>
              </a:spcBef>
              <a:spcAft>
                <a:spcPts val="0"/>
              </a:spcAft>
              <a:buClr>
                <a:schemeClr val="dk1"/>
              </a:buClr>
              <a:buSzPts val="2200"/>
              <a:buChar char="»"/>
              <a:defRPr sz="2200"/>
            </a:lvl5pPr>
            <a:lvl6pPr marL="2743200" lvl="5" indent="-368300" algn="l">
              <a:spcBef>
                <a:spcPts val="440"/>
              </a:spcBef>
              <a:spcAft>
                <a:spcPts val="0"/>
              </a:spcAft>
              <a:buClr>
                <a:schemeClr val="dk1"/>
              </a:buClr>
              <a:buSzPts val="2200"/>
              <a:buChar char="•"/>
              <a:defRPr sz="2200"/>
            </a:lvl6pPr>
            <a:lvl7pPr marL="3200400" lvl="6" indent="-368300" algn="l">
              <a:spcBef>
                <a:spcPts val="440"/>
              </a:spcBef>
              <a:spcAft>
                <a:spcPts val="0"/>
              </a:spcAft>
              <a:buClr>
                <a:schemeClr val="dk1"/>
              </a:buClr>
              <a:buSzPts val="2200"/>
              <a:buChar char="•"/>
              <a:defRPr sz="2200"/>
            </a:lvl7pPr>
            <a:lvl8pPr marL="3657600" lvl="7" indent="-368300" algn="l">
              <a:spcBef>
                <a:spcPts val="440"/>
              </a:spcBef>
              <a:spcAft>
                <a:spcPts val="0"/>
              </a:spcAft>
              <a:buClr>
                <a:schemeClr val="dk1"/>
              </a:buClr>
              <a:buSzPts val="2200"/>
              <a:buChar char="•"/>
              <a:defRPr sz="2200"/>
            </a:lvl8pPr>
            <a:lvl9pPr marL="4114800" lvl="8" indent="-368300" algn="l">
              <a:spcBef>
                <a:spcPts val="440"/>
              </a:spcBef>
              <a:spcAft>
                <a:spcPts val="0"/>
              </a:spcAft>
              <a:buClr>
                <a:schemeClr val="dk1"/>
              </a:buClr>
              <a:buSzPts val="2200"/>
              <a:buChar char="•"/>
              <a:defRPr sz="2200"/>
            </a:lvl9pPr>
          </a:lstStyle>
          <a:p>
            <a:endParaRPr/>
          </a:p>
        </p:txBody>
      </p:sp>
      <p:sp>
        <p:nvSpPr>
          <p:cNvPr id="61" name="Google Shape;61;p9"/>
          <p:cNvSpPr txBox="1">
            <a:spLocks noGrp="1"/>
          </p:cNvSpPr>
          <p:nvPr>
            <p:ph type="body" idx="2"/>
          </p:nvPr>
        </p:nvSpPr>
        <p:spPr>
          <a:xfrm>
            <a:off x="504033" y="1581934"/>
            <a:ext cx="3316456" cy="5171028"/>
          </a:xfrm>
          <a:prstGeom prst="rect">
            <a:avLst/>
          </a:prstGeom>
          <a:noFill/>
          <a:ln>
            <a:noFill/>
          </a:ln>
        </p:spPr>
        <p:txBody>
          <a:bodyPr spcFirstLastPara="1" wrap="square" lIns="100775" tIns="50375" rIns="100775" bIns="50375" anchor="t" anchorCtr="0">
            <a:no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04031" y="302737"/>
            <a:ext cx="9072563" cy="1259946"/>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504031" y="1692179"/>
            <a:ext cx="4454027" cy="705219"/>
          </a:xfrm>
          <a:prstGeom prst="rect">
            <a:avLst/>
          </a:prstGeom>
          <a:noFill/>
          <a:ln>
            <a:noFill/>
          </a:ln>
        </p:spPr>
        <p:txBody>
          <a:bodyPr spcFirstLastPara="1" wrap="square" lIns="100775" tIns="50375" rIns="100775" bIns="50375" anchor="b" anchorCtr="0">
            <a:no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60"/>
              </a:spcBef>
              <a:spcAft>
                <a:spcPts val="0"/>
              </a:spcAft>
              <a:buClr>
                <a:schemeClr val="dk1"/>
              </a:buClr>
              <a:buSzPts val="1800"/>
              <a:buNone/>
              <a:defRPr sz="1800" b="1"/>
            </a:lvl4pPr>
            <a:lvl5pPr marL="2286000" lvl="4" indent="-228600" algn="l">
              <a:spcBef>
                <a:spcPts val="360"/>
              </a:spcBef>
              <a:spcAft>
                <a:spcPts val="0"/>
              </a:spcAft>
              <a:buClr>
                <a:schemeClr val="dk1"/>
              </a:buClr>
              <a:buSzPts val="1800"/>
              <a:buNone/>
              <a:defRPr sz="1800" b="1"/>
            </a:lvl5pPr>
            <a:lvl6pPr marL="2743200" lvl="5" indent="-228600" algn="l">
              <a:spcBef>
                <a:spcPts val="360"/>
              </a:spcBef>
              <a:spcAft>
                <a:spcPts val="0"/>
              </a:spcAft>
              <a:buClr>
                <a:schemeClr val="dk1"/>
              </a:buClr>
              <a:buSzPts val="1800"/>
              <a:buNone/>
              <a:defRPr sz="1800" b="1"/>
            </a:lvl6pPr>
            <a:lvl7pPr marL="3200400" lvl="6" indent="-228600" algn="l">
              <a:spcBef>
                <a:spcPts val="360"/>
              </a:spcBef>
              <a:spcAft>
                <a:spcPts val="0"/>
              </a:spcAft>
              <a:buClr>
                <a:schemeClr val="dk1"/>
              </a:buClr>
              <a:buSzPts val="1800"/>
              <a:buNone/>
              <a:defRPr sz="1800" b="1"/>
            </a:lvl7pPr>
            <a:lvl8pPr marL="3657600" lvl="7" indent="-228600" algn="l">
              <a:spcBef>
                <a:spcPts val="360"/>
              </a:spcBef>
              <a:spcAft>
                <a:spcPts val="0"/>
              </a:spcAft>
              <a:buClr>
                <a:schemeClr val="dk1"/>
              </a:buClr>
              <a:buSzPts val="1800"/>
              <a:buNone/>
              <a:defRPr sz="1800" b="1"/>
            </a:lvl8pPr>
            <a:lvl9pPr marL="4114800" lvl="8" indent="-228600" algn="l">
              <a:spcBef>
                <a:spcPts val="360"/>
              </a:spcBef>
              <a:spcAft>
                <a:spcPts val="0"/>
              </a:spcAft>
              <a:buClr>
                <a:schemeClr val="dk1"/>
              </a:buClr>
              <a:buSzPts val="1800"/>
              <a:buNone/>
              <a:defRPr sz="1800" b="1"/>
            </a:lvl9pPr>
          </a:lstStyle>
          <a:p>
            <a:endParaRPr/>
          </a:p>
        </p:txBody>
      </p:sp>
      <p:sp>
        <p:nvSpPr>
          <p:cNvPr id="68" name="Google Shape;68;p10"/>
          <p:cNvSpPr txBox="1">
            <a:spLocks noGrp="1"/>
          </p:cNvSpPr>
          <p:nvPr>
            <p:ph type="body" idx="2"/>
          </p:nvPr>
        </p:nvSpPr>
        <p:spPr>
          <a:xfrm>
            <a:off x="504031" y="2397397"/>
            <a:ext cx="4454027" cy="4355563"/>
          </a:xfrm>
          <a:prstGeom prst="rect">
            <a:avLst/>
          </a:prstGeom>
          <a:noFill/>
          <a:ln>
            <a:noFill/>
          </a:ln>
        </p:spPr>
        <p:txBody>
          <a:bodyPr spcFirstLastPara="1" wrap="square" lIns="100775" tIns="50375" rIns="100775" bIns="50375" anchor="t" anchorCtr="0">
            <a:no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10"/>
          <p:cNvSpPr txBox="1">
            <a:spLocks noGrp="1"/>
          </p:cNvSpPr>
          <p:nvPr>
            <p:ph type="body" idx="3"/>
          </p:nvPr>
        </p:nvSpPr>
        <p:spPr>
          <a:xfrm>
            <a:off x="5120818" y="1692179"/>
            <a:ext cx="4455776" cy="705219"/>
          </a:xfrm>
          <a:prstGeom prst="rect">
            <a:avLst/>
          </a:prstGeom>
          <a:noFill/>
          <a:ln>
            <a:noFill/>
          </a:ln>
        </p:spPr>
        <p:txBody>
          <a:bodyPr spcFirstLastPara="1" wrap="square" lIns="100775" tIns="50375" rIns="100775" bIns="50375" anchor="b" anchorCtr="0">
            <a:no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60"/>
              </a:spcBef>
              <a:spcAft>
                <a:spcPts val="0"/>
              </a:spcAft>
              <a:buClr>
                <a:schemeClr val="dk1"/>
              </a:buClr>
              <a:buSzPts val="1800"/>
              <a:buNone/>
              <a:defRPr sz="1800" b="1"/>
            </a:lvl4pPr>
            <a:lvl5pPr marL="2286000" lvl="4" indent="-228600" algn="l">
              <a:spcBef>
                <a:spcPts val="360"/>
              </a:spcBef>
              <a:spcAft>
                <a:spcPts val="0"/>
              </a:spcAft>
              <a:buClr>
                <a:schemeClr val="dk1"/>
              </a:buClr>
              <a:buSzPts val="1800"/>
              <a:buNone/>
              <a:defRPr sz="1800" b="1"/>
            </a:lvl5pPr>
            <a:lvl6pPr marL="2743200" lvl="5" indent="-228600" algn="l">
              <a:spcBef>
                <a:spcPts val="360"/>
              </a:spcBef>
              <a:spcAft>
                <a:spcPts val="0"/>
              </a:spcAft>
              <a:buClr>
                <a:schemeClr val="dk1"/>
              </a:buClr>
              <a:buSzPts val="1800"/>
              <a:buNone/>
              <a:defRPr sz="1800" b="1"/>
            </a:lvl6pPr>
            <a:lvl7pPr marL="3200400" lvl="6" indent="-228600" algn="l">
              <a:spcBef>
                <a:spcPts val="360"/>
              </a:spcBef>
              <a:spcAft>
                <a:spcPts val="0"/>
              </a:spcAft>
              <a:buClr>
                <a:schemeClr val="dk1"/>
              </a:buClr>
              <a:buSzPts val="1800"/>
              <a:buNone/>
              <a:defRPr sz="1800" b="1"/>
            </a:lvl7pPr>
            <a:lvl8pPr marL="3657600" lvl="7" indent="-228600" algn="l">
              <a:spcBef>
                <a:spcPts val="360"/>
              </a:spcBef>
              <a:spcAft>
                <a:spcPts val="0"/>
              </a:spcAft>
              <a:buClr>
                <a:schemeClr val="dk1"/>
              </a:buClr>
              <a:buSzPts val="1800"/>
              <a:buNone/>
              <a:defRPr sz="1800" b="1"/>
            </a:lvl8pPr>
            <a:lvl9pPr marL="4114800" lvl="8" indent="-228600" algn="l">
              <a:spcBef>
                <a:spcPts val="360"/>
              </a:spcBef>
              <a:spcAft>
                <a:spcPts val="0"/>
              </a:spcAft>
              <a:buClr>
                <a:schemeClr val="dk1"/>
              </a:buClr>
              <a:buSzPts val="1800"/>
              <a:buNone/>
              <a:defRPr sz="1800" b="1"/>
            </a:lvl9pPr>
          </a:lstStyle>
          <a:p>
            <a:endParaRPr/>
          </a:p>
        </p:txBody>
      </p:sp>
      <p:sp>
        <p:nvSpPr>
          <p:cNvPr id="70" name="Google Shape;70;p10"/>
          <p:cNvSpPr txBox="1">
            <a:spLocks noGrp="1"/>
          </p:cNvSpPr>
          <p:nvPr>
            <p:ph type="body" idx="4"/>
          </p:nvPr>
        </p:nvSpPr>
        <p:spPr>
          <a:xfrm>
            <a:off x="5120818" y="2397397"/>
            <a:ext cx="4455776" cy="4355563"/>
          </a:xfrm>
          <a:prstGeom prst="rect">
            <a:avLst/>
          </a:prstGeom>
          <a:noFill/>
          <a:ln>
            <a:noFill/>
          </a:ln>
        </p:spPr>
        <p:txBody>
          <a:bodyPr spcFirstLastPara="1" wrap="square" lIns="100775" tIns="50375" rIns="100775" bIns="50375" anchor="t" anchorCtr="0">
            <a:no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1" name="Google Shape;71;p10"/>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Google Shape;13;p1"/>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marR="0" lvl="0"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body" idx="1"/>
          </p:nvPr>
        </p:nvSpPr>
        <p:spPr>
          <a:xfrm>
            <a:off x="503237" y="1763712"/>
            <a:ext cx="9074150" cy="4989512"/>
          </a:xfrm>
          <a:prstGeom prst="rect">
            <a:avLst/>
          </a:prstGeom>
          <a:noFill/>
          <a:ln>
            <a:noFill/>
          </a:ln>
        </p:spPr>
        <p:txBody>
          <a:bodyPr spcFirstLastPara="1" wrap="square" lIns="100775" tIns="50375" rIns="100775" bIns="50375" anchor="t" anchorCtr="0">
            <a:noAutofit/>
          </a:bodyPr>
          <a:lstStyle>
            <a:lvl1pPr marL="457200" marR="0" lvl="0" indent="-450850" algn="l" rtl="0">
              <a:spcBef>
                <a:spcPts val="700"/>
              </a:spcBef>
              <a:spcAft>
                <a:spcPts val="0"/>
              </a:spcAft>
              <a:buClr>
                <a:schemeClr val="dk1"/>
              </a:buClr>
              <a:buSzPts val="3500"/>
              <a:buFont typeface="Arial"/>
              <a:buChar char="•"/>
              <a:defRPr sz="3500" b="0" i="0" u="none" strike="noStrike" cap="none">
                <a:solidFill>
                  <a:schemeClr val="dk1"/>
                </a:solidFill>
                <a:latin typeface="Calibri"/>
                <a:ea typeface="Calibri"/>
                <a:cs typeface="Calibri"/>
                <a:sym typeface="Calibri"/>
              </a:defRPr>
            </a:lvl1pPr>
            <a:lvl2pPr marL="914400" marR="0" lvl="1" indent="-425450" algn="l" rtl="0">
              <a:spcBef>
                <a:spcPts val="620"/>
              </a:spcBef>
              <a:spcAft>
                <a:spcPts val="0"/>
              </a:spcAft>
              <a:buClr>
                <a:schemeClr val="dk1"/>
              </a:buClr>
              <a:buSzPts val="3100"/>
              <a:buFont typeface="Arial"/>
              <a:buChar char="–"/>
              <a:defRPr sz="3100" b="0" i="0" u="none" strike="noStrike" cap="none">
                <a:solidFill>
                  <a:schemeClr val="dk1"/>
                </a:solidFill>
                <a:latin typeface="Calibri"/>
                <a:ea typeface="Calibri"/>
                <a:cs typeface="Calibri"/>
                <a:sym typeface="Calibri"/>
              </a:defRPr>
            </a:lvl2pPr>
            <a:lvl3pPr marL="1371600" marR="0" lvl="2"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marR="0" lvl="0" algn="l" rtl="0">
              <a:lnSpc>
                <a:spcPct val="87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1"/>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marR="0" lvl="0" algn="l" rtl="0">
              <a:lnSpc>
                <a:spcPct val="87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body" idx="1"/>
          </p:nvPr>
        </p:nvSpPr>
        <p:spPr>
          <a:xfrm>
            <a:off x="796925" y="3203575"/>
            <a:ext cx="8567737" cy="1654175"/>
          </a:xfrm>
          <a:prstGeom prst="rect">
            <a:avLst/>
          </a:prstGeom>
          <a:noFill/>
          <a:ln>
            <a:noFill/>
          </a:ln>
        </p:spPr>
        <p:txBody>
          <a:bodyPr spcFirstLastPara="1" wrap="square" lIns="100775" tIns="50375" rIns="100775" bIns="50375" anchor="b" anchorCtr="0">
            <a:noAutofit/>
          </a:bodyPr>
          <a:lstStyle/>
          <a:p>
            <a:pPr marL="0" lvl="0" indent="0" algn="l" rtl="0">
              <a:lnSpc>
                <a:spcPct val="100000"/>
              </a:lnSpc>
              <a:spcBef>
                <a:spcPts val="0"/>
              </a:spcBef>
              <a:spcAft>
                <a:spcPts val="0"/>
              </a:spcAft>
              <a:buClr>
                <a:schemeClr val="accent2"/>
              </a:buClr>
              <a:buSzPts val="8800"/>
              <a:buNone/>
            </a:pPr>
            <a:r>
              <a:rPr lang="en-US" sz="8800" b="0" i="0" u="none">
                <a:solidFill>
                  <a:schemeClr val="accent2"/>
                </a:solidFill>
                <a:latin typeface="Calibri"/>
                <a:ea typeface="Calibri"/>
                <a:cs typeface="Calibri"/>
                <a:sym typeface="Calibri"/>
              </a:rPr>
              <a:t>AWS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2" descr="Copying Snapshots to Different Regions to Achieve HA - N2WS"/>
          <p:cNvPicPr preferRelativeResize="0"/>
          <p:nvPr/>
        </p:nvPicPr>
        <p:blipFill rotWithShape="1">
          <a:blip r:embed="rId3">
            <a:alphaModFix/>
          </a:blip>
          <a:srcRect/>
          <a:stretch/>
        </p:blipFill>
        <p:spPr>
          <a:xfrm>
            <a:off x="620712" y="557212"/>
            <a:ext cx="9031287" cy="675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1" i="0" u="none">
                <a:solidFill>
                  <a:schemeClr val="dk1"/>
                </a:solidFill>
                <a:latin typeface="Calibri"/>
                <a:ea typeface="Calibri"/>
                <a:cs typeface="Calibri"/>
                <a:sym typeface="Calibri"/>
              </a:rPr>
              <a:t>Getting Started with Amazon EC2</a:t>
            </a:r>
            <a:endParaRPr/>
          </a:p>
        </p:txBody>
      </p:sp>
      <p:sp>
        <p:nvSpPr>
          <p:cNvPr id="198" name="Google Shape;198;p23"/>
          <p:cNvSpPr txBox="1">
            <a:spLocks noGrp="1"/>
          </p:cNvSpPr>
          <p:nvPr>
            <p:ph type="body" idx="1"/>
          </p:nvPr>
        </p:nvSpPr>
        <p:spPr>
          <a:xfrm>
            <a:off x="503237" y="2043112"/>
            <a:ext cx="9074150" cy="4989512"/>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1: Sign up for Amazon EC2</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2: Create a key pair</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3: Launch an Amazon EC2 instance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4: Connect to the instance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5: Customize the instance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6: Terminate instance and delete the volume created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4" descr="AWS EC2 Instance - Types &amp;amp; Benefits of Amazon EC2 Explained"/>
          <p:cNvPicPr preferRelativeResize="0"/>
          <p:nvPr/>
        </p:nvPicPr>
        <p:blipFill rotWithShape="1">
          <a:blip r:embed="rId3">
            <a:alphaModFix/>
          </a:blip>
          <a:srcRect/>
          <a:stretch/>
        </p:blipFill>
        <p:spPr>
          <a:xfrm>
            <a:off x="619125" y="1417637"/>
            <a:ext cx="8983662" cy="449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5" descr="ec2 instance types in aws"/>
          <p:cNvPicPr preferRelativeResize="0"/>
          <p:nvPr/>
        </p:nvPicPr>
        <p:blipFill rotWithShape="1">
          <a:blip r:embed="rId3">
            <a:alphaModFix/>
          </a:blip>
          <a:srcRect/>
          <a:stretch/>
        </p:blipFill>
        <p:spPr>
          <a:xfrm>
            <a:off x="392112" y="1493837"/>
            <a:ext cx="9296400" cy="53514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6" descr="How to Create AMI for EC2 Instance | How to launch EC2 Instances through AMI  - YouTube"/>
          <p:cNvPicPr preferRelativeResize="0"/>
          <p:nvPr/>
        </p:nvPicPr>
        <p:blipFill rotWithShape="1">
          <a:blip r:embed="rId3">
            <a:alphaModFix/>
          </a:blip>
          <a:srcRect/>
          <a:stretch/>
        </p:blipFill>
        <p:spPr>
          <a:xfrm>
            <a:off x="1382712" y="1112837"/>
            <a:ext cx="7086600" cy="53165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693737" y="403225"/>
            <a:ext cx="8693150" cy="146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900"/>
              <a:buFont typeface="Calibri"/>
              <a:buNone/>
            </a:pPr>
            <a:r>
              <a:rPr lang="en-US" sz="4900" b="0" i="0" u="none">
                <a:solidFill>
                  <a:schemeClr val="dk1"/>
                </a:solidFill>
                <a:latin typeface="Calibri"/>
                <a:ea typeface="Calibri"/>
                <a:cs typeface="Calibri"/>
                <a:sym typeface="Calibri"/>
              </a:rPr>
              <a:t>ADVANTAGES</a:t>
            </a:r>
            <a:endParaRPr/>
          </a:p>
        </p:txBody>
      </p:sp>
      <p:sp>
        <p:nvSpPr>
          <p:cNvPr id="219" name="Google Shape;219;p27"/>
          <p:cNvSpPr txBox="1">
            <a:spLocks noGrp="1"/>
          </p:cNvSpPr>
          <p:nvPr>
            <p:ph type="body" idx="1"/>
          </p:nvPr>
        </p:nvSpPr>
        <p:spPr>
          <a:xfrm>
            <a:off x="693737" y="2012950"/>
            <a:ext cx="8693150" cy="4795837"/>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Reliable </a:t>
            </a:r>
            <a:r>
              <a:rPr lang="en-US" sz="2100" b="0" i="0" u="none">
                <a:solidFill>
                  <a:schemeClr val="dk1"/>
                </a:solidFill>
                <a:latin typeface="Times New Roman"/>
                <a:ea typeface="Times New Roman"/>
                <a:cs typeface="Times New Roman"/>
                <a:sym typeface="Times New Roman"/>
              </a:rPr>
              <a:t>− Amazon EC2 offers a highly reliable environment where replacement of instances is rapidly possible. Service Level Agreement commitment is 99.9% availability for each Amazon EC2 region.</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Designed for Amazon Web Services </a:t>
            </a:r>
            <a:r>
              <a:rPr lang="en-US" sz="2100" b="0" i="0" u="none">
                <a:solidFill>
                  <a:schemeClr val="dk1"/>
                </a:solidFill>
                <a:latin typeface="Times New Roman"/>
                <a:ea typeface="Times New Roman"/>
                <a:cs typeface="Times New Roman"/>
                <a:sym typeface="Times New Roman"/>
              </a:rPr>
              <a:t>− Amazon EC2 works fine with Amazon services like Amazon S3, Amazon RDS, Amazon DynamoDB, and Amazon SQS. It provides a complete solution for computing, query processing, and storage across a wide range of applications.</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Secure </a:t>
            </a:r>
            <a:r>
              <a:rPr lang="en-US" sz="2100" b="0" i="0" u="none">
                <a:solidFill>
                  <a:schemeClr val="dk1"/>
                </a:solidFill>
                <a:latin typeface="Times New Roman"/>
                <a:ea typeface="Times New Roman"/>
                <a:cs typeface="Times New Roman"/>
                <a:sym typeface="Times New Roman"/>
              </a:rPr>
              <a:t>− Amazon EC2 works in Amazon Virtual Private Cloud to provide a secure and robust network to resources.</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Flexible Tools </a:t>
            </a:r>
            <a:r>
              <a:rPr lang="en-US" sz="2100" b="0" i="0" u="none">
                <a:solidFill>
                  <a:schemeClr val="dk1"/>
                </a:solidFill>
                <a:latin typeface="Times New Roman"/>
                <a:ea typeface="Times New Roman"/>
                <a:cs typeface="Times New Roman"/>
                <a:sym typeface="Times New Roman"/>
              </a:rPr>
              <a:t>− Amazon EC2 provides the tools for developers and system administrators to build failure applications and isolate themselves from common failure situations.</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Inexpensive </a:t>
            </a:r>
            <a:r>
              <a:rPr lang="en-US" sz="2100" b="0" i="0" u="none">
                <a:solidFill>
                  <a:schemeClr val="dk1"/>
                </a:solidFill>
                <a:latin typeface="Times New Roman"/>
                <a:ea typeface="Times New Roman"/>
                <a:cs typeface="Times New Roman"/>
                <a:sym typeface="Times New Roman"/>
              </a:rPr>
              <a:t>− Amazon EC2 wants us to pay only for the resources that we use. It includes multiple purchase plans such as On-Demand Instances, Reserved Instances, Spot Instances, etc. which we can choose as per our requirement.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0" i="0" u="none">
                <a:solidFill>
                  <a:schemeClr val="dk1"/>
                </a:solidFill>
                <a:latin typeface="Calibri"/>
                <a:ea typeface="Calibri"/>
                <a:cs typeface="Calibri"/>
                <a:sym typeface="Calibri"/>
              </a:rPr>
              <a:t>AWS Architecture – Lambda</a:t>
            </a:r>
            <a:endParaRPr/>
          </a:p>
        </p:txBody>
      </p:sp>
      <p:sp>
        <p:nvSpPr>
          <p:cNvPr id="225" name="Google Shape;225;p28"/>
          <p:cNvSpPr txBox="1">
            <a:spLocks noGrp="1"/>
          </p:cNvSpPr>
          <p:nvPr>
            <p:ph type="body" idx="1"/>
          </p:nvPr>
        </p:nvSpPr>
        <p:spPr>
          <a:xfrm>
            <a:off x="503237" y="1679575"/>
            <a:ext cx="9074150" cy="5208587"/>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Run code without servers</a:t>
            </a:r>
            <a:endParaRPr/>
          </a:p>
          <a:p>
            <a:pPr marL="817562" marR="0" lvl="1" indent="-314324" algn="l" rtl="0">
              <a:lnSpc>
                <a:spcPct val="100000"/>
              </a:lnSpc>
              <a:spcBef>
                <a:spcPts val="620"/>
              </a:spcBef>
              <a:spcAft>
                <a:spcPts val="0"/>
              </a:spcAft>
              <a:buClr>
                <a:schemeClr val="dk1"/>
              </a:buClr>
              <a:buSzPts val="3100"/>
              <a:buFont typeface="Arial"/>
              <a:buChar char="–"/>
            </a:pPr>
            <a:r>
              <a:rPr lang="en-US" sz="3100" b="0" i="0" u="none" strike="noStrike" cap="none">
                <a:solidFill>
                  <a:schemeClr val="dk1"/>
                </a:solidFill>
                <a:latin typeface="Calibri"/>
                <a:ea typeface="Calibri"/>
                <a:cs typeface="Calibri"/>
                <a:sym typeface="Calibri"/>
              </a:rPr>
              <a:t>Supports Node.js, Python, Java, C#, and Go.</a:t>
            </a:r>
            <a:endParaRPr/>
          </a:p>
          <a:p>
            <a:pPr marL="817562" marR="0" lvl="1" indent="-314324" algn="l" rtl="0">
              <a:lnSpc>
                <a:spcPct val="100000"/>
              </a:lnSpc>
              <a:spcBef>
                <a:spcPts val="620"/>
              </a:spcBef>
              <a:spcAft>
                <a:spcPts val="0"/>
              </a:spcAft>
              <a:buClr>
                <a:schemeClr val="dk1"/>
              </a:buClr>
              <a:buSzPts val="3100"/>
              <a:buFont typeface="Arial"/>
              <a:buChar char="–"/>
            </a:pPr>
            <a:r>
              <a:rPr lang="en-US" sz="3100" b="0" i="0" u="none" strike="noStrike" cap="none">
                <a:solidFill>
                  <a:schemeClr val="dk1"/>
                </a:solidFill>
                <a:latin typeface="Calibri"/>
                <a:ea typeface="Calibri"/>
                <a:cs typeface="Calibri"/>
                <a:sym typeface="Calibri"/>
              </a:rPr>
              <a:t>Can use existing libraries</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Upload functions, configure triggers</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Works closely with API gateway via proxy integration</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Business logic and data access code goes here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Billed for compute cycles (function run time)</a:t>
            </a:r>
            <a:endParaRPr/>
          </a:p>
          <a:p>
            <a:pPr marL="377825" marR="0" lvl="0" indent="-155575" algn="l" rtl="0">
              <a:spcBef>
                <a:spcPts val="700"/>
              </a:spcBef>
              <a:spcAft>
                <a:spcPts val="0"/>
              </a:spcAft>
              <a:buClr>
                <a:schemeClr val="dk1"/>
              </a:buClr>
              <a:buSzPts val="3500"/>
              <a:buFont typeface="Arial"/>
              <a:buNone/>
            </a:pPr>
            <a:endParaRPr sz="3500" b="0" i="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descr="Field Notes: Optimize your Java application for AWS Lambda with Quarkus |  AWS Architecture Blog"/>
          <p:cNvSpPr txBox="1"/>
          <p:nvPr/>
        </p:nvSpPr>
        <p:spPr>
          <a:xfrm>
            <a:off x="155575" y="-12541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231" name="Google Shape;231;p29" descr="Field Notes: Optimize your Java application for AWS Lambda with Quarkus |  AWS Architecture Blog"/>
          <p:cNvSpPr txBox="1"/>
          <p:nvPr/>
        </p:nvSpPr>
        <p:spPr>
          <a:xfrm>
            <a:off x="307975" y="26987"/>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pic>
        <p:nvPicPr>
          <p:cNvPr id="232" name="Google Shape;232;p29"/>
          <p:cNvPicPr preferRelativeResize="0"/>
          <p:nvPr/>
        </p:nvPicPr>
        <p:blipFill rotWithShape="1">
          <a:blip r:embed="rId3">
            <a:alphaModFix/>
          </a:blip>
          <a:srcRect/>
          <a:stretch/>
        </p:blipFill>
        <p:spPr>
          <a:xfrm>
            <a:off x="2449512" y="2179637"/>
            <a:ext cx="5059362" cy="3908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693737" y="403225"/>
            <a:ext cx="8693150" cy="1460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What are the Advantages of AWS Lambda?</a:t>
            </a:r>
            <a:br>
              <a:rPr lang="en-US" sz="4400" b="1" i="0" u="none">
                <a:solidFill>
                  <a:schemeClr val="dk1"/>
                </a:solidFill>
                <a:latin typeface="Calibri"/>
                <a:ea typeface="Calibri"/>
                <a:cs typeface="Calibri"/>
                <a:sym typeface="Calibri"/>
              </a:rPr>
            </a:br>
            <a:endParaRPr/>
          </a:p>
        </p:txBody>
      </p:sp>
      <p:sp>
        <p:nvSpPr>
          <p:cNvPr id="238" name="Google Shape;238;p30"/>
          <p:cNvSpPr txBox="1">
            <a:spLocks noGrp="1"/>
          </p:cNvSpPr>
          <p:nvPr>
            <p:ph type="body" idx="1"/>
          </p:nvPr>
        </p:nvSpPr>
        <p:spPr>
          <a:xfrm>
            <a:off x="239712" y="2012950"/>
            <a:ext cx="9677400" cy="47958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AWS Lambda offers a variety of benefits to its users. Here are 3 of the biggest benefits one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should know about when deciding if AWS Lambda is right choice: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It doesn’t require the user to manage any servers. </a:t>
            </a:r>
            <a:r>
              <a:rPr lang="en-US" sz="2000" b="0" i="0" u="none">
                <a:solidFill>
                  <a:schemeClr val="dk1"/>
                </a:solidFill>
                <a:latin typeface="Times New Roman"/>
                <a:ea typeface="Times New Roman"/>
                <a:cs typeface="Times New Roman"/>
                <a:sym typeface="Times New Roman"/>
              </a:rPr>
              <a:t>Since AWS Lambda automatically</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runs user’s code, there’s no need for the user to manage the server. Simply write the code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and upload it to Lambda.</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It empowers the user to easily scale. </a:t>
            </a:r>
            <a:r>
              <a:rPr lang="en-US" sz="2000" b="0" i="0" u="none">
                <a:solidFill>
                  <a:schemeClr val="dk1"/>
                </a:solidFill>
                <a:latin typeface="Times New Roman"/>
                <a:ea typeface="Times New Roman"/>
                <a:cs typeface="Times New Roman"/>
                <a:sym typeface="Times New Roman"/>
              </a:rPr>
              <a:t>AWS Lambda runs code in response to each</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trigger, so user’s application is automatically scaled. The code also runs in parallel</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processes, each triggered individually, so scaling is done precisely with the size of the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workload.</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It’s affordable. </a:t>
            </a:r>
            <a:r>
              <a:rPr lang="en-US" sz="2000" b="0" i="0" u="none">
                <a:solidFill>
                  <a:schemeClr val="dk1"/>
                </a:solidFill>
                <a:latin typeface="Times New Roman"/>
                <a:ea typeface="Times New Roman"/>
                <a:cs typeface="Times New Roman"/>
                <a:sym typeface="Times New Roman"/>
              </a:rPr>
              <a:t>With AWS Lambda, one doesn’t pay anything when code isn’t running.</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The user has to only be charged for every 100ms of code execution and the number of</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times his code is actually triggered.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468312" y="0"/>
            <a:ext cx="9070975" cy="1262062"/>
          </a:xfrm>
          <a:prstGeom prst="rect">
            <a:avLst/>
          </a:prstGeom>
          <a:noFill/>
          <a:ln>
            <a:noFill/>
          </a:ln>
        </p:spPr>
        <p:txBody>
          <a:bodyPr spcFirstLastPara="1" wrap="square" lIns="100775" tIns="50375" rIns="100775" bIns="50375" anchor="ctr" anchorCtr="0">
            <a:noAutofit/>
          </a:bodyPr>
          <a:lstStyle/>
          <a:p>
            <a:pPr marL="0" lvl="0" indent="0" algn="just" rtl="0">
              <a:lnSpc>
                <a:spcPct val="94000"/>
              </a:lnSpc>
              <a:spcBef>
                <a:spcPts val="0"/>
              </a:spcBef>
              <a:spcAft>
                <a:spcPts val="0"/>
              </a:spcAft>
              <a:buClr>
                <a:schemeClr val="dk1"/>
              </a:buClr>
              <a:buSzPts val="5400"/>
              <a:buFont typeface="Arial Narrow"/>
              <a:buNone/>
            </a:pPr>
            <a:r>
              <a:rPr lang="en-US" sz="5400" b="0" i="0" u="none">
                <a:solidFill>
                  <a:schemeClr val="dk1"/>
                </a:solidFill>
                <a:latin typeface="Arial Narrow"/>
                <a:ea typeface="Arial Narrow"/>
                <a:cs typeface="Arial Narrow"/>
                <a:sym typeface="Arial Narrow"/>
              </a:rPr>
              <a:t>What is SOA?</a:t>
            </a:r>
            <a:endParaRPr/>
          </a:p>
        </p:txBody>
      </p:sp>
      <p:sp>
        <p:nvSpPr>
          <p:cNvPr id="246" name="Google Shape;246;p31"/>
          <p:cNvSpPr txBox="1">
            <a:spLocks noGrp="1"/>
          </p:cNvSpPr>
          <p:nvPr>
            <p:ph type="body" idx="1"/>
          </p:nvPr>
        </p:nvSpPr>
        <p:spPr>
          <a:xfrm>
            <a:off x="503237" y="1768475"/>
            <a:ext cx="9070975" cy="5429250"/>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18000"/>
              </a:lnSpc>
              <a:spcBef>
                <a:spcPts val="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SOA – Service Oriented Architecture</a:t>
            </a:r>
            <a:endParaRPr/>
          </a:p>
          <a:p>
            <a:pPr marL="817562" marR="0" lvl="1" indent="-314324" algn="l" rtl="0">
              <a:lnSpc>
                <a:spcPct val="118000"/>
              </a:lnSpc>
              <a:spcBef>
                <a:spcPts val="620"/>
              </a:spcBef>
              <a:spcAft>
                <a:spcPts val="0"/>
              </a:spcAft>
              <a:buClr>
                <a:schemeClr val="dk1"/>
              </a:buClr>
              <a:buSzPts val="3100"/>
              <a:buFont typeface="Arial"/>
              <a:buChar char="–"/>
            </a:pPr>
            <a:r>
              <a:rPr lang="en-US" sz="3100" b="0" i="0" u="none" strike="noStrike" cap="none">
                <a:solidFill>
                  <a:schemeClr val="dk1"/>
                </a:solidFill>
                <a:latin typeface="Times New Roman"/>
                <a:ea typeface="Times New Roman"/>
                <a:cs typeface="Times New Roman"/>
                <a:sym typeface="Times New Roman"/>
              </a:rPr>
              <a:t>S – Service is basically an independent component that has a certain function. (e.g. Viewing online bank statement, filling out an app for an account). Emphasis on modularity and loose coupling (implementation hidden)‏</a:t>
            </a:r>
            <a:endParaRPr/>
          </a:p>
          <a:p>
            <a:pPr marL="817562" marR="0" lvl="1" indent="-314324" algn="l" rtl="0">
              <a:lnSpc>
                <a:spcPct val="118000"/>
              </a:lnSpc>
              <a:spcBef>
                <a:spcPts val="620"/>
              </a:spcBef>
              <a:spcAft>
                <a:spcPts val="0"/>
              </a:spcAft>
              <a:buClr>
                <a:schemeClr val="dk1"/>
              </a:buClr>
              <a:buSzPts val="3100"/>
              <a:buFont typeface="Arial"/>
              <a:buChar char="–"/>
            </a:pPr>
            <a:r>
              <a:rPr lang="en-US" sz="3100" b="0" i="0" u="none" strike="noStrike" cap="none">
                <a:solidFill>
                  <a:schemeClr val="dk1"/>
                </a:solidFill>
                <a:latin typeface="Times New Roman"/>
                <a:ea typeface="Times New Roman"/>
                <a:cs typeface="Times New Roman"/>
                <a:sym typeface="Times New Roman"/>
              </a:rPr>
              <a:t>A – Architecture basically means this is not a technology but an approach to software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696912" y="11112"/>
            <a:ext cx="8694737" cy="14620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sz="3600" b="1" i="0" u="none">
                <a:solidFill>
                  <a:schemeClr val="dk1"/>
                </a:solidFill>
                <a:latin typeface="Arial"/>
                <a:ea typeface="Arial"/>
                <a:cs typeface="Arial"/>
                <a:sym typeface="Arial"/>
              </a:rPr>
              <a:t>Who is Amazon !!</a:t>
            </a:r>
            <a:endParaRPr/>
          </a:p>
        </p:txBody>
      </p:sp>
      <p:sp>
        <p:nvSpPr>
          <p:cNvPr id="97" name="Google Shape;97;p14"/>
          <p:cNvSpPr txBox="1">
            <a:spLocks noGrp="1"/>
          </p:cNvSpPr>
          <p:nvPr>
            <p:ph type="body" idx="1"/>
          </p:nvPr>
        </p:nvSpPr>
        <p:spPr>
          <a:xfrm>
            <a:off x="-9525" y="1265237"/>
            <a:ext cx="10009187" cy="554355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American international multibillion dollar electronic commerce company with headquarters in Seattle, Washington, USA.</a:t>
            </a:r>
            <a:endParaRPr sz="3500" b="0" i="0" u="none">
              <a:solidFill>
                <a:schemeClr val="dk1"/>
              </a:solidFill>
              <a:latin typeface="Calibri"/>
              <a:ea typeface="Calibri"/>
              <a:cs typeface="Calibri"/>
              <a:sym typeface="Calibri"/>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started in 1995 by Jeff Bezos as an online bookstore.</a:t>
            </a:r>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but soon diversified, selling DVDs, VHSs, CDs, video and MP3 downloads/streaming, software, video games, electronics, apparel, furniture, food, toys, and jewelry. </a:t>
            </a:r>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The company also produces consumer electronics: Kindle    e-book reader and the Kindle Fire tablet computer.</a:t>
            </a:r>
            <a:endParaRPr sz="3100" b="0" i="0" u="none">
              <a:solidFill>
                <a:schemeClr val="dk1"/>
              </a:solidFill>
              <a:latin typeface="Calibri"/>
              <a:ea typeface="Calibri"/>
              <a:cs typeface="Calibri"/>
              <a:sym typeface="Calibri"/>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In 2006, Amazon officially launched the Amazon Web Services (AWS) to became a major provider of cloud computing services.</a:t>
            </a:r>
            <a:endParaRPr/>
          </a:p>
        </p:txBody>
      </p:sp>
      <p:sp>
        <p:nvSpPr>
          <p:cNvPr id="98" name="Google Shape;98;p14"/>
          <p:cNvSpPr txBox="1"/>
          <p:nvPr/>
        </p:nvSpPr>
        <p:spPr>
          <a:xfrm>
            <a:off x="7119937" y="7007225"/>
            <a:ext cx="2266950" cy="401637"/>
          </a:xfrm>
          <a:prstGeom prst="rect">
            <a:avLst/>
          </a:prstGeom>
          <a:noFill/>
          <a:ln>
            <a:noFill/>
          </a:ln>
        </p:spPr>
        <p:txBody>
          <a:bodyPr spcFirstLastPara="1" wrap="square" lIns="91425" tIns="45700" rIns="91425" bIns="45700" anchor="ctr" anchorCtr="0">
            <a:noAutofit/>
          </a:bodyPr>
          <a:lstStyle/>
          <a:p>
            <a:pPr marL="0" marR="0" lvl="0" indent="0" algn="r" rtl="0">
              <a:lnSpc>
                <a:spcPct val="87000"/>
              </a:lnSpc>
              <a:spcBef>
                <a:spcPts val="0"/>
              </a:spcBef>
              <a:spcAft>
                <a:spcPts val="0"/>
              </a:spcAft>
              <a:buClr>
                <a:srgbClr val="898989"/>
              </a:buClr>
              <a:buSzPts val="1300"/>
              <a:buFont typeface="Arial"/>
              <a:buNone/>
            </a:pPr>
            <a:fld id="{00000000-1234-1234-1234-123412341234}" type="slidenum">
              <a:rPr lang="en-US" sz="1300" b="0" i="0" u="none">
                <a:solidFill>
                  <a:srgbClr val="898989"/>
                </a:solidFill>
                <a:latin typeface="Arial"/>
                <a:ea typeface="Arial"/>
                <a:cs typeface="Arial"/>
                <a:sym typeface="Arial"/>
              </a:rPr>
              <a:pPr marL="0" marR="0" lvl="0" indent="0" algn="r" rtl="0">
                <a:lnSpc>
                  <a:spcPct val="87000"/>
                </a:lnSpc>
                <a:spcBef>
                  <a:spcPts val="0"/>
                </a:spcBef>
                <a:spcAft>
                  <a:spcPts val="0"/>
                </a:spcAft>
                <a:buClr>
                  <a:srgbClr val="898989"/>
                </a:buClr>
                <a:buSzPts val="1300"/>
                <a:buFont typeface="Arial"/>
                <a:buNone/>
              </a:pPr>
              <a:t>2</a:t>
            </a:fl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500"/>
                                        <p:tgtEl>
                                          <p:spTgt spid="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xEl>
                                              <p:pRg st="1" end="1"/>
                                            </p:txEl>
                                          </p:spTgt>
                                        </p:tgtEl>
                                        <p:attrNameLst>
                                          <p:attrName>style.visibility</p:attrName>
                                        </p:attrNameLst>
                                      </p:cBhvr>
                                      <p:to>
                                        <p:strVal val="visible"/>
                                      </p:to>
                                    </p:set>
                                    <p:animEffect transition="in" filter="fade">
                                      <p:cBhvr>
                                        <p:cTn id="12" dur="500"/>
                                        <p:tgtEl>
                                          <p:spTgt spid="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xEl>
                                              <p:pRg st="2" end="2"/>
                                            </p:txEl>
                                          </p:spTgt>
                                        </p:tgtEl>
                                        <p:attrNameLst>
                                          <p:attrName>style.visibility</p:attrName>
                                        </p:attrNameLst>
                                      </p:cBhvr>
                                      <p:to>
                                        <p:strVal val="visible"/>
                                      </p:to>
                                    </p:set>
                                    <p:animEffect transition="in" filter="fade">
                                      <p:cBhvr>
                                        <p:cTn id="17" dur="500"/>
                                        <p:tgtEl>
                                          <p:spTgt spid="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
                                            <p:txEl>
                                              <p:pRg st="3" end="3"/>
                                            </p:txEl>
                                          </p:spTgt>
                                        </p:tgtEl>
                                        <p:attrNameLst>
                                          <p:attrName>style.visibility</p:attrName>
                                        </p:attrNameLst>
                                      </p:cBhvr>
                                      <p:to>
                                        <p:strVal val="visible"/>
                                      </p:to>
                                    </p:set>
                                    <p:animEffect transition="in" filter="fade">
                                      <p:cBhvr>
                                        <p:cTn id="22" dur="500"/>
                                        <p:tgtEl>
                                          <p:spTgt spid="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xEl>
                                              <p:pRg st="4" end="4"/>
                                            </p:txEl>
                                          </p:spTgt>
                                        </p:tgtEl>
                                        <p:attrNameLst>
                                          <p:attrName>style.visibility</p:attrName>
                                        </p:attrNameLst>
                                      </p:cBhvr>
                                      <p:to>
                                        <p:strVal val="visible"/>
                                      </p:to>
                                    </p:set>
                                    <p:animEffect transition="in" filter="fade">
                                      <p:cBhvr>
                                        <p:cTn id="27" dur="500"/>
                                        <p:tgtEl>
                                          <p:spTgt spid="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2"/>
          <p:cNvPicPr preferRelativeResize="0"/>
          <p:nvPr/>
        </p:nvPicPr>
        <p:blipFill rotWithShape="1">
          <a:blip r:embed="rId3">
            <a:alphaModFix/>
          </a:blip>
          <a:srcRect/>
          <a:stretch/>
        </p:blipFill>
        <p:spPr>
          <a:xfrm>
            <a:off x="228600" y="1706562"/>
            <a:ext cx="9779000" cy="51514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68312" y="0"/>
            <a:ext cx="9070975" cy="1262062"/>
          </a:xfrm>
          <a:prstGeom prst="rect">
            <a:avLst/>
          </a:prstGeom>
          <a:noFill/>
          <a:ln>
            <a:noFill/>
          </a:ln>
        </p:spPr>
        <p:txBody>
          <a:bodyPr spcFirstLastPara="1" wrap="square" lIns="100775" tIns="50375" rIns="100775" bIns="50375" anchor="ctr" anchorCtr="0">
            <a:noAutofit/>
          </a:bodyPr>
          <a:lstStyle/>
          <a:p>
            <a:pPr marL="0" lvl="0" indent="0" algn="just" rtl="0">
              <a:lnSpc>
                <a:spcPct val="94000"/>
              </a:lnSpc>
              <a:spcBef>
                <a:spcPts val="0"/>
              </a:spcBef>
              <a:spcAft>
                <a:spcPts val="0"/>
              </a:spcAft>
              <a:buClr>
                <a:schemeClr val="dk1"/>
              </a:buClr>
              <a:buSzPts val="5400"/>
              <a:buFont typeface="Arial Narrow"/>
              <a:buNone/>
            </a:pPr>
            <a:r>
              <a:rPr lang="en-US" sz="5400" b="0" i="0" u="none">
                <a:solidFill>
                  <a:schemeClr val="dk1"/>
                </a:solidFill>
                <a:latin typeface="Arial Narrow"/>
                <a:ea typeface="Arial Narrow"/>
                <a:cs typeface="Arial Narrow"/>
                <a:sym typeface="Arial Narrow"/>
              </a:rPr>
              <a:t>What is Amazon S3?</a:t>
            </a:r>
            <a:endParaRPr/>
          </a:p>
        </p:txBody>
      </p:sp>
      <p:sp>
        <p:nvSpPr>
          <p:cNvPr id="261" name="Google Shape;261;p33"/>
          <p:cNvSpPr txBox="1">
            <a:spLocks noGrp="1"/>
          </p:cNvSpPr>
          <p:nvPr>
            <p:ph type="body" idx="1"/>
          </p:nvPr>
        </p:nvSpPr>
        <p:spPr>
          <a:xfrm>
            <a:off x="503237" y="1768475"/>
            <a:ext cx="9070975" cy="5141912"/>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28000"/>
              </a:lnSpc>
              <a:spcBef>
                <a:spcPts val="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S3 = Simple Storage Service</a:t>
            </a:r>
            <a:endParaRPr/>
          </a:p>
          <a:p>
            <a:pPr marL="377825" marR="0" lvl="0" indent="-377825" algn="l" rtl="0">
              <a:lnSpc>
                <a:spcPct val="128000"/>
              </a:lnSpc>
              <a:spcBef>
                <a:spcPts val="70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A SOA which provides online storage using web services.</a:t>
            </a:r>
            <a:endParaRPr/>
          </a:p>
          <a:p>
            <a:pPr marL="377825" marR="0" lvl="0" indent="-377825" algn="l" rtl="0">
              <a:lnSpc>
                <a:spcPct val="128000"/>
              </a:lnSpc>
              <a:spcBef>
                <a:spcPts val="70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Allows read, write, and delete permissions on objects</a:t>
            </a:r>
            <a:endParaRPr/>
          </a:p>
          <a:p>
            <a:pPr marL="377825" marR="0" lvl="0" indent="-377825" algn="l" rtl="0">
              <a:lnSpc>
                <a:spcPct val="128000"/>
              </a:lnSpc>
              <a:spcBef>
                <a:spcPts val="70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Uses REST and SOAP protocols for messaging, so you can use various development toolkits with S3.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468312" y="0"/>
            <a:ext cx="9066212" cy="1257300"/>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0" i="0" u="none">
                <a:solidFill>
                  <a:schemeClr val="dk1"/>
                </a:solidFill>
                <a:latin typeface="Calibri"/>
                <a:ea typeface="Calibri"/>
                <a:cs typeface="Calibri"/>
                <a:sym typeface="Calibri"/>
              </a:rPr>
              <a:t>How it Works</a:t>
            </a:r>
            <a:endParaRPr/>
          </a:p>
        </p:txBody>
      </p:sp>
      <p:sp>
        <p:nvSpPr>
          <p:cNvPr id="268" name="Google Shape;268;p34"/>
          <p:cNvSpPr txBox="1">
            <a:spLocks noGrp="1"/>
          </p:cNvSpPr>
          <p:nvPr>
            <p:ph type="body" idx="1"/>
          </p:nvPr>
        </p:nvSpPr>
        <p:spPr>
          <a:xfrm>
            <a:off x="503237" y="1768475"/>
            <a:ext cx="9066212" cy="4984750"/>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Store data on Amazon’s distributed system containing multiple servers within Amazon’s data center locations</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Data takes time to propagate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Can store it in North America or Europe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Amazon doesn’t offer you a GUI based tool to access your data. You can use one of the several tools online or build one through APIs</a:t>
            </a:r>
            <a:endParaRPr/>
          </a:p>
          <a:p>
            <a:pPr marL="377825" marR="0" lvl="0" indent="-155575" algn="l" rtl="0">
              <a:spcBef>
                <a:spcPts val="700"/>
              </a:spcBef>
              <a:spcAft>
                <a:spcPts val="0"/>
              </a:spcAft>
              <a:buClr>
                <a:schemeClr val="dk1"/>
              </a:buClr>
              <a:buSzPts val="3500"/>
              <a:buFont typeface="Arial"/>
              <a:buNone/>
            </a:pPr>
            <a:endParaRPr sz="35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5" descr="How Is Your S3 Bucket Life-Cycle? - DEV Community"/>
          <p:cNvPicPr preferRelativeResize="0"/>
          <p:nvPr/>
        </p:nvPicPr>
        <p:blipFill rotWithShape="1">
          <a:blip r:embed="rId3">
            <a:alphaModFix/>
          </a:blip>
          <a:srcRect/>
          <a:stretch/>
        </p:blipFill>
        <p:spPr>
          <a:xfrm>
            <a:off x="392112" y="1493837"/>
            <a:ext cx="9525000" cy="400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66762" y="0"/>
            <a:ext cx="7504112" cy="146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Indie Flower"/>
              <a:buNone/>
            </a:pPr>
            <a:r>
              <a:rPr lang="en-US" sz="3600" b="1" i="0" u="none">
                <a:solidFill>
                  <a:schemeClr val="dk1"/>
                </a:solidFill>
                <a:latin typeface="Indie Flower"/>
                <a:ea typeface="Indie Flower"/>
                <a:cs typeface="Indie Flower"/>
                <a:sym typeface="Indie Flower"/>
              </a:rPr>
              <a:t>What is Amazon Web Services ?</a:t>
            </a:r>
            <a:endParaRPr/>
          </a:p>
        </p:txBody>
      </p:sp>
      <p:sp>
        <p:nvSpPr>
          <p:cNvPr id="104" name="Google Shape;104;p15"/>
          <p:cNvSpPr txBox="1">
            <a:spLocks noGrp="1"/>
          </p:cNvSpPr>
          <p:nvPr>
            <p:ph type="body" idx="1"/>
          </p:nvPr>
        </p:nvSpPr>
        <p:spPr>
          <a:xfrm>
            <a:off x="282575" y="1568450"/>
            <a:ext cx="8974137" cy="3106737"/>
          </a:xfrm>
          <a:prstGeom prst="rect">
            <a:avLst/>
          </a:prstGeom>
          <a:noFill/>
          <a:ln>
            <a:noFill/>
          </a:ln>
        </p:spPr>
        <p:txBody>
          <a:bodyPr spcFirstLastPara="1" wrap="square" lIns="91425" tIns="45700" rIns="91425" bIns="45700" anchor="t" anchorCtr="0">
            <a:noAutofit/>
          </a:bodyPr>
          <a:lstStyle/>
          <a:p>
            <a:pPr marL="228600" lvl="0" indent="-228600" algn="just" rtl="0">
              <a:lnSpc>
                <a:spcPct val="110000"/>
              </a:lnSpc>
              <a:spcBef>
                <a:spcPts val="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Amazon Web Services (AWS) is a collection of remote computing services (web services) that together make up a cloud computing platform, offered over the Internet by Amazon.com. </a:t>
            </a:r>
            <a:endParaRPr sz="3500" b="0" i="0" u="none">
              <a:solidFill>
                <a:schemeClr val="dk1"/>
              </a:solidFill>
              <a:latin typeface="Calibri"/>
              <a:ea typeface="Calibri"/>
              <a:cs typeface="Calibri"/>
              <a:sym typeface="Calibri"/>
            </a:endParaRPr>
          </a:p>
          <a:p>
            <a:pPr marL="228600" lvl="0" indent="-228600" algn="just" rtl="0">
              <a:lnSpc>
                <a:spcPct val="110000"/>
              </a:lnSpc>
              <a:spcBef>
                <a:spcPts val="100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Website: 	</a:t>
            </a:r>
            <a:r>
              <a:rPr lang="en-US" sz="2400" b="0" i="0" u="sng" dirty="0">
                <a:solidFill>
                  <a:schemeClr val="hlink"/>
                </a:solidFill>
                <a:hlinkClick r:id="rId3"/>
              </a:rPr>
              <a:t>http://aws.amazon.com</a:t>
            </a:r>
            <a:endParaRPr/>
          </a:p>
          <a:p>
            <a:pPr marL="228600" lvl="0" indent="-228600" algn="just" rtl="0">
              <a:lnSpc>
                <a:spcPct val="110000"/>
              </a:lnSpc>
              <a:spcBef>
                <a:spcPts val="100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AWS is located in 9 geographical 'Regions‘. Each Region is wholly contained within a single country and all of its data and services stay within the designated Region.</a:t>
            </a:r>
            <a:endParaRPr sz="3500" b="0" i="0" u="none">
              <a:solidFill>
                <a:schemeClr val="dk1"/>
              </a:solidFill>
              <a:latin typeface="Calibri"/>
              <a:ea typeface="Calibri"/>
              <a:cs typeface="Calibri"/>
              <a:sym typeface="Calibri"/>
            </a:endParaRPr>
          </a:p>
          <a:p>
            <a:pPr marL="228600" lvl="0" indent="-228600" algn="just" rtl="0">
              <a:lnSpc>
                <a:spcPct val="110000"/>
              </a:lnSpc>
              <a:spcBef>
                <a:spcPts val="100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Each Region has multiple 'Availability Zones', which are distinct data centers providing AWS services. Availability Zones are isolated from each other to prevent outages from spreading between Zones. However, Several services operate across Availability Zones (e.g. S3, </a:t>
            </a:r>
            <a:r>
              <a:rPr lang="en-US" sz="2400" b="0" i="0" u="none" dirty="0" err="1">
                <a:solidFill>
                  <a:schemeClr val="dk1"/>
                </a:solidFill>
                <a:latin typeface="Arial"/>
                <a:ea typeface="Arial"/>
                <a:cs typeface="Arial"/>
                <a:sym typeface="Arial"/>
              </a:rPr>
              <a:t>DynamoDB</a:t>
            </a:r>
            <a:r>
              <a:rPr lang="en-US" sz="2400" b="0" i="0" u="none" dirty="0">
                <a:solidFill>
                  <a:schemeClr val="dk1"/>
                </a:solidFill>
                <a:latin typeface="Arial"/>
                <a:ea typeface="Arial"/>
                <a:cs typeface="Arial"/>
                <a:sym typeface="Arial"/>
              </a:rPr>
              <a:t>).</a:t>
            </a:r>
            <a:endParaRPr/>
          </a:p>
        </p:txBody>
      </p:sp>
      <p:sp>
        <p:nvSpPr>
          <p:cNvPr id="105" name="Google Shape;105;p15"/>
          <p:cNvSpPr txBox="1"/>
          <p:nvPr/>
        </p:nvSpPr>
        <p:spPr>
          <a:xfrm>
            <a:off x="7119937" y="7007225"/>
            <a:ext cx="2266950" cy="401637"/>
          </a:xfrm>
          <a:prstGeom prst="rect">
            <a:avLst/>
          </a:prstGeom>
          <a:noFill/>
          <a:ln>
            <a:noFill/>
          </a:ln>
        </p:spPr>
        <p:txBody>
          <a:bodyPr spcFirstLastPara="1" wrap="square" lIns="91425" tIns="45700" rIns="91425" bIns="45700" anchor="ctr" anchorCtr="0">
            <a:noAutofit/>
          </a:bodyPr>
          <a:lstStyle/>
          <a:p>
            <a:pPr marL="0" marR="0" lvl="0" indent="0" algn="r" rtl="0">
              <a:lnSpc>
                <a:spcPct val="87000"/>
              </a:lnSpc>
              <a:spcBef>
                <a:spcPts val="0"/>
              </a:spcBef>
              <a:spcAft>
                <a:spcPts val="0"/>
              </a:spcAft>
              <a:buClr>
                <a:srgbClr val="898989"/>
              </a:buClr>
              <a:buSzPts val="1300"/>
              <a:buFont typeface="Arial"/>
              <a:buNone/>
            </a:pPr>
            <a:fld id="{00000000-1234-1234-1234-123412341234}" type="slidenum">
              <a:rPr lang="en-US" sz="1300" b="0" i="0" u="none">
                <a:solidFill>
                  <a:srgbClr val="898989"/>
                </a:solidFill>
                <a:latin typeface="Arial"/>
                <a:ea typeface="Arial"/>
                <a:cs typeface="Arial"/>
                <a:sym typeface="Arial"/>
              </a:rPr>
              <a:pPr marL="0" marR="0" lvl="0" indent="0" algn="r" rtl="0">
                <a:lnSpc>
                  <a:spcPct val="87000"/>
                </a:lnSpc>
                <a:spcBef>
                  <a:spcPts val="0"/>
                </a:spcBef>
                <a:spcAft>
                  <a:spcPts val="0"/>
                </a:spcAft>
                <a:buClr>
                  <a:srgbClr val="898989"/>
                </a:buClr>
                <a:buSzPts val="1300"/>
                <a:buFont typeface="Arial"/>
                <a:buNone/>
              </a:pPr>
              <a:t>3</a:t>
            </a:fl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1771650" y="0"/>
            <a:ext cx="6519862" cy="146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Indie Flower"/>
              <a:buNone/>
            </a:pPr>
            <a:r>
              <a:rPr lang="en-US" sz="3600" b="1" i="0" u="none">
                <a:solidFill>
                  <a:schemeClr val="dk1"/>
                </a:solidFill>
                <a:latin typeface="Indie Flower"/>
                <a:ea typeface="Indie Flower"/>
                <a:cs typeface="Indie Flower"/>
                <a:sym typeface="Indie Flower"/>
              </a:rPr>
              <a:t>What is AWS Offering?</a:t>
            </a:r>
            <a:endParaRPr/>
          </a:p>
        </p:txBody>
      </p:sp>
      <p:sp>
        <p:nvSpPr>
          <p:cNvPr id="111" name="Google Shape;111;p16"/>
          <p:cNvSpPr txBox="1">
            <a:spLocks noGrp="1"/>
          </p:cNvSpPr>
          <p:nvPr>
            <p:ph type="body" idx="1"/>
          </p:nvPr>
        </p:nvSpPr>
        <p:spPr>
          <a:xfrm>
            <a:off x="612775" y="1460500"/>
            <a:ext cx="8836025" cy="554513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Low Ongoing Cost:, pay-as-you-go pricing with no up-front expenses or long-term commitments.</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Instant Elasticity &amp; Flexible Capacity: (scaling up and down) Eliminate guessing on your infrastructure capacity needs.</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Speed &amp; Agility: Develop and deploy applications faster Instead of waiting weeks or months for hardware to arrive and get installed.</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Apps not Ops: Focus on projects. Lets you shift resources away from data center investments and operations and move them to innovative new projects. </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Global Reach: Take your apps global in minutes.</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Open and Flexible</a:t>
            </a:r>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Secure:  Allows your application to take advantage of the multiple layers of operational and physical security in the AWS data centers to ensure the integrity and safety of your data.</a:t>
            </a:r>
            <a:endParaRPr sz="3500" b="0" i="0" u="none">
              <a:solidFill>
                <a:schemeClr val="dk1"/>
              </a:solidFill>
              <a:latin typeface="Calibri"/>
              <a:ea typeface="Calibri"/>
              <a:cs typeface="Calibri"/>
              <a:sym typeface="Calibri"/>
            </a:endParaRPr>
          </a:p>
          <a:p>
            <a:pPr marL="377825" lvl="0" indent="-155575" algn="l" rtl="0">
              <a:spcBef>
                <a:spcPts val="700"/>
              </a:spcBef>
              <a:spcAft>
                <a:spcPts val="0"/>
              </a:spcAft>
              <a:buClr>
                <a:schemeClr val="dk1"/>
              </a:buClr>
              <a:buSzPts val="3500"/>
              <a:buNone/>
            </a:pPr>
            <a:endParaRPr sz="3500" b="0" i="0" u="none">
              <a:solidFill>
                <a:schemeClr val="dk1"/>
              </a:solidFill>
              <a:latin typeface="Calibri"/>
              <a:ea typeface="Calibri"/>
              <a:cs typeface="Calibri"/>
              <a:sym typeface="Calibri"/>
            </a:endParaRPr>
          </a:p>
        </p:txBody>
      </p:sp>
      <p:sp>
        <p:nvSpPr>
          <p:cNvPr id="112" name="Google Shape;112;p16"/>
          <p:cNvSpPr txBox="1"/>
          <p:nvPr/>
        </p:nvSpPr>
        <p:spPr>
          <a:xfrm>
            <a:off x="7119937" y="7007225"/>
            <a:ext cx="2266950" cy="401637"/>
          </a:xfrm>
          <a:prstGeom prst="rect">
            <a:avLst/>
          </a:prstGeom>
          <a:noFill/>
          <a:ln>
            <a:noFill/>
          </a:ln>
        </p:spPr>
        <p:txBody>
          <a:bodyPr spcFirstLastPara="1" wrap="square" lIns="91425" tIns="45700" rIns="91425" bIns="45700" anchor="ctr" anchorCtr="0">
            <a:noAutofit/>
          </a:bodyPr>
          <a:lstStyle/>
          <a:p>
            <a:pPr marL="0" marR="0" lvl="0" indent="0" algn="r" rtl="0">
              <a:lnSpc>
                <a:spcPct val="87000"/>
              </a:lnSpc>
              <a:spcBef>
                <a:spcPts val="0"/>
              </a:spcBef>
              <a:spcAft>
                <a:spcPts val="0"/>
              </a:spcAft>
              <a:buClr>
                <a:srgbClr val="898989"/>
              </a:buClr>
              <a:buSzPts val="1300"/>
              <a:buFont typeface="Arial"/>
              <a:buNone/>
            </a:pPr>
            <a:fld id="{00000000-1234-1234-1234-123412341234}" type="slidenum">
              <a:rPr lang="en-US" sz="1300" b="0" i="0" u="none">
                <a:solidFill>
                  <a:srgbClr val="898989"/>
                </a:solidFill>
                <a:latin typeface="Arial"/>
                <a:ea typeface="Arial"/>
                <a:cs typeface="Arial"/>
                <a:sym typeface="Arial"/>
              </a:rPr>
              <a:pPr marL="0" marR="0" lvl="0" indent="0" algn="r" rtl="0">
                <a:lnSpc>
                  <a:spcPct val="87000"/>
                </a:lnSpc>
                <a:spcBef>
                  <a:spcPts val="0"/>
                </a:spcBef>
                <a:spcAft>
                  <a:spcPts val="0"/>
                </a:spcAft>
                <a:buClr>
                  <a:srgbClr val="898989"/>
                </a:buClr>
                <a:buSzPts val="1300"/>
                <a:buFont typeface="Arial"/>
                <a:buNone/>
              </a:pPr>
              <a:t>4</a:t>
            </a:fl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1" end="1"/>
                                            </p:txEl>
                                          </p:spTgt>
                                        </p:tgtEl>
                                        <p:attrNameLst>
                                          <p:attrName>style.visibility</p:attrName>
                                        </p:attrNameLst>
                                      </p:cBhvr>
                                      <p:to>
                                        <p:strVal val="visible"/>
                                      </p:to>
                                    </p:set>
                                    <p:animEffect transition="in" filter="fade">
                                      <p:cBhvr>
                                        <p:cTn id="10" dur="500"/>
                                        <p:tgtEl>
                                          <p:spTgt spid="1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pRg st="2" end="2"/>
                                            </p:txEl>
                                          </p:spTgt>
                                        </p:tgtEl>
                                        <p:attrNameLst>
                                          <p:attrName>style.visibility</p:attrName>
                                        </p:attrNameLst>
                                      </p:cBhvr>
                                      <p:to>
                                        <p:strVal val="visible"/>
                                      </p:to>
                                    </p:set>
                                    <p:animEffect transition="in" filter="fade">
                                      <p:cBhvr>
                                        <p:cTn id="13" dur="500"/>
                                        <p:tgtEl>
                                          <p:spTgt spid="1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pRg st="3" end="3"/>
                                            </p:txEl>
                                          </p:spTgt>
                                        </p:tgtEl>
                                        <p:attrNameLst>
                                          <p:attrName>style.visibility</p:attrName>
                                        </p:attrNameLst>
                                      </p:cBhvr>
                                      <p:to>
                                        <p:strVal val="visible"/>
                                      </p:to>
                                    </p:set>
                                    <p:animEffect transition="in" filter="fade">
                                      <p:cBhvr>
                                        <p:cTn id="16" dur="500"/>
                                        <p:tgtEl>
                                          <p:spTgt spid="1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pRg st="4" end="4"/>
                                            </p:txEl>
                                          </p:spTgt>
                                        </p:tgtEl>
                                        <p:attrNameLst>
                                          <p:attrName>style.visibility</p:attrName>
                                        </p:attrNameLst>
                                      </p:cBhvr>
                                      <p:to>
                                        <p:strVal val="visible"/>
                                      </p:to>
                                    </p:set>
                                    <p:animEffect transition="in" filter="fade">
                                      <p:cBhvr>
                                        <p:cTn id="19" dur="500"/>
                                        <p:tgtEl>
                                          <p:spTgt spid="1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xEl>
                                              <p:pRg st="5" end="5"/>
                                            </p:txEl>
                                          </p:spTgt>
                                        </p:tgtEl>
                                        <p:attrNameLst>
                                          <p:attrName>style.visibility</p:attrName>
                                        </p:attrNameLst>
                                      </p:cBhvr>
                                      <p:to>
                                        <p:strVal val="visible"/>
                                      </p:to>
                                    </p:set>
                                    <p:animEffect transition="in" filter="fade">
                                      <p:cBhvr>
                                        <p:cTn id="22" dur="500"/>
                                        <p:tgtEl>
                                          <p:spTgt spid="1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
                                            <p:txEl>
                                              <p:pRg st="6" end="6"/>
                                            </p:txEl>
                                          </p:spTgt>
                                        </p:tgtEl>
                                        <p:attrNameLst>
                                          <p:attrName>style.visibility</p:attrName>
                                        </p:attrNameLst>
                                      </p:cBhvr>
                                      <p:to>
                                        <p:strVal val="visible"/>
                                      </p:to>
                                    </p:set>
                                    <p:animEffect transition="in" filter="fade">
                                      <p:cBhvr>
                                        <p:cTn id="25" dur="500"/>
                                        <p:tgtEl>
                                          <p:spTgt spid="11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xEl>
                                              <p:pRg st="7" end="7"/>
                                            </p:txEl>
                                          </p:spTgt>
                                        </p:tgtEl>
                                        <p:attrNameLst>
                                          <p:attrName>style.visibility</p:attrName>
                                        </p:attrNameLst>
                                      </p:cBhvr>
                                      <p:to>
                                        <p:strVal val="visible"/>
                                      </p:to>
                                    </p:set>
                                    <p:animEffect transition="in" filter="fade">
                                      <p:cBhvr>
                                        <p:cTn id="28" dur="500"/>
                                        <p:tgtEl>
                                          <p:spTgt spid="1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descr="Benefits Of AWS | Know Top 9 Key Benefits of Using AWS"/>
          <p:cNvSpPr txBox="1"/>
          <p:nvPr/>
        </p:nvSpPr>
        <p:spPr>
          <a:xfrm>
            <a:off x="155575" y="-119062"/>
            <a:ext cx="300037" cy="300037"/>
          </a:xfrm>
          <a:prstGeom prst="rect">
            <a:avLst/>
          </a:prstGeom>
          <a:noFill/>
          <a:ln>
            <a:noFill/>
          </a:ln>
        </p:spPr>
        <p:txBody>
          <a:bodyPr spcFirstLastPara="1" wrap="square" lIns="91425" tIns="45700" rIns="91425" bIns="45700" anchor="t"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pic>
        <p:nvPicPr>
          <p:cNvPr id="118" name="Google Shape;118;p17" descr="AWS Cloud Migration Consulting Services, Solutions - TX, USA"/>
          <p:cNvPicPr preferRelativeResize="0"/>
          <p:nvPr/>
        </p:nvPicPr>
        <p:blipFill rotWithShape="1">
          <a:blip r:embed="rId3">
            <a:alphaModFix/>
          </a:blip>
          <a:srcRect/>
          <a:stretch/>
        </p:blipFill>
        <p:spPr>
          <a:xfrm>
            <a:off x="460375" y="180975"/>
            <a:ext cx="9228137" cy="666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p:nvPr/>
        </p:nvSpPr>
        <p:spPr>
          <a:xfrm>
            <a:off x="654050" y="388937"/>
            <a:ext cx="8640762" cy="784225"/>
          </a:xfrm>
          <a:prstGeom prst="rect">
            <a:avLst/>
          </a:prstGeom>
          <a:noFill/>
          <a:ln>
            <a:noFill/>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Clr>
                <a:srgbClr val="E46C0A"/>
              </a:buClr>
              <a:buSzPts val="2500"/>
              <a:buFont typeface="Calibri"/>
              <a:buNone/>
            </a:pPr>
            <a:r>
              <a:rPr lang="en-US" sz="2500" b="1" i="0" u="none">
                <a:solidFill>
                  <a:srgbClr val="E46C0A"/>
                </a:solidFill>
                <a:latin typeface="Calibri"/>
                <a:ea typeface="Calibri"/>
                <a:cs typeface="Calibri"/>
                <a:sym typeface="Calibri"/>
              </a:rPr>
              <a:t>AWS Provides Broad and Deep Services to Support Any Cloud Workload</a:t>
            </a:r>
            <a:endParaRPr/>
          </a:p>
        </p:txBody>
      </p:sp>
      <p:sp>
        <p:nvSpPr>
          <p:cNvPr id="124" name="Google Shape;124;p18"/>
          <p:cNvSpPr/>
          <p:nvPr/>
        </p:nvSpPr>
        <p:spPr>
          <a:xfrm>
            <a:off x="923925" y="2489200"/>
            <a:ext cx="8035925" cy="884237"/>
          </a:xfrm>
          <a:prstGeom prst="roundRect">
            <a:avLst>
              <a:gd name="adj" fmla="val 16667"/>
            </a:avLst>
          </a:prstGeom>
          <a:solidFill>
            <a:srgbClr val="FFF8AE"/>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5" name="Google Shape;125;p18"/>
          <p:cNvSpPr/>
          <p:nvPr/>
        </p:nvSpPr>
        <p:spPr>
          <a:xfrm>
            <a:off x="923925" y="3557587"/>
            <a:ext cx="2479675" cy="885825"/>
          </a:xfrm>
          <a:prstGeom prst="roundRect">
            <a:avLst>
              <a:gd name="adj" fmla="val 16667"/>
            </a:avLst>
          </a:prstGeom>
          <a:solidFill>
            <a:srgbClr val="FAC090"/>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6" name="Google Shape;126;p18"/>
          <p:cNvSpPr/>
          <p:nvPr/>
        </p:nvSpPr>
        <p:spPr>
          <a:xfrm>
            <a:off x="3709987" y="3557587"/>
            <a:ext cx="2479675" cy="885825"/>
          </a:xfrm>
          <a:prstGeom prst="roundRect">
            <a:avLst>
              <a:gd name="adj" fmla="val 16667"/>
            </a:avLst>
          </a:prstGeom>
          <a:solidFill>
            <a:srgbClr val="FAC090"/>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7" name="Google Shape;127;p18"/>
          <p:cNvSpPr/>
          <p:nvPr/>
        </p:nvSpPr>
        <p:spPr>
          <a:xfrm>
            <a:off x="6451600" y="3557587"/>
            <a:ext cx="2479675" cy="885825"/>
          </a:xfrm>
          <a:prstGeom prst="roundRect">
            <a:avLst>
              <a:gd name="adj" fmla="val 16667"/>
            </a:avLst>
          </a:prstGeom>
          <a:solidFill>
            <a:srgbClr val="FAC090"/>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8" name="Google Shape;128;p18"/>
          <p:cNvSpPr/>
          <p:nvPr/>
        </p:nvSpPr>
        <p:spPr>
          <a:xfrm>
            <a:off x="923925" y="4627562"/>
            <a:ext cx="8035925" cy="884237"/>
          </a:xfrm>
          <a:prstGeom prst="roundRect">
            <a:avLst>
              <a:gd name="adj" fmla="val 16667"/>
            </a:avLst>
          </a:prstGeom>
          <a:solidFill>
            <a:srgbClr val="B7DEE8"/>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9" name="Google Shape;129;p18"/>
          <p:cNvSpPr/>
          <p:nvPr/>
        </p:nvSpPr>
        <p:spPr>
          <a:xfrm>
            <a:off x="923925" y="5686425"/>
            <a:ext cx="8035925" cy="885825"/>
          </a:xfrm>
          <a:prstGeom prst="roundRect">
            <a:avLst>
              <a:gd name="adj" fmla="val 16667"/>
            </a:avLst>
          </a:prstGeom>
          <a:solidFill>
            <a:srgbClr val="C3D69B"/>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30" name="Google Shape;130;p18"/>
          <p:cNvSpPr/>
          <p:nvPr/>
        </p:nvSpPr>
        <p:spPr>
          <a:xfrm>
            <a:off x="923925" y="1468437"/>
            <a:ext cx="8035925" cy="884237"/>
          </a:xfrm>
          <a:prstGeom prst="roundRect">
            <a:avLst>
              <a:gd name="adj" fmla="val 16667"/>
            </a:avLst>
          </a:prstGeom>
          <a:solidFill>
            <a:srgbClr val="FEC46F"/>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31" name="Google Shape;131;p18"/>
          <p:cNvSpPr txBox="1"/>
          <p:nvPr/>
        </p:nvSpPr>
        <p:spPr>
          <a:xfrm>
            <a:off x="3638550" y="5948362"/>
            <a:ext cx="2671762" cy="241300"/>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AWS Global Infrastructure</a:t>
            </a:r>
            <a:endParaRPr/>
          </a:p>
        </p:txBody>
      </p:sp>
      <p:sp>
        <p:nvSpPr>
          <p:cNvPr id="132" name="Google Shape;132;p18"/>
          <p:cNvSpPr txBox="1"/>
          <p:nvPr/>
        </p:nvSpPr>
        <p:spPr>
          <a:xfrm>
            <a:off x="3906837" y="2692400"/>
            <a:ext cx="2078037" cy="241300"/>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595A5D"/>
              </a:buClr>
              <a:buSzPts val="1800"/>
              <a:buFont typeface="Arial"/>
              <a:buNone/>
            </a:pPr>
            <a:r>
              <a:rPr lang="en-US" sz="1800" b="0" i="0" u="none">
                <a:solidFill>
                  <a:srgbClr val="595A5D"/>
                </a:solidFill>
                <a:latin typeface="Arial"/>
                <a:ea typeface="Arial"/>
                <a:cs typeface="Arial"/>
                <a:sym typeface="Arial"/>
              </a:rPr>
              <a:t>Application Services</a:t>
            </a:r>
            <a:endParaRPr/>
          </a:p>
        </p:txBody>
      </p:sp>
      <p:sp>
        <p:nvSpPr>
          <p:cNvPr id="133" name="Google Shape;133;p18"/>
          <p:cNvSpPr txBox="1"/>
          <p:nvPr/>
        </p:nvSpPr>
        <p:spPr>
          <a:xfrm>
            <a:off x="4448175" y="4899025"/>
            <a:ext cx="1154112" cy="241300"/>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Networking</a:t>
            </a:r>
            <a:endParaRPr/>
          </a:p>
        </p:txBody>
      </p:sp>
      <p:sp>
        <p:nvSpPr>
          <p:cNvPr id="134" name="Google Shape;134;p18"/>
          <p:cNvSpPr txBox="1"/>
          <p:nvPr/>
        </p:nvSpPr>
        <p:spPr>
          <a:xfrm>
            <a:off x="3463925" y="1701800"/>
            <a:ext cx="2962275"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595A5D"/>
              </a:buClr>
              <a:buSzPts val="1800"/>
              <a:buFont typeface="Arial"/>
              <a:buNone/>
            </a:pPr>
            <a:r>
              <a:rPr lang="en-US" sz="1800" b="0" i="0" u="none">
                <a:solidFill>
                  <a:srgbClr val="595A5D"/>
                </a:solidFill>
                <a:latin typeface="Arial"/>
                <a:ea typeface="Arial"/>
                <a:cs typeface="Arial"/>
                <a:sym typeface="Arial"/>
              </a:rPr>
              <a:t>Deployment &amp; Administration</a:t>
            </a:r>
            <a:endParaRPr/>
          </a:p>
        </p:txBody>
      </p:sp>
      <p:sp>
        <p:nvSpPr>
          <p:cNvPr id="135" name="Google Shape;135;p18"/>
          <p:cNvSpPr txBox="1"/>
          <p:nvPr/>
        </p:nvSpPr>
        <p:spPr>
          <a:xfrm>
            <a:off x="7216775" y="3763962"/>
            <a:ext cx="987425"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Database</a:t>
            </a:r>
            <a:endParaRPr/>
          </a:p>
        </p:txBody>
      </p:sp>
      <p:sp>
        <p:nvSpPr>
          <p:cNvPr id="136" name="Google Shape;136;p18"/>
          <p:cNvSpPr txBox="1"/>
          <p:nvPr/>
        </p:nvSpPr>
        <p:spPr>
          <a:xfrm>
            <a:off x="4538662" y="3763962"/>
            <a:ext cx="808037"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Storage</a:t>
            </a:r>
            <a:endParaRPr/>
          </a:p>
        </p:txBody>
      </p:sp>
      <p:sp>
        <p:nvSpPr>
          <p:cNvPr id="137" name="Google Shape;137;p18"/>
          <p:cNvSpPr txBox="1"/>
          <p:nvPr/>
        </p:nvSpPr>
        <p:spPr>
          <a:xfrm>
            <a:off x="1703387" y="3763962"/>
            <a:ext cx="935037"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Compute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284162" y="168275"/>
            <a:ext cx="9045575" cy="806450"/>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00"/>
              <a:buFont typeface="Helvetica Neue"/>
              <a:buNone/>
            </a:pPr>
            <a:r>
              <a:rPr lang="en-US" sz="4400" b="0" i="0" u="none">
                <a:solidFill>
                  <a:schemeClr val="dk1"/>
                </a:solidFill>
                <a:latin typeface="Helvetica Neue"/>
                <a:ea typeface="Helvetica Neue"/>
                <a:cs typeface="Helvetica Neue"/>
                <a:sym typeface="Helvetica Neue"/>
              </a:rPr>
              <a:t>Compute &amp; Networking</a:t>
            </a:r>
            <a:endParaRPr/>
          </a:p>
        </p:txBody>
      </p:sp>
      <p:sp>
        <p:nvSpPr>
          <p:cNvPr id="143" name="Google Shape;143;p19"/>
          <p:cNvSpPr txBox="1"/>
          <p:nvPr/>
        </p:nvSpPr>
        <p:spPr>
          <a:xfrm>
            <a:off x="284162" y="1331912"/>
            <a:ext cx="5478462" cy="381000"/>
          </a:xfrm>
          <a:prstGeom prst="rect">
            <a:avLst/>
          </a:prstGeom>
          <a:noFill/>
          <a:ln>
            <a:noFill/>
          </a:ln>
        </p:spPr>
        <p:txBody>
          <a:bodyPr spcFirstLastPara="1" wrap="square" lIns="112875" tIns="56425" rIns="112875" bIns="56425" anchor="t" anchorCtr="0">
            <a:spAutoFit/>
          </a:bodyPr>
          <a:lstStyle/>
          <a:p>
            <a:pPr marL="0" marR="0" lvl="0" indent="0" algn="l" rtl="0">
              <a:lnSpc>
                <a:spcPct val="87000"/>
              </a:lnSpc>
              <a:spcBef>
                <a:spcPts val="0"/>
              </a:spcBef>
              <a:spcAft>
                <a:spcPts val="0"/>
              </a:spcAft>
              <a:buClr>
                <a:srgbClr val="7F7F7F"/>
              </a:buClr>
              <a:buSzPts val="2000"/>
              <a:buFont typeface="Helvetica Neue"/>
              <a:buNone/>
            </a:pPr>
            <a:r>
              <a:rPr lang="en-US" sz="2000" b="0" i="0" u="none">
                <a:solidFill>
                  <a:srgbClr val="7F7F7F"/>
                </a:solidFill>
                <a:latin typeface="Helvetica Neue"/>
                <a:ea typeface="Helvetica Neue"/>
                <a:cs typeface="Helvetica Neue"/>
                <a:sym typeface="Helvetica Neue"/>
              </a:rPr>
              <a:t>Amazon Elastic Compute Cloud</a:t>
            </a:r>
            <a:endParaRPr/>
          </a:p>
        </p:txBody>
      </p:sp>
      <p:pic>
        <p:nvPicPr>
          <p:cNvPr id="144" name="Google Shape;144;p19" descr="EC2-AMI.png"/>
          <p:cNvPicPr preferRelativeResize="0"/>
          <p:nvPr/>
        </p:nvPicPr>
        <p:blipFill rotWithShape="1">
          <a:blip r:embed="rId3">
            <a:alphaModFix/>
          </a:blip>
          <a:srcRect/>
          <a:stretch/>
        </p:blipFill>
        <p:spPr>
          <a:xfrm>
            <a:off x="3651250" y="1917700"/>
            <a:ext cx="806450" cy="1074737"/>
          </a:xfrm>
          <a:prstGeom prst="rect">
            <a:avLst/>
          </a:prstGeom>
          <a:noFill/>
          <a:ln>
            <a:noFill/>
          </a:ln>
        </p:spPr>
      </p:pic>
      <p:pic>
        <p:nvPicPr>
          <p:cNvPr id="145" name="Google Shape;145;p19" descr="EC2-DB-on-Instance.png"/>
          <p:cNvPicPr preferRelativeResize="0"/>
          <p:nvPr/>
        </p:nvPicPr>
        <p:blipFill rotWithShape="1">
          <a:blip r:embed="rId4">
            <a:alphaModFix/>
          </a:blip>
          <a:srcRect/>
          <a:stretch/>
        </p:blipFill>
        <p:spPr>
          <a:xfrm>
            <a:off x="4705350" y="1917700"/>
            <a:ext cx="806450" cy="1074737"/>
          </a:xfrm>
          <a:prstGeom prst="rect">
            <a:avLst/>
          </a:prstGeom>
          <a:noFill/>
          <a:ln>
            <a:noFill/>
          </a:ln>
        </p:spPr>
      </p:pic>
      <p:pic>
        <p:nvPicPr>
          <p:cNvPr id="146" name="Google Shape;146;p19" descr="EC2-Elastic-IP-.png"/>
          <p:cNvPicPr preferRelativeResize="0"/>
          <p:nvPr/>
        </p:nvPicPr>
        <p:blipFill rotWithShape="1">
          <a:blip r:embed="rId5">
            <a:alphaModFix/>
          </a:blip>
          <a:srcRect/>
          <a:stretch/>
        </p:blipFill>
        <p:spPr>
          <a:xfrm>
            <a:off x="6880225" y="1917700"/>
            <a:ext cx="806450" cy="1074737"/>
          </a:xfrm>
          <a:prstGeom prst="rect">
            <a:avLst/>
          </a:prstGeom>
          <a:noFill/>
          <a:ln>
            <a:noFill/>
          </a:ln>
        </p:spPr>
      </p:pic>
      <p:pic>
        <p:nvPicPr>
          <p:cNvPr id="147" name="Google Shape;147;p19" descr="EC2-Instance-with-CloudWatch.png"/>
          <p:cNvPicPr preferRelativeResize="0"/>
          <p:nvPr/>
        </p:nvPicPr>
        <p:blipFill rotWithShape="1">
          <a:blip r:embed="rId6">
            <a:alphaModFix/>
          </a:blip>
          <a:srcRect/>
          <a:stretch/>
        </p:blipFill>
        <p:spPr>
          <a:xfrm>
            <a:off x="5772150" y="1917700"/>
            <a:ext cx="806450" cy="1074737"/>
          </a:xfrm>
          <a:prstGeom prst="rect">
            <a:avLst/>
          </a:prstGeom>
          <a:noFill/>
          <a:ln>
            <a:noFill/>
          </a:ln>
        </p:spPr>
      </p:pic>
      <p:pic>
        <p:nvPicPr>
          <p:cNvPr id="148" name="Google Shape;148;p19" descr="EC2-Instance.png"/>
          <p:cNvPicPr preferRelativeResize="0"/>
          <p:nvPr/>
        </p:nvPicPr>
        <p:blipFill rotWithShape="1">
          <a:blip r:embed="rId7">
            <a:alphaModFix/>
          </a:blip>
          <a:srcRect/>
          <a:stretch/>
        </p:blipFill>
        <p:spPr>
          <a:xfrm>
            <a:off x="1449387" y="1917700"/>
            <a:ext cx="806450" cy="1074737"/>
          </a:xfrm>
          <a:prstGeom prst="rect">
            <a:avLst/>
          </a:prstGeom>
          <a:noFill/>
          <a:ln>
            <a:noFill/>
          </a:ln>
        </p:spPr>
      </p:pic>
      <p:pic>
        <p:nvPicPr>
          <p:cNvPr id="149" name="Google Shape;149;p19" descr="EC2-Instances.png"/>
          <p:cNvPicPr preferRelativeResize="0"/>
          <p:nvPr/>
        </p:nvPicPr>
        <p:blipFill rotWithShape="1">
          <a:blip r:embed="rId8">
            <a:alphaModFix/>
          </a:blip>
          <a:srcRect/>
          <a:stretch/>
        </p:blipFill>
        <p:spPr>
          <a:xfrm>
            <a:off x="2630487" y="1917700"/>
            <a:ext cx="806450" cy="1074737"/>
          </a:xfrm>
          <a:prstGeom prst="rect">
            <a:avLst/>
          </a:prstGeom>
          <a:noFill/>
          <a:ln>
            <a:noFill/>
          </a:ln>
        </p:spPr>
      </p:pic>
      <p:pic>
        <p:nvPicPr>
          <p:cNvPr id="150" name="Google Shape;150;p19" descr="EC2.png"/>
          <p:cNvPicPr preferRelativeResize="0"/>
          <p:nvPr/>
        </p:nvPicPr>
        <p:blipFill rotWithShape="1">
          <a:blip r:embed="rId9">
            <a:alphaModFix/>
          </a:blip>
          <a:srcRect/>
          <a:stretch/>
        </p:blipFill>
        <p:spPr>
          <a:xfrm>
            <a:off x="387350" y="1917700"/>
            <a:ext cx="806450" cy="1074737"/>
          </a:xfrm>
          <a:prstGeom prst="rect">
            <a:avLst/>
          </a:prstGeom>
          <a:noFill/>
          <a:ln>
            <a:noFill/>
          </a:ln>
        </p:spPr>
      </p:pic>
      <p:sp>
        <p:nvSpPr>
          <p:cNvPr id="151" name="Google Shape;151;p19"/>
          <p:cNvSpPr txBox="1"/>
          <p:nvPr/>
        </p:nvSpPr>
        <p:spPr>
          <a:xfrm>
            <a:off x="330200" y="3090862"/>
            <a:ext cx="922337"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Amazon EC2</a:t>
            </a:r>
            <a:endParaRPr/>
          </a:p>
        </p:txBody>
      </p:sp>
      <p:sp>
        <p:nvSpPr>
          <p:cNvPr id="152" name="Google Shape;152;p19"/>
          <p:cNvSpPr txBox="1"/>
          <p:nvPr/>
        </p:nvSpPr>
        <p:spPr>
          <a:xfrm>
            <a:off x="1562100" y="3090862"/>
            <a:ext cx="581025"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a:t>
            </a:r>
            <a:endParaRPr/>
          </a:p>
        </p:txBody>
      </p:sp>
      <p:sp>
        <p:nvSpPr>
          <p:cNvPr id="153" name="Google Shape;153;p19"/>
          <p:cNvSpPr txBox="1"/>
          <p:nvPr/>
        </p:nvSpPr>
        <p:spPr>
          <a:xfrm>
            <a:off x="2687637" y="3090862"/>
            <a:ext cx="692150"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instances</a:t>
            </a:r>
            <a:endParaRPr/>
          </a:p>
        </p:txBody>
      </p:sp>
      <p:sp>
        <p:nvSpPr>
          <p:cNvPr id="154" name="Google Shape;154;p19"/>
          <p:cNvSpPr txBox="1"/>
          <p:nvPr/>
        </p:nvSpPr>
        <p:spPr>
          <a:xfrm>
            <a:off x="3829050" y="3090862"/>
            <a:ext cx="449262"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AMI</a:t>
            </a:r>
            <a:endParaRPr/>
          </a:p>
        </p:txBody>
      </p:sp>
      <p:sp>
        <p:nvSpPr>
          <p:cNvPr id="155" name="Google Shape;155;p19"/>
          <p:cNvSpPr txBox="1"/>
          <p:nvPr/>
        </p:nvSpPr>
        <p:spPr>
          <a:xfrm>
            <a:off x="4799012" y="3090862"/>
            <a:ext cx="617537"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DB on instance</a:t>
            </a:r>
            <a:endParaRPr/>
          </a:p>
        </p:txBody>
      </p:sp>
      <p:sp>
        <p:nvSpPr>
          <p:cNvPr id="156" name="Google Shape;156;p19"/>
          <p:cNvSpPr txBox="1"/>
          <p:nvPr/>
        </p:nvSpPr>
        <p:spPr>
          <a:xfrm>
            <a:off x="5724525" y="3090862"/>
            <a:ext cx="900112"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 with CloudWatch</a:t>
            </a:r>
            <a:endParaRPr/>
          </a:p>
        </p:txBody>
      </p:sp>
      <p:sp>
        <p:nvSpPr>
          <p:cNvPr id="157" name="Google Shape;157;p19"/>
          <p:cNvSpPr txBox="1"/>
          <p:nvPr/>
        </p:nvSpPr>
        <p:spPr>
          <a:xfrm>
            <a:off x="6927850" y="3090862"/>
            <a:ext cx="712787"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Elastic IP</a:t>
            </a:r>
            <a:endParaRPr/>
          </a:p>
        </p:txBody>
      </p:sp>
      <p:pic>
        <p:nvPicPr>
          <p:cNvPr id="158" name="Google Shape;158;p19" descr="Optimized-Instance.png"/>
          <p:cNvPicPr preferRelativeResize="0"/>
          <p:nvPr/>
        </p:nvPicPr>
        <p:blipFill rotWithShape="1">
          <a:blip r:embed="rId10">
            <a:alphaModFix/>
          </a:blip>
          <a:srcRect/>
          <a:stretch/>
        </p:blipFill>
        <p:spPr>
          <a:xfrm>
            <a:off x="7769225" y="1727200"/>
            <a:ext cx="1065212" cy="1420812"/>
          </a:xfrm>
          <a:prstGeom prst="rect">
            <a:avLst/>
          </a:prstGeom>
          <a:noFill/>
          <a:ln>
            <a:noFill/>
          </a:ln>
        </p:spPr>
      </p:pic>
      <p:sp>
        <p:nvSpPr>
          <p:cNvPr id="159" name="Google Shape;159;p19"/>
          <p:cNvSpPr txBox="1"/>
          <p:nvPr/>
        </p:nvSpPr>
        <p:spPr>
          <a:xfrm>
            <a:off x="7678737" y="3090862"/>
            <a:ext cx="1208087"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optimized </a:t>
            </a:r>
            <a:endParaRPr/>
          </a:p>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a:t>
            </a:r>
            <a:endParaRPr/>
          </a:p>
        </p:txBody>
      </p:sp>
      <p:pic>
        <p:nvPicPr>
          <p:cNvPr id="160" name="Google Shape;160;p19"/>
          <p:cNvPicPr preferRelativeResize="0"/>
          <p:nvPr/>
        </p:nvPicPr>
        <p:blipFill rotWithShape="1">
          <a:blip r:embed="rId11">
            <a:alphaModFix/>
          </a:blip>
          <a:srcRect/>
          <a:stretch/>
        </p:blipFill>
        <p:spPr>
          <a:xfrm>
            <a:off x="8797925" y="1865312"/>
            <a:ext cx="901700" cy="1201737"/>
          </a:xfrm>
          <a:prstGeom prst="rect">
            <a:avLst/>
          </a:prstGeom>
          <a:noFill/>
          <a:ln>
            <a:noFill/>
          </a:ln>
        </p:spPr>
      </p:pic>
      <p:sp>
        <p:nvSpPr>
          <p:cNvPr id="161" name="Google Shape;161;p19"/>
          <p:cNvSpPr txBox="1"/>
          <p:nvPr/>
        </p:nvSpPr>
        <p:spPr>
          <a:xfrm>
            <a:off x="8780462" y="3094037"/>
            <a:ext cx="922337"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Amazon Lambda</a:t>
            </a:r>
            <a:endParaRPr/>
          </a:p>
        </p:txBody>
      </p:sp>
      <p:sp>
        <p:nvSpPr>
          <p:cNvPr id="162" name="Google Shape;162;p19"/>
          <p:cNvSpPr txBox="1"/>
          <p:nvPr/>
        </p:nvSpPr>
        <p:spPr>
          <a:xfrm>
            <a:off x="284162" y="4197350"/>
            <a:ext cx="4105275" cy="381000"/>
          </a:xfrm>
          <a:prstGeom prst="rect">
            <a:avLst/>
          </a:prstGeom>
          <a:noFill/>
          <a:ln>
            <a:noFill/>
          </a:ln>
        </p:spPr>
        <p:txBody>
          <a:bodyPr spcFirstLastPara="1" wrap="square" lIns="112875" tIns="56425" rIns="112875" bIns="56425" anchor="t" anchorCtr="0">
            <a:spAutoFit/>
          </a:bodyPr>
          <a:lstStyle/>
          <a:p>
            <a:pPr marL="0" marR="0" lvl="0" indent="0" algn="l" rtl="0">
              <a:lnSpc>
                <a:spcPct val="87000"/>
              </a:lnSpc>
              <a:spcBef>
                <a:spcPts val="0"/>
              </a:spcBef>
              <a:spcAft>
                <a:spcPts val="0"/>
              </a:spcAft>
              <a:buClr>
                <a:srgbClr val="7F7F7F"/>
              </a:buClr>
              <a:buSzPts val="2000"/>
              <a:buFont typeface="Helvetica Neue"/>
              <a:buNone/>
            </a:pPr>
            <a:r>
              <a:rPr lang="en-US" sz="2000" b="0" i="0" u="none">
                <a:solidFill>
                  <a:srgbClr val="7F7F7F"/>
                </a:solidFill>
                <a:latin typeface="Helvetica Neue"/>
                <a:ea typeface="Helvetica Neue"/>
                <a:cs typeface="Helvetica Neue"/>
                <a:sym typeface="Helvetica Neue"/>
              </a:rPr>
              <a:t>Amazon Virtual Private Cloud</a:t>
            </a:r>
            <a:endParaRPr/>
          </a:p>
        </p:txBody>
      </p:sp>
      <p:pic>
        <p:nvPicPr>
          <p:cNvPr id="163" name="Google Shape;163;p19" descr="VPC.png"/>
          <p:cNvPicPr preferRelativeResize="0"/>
          <p:nvPr/>
        </p:nvPicPr>
        <p:blipFill rotWithShape="1">
          <a:blip r:embed="rId12">
            <a:alphaModFix/>
          </a:blip>
          <a:srcRect/>
          <a:stretch/>
        </p:blipFill>
        <p:spPr>
          <a:xfrm>
            <a:off x="371475" y="4892675"/>
            <a:ext cx="806450" cy="1074737"/>
          </a:xfrm>
          <a:prstGeom prst="rect">
            <a:avLst/>
          </a:prstGeom>
          <a:noFill/>
          <a:ln>
            <a:noFill/>
          </a:ln>
        </p:spPr>
      </p:pic>
      <p:sp>
        <p:nvSpPr>
          <p:cNvPr id="164" name="Google Shape;164;p19"/>
          <p:cNvSpPr txBox="1"/>
          <p:nvPr/>
        </p:nvSpPr>
        <p:spPr>
          <a:xfrm>
            <a:off x="320675" y="6230937"/>
            <a:ext cx="908050"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Amazon VPC</a:t>
            </a:r>
            <a:endParaRPr/>
          </a:p>
        </p:txBody>
      </p:sp>
      <p:pic>
        <p:nvPicPr>
          <p:cNvPr id="165" name="Google Shape;165;p19" descr="VPC-Router.png"/>
          <p:cNvPicPr preferRelativeResize="0"/>
          <p:nvPr/>
        </p:nvPicPr>
        <p:blipFill rotWithShape="1">
          <a:blip r:embed="rId13">
            <a:alphaModFix/>
          </a:blip>
          <a:srcRect/>
          <a:stretch/>
        </p:blipFill>
        <p:spPr>
          <a:xfrm>
            <a:off x="1435100" y="4892675"/>
            <a:ext cx="806450" cy="1074737"/>
          </a:xfrm>
          <a:prstGeom prst="rect">
            <a:avLst/>
          </a:prstGeom>
          <a:noFill/>
          <a:ln>
            <a:noFill/>
          </a:ln>
        </p:spPr>
      </p:pic>
      <p:sp>
        <p:nvSpPr>
          <p:cNvPr id="166" name="Google Shape;166;p19"/>
          <p:cNvSpPr txBox="1"/>
          <p:nvPr/>
        </p:nvSpPr>
        <p:spPr>
          <a:xfrm>
            <a:off x="1577975" y="6230937"/>
            <a:ext cx="522287" cy="160337"/>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router</a:t>
            </a:r>
            <a:endParaRPr/>
          </a:p>
        </p:txBody>
      </p:sp>
      <p:pic>
        <p:nvPicPr>
          <p:cNvPr id="167" name="Google Shape;167;p19" descr="VPC-Internet-Gateway.png"/>
          <p:cNvPicPr preferRelativeResize="0"/>
          <p:nvPr/>
        </p:nvPicPr>
        <p:blipFill rotWithShape="1">
          <a:blip r:embed="rId14">
            <a:alphaModFix/>
          </a:blip>
          <a:srcRect/>
          <a:stretch/>
        </p:blipFill>
        <p:spPr>
          <a:xfrm>
            <a:off x="2619375" y="4892675"/>
            <a:ext cx="806450" cy="1074737"/>
          </a:xfrm>
          <a:prstGeom prst="rect">
            <a:avLst/>
          </a:prstGeom>
          <a:noFill/>
          <a:ln>
            <a:noFill/>
          </a:ln>
        </p:spPr>
      </p:pic>
      <p:sp>
        <p:nvSpPr>
          <p:cNvPr id="168" name="Google Shape;168;p19"/>
          <p:cNvSpPr txBox="1"/>
          <p:nvPr/>
        </p:nvSpPr>
        <p:spPr>
          <a:xfrm>
            <a:off x="2697162" y="6230937"/>
            <a:ext cx="649287"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Internet gateway</a:t>
            </a:r>
            <a:endParaRPr/>
          </a:p>
        </p:txBody>
      </p:sp>
      <p:pic>
        <p:nvPicPr>
          <p:cNvPr id="169" name="Google Shape;169;p19" descr="VPC-Customer-Gateway-.png"/>
          <p:cNvPicPr preferRelativeResize="0"/>
          <p:nvPr/>
        </p:nvPicPr>
        <p:blipFill rotWithShape="1">
          <a:blip r:embed="rId15">
            <a:alphaModFix/>
          </a:blip>
          <a:srcRect/>
          <a:stretch/>
        </p:blipFill>
        <p:spPr>
          <a:xfrm>
            <a:off x="3646487" y="4892675"/>
            <a:ext cx="806450" cy="1074737"/>
          </a:xfrm>
          <a:prstGeom prst="rect">
            <a:avLst/>
          </a:prstGeom>
          <a:noFill/>
          <a:ln>
            <a:noFill/>
          </a:ln>
        </p:spPr>
      </p:pic>
      <p:sp>
        <p:nvSpPr>
          <p:cNvPr id="170" name="Google Shape;170;p19"/>
          <p:cNvSpPr txBox="1"/>
          <p:nvPr/>
        </p:nvSpPr>
        <p:spPr>
          <a:xfrm>
            <a:off x="3716337" y="6230937"/>
            <a:ext cx="665162"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customer gateway</a:t>
            </a:r>
            <a:endParaRPr/>
          </a:p>
        </p:txBody>
      </p:sp>
      <p:pic>
        <p:nvPicPr>
          <p:cNvPr id="171" name="Google Shape;171;p19" descr="VPN-Gateway-.png"/>
          <p:cNvPicPr preferRelativeResize="0"/>
          <p:nvPr/>
        </p:nvPicPr>
        <p:blipFill rotWithShape="1">
          <a:blip r:embed="rId16">
            <a:alphaModFix/>
          </a:blip>
          <a:srcRect/>
          <a:stretch/>
        </p:blipFill>
        <p:spPr>
          <a:xfrm>
            <a:off x="4772025" y="4892675"/>
            <a:ext cx="806450" cy="1074737"/>
          </a:xfrm>
          <a:prstGeom prst="rect">
            <a:avLst/>
          </a:prstGeom>
          <a:noFill/>
          <a:ln>
            <a:noFill/>
          </a:ln>
        </p:spPr>
      </p:pic>
      <p:sp>
        <p:nvSpPr>
          <p:cNvPr id="172" name="Google Shape;172;p19"/>
          <p:cNvSpPr txBox="1"/>
          <p:nvPr/>
        </p:nvSpPr>
        <p:spPr>
          <a:xfrm>
            <a:off x="4724400" y="6230937"/>
            <a:ext cx="931862"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virtual private gateway</a:t>
            </a:r>
            <a:endParaRPr/>
          </a:p>
        </p:txBody>
      </p:sp>
      <p:pic>
        <p:nvPicPr>
          <p:cNvPr id="173" name="Google Shape;173;p19" descr="VPN-Connection.png"/>
          <p:cNvPicPr preferRelativeResize="0"/>
          <p:nvPr/>
        </p:nvPicPr>
        <p:blipFill rotWithShape="1">
          <a:blip r:embed="rId17">
            <a:alphaModFix/>
          </a:blip>
          <a:srcRect/>
          <a:stretch/>
        </p:blipFill>
        <p:spPr>
          <a:xfrm>
            <a:off x="5838825" y="4899025"/>
            <a:ext cx="806450" cy="1076325"/>
          </a:xfrm>
          <a:prstGeom prst="rect">
            <a:avLst/>
          </a:prstGeom>
          <a:noFill/>
          <a:ln>
            <a:noFill/>
          </a:ln>
        </p:spPr>
      </p:pic>
      <p:sp>
        <p:nvSpPr>
          <p:cNvPr id="174" name="Google Shape;174;p19"/>
          <p:cNvSpPr txBox="1"/>
          <p:nvPr/>
        </p:nvSpPr>
        <p:spPr>
          <a:xfrm>
            <a:off x="5837237" y="6230937"/>
            <a:ext cx="808037"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VPN connection</a:t>
            </a:r>
            <a:endParaRPr/>
          </a:p>
        </p:txBody>
      </p:sp>
      <p:sp>
        <p:nvSpPr>
          <p:cNvPr id="175" name="Google Shape;175;p19"/>
          <p:cNvSpPr txBox="1"/>
          <p:nvPr/>
        </p:nvSpPr>
        <p:spPr>
          <a:xfrm>
            <a:off x="6884987" y="6226175"/>
            <a:ext cx="808037"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VPC peering</a:t>
            </a:r>
            <a:endParaRPr/>
          </a:p>
        </p:txBody>
      </p:sp>
      <p:pic>
        <p:nvPicPr>
          <p:cNvPr id="176" name="Google Shape;176;p19" descr="Compute &amp; Networking_VPC Peering.eps"/>
          <p:cNvPicPr preferRelativeResize="0"/>
          <p:nvPr/>
        </p:nvPicPr>
        <p:blipFill rotWithShape="1">
          <a:blip r:embed="rId18">
            <a:alphaModFix/>
          </a:blip>
          <a:srcRect/>
          <a:stretch/>
        </p:blipFill>
        <p:spPr>
          <a:xfrm>
            <a:off x="6748462" y="4773612"/>
            <a:ext cx="1090612" cy="1452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152400"/>
            <a:ext cx="10080625" cy="1258887"/>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1" i="0" u="none" dirty="0">
                <a:solidFill>
                  <a:schemeClr val="dk1"/>
                </a:solidFill>
                <a:latin typeface="Calibri"/>
                <a:ea typeface="Calibri"/>
                <a:cs typeface="Calibri"/>
                <a:sym typeface="Calibri"/>
              </a:rPr>
              <a:t>Amazon Elastic Compute Cloud (EC2)</a:t>
            </a:r>
            <a:endParaRPr/>
          </a:p>
        </p:txBody>
      </p:sp>
      <p:sp>
        <p:nvSpPr>
          <p:cNvPr id="182" name="Google Shape;182;p20"/>
          <p:cNvSpPr txBox="1">
            <a:spLocks noGrp="1"/>
          </p:cNvSpPr>
          <p:nvPr>
            <p:ph type="body" idx="1"/>
          </p:nvPr>
        </p:nvSpPr>
        <p:spPr>
          <a:xfrm>
            <a:off x="503237" y="1606550"/>
            <a:ext cx="9074150" cy="5824537"/>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Amazon Machine Images (</a:t>
            </a:r>
            <a:r>
              <a:rPr lang="en-US" sz="3500" b="1" i="0" u="none" strike="noStrike" cap="none" dirty="0">
                <a:solidFill>
                  <a:schemeClr val="dk1"/>
                </a:solidFill>
                <a:latin typeface="Calibri"/>
                <a:ea typeface="Calibri"/>
                <a:cs typeface="Calibri"/>
                <a:sym typeface="Calibri"/>
              </a:rPr>
              <a:t>AMIs</a:t>
            </a:r>
            <a:r>
              <a:rPr lang="en-US" sz="3500" b="0" i="0" u="none" strike="noStrike" cap="none" dirty="0">
                <a:solidFill>
                  <a:schemeClr val="dk1"/>
                </a:solidFill>
                <a:latin typeface="Calibri"/>
                <a:ea typeface="Calibri"/>
                <a:cs typeface="Calibri"/>
                <a:sym typeface="Calibri"/>
              </a:rPr>
              <a:t>) are the basic building blocks of Amazon EC2</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An AMI is a template that contains a software configuration (operating system, application server and applications) that can run on Amazon’s computing environment</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AMIs can be used to launch an </a:t>
            </a:r>
            <a:r>
              <a:rPr lang="en-US" sz="3500" b="1" i="1" u="none" strike="noStrike" cap="none" dirty="0">
                <a:solidFill>
                  <a:schemeClr val="dk1"/>
                </a:solidFill>
                <a:latin typeface="Calibri"/>
                <a:ea typeface="Calibri"/>
                <a:cs typeface="Calibri"/>
                <a:sym typeface="Calibri"/>
              </a:rPr>
              <a:t>instance</a:t>
            </a:r>
            <a:r>
              <a:rPr lang="en-US" sz="3500" b="0" i="0" u="none" strike="noStrike" cap="none" dirty="0">
                <a:solidFill>
                  <a:schemeClr val="dk1"/>
                </a:solidFill>
                <a:latin typeface="Calibri"/>
                <a:ea typeface="Calibri"/>
                <a:cs typeface="Calibri"/>
                <a:sym typeface="Calibri"/>
              </a:rPr>
              <a:t>, which is a copy of the AMI running as a virtual server in the cloud.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a:stretch/>
        </p:blipFill>
        <p:spPr>
          <a:xfrm>
            <a:off x="849312" y="1493837"/>
            <a:ext cx="8078787" cy="4191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B3BD02B5E5A84C8418D1FED1A53FD1" ma:contentTypeVersion="13" ma:contentTypeDescription="Create a new document." ma:contentTypeScope="" ma:versionID="802524861faa279f2fe8026a6434af29">
  <xsd:schema xmlns:xsd="http://www.w3.org/2001/XMLSchema" xmlns:xs="http://www.w3.org/2001/XMLSchema" xmlns:p="http://schemas.microsoft.com/office/2006/metadata/properties" xmlns:ns2="a24058b9-8d5c-48c5-967b-1ae8701392b0" xmlns:ns3="3e9a99de-f688-4b11-a323-074afc5c7bcc" targetNamespace="http://schemas.microsoft.com/office/2006/metadata/properties" ma:root="true" ma:fieldsID="b120073872aa0b5e949950b55e6ebb50" ns2:_="" ns3:_="">
    <xsd:import namespace="a24058b9-8d5c-48c5-967b-1ae8701392b0"/>
    <xsd:import namespace="3e9a99de-f688-4b11-a323-074afc5c7b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dat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4058b9-8d5c-48c5-967b-1ae8701392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 ma:index="18"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e9a99de-f688-4b11-a323-074afc5c7bc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306a5e6-9119-4807-b5ac-0d54bb7b0351}" ma:internalName="TaxCatchAll" ma:showField="CatchAllData" ma:web="3e9a99de-f688-4b11-a323-074afc5c7bc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BB3BA6-E87F-4E28-9492-23F9C773F044}"/>
</file>

<file path=customXml/itemProps2.xml><?xml version="1.0" encoding="utf-8"?>
<ds:datastoreItem xmlns:ds="http://schemas.openxmlformats.org/officeDocument/2006/customXml" ds:itemID="{92500F0C-50AF-477D-BEE7-8AB38D6A4B26}"/>
</file>

<file path=docProps/app.xml><?xml version="1.0" encoding="utf-8"?>
<Properties xmlns="http://schemas.openxmlformats.org/officeDocument/2006/extended-properties" xmlns:vt="http://schemas.openxmlformats.org/officeDocument/2006/docPropsVTypes">
  <TotalTime>43</TotalTime>
  <Words>935</Words>
  <PresentationFormat>Custom</PresentationFormat>
  <Paragraphs>107</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Indie Flower</vt:lpstr>
      <vt:lpstr>Helvetica Neue</vt:lpstr>
      <vt:lpstr>Times New Roman</vt:lpstr>
      <vt:lpstr>Arial Narrow</vt:lpstr>
      <vt:lpstr>Office Theme</vt:lpstr>
      <vt:lpstr>Slide 1</vt:lpstr>
      <vt:lpstr>Who is Amazon !!</vt:lpstr>
      <vt:lpstr>What is Amazon Web Services ?</vt:lpstr>
      <vt:lpstr>What is AWS Offering?</vt:lpstr>
      <vt:lpstr>Slide 5</vt:lpstr>
      <vt:lpstr>Slide 6</vt:lpstr>
      <vt:lpstr>Compute &amp; Networking</vt:lpstr>
      <vt:lpstr>Amazon Elastic Compute Cloud (EC2)</vt:lpstr>
      <vt:lpstr>Slide 9</vt:lpstr>
      <vt:lpstr>Slide 10</vt:lpstr>
      <vt:lpstr>Getting Started with Amazon EC2</vt:lpstr>
      <vt:lpstr>Slide 12</vt:lpstr>
      <vt:lpstr>Slide 13</vt:lpstr>
      <vt:lpstr>Slide 14</vt:lpstr>
      <vt:lpstr>ADVANTAGES</vt:lpstr>
      <vt:lpstr>AWS Architecture – Lambda</vt:lpstr>
      <vt:lpstr>Slide 17</vt:lpstr>
      <vt:lpstr>What are the Advantages of AWS Lambda? </vt:lpstr>
      <vt:lpstr>What is SOA?</vt:lpstr>
      <vt:lpstr>Slide 20</vt:lpstr>
      <vt:lpstr>What is Amazon S3?</vt:lpstr>
      <vt:lpstr>How it Works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dc:creator>
  <cp:lastModifiedBy>CDAC</cp:lastModifiedBy>
  <cp:revision>5</cp:revision>
  <dcterms:modified xsi:type="dcterms:W3CDTF">2022-01-06T07:00:00Z</dcterms:modified>
</cp:coreProperties>
</file>