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434" autoAdjust="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01-Jan-02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01-Jan-02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 y="-50216"/>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ctrTitle"/>
          </p:nvPr>
        </p:nvSpPr>
        <p:spPr>
          <a:xfrm>
            <a:off x="400432" y="1056290"/>
            <a:ext cx="11507788" cy="1576552"/>
          </a:xfrm>
        </p:spPr>
        <p:txBody>
          <a:bodyPr/>
          <a:lstStyle/>
          <a:p>
            <a:pPr algn="ctr"/>
            <a:r>
              <a:rPr lang="en-US" cap="none" dirty="0" smtClean="0">
                <a:ln w="0">
                  <a:solidFill>
                    <a:schemeClr val="accent1">
                      <a:lumMod val="60000"/>
                      <a:lumOff val="40000"/>
                    </a:schemeClr>
                  </a:solidFill>
                </a:ln>
                <a:effectLst>
                  <a:glow rad="101600">
                    <a:schemeClr val="accent2">
                      <a:satMod val="175000"/>
                      <a:alpha val="40000"/>
                    </a:schemeClr>
                  </a:glow>
                  <a:outerShdw blurRad="38100" dist="19050" dir="2700000" algn="tl" rotWithShape="0">
                    <a:schemeClr val="dk1">
                      <a:alpha val="40000"/>
                    </a:schemeClr>
                  </a:outerShdw>
                </a:effectLst>
                <a:latin typeface="Algerian" panose="04020705040A02060702" pitchFamily="82" charset="0"/>
              </a:rPr>
              <a:t>PROJECT 9:PREDICTING HOUSE PRICES USING MACHINE LEARNING</a:t>
            </a:r>
            <a:endParaRPr lang="en-US" cap="none" dirty="0">
              <a:ln w="0">
                <a:solidFill>
                  <a:schemeClr val="accent1">
                    <a:lumMod val="60000"/>
                    <a:lumOff val="40000"/>
                  </a:schemeClr>
                </a:solidFill>
              </a:ln>
              <a:effectLst>
                <a:glow rad="101600">
                  <a:schemeClr val="accent2">
                    <a:satMod val="175000"/>
                    <a:alpha val="40000"/>
                  </a:schemeClr>
                </a:glow>
                <a:outerShdw blurRad="38100" dist="19050" dir="2700000" algn="tl" rotWithShape="0">
                  <a:schemeClr val="dk1">
                    <a:alpha val="40000"/>
                  </a:schemeClr>
                </a:outerShdw>
              </a:effectLst>
              <a:latin typeface="Algerian" panose="04020705040A02060702" pitchFamily="82" charset="0"/>
            </a:endParaRPr>
          </a:p>
        </p:txBody>
      </p:sp>
      <p:sp>
        <p:nvSpPr>
          <p:cNvPr id="3" name="Subtitle 2"/>
          <p:cNvSpPr>
            <a:spLocks noGrp="1"/>
          </p:cNvSpPr>
          <p:nvPr>
            <p:ph type="subTitle" idx="1"/>
          </p:nvPr>
        </p:nvSpPr>
        <p:spPr>
          <a:xfrm>
            <a:off x="1996965" y="3307839"/>
            <a:ext cx="8314722" cy="507416"/>
          </a:xfrm>
        </p:spPr>
        <p:txBody>
          <a:bodyPr>
            <a:noAutofit/>
          </a:bodyPr>
          <a:lstStyle/>
          <a:p>
            <a:pPr algn="ctr"/>
            <a:r>
              <a:rPr lang="en-US" sz="3200" b="1" dirty="0" smtClean="0">
                <a:ln w="22225">
                  <a:solidFill>
                    <a:schemeClr val="accent2"/>
                  </a:solidFill>
                  <a:prstDash val="solid"/>
                </a:ln>
                <a:solidFill>
                  <a:schemeClr val="accent2">
                    <a:lumMod val="40000"/>
                    <a:lumOff val="60000"/>
                  </a:schemeClr>
                </a:solidFill>
              </a:rPr>
              <a:t>PROJECT TITLE : HOUSE PRICE PREDICTOR</a:t>
            </a:r>
            <a:endParaRPr lang="en-US"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533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648"/>
            <a:ext cx="6873766" cy="4339650"/>
          </a:xfrm>
          <a:prstGeom prst="rect">
            <a:avLst/>
          </a:prstGeom>
          <a:noFill/>
        </p:spPr>
        <p:txBody>
          <a:bodyPr wrap="square" rtlCol="0">
            <a:spAutoFit/>
            <a:scene3d>
              <a:camera prst="orthographicFront"/>
              <a:lightRig rig="threePt" dir="t"/>
            </a:scene3d>
            <a:sp3d extrusionH="57150">
              <a:bevelT w="69850" h="38100" prst="cross"/>
            </a:sp3d>
          </a:bodyPr>
          <a:lstStyle/>
          <a:p>
            <a:r>
              <a:rPr lang="en-IN" sz="3600" b="1" u="sng" dirty="0">
                <a:ln w="6600">
                  <a:solidFill>
                    <a:schemeClr val="accent2"/>
                  </a:solidFill>
                  <a:prstDash val="solid"/>
                </a:ln>
                <a:effectLst>
                  <a:glow rad="101600">
                    <a:schemeClr val="accent1">
                      <a:satMod val="175000"/>
                      <a:alpha val="40000"/>
                    </a:schemeClr>
                  </a:glow>
                  <a:outerShdw dist="38100" dir="2700000" algn="tl" rotWithShape="0">
                    <a:schemeClr val="accent2"/>
                  </a:outerShdw>
                </a:effectLst>
              </a:rPr>
              <a:t>Problem </a:t>
            </a:r>
            <a:r>
              <a:rPr lang="en-IN" sz="3600" b="1" u="sng" dirty="0" smtClean="0">
                <a:ln w="6600">
                  <a:solidFill>
                    <a:schemeClr val="accent2"/>
                  </a:solidFill>
                  <a:prstDash val="solid"/>
                </a:ln>
                <a:effectLst>
                  <a:glow rad="101600">
                    <a:schemeClr val="accent1">
                      <a:satMod val="175000"/>
                      <a:alpha val="40000"/>
                    </a:schemeClr>
                  </a:glow>
                  <a:outerShdw dist="38100" dir="2700000" algn="tl" rotWithShape="0">
                    <a:schemeClr val="accent2"/>
                  </a:outerShdw>
                </a:effectLst>
              </a:rPr>
              <a:t>Definition</a:t>
            </a:r>
            <a:endParaRPr lang="en-US" sz="3600" b="1" u="sng" dirty="0">
              <a:ln w="6600">
                <a:solidFill>
                  <a:schemeClr val="accent2"/>
                </a:solidFill>
                <a:prstDash val="solid"/>
              </a:ln>
              <a:effectLst>
                <a:glow rad="101600">
                  <a:schemeClr val="accent1">
                    <a:satMod val="175000"/>
                    <a:alpha val="40000"/>
                  </a:schemeClr>
                </a:glow>
                <a:outerShdw dist="38100" dir="2700000" algn="tl" rotWithShape="0">
                  <a:schemeClr val="accent2"/>
                </a:outerShdw>
              </a:effectLst>
            </a:endParaRPr>
          </a:p>
          <a:p>
            <a:r>
              <a:rPr lang="en-IN" sz="2000" dirty="0"/>
              <a:t> </a:t>
            </a:r>
            <a:endParaRPr lang="en-US" sz="2000" dirty="0"/>
          </a:p>
          <a:p>
            <a:r>
              <a:rPr lang="en-IN" sz="2000" b="1" dirty="0"/>
              <a:t>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766" y="1528991"/>
            <a:ext cx="5060732" cy="3368742"/>
          </a:xfrm>
          <a:prstGeom prst="rect">
            <a:avLst/>
          </a:prstGeom>
        </p:spPr>
      </p:pic>
    </p:spTree>
    <p:extLst>
      <p:ext uri="{BB962C8B-B14F-4D97-AF65-F5344CB8AC3E}">
        <p14:creationId xmlns:p14="http://schemas.microsoft.com/office/powerpoint/2010/main" val="175840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918"/>
            <a:ext cx="9033641" cy="6863417"/>
          </a:xfrm>
          <a:prstGeom prst="rect">
            <a:avLst/>
          </a:prstGeom>
          <a:noFill/>
        </p:spPr>
        <p:txBody>
          <a:bodyPr wrap="square" rtlCol="0">
            <a:spAutoFit/>
          </a:bodyPr>
          <a:lstStyle/>
          <a:p>
            <a:pPr lvl="0" algn="just"/>
            <a:endParaRPr lang="en-IN" sz="2000" b="1" dirty="0" smtClean="0">
              <a:latin typeface="Agency FB" panose="020B0503020202020204" pitchFamily="34" charset="0"/>
            </a:endParaRPr>
          </a:p>
          <a:p>
            <a:pPr lvl="0" algn="ctr"/>
            <a:endParaRPr lang="en-IN" sz="2000" b="1" dirty="0">
              <a:latin typeface="Agency FB" panose="020B0503020202020204" pitchFamily="34" charset="0"/>
            </a:endParaRPr>
          </a:p>
          <a:p>
            <a:pPr lvl="0" algn="just"/>
            <a:endParaRPr lang="en-IN" sz="2000" b="1" dirty="0" smtClean="0">
              <a:latin typeface="Agency FB" panose="020B0503020202020204" pitchFamily="34" charset="0"/>
            </a:endParaRPr>
          </a:p>
          <a:p>
            <a:pPr lvl="0" algn="just"/>
            <a:r>
              <a:rPr lang="en-IN" sz="2000" b="1" u="sng" dirty="0" smtClean="0">
                <a:latin typeface="Agency FB" panose="020B0503020202020204" pitchFamily="34" charset="0"/>
              </a:rPr>
              <a:t>Data </a:t>
            </a:r>
            <a:r>
              <a:rPr lang="en-IN" sz="2000" b="1" u="sng" dirty="0">
                <a:latin typeface="Agency FB" panose="020B0503020202020204" pitchFamily="34" charset="0"/>
              </a:rPr>
              <a:t>Source</a:t>
            </a:r>
            <a:r>
              <a:rPr lang="en-IN" sz="2000" b="1" dirty="0">
                <a:latin typeface="Agency FB" panose="020B0503020202020204" pitchFamily="34" charset="0"/>
              </a:rPr>
              <a:t>:</a:t>
            </a:r>
            <a:r>
              <a:rPr lang="en-IN" sz="2000" dirty="0">
                <a:latin typeface="Agency FB" panose="020B0503020202020204" pitchFamily="34" charset="0"/>
              </a:rPr>
              <a:t> Gather a dataset either from </a:t>
            </a:r>
            <a:r>
              <a:rPr lang="en-IN" sz="2000" dirty="0" smtClean="0">
                <a:latin typeface="Agency FB" panose="020B0503020202020204" pitchFamily="34" charset="0"/>
              </a:rPr>
              <a:t>GitHub </a:t>
            </a:r>
            <a:r>
              <a:rPr lang="en-IN" sz="2000" dirty="0">
                <a:latin typeface="Agency FB" panose="020B0503020202020204" pitchFamily="34" charset="0"/>
              </a:rPr>
              <a:t>or it will be also available on Kaggle, that includes relevant features of houses such as location, number of rooms, square </a:t>
            </a:r>
            <a:r>
              <a:rPr lang="en-IN" sz="2000" dirty="0" smtClean="0">
                <a:latin typeface="Agency FB" panose="020B0503020202020204" pitchFamily="34" charset="0"/>
              </a:rPr>
              <a:t>feet's, </a:t>
            </a:r>
            <a:r>
              <a:rPr lang="en-IN" sz="2000" dirty="0">
                <a:latin typeface="Agency FB" panose="020B0503020202020204" pitchFamily="34" charset="0"/>
              </a:rPr>
              <a:t>and sale prices. Ensure the dataset that has the features that you are about to consider.</a:t>
            </a:r>
            <a:endParaRPr lang="en-US" sz="2000" dirty="0">
              <a:latin typeface="Agency FB" panose="020B0503020202020204" pitchFamily="34" charset="0"/>
            </a:endParaRPr>
          </a:p>
          <a:p>
            <a:pPr lvl="0" algn="just"/>
            <a:r>
              <a:rPr lang="en-IN" sz="2000" b="1" u="sng" dirty="0">
                <a:latin typeface="Agency FB" panose="020B0503020202020204" pitchFamily="34" charset="0"/>
              </a:rPr>
              <a:t>Data </a:t>
            </a:r>
            <a:r>
              <a:rPr lang="en-IN" sz="2000" b="1" u="sng" dirty="0" smtClean="0">
                <a:latin typeface="Agency FB" panose="020B0503020202020204" pitchFamily="34" charset="0"/>
              </a:rPr>
              <a:t>Pre-processing</a:t>
            </a:r>
            <a:r>
              <a:rPr lang="en-IN" sz="2000" b="1" dirty="0" smtClean="0">
                <a:latin typeface="Agency FB" panose="020B0503020202020204" pitchFamily="34" charset="0"/>
              </a:rPr>
              <a:t>:</a:t>
            </a:r>
            <a:r>
              <a:rPr lang="en-IN" sz="2000" dirty="0" smtClean="0">
                <a:latin typeface="Agency FB" panose="020B0503020202020204" pitchFamily="34" charset="0"/>
              </a:rPr>
              <a:t> </a:t>
            </a:r>
            <a:r>
              <a:rPr lang="en-IN" sz="2000" dirty="0">
                <a:latin typeface="Agency FB" panose="020B0503020202020204" pitchFamily="34" charset="0"/>
              </a:rPr>
              <a:t>Clean and prepare the collected data for model training. Handle missing values, perform feature scaling to bring features to a similar range, encode categorical variables, and address outliers. Additionally, one can explore feature engineering techniques to create new meaningful features.</a:t>
            </a:r>
            <a:endParaRPr lang="en-US" sz="2000" dirty="0">
              <a:latin typeface="Agency FB" panose="020B0503020202020204" pitchFamily="34" charset="0"/>
            </a:endParaRPr>
          </a:p>
          <a:p>
            <a:pPr lvl="0" algn="just"/>
            <a:r>
              <a:rPr lang="en-IN" sz="2000" b="1" u="sng" dirty="0">
                <a:latin typeface="Agency FB" panose="020B0503020202020204" pitchFamily="34" charset="0"/>
              </a:rPr>
              <a:t>Feature Selection</a:t>
            </a:r>
            <a:r>
              <a:rPr lang="en-IN" sz="2000" dirty="0">
                <a:latin typeface="Agency FB" panose="020B0503020202020204" pitchFamily="34" charset="0"/>
              </a:rPr>
              <a:t>:  It comprises a majority portion of the dataset and is used to teach the model the patterns and relationships between the input features (e.g., number of rooms, location, square footage) and the target variable (i.e., house prices). The model learns from the training set to make predictions.</a:t>
            </a:r>
            <a:endParaRPr lang="en-US" sz="2000" dirty="0">
              <a:latin typeface="Agency FB" panose="020B0503020202020204" pitchFamily="34" charset="0"/>
            </a:endParaRPr>
          </a:p>
          <a:p>
            <a:pPr lvl="0" algn="just"/>
            <a:r>
              <a:rPr lang="en-IN" sz="2000" b="1" u="sng" dirty="0">
                <a:latin typeface="Agency FB" panose="020B0503020202020204" pitchFamily="34" charset="0"/>
              </a:rPr>
              <a:t>Model Selection</a:t>
            </a:r>
            <a:r>
              <a:rPr lang="en-IN" sz="2000" b="1" dirty="0">
                <a:latin typeface="Agency FB" panose="020B0503020202020204" pitchFamily="34" charset="0"/>
              </a:rPr>
              <a:t>:</a:t>
            </a:r>
            <a:r>
              <a:rPr lang="en-IN" sz="2000" dirty="0">
                <a:latin typeface="Agency FB" panose="020B0503020202020204" pitchFamily="34" charset="0"/>
              </a:rPr>
              <a:t> Choose a suitable machine learning algorithm for house price prediction, considering factors such as the dataset size, feature complexity, and interpretability requirements. Common algorithms include linear regression, decision trees, random forests, or more advanced techniques. We trained and tested five algorithms and finally XGBoost is performing better.</a:t>
            </a:r>
            <a:endParaRPr lang="en-US" sz="2000" dirty="0">
              <a:latin typeface="Agency FB" panose="020B0503020202020204" pitchFamily="34" charset="0"/>
            </a:endParaRPr>
          </a:p>
          <a:p>
            <a:pPr lvl="0" algn="just"/>
            <a:r>
              <a:rPr lang="en-IN" sz="2000" b="1" u="sng" dirty="0">
                <a:latin typeface="Agency FB" panose="020B0503020202020204" pitchFamily="34" charset="0"/>
              </a:rPr>
              <a:t>Model Training</a:t>
            </a:r>
            <a:r>
              <a:rPr lang="en-IN" sz="2000" b="1" dirty="0">
                <a:latin typeface="Agency FB" panose="020B0503020202020204" pitchFamily="34" charset="0"/>
              </a:rPr>
              <a:t>:</a:t>
            </a:r>
            <a:r>
              <a:rPr lang="en-IN" sz="2000" dirty="0">
                <a:latin typeface="Agency FB" panose="020B0503020202020204" pitchFamily="34" charset="0"/>
              </a:rPr>
              <a:t> In this phase, various machine learning algorithms are applied to train a predictive model using the pre-processed data. Common approaches include linear regression, decision trees, random forests, or more advanced techniques like gradient boosting or neural networks. </a:t>
            </a:r>
            <a:endParaRPr lang="en-US" sz="2000" dirty="0">
              <a:latin typeface="Agency FB" panose="020B0503020202020204" pitchFamily="34" charset="0"/>
            </a:endParaRPr>
          </a:p>
          <a:p>
            <a:pPr lvl="0" algn="just"/>
            <a:r>
              <a:rPr lang="en-IN" sz="2000" b="1" u="sng" dirty="0">
                <a:latin typeface="Agency FB" panose="020B0503020202020204" pitchFamily="34" charset="0"/>
              </a:rPr>
              <a:t>Evaluation</a:t>
            </a:r>
            <a:r>
              <a:rPr lang="en-IN" sz="2000" b="1" dirty="0">
                <a:latin typeface="Agency FB" panose="020B0503020202020204" pitchFamily="34" charset="0"/>
              </a:rPr>
              <a:t>: </a:t>
            </a:r>
            <a:r>
              <a:rPr lang="en-IN" sz="2000" dirty="0">
                <a:latin typeface="Agency FB" panose="020B0503020202020204" pitchFamily="34" charset="0"/>
              </a:rPr>
              <a:t>The evaluation process involves fitting the model to the training data, optimizing </a:t>
            </a:r>
            <a:r>
              <a:rPr lang="en-IN" sz="2000" dirty="0" smtClean="0">
                <a:latin typeface="Agency FB" panose="020B0503020202020204" pitchFamily="34" charset="0"/>
              </a:rPr>
              <a:t>hyper parameters, </a:t>
            </a:r>
            <a:r>
              <a:rPr lang="en-IN" sz="2000" dirty="0">
                <a:latin typeface="Agency FB" panose="020B0503020202020204" pitchFamily="34" charset="0"/>
              </a:rPr>
              <a:t>and evaluating the model's performance using appropriate metrics such as mean squared error or R-squared.</a:t>
            </a:r>
            <a:endParaRPr lang="en-US" sz="2000" dirty="0">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641" y="463442"/>
            <a:ext cx="3158359" cy="18698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1132"/>
          <a:stretch/>
        </p:blipFill>
        <p:spPr>
          <a:xfrm>
            <a:off x="9033641" y="2572892"/>
            <a:ext cx="3158359" cy="1683798"/>
          </a:xfrm>
          <a:prstGeom prst="rect">
            <a:avLst/>
          </a:prstGeom>
        </p:spPr>
      </p:pic>
      <p:sp>
        <p:nvSpPr>
          <p:cNvPr id="6" name="TextBox 5"/>
          <p:cNvSpPr txBox="1"/>
          <p:nvPr/>
        </p:nvSpPr>
        <p:spPr>
          <a:xfrm>
            <a:off x="2104695" y="0"/>
            <a:ext cx="4619297" cy="769441"/>
          </a:xfrm>
          <a:prstGeom prst="rect">
            <a:avLst/>
          </a:prstGeom>
          <a:noFill/>
        </p:spPr>
        <p:txBody>
          <a:bodyPr wrap="square" rtlCol="0">
            <a:spAutoFit/>
          </a:bodyPr>
          <a:lstStyle/>
          <a:p>
            <a:pPr algn="ctr"/>
            <a:r>
              <a:rPr lang="en-IN"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rPr>
              <a:t> </a:t>
            </a:r>
            <a:r>
              <a:rPr lang="en-IN" sz="4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rPr>
              <a:t>Design </a:t>
            </a:r>
            <a:r>
              <a:rPr lang="en-IN" sz="4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rPr>
              <a:t>Thinking</a:t>
            </a:r>
            <a:endParaRPr lang="en-US" sz="4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641" y="4496284"/>
            <a:ext cx="3158359" cy="1895016"/>
          </a:xfrm>
          <a:prstGeom prst="rect">
            <a:avLst/>
          </a:prstGeom>
        </p:spPr>
      </p:pic>
    </p:spTree>
    <p:extLst>
      <p:ext uri="{BB962C8B-B14F-4D97-AF65-F5344CB8AC3E}">
        <p14:creationId xmlns:p14="http://schemas.microsoft.com/office/powerpoint/2010/main" val="235328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83" y="220717"/>
            <a:ext cx="11776841" cy="6524863"/>
          </a:xfrm>
          <a:prstGeom prst="rect">
            <a:avLst/>
          </a:prstGeom>
          <a:noFill/>
        </p:spPr>
        <p:txBody>
          <a:bodyPr wrap="square" rtlCol="0">
            <a:spAutoFit/>
          </a:bodyPr>
          <a:lstStyle/>
          <a:p>
            <a:pPr algn="ctr"/>
            <a:endParaRPr lang="en-IN" sz="2200" b="1" dirty="0" smtClean="0">
              <a:effectLst>
                <a:outerShdw blurRad="38100" dist="38100" dir="2700000" algn="tl">
                  <a:srgbClr val="000000">
                    <a:alpha val="43137"/>
                  </a:srgbClr>
                </a:outerShdw>
              </a:effectLst>
              <a:latin typeface="Agency FB" panose="020B0503020202020204" pitchFamily="34" charset="0"/>
            </a:endParaRPr>
          </a:p>
          <a:p>
            <a:endParaRPr lang="en-IN" sz="2200" b="1" u="sng" dirty="0">
              <a:effectLst>
                <a:outerShdw blurRad="38100" dist="38100" dir="2700000" algn="tl">
                  <a:srgbClr val="000000">
                    <a:alpha val="43137"/>
                  </a:srgbClr>
                </a:outerShdw>
              </a:effectLst>
              <a:latin typeface="Agency FB" panose="020B0503020202020204" pitchFamily="34" charset="0"/>
            </a:endParaRPr>
          </a:p>
          <a:p>
            <a:r>
              <a:rPr lang="en-IN" sz="2200" b="1" u="sng" dirty="0" smtClean="0">
                <a:effectLst>
                  <a:outerShdw blurRad="38100" dist="38100" dir="2700000" algn="tl">
                    <a:srgbClr val="000000">
                      <a:alpha val="43137"/>
                    </a:srgbClr>
                  </a:outerShdw>
                </a:effectLst>
                <a:latin typeface="Agency FB" panose="020B0503020202020204" pitchFamily="34" charset="0"/>
              </a:rPr>
              <a:t>Input</a:t>
            </a:r>
            <a:r>
              <a:rPr lang="en-IN" sz="2200" b="1" dirty="0">
                <a:effectLst>
                  <a:outerShdw blurRad="38100" dist="38100" dir="2700000" algn="tl">
                    <a:srgbClr val="000000">
                      <a:alpha val="43137"/>
                    </a:srgbClr>
                  </a:outerShdw>
                </a:effectLst>
                <a:latin typeface="Agency FB" panose="020B0503020202020204" pitchFamily="34" charset="0"/>
              </a:rPr>
              <a:t>: </a:t>
            </a:r>
            <a:r>
              <a:rPr lang="en-IN" sz="2200" dirty="0">
                <a:effectLst>
                  <a:outerShdw blurRad="38100" dist="38100" dir="2700000" algn="tl">
                    <a:srgbClr val="000000">
                      <a:alpha val="43137"/>
                    </a:srgbClr>
                  </a:outerShdw>
                </a:effectLst>
                <a:latin typeface="Agency FB" panose="020B0503020202020204" pitchFamily="34" charset="0"/>
              </a:rPr>
              <a:t>The input section represents the initial stage of the house price prediction process. Here, one has to gather relevant data that could influence house prices, it can be the dataset. This data may include factors such as the size of the house, number of bedrooms, location, </a:t>
            </a:r>
            <a:r>
              <a:rPr lang="en-IN" sz="2200" dirty="0" smtClean="0">
                <a:effectLst>
                  <a:outerShdw blurRad="38100" dist="38100" dir="2700000" algn="tl">
                    <a:srgbClr val="000000">
                      <a:alpha val="43137"/>
                    </a:srgbClr>
                  </a:outerShdw>
                </a:effectLst>
                <a:latin typeface="Agency FB" panose="020B0503020202020204" pitchFamily="34" charset="0"/>
              </a:rPr>
              <a:t>neighbourhood </a:t>
            </a:r>
            <a:r>
              <a:rPr lang="en-IN" sz="2200" dirty="0">
                <a:effectLst>
                  <a:outerShdw blurRad="38100" dist="38100" dir="2700000" algn="tl">
                    <a:srgbClr val="000000">
                      <a:alpha val="43137"/>
                    </a:srgbClr>
                  </a:outerShdw>
                </a:effectLst>
                <a:latin typeface="Agency FB" panose="020B0503020202020204" pitchFamily="34" charset="0"/>
              </a:rPr>
              <a:t>amenities, historical sales data, and other relevant features.</a:t>
            </a:r>
            <a:endParaRPr lang="en-US" sz="2200" b="1" dirty="0">
              <a:effectLst>
                <a:outerShdw blurRad="38100" dist="38100" dir="2700000" algn="tl">
                  <a:srgbClr val="000000">
                    <a:alpha val="43137"/>
                  </a:srgbClr>
                </a:outerShdw>
              </a:effectLst>
              <a:latin typeface="Agency FB" panose="020B0503020202020204" pitchFamily="34" charset="0"/>
            </a:endParaRPr>
          </a:p>
          <a:p>
            <a:r>
              <a:rPr lang="en-IN" sz="2200" b="1" u="sng" dirty="0">
                <a:effectLst>
                  <a:outerShdw blurRad="38100" dist="38100" dir="2700000" algn="tl">
                    <a:srgbClr val="000000">
                      <a:alpha val="43137"/>
                    </a:srgbClr>
                  </a:outerShdw>
                </a:effectLst>
                <a:latin typeface="Agency FB" panose="020B0503020202020204" pitchFamily="34" charset="0"/>
              </a:rPr>
              <a:t>Pre-processing</a:t>
            </a:r>
            <a:r>
              <a:rPr lang="en-IN" sz="2200" b="1" dirty="0" smtClean="0">
                <a:effectLst>
                  <a:outerShdw blurRad="38100" dist="38100" dir="2700000" algn="tl">
                    <a:srgbClr val="000000">
                      <a:alpha val="43137"/>
                    </a:srgbClr>
                  </a:outerShdw>
                </a:effectLst>
                <a:latin typeface="Agency FB" panose="020B0503020202020204" pitchFamily="34" charset="0"/>
              </a:rPr>
              <a:t>: </a:t>
            </a:r>
            <a:r>
              <a:rPr lang="en-IN" sz="2200" dirty="0">
                <a:effectLst>
                  <a:outerShdw blurRad="38100" dist="38100" dir="2700000" algn="tl">
                    <a:srgbClr val="000000">
                      <a:alpha val="43137"/>
                    </a:srgbClr>
                  </a:outerShdw>
                </a:effectLst>
                <a:latin typeface="Agency FB" panose="020B0503020202020204" pitchFamily="34" charset="0"/>
              </a:rPr>
              <a:t>In the </a:t>
            </a:r>
            <a:r>
              <a:rPr lang="en-IN" sz="2200" dirty="0" smtClean="0">
                <a:effectLst>
                  <a:outerShdw blurRad="38100" dist="38100" dir="2700000" algn="tl">
                    <a:srgbClr val="000000">
                      <a:alpha val="43137"/>
                    </a:srgbClr>
                  </a:outerShdw>
                </a:effectLst>
                <a:latin typeface="Agency FB" panose="020B0503020202020204" pitchFamily="34" charset="0"/>
              </a:rPr>
              <a:t>pre-processing </a:t>
            </a:r>
            <a:r>
              <a:rPr lang="en-IN" sz="2200" dirty="0">
                <a:effectLst>
                  <a:outerShdw blurRad="38100" dist="38100" dir="2700000" algn="tl">
                    <a:srgbClr val="000000">
                      <a:alpha val="43137"/>
                    </a:srgbClr>
                  </a:outerShdw>
                </a:effectLst>
                <a:latin typeface="Agency FB" panose="020B0503020202020204" pitchFamily="34" charset="0"/>
              </a:rPr>
              <a:t>stage, the collected data goes through various cleaning and transformation steps to ensure its quality and suitability for analysis. This involves tasks like handling missing values, removing outliers, normalizing or scaling the data, and encoding categorical variables. </a:t>
            </a:r>
            <a:r>
              <a:rPr lang="en-IN" sz="2200" dirty="0" smtClean="0">
                <a:effectLst>
                  <a:outerShdw blurRad="38100" dist="38100" dir="2700000" algn="tl">
                    <a:srgbClr val="000000">
                      <a:alpha val="43137"/>
                    </a:srgbClr>
                  </a:outerShdw>
                </a:effectLst>
                <a:latin typeface="Agency FB" panose="020B0503020202020204" pitchFamily="34" charset="0"/>
              </a:rPr>
              <a:t>Pre-processing </a:t>
            </a:r>
            <a:r>
              <a:rPr lang="en-IN" sz="2200" dirty="0">
                <a:effectLst>
                  <a:outerShdw blurRad="38100" dist="38100" dir="2700000" algn="tl">
                    <a:srgbClr val="000000">
                      <a:alpha val="43137"/>
                    </a:srgbClr>
                  </a:outerShdw>
                </a:effectLst>
                <a:latin typeface="Agency FB" panose="020B0503020202020204" pitchFamily="34" charset="0"/>
              </a:rPr>
              <a:t>helps to prepare the data for effective </a:t>
            </a:r>
            <a:r>
              <a:rPr lang="en-IN" sz="2200" dirty="0" smtClean="0">
                <a:effectLst>
                  <a:outerShdw blurRad="38100" dist="38100" dir="2700000" algn="tl">
                    <a:srgbClr val="000000">
                      <a:alpha val="43137"/>
                    </a:srgbClr>
                  </a:outerShdw>
                </a:effectLst>
                <a:latin typeface="Agency FB" panose="020B0503020202020204" pitchFamily="34" charset="0"/>
              </a:rPr>
              <a:t>modelling</a:t>
            </a:r>
            <a:endParaRPr lang="en-US" sz="2200" b="1" dirty="0">
              <a:effectLst>
                <a:outerShdw blurRad="38100" dist="38100" dir="2700000" algn="tl">
                  <a:srgbClr val="000000">
                    <a:alpha val="43137"/>
                  </a:srgbClr>
                </a:outerShdw>
              </a:effectLst>
              <a:latin typeface="Agency FB" panose="020B0503020202020204" pitchFamily="34" charset="0"/>
            </a:endParaRPr>
          </a:p>
          <a:p>
            <a:r>
              <a:rPr lang="en-IN" sz="2200" b="1" u="sng" dirty="0">
                <a:effectLst>
                  <a:outerShdw blurRad="38100" dist="38100" dir="2700000" algn="tl">
                    <a:srgbClr val="000000">
                      <a:alpha val="43137"/>
                    </a:srgbClr>
                  </a:outerShdw>
                </a:effectLst>
                <a:latin typeface="Agency FB" panose="020B0503020202020204" pitchFamily="34" charset="0"/>
              </a:rPr>
              <a:t>Model</a:t>
            </a:r>
            <a:r>
              <a:rPr lang="en-IN" sz="2200" b="1" dirty="0">
                <a:effectLst>
                  <a:outerShdw blurRad="38100" dist="38100" dir="2700000" algn="tl">
                    <a:srgbClr val="000000">
                      <a:alpha val="43137"/>
                    </a:srgbClr>
                  </a:outerShdw>
                </a:effectLst>
                <a:latin typeface="Agency FB" panose="020B0503020202020204" pitchFamily="34" charset="0"/>
              </a:rPr>
              <a:t>: </a:t>
            </a:r>
            <a:r>
              <a:rPr lang="en-IN" sz="2200" dirty="0">
                <a:effectLst>
                  <a:outerShdw blurRad="38100" dist="38100" dir="2700000" algn="tl">
                    <a:srgbClr val="000000">
                      <a:alpha val="43137"/>
                    </a:srgbClr>
                  </a:outerShdw>
                </a:effectLst>
                <a:latin typeface="Agency FB" panose="020B0503020202020204" pitchFamily="34" charset="0"/>
              </a:rPr>
              <a:t>The model section represents the core of the house price prediction process. Here, one has to select an appropriate machine learning algorithm or ensemble of algorithms to build a predictive model. Commonly used algorithms for house price prediction include linear regression, decision trees, random forests, support vector machines, or neural networks. The model takes the </a:t>
            </a:r>
            <a:r>
              <a:rPr lang="en-IN" sz="2200" dirty="0" err="1">
                <a:effectLst>
                  <a:outerShdw blurRad="38100" dist="38100" dir="2700000" algn="tl">
                    <a:srgbClr val="000000">
                      <a:alpha val="43137"/>
                    </a:srgbClr>
                  </a:outerShdw>
                </a:effectLst>
                <a:latin typeface="Agency FB" panose="020B0503020202020204" pitchFamily="34" charset="0"/>
              </a:rPr>
              <a:t>preprocessed</a:t>
            </a:r>
            <a:r>
              <a:rPr lang="en-IN" sz="2200" dirty="0">
                <a:effectLst>
                  <a:outerShdw blurRad="38100" dist="38100" dir="2700000" algn="tl">
                    <a:srgbClr val="000000">
                      <a:alpha val="43137"/>
                    </a:srgbClr>
                  </a:outerShdw>
                </a:effectLst>
                <a:latin typeface="Agency FB" panose="020B0503020202020204" pitchFamily="34" charset="0"/>
              </a:rPr>
              <a:t> data as input and learns patterns and relationships within the data to make predictions on house prices.</a:t>
            </a:r>
            <a:endParaRPr lang="en-US" sz="2200" b="1" dirty="0">
              <a:effectLst>
                <a:outerShdw blurRad="38100" dist="38100" dir="2700000" algn="tl">
                  <a:srgbClr val="000000">
                    <a:alpha val="43137"/>
                  </a:srgbClr>
                </a:outerShdw>
              </a:effectLst>
              <a:latin typeface="Agency FB" panose="020B0503020202020204" pitchFamily="34" charset="0"/>
            </a:endParaRPr>
          </a:p>
          <a:p>
            <a:r>
              <a:rPr lang="en-IN" sz="2200" b="1" u="sng" dirty="0" err="1">
                <a:effectLst>
                  <a:outerShdw blurRad="38100" dist="38100" dir="2700000" algn="tl">
                    <a:srgbClr val="000000">
                      <a:alpha val="43137"/>
                    </a:srgbClr>
                  </a:outerShdw>
                </a:effectLst>
                <a:latin typeface="Agency FB" panose="020B0503020202020204" pitchFamily="34" charset="0"/>
              </a:rPr>
              <a:t>Ensembling</a:t>
            </a:r>
            <a:r>
              <a:rPr lang="en-IN" sz="2200" b="1" dirty="0">
                <a:effectLst>
                  <a:outerShdw blurRad="38100" dist="38100" dir="2700000" algn="tl">
                    <a:srgbClr val="000000">
                      <a:alpha val="43137"/>
                    </a:srgbClr>
                  </a:outerShdw>
                </a:effectLst>
                <a:latin typeface="Agency FB" panose="020B0503020202020204" pitchFamily="34" charset="0"/>
              </a:rPr>
              <a:t>:</a:t>
            </a:r>
            <a:r>
              <a:rPr lang="en-IN" sz="2200" dirty="0">
                <a:effectLst>
                  <a:outerShdw blurRad="38100" dist="38100" dir="2700000" algn="tl">
                    <a:srgbClr val="000000">
                      <a:alpha val="43137"/>
                    </a:srgbClr>
                  </a:outerShdw>
                </a:effectLst>
                <a:latin typeface="Agency FB" panose="020B0503020202020204" pitchFamily="34" charset="0"/>
              </a:rPr>
              <a:t> </a:t>
            </a:r>
            <a:r>
              <a:rPr lang="en-IN" sz="2200" dirty="0" smtClean="0">
                <a:effectLst>
                  <a:outerShdw blurRad="38100" dist="38100" dir="2700000" algn="tl">
                    <a:srgbClr val="000000">
                      <a:alpha val="43137"/>
                    </a:srgbClr>
                  </a:outerShdw>
                </a:effectLst>
                <a:latin typeface="Agency FB" panose="020B0503020202020204" pitchFamily="34" charset="0"/>
              </a:rPr>
              <a:t>Ensemble </a:t>
            </a:r>
            <a:r>
              <a:rPr lang="en-IN" sz="2200" dirty="0">
                <a:effectLst>
                  <a:outerShdw blurRad="38100" dist="38100" dir="2700000" algn="tl">
                    <a:srgbClr val="000000">
                      <a:alpha val="43137"/>
                    </a:srgbClr>
                  </a:outerShdw>
                </a:effectLst>
                <a:latin typeface="Agency FB" panose="020B0503020202020204" pitchFamily="34" charset="0"/>
              </a:rPr>
              <a:t>refers to the practice of combining multiple predictive models to improve the accuracy and robustness of the predictions. In this stage, one has to employ techniques such as averaging, bagging, boosting, or stacking to create an ensemble model. By leveraging the strengths of different models, </a:t>
            </a:r>
            <a:r>
              <a:rPr lang="en-IN" sz="2200" dirty="0" smtClean="0">
                <a:effectLst>
                  <a:outerShdw blurRad="38100" dist="38100" dir="2700000" algn="tl">
                    <a:srgbClr val="000000">
                      <a:alpha val="43137"/>
                    </a:srgbClr>
                  </a:outerShdw>
                </a:effectLst>
                <a:latin typeface="Agency FB" panose="020B0503020202020204" pitchFamily="34" charset="0"/>
              </a:rPr>
              <a:t>ensemble </a:t>
            </a:r>
            <a:r>
              <a:rPr lang="en-IN" sz="2200" dirty="0">
                <a:effectLst>
                  <a:outerShdw blurRad="38100" dist="38100" dir="2700000" algn="tl">
                    <a:srgbClr val="000000">
                      <a:alpha val="43137"/>
                    </a:srgbClr>
                  </a:outerShdw>
                </a:effectLst>
                <a:latin typeface="Agency FB" panose="020B0503020202020204" pitchFamily="34" charset="0"/>
              </a:rPr>
              <a:t>aims to achieve more accurate and reliable predictions by reducing bias and variance.</a:t>
            </a:r>
            <a:endParaRPr lang="en-US" sz="2200" b="1" dirty="0">
              <a:effectLst>
                <a:outerShdw blurRad="38100" dist="38100" dir="2700000" algn="tl">
                  <a:srgbClr val="000000">
                    <a:alpha val="43137"/>
                  </a:srgbClr>
                </a:outerShdw>
              </a:effectLst>
              <a:latin typeface="Agency FB" panose="020B0503020202020204" pitchFamily="34" charset="0"/>
            </a:endParaRPr>
          </a:p>
          <a:p>
            <a:r>
              <a:rPr lang="en-IN" sz="2200" b="1" u="sng" dirty="0">
                <a:effectLst>
                  <a:outerShdw blurRad="38100" dist="38100" dir="2700000" algn="tl">
                    <a:srgbClr val="000000">
                      <a:alpha val="43137"/>
                    </a:srgbClr>
                  </a:outerShdw>
                </a:effectLst>
                <a:latin typeface="Agency FB" panose="020B0503020202020204" pitchFamily="34" charset="0"/>
              </a:rPr>
              <a:t>Output</a:t>
            </a:r>
            <a:r>
              <a:rPr lang="en-IN" sz="2200" b="1" dirty="0">
                <a:effectLst>
                  <a:outerShdw blurRad="38100" dist="38100" dir="2700000" algn="tl">
                    <a:srgbClr val="000000">
                      <a:alpha val="43137"/>
                    </a:srgbClr>
                  </a:outerShdw>
                </a:effectLst>
                <a:latin typeface="Agency FB" panose="020B0503020202020204" pitchFamily="34" charset="0"/>
              </a:rPr>
              <a:t>: </a:t>
            </a:r>
            <a:r>
              <a:rPr lang="en-IN" sz="2200" dirty="0">
                <a:effectLst>
                  <a:outerShdw blurRad="38100" dist="38100" dir="2700000" algn="tl">
                    <a:srgbClr val="000000">
                      <a:alpha val="43137"/>
                    </a:srgbClr>
                  </a:outerShdw>
                </a:effectLst>
                <a:latin typeface="Agency FB" panose="020B0503020202020204" pitchFamily="34" charset="0"/>
              </a:rPr>
              <a:t>The output section represents the final stage of the house price prediction process. Here, the trained model or ensemble provides predictions on house prices based on the given input data. The predictions can be in the form of specific price values or in percentage</a:t>
            </a:r>
            <a:r>
              <a:rPr lang="en-IN" sz="2200" dirty="0" smtClean="0">
                <a:effectLst>
                  <a:outerShdw blurRad="38100" dist="38100" dir="2700000" algn="tl">
                    <a:srgbClr val="000000">
                      <a:alpha val="43137"/>
                    </a:srgbClr>
                  </a:outerShdw>
                </a:effectLst>
                <a:latin typeface="Agency FB" panose="020B0503020202020204" pitchFamily="34" charset="0"/>
              </a:rPr>
              <a:t>.</a:t>
            </a:r>
            <a:endParaRPr lang="en-US" sz="2200" b="1" dirty="0">
              <a:effectLst>
                <a:outerShdw blurRad="38100" dist="38100" dir="2700000" algn="tl">
                  <a:srgbClr val="000000">
                    <a:alpha val="43137"/>
                  </a:srgbClr>
                </a:outerShdw>
              </a:effectLst>
              <a:latin typeface="Agency FB" panose="020B0503020202020204" pitchFamily="34" charset="0"/>
            </a:endParaRPr>
          </a:p>
        </p:txBody>
      </p:sp>
      <p:sp>
        <p:nvSpPr>
          <p:cNvPr id="3" name="TextBox 2"/>
          <p:cNvSpPr txBox="1"/>
          <p:nvPr/>
        </p:nvSpPr>
        <p:spPr>
          <a:xfrm>
            <a:off x="4138448" y="220717"/>
            <a:ext cx="3972910" cy="584775"/>
          </a:xfrm>
          <a:prstGeom prst="rect">
            <a:avLst/>
          </a:prstGeom>
          <a:noFill/>
        </p:spPr>
        <p:txBody>
          <a:bodyPr wrap="square" rtlCol="0">
            <a:spAutoFit/>
            <a:scene3d>
              <a:camera prst="orthographicFront"/>
              <a:lightRig rig="threePt" dir="t"/>
            </a:scene3d>
            <a:sp3d extrusionH="57150">
              <a:bevelT w="57150" h="38100" prst="hardEdge"/>
            </a:sp3d>
          </a:bodyPr>
          <a:lstStyle/>
          <a:p>
            <a:pPr algn="ctr"/>
            <a:r>
              <a:rPr lang="en-IN" sz="3200" b="1" spc="50" dirty="0">
                <a:ln w="9525" cmpd="sng">
                  <a:solidFill>
                    <a:schemeClr val="accent2">
                      <a:lumMod val="75000"/>
                    </a:schemeClr>
                  </a:solidFill>
                  <a:prstDash val="solid"/>
                </a:ln>
                <a:solidFill>
                  <a:schemeClr val="accent3">
                    <a:lumMod val="60000"/>
                    <a:lumOff val="40000"/>
                  </a:schemeClr>
                </a:solidFill>
                <a:effectLst>
                  <a:glow rad="38100">
                    <a:schemeClr val="accent1">
                      <a:alpha val="40000"/>
                    </a:schemeClr>
                  </a:glow>
                </a:effectLst>
              </a:rPr>
              <a:t>Project </a:t>
            </a:r>
            <a:r>
              <a:rPr lang="en-IN" sz="3200" b="1" spc="50" dirty="0" smtClean="0">
                <a:ln w="9525" cmpd="sng">
                  <a:solidFill>
                    <a:schemeClr val="accent2">
                      <a:lumMod val="75000"/>
                    </a:schemeClr>
                  </a:solidFill>
                  <a:prstDash val="solid"/>
                </a:ln>
                <a:solidFill>
                  <a:schemeClr val="accent3">
                    <a:lumMod val="60000"/>
                    <a:lumOff val="40000"/>
                  </a:schemeClr>
                </a:solidFill>
                <a:effectLst>
                  <a:glow rad="38100">
                    <a:schemeClr val="accent1">
                      <a:alpha val="40000"/>
                    </a:schemeClr>
                  </a:glow>
                </a:effectLst>
              </a:rPr>
              <a:t>Roadmap</a:t>
            </a:r>
            <a:endParaRPr lang="en-US" sz="3200" b="1" spc="50" dirty="0">
              <a:ln w="9525" cmpd="sng">
                <a:solidFill>
                  <a:schemeClr val="accent2">
                    <a:lumMod val="75000"/>
                  </a:schemeClr>
                </a:solidFill>
                <a:prstDash val="solid"/>
              </a:ln>
              <a:solidFill>
                <a:schemeClr val="accent3">
                  <a:lumMod val="60000"/>
                  <a:lumOff val="40000"/>
                </a:schemeClr>
              </a:solidFill>
              <a:effectLst>
                <a:glow rad="38100">
                  <a:schemeClr val="accent1">
                    <a:alpha val="40000"/>
                  </a:schemeClr>
                </a:glow>
              </a:effectLst>
            </a:endParaRPr>
          </a:p>
        </p:txBody>
      </p:sp>
    </p:spTree>
    <p:extLst>
      <p:ext uri="{BB962C8B-B14F-4D97-AF65-F5344CB8AC3E}">
        <p14:creationId xmlns:p14="http://schemas.microsoft.com/office/powerpoint/2010/main" val="29850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10210"/>
          </a:xfrm>
          <a:prstGeom prst="rect">
            <a:avLst/>
          </a:prstGeom>
        </p:spPr>
      </p:pic>
      <p:sp>
        <p:nvSpPr>
          <p:cNvPr id="2" name="TextBox 1"/>
          <p:cNvSpPr txBox="1"/>
          <p:nvPr/>
        </p:nvSpPr>
        <p:spPr>
          <a:xfrm>
            <a:off x="567559" y="836127"/>
            <a:ext cx="8355724" cy="5509200"/>
          </a:xfrm>
          <a:prstGeom prst="rect">
            <a:avLst/>
          </a:prstGeom>
          <a:noFill/>
        </p:spPr>
        <p:txBody>
          <a:bodyPr wrap="square" rtlCol="0">
            <a:spAutoFit/>
          </a:bodyPr>
          <a:lstStyle/>
          <a:p>
            <a:pPr algn="just"/>
            <a:r>
              <a:rPr lang="en-US" sz="1600" b="1" dirty="0" smtClean="0">
                <a:solidFill>
                  <a:schemeClr val="accent4">
                    <a:lumMod val="20000"/>
                    <a:lumOff val="80000"/>
                  </a:schemeClr>
                </a:solidFill>
                <a:latin typeface="Batang" panose="02030600000101010101" pitchFamily="18" charset="-127"/>
                <a:ea typeface="Batang" panose="02030600000101010101" pitchFamily="18" charset="-127"/>
              </a:rPr>
              <a:t>```</a:t>
            </a:r>
          </a:p>
          <a:p>
            <a:pPr algn="just"/>
            <a:r>
              <a:rPr lang="en-US" sz="1600" b="1" dirty="0" smtClean="0">
                <a:solidFill>
                  <a:schemeClr val="accent4">
                    <a:lumMod val="20000"/>
                    <a:lumOff val="80000"/>
                  </a:schemeClr>
                </a:solidFill>
                <a:latin typeface="Batang" panose="02030600000101010101" pitchFamily="18" charset="-127"/>
                <a:ea typeface="Batang" panose="02030600000101010101" pitchFamily="18" charset="-127"/>
              </a:rPr>
              <a:t>Import </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pandas as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pd</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From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sklearn.model_selection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import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train_test_split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From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sklearn.linear_model</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import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LinearRegression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From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sklearn.metrics</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import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mean_squared_error</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Load the dataset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Data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pd.read_csv</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(‘house_data.csv’)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Split the data into features (X) and target (y)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X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data.drop</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SalePrice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axis=1)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Y = data[‘</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SalePrice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Split the data into training and testing sets </a:t>
            </a:r>
          </a:p>
          <a:p>
            <a:pPr algn="just"/>
            <a:r>
              <a:rPr lang="en-US" sz="1600" b="1" dirty="0" err="1" smtClean="0">
                <a:solidFill>
                  <a:schemeClr val="accent4">
                    <a:lumMod val="20000"/>
                    <a:lumOff val="80000"/>
                  </a:schemeClr>
                </a:solidFill>
                <a:latin typeface="Batang" panose="02030600000101010101" pitchFamily="18" charset="-127"/>
                <a:ea typeface="Batang" panose="02030600000101010101" pitchFamily="18" charset="-127"/>
              </a:rPr>
              <a:t>X_train,X_test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y_train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y_test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train_test_split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(X, y,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test_size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=0.2,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random_state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=42)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Create and train the model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Model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LinearRegression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Model.fit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X_train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y_train</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Make predictions </a:t>
            </a:r>
          </a:p>
          <a:p>
            <a:pPr algn="just"/>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Y_pred</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model.predict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X_test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Evaluate the model </a:t>
            </a:r>
          </a:p>
          <a:p>
            <a:pPr algn="just"/>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Mse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mean_squared_error</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y_test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y_pred</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Rmse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np.sqrt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mse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Print(</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f’Root</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Mean Squared Error: {</a:t>
            </a:r>
            <a:r>
              <a:rPr lang="en-US" sz="1600" b="1" dirty="0" err="1">
                <a:solidFill>
                  <a:schemeClr val="accent4">
                    <a:lumMod val="20000"/>
                    <a:lumOff val="80000"/>
                  </a:schemeClr>
                </a:solidFill>
                <a:latin typeface="Batang" panose="02030600000101010101" pitchFamily="18" charset="-127"/>
                <a:ea typeface="Batang" panose="02030600000101010101" pitchFamily="18" charset="-127"/>
              </a:rPr>
              <a:t>rmse</a:t>
            </a:r>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p>
          <a:p>
            <a:pPr algn="just"/>
            <a:r>
              <a:rPr lang="en-US" sz="1600" b="1" dirty="0">
                <a:solidFill>
                  <a:schemeClr val="accent4">
                    <a:lumMod val="20000"/>
                    <a:lumOff val="80000"/>
                  </a:schemeClr>
                </a:solidFill>
                <a:latin typeface="Batang" panose="02030600000101010101" pitchFamily="18" charset="-127"/>
                <a:ea typeface="Batang" panose="02030600000101010101" pitchFamily="18" charset="-127"/>
              </a:rPr>
              <a:t>``` </a:t>
            </a:r>
            <a:endParaRPr lang="en-US" sz="1600" b="1" dirty="0">
              <a:solidFill>
                <a:schemeClr val="accent4">
                  <a:lumMod val="20000"/>
                  <a:lumOff val="80000"/>
                </a:schemeClr>
              </a:solidFill>
              <a:latin typeface="Batang" panose="02030600000101010101" pitchFamily="18" charset="-127"/>
              <a:ea typeface="Batang" panose="02030600000101010101" pitchFamily="18" charset="-127"/>
            </a:endParaRPr>
          </a:p>
        </p:txBody>
      </p:sp>
      <p:sp>
        <p:nvSpPr>
          <p:cNvPr id="3" name="TextBox 2"/>
          <p:cNvSpPr txBox="1"/>
          <p:nvPr/>
        </p:nvSpPr>
        <p:spPr>
          <a:xfrm>
            <a:off x="-1166648" y="110359"/>
            <a:ext cx="13873655" cy="400110"/>
          </a:xfrm>
          <a:prstGeom prst="rect">
            <a:avLst/>
          </a:prstGeom>
          <a:noFill/>
        </p:spPr>
        <p:txBody>
          <a:bodyPr wrap="square" rtlCol="0">
            <a:spAutoFit/>
          </a:bodyPr>
          <a:lstStyle/>
          <a:p>
            <a:pPr algn="ctr"/>
            <a:r>
              <a:rPr lang="en-US" sz="2000" u="sng" dirty="0">
                <a:ln w="0">
                  <a:solidFill>
                    <a:schemeClr val="accent1">
                      <a:lumMod val="60000"/>
                      <a:lumOff val="40000"/>
                    </a:schemeClr>
                  </a:solidFill>
                </a:ln>
                <a:solidFill>
                  <a:schemeClr val="accent1">
                    <a:lumMod val="60000"/>
                    <a:lumOff val="40000"/>
                  </a:schemeClr>
                </a:solidFill>
                <a:latin typeface="Baskerville Old Face" panose="02020602080505020303" pitchFamily="18" charset="0"/>
              </a:rPr>
              <a:t>Here’s a simple example in Python using </a:t>
            </a:r>
            <a:r>
              <a:rPr lang="en-US" sz="2000" u="sng" dirty="0" err="1">
                <a:ln w="0">
                  <a:solidFill>
                    <a:schemeClr val="accent1">
                      <a:lumMod val="60000"/>
                      <a:lumOff val="40000"/>
                    </a:schemeClr>
                  </a:solidFill>
                </a:ln>
                <a:solidFill>
                  <a:schemeClr val="accent1">
                    <a:lumMod val="60000"/>
                    <a:lumOff val="40000"/>
                  </a:schemeClr>
                </a:solidFill>
                <a:latin typeface="Baskerville Old Face" panose="02020602080505020303" pitchFamily="18" charset="0"/>
              </a:rPr>
              <a:t>scikit</a:t>
            </a:r>
            <a:r>
              <a:rPr lang="en-US" sz="2000" u="sng" dirty="0">
                <a:ln w="0">
                  <a:solidFill>
                    <a:schemeClr val="accent1">
                      <a:lumMod val="60000"/>
                      <a:lumOff val="40000"/>
                    </a:schemeClr>
                  </a:solidFill>
                </a:ln>
                <a:solidFill>
                  <a:schemeClr val="accent1">
                    <a:lumMod val="60000"/>
                    <a:lumOff val="40000"/>
                  </a:schemeClr>
                </a:solidFill>
                <a:latin typeface="Baskerville Old Face" panose="02020602080505020303" pitchFamily="18" charset="0"/>
              </a:rPr>
              <a:t>-learn and a Linear Regression </a:t>
            </a:r>
            <a:r>
              <a:rPr lang="en-US" sz="2000" u="sng" dirty="0" smtClean="0">
                <a:ln w="0">
                  <a:solidFill>
                    <a:schemeClr val="accent1">
                      <a:lumMod val="60000"/>
                      <a:lumOff val="40000"/>
                    </a:schemeClr>
                  </a:solidFill>
                </a:ln>
                <a:solidFill>
                  <a:schemeClr val="accent1">
                    <a:lumMod val="60000"/>
                    <a:lumOff val="40000"/>
                  </a:schemeClr>
                </a:solidFill>
                <a:latin typeface="Baskerville Old Face" panose="02020602080505020303" pitchFamily="18" charset="0"/>
              </a:rPr>
              <a:t>model</a:t>
            </a:r>
            <a:endParaRPr lang="en-US" sz="2000" u="sng" dirty="0">
              <a:ln w="0">
                <a:solidFill>
                  <a:schemeClr val="accent1">
                    <a:lumMod val="60000"/>
                    <a:lumOff val="40000"/>
                  </a:schemeClr>
                </a:solidFill>
              </a:ln>
              <a:solidFill>
                <a:schemeClr val="accent1">
                  <a:lumMod val="60000"/>
                  <a:lumOff val="40000"/>
                </a:schemeClr>
              </a:solidFill>
              <a:latin typeface="Baskerville Old Face" panose="02020602080505020303" pitchFamily="18" charset="0"/>
            </a:endParaRPr>
          </a:p>
        </p:txBody>
      </p:sp>
    </p:spTree>
    <p:extLst>
      <p:ext uri="{BB962C8B-B14F-4D97-AF65-F5344CB8AC3E}">
        <p14:creationId xmlns:p14="http://schemas.microsoft.com/office/powerpoint/2010/main" val="163725722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TotalTime>
  <Words>879</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Batang</vt:lpstr>
      <vt:lpstr>Agency FB</vt:lpstr>
      <vt:lpstr>Algerian</vt:lpstr>
      <vt:lpstr>Baskerville Old Face</vt:lpstr>
      <vt:lpstr>Century Gothic</vt:lpstr>
      <vt:lpstr>Wingdings 3</vt:lpstr>
      <vt:lpstr>Slice</vt:lpstr>
      <vt:lpstr>PROJECT 9:PREDICTING HOUSE PRICES USING MACHINE LEARNING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9:PREDICTING HOUSE PRICES USING MACHINE LEARNING</dc:title>
  <dc:creator>USER</dc:creator>
  <cp:lastModifiedBy>USER</cp:lastModifiedBy>
  <cp:revision>13</cp:revision>
  <dcterms:created xsi:type="dcterms:W3CDTF">2002-01-01T01:06:55Z</dcterms:created>
  <dcterms:modified xsi:type="dcterms:W3CDTF">2002-01-01T02:13:50Z</dcterms:modified>
</cp:coreProperties>
</file>