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B908D-2A24-42F3-B933-382B0B6893D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264243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56805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56919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3406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2612403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DB908D-2A24-42F3-B933-382B0B6893D4}"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321082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9DB908D-2A24-42F3-B933-382B0B6893D4}"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1414933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B908D-2A24-42F3-B933-382B0B6893D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276197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B908D-2A24-42F3-B933-382B0B6893D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309754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B908D-2A24-42F3-B933-382B0B6893D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104775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DB908D-2A24-42F3-B933-382B0B6893D4}"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418238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78263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B908D-2A24-42F3-B933-382B0B6893D4}"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78593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B908D-2A24-42F3-B933-382B0B6893D4}"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379870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9DB908D-2A24-42F3-B933-382B0B6893D4}"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147011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320341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DB908D-2A24-42F3-B933-382B0B6893D4}"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057D75-97AE-4217-ADA4-865E4AE9E618}" type="slidenum">
              <a:rPr lang="en-IN" smtClean="0"/>
              <a:t>‹#›</a:t>
            </a:fld>
            <a:endParaRPr lang="en-IN"/>
          </a:p>
        </p:txBody>
      </p:sp>
    </p:spTree>
    <p:extLst>
      <p:ext uri="{BB962C8B-B14F-4D97-AF65-F5344CB8AC3E}">
        <p14:creationId xmlns:p14="http://schemas.microsoft.com/office/powerpoint/2010/main" val="302319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9DB908D-2A24-42F3-B933-382B0B6893D4}" type="datetimeFigureOut">
              <a:rPr lang="en-IN" smtClean="0"/>
              <a:t>25-04-2024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F057D75-97AE-4217-ADA4-865E4AE9E618}" type="slidenum">
              <a:rPr lang="en-IN" smtClean="0"/>
              <a:t>‹#›</a:t>
            </a:fld>
            <a:endParaRPr lang="en-IN"/>
          </a:p>
        </p:txBody>
      </p:sp>
    </p:spTree>
    <p:extLst>
      <p:ext uri="{BB962C8B-B14F-4D97-AF65-F5344CB8AC3E}">
        <p14:creationId xmlns:p14="http://schemas.microsoft.com/office/powerpoint/2010/main" val="2638700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nk.springer.com/article/10.1007/s10278-017-9960-0" TargetMode="External"/><Relationship Id="rId2" Type="http://schemas.openxmlformats.org/officeDocument/2006/relationships/hyperlink" Target="https://www.sciencedirect.com/science/article/pii/S136184151630183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Anna University - Wikipedia">
            <a:extLst>
              <a:ext uri="{FF2B5EF4-FFF2-40B4-BE49-F238E27FC236}">
                <a16:creationId xmlns:a16="http://schemas.microsoft.com/office/drawing/2014/main" id="{45CEFF15-A200-42E1-82BC-4172EE947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62" y="990157"/>
            <a:ext cx="1626260" cy="15145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rumalai Engineering College – The Right Place to Enrich Your Career">
            <a:extLst>
              <a:ext uri="{FF2B5EF4-FFF2-40B4-BE49-F238E27FC236}">
                <a16:creationId xmlns:a16="http://schemas.microsoft.com/office/drawing/2014/main" id="{9D20D8A0-C2F8-4C35-87E2-B7C333556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722" y="668792"/>
            <a:ext cx="2186381" cy="26409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6808E7-6A15-489E-AAE5-3614DA7E620D}"/>
              </a:ext>
            </a:extLst>
          </p:cNvPr>
          <p:cNvSpPr/>
          <p:nvPr/>
        </p:nvSpPr>
        <p:spPr>
          <a:xfrm>
            <a:off x="1855304" y="3244334"/>
            <a:ext cx="8945218" cy="1323439"/>
          </a:xfrm>
          <a:prstGeom prst="rect">
            <a:avLst/>
          </a:prstGeom>
        </p:spPr>
        <p:txBody>
          <a:bodyPr wrap="square">
            <a:spAutoFit/>
          </a:bodyPr>
          <a:lstStyle/>
          <a:p>
            <a:r>
              <a:rPr lang="en-US" sz="4000" b="1" dirty="0">
                <a:ln w="6600">
                  <a:solidFill>
                    <a:schemeClr val="accent2"/>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BREAD CANCER PRREDICTION USING MACHINE LEARNING</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900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A719-34E6-4F11-8510-82F26F46EC67}"/>
              </a:ext>
            </a:extLst>
          </p:cNvPr>
          <p:cNvSpPr>
            <a:spLocks noGrp="1"/>
          </p:cNvSpPr>
          <p:nvPr>
            <p:ph type="title"/>
          </p:nvPr>
        </p:nvSpPr>
        <p:spPr>
          <a:xfrm>
            <a:off x="913775" y="618517"/>
            <a:ext cx="10364451" cy="746457"/>
          </a:xfrm>
        </p:spPr>
        <p:txBody>
          <a:bodyPr/>
          <a:lstStyle/>
          <a:p>
            <a:pPr algn="l"/>
            <a:r>
              <a:rPr lang="en-US" dirty="0"/>
              <a:t>ARCHITECTURE DIAGRAM</a:t>
            </a:r>
            <a:endParaRPr lang="en-IN" dirty="0"/>
          </a:p>
        </p:txBody>
      </p:sp>
      <p:pic>
        <p:nvPicPr>
          <p:cNvPr id="1026" name="Picture 2" descr="Designs | Free Full-Text | Machine Learning with Applications in Breast  Cancer Diagnosis and Prognosis">
            <a:extLst>
              <a:ext uri="{FF2B5EF4-FFF2-40B4-BE49-F238E27FC236}">
                <a16:creationId xmlns:a16="http://schemas.microsoft.com/office/drawing/2014/main" id="{077B9357-313B-4294-9A77-07C0DC2FE2A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3776" y="1471613"/>
            <a:ext cx="10147778" cy="476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9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E1BA-6289-4525-B630-326E98C26750}"/>
              </a:ext>
            </a:extLst>
          </p:cNvPr>
          <p:cNvSpPr>
            <a:spLocks noGrp="1"/>
          </p:cNvSpPr>
          <p:nvPr>
            <p:ph type="title"/>
          </p:nvPr>
        </p:nvSpPr>
        <p:spPr>
          <a:xfrm>
            <a:off x="913775" y="618517"/>
            <a:ext cx="10364451" cy="878979"/>
          </a:xfrm>
        </p:spPr>
        <p:txBody>
          <a:bodyPr/>
          <a:lstStyle/>
          <a:p>
            <a:pPr algn="l"/>
            <a:r>
              <a:rPr lang="en-US" dirty="0"/>
              <a:t>DATA FRAMES</a:t>
            </a:r>
            <a:endParaRPr lang="en-IN" dirty="0"/>
          </a:p>
        </p:txBody>
      </p:sp>
      <p:sp>
        <p:nvSpPr>
          <p:cNvPr id="3" name="Content Placeholder 2">
            <a:extLst>
              <a:ext uri="{FF2B5EF4-FFF2-40B4-BE49-F238E27FC236}">
                <a16:creationId xmlns:a16="http://schemas.microsoft.com/office/drawing/2014/main" id="{0D345384-B2AE-4E15-93A2-380BBC1CC2CE}"/>
              </a:ext>
            </a:extLst>
          </p:cNvPr>
          <p:cNvSpPr>
            <a:spLocks noGrp="1"/>
          </p:cNvSpPr>
          <p:nvPr>
            <p:ph sz="quarter" idx="13"/>
          </p:nvPr>
        </p:nvSpPr>
        <p:spPr>
          <a:xfrm>
            <a:off x="913774" y="1696278"/>
            <a:ext cx="10363826" cy="4320209"/>
          </a:xfrm>
        </p:spPr>
        <p:txBody>
          <a:bodyPr/>
          <a:lstStyle/>
          <a:p>
            <a:r>
              <a:rPr lang="en-IN" sz="2400" cap="none" dirty="0">
                <a:latin typeface="Times New Roman" panose="02020603050405020304" pitchFamily="18" charset="0"/>
                <a:cs typeface="Times New Roman" panose="02020603050405020304" pitchFamily="18" charset="0"/>
              </a:rPr>
              <a:t>It is the crucial components in Bread cancer prediction in  data analysis project.</a:t>
            </a:r>
          </a:p>
          <a:p>
            <a:r>
              <a:rPr lang="en-IN" sz="2400" cap="none" dirty="0">
                <a:latin typeface="Times New Roman" panose="02020603050405020304" pitchFamily="18" charset="0"/>
                <a:cs typeface="Times New Roman" panose="02020603050405020304" pitchFamily="18" charset="0"/>
              </a:rPr>
              <a:t>They help organize and manipulate data efficiency.</a:t>
            </a:r>
          </a:p>
          <a:p>
            <a:r>
              <a:rPr lang="en-IN" sz="2400" cap="none" dirty="0">
                <a:latin typeface="Times New Roman" panose="02020603050405020304" pitchFamily="18" charset="0"/>
                <a:cs typeface="Times New Roman" panose="02020603050405020304" pitchFamily="18" charset="0"/>
              </a:rPr>
              <a:t>Python library packages like numpy, pandas are used for this purpose.</a:t>
            </a:r>
          </a:p>
          <a:p>
            <a:r>
              <a:rPr lang="en-IN" sz="2400" cap="none" dirty="0">
                <a:latin typeface="Times New Roman" panose="02020603050405020304" pitchFamily="18" charset="0"/>
                <a:cs typeface="Times New Roman" panose="02020603050405020304" pitchFamily="18" charset="0"/>
              </a:rPr>
              <a:t>Data frames accepts many different kinds of inputs.</a:t>
            </a:r>
          </a:p>
          <a:p>
            <a:endParaRPr lang="en-IN" dirty="0"/>
          </a:p>
        </p:txBody>
      </p:sp>
    </p:spTree>
    <p:extLst>
      <p:ext uri="{BB962C8B-B14F-4D97-AF65-F5344CB8AC3E}">
        <p14:creationId xmlns:p14="http://schemas.microsoft.com/office/powerpoint/2010/main" val="372026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4C53-A5E8-40A4-8F25-67E5D6F326C8}"/>
              </a:ext>
            </a:extLst>
          </p:cNvPr>
          <p:cNvSpPr>
            <a:spLocks noGrp="1"/>
          </p:cNvSpPr>
          <p:nvPr>
            <p:ph type="title"/>
          </p:nvPr>
        </p:nvSpPr>
        <p:spPr>
          <a:xfrm>
            <a:off x="913775" y="781878"/>
            <a:ext cx="10364451" cy="649357"/>
          </a:xfrm>
        </p:spPr>
        <p:txBody>
          <a:bodyPr/>
          <a:lstStyle/>
          <a:p>
            <a:pPr algn="l"/>
            <a:r>
              <a:rPr lang="en-US" dirty="0"/>
              <a:t>MODULES</a:t>
            </a:r>
            <a:endParaRPr lang="en-IN" dirty="0"/>
          </a:p>
        </p:txBody>
      </p:sp>
      <p:sp>
        <p:nvSpPr>
          <p:cNvPr id="3" name="Content Placeholder 2">
            <a:extLst>
              <a:ext uri="{FF2B5EF4-FFF2-40B4-BE49-F238E27FC236}">
                <a16:creationId xmlns:a16="http://schemas.microsoft.com/office/drawing/2014/main" id="{DFA5D9C4-5AE2-4FA4-BC31-DB4962B53884}"/>
              </a:ext>
            </a:extLst>
          </p:cNvPr>
          <p:cNvSpPr>
            <a:spLocks noGrp="1"/>
          </p:cNvSpPr>
          <p:nvPr>
            <p:ph sz="quarter" idx="13"/>
          </p:nvPr>
        </p:nvSpPr>
        <p:spPr>
          <a:xfrm>
            <a:off x="913774" y="1630018"/>
            <a:ext cx="10363826" cy="4446104"/>
          </a:xfrm>
        </p:spPr>
        <p:txBody>
          <a:bodyPr>
            <a:normAutofit fontScale="92500"/>
          </a:bodyPr>
          <a:lstStyle/>
          <a:p>
            <a:r>
              <a:rPr lang="en-IN" sz="2400" b="1" dirty="0">
                <a:solidFill>
                  <a:srgbClr val="7030A0"/>
                </a:solidFill>
                <a:latin typeface="Times New Roman" panose="02020603050405020304" pitchFamily="18" charset="0"/>
                <a:cs typeface="Times New Roman" panose="02020603050405020304" pitchFamily="18" charset="0"/>
              </a:rPr>
              <a:t>Module 1    :</a:t>
            </a:r>
            <a:r>
              <a:rPr lang="en-IN" sz="2400" b="1" dirty="0">
                <a:latin typeface="Times New Roman" panose="02020603050405020304" pitchFamily="18" charset="0"/>
                <a:cs typeface="Times New Roman" panose="02020603050405020304" pitchFamily="18" charset="0"/>
              </a:rPr>
              <a:t>CLEANING THE DATA SET.</a:t>
            </a:r>
          </a:p>
          <a:p>
            <a:pPr algn="just"/>
            <a:r>
              <a:rPr lang="en-IN" sz="2400" b="1" dirty="0">
                <a:solidFill>
                  <a:srgbClr val="7030A0"/>
                </a:solidFill>
                <a:latin typeface="Times New Roman" panose="02020603050405020304" pitchFamily="18" charset="0"/>
                <a:cs typeface="Times New Roman" panose="02020603050405020304" pitchFamily="18" charset="0"/>
              </a:rPr>
              <a:t>Module 2</a:t>
            </a:r>
            <a:r>
              <a:rPr lang="en-IN" sz="1800" dirty="0">
                <a:solidFill>
                  <a:srgbClr val="7030A0"/>
                </a:solidFill>
                <a:latin typeface="Times New Roman" panose="02020603050405020304" pitchFamily="18" charset="0"/>
                <a:cs typeface="Times New Roman" panose="02020603050405020304" pitchFamily="18" charset="0"/>
              </a:rPr>
              <a:t>     </a:t>
            </a:r>
            <a:r>
              <a:rPr lang="en-IN" sz="2400" dirty="0">
                <a:solidFill>
                  <a:srgbClr val="7030A0"/>
                </a:solidFill>
                <a:latin typeface="Times New Roman" panose="02020603050405020304" pitchFamily="18" charset="0"/>
                <a:cs typeface="Times New Roman" panose="02020603050405020304" pitchFamily="18" charset="0"/>
              </a:rPr>
              <a:t>:</a:t>
            </a:r>
            <a:r>
              <a:rPr lang="en-IN" sz="1800" dirty="0">
                <a:solidFill>
                  <a:srgbClr val="7030A0"/>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Collect raw data. </a:t>
            </a:r>
          </a:p>
          <a:p>
            <a:r>
              <a:rPr lang="en-IN" sz="2400" b="1" dirty="0">
                <a:solidFill>
                  <a:srgbClr val="7030A0"/>
                </a:solidFill>
                <a:latin typeface="Times New Roman" panose="02020603050405020304" pitchFamily="18" charset="0"/>
                <a:cs typeface="Times New Roman" panose="02020603050405020304" pitchFamily="18" charset="0"/>
              </a:rPr>
              <a:t>Module 3   </a:t>
            </a:r>
            <a:r>
              <a:rPr lang="en-IN" sz="2400" dirty="0">
                <a:solidFill>
                  <a:srgbClr val="7030A0"/>
                </a:solidFill>
                <a:latin typeface="Times New Roman" panose="02020603050405020304" pitchFamily="18" charset="0"/>
                <a:cs typeface="Times New Roman" panose="02020603050405020304" pitchFamily="18" charset="0"/>
              </a:rPr>
              <a:t> : </a:t>
            </a:r>
            <a:r>
              <a:rPr lang="en-IN" sz="2400" b="1" dirty="0">
                <a:latin typeface="Times New Roman" panose="02020603050405020304" pitchFamily="18" charset="0"/>
                <a:cs typeface="Times New Roman" panose="02020603050405020304" pitchFamily="18" charset="0"/>
              </a:rPr>
              <a:t>Import the libraries (pandas, numpy, sklearn    </a:t>
            </a:r>
          </a:p>
          <a:p>
            <a:pPr marL="0" indent="0">
              <a:buNone/>
            </a:pPr>
            <a:r>
              <a:rPr lang="en-IN" sz="2400" b="1" dirty="0">
                <a:latin typeface="Times New Roman" panose="02020603050405020304" pitchFamily="18" charset="0"/>
                <a:cs typeface="Times New Roman" panose="02020603050405020304" pitchFamily="18" charset="0"/>
              </a:rPr>
              <a:t>                               etc.,).</a:t>
            </a:r>
          </a:p>
          <a:p>
            <a:r>
              <a:rPr lang="en-IN" sz="2400" b="1" dirty="0">
                <a:solidFill>
                  <a:srgbClr val="7030A0"/>
                </a:solidFill>
                <a:latin typeface="Times New Roman" panose="02020603050405020304" pitchFamily="18" charset="0"/>
                <a:cs typeface="Times New Roman" panose="02020603050405020304" pitchFamily="18" charset="0"/>
              </a:rPr>
              <a:t>Module 4</a:t>
            </a:r>
            <a:r>
              <a:rPr lang="en-IN" sz="1800" dirty="0">
                <a:solidFill>
                  <a:srgbClr val="7030A0"/>
                </a:solidFill>
                <a:latin typeface="Times New Roman" panose="02020603050405020304" pitchFamily="18" charset="0"/>
                <a:cs typeface="Times New Roman" panose="02020603050405020304" pitchFamily="18" charset="0"/>
              </a:rPr>
              <a:t>     </a:t>
            </a:r>
            <a:r>
              <a:rPr lang="en-IN" sz="2400" dirty="0">
                <a:solidFill>
                  <a:srgbClr val="7030A0"/>
                </a:solidFill>
                <a:latin typeface="Times New Roman" panose="02020603050405020304" pitchFamily="18" charset="0"/>
                <a:cs typeface="Times New Roman" panose="02020603050405020304" pitchFamily="18" charset="0"/>
              </a:rPr>
              <a:t>:</a:t>
            </a:r>
            <a:r>
              <a:rPr lang="en-IN" sz="1800" dirty="0">
                <a:solidFill>
                  <a:srgbClr val="7030A0"/>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process the data for analysis.(explore the</a:t>
            </a:r>
          </a:p>
          <a:p>
            <a:pPr marL="0" indent="0">
              <a:buNone/>
            </a:pPr>
            <a:r>
              <a:rPr lang="en-IN" sz="2400" b="1" dirty="0">
                <a:latin typeface="Times New Roman" panose="02020603050405020304" pitchFamily="18" charset="0"/>
                <a:cs typeface="Times New Roman" panose="02020603050405020304" pitchFamily="18" charset="0"/>
              </a:rPr>
              <a:t>                               data).  </a:t>
            </a:r>
          </a:p>
          <a:p>
            <a:r>
              <a:rPr lang="en-IN" sz="2400" b="1" dirty="0">
                <a:solidFill>
                  <a:srgbClr val="7030A0"/>
                </a:solidFill>
                <a:latin typeface="Times New Roman" panose="02020603050405020304" pitchFamily="18" charset="0"/>
                <a:cs typeface="Times New Roman" panose="02020603050405020304" pitchFamily="18" charset="0"/>
              </a:rPr>
              <a:t>Module 5</a:t>
            </a:r>
            <a:r>
              <a:rPr lang="en-IN" sz="2400" dirty="0">
                <a:solidFill>
                  <a:srgbClr val="7030A0"/>
                </a:solidFill>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a:t>
            </a:r>
            <a:r>
              <a:rPr lang="en-IN" sz="1800" dirty="0">
                <a:solidFill>
                  <a:srgbClr val="7030A0"/>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COMPUTING THE ACCURACY</a:t>
            </a:r>
          </a:p>
          <a:p>
            <a:r>
              <a:rPr lang="en-IN" sz="2400" b="1" dirty="0">
                <a:solidFill>
                  <a:srgbClr val="7030A0"/>
                </a:solidFill>
                <a:latin typeface="Times New Roman" panose="02020603050405020304" pitchFamily="18" charset="0"/>
                <a:cs typeface="Times New Roman" panose="02020603050405020304" pitchFamily="18" charset="0"/>
              </a:rPr>
              <a:t>Module</a:t>
            </a:r>
            <a:r>
              <a:rPr lang="en-IN" sz="2400" dirty="0">
                <a:solidFill>
                  <a:srgbClr val="7030A0"/>
                </a:solidFill>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6   : </a:t>
            </a:r>
            <a:r>
              <a:rPr lang="en-IN" sz="2400" b="1" dirty="0">
                <a:latin typeface="Times New Roman" panose="02020603050405020304" pitchFamily="18" charset="0"/>
                <a:cs typeface="Times New Roman" panose="02020603050405020304" pitchFamily="18" charset="0"/>
              </a:rPr>
              <a:t>communicate results of the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11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9652-AD4D-4E36-9F82-14C6AD4EE91E}"/>
              </a:ext>
            </a:extLst>
          </p:cNvPr>
          <p:cNvSpPr>
            <a:spLocks noGrp="1"/>
          </p:cNvSpPr>
          <p:nvPr>
            <p:ph type="title"/>
          </p:nvPr>
        </p:nvSpPr>
        <p:spPr>
          <a:xfrm>
            <a:off x="913775" y="618518"/>
            <a:ext cx="10364451" cy="839222"/>
          </a:xfrm>
        </p:spPr>
        <p:txBody>
          <a:bodyPr/>
          <a:lstStyle/>
          <a:p>
            <a:pPr algn="l"/>
            <a:r>
              <a:rPr lang="en-US" dirty="0"/>
              <a:t>PACKAGES</a:t>
            </a:r>
            <a:endParaRPr lang="en-IN" dirty="0"/>
          </a:p>
        </p:txBody>
      </p:sp>
      <p:sp>
        <p:nvSpPr>
          <p:cNvPr id="3" name="Content Placeholder 2">
            <a:extLst>
              <a:ext uri="{FF2B5EF4-FFF2-40B4-BE49-F238E27FC236}">
                <a16:creationId xmlns:a16="http://schemas.microsoft.com/office/drawing/2014/main" id="{8B430AFB-7F0B-4B11-BF86-9E0B0FB75ADC}"/>
              </a:ext>
            </a:extLst>
          </p:cNvPr>
          <p:cNvSpPr>
            <a:spLocks noGrp="1"/>
          </p:cNvSpPr>
          <p:nvPr>
            <p:ph sz="quarter" idx="13"/>
          </p:nvPr>
        </p:nvSpPr>
        <p:spPr>
          <a:xfrm>
            <a:off x="913774" y="1457740"/>
            <a:ext cx="10363826" cy="478174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r>
              <a:rPr lang="en-US" sz="2800" cap="none" dirty="0">
                <a:latin typeface="Times New Roman" panose="02020603050405020304" pitchFamily="18" charset="0"/>
                <a:cs typeface="Times New Roman" panose="02020603050405020304" pitchFamily="18" charset="0"/>
              </a:rPr>
              <a:t>Which are being used for data exploration, pro processing and for using random forest algorithm are: </a:t>
            </a:r>
          </a:p>
          <a:p>
            <a:r>
              <a:rPr lang="en-US" sz="2800" cap="none" dirty="0">
                <a:latin typeface="Times New Roman" panose="02020603050405020304" pitchFamily="18" charset="0"/>
                <a:cs typeface="Times New Roman" panose="02020603050405020304" pitchFamily="18" charset="0"/>
              </a:rPr>
              <a:t>Numpy: for simple arrays. </a:t>
            </a:r>
          </a:p>
          <a:p>
            <a:r>
              <a:rPr lang="en-US" sz="2800" cap="none" dirty="0">
                <a:latin typeface="Times New Roman" panose="02020603050405020304" pitchFamily="18" charset="0"/>
                <a:cs typeface="Times New Roman" panose="02020603050405020304" pitchFamily="18" charset="0"/>
              </a:rPr>
              <a:t>Pandas: for reading the file. </a:t>
            </a:r>
          </a:p>
          <a:p>
            <a:r>
              <a:rPr lang="en-US" sz="2800" cap="none" dirty="0">
                <a:latin typeface="Times New Roman" panose="02020603050405020304" pitchFamily="18" charset="0"/>
                <a:cs typeface="Times New Roman" panose="02020603050405020304" pitchFamily="18" charset="0"/>
              </a:rPr>
              <a:t>Scikit: learn- for pre-processing.</a:t>
            </a:r>
          </a:p>
          <a:p>
            <a:r>
              <a:rPr lang="en-US" sz="2800" cap="none" dirty="0">
                <a:latin typeface="Times New Roman" panose="02020603050405020304" pitchFamily="18" charset="0"/>
                <a:cs typeface="Times New Roman" panose="02020603050405020304" pitchFamily="18" charset="0"/>
              </a:rPr>
              <a:t>Matplotlib or seaborn: for plotting and representing confusion matrix color format. </a:t>
            </a:r>
          </a:p>
          <a:p>
            <a:r>
              <a:rPr lang="en-US" sz="2800" cap="none" dirty="0">
                <a:latin typeface="Times New Roman" panose="02020603050405020304" pitchFamily="18" charset="0"/>
                <a:cs typeface="Times New Roman" panose="02020603050405020304" pitchFamily="18" charset="0"/>
              </a:rPr>
              <a:t>Tensor flow: for matrix format</a:t>
            </a:r>
            <a:r>
              <a:rPr lang="en-US"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220743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A598-E03F-4637-9FD5-68956D1AE1F9}"/>
              </a:ext>
            </a:extLst>
          </p:cNvPr>
          <p:cNvSpPr>
            <a:spLocks noGrp="1"/>
          </p:cNvSpPr>
          <p:nvPr>
            <p:ph type="title"/>
          </p:nvPr>
        </p:nvSpPr>
        <p:spPr>
          <a:xfrm>
            <a:off x="913775" y="618518"/>
            <a:ext cx="10364451" cy="799466"/>
          </a:xfrm>
        </p:spPr>
        <p:txBody>
          <a:bodyPr/>
          <a:lstStyle/>
          <a:p>
            <a:pPr algn="l"/>
            <a:r>
              <a:rPr lang="en-US" dirty="0"/>
              <a:t>IMPLEMENTATION</a:t>
            </a:r>
            <a:endParaRPr lang="en-IN" dirty="0"/>
          </a:p>
        </p:txBody>
      </p:sp>
      <p:sp>
        <p:nvSpPr>
          <p:cNvPr id="3" name="Content Placeholder 2">
            <a:extLst>
              <a:ext uri="{FF2B5EF4-FFF2-40B4-BE49-F238E27FC236}">
                <a16:creationId xmlns:a16="http://schemas.microsoft.com/office/drawing/2014/main" id="{EA697779-BBA9-46E4-B351-A74E733EC757}"/>
              </a:ext>
            </a:extLst>
          </p:cNvPr>
          <p:cNvSpPr>
            <a:spLocks noGrp="1"/>
          </p:cNvSpPr>
          <p:nvPr>
            <p:ph sz="quarter" idx="13"/>
          </p:nvPr>
        </p:nvSpPr>
        <p:spPr>
          <a:xfrm>
            <a:off x="913774" y="1417984"/>
            <a:ext cx="10363826" cy="4929807"/>
          </a:xfrm>
        </p:spPr>
        <p:txBody>
          <a:bodyPr>
            <a:normAutofit lnSpcReduction="10000"/>
          </a:bodyPr>
          <a:lstStyle/>
          <a:p>
            <a:pPr marL="0" indent="0" algn="just">
              <a:buNone/>
            </a:pPr>
            <a:r>
              <a:rPr lang="en-US" sz="2400" cap="none" dirty="0">
                <a:latin typeface="Times New Roman" panose="02020603050405020304" pitchFamily="18" charset="0"/>
                <a:cs typeface="Times New Roman" panose="02020603050405020304" pitchFamily="18" charset="0"/>
              </a:rPr>
              <a:t>	Implementing a bread cancer prediction system using machine learning involves several steps. Here's a simplified outline of how you could approach it:</a:t>
            </a:r>
          </a:p>
          <a:p>
            <a:pPr algn="just"/>
            <a:r>
              <a:rPr lang="en-US" sz="2400" b="1" cap="none" dirty="0">
                <a:latin typeface="Times New Roman" panose="02020603050405020304" pitchFamily="18" charset="0"/>
                <a:cs typeface="Times New Roman" panose="02020603050405020304" pitchFamily="18" charset="0"/>
              </a:rPr>
              <a:t>Data collection</a:t>
            </a:r>
            <a:r>
              <a:rPr lang="en-US" sz="2400" cap="none" dirty="0">
                <a:latin typeface="Times New Roman" panose="02020603050405020304" pitchFamily="18" charset="0"/>
                <a:cs typeface="Times New Roman" panose="02020603050405020304" pitchFamily="18" charset="0"/>
              </a:rPr>
              <a:t>: obtain a dataset containing information about breast cancer cases. </a:t>
            </a:r>
          </a:p>
          <a:p>
            <a:pPr algn="just"/>
            <a:r>
              <a:rPr lang="en-US" sz="2400" b="1" cap="none" dirty="0">
                <a:latin typeface="Times New Roman" panose="02020603050405020304" pitchFamily="18" charset="0"/>
                <a:cs typeface="Times New Roman" panose="02020603050405020304" pitchFamily="18" charset="0"/>
              </a:rPr>
              <a:t>Data preprocessing</a:t>
            </a:r>
            <a:r>
              <a:rPr lang="en-US" sz="2400" cap="none" dirty="0">
                <a:latin typeface="Times New Roman" panose="02020603050405020304" pitchFamily="18" charset="0"/>
                <a:cs typeface="Times New Roman" panose="02020603050405020304" pitchFamily="18" charset="0"/>
              </a:rPr>
              <a:t>: clean the data by handling missing values, dealing with outliers, and performing feature scaling.</a:t>
            </a:r>
          </a:p>
          <a:p>
            <a:pPr algn="just"/>
            <a:r>
              <a:rPr lang="en-US" sz="2400" b="1" cap="none" dirty="0">
                <a:latin typeface="Times New Roman" panose="02020603050405020304" pitchFamily="18" charset="0"/>
                <a:cs typeface="Times New Roman" panose="02020603050405020304" pitchFamily="18" charset="0"/>
              </a:rPr>
              <a:t>Exploratory data analysis (</a:t>
            </a:r>
            <a:r>
              <a:rPr lang="en-US" sz="2400" b="1" cap="none" dirty="0" err="1">
                <a:latin typeface="Times New Roman" panose="02020603050405020304" pitchFamily="18" charset="0"/>
                <a:cs typeface="Times New Roman" panose="02020603050405020304" pitchFamily="18" charset="0"/>
              </a:rPr>
              <a:t>eda</a:t>
            </a:r>
            <a:r>
              <a:rPr lang="en-US" sz="2400" b="1" cap="none" dirty="0">
                <a:latin typeface="Times New Roman" panose="02020603050405020304" pitchFamily="18" charset="0"/>
                <a:cs typeface="Times New Roman" panose="02020603050405020304" pitchFamily="18" charset="0"/>
              </a:rPr>
              <a:t>)</a:t>
            </a:r>
            <a:r>
              <a:rPr lang="en-US" sz="2400" cap="none" dirty="0">
                <a:latin typeface="Times New Roman" panose="02020603050405020304" pitchFamily="18" charset="0"/>
                <a:cs typeface="Times New Roman" panose="02020603050405020304" pitchFamily="18" charset="0"/>
              </a:rPr>
              <a:t>: explore the dataset to gain insights into the relationships between variables.</a:t>
            </a:r>
          </a:p>
          <a:p>
            <a:pPr algn="just"/>
            <a:r>
              <a:rPr lang="en-US" sz="2400" b="1" cap="none" dirty="0">
                <a:latin typeface="Times New Roman" panose="02020603050405020304" pitchFamily="18" charset="0"/>
                <a:cs typeface="Times New Roman" panose="02020603050405020304" pitchFamily="18" charset="0"/>
              </a:rPr>
              <a:t>Model selection</a:t>
            </a:r>
            <a:r>
              <a:rPr lang="en-US" sz="2400" cap="none" dirty="0">
                <a:latin typeface="Times New Roman" panose="02020603050405020304" pitchFamily="18" charset="0"/>
                <a:cs typeface="Times New Roman" panose="02020603050405020304" pitchFamily="18" charset="0"/>
              </a:rPr>
              <a:t>: choose appropriate machine learning algorithms for classification tasks.</a:t>
            </a:r>
          </a:p>
          <a:p>
            <a:endParaRPr lang="en-IN" dirty="0"/>
          </a:p>
        </p:txBody>
      </p:sp>
    </p:spTree>
    <p:extLst>
      <p:ext uri="{BB962C8B-B14F-4D97-AF65-F5344CB8AC3E}">
        <p14:creationId xmlns:p14="http://schemas.microsoft.com/office/powerpoint/2010/main" val="212297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CDEE-99B2-4BAB-AC00-B5BA1E58E9E0}"/>
              </a:ext>
            </a:extLst>
          </p:cNvPr>
          <p:cNvSpPr>
            <a:spLocks noGrp="1"/>
          </p:cNvSpPr>
          <p:nvPr>
            <p:ph type="title"/>
          </p:nvPr>
        </p:nvSpPr>
        <p:spPr>
          <a:xfrm>
            <a:off x="913774" y="600807"/>
            <a:ext cx="10364451" cy="931987"/>
          </a:xfrm>
        </p:spPr>
        <p:txBody>
          <a:bodyPr/>
          <a:lstStyle/>
          <a:p>
            <a:pPr algn="l"/>
            <a:r>
              <a:rPr lang="en-US" dirty="0"/>
              <a:t>FUTURE ENHANCEMENTS</a:t>
            </a:r>
            <a:endParaRPr lang="en-IN" dirty="0"/>
          </a:p>
        </p:txBody>
      </p:sp>
      <p:sp>
        <p:nvSpPr>
          <p:cNvPr id="3" name="Content Placeholder 2">
            <a:extLst>
              <a:ext uri="{FF2B5EF4-FFF2-40B4-BE49-F238E27FC236}">
                <a16:creationId xmlns:a16="http://schemas.microsoft.com/office/drawing/2014/main" id="{40F9762E-9FD7-4A80-8A51-8F915ACEBDC7}"/>
              </a:ext>
            </a:extLst>
          </p:cNvPr>
          <p:cNvSpPr>
            <a:spLocks noGrp="1"/>
          </p:cNvSpPr>
          <p:nvPr>
            <p:ph sz="quarter" idx="13"/>
          </p:nvPr>
        </p:nvSpPr>
        <p:spPr>
          <a:xfrm>
            <a:off x="913774" y="1364974"/>
            <a:ext cx="10363826" cy="5009322"/>
          </a:xfrm>
        </p:spPr>
        <p:txBody>
          <a:bodyPr>
            <a:normAutofit fontScale="92500" lnSpcReduction="10000"/>
          </a:bodyPr>
          <a:lstStyle/>
          <a:p>
            <a:pPr marL="0" indent="0" algn="just">
              <a:buNone/>
            </a:pPr>
            <a:r>
              <a:rPr lang="en-US" sz="2400" cap="none" dirty="0"/>
              <a:t>	</a:t>
            </a:r>
            <a:r>
              <a:rPr lang="en-US" sz="2400" cap="none" dirty="0">
                <a:latin typeface="Times New Roman" panose="02020603050405020304" pitchFamily="18" charset="0"/>
                <a:cs typeface="Times New Roman" panose="02020603050405020304" pitchFamily="18" charset="0"/>
              </a:rPr>
              <a:t>For future enhancements in breast cancer classification using machine learning, consider the following avenues for improvement</a:t>
            </a:r>
          </a:p>
          <a:p>
            <a:pPr algn="just"/>
            <a:r>
              <a:rPr lang="en-US" sz="2400" b="1" cap="none" dirty="0">
                <a:latin typeface="Times New Roman" panose="02020603050405020304" pitchFamily="18" charset="0"/>
                <a:cs typeface="Times New Roman" panose="02020603050405020304" pitchFamily="18" charset="0"/>
              </a:rPr>
              <a:t>Advanced feature engineering</a:t>
            </a:r>
            <a:r>
              <a:rPr lang="en-US" sz="2400" cap="none" dirty="0">
                <a:latin typeface="Times New Roman" panose="02020603050405020304" pitchFamily="18" charset="0"/>
                <a:cs typeface="Times New Roman" panose="02020603050405020304" pitchFamily="18" charset="0"/>
              </a:rPr>
              <a:t>: explore more sophisticated feature engineering techniques, including feature selection methods like recursive feature elimination, principal component analysis (PCA), or autoencoders to extract meaningful representations from the data.</a:t>
            </a:r>
          </a:p>
          <a:p>
            <a:pPr algn="just"/>
            <a:r>
              <a:rPr lang="en-US" sz="2400" b="1" cap="none" dirty="0">
                <a:latin typeface="Times New Roman" panose="02020603050405020304" pitchFamily="18" charset="0"/>
                <a:cs typeface="Times New Roman" panose="02020603050405020304" pitchFamily="18" charset="0"/>
              </a:rPr>
              <a:t>Ensemble methods</a:t>
            </a:r>
            <a:r>
              <a:rPr lang="en-US" sz="2400" cap="none" dirty="0">
                <a:latin typeface="Times New Roman" panose="02020603050405020304" pitchFamily="18" charset="0"/>
                <a:cs typeface="Times New Roman" panose="02020603050405020304" pitchFamily="18" charset="0"/>
              </a:rPr>
              <a:t>: experiment with ensemble learning techniques such as bagging, boosting, or stacking to combine multiple models' predictions, potentially improving overall classification performance and robustness.</a:t>
            </a:r>
          </a:p>
          <a:p>
            <a:pPr algn="just"/>
            <a:r>
              <a:rPr lang="en-US" sz="2400" b="1" cap="none" dirty="0">
                <a:latin typeface="Times New Roman" panose="02020603050405020304" pitchFamily="18" charset="0"/>
                <a:cs typeface="Times New Roman" panose="02020603050405020304" pitchFamily="18" charset="0"/>
              </a:rPr>
              <a:t>Robustness and fairness</a:t>
            </a:r>
            <a:r>
              <a:rPr lang="en-US" sz="2400" cap="none" dirty="0">
                <a:latin typeface="Times New Roman" panose="02020603050405020304" pitchFamily="18" charset="0"/>
                <a:cs typeface="Times New Roman" panose="02020603050405020304" pitchFamily="18" charset="0"/>
              </a:rPr>
              <a:t>: ensure that the model is robust to variations in data distributions and demographics by evaluating its performance across different subpopulations.</a:t>
            </a:r>
          </a:p>
          <a:p>
            <a:endParaRPr lang="en-US" dirty="0"/>
          </a:p>
          <a:p>
            <a:endParaRPr lang="en-IN" dirty="0"/>
          </a:p>
        </p:txBody>
      </p:sp>
    </p:spTree>
    <p:extLst>
      <p:ext uri="{BB962C8B-B14F-4D97-AF65-F5344CB8AC3E}">
        <p14:creationId xmlns:p14="http://schemas.microsoft.com/office/powerpoint/2010/main" val="3073106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5642-B671-4429-85A9-7CDBC4692FB5}"/>
              </a:ext>
            </a:extLst>
          </p:cNvPr>
          <p:cNvSpPr>
            <a:spLocks noGrp="1"/>
          </p:cNvSpPr>
          <p:nvPr>
            <p:ph type="title"/>
          </p:nvPr>
        </p:nvSpPr>
        <p:spPr>
          <a:xfrm>
            <a:off x="913775" y="967409"/>
            <a:ext cx="10364451" cy="1219200"/>
          </a:xfrm>
        </p:spPr>
        <p:txBody>
          <a:bodyPr>
            <a:normAutofit/>
          </a:bodyPr>
          <a:lstStyle/>
          <a:p>
            <a:pPr algn="l"/>
            <a:r>
              <a:rPr lang="en-US" dirty="0"/>
              <a:t>output</a:t>
            </a:r>
            <a:br>
              <a:rPr lang="en-US" dirty="0"/>
            </a:br>
            <a:endParaRPr lang="en-IN" dirty="0"/>
          </a:p>
        </p:txBody>
      </p:sp>
      <p:pic>
        <p:nvPicPr>
          <p:cNvPr id="4" name="Content Placeholder 3">
            <a:extLst>
              <a:ext uri="{FF2B5EF4-FFF2-40B4-BE49-F238E27FC236}">
                <a16:creationId xmlns:a16="http://schemas.microsoft.com/office/drawing/2014/main" id="{FF73E03C-EF95-4E2A-9296-BA7F2A60F7F0}"/>
              </a:ext>
            </a:extLst>
          </p:cNvPr>
          <p:cNvPicPr>
            <a:picLocks noGrp="1" noChangeAspect="1"/>
          </p:cNvPicPr>
          <p:nvPr>
            <p:ph sz="quarter" idx="13"/>
          </p:nvPr>
        </p:nvPicPr>
        <p:blipFill>
          <a:blip r:embed="rId2"/>
          <a:stretch>
            <a:fillRect/>
          </a:stretch>
        </p:blipFill>
        <p:spPr>
          <a:xfrm>
            <a:off x="1616765" y="1669775"/>
            <a:ext cx="9395792" cy="4121426"/>
          </a:xfrm>
          <a:prstGeom prst="rect">
            <a:avLst/>
          </a:prstGeom>
        </p:spPr>
      </p:pic>
    </p:spTree>
    <p:extLst>
      <p:ext uri="{BB962C8B-B14F-4D97-AF65-F5344CB8AC3E}">
        <p14:creationId xmlns:p14="http://schemas.microsoft.com/office/powerpoint/2010/main" val="248992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DD29-8E9F-4BC5-9C69-7532E4C9199E}"/>
              </a:ext>
            </a:extLst>
          </p:cNvPr>
          <p:cNvSpPr>
            <a:spLocks noGrp="1"/>
          </p:cNvSpPr>
          <p:nvPr>
            <p:ph type="title"/>
          </p:nvPr>
        </p:nvSpPr>
        <p:spPr>
          <a:xfrm>
            <a:off x="913775" y="1066800"/>
            <a:ext cx="10364451" cy="934278"/>
          </a:xfrm>
        </p:spPr>
        <p:txBody>
          <a:bodyPr/>
          <a:lstStyle/>
          <a:p>
            <a:pPr algn="l"/>
            <a:r>
              <a:rPr lang="en-US" dirty="0"/>
              <a:t>Data preprocessing</a:t>
            </a:r>
            <a:endParaRPr lang="en-IN" dirty="0"/>
          </a:p>
        </p:txBody>
      </p:sp>
      <p:pic>
        <p:nvPicPr>
          <p:cNvPr id="4" name="Content Placeholder 3">
            <a:extLst>
              <a:ext uri="{FF2B5EF4-FFF2-40B4-BE49-F238E27FC236}">
                <a16:creationId xmlns:a16="http://schemas.microsoft.com/office/drawing/2014/main" id="{F8E71C98-09A6-4155-8F05-D3CEFE4DE28B}"/>
              </a:ext>
            </a:extLst>
          </p:cNvPr>
          <p:cNvPicPr>
            <a:picLocks noGrp="1" noChangeAspect="1"/>
          </p:cNvPicPr>
          <p:nvPr>
            <p:ph sz="quarter" idx="13"/>
          </p:nvPr>
        </p:nvPicPr>
        <p:blipFill>
          <a:blip r:embed="rId2"/>
          <a:stretch>
            <a:fillRect/>
          </a:stretch>
        </p:blipFill>
        <p:spPr>
          <a:xfrm>
            <a:off x="1683026" y="2001078"/>
            <a:ext cx="9448799" cy="4055165"/>
          </a:xfrm>
          <a:prstGeom prst="rect">
            <a:avLst/>
          </a:prstGeom>
        </p:spPr>
      </p:pic>
    </p:spTree>
    <p:extLst>
      <p:ext uri="{BB962C8B-B14F-4D97-AF65-F5344CB8AC3E}">
        <p14:creationId xmlns:p14="http://schemas.microsoft.com/office/powerpoint/2010/main" val="190350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FBC0-5BF4-4DCF-9198-E8AFFE7F20AB}"/>
              </a:ext>
            </a:extLst>
          </p:cNvPr>
          <p:cNvSpPr>
            <a:spLocks noGrp="1"/>
          </p:cNvSpPr>
          <p:nvPr>
            <p:ph type="title"/>
          </p:nvPr>
        </p:nvSpPr>
        <p:spPr>
          <a:xfrm>
            <a:off x="913775" y="914400"/>
            <a:ext cx="10364451" cy="622852"/>
          </a:xfrm>
        </p:spPr>
        <p:txBody>
          <a:bodyPr>
            <a:normAutofit/>
          </a:bodyPr>
          <a:lstStyle/>
          <a:p>
            <a:pPr algn="l"/>
            <a:r>
              <a:rPr lang="en-US" dirty="0"/>
              <a:t>Heat map</a:t>
            </a:r>
            <a:endParaRPr lang="en-IN" dirty="0"/>
          </a:p>
        </p:txBody>
      </p:sp>
      <p:pic>
        <p:nvPicPr>
          <p:cNvPr id="4" name="Content Placeholder 3">
            <a:extLst>
              <a:ext uri="{FF2B5EF4-FFF2-40B4-BE49-F238E27FC236}">
                <a16:creationId xmlns:a16="http://schemas.microsoft.com/office/drawing/2014/main" id="{8CAC7A4C-F374-40F6-B189-DC4CB307A278}"/>
              </a:ext>
            </a:extLst>
          </p:cNvPr>
          <p:cNvPicPr>
            <a:picLocks noGrp="1" noChangeAspect="1"/>
          </p:cNvPicPr>
          <p:nvPr>
            <p:ph sz="quarter" idx="13"/>
          </p:nvPr>
        </p:nvPicPr>
        <p:blipFill>
          <a:blip r:embed="rId2"/>
          <a:stretch>
            <a:fillRect/>
          </a:stretch>
        </p:blipFill>
        <p:spPr>
          <a:xfrm>
            <a:off x="1391478" y="1537253"/>
            <a:ext cx="9674087" cy="4518992"/>
          </a:xfrm>
          <a:prstGeom prst="rect">
            <a:avLst/>
          </a:prstGeom>
        </p:spPr>
      </p:pic>
    </p:spTree>
    <p:extLst>
      <p:ext uri="{BB962C8B-B14F-4D97-AF65-F5344CB8AC3E}">
        <p14:creationId xmlns:p14="http://schemas.microsoft.com/office/powerpoint/2010/main" val="182087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214A-2F22-49A9-A609-23577BEF4028}"/>
              </a:ext>
            </a:extLst>
          </p:cNvPr>
          <p:cNvSpPr>
            <a:spLocks noGrp="1"/>
          </p:cNvSpPr>
          <p:nvPr>
            <p:ph type="title"/>
          </p:nvPr>
        </p:nvSpPr>
        <p:spPr>
          <a:xfrm>
            <a:off x="913775" y="901148"/>
            <a:ext cx="10364451" cy="583096"/>
          </a:xfrm>
        </p:spPr>
        <p:txBody>
          <a:bodyPr>
            <a:normAutofit fontScale="90000"/>
          </a:bodyPr>
          <a:lstStyle/>
          <a:p>
            <a:pPr algn="l"/>
            <a:r>
              <a:rPr lang="en-US" dirty="0"/>
              <a:t>DIAGNOSIS COUNT IN BREAD Cancer prediction</a:t>
            </a:r>
            <a:endParaRPr lang="en-IN" dirty="0"/>
          </a:p>
        </p:txBody>
      </p:sp>
      <p:pic>
        <p:nvPicPr>
          <p:cNvPr id="4" name="Content Placeholder 3">
            <a:extLst>
              <a:ext uri="{FF2B5EF4-FFF2-40B4-BE49-F238E27FC236}">
                <a16:creationId xmlns:a16="http://schemas.microsoft.com/office/drawing/2014/main" id="{CAE2A154-047D-441A-8BC5-4F2F18022CE4}"/>
              </a:ext>
            </a:extLst>
          </p:cNvPr>
          <p:cNvPicPr>
            <a:picLocks noGrp="1" noChangeAspect="1"/>
          </p:cNvPicPr>
          <p:nvPr>
            <p:ph sz="quarter" idx="13"/>
          </p:nvPr>
        </p:nvPicPr>
        <p:blipFill>
          <a:blip r:embed="rId2"/>
          <a:stretch>
            <a:fillRect/>
          </a:stretch>
        </p:blipFill>
        <p:spPr>
          <a:xfrm>
            <a:off x="1417983" y="1895061"/>
            <a:ext cx="9554817" cy="4240695"/>
          </a:xfrm>
          <a:prstGeom prst="rect">
            <a:avLst/>
          </a:prstGeom>
        </p:spPr>
      </p:pic>
    </p:spTree>
    <p:extLst>
      <p:ext uri="{BB962C8B-B14F-4D97-AF65-F5344CB8AC3E}">
        <p14:creationId xmlns:p14="http://schemas.microsoft.com/office/powerpoint/2010/main" val="112754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377F05-AD77-4465-AF07-299451B668B0}"/>
              </a:ext>
            </a:extLst>
          </p:cNvPr>
          <p:cNvSpPr/>
          <p:nvPr/>
        </p:nvSpPr>
        <p:spPr>
          <a:xfrm>
            <a:off x="1007165" y="1674674"/>
            <a:ext cx="10442713" cy="5262979"/>
          </a:xfrm>
          <a:prstGeom prst="rect">
            <a:avLst/>
          </a:prstGeom>
        </p:spPr>
        <p:txBody>
          <a:bodyPr wrap="square">
            <a:spAutoFit/>
          </a:bodyPr>
          <a:lstStyle/>
          <a:p>
            <a:pPr algn="ctr"/>
            <a:r>
              <a:rPr lang="en-IN" sz="2800" u="sng" dirty="0">
                <a:solidFill>
                  <a:srgbClr val="FF0000"/>
                </a:solidFill>
                <a:latin typeface="Baskerville Old Face" panose="02020602080505020303" pitchFamily="18" charset="0"/>
              </a:rPr>
              <a:t>THIRUMALAI  ENGINEERING  COLLEGE</a:t>
            </a:r>
            <a:br>
              <a:rPr lang="en-IN" sz="2800" u="sng" dirty="0">
                <a:solidFill>
                  <a:srgbClr val="FF0000"/>
                </a:solidFill>
                <a:latin typeface="Baskerville Old Face" panose="02020602080505020303" pitchFamily="18" charset="0"/>
              </a:rPr>
            </a:br>
            <a:r>
              <a:rPr lang="en-IN" sz="2800" u="sng" dirty="0">
                <a:solidFill>
                  <a:srgbClr val="FF0000"/>
                </a:solidFill>
                <a:latin typeface="Baskerville Old Face" panose="02020602080505020303" pitchFamily="18" charset="0"/>
              </a:rPr>
              <a:t>DEPARTMENT OF INFORMATION TECHNOLOGY</a:t>
            </a:r>
            <a:br>
              <a:rPr lang="en-IN" sz="2800" u="sng" dirty="0">
                <a:solidFill>
                  <a:srgbClr val="FF0000"/>
                </a:solidFill>
                <a:latin typeface="Baskerville Old Face" panose="02020602080505020303" pitchFamily="18" charset="0"/>
              </a:rPr>
            </a:br>
            <a:br>
              <a:rPr lang="en-IN" sz="2800" u="sng" dirty="0">
                <a:solidFill>
                  <a:schemeClr val="accent6">
                    <a:lumMod val="60000"/>
                    <a:lumOff val="40000"/>
                  </a:schemeClr>
                </a:solidFill>
                <a:latin typeface="Baskerville Old Face" panose="02020602080505020303" pitchFamily="18" charset="0"/>
              </a:rPr>
            </a:br>
            <a:r>
              <a:rPr lang="en-IN" sz="2400" u="sng" dirty="0">
                <a:solidFill>
                  <a:srgbClr val="002060"/>
                </a:solidFill>
                <a:latin typeface="Algerian" panose="04020705040A02060702" pitchFamily="82" charset="0"/>
              </a:rPr>
              <a:t>Project  team  members</a:t>
            </a:r>
            <a:br>
              <a:rPr lang="en-IN" sz="2400" u="sng" dirty="0">
                <a:solidFill>
                  <a:srgbClr val="002060"/>
                </a:solidFill>
                <a:latin typeface="Algerian" panose="04020705040A02060702" pitchFamily="82" charset="0"/>
              </a:rPr>
            </a:br>
            <a:br>
              <a:rPr lang="en-IN" sz="2400" u="sng">
                <a:solidFill>
                  <a:srgbClr val="002060"/>
                </a:solidFill>
                <a:latin typeface="Algerian" panose="04020705040A02060702" pitchFamily="82" charset="0"/>
              </a:rPr>
            </a:br>
            <a:r>
              <a:rPr lang="en-IN" sz="2800" b="1">
                <a:latin typeface="Times New Roman" panose="02020603050405020304" pitchFamily="18" charset="0"/>
                <a:cs typeface="Times New Roman" panose="02020603050405020304" pitchFamily="18" charset="0"/>
              </a:rPr>
              <a:t>YAMUNA S                 (</a:t>
            </a:r>
            <a:r>
              <a:rPr lang="en-IN" sz="2800" b="1" dirty="0">
                <a:latin typeface="Times New Roman" panose="02020603050405020304" pitchFamily="18" charset="0"/>
                <a:cs typeface="Times New Roman" panose="02020603050405020304" pitchFamily="18" charset="0"/>
              </a:rPr>
              <a:t>513220204009)     </a:t>
            </a:r>
            <a:br>
              <a:rPr lang="en-IN" sz="2800" b="1" dirty="0">
                <a:latin typeface="Times New Roman" panose="02020603050405020304" pitchFamily="18" charset="0"/>
                <a:cs typeface="Times New Roman" panose="02020603050405020304" pitchFamily="18" charset="0"/>
              </a:rPr>
            </a:br>
            <a:r>
              <a:rPr lang="en-IN" sz="2800" b="1">
                <a:latin typeface="Times New Roman" panose="02020603050405020304" pitchFamily="18" charset="0"/>
                <a:cs typeface="Times New Roman" panose="02020603050405020304" pitchFamily="18" charset="0"/>
              </a:rPr>
              <a:t>      ANITHA </a:t>
            </a:r>
            <a:r>
              <a:rPr lang="en-IN" sz="2800" b="1" dirty="0">
                <a:latin typeface="Times New Roman" panose="02020603050405020304" pitchFamily="18" charset="0"/>
                <a:cs typeface="Times New Roman" panose="02020603050405020304" pitchFamily="18" charset="0"/>
              </a:rPr>
              <a:t>R             (513220205301)</a:t>
            </a:r>
            <a:br>
              <a:rPr lang="en-IN" sz="2800" b="1" dirty="0">
                <a:latin typeface="Times New Roman" panose="02020603050405020304" pitchFamily="18" charset="0"/>
                <a:cs typeface="Times New Roman" panose="02020603050405020304" pitchFamily="18" charset="0"/>
              </a:rPr>
            </a:br>
            <a:r>
              <a:rPr lang="en-IN" sz="2800" b="1">
                <a:latin typeface="Times New Roman" panose="02020603050405020304" pitchFamily="18" charset="0"/>
                <a:cs typeface="Times New Roman" panose="02020603050405020304" pitchFamily="18" charset="0"/>
              </a:rPr>
              <a:t>        KIRUTHIKA S    (</a:t>
            </a:r>
            <a:r>
              <a:rPr lang="en-IN" sz="2800" b="1" dirty="0">
                <a:latin typeface="Times New Roman" panose="02020603050405020304" pitchFamily="18" charset="0"/>
                <a:cs typeface="Times New Roman" panose="02020603050405020304" pitchFamily="18" charset="0"/>
              </a:rPr>
              <a:t>513220205310)</a:t>
            </a:r>
            <a:br>
              <a:rPr lang="en-IN" sz="2800" b="1" dirty="0">
                <a:latin typeface="Times New Roman" panose="02020603050405020304" pitchFamily="18" charset="0"/>
                <a:cs typeface="Times New Roman" panose="02020603050405020304" pitchFamily="18" charset="0"/>
              </a:rPr>
            </a:br>
            <a:br>
              <a:rPr lang="en-IN" sz="2400" dirty="0">
                <a:latin typeface="Algerian" panose="04020705040A02060702" pitchFamily="82" charset="0"/>
              </a:rPr>
            </a:br>
            <a:r>
              <a:rPr lang="en-IN" sz="2400" dirty="0">
                <a:latin typeface="Algerian" panose="04020705040A02060702" pitchFamily="82" charset="0"/>
              </a:rPr>
              <a:t> </a:t>
            </a:r>
            <a:br>
              <a:rPr lang="en-IN" sz="2400" dirty="0">
                <a:latin typeface="Algerian" panose="04020705040A02060702" pitchFamily="82" charset="0"/>
              </a:rPr>
            </a:br>
            <a:r>
              <a:rPr lang="en-IN" sz="3600" dirty="0">
                <a:solidFill>
                  <a:srgbClr val="0070C0"/>
                </a:solidFill>
                <a:latin typeface="Algerian" panose="04020705040A02060702" pitchFamily="82" charset="0"/>
              </a:rPr>
              <a:t>COORDINATER</a:t>
            </a:r>
            <a:br>
              <a:rPr lang="en-IN" sz="3600" dirty="0">
                <a:solidFill>
                  <a:srgbClr val="0070C0"/>
                </a:solidFill>
                <a:latin typeface="Algerian" panose="04020705040A02060702" pitchFamily="82" charset="0"/>
              </a:rPr>
            </a:br>
            <a:r>
              <a:rPr lang="en-IN" sz="3600" dirty="0">
                <a:solidFill>
                  <a:srgbClr val="0070C0"/>
                </a:solidFill>
                <a:latin typeface="Algerian" panose="04020705040A02060702" pitchFamily="82" charset="0"/>
              </a:rPr>
              <a:t>MRS.S.VENMAL M.TECH.,</a:t>
            </a:r>
            <a:endParaRPr lang="en-IN" sz="2800" dirty="0"/>
          </a:p>
        </p:txBody>
      </p:sp>
      <p:pic>
        <p:nvPicPr>
          <p:cNvPr id="3" name="Picture 2" descr="Anna University - Wikipedia">
            <a:extLst>
              <a:ext uri="{FF2B5EF4-FFF2-40B4-BE49-F238E27FC236}">
                <a16:creationId xmlns:a16="http://schemas.microsoft.com/office/drawing/2014/main" id="{B0262AC5-9029-4ABC-A01F-42DA3A70B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8590"/>
            <a:ext cx="1404730" cy="14709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irumalai Engineering College – The Right Place to Enrich Your Career">
            <a:extLst>
              <a:ext uri="{FF2B5EF4-FFF2-40B4-BE49-F238E27FC236}">
                <a16:creationId xmlns:a16="http://schemas.microsoft.com/office/drawing/2014/main" id="{532B13E4-F92B-467A-B78F-4F429C7E5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1981" y="1073424"/>
            <a:ext cx="1590262" cy="196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887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380D-D6CE-46A6-84A7-066270BEA0AE}"/>
              </a:ext>
            </a:extLst>
          </p:cNvPr>
          <p:cNvSpPr>
            <a:spLocks noGrp="1"/>
          </p:cNvSpPr>
          <p:nvPr>
            <p:ph type="title"/>
          </p:nvPr>
        </p:nvSpPr>
        <p:spPr>
          <a:xfrm>
            <a:off x="913775" y="618517"/>
            <a:ext cx="10364451" cy="918735"/>
          </a:xfrm>
        </p:spPr>
        <p:txBody>
          <a:bodyPr/>
          <a:lstStyle/>
          <a:p>
            <a:pPr algn="l"/>
            <a:r>
              <a:rPr lang="en-US" dirty="0"/>
              <a:t>CORRELATION DIAGNOSIS</a:t>
            </a:r>
            <a:endParaRPr lang="en-IN" dirty="0"/>
          </a:p>
        </p:txBody>
      </p:sp>
      <p:pic>
        <p:nvPicPr>
          <p:cNvPr id="4" name="Content Placeholder 3">
            <a:extLst>
              <a:ext uri="{FF2B5EF4-FFF2-40B4-BE49-F238E27FC236}">
                <a16:creationId xmlns:a16="http://schemas.microsoft.com/office/drawing/2014/main" id="{5492D106-275E-4532-9286-5CABE3603A8F}"/>
              </a:ext>
            </a:extLst>
          </p:cNvPr>
          <p:cNvPicPr>
            <a:picLocks noGrp="1" noChangeAspect="1"/>
          </p:cNvPicPr>
          <p:nvPr>
            <p:ph sz="quarter" idx="13"/>
          </p:nvPr>
        </p:nvPicPr>
        <p:blipFill>
          <a:blip r:embed="rId2"/>
          <a:stretch>
            <a:fillRect/>
          </a:stretch>
        </p:blipFill>
        <p:spPr>
          <a:xfrm>
            <a:off x="1391478" y="1881809"/>
            <a:ext cx="9594573" cy="4081669"/>
          </a:xfrm>
          <a:prstGeom prst="rect">
            <a:avLst/>
          </a:prstGeom>
        </p:spPr>
      </p:pic>
    </p:spTree>
    <p:extLst>
      <p:ext uri="{BB962C8B-B14F-4D97-AF65-F5344CB8AC3E}">
        <p14:creationId xmlns:p14="http://schemas.microsoft.com/office/powerpoint/2010/main" val="41319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1827-57D0-4D83-A2B8-6089B1383B31}"/>
              </a:ext>
            </a:extLst>
          </p:cNvPr>
          <p:cNvSpPr>
            <a:spLocks noGrp="1"/>
          </p:cNvSpPr>
          <p:nvPr>
            <p:ph type="title"/>
          </p:nvPr>
        </p:nvSpPr>
        <p:spPr>
          <a:xfrm>
            <a:off x="913775" y="618518"/>
            <a:ext cx="10364451" cy="1091012"/>
          </a:xfrm>
        </p:spPr>
        <p:txBody>
          <a:bodyPr/>
          <a:lstStyle/>
          <a:p>
            <a:pPr algn="l"/>
            <a:r>
              <a:rPr lang="en-US" dirty="0"/>
              <a:t>ACCURACY</a:t>
            </a:r>
            <a:endParaRPr lang="en-IN" dirty="0"/>
          </a:p>
        </p:txBody>
      </p:sp>
      <p:pic>
        <p:nvPicPr>
          <p:cNvPr id="5" name="Content Placeholder 4">
            <a:extLst>
              <a:ext uri="{FF2B5EF4-FFF2-40B4-BE49-F238E27FC236}">
                <a16:creationId xmlns:a16="http://schemas.microsoft.com/office/drawing/2014/main" id="{86CA90F5-9640-4A4D-88F0-4F5652446F9F}"/>
              </a:ext>
            </a:extLst>
          </p:cNvPr>
          <p:cNvPicPr>
            <a:picLocks noGrp="1" noChangeAspect="1"/>
          </p:cNvPicPr>
          <p:nvPr>
            <p:ph sz="quarter" idx="13"/>
          </p:nvPr>
        </p:nvPicPr>
        <p:blipFill>
          <a:blip r:embed="rId2"/>
          <a:stretch>
            <a:fillRect/>
          </a:stretch>
        </p:blipFill>
        <p:spPr>
          <a:xfrm>
            <a:off x="2067340" y="1881809"/>
            <a:ext cx="8110330" cy="4147930"/>
          </a:xfrm>
          <a:prstGeom prst="rect">
            <a:avLst/>
          </a:prstGeom>
        </p:spPr>
      </p:pic>
    </p:spTree>
    <p:extLst>
      <p:ext uri="{BB962C8B-B14F-4D97-AF65-F5344CB8AC3E}">
        <p14:creationId xmlns:p14="http://schemas.microsoft.com/office/powerpoint/2010/main" val="318500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A396-A6C2-4E5E-BBE6-0E236493043A}"/>
              </a:ext>
            </a:extLst>
          </p:cNvPr>
          <p:cNvSpPr>
            <a:spLocks noGrp="1"/>
          </p:cNvSpPr>
          <p:nvPr>
            <p:ph type="title"/>
          </p:nvPr>
        </p:nvSpPr>
        <p:spPr>
          <a:xfrm>
            <a:off x="913775" y="618517"/>
            <a:ext cx="10364451" cy="719953"/>
          </a:xfrm>
        </p:spPr>
        <p:txBody>
          <a:bodyPr/>
          <a:lstStyle/>
          <a:p>
            <a:pPr algn="l"/>
            <a:r>
              <a:rPr lang="en-US" dirty="0"/>
              <a:t>CONCLUSION</a:t>
            </a:r>
            <a:endParaRPr lang="en-IN" dirty="0"/>
          </a:p>
        </p:txBody>
      </p:sp>
      <p:sp>
        <p:nvSpPr>
          <p:cNvPr id="3" name="Content Placeholder 2">
            <a:extLst>
              <a:ext uri="{FF2B5EF4-FFF2-40B4-BE49-F238E27FC236}">
                <a16:creationId xmlns:a16="http://schemas.microsoft.com/office/drawing/2014/main" id="{72F9A093-4FE8-4AA6-9CE0-C6A898941698}"/>
              </a:ext>
            </a:extLst>
          </p:cNvPr>
          <p:cNvSpPr>
            <a:spLocks noGrp="1"/>
          </p:cNvSpPr>
          <p:nvPr>
            <p:ph sz="quarter" idx="13"/>
          </p:nvPr>
        </p:nvSpPr>
        <p:spPr>
          <a:xfrm>
            <a:off x="913774" y="1510748"/>
            <a:ext cx="10363826" cy="4929809"/>
          </a:xfrm>
        </p:spPr>
        <p:txBody>
          <a:bodyPr>
            <a:normAutofit/>
          </a:bodyPr>
          <a:lstStyle/>
          <a:p>
            <a:pPr algn="just"/>
            <a:r>
              <a:rPr lang="en-US" sz="2400" cap="none" dirty="0">
                <a:latin typeface="Times New Roman" panose="02020603050405020304" pitchFamily="18" charset="0"/>
                <a:cs typeface="Times New Roman" panose="02020603050405020304" pitchFamily="18" charset="0"/>
              </a:rPr>
              <a:t>In conclusion, breast cancer prediction using machine learning (ML) holds significant promise for improving early detection, prognosis, and treatment planning. </a:t>
            </a:r>
          </a:p>
          <a:p>
            <a:pPr algn="just"/>
            <a:r>
              <a:rPr lang="en-US" sz="2400" cap="none" dirty="0">
                <a:latin typeface="Times New Roman" panose="02020603050405020304" pitchFamily="18" charset="0"/>
                <a:cs typeface="Times New Roman" panose="02020603050405020304" pitchFamily="18" charset="0"/>
              </a:rPr>
              <a:t>By integrating predictive models into clinical practice, healthcare providers can prioritize high-risk patients for further evaluation and intervention, ultimately improving patient outcomes and survival rates.</a:t>
            </a:r>
          </a:p>
          <a:p>
            <a:pPr algn="just"/>
            <a:r>
              <a:rPr lang="en-US" sz="2400" cap="none" dirty="0">
                <a:latin typeface="Times New Roman" panose="02020603050405020304" pitchFamily="18" charset="0"/>
                <a:cs typeface="Times New Roman" panose="02020603050405020304" pitchFamily="18" charset="0"/>
              </a:rPr>
              <a:t>We can develop more effective tools for early detection, diagnosis, and treatment of breast cancer, ultimately saving lives and improving patient outcomes.</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1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D17D-CBEF-4A74-B6D6-557A30F59E6E}"/>
              </a:ext>
            </a:extLst>
          </p:cNvPr>
          <p:cNvSpPr>
            <a:spLocks noGrp="1"/>
          </p:cNvSpPr>
          <p:nvPr>
            <p:ph type="title"/>
          </p:nvPr>
        </p:nvSpPr>
        <p:spPr>
          <a:xfrm>
            <a:off x="913775" y="618518"/>
            <a:ext cx="10364451" cy="958492"/>
          </a:xfrm>
        </p:spPr>
        <p:txBody>
          <a:bodyPr/>
          <a:lstStyle/>
          <a:p>
            <a:pPr algn="l"/>
            <a:r>
              <a:rPr lang="en-US" dirty="0"/>
              <a:t>REFERENCES</a:t>
            </a:r>
            <a:endParaRPr lang="en-IN" dirty="0"/>
          </a:p>
        </p:txBody>
      </p:sp>
      <p:sp>
        <p:nvSpPr>
          <p:cNvPr id="3" name="Content Placeholder 2">
            <a:extLst>
              <a:ext uri="{FF2B5EF4-FFF2-40B4-BE49-F238E27FC236}">
                <a16:creationId xmlns:a16="http://schemas.microsoft.com/office/drawing/2014/main" id="{E83E86B8-442A-4B2F-AC5F-DEA9EDCB2CE7}"/>
              </a:ext>
            </a:extLst>
          </p:cNvPr>
          <p:cNvSpPr>
            <a:spLocks noGrp="1"/>
          </p:cNvSpPr>
          <p:nvPr>
            <p:ph sz="quarter" idx="13"/>
          </p:nvPr>
        </p:nvSpPr>
        <p:spPr>
          <a:xfrm>
            <a:off x="913774" y="1470992"/>
            <a:ext cx="10363826" cy="5221356"/>
          </a:xfrm>
        </p:spPr>
        <p:txBody>
          <a:bodyPr>
            <a:normAutofit fontScale="47500" lnSpcReduction="20000"/>
          </a:bodyPr>
          <a:lstStyle/>
          <a:p>
            <a:pPr marL="0" indent="0" algn="just">
              <a:buNone/>
            </a:pPr>
            <a:r>
              <a:rPr lang="en-US" sz="3300" b="1" cap="none" dirty="0">
                <a:latin typeface="Times New Roman" panose="02020603050405020304" pitchFamily="18" charset="0"/>
                <a:cs typeface="Times New Roman" panose="02020603050405020304" pitchFamily="18" charset="0"/>
              </a:rPr>
              <a:t>1."Deep learning for breast cancer diagnosis from mammograms: A perspective"</a:t>
            </a:r>
            <a:br>
              <a:rPr lang="en-US" sz="3300" cap="none" dirty="0">
                <a:latin typeface="Times New Roman" panose="02020603050405020304" pitchFamily="18" charset="0"/>
                <a:cs typeface="Times New Roman" panose="02020603050405020304" pitchFamily="18" charset="0"/>
              </a:rPr>
            </a:br>
            <a:r>
              <a:rPr lang="en-US" sz="3300" i="1" cap="none" dirty="0">
                <a:latin typeface="Times New Roman" panose="02020603050405020304" pitchFamily="18" charset="0"/>
                <a:cs typeface="Times New Roman" panose="02020603050405020304" pitchFamily="18" charset="0"/>
              </a:rPr>
              <a:t>reference:</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kooi</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thijs</a:t>
            </a:r>
            <a:r>
              <a:rPr lang="en-US" sz="3300" cap="none" dirty="0">
                <a:latin typeface="Times New Roman" panose="02020603050405020304" pitchFamily="18" charset="0"/>
                <a:cs typeface="Times New Roman" panose="02020603050405020304" pitchFamily="18" charset="0"/>
              </a:rPr>
              <a:t>, et al. "Large scale deep learning for computer aided detection of mammographic lesions." Medical image analysis 35 (2017): 303-312. </a:t>
            </a:r>
            <a:r>
              <a:rPr lang="en-US" sz="3300" i="1" cap="none" dirty="0">
                <a:latin typeface="Times New Roman" panose="02020603050405020304" pitchFamily="18" charset="0"/>
                <a:cs typeface="Times New Roman" panose="02020603050405020304" pitchFamily="18" charset="0"/>
              </a:rPr>
              <a:t>Link:</a:t>
            </a:r>
            <a:r>
              <a:rPr lang="en-US" sz="3300" cap="none" dirty="0">
                <a:latin typeface="Times New Roman" panose="02020603050405020304" pitchFamily="18" charset="0"/>
                <a:cs typeface="Times New Roman" panose="02020603050405020304" pitchFamily="18" charset="0"/>
              </a:rPr>
              <a:t> </a:t>
            </a:r>
            <a:r>
              <a:rPr lang="en-US" sz="3300" cap="none"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https://www.Sciencedirect.Com/science/article/pii/S1361841516301839</a:t>
            </a:r>
            <a:endParaRPr lang="en-US" sz="3300" cap="none" dirty="0">
              <a:latin typeface="Times New Roman" panose="02020603050405020304" pitchFamily="18" charset="0"/>
              <a:cs typeface="Times New Roman" panose="02020603050405020304" pitchFamily="18" charset="0"/>
            </a:endParaRPr>
          </a:p>
          <a:p>
            <a:pPr marL="0" indent="0" algn="just">
              <a:buNone/>
            </a:pPr>
            <a:r>
              <a:rPr lang="en-US" sz="3300" b="1" cap="none" dirty="0">
                <a:latin typeface="Times New Roman" panose="02020603050405020304" pitchFamily="18" charset="0"/>
                <a:cs typeface="Times New Roman" panose="02020603050405020304" pitchFamily="18" charset="0"/>
              </a:rPr>
              <a:t>2."Breast cancer detection and diagnosis using machine learning techniques: A review"</a:t>
            </a:r>
            <a:br>
              <a:rPr lang="en-US" sz="3300" cap="none" dirty="0">
                <a:latin typeface="Times New Roman" panose="02020603050405020304" pitchFamily="18" charset="0"/>
                <a:cs typeface="Times New Roman" panose="02020603050405020304" pitchFamily="18" charset="0"/>
              </a:rPr>
            </a:br>
            <a:r>
              <a:rPr lang="en-US" sz="3300" i="1" cap="none" dirty="0">
                <a:latin typeface="Times New Roman" panose="02020603050405020304" pitchFamily="18" charset="0"/>
                <a:cs typeface="Times New Roman" panose="02020603050405020304" pitchFamily="18" charset="0"/>
              </a:rPr>
              <a:t>reference:</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jalalian</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aliasghar</a:t>
            </a:r>
            <a:r>
              <a:rPr lang="en-US" sz="3300" cap="none" dirty="0">
                <a:latin typeface="Times New Roman" panose="02020603050405020304" pitchFamily="18" charset="0"/>
                <a:cs typeface="Times New Roman" panose="02020603050405020304" pitchFamily="18" charset="0"/>
              </a:rPr>
              <a:t>, and </a:t>
            </a:r>
            <a:r>
              <a:rPr lang="en-US" sz="3300" cap="none" dirty="0" err="1">
                <a:latin typeface="Times New Roman" panose="02020603050405020304" pitchFamily="18" charset="0"/>
                <a:cs typeface="Times New Roman" panose="02020603050405020304" pitchFamily="18" charset="0"/>
              </a:rPr>
              <a:t>mohsen</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mashohor</a:t>
            </a:r>
            <a:r>
              <a:rPr lang="en-US" sz="3300" cap="none" dirty="0">
                <a:latin typeface="Times New Roman" panose="02020603050405020304" pitchFamily="18" charset="0"/>
                <a:cs typeface="Times New Roman" panose="02020603050405020304" pitchFamily="18" charset="0"/>
              </a:rPr>
              <a:t>. "Breast cancer detection and diagnosis using mammographic data: systematic review." Journal of digital imaging 30.5 (2017): 487-496. </a:t>
            </a:r>
            <a:r>
              <a:rPr lang="en-US" sz="3300" i="1" cap="none" dirty="0">
                <a:latin typeface="Times New Roman" panose="02020603050405020304" pitchFamily="18" charset="0"/>
                <a:cs typeface="Times New Roman" panose="02020603050405020304" pitchFamily="18" charset="0"/>
              </a:rPr>
              <a:t>Link:</a:t>
            </a:r>
            <a:r>
              <a:rPr lang="en-US" sz="3300" cap="none" dirty="0">
                <a:latin typeface="Times New Roman" panose="02020603050405020304" pitchFamily="18" charset="0"/>
                <a:cs typeface="Times New Roman" panose="02020603050405020304" pitchFamily="18" charset="0"/>
              </a:rPr>
              <a:t> </a:t>
            </a:r>
            <a:r>
              <a:rPr lang="en-US" sz="3300" cap="none"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https://link.Springer.Com/article/10.1007/s10278-017-9960-0</a:t>
            </a:r>
            <a:endParaRPr lang="en-US" sz="3300" cap="none" dirty="0">
              <a:latin typeface="Times New Roman" panose="02020603050405020304" pitchFamily="18" charset="0"/>
              <a:cs typeface="Times New Roman" panose="02020603050405020304" pitchFamily="18" charset="0"/>
            </a:endParaRPr>
          </a:p>
          <a:p>
            <a:pPr marL="0" indent="0" algn="just">
              <a:buNone/>
            </a:pPr>
            <a:r>
              <a:rPr lang="en-US" sz="3300" b="1" cap="none" dirty="0">
                <a:latin typeface="Times New Roman" panose="02020603050405020304" pitchFamily="18" charset="0"/>
                <a:cs typeface="Times New Roman" panose="02020603050405020304" pitchFamily="18" charset="0"/>
              </a:rPr>
              <a:t>3."A review of machine learning methods for breast cancer prediction and diagnosis"</a:t>
            </a:r>
            <a:br>
              <a:rPr lang="en-US" sz="3300" cap="none" dirty="0">
                <a:latin typeface="Times New Roman" panose="02020603050405020304" pitchFamily="18" charset="0"/>
                <a:cs typeface="Times New Roman" panose="02020603050405020304" pitchFamily="18" charset="0"/>
              </a:rPr>
            </a:br>
            <a:r>
              <a:rPr lang="en-US" sz="3300" i="1" cap="none" dirty="0">
                <a:latin typeface="Times New Roman" panose="02020603050405020304" pitchFamily="18" charset="0"/>
                <a:cs typeface="Times New Roman" panose="02020603050405020304" pitchFamily="18" charset="0"/>
              </a:rPr>
              <a:t>reference:</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januário</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guilherme</a:t>
            </a:r>
            <a:r>
              <a:rPr lang="en-US" sz="3300" cap="none" dirty="0">
                <a:latin typeface="Times New Roman" panose="02020603050405020304" pitchFamily="18" charset="0"/>
                <a:cs typeface="Times New Roman" panose="02020603050405020304" pitchFamily="18" charset="0"/>
              </a:rPr>
              <a:t>, et al. "A review of machine learning methods for breast cancer prediction and diagnosis." Frontiers in physiology 11 (2020): 552. </a:t>
            </a:r>
            <a:r>
              <a:rPr lang="en-US" sz="3300" i="1" cap="none" dirty="0">
                <a:latin typeface="Times New Roman" panose="02020603050405020304" pitchFamily="18" charset="0"/>
                <a:cs typeface="Times New Roman" panose="02020603050405020304" pitchFamily="18" charset="0"/>
              </a:rPr>
              <a:t>Link:</a:t>
            </a:r>
            <a:r>
              <a:rPr lang="en-US" sz="3300" cap="none" dirty="0">
                <a:latin typeface="Times New Roman" panose="02020603050405020304" pitchFamily="18" charset="0"/>
                <a:cs typeface="Times New Roman" panose="02020603050405020304" pitchFamily="18" charset="0"/>
              </a:rPr>
              <a:t> https://www.Frontiersin.Org/articles/10.3389/fphys.2020.00552/full</a:t>
            </a:r>
          </a:p>
          <a:p>
            <a:pPr marL="0" indent="0" algn="just">
              <a:buNone/>
            </a:pPr>
            <a:r>
              <a:rPr lang="en-US" sz="3300" b="1" cap="none" dirty="0">
                <a:latin typeface="Times New Roman" panose="02020603050405020304" pitchFamily="18" charset="0"/>
                <a:cs typeface="Times New Roman" panose="02020603050405020304" pitchFamily="18" charset="0"/>
              </a:rPr>
              <a:t>4."Machine learning models in breast cancer survival prediction"</a:t>
            </a:r>
            <a:br>
              <a:rPr lang="en-US" sz="3300" cap="none" dirty="0">
                <a:latin typeface="Times New Roman" panose="02020603050405020304" pitchFamily="18" charset="0"/>
                <a:cs typeface="Times New Roman" panose="02020603050405020304" pitchFamily="18" charset="0"/>
              </a:rPr>
            </a:br>
            <a:r>
              <a:rPr lang="en-US" sz="3300" i="1" cap="none" dirty="0">
                <a:latin typeface="Times New Roman" panose="02020603050405020304" pitchFamily="18" charset="0"/>
                <a:cs typeface="Times New Roman" panose="02020603050405020304" pitchFamily="18" charset="0"/>
              </a:rPr>
              <a:t>reference:</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słowiński</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piotr</a:t>
            </a:r>
            <a:r>
              <a:rPr lang="en-US" sz="3300" cap="none" dirty="0">
                <a:latin typeface="Times New Roman" panose="02020603050405020304" pitchFamily="18" charset="0"/>
                <a:cs typeface="Times New Roman" panose="02020603050405020304" pitchFamily="18" charset="0"/>
              </a:rPr>
              <a:t>, and </a:t>
            </a:r>
            <a:r>
              <a:rPr lang="en-US" sz="3300" cap="none" dirty="0" err="1">
                <a:latin typeface="Times New Roman" panose="02020603050405020304" pitchFamily="18" charset="0"/>
                <a:cs typeface="Times New Roman" panose="02020603050405020304" pitchFamily="18" charset="0"/>
              </a:rPr>
              <a:t>michał</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słowińska</a:t>
            </a:r>
            <a:r>
              <a:rPr lang="en-US" sz="3300" cap="none" dirty="0">
                <a:latin typeface="Times New Roman" panose="02020603050405020304" pitchFamily="18" charset="0"/>
                <a:cs typeface="Times New Roman" panose="02020603050405020304" pitchFamily="18" charset="0"/>
              </a:rPr>
              <a:t>. "Application of machine learning models in breast cancer survival prediction." Technology and health care 26.S2 (2018): 895-902. </a:t>
            </a:r>
            <a:r>
              <a:rPr lang="en-US" sz="3300" i="1" cap="none" dirty="0">
                <a:latin typeface="Times New Roman" panose="02020603050405020304" pitchFamily="18" charset="0"/>
                <a:cs typeface="Times New Roman" panose="02020603050405020304" pitchFamily="18" charset="0"/>
              </a:rPr>
              <a:t>Link:</a:t>
            </a:r>
            <a:r>
              <a:rPr lang="en-US" sz="3300" cap="none" dirty="0">
                <a:latin typeface="Times New Roman" panose="02020603050405020304" pitchFamily="18" charset="0"/>
                <a:cs typeface="Times New Roman" panose="02020603050405020304" pitchFamily="18" charset="0"/>
              </a:rPr>
              <a:t> https://content.Iospress.Com/articles/technology-and-health-care/thc190392</a:t>
            </a:r>
          </a:p>
          <a:p>
            <a:pPr marL="0" indent="0" algn="just">
              <a:buNone/>
            </a:pPr>
            <a:r>
              <a:rPr lang="en-US" sz="3300" b="1" cap="none" dirty="0">
                <a:latin typeface="Times New Roman" panose="02020603050405020304" pitchFamily="18" charset="0"/>
                <a:cs typeface="Times New Roman" panose="02020603050405020304" pitchFamily="18" charset="0"/>
              </a:rPr>
              <a:t>5."Breast cancer prediction using machine learning algorithms: A review"</a:t>
            </a:r>
            <a:br>
              <a:rPr lang="en-US" sz="3300" cap="none" dirty="0">
                <a:latin typeface="Times New Roman" panose="02020603050405020304" pitchFamily="18" charset="0"/>
                <a:cs typeface="Times New Roman" panose="02020603050405020304" pitchFamily="18" charset="0"/>
              </a:rPr>
            </a:br>
            <a:r>
              <a:rPr lang="en-US" sz="3300" i="1" cap="none" dirty="0">
                <a:latin typeface="Times New Roman" panose="02020603050405020304" pitchFamily="18" charset="0"/>
                <a:cs typeface="Times New Roman" panose="02020603050405020304" pitchFamily="18" charset="0"/>
              </a:rPr>
              <a:t>reference:</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soni</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sumit</a:t>
            </a:r>
            <a:r>
              <a:rPr lang="en-US" sz="3300" cap="none" dirty="0">
                <a:latin typeface="Times New Roman" panose="02020603050405020304" pitchFamily="18" charset="0"/>
                <a:cs typeface="Times New Roman" panose="02020603050405020304" pitchFamily="18" charset="0"/>
              </a:rPr>
              <a:t>, and </a:t>
            </a:r>
            <a:r>
              <a:rPr lang="en-US" sz="3300" cap="none" dirty="0" err="1">
                <a:latin typeface="Times New Roman" panose="02020603050405020304" pitchFamily="18" charset="0"/>
                <a:cs typeface="Times New Roman" panose="02020603050405020304" pitchFamily="18" charset="0"/>
              </a:rPr>
              <a:t>satish</a:t>
            </a:r>
            <a:r>
              <a:rPr lang="en-US" sz="3300" cap="none" dirty="0">
                <a:latin typeface="Times New Roman" panose="02020603050405020304" pitchFamily="18" charset="0"/>
                <a:cs typeface="Times New Roman" panose="02020603050405020304" pitchFamily="18" charset="0"/>
              </a:rPr>
              <a:t> </a:t>
            </a:r>
            <a:r>
              <a:rPr lang="en-US" sz="3300" cap="none" dirty="0" err="1">
                <a:latin typeface="Times New Roman" panose="02020603050405020304" pitchFamily="18" charset="0"/>
                <a:cs typeface="Times New Roman" panose="02020603050405020304" pitchFamily="18" charset="0"/>
              </a:rPr>
              <a:t>kumar</a:t>
            </a:r>
            <a:r>
              <a:rPr lang="en-US" sz="3300" cap="none" dirty="0">
                <a:latin typeface="Times New Roman" panose="02020603050405020304" pitchFamily="18" charset="0"/>
                <a:cs typeface="Times New Roman" panose="02020603050405020304" pitchFamily="18" charset="0"/>
              </a:rPr>
              <a:t>. "Breast cancer prediction using machine learning algorithms: A review." International journal of computer applications 174.10 (2017): 7-11. </a:t>
            </a:r>
            <a:r>
              <a:rPr lang="en-US" sz="3300" i="1" cap="none" dirty="0">
                <a:latin typeface="Times New Roman" panose="02020603050405020304" pitchFamily="18" charset="0"/>
                <a:cs typeface="Times New Roman" panose="02020603050405020304" pitchFamily="18" charset="0"/>
              </a:rPr>
              <a:t>Link:</a:t>
            </a:r>
            <a:r>
              <a:rPr lang="en-US" sz="3300" cap="none" dirty="0">
                <a:latin typeface="Times New Roman" panose="02020603050405020304" pitchFamily="18" charset="0"/>
                <a:cs typeface="Times New Roman" panose="02020603050405020304" pitchFamily="18" charset="0"/>
              </a:rPr>
              <a:t> https://www.Ijcaonline.Org/archives/volume174/number10/soni-2017-ijca-916527.Pdf</a:t>
            </a:r>
          </a:p>
          <a:p>
            <a:endParaRPr lang="en-IN" dirty="0"/>
          </a:p>
        </p:txBody>
      </p:sp>
    </p:spTree>
    <p:extLst>
      <p:ext uri="{BB962C8B-B14F-4D97-AF65-F5344CB8AC3E}">
        <p14:creationId xmlns:p14="http://schemas.microsoft.com/office/powerpoint/2010/main" val="184764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Slide Presentation Template - SlideKit">
            <a:extLst>
              <a:ext uri="{FF2B5EF4-FFF2-40B4-BE49-F238E27FC236}">
                <a16:creationId xmlns:a16="http://schemas.microsoft.com/office/drawing/2014/main" id="{33B0D400-609B-4DD7-936F-C3D8EBF0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61" y="2014330"/>
            <a:ext cx="7368209" cy="3193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05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1451-F0E8-4B43-B32F-38E232D39611}"/>
              </a:ext>
            </a:extLst>
          </p:cNvPr>
          <p:cNvSpPr>
            <a:spLocks noGrp="1"/>
          </p:cNvSpPr>
          <p:nvPr>
            <p:ph type="title"/>
          </p:nvPr>
        </p:nvSpPr>
        <p:spPr>
          <a:xfrm>
            <a:off x="913775" y="618518"/>
            <a:ext cx="10364451" cy="998248"/>
          </a:xfrm>
        </p:spPr>
        <p:txBody>
          <a:bodyPr/>
          <a:lstStyle/>
          <a:p>
            <a:pPr algn="l"/>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1F41F8-659F-4683-A6FC-A05AAFADE8FC}"/>
              </a:ext>
            </a:extLst>
          </p:cNvPr>
          <p:cNvSpPr>
            <a:spLocks noGrp="1"/>
          </p:cNvSpPr>
          <p:nvPr>
            <p:ph sz="quarter" idx="13"/>
          </p:nvPr>
        </p:nvSpPr>
        <p:spPr>
          <a:xfrm>
            <a:off x="913774" y="1616766"/>
            <a:ext cx="10363826" cy="4465982"/>
          </a:xfrm>
        </p:spPr>
        <p:txBody>
          <a:bodyPr>
            <a:normAutofit/>
          </a:bodyPr>
          <a:lstStyle/>
          <a:p>
            <a:pPr algn="just"/>
            <a:r>
              <a:rPr lang="en-US" sz="2400" cap="none" dirty="0">
                <a:latin typeface="Times New Roman" panose="02020603050405020304" pitchFamily="18" charset="0"/>
                <a:cs typeface="Times New Roman" panose="02020603050405020304" pitchFamily="18" charset="0"/>
              </a:rPr>
              <a:t>Machine learning is branch of data science which incorporates a large set of statistical techniques. </a:t>
            </a:r>
          </a:p>
          <a:p>
            <a:pPr algn="just"/>
            <a:r>
              <a:rPr lang="en-US" sz="2400" cap="none" dirty="0">
                <a:latin typeface="Times New Roman" panose="02020603050405020304" pitchFamily="18" charset="0"/>
                <a:cs typeface="Times New Roman" panose="02020603050405020304" pitchFamily="18" charset="0"/>
              </a:rPr>
              <a:t>These techniques enable data scientists to create a model which can learn from past data and detect patterns from massive, noisy and complex data sets.</a:t>
            </a:r>
          </a:p>
          <a:p>
            <a:pPr algn="just"/>
            <a:r>
              <a:rPr lang="en-US" sz="2400" cap="none" dirty="0">
                <a:latin typeface="Times New Roman" panose="02020603050405020304" pitchFamily="18" charset="0"/>
                <a:cs typeface="Times New Roman" panose="02020603050405020304" pitchFamily="18" charset="0"/>
              </a:rPr>
              <a:t> Researchers use machine learning for cancer prediction and prognosis. Machine learning allows inferences or decisions that otherwise cannot be made using conventional statistical methodologies. </a:t>
            </a:r>
          </a:p>
          <a:p>
            <a:pPr algn="just"/>
            <a:r>
              <a:rPr lang="en-US" sz="2400" cap="none" dirty="0">
                <a:latin typeface="Times New Roman" panose="02020603050405020304" pitchFamily="18" charset="0"/>
                <a:cs typeface="Times New Roman" panose="02020603050405020304" pitchFamily="18" charset="0"/>
              </a:rPr>
              <a:t>With a robustly validated machine learning model, chances of right diagnosis improve. It specially helps in interpretation of results for borderline cases.</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54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1D13-F0B6-40E8-9373-8DB1F65DFEA5}"/>
              </a:ext>
            </a:extLst>
          </p:cNvPr>
          <p:cNvSpPr>
            <a:spLocks noGrp="1"/>
          </p:cNvSpPr>
          <p:nvPr>
            <p:ph type="title"/>
          </p:nvPr>
        </p:nvSpPr>
        <p:spPr>
          <a:xfrm>
            <a:off x="913775" y="618517"/>
            <a:ext cx="10364451" cy="613935"/>
          </a:xfrm>
        </p:spPr>
        <p:txBody>
          <a:bodyPr/>
          <a:lstStyle/>
          <a:p>
            <a:pPr algn="l"/>
            <a:r>
              <a:rPr lang="en-US" dirty="0"/>
              <a:t>ABSTRACTION</a:t>
            </a:r>
            <a:endParaRPr lang="en-IN" dirty="0"/>
          </a:p>
        </p:txBody>
      </p:sp>
      <p:sp>
        <p:nvSpPr>
          <p:cNvPr id="3" name="Content Placeholder 2">
            <a:extLst>
              <a:ext uri="{FF2B5EF4-FFF2-40B4-BE49-F238E27FC236}">
                <a16:creationId xmlns:a16="http://schemas.microsoft.com/office/drawing/2014/main" id="{2131F5A2-D1A4-455C-AC95-29915AEC0CB8}"/>
              </a:ext>
            </a:extLst>
          </p:cNvPr>
          <p:cNvSpPr>
            <a:spLocks noGrp="1"/>
          </p:cNvSpPr>
          <p:nvPr>
            <p:ph sz="quarter" idx="13"/>
          </p:nvPr>
        </p:nvSpPr>
        <p:spPr>
          <a:xfrm>
            <a:off x="913774" y="1232452"/>
            <a:ext cx="10363826" cy="5625548"/>
          </a:xfrm>
        </p:spPr>
        <p:txBody>
          <a:bodyPr>
            <a:noAutofit/>
          </a:bodyPr>
          <a:lstStyle/>
          <a:p>
            <a:pPr algn="just"/>
            <a:r>
              <a:rPr lang="en-US" sz="1800" b="1" dirty="0"/>
              <a:t> </a:t>
            </a:r>
            <a:r>
              <a:rPr lang="en-US" sz="2400" cap="none" dirty="0">
                <a:latin typeface="Times New Roman" panose="02020603050405020304" pitchFamily="18" charset="0"/>
                <a:cs typeface="Times New Roman" panose="02020603050405020304" pitchFamily="18" charset="0"/>
              </a:rPr>
              <a:t>The most common cancer in women worldwide.</a:t>
            </a:r>
          </a:p>
          <a:p>
            <a:pPr algn="just"/>
            <a:r>
              <a:rPr lang="en-US" sz="2400" cap="none" dirty="0">
                <a:latin typeface="Times New Roman" panose="02020603050405020304" pitchFamily="18" charset="0"/>
                <a:cs typeface="Times New Roman" panose="02020603050405020304" pitchFamily="18" charset="0"/>
              </a:rPr>
              <a:t> The principle cause of death from cancer among women globally.</a:t>
            </a:r>
          </a:p>
          <a:p>
            <a:pPr algn="just"/>
            <a:r>
              <a:rPr lang="en-US" sz="2400" cap="none" dirty="0">
                <a:latin typeface="Times New Roman" panose="02020603050405020304" pitchFamily="18" charset="0"/>
                <a:cs typeface="Times New Roman" panose="02020603050405020304" pitchFamily="18" charset="0"/>
              </a:rPr>
              <a:t> Early detection is the most effective way to reduce breast cancer deaths.</a:t>
            </a:r>
          </a:p>
          <a:p>
            <a:pPr algn="just"/>
            <a:r>
              <a:rPr lang="en-US" sz="2400" cap="none" dirty="0">
                <a:latin typeface="Times New Roman" panose="02020603050405020304" pitchFamily="18" charset="0"/>
                <a:cs typeface="Times New Roman" panose="02020603050405020304" pitchFamily="18" charset="0"/>
              </a:rPr>
              <a:t> Early diagnosis requires an accurate and reliable procedure to distinguish between benign breast tumors from malignant ones </a:t>
            </a:r>
          </a:p>
          <a:p>
            <a:pPr algn="just"/>
            <a:r>
              <a:rPr lang="en-US" sz="2400" cap="none" dirty="0">
                <a:latin typeface="Times New Roman" panose="02020603050405020304" pitchFamily="18" charset="0"/>
                <a:cs typeface="Times New Roman" panose="02020603050405020304" pitchFamily="18" charset="0"/>
              </a:rPr>
              <a:t> Breast cancer types - three types of breast tumors: benign breast tumors, in-situ cancers, and invasive cancers. </a:t>
            </a:r>
          </a:p>
          <a:p>
            <a:pPr algn="just"/>
            <a:r>
              <a:rPr lang="en-US" sz="2400" cap="none" dirty="0">
                <a:latin typeface="Times New Roman" panose="02020603050405020304" pitchFamily="18" charset="0"/>
                <a:cs typeface="Times New Roman" panose="02020603050405020304" pitchFamily="18" charset="0"/>
              </a:rPr>
              <a:t>The majority of breast tumors detected by mammography are benign. </a:t>
            </a:r>
          </a:p>
          <a:p>
            <a:pPr algn="just"/>
            <a:r>
              <a:rPr lang="en-US" sz="2400" cap="none" dirty="0">
                <a:latin typeface="Times New Roman" panose="02020603050405020304" pitchFamily="18" charset="0"/>
                <a:cs typeface="Times New Roman" panose="02020603050405020304" pitchFamily="18" charset="0"/>
              </a:rPr>
              <a:t>This analysis assists in differentiating between benign and malignant tumors.</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01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FA4-F890-4528-AB10-5646416F2E5B}"/>
              </a:ext>
            </a:extLst>
          </p:cNvPr>
          <p:cNvSpPr>
            <a:spLocks noGrp="1"/>
          </p:cNvSpPr>
          <p:nvPr>
            <p:ph type="title"/>
          </p:nvPr>
        </p:nvSpPr>
        <p:spPr>
          <a:xfrm>
            <a:off x="913775" y="618517"/>
            <a:ext cx="10364451" cy="786213"/>
          </a:xfrm>
        </p:spPr>
        <p:txBody>
          <a:bodyPr/>
          <a:lstStyle/>
          <a:p>
            <a:pPr algn="l"/>
            <a:r>
              <a:rPr lang="en-US" dirty="0"/>
              <a:t>EXISTING SYSTEM</a:t>
            </a:r>
            <a:endParaRPr lang="en-IN" dirty="0"/>
          </a:p>
        </p:txBody>
      </p:sp>
      <p:sp>
        <p:nvSpPr>
          <p:cNvPr id="3" name="Content Placeholder 2">
            <a:extLst>
              <a:ext uri="{FF2B5EF4-FFF2-40B4-BE49-F238E27FC236}">
                <a16:creationId xmlns:a16="http://schemas.microsoft.com/office/drawing/2014/main" id="{320ABF87-AC4A-4F08-802F-2AF5B8F2422D}"/>
              </a:ext>
            </a:extLst>
          </p:cNvPr>
          <p:cNvSpPr>
            <a:spLocks noGrp="1"/>
          </p:cNvSpPr>
          <p:nvPr>
            <p:ph sz="quarter" idx="13"/>
          </p:nvPr>
        </p:nvSpPr>
        <p:spPr>
          <a:xfrm>
            <a:off x="913774" y="1616765"/>
            <a:ext cx="10363826" cy="4744278"/>
          </a:xfrm>
        </p:spPr>
        <p:txBody>
          <a:bodyPr>
            <a:normAutofit/>
          </a:bodyPr>
          <a:lstStyle/>
          <a:p>
            <a:pPr algn="just"/>
            <a:r>
              <a:rPr lang="en-US" sz="2400" cap="none" dirty="0">
                <a:latin typeface="Times New Roman" panose="02020603050405020304" pitchFamily="18" charset="0"/>
                <a:cs typeface="Times New Roman" panose="02020603050405020304" pitchFamily="18" charset="0"/>
              </a:rPr>
              <a:t>Mammography is an important tool for detecting breast cancer in its earliest stages. Since mammography is ineffective for women with dense breast tissue, diagnostic ultrasound is often used instead.</a:t>
            </a:r>
          </a:p>
          <a:p>
            <a:pPr algn="just"/>
            <a:r>
              <a:rPr lang="en-US" sz="2400" cap="none" dirty="0">
                <a:latin typeface="Times New Roman" panose="02020603050405020304" pitchFamily="18" charset="0"/>
                <a:cs typeface="Times New Roman" panose="02020603050405020304" pitchFamily="18" charset="0"/>
              </a:rPr>
              <a:t>This system is intended to improve breast cancer prediction through the use of machine learning analytics. </a:t>
            </a:r>
          </a:p>
          <a:p>
            <a:pPr algn="just"/>
            <a:r>
              <a:rPr lang="en-US" sz="2400" cap="none" dirty="0">
                <a:latin typeface="Times New Roman" panose="02020603050405020304" pitchFamily="18" charset="0"/>
                <a:cs typeface="Times New Roman" panose="02020603050405020304" pitchFamily="18" charset="0"/>
              </a:rPr>
              <a:t>The proposed mlisbcp system performs pre-processing on the breast cancer data,</a:t>
            </a:r>
          </a:p>
          <a:p>
            <a:pPr algn="just"/>
            <a:r>
              <a:rPr lang="en-US" sz="2400" cap="none" dirty="0">
                <a:latin typeface="Times New Roman" panose="02020603050405020304" pitchFamily="18" charset="0"/>
                <a:cs typeface="Times New Roman" panose="02020603050405020304" pitchFamily="18" charset="0"/>
              </a:rPr>
              <a:t> To manage missing values, encode features, handle class imbalance or perform oversampling, and perform feature selection.</a:t>
            </a:r>
          </a:p>
          <a:p>
            <a:endParaRPr lang="en-IN" dirty="0"/>
          </a:p>
        </p:txBody>
      </p:sp>
    </p:spTree>
    <p:extLst>
      <p:ext uri="{BB962C8B-B14F-4D97-AF65-F5344CB8AC3E}">
        <p14:creationId xmlns:p14="http://schemas.microsoft.com/office/powerpoint/2010/main" val="315393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E23-A4B3-440E-89FB-33B81B2D8179}"/>
              </a:ext>
            </a:extLst>
          </p:cNvPr>
          <p:cNvSpPr>
            <a:spLocks noGrp="1"/>
          </p:cNvSpPr>
          <p:nvPr>
            <p:ph type="title"/>
          </p:nvPr>
        </p:nvSpPr>
        <p:spPr>
          <a:xfrm>
            <a:off x="913775" y="618518"/>
            <a:ext cx="10364451" cy="693448"/>
          </a:xfrm>
        </p:spPr>
        <p:txBody>
          <a:bodyPr/>
          <a:lstStyle/>
          <a:p>
            <a:pPr algn="l"/>
            <a:r>
              <a:rPr lang="en-US" dirty="0"/>
              <a:t>PROPOSED SYSTEM</a:t>
            </a:r>
            <a:endParaRPr lang="en-IN" dirty="0"/>
          </a:p>
        </p:txBody>
      </p:sp>
      <p:sp>
        <p:nvSpPr>
          <p:cNvPr id="3" name="Content Placeholder 2">
            <a:extLst>
              <a:ext uri="{FF2B5EF4-FFF2-40B4-BE49-F238E27FC236}">
                <a16:creationId xmlns:a16="http://schemas.microsoft.com/office/drawing/2014/main" id="{13EBA789-DBFF-4B99-8B25-3D5950815F39}"/>
              </a:ext>
            </a:extLst>
          </p:cNvPr>
          <p:cNvSpPr>
            <a:spLocks noGrp="1"/>
          </p:cNvSpPr>
          <p:nvPr>
            <p:ph sz="quarter" idx="13"/>
          </p:nvPr>
        </p:nvSpPr>
        <p:spPr>
          <a:xfrm>
            <a:off x="913774" y="1444486"/>
            <a:ext cx="10363826" cy="4794995"/>
          </a:xfrm>
        </p:spPr>
        <p:txBody>
          <a:bodyPr>
            <a:normAutofit fontScale="92500" lnSpcReduction="10000"/>
          </a:bodyPr>
          <a:lstStyle/>
          <a:p>
            <a:pPr algn="just"/>
            <a:r>
              <a:rPr lang="en-IN" sz="2600" cap="none" dirty="0">
                <a:latin typeface="Times New Roman" panose="02020603050405020304" pitchFamily="18" charset="0"/>
                <a:cs typeface="Times New Roman" panose="02020603050405020304" pitchFamily="18" charset="0"/>
              </a:rPr>
              <a:t>The suggested method uses a trained deep learning neural network system to categorize breast cancer subtypes. According to data from 221 actual patients, the findings have an accuracy of 90.50 percent. Without needing any human intervention, this model can classify and identify breast cancer lesions.</a:t>
            </a:r>
          </a:p>
          <a:p>
            <a:pPr algn="just"/>
            <a:r>
              <a:rPr lang="en-US" sz="2400" cap="none" dirty="0">
                <a:latin typeface="Times New Roman" panose="02020603050405020304" pitchFamily="18" charset="0"/>
                <a:cs typeface="Times New Roman" panose="02020603050405020304" pitchFamily="18" charset="0"/>
              </a:rPr>
              <a:t>In this paper, six categorization models (RF, DT, KNN, LR, SVC, linear SVC) are applied for breast cancer diagnosis.</a:t>
            </a:r>
          </a:p>
          <a:p>
            <a:pPr algn="just"/>
            <a:r>
              <a:rPr lang="en-US" sz="2400" cap="none" dirty="0">
                <a:latin typeface="Times New Roman" panose="02020603050405020304" pitchFamily="18" charset="0"/>
                <a:cs typeface="Times New Roman" panose="02020603050405020304" pitchFamily="18" charset="0"/>
              </a:rPr>
              <a:t>The preprocessing phase involves replacing duplicate values, balancing data, and performing feature extraction before splitting the data into training and testing sets.</a:t>
            </a:r>
            <a:endParaRPr lang="en-IN" sz="2400" cap="none" dirty="0">
              <a:latin typeface="Times New Roman" panose="02020603050405020304" pitchFamily="18" charset="0"/>
              <a:cs typeface="Times New Roman" panose="02020603050405020304" pitchFamily="18" charset="0"/>
            </a:endParaRPr>
          </a:p>
          <a:p>
            <a:pPr algn="just"/>
            <a:r>
              <a:rPr lang="en-US" sz="2400" cap="none" dirty="0">
                <a:latin typeface="Times New Roman" panose="02020603050405020304" pitchFamily="18" charset="0"/>
                <a:cs typeface="Times New Roman" panose="02020603050405020304" pitchFamily="18" charset="0"/>
              </a:rPr>
              <a:t>Performance evaluation is conducted using a confusion matrix, analyzing metrics like accuracy, precision, recall, sensitivity, and f1-score to gauge the effectiveness of the ML.</a:t>
            </a:r>
            <a:br>
              <a:rPr lang="en-IN" dirty="0"/>
            </a:br>
            <a:endParaRPr lang="en-IN" cap="none" dirty="0"/>
          </a:p>
        </p:txBody>
      </p:sp>
    </p:spTree>
    <p:extLst>
      <p:ext uri="{BB962C8B-B14F-4D97-AF65-F5344CB8AC3E}">
        <p14:creationId xmlns:p14="http://schemas.microsoft.com/office/powerpoint/2010/main" val="138336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049B-D6B8-4B7E-AA3D-A57327FEB778}"/>
              </a:ext>
            </a:extLst>
          </p:cNvPr>
          <p:cNvSpPr>
            <a:spLocks noGrp="1"/>
          </p:cNvSpPr>
          <p:nvPr>
            <p:ph type="title"/>
          </p:nvPr>
        </p:nvSpPr>
        <p:spPr>
          <a:xfrm>
            <a:off x="913775" y="618518"/>
            <a:ext cx="10364451" cy="931986"/>
          </a:xfrm>
        </p:spPr>
        <p:txBody>
          <a:bodyPr/>
          <a:lstStyle/>
          <a:p>
            <a:pPr algn="l"/>
            <a:r>
              <a:rPr lang="en-US" dirty="0"/>
              <a:t>SCOPE </a:t>
            </a:r>
            <a:endParaRPr lang="en-IN" dirty="0"/>
          </a:p>
        </p:txBody>
      </p:sp>
      <p:sp>
        <p:nvSpPr>
          <p:cNvPr id="3" name="Content Placeholder 2">
            <a:extLst>
              <a:ext uri="{FF2B5EF4-FFF2-40B4-BE49-F238E27FC236}">
                <a16:creationId xmlns:a16="http://schemas.microsoft.com/office/drawing/2014/main" id="{F07A531B-6067-4D8F-9542-D8C5BE9EDE26}"/>
              </a:ext>
            </a:extLst>
          </p:cNvPr>
          <p:cNvSpPr>
            <a:spLocks noGrp="1"/>
          </p:cNvSpPr>
          <p:nvPr>
            <p:ph sz="quarter" idx="13"/>
          </p:nvPr>
        </p:nvSpPr>
        <p:spPr>
          <a:xfrm>
            <a:off x="913774" y="1789043"/>
            <a:ext cx="10363826" cy="4002156"/>
          </a:xfrm>
        </p:spPr>
        <p:txBody>
          <a:bodyPr>
            <a:normAutofit/>
          </a:bodyPr>
          <a:lstStyle/>
          <a:p>
            <a:r>
              <a:rPr lang="en-US" sz="2400" cap="none" dirty="0">
                <a:latin typeface="Times New Roman" panose="02020603050405020304" pitchFamily="18" charset="0"/>
                <a:cs typeface="Times New Roman" panose="02020603050405020304" pitchFamily="18" charset="0"/>
              </a:rPr>
              <a:t>Identify breast cancer early and define its type by analyzing tumor size. </a:t>
            </a:r>
          </a:p>
          <a:p>
            <a:r>
              <a:rPr lang="en-US" sz="2400" cap="none" dirty="0">
                <a:latin typeface="Times New Roman" panose="02020603050405020304" pitchFamily="18" charset="0"/>
                <a:cs typeface="Times New Roman" panose="02020603050405020304" pitchFamily="18" charset="0"/>
              </a:rPr>
              <a:t>To make the computers smarter, more intelligent.</a:t>
            </a:r>
          </a:p>
          <a:p>
            <a:r>
              <a:rPr lang="en-US" sz="2400" cap="none" dirty="0">
                <a:latin typeface="Times New Roman" panose="02020603050405020304" pitchFamily="18" charset="0"/>
                <a:cs typeface="Times New Roman" panose="02020603050405020304" pitchFamily="18" charset="0"/>
              </a:rPr>
              <a:t>This model can classify and identify breast cancer lesions.</a:t>
            </a:r>
          </a:p>
          <a:p>
            <a:r>
              <a:rPr lang="en-US" sz="2400" cap="none" dirty="0">
                <a:latin typeface="Times New Roman" panose="02020603050405020304" pitchFamily="18" charset="0"/>
                <a:cs typeface="Times New Roman" panose="02020603050405020304" pitchFamily="18" charset="0"/>
              </a:rPr>
              <a:t>Real time monitoring system</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55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696F-52D2-4E64-9770-93A6B577865E}"/>
              </a:ext>
            </a:extLst>
          </p:cNvPr>
          <p:cNvSpPr>
            <a:spLocks noGrp="1"/>
          </p:cNvSpPr>
          <p:nvPr>
            <p:ph type="title"/>
          </p:nvPr>
        </p:nvSpPr>
        <p:spPr>
          <a:xfrm>
            <a:off x="913775" y="618517"/>
            <a:ext cx="10364451" cy="892231"/>
          </a:xfrm>
        </p:spPr>
        <p:txBody>
          <a:bodyPr/>
          <a:lstStyle/>
          <a:p>
            <a:pPr algn="l"/>
            <a:r>
              <a:rPr lang="en-US" dirty="0"/>
              <a:t>DATASET</a:t>
            </a:r>
            <a:endParaRPr lang="en-IN" dirty="0"/>
          </a:p>
        </p:txBody>
      </p:sp>
      <p:sp>
        <p:nvSpPr>
          <p:cNvPr id="3" name="Content Placeholder 2">
            <a:extLst>
              <a:ext uri="{FF2B5EF4-FFF2-40B4-BE49-F238E27FC236}">
                <a16:creationId xmlns:a16="http://schemas.microsoft.com/office/drawing/2014/main" id="{8654AB83-A98C-4435-B9D1-F972F48B626D}"/>
              </a:ext>
            </a:extLst>
          </p:cNvPr>
          <p:cNvSpPr>
            <a:spLocks noGrp="1"/>
          </p:cNvSpPr>
          <p:nvPr>
            <p:ph sz="quarter" idx="13"/>
          </p:nvPr>
        </p:nvSpPr>
        <p:spPr>
          <a:xfrm>
            <a:off x="913774" y="1378226"/>
            <a:ext cx="10363826" cy="5115339"/>
          </a:xfrm>
        </p:spPr>
        <p:txBody>
          <a:bodyPr>
            <a:normAutofit lnSpcReduction="10000"/>
          </a:bodyPr>
          <a:lstStyle/>
          <a:p>
            <a:pPr algn="just"/>
            <a:r>
              <a:rPr lang="en-US" sz="2400" cap="none" dirty="0">
                <a:latin typeface="Times New Roman" panose="02020603050405020304" pitchFamily="18" charset="0"/>
                <a:cs typeface="Times New Roman" panose="02020603050405020304" pitchFamily="18" charset="0"/>
              </a:rPr>
              <a:t>A dataset is a collection of data points used to train, validate, or test a machine learning model. It consists of a set of examples, where each example typically represents an individual observation or sample.</a:t>
            </a:r>
          </a:p>
          <a:p>
            <a:pPr algn="just"/>
            <a:r>
              <a:rPr lang="en-US" sz="2400" cap="none" dirty="0">
                <a:latin typeface="Times New Roman" panose="02020603050405020304" pitchFamily="18" charset="0"/>
                <a:cs typeface="Times New Roman" panose="02020603050405020304" pitchFamily="18" charset="0"/>
              </a:rPr>
              <a:t>This dataset contains features computed from a digitized image of a fine needle aspirate (fna) of a breast mass. These features describe characteristics of cell nuclei present in the image. The task associated with this dataset is to predict whether a tumor is benign (non-cancerous) or malignant (cancerous) based on these features.</a:t>
            </a:r>
          </a:p>
          <a:p>
            <a:pPr algn="just"/>
            <a:r>
              <a:rPr lang="en-US" sz="2400" cap="none" dirty="0">
                <a:latin typeface="Times New Roman" panose="02020603050405020304" pitchFamily="18" charset="0"/>
                <a:cs typeface="Times New Roman" panose="02020603050405020304" pitchFamily="18" charset="0"/>
              </a:rPr>
              <a:t>The tests were performed on a dataset consisting of 317,880 clinical observations. The proposed model achieved an accuracy of 91.22%, and a false rejection rate of 112%. </a:t>
            </a:r>
          </a:p>
          <a:p>
            <a:endParaRPr lang="en-IN" dirty="0"/>
          </a:p>
        </p:txBody>
      </p:sp>
    </p:spTree>
    <p:extLst>
      <p:ext uri="{BB962C8B-B14F-4D97-AF65-F5344CB8AC3E}">
        <p14:creationId xmlns:p14="http://schemas.microsoft.com/office/powerpoint/2010/main" val="65408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6682-CB8E-4271-A89B-EC3167301714}"/>
              </a:ext>
            </a:extLst>
          </p:cNvPr>
          <p:cNvSpPr>
            <a:spLocks noGrp="1"/>
          </p:cNvSpPr>
          <p:nvPr>
            <p:ph type="title"/>
          </p:nvPr>
        </p:nvSpPr>
        <p:spPr>
          <a:xfrm>
            <a:off x="913775" y="861390"/>
            <a:ext cx="10364451" cy="609601"/>
          </a:xfrm>
        </p:spPr>
        <p:txBody>
          <a:bodyPr/>
          <a:lstStyle/>
          <a:p>
            <a:pPr algn="l"/>
            <a:r>
              <a:rPr lang="en-US" dirty="0"/>
              <a:t>SYSTEM REQUIREMENTS</a:t>
            </a:r>
            <a:endParaRPr lang="en-IN" dirty="0"/>
          </a:p>
        </p:txBody>
      </p:sp>
      <p:sp>
        <p:nvSpPr>
          <p:cNvPr id="3" name="Content Placeholder 2">
            <a:extLst>
              <a:ext uri="{FF2B5EF4-FFF2-40B4-BE49-F238E27FC236}">
                <a16:creationId xmlns:a16="http://schemas.microsoft.com/office/drawing/2014/main" id="{46ED1F84-5073-4196-B001-EDCACC8F7C3C}"/>
              </a:ext>
            </a:extLst>
          </p:cNvPr>
          <p:cNvSpPr>
            <a:spLocks noGrp="1"/>
          </p:cNvSpPr>
          <p:nvPr>
            <p:ph sz="quarter" idx="13"/>
          </p:nvPr>
        </p:nvSpPr>
        <p:spPr>
          <a:xfrm>
            <a:off x="913774" y="1563757"/>
            <a:ext cx="10363826" cy="4982817"/>
          </a:xfrm>
        </p:spPr>
        <p:txBody>
          <a:bodyPr>
            <a:normAutofit fontScale="77500" lnSpcReduction="20000"/>
          </a:bodyPr>
          <a:lstStyle/>
          <a:p>
            <a:pPr marL="0" indent="0" algn="ctr">
              <a:buNone/>
            </a:pPr>
            <a:r>
              <a:rPr lang="en-US" sz="3400" u="sng" dirty="0">
                <a:latin typeface="Times New Roman" panose="02020603050405020304" pitchFamily="18" charset="0"/>
                <a:cs typeface="Times New Roman" panose="02020603050405020304" pitchFamily="18" charset="0"/>
              </a:rPr>
              <a:t>Hardware Requirements</a:t>
            </a:r>
          </a:p>
          <a:p>
            <a:pPr marL="0" indent="0" algn="ctr">
              <a:buNone/>
            </a:pPr>
            <a:r>
              <a:rPr lang="en-US" sz="2900" cap="none" dirty="0">
                <a:latin typeface="Times New Roman" panose="02020603050405020304" pitchFamily="18" charset="0"/>
                <a:cs typeface="Times New Roman" panose="02020603050405020304" pitchFamily="18" charset="0"/>
              </a:rPr>
              <a:t>       1.Minimum RAM: -4GB</a:t>
            </a:r>
          </a:p>
          <a:p>
            <a:pPr marL="0" indent="0" algn="ctr">
              <a:buNone/>
            </a:pPr>
            <a:r>
              <a:rPr lang="en-US" sz="2900" cap="none" dirty="0">
                <a:latin typeface="Times New Roman" panose="02020603050405020304" pitchFamily="18" charset="0"/>
                <a:cs typeface="Times New Roman" panose="02020603050405020304" pitchFamily="18" charset="0"/>
              </a:rPr>
              <a:t> 2.Hard disk: -128 GB </a:t>
            </a:r>
          </a:p>
          <a:p>
            <a:pPr marL="0" indent="0" algn="ctr">
              <a:buNone/>
            </a:pPr>
            <a:r>
              <a:rPr lang="en-US" sz="2900" cap="none" dirty="0">
                <a:latin typeface="Times New Roman" panose="02020603050405020304" pitchFamily="18" charset="0"/>
                <a:cs typeface="Times New Roman" panose="02020603050405020304" pitchFamily="18" charset="0"/>
              </a:rPr>
              <a:t>                             3.Processor: -intel pentium 5 or higher.</a:t>
            </a:r>
          </a:p>
          <a:p>
            <a:pPr marL="0" indent="0">
              <a:buNone/>
            </a:pPr>
            <a:r>
              <a:rPr lang="en-US" sz="2900" dirty="0">
                <a:latin typeface="Times New Roman" panose="02020603050405020304" pitchFamily="18" charset="0"/>
                <a:cs typeface="Times New Roman" panose="02020603050405020304" pitchFamily="18" charset="0"/>
              </a:rPr>
              <a:t>                                         </a:t>
            </a:r>
            <a:r>
              <a:rPr lang="en-US" sz="3400" u="sng" dirty="0">
                <a:latin typeface="Times New Roman" panose="02020603050405020304" pitchFamily="18" charset="0"/>
                <a:cs typeface="Times New Roman" panose="02020603050405020304" pitchFamily="18" charset="0"/>
              </a:rPr>
              <a:t>Software Requirement</a:t>
            </a:r>
          </a:p>
          <a:p>
            <a:pPr marL="0" indent="0">
              <a:buNone/>
            </a:pPr>
            <a:r>
              <a:rPr lang="en-US" sz="2900" cap="none" dirty="0">
                <a:latin typeface="Times New Roman" panose="02020603050405020304" pitchFamily="18" charset="0"/>
                <a:cs typeface="Times New Roman" panose="02020603050405020304" pitchFamily="18" charset="0"/>
              </a:rPr>
              <a:t>                                                           1. OS: windows </a:t>
            </a:r>
          </a:p>
          <a:p>
            <a:pPr marL="0" indent="0" algn="ctr">
              <a:buNone/>
            </a:pPr>
            <a:r>
              <a:rPr lang="en-US" sz="2900" cap="none" dirty="0">
                <a:latin typeface="Times New Roman" panose="02020603050405020304" pitchFamily="18" charset="0"/>
                <a:cs typeface="Times New Roman" panose="02020603050405020304" pitchFamily="18" charset="0"/>
              </a:rPr>
              <a:t>                                    2. Python IDE: python 2.7.X and above</a:t>
            </a:r>
          </a:p>
          <a:p>
            <a:pPr marL="0" indent="0" algn="ctr">
              <a:buNone/>
            </a:pPr>
            <a:r>
              <a:rPr lang="en-US" sz="2900" cap="none" dirty="0">
                <a:latin typeface="Times New Roman" panose="02020603050405020304" pitchFamily="18" charset="0"/>
                <a:cs typeface="Times New Roman" panose="02020603050405020304" pitchFamily="18" charset="0"/>
              </a:rPr>
              <a:t>   3.Jupyter notebook</a:t>
            </a:r>
          </a:p>
          <a:p>
            <a:pPr marL="0" indent="0" algn="ctr">
              <a:buNone/>
            </a:pPr>
            <a:r>
              <a:rPr lang="en-US" sz="2900" cap="none" dirty="0">
                <a:latin typeface="Times New Roman" panose="02020603050405020304" pitchFamily="18" charset="0"/>
                <a:cs typeface="Times New Roman" panose="02020603050405020304" pitchFamily="18" charset="0"/>
              </a:rPr>
              <a:t>     4.Visual studio code </a:t>
            </a:r>
          </a:p>
          <a:p>
            <a:pPr marL="0" indent="0" algn="ctr">
              <a:buNone/>
            </a:pPr>
            <a:r>
              <a:rPr lang="en-US" sz="2900" cap="none" dirty="0">
                <a:latin typeface="Times New Roman" panose="02020603050405020304" pitchFamily="18" charset="0"/>
                <a:cs typeface="Times New Roman" panose="02020603050405020304" pitchFamily="18" charset="0"/>
              </a:rPr>
              <a:t>     5. Language: python</a:t>
            </a:r>
          </a:p>
          <a:p>
            <a:endParaRPr lang="en-IN" dirty="0"/>
          </a:p>
        </p:txBody>
      </p:sp>
    </p:spTree>
    <p:extLst>
      <p:ext uri="{BB962C8B-B14F-4D97-AF65-F5344CB8AC3E}">
        <p14:creationId xmlns:p14="http://schemas.microsoft.com/office/powerpoint/2010/main" val="29192755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130</TotalTime>
  <Words>654</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Baskerville Old Face</vt:lpstr>
      <vt:lpstr>Times New Roman</vt:lpstr>
      <vt:lpstr>Tw Cen MT</vt:lpstr>
      <vt:lpstr>Droplet</vt:lpstr>
      <vt:lpstr>PowerPoint Presentation</vt:lpstr>
      <vt:lpstr>PowerPoint Presentation</vt:lpstr>
      <vt:lpstr>INTRODUCTION</vt:lpstr>
      <vt:lpstr>ABSTRACTION</vt:lpstr>
      <vt:lpstr>EXISTING SYSTEM</vt:lpstr>
      <vt:lpstr>PROPOSED SYSTEM</vt:lpstr>
      <vt:lpstr>SCOPE </vt:lpstr>
      <vt:lpstr>DATASET</vt:lpstr>
      <vt:lpstr>SYSTEM REQUIREMENTS</vt:lpstr>
      <vt:lpstr>ARCHITECTURE DIAGRAM</vt:lpstr>
      <vt:lpstr>DATA FRAMES</vt:lpstr>
      <vt:lpstr>MODULES</vt:lpstr>
      <vt:lpstr>PACKAGES</vt:lpstr>
      <vt:lpstr>IMPLEMENTATION</vt:lpstr>
      <vt:lpstr>FUTURE ENHANCEMENTS</vt:lpstr>
      <vt:lpstr>output </vt:lpstr>
      <vt:lpstr>Data preprocessing</vt:lpstr>
      <vt:lpstr>Heat map</vt:lpstr>
      <vt:lpstr>DIAGNOSIS COUNT IN BREAD Cancer prediction</vt:lpstr>
      <vt:lpstr>CORRELATION DIAGNOSIS</vt:lpstr>
      <vt:lpstr>ACCURACY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 seelan</dc:creator>
  <cp:lastModifiedBy>Sathya seelan</cp:lastModifiedBy>
  <cp:revision>13</cp:revision>
  <dcterms:created xsi:type="dcterms:W3CDTF">2024-04-25T06:26:35Z</dcterms:created>
  <dcterms:modified xsi:type="dcterms:W3CDTF">2024-04-25T09:14:19Z</dcterms:modified>
</cp:coreProperties>
</file>