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3" r:id="rId1"/>
  </p:sldMasterIdLst>
  <p:notesMasterIdLst>
    <p:notesMasterId r:id="rId26"/>
  </p:notesMasterIdLst>
  <p:sldIdLst>
    <p:sldId id="282" r:id="rId2"/>
    <p:sldId id="283" r:id="rId3"/>
    <p:sldId id="262" r:id="rId4"/>
    <p:sldId id="261" r:id="rId5"/>
    <p:sldId id="286" r:id="rId6"/>
    <p:sldId id="290" r:id="rId7"/>
    <p:sldId id="264" r:id="rId8"/>
    <p:sldId id="293" r:id="rId9"/>
    <p:sldId id="288" r:id="rId10"/>
    <p:sldId id="284" r:id="rId11"/>
    <p:sldId id="294" r:id="rId12"/>
    <p:sldId id="279" r:id="rId13"/>
    <p:sldId id="271" r:id="rId14"/>
    <p:sldId id="296" r:id="rId15"/>
    <p:sldId id="297" r:id="rId16"/>
    <p:sldId id="295" r:id="rId17"/>
    <p:sldId id="298" r:id="rId18"/>
    <p:sldId id="299" r:id="rId19"/>
    <p:sldId id="301" r:id="rId20"/>
    <p:sldId id="302" r:id="rId21"/>
    <p:sldId id="300" r:id="rId22"/>
    <p:sldId id="291" r:id="rId23"/>
    <p:sldId id="292" r:id="rId24"/>
    <p:sldId id="30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F77584-2769-44C1-BD5D-BBFD09016C9F}">
          <p14:sldIdLst>
            <p14:sldId id="282"/>
            <p14:sldId id="283"/>
            <p14:sldId id="262"/>
            <p14:sldId id="261"/>
            <p14:sldId id="286"/>
            <p14:sldId id="290"/>
          </p14:sldIdLst>
        </p14:section>
        <p14:section name="Untitled Section" id="{4FF79907-9B19-4BAB-83AD-EC0EC8201F1D}">
          <p14:sldIdLst>
            <p14:sldId id="264"/>
            <p14:sldId id="293"/>
            <p14:sldId id="288"/>
            <p14:sldId id="284"/>
            <p14:sldId id="294"/>
            <p14:sldId id="279"/>
            <p14:sldId id="271"/>
            <p14:sldId id="296"/>
            <p14:sldId id="297"/>
            <p14:sldId id="295"/>
            <p14:sldId id="298"/>
            <p14:sldId id="299"/>
            <p14:sldId id="301"/>
            <p14:sldId id="302"/>
            <p14:sldId id="300"/>
            <p14:sldId id="291"/>
            <p14:sldId id="292"/>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014B"/>
    <a:srgbClr val="AC3FB7"/>
    <a:srgbClr val="A94D8A"/>
    <a:srgbClr val="053A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660"/>
  </p:normalViewPr>
  <p:slideViewPr>
    <p:cSldViewPr snapToGrid="0">
      <p:cViewPr varScale="1">
        <p:scale>
          <a:sx n="74" d="100"/>
          <a:sy n="74" d="100"/>
        </p:scale>
        <p:origin x="600" y="72"/>
      </p:cViewPr>
      <p:guideLst/>
    </p:cSldViewPr>
  </p:slideViewPr>
  <p:notesTextViewPr>
    <p:cViewPr>
      <p:scale>
        <a:sx n="1" d="1"/>
        <a:sy n="1" d="1"/>
      </p:scale>
      <p:origin x="0" y="0"/>
    </p:cViewPr>
  </p:notesTextViewPr>
  <p:sorterViewPr>
    <p:cViewPr>
      <p:scale>
        <a:sx n="100" d="100"/>
        <a:sy n="100" d="100"/>
      </p:scale>
      <p:origin x="0" y="-5496"/>
    </p:cViewPr>
  </p:sorter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D802B6-DA99-4AEC-B94F-D4FB9BB0365A}" type="datetimeFigureOut">
              <a:rPr lang="en-US" smtClean="0"/>
              <a:t>3/26/2024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832C9-C038-454C-88D4-2F3EB42A2896}" type="slidenum">
              <a:rPr lang="en-US" smtClean="0"/>
              <a:t>‹#›</a:t>
            </a:fld>
            <a:endParaRPr lang="en-US"/>
          </a:p>
        </p:txBody>
      </p:sp>
    </p:spTree>
    <p:extLst>
      <p:ext uri="{BB962C8B-B14F-4D97-AF65-F5344CB8AC3E}">
        <p14:creationId xmlns:p14="http://schemas.microsoft.com/office/powerpoint/2010/main" val="734140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A832C9-C038-454C-88D4-2F3EB42A2896}" type="slidenum">
              <a:rPr lang="en-US" smtClean="0"/>
              <a:t>16</a:t>
            </a:fld>
            <a:endParaRPr lang="en-US"/>
          </a:p>
        </p:txBody>
      </p:sp>
    </p:spTree>
    <p:extLst>
      <p:ext uri="{BB962C8B-B14F-4D97-AF65-F5344CB8AC3E}">
        <p14:creationId xmlns:p14="http://schemas.microsoft.com/office/powerpoint/2010/main" val="803382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16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6211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79164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9368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58305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2401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0757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242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1601758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111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367436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5800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1453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2017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3435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6246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3/26/2024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5684528"/>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2091" y="1725770"/>
            <a:ext cx="8915399" cy="3953813"/>
          </a:xfrm>
          <a:effectLst>
            <a:outerShdw blurRad="50800" dist="38100" dir="16200000" rotWithShape="0">
              <a:prstClr val="black">
                <a:alpha val="40000"/>
              </a:prstClr>
            </a:outerShdw>
          </a:effectLst>
        </p:spPr>
        <p:txBody>
          <a:bodyPr>
            <a:noAutofit/>
          </a:bodyPr>
          <a:lstStyle/>
          <a:p>
            <a:r>
              <a:rPr lang="en-IN" sz="6000" dirty="0" smtClean="0">
                <a:solidFill>
                  <a:schemeClr val="accent1">
                    <a:lumMod val="75000"/>
                  </a:schemeClr>
                </a:solidFill>
                <a:latin typeface="Algerian" panose="04020705040A02060702" pitchFamily="82" charset="0"/>
              </a:rPr>
              <a:t>Credit card fraud </a:t>
            </a:r>
            <a:r>
              <a:rPr lang="en-IN" sz="6000" dirty="0" smtClean="0">
                <a:solidFill>
                  <a:schemeClr val="accent1">
                    <a:lumMod val="75000"/>
                  </a:schemeClr>
                </a:solidFill>
                <a:latin typeface="Algerian" panose="04020705040A02060702" pitchFamily="82" charset="0"/>
              </a:rPr>
              <a:t>detection using machine learning</a:t>
            </a:r>
            <a:r>
              <a:rPr lang="en-IN" sz="6000" dirty="0" smtClean="0">
                <a:solidFill>
                  <a:schemeClr val="accent1">
                    <a:lumMod val="75000"/>
                  </a:schemeClr>
                </a:solidFill>
                <a:latin typeface="Algerian" panose="04020705040A02060702" pitchFamily="82" charset="0"/>
              </a:rPr>
              <a:t/>
            </a:r>
            <a:br>
              <a:rPr lang="en-IN" sz="6000" dirty="0" smtClean="0">
                <a:solidFill>
                  <a:schemeClr val="accent1">
                    <a:lumMod val="75000"/>
                  </a:schemeClr>
                </a:solidFill>
                <a:latin typeface="Algerian" panose="04020705040A02060702" pitchFamily="82" charset="0"/>
              </a:rPr>
            </a:br>
            <a:endParaRPr lang="en-IN" sz="6000" dirty="0">
              <a:solidFill>
                <a:schemeClr val="accent1">
                  <a:lumMod val="75000"/>
                </a:schemeClr>
              </a:solidFill>
              <a:latin typeface="Algerian" panose="04020705040A02060702" pitchFamily="82" charset="0"/>
            </a:endParaRPr>
          </a:p>
        </p:txBody>
      </p:sp>
    </p:spTree>
    <p:extLst>
      <p:ext uri="{BB962C8B-B14F-4D97-AF65-F5344CB8AC3E}">
        <p14:creationId xmlns:p14="http://schemas.microsoft.com/office/powerpoint/2010/main" val="3169397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latin typeface="Algerian" panose="04020705040A02060702" pitchFamily="82" charset="0"/>
              </a:rPr>
              <a:t>SYSTEM ARCHITECTURE DIAGRAM</a:t>
            </a:r>
            <a:endParaRPr lang="en-IN" dirty="0">
              <a:solidFill>
                <a:srgbClr val="FF0000"/>
              </a:solidFill>
              <a:latin typeface="Algerian" panose="04020705040A02060702" pitchFamily="82" charset="0"/>
            </a:endParaRPr>
          </a:p>
        </p:txBody>
      </p:sp>
      <p:pic>
        <p:nvPicPr>
          <p:cNvPr id="5" name="Content Placeholder 4"/>
          <p:cNvPicPr>
            <a:picLocks noGrp="1" noChangeAspect="1"/>
          </p:cNvPicPr>
          <p:nvPr>
            <p:ph idx="1"/>
          </p:nvPr>
        </p:nvPicPr>
        <p:blipFill>
          <a:blip r:embed="rId2"/>
          <a:stretch>
            <a:fillRect/>
          </a:stretch>
        </p:blipFill>
        <p:spPr>
          <a:xfrm>
            <a:off x="2021984" y="1171977"/>
            <a:ext cx="8834906" cy="5563674"/>
          </a:xfrm>
          <a:prstGeom prst="rect">
            <a:avLst/>
          </a:prstGeom>
        </p:spPr>
      </p:pic>
    </p:spTree>
    <p:extLst>
      <p:ext uri="{BB962C8B-B14F-4D97-AF65-F5344CB8AC3E}">
        <p14:creationId xmlns:p14="http://schemas.microsoft.com/office/powerpoint/2010/main" val="959652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PACKAGES </a:t>
            </a:r>
            <a:endParaRPr lang="en-US" dirty="0">
              <a:latin typeface="Algerian" panose="04020705040A02060702" pitchFamily="82" charset="0"/>
            </a:endParaRPr>
          </a:p>
        </p:txBody>
      </p:sp>
      <p:sp>
        <p:nvSpPr>
          <p:cNvPr id="3" name="Content Placeholder 2"/>
          <p:cNvSpPr>
            <a:spLocks noGrp="1"/>
          </p:cNvSpPr>
          <p:nvPr>
            <p:ph idx="1"/>
          </p:nvPr>
        </p:nvSpPr>
        <p:spPr>
          <a:xfrm>
            <a:off x="2589212" y="1429556"/>
            <a:ext cx="8915400" cy="4881092"/>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           </a:t>
            </a:r>
          </a:p>
          <a:p>
            <a:pPr marL="0" indent="0">
              <a:buNone/>
            </a:pP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Which </a:t>
            </a:r>
            <a:r>
              <a:rPr lang="en-US" sz="2400" b="1" dirty="0">
                <a:latin typeface="Times New Roman" panose="02020603050405020304" pitchFamily="18" charset="0"/>
                <a:cs typeface="Times New Roman" panose="02020603050405020304" pitchFamily="18" charset="0"/>
              </a:rPr>
              <a:t>are being used for data exploration, pro processing and for using random forest algorithm are: </a:t>
            </a:r>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NumPy: For simple arrays. </a:t>
            </a:r>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Pandas</a:t>
            </a:r>
            <a:r>
              <a:rPr lang="en-US" sz="2400" b="1" dirty="0">
                <a:latin typeface="Times New Roman" panose="02020603050405020304" pitchFamily="18" charset="0"/>
                <a:cs typeface="Times New Roman" panose="02020603050405020304" pitchFamily="18" charset="0"/>
              </a:rPr>
              <a:t>: For reading the file. </a:t>
            </a:r>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SciKit</a:t>
            </a:r>
            <a:r>
              <a:rPr lang="en-US" sz="2400" b="1" dirty="0">
                <a:latin typeface="Times New Roman" panose="02020603050405020304" pitchFamily="18" charset="0"/>
                <a:cs typeface="Times New Roman" panose="02020603050405020304" pitchFamily="18" charset="0"/>
              </a:rPr>
              <a:t>: Learn- for pre-processing</a:t>
            </a:r>
            <a:r>
              <a:rPr lang="en-US" sz="2400" b="1" dirty="0" smtClean="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Matplotlib </a:t>
            </a:r>
            <a:r>
              <a:rPr lang="en-US" sz="2400" b="1" dirty="0">
                <a:latin typeface="Times New Roman" panose="02020603050405020304" pitchFamily="18" charset="0"/>
                <a:cs typeface="Times New Roman" panose="02020603050405020304" pitchFamily="18" charset="0"/>
              </a:rPr>
              <a:t>or Seaborn: For plotting and representing confusion matrix </a:t>
            </a:r>
            <a:r>
              <a:rPr lang="en-US" sz="2400" b="1" dirty="0" smtClean="0">
                <a:latin typeface="Times New Roman" panose="02020603050405020304" pitchFamily="18" charset="0"/>
                <a:cs typeface="Times New Roman" panose="02020603050405020304" pitchFamily="18" charset="0"/>
              </a:rPr>
              <a:t>color </a:t>
            </a:r>
            <a:r>
              <a:rPr lang="en-US" sz="2400" b="1" dirty="0">
                <a:latin typeface="Times New Roman" panose="02020603050405020304" pitchFamily="18" charset="0"/>
                <a:cs typeface="Times New Roman" panose="02020603050405020304" pitchFamily="18" charset="0"/>
              </a:rPr>
              <a:t>format. </a:t>
            </a:r>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Tensor </a:t>
            </a:r>
            <a:r>
              <a:rPr lang="en-US" sz="2400" b="1" dirty="0">
                <a:latin typeface="Times New Roman" panose="02020603050405020304" pitchFamily="18" charset="0"/>
                <a:cs typeface="Times New Roman" panose="02020603050405020304" pitchFamily="18" charset="0"/>
              </a:rPr>
              <a:t>flow: For matrix format.</a:t>
            </a:r>
          </a:p>
        </p:txBody>
      </p:sp>
    </p:spTree>
    <p:extLst>
      <p:ext uri="{BB962C8B-B14F-4D97-AF65-F5344CB8AC3E}">
        <p14:creationId xmlns:p14="http://schemas.microsoft.com/office/powerpoint/2010/main" val="1509253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25003"/>
            <a:ext cx="8911687" cy="1017431"/>
          </a:xfrm>
        </p:spPr>
        <p:txBody>
          <a:bodyPr/>
          <a:lstStyle/>
          <a:p>
            <a:r>
              <a:rPr lang="en-IN" dirty="0" smtClean="0">
                <a:solidFill>
                  <a:srgbClr val="FF0000"/>
                </a:solidFill>
                <a:latin typeface="Algerian" panose="04020705040A02060702" pitchFamily="82" charset="0"/>
              </a:rPr>
              <a:t>System requirements</a:t>
            </a:r>
            <a:endParaRPr lang="en-IN" dirty="0">
              <a:solidFill>
                <a:srgbClr val="FF0000"/>
              </a:solidFill>
              <a:latin typeface="Algerian" panose="04020705040A02060702" pitchFamily="82" charset="0"/>
            </a:endParaRPr>
          </a:p>
        </p:txBody>
      </p:sp>
      <p:sp>
        <p:nvSpPr>
          <p:cNvPr id="3" name="Content Placeholder 2"/>
          <p:cNvSpPr>
            <a:spLocks noGrp="1"/>
          </p:cNvSpPr>
          <p:nvPr>
            <p:ph idx="1"/>
          </p:nvPr>
        </p:nvSpPr>
        <p:spPr>
          <a:xfrm>
            <a:off x="2215166" y="1146220"/>
            <a:ext cx="9289446" cy="5834129"/>
          </a:xfrm>
        </p:spPr>
        <p:txBody>
          <a:bodyPr>
            <a:normAutofit fontScale="47500" lnSpcReduction="20000"/>
          </a:bodyPr>
          <a:lstStyle/>
          <a:p>
            <a:pPr marL="0" indent="0">
              <a:buNone/>
            </a:pPr>
            <a:r>
              <a:rPr lang="en-IN" sz="5000" dirty="0" smtClean="0">
                <a:solidFill>
                  <a:srgbClr val="00B0F0"/>
                </a:solidFill>
                <a:latin typeface="Algerian" panose="04020705040A02060702" pitchFamily="82" charset="0"/>
              </a:rPr>
              <a:t>             </a:t>
            </a:r>
            <a:r>
              <a:rPr lang="en-IN" sz="5000" dirty="0" smtClean="0">
                <a:solidFill>
                  <a:srgbClr val="0070C0"/>
                </a:solidFill>
                <a:latin typeface="Algerian" panose="04020705040A02060702" pitchFamily="82" charset="0"/>
              </a:rPr>
              <a:t>Hardware Requirements</a:t>
            </a:r>
            <a:r>
              <a:rPr lang="en-IN" sz="3600" dirty="0" smtClean="0">
                <a:solidFill>
                  <a:srgbClr val="00B050"/>
                </a:solidFill>
                <a:latin typeface="Algerian" panose="04020705040A02060702" pitchFamily="82" charset="0"/>
              </a:rPr>
              <a:t>:</a:t>
            </a:r>
          </a:p>
          <a:p>
            <a:pPr algn="just">
              <a:lnSpc>
                <a:spcPct val="170000"/>
              </a:lnSpc>
            </a:pPr>
            <a:r>
              <a:rPr lang="en-IN" sz="4200" b="1" dirty="0" smtClean="0">
                <a:solidFill>
                  <a:schemeClr val="tx1"/>
                </a:solidFill>
                <a:latin typeface="Times New Roman" panose="02020603050405020304" pitchFamily="18" charset="0"/>
                <a:cs typeface="Times New Roman" panose="02020603050405020304" pitchFamily="18" charset="0"/>
              </a:rPr>
              <a:t>RAM:4GB and Higher</a:t>
            </a:r>
          </a:p>
          <a:p>
            <a:pPr algn="just">
              <a:lnSpc>
                <a:spcPct val="170000"/>
              </a:lnSpc>
            </a:pPr>
            <a:r>
              <a:rPr lang="en-IN" sz="4200" b="1" dirty="0" smtClean="0">
                <a:solidFill>
                  <a:schemeClr val="tx1"/>
                </a:solidFill>
                <a:latin typeface="Times New Roman" panose="02020603050405020304" pitchFamily="18" charset="0"/>
                <a:cs typeface="Times New Roman" panose="02020603050405020304" pitchFamily="18" charset="0"/>
              </a:rPr>
              <a:t>Processor:Intel i3 and above</a:t>
            </a:r>
          </a:p>
          <a:p>
            <a:pPr algn="just">
              <a:lnSpc>
                <a:spcPct val="170000"/>
              </a:lnSpc>
            </a:pPr>
            <a:r>
              <a:rPr lang="en-IN" sz="4200" b="1" dirty="0" smtClean="0">
                <a:solidFill>
                  <a:schemeClr val="tx1"/>
                </a:solidFill>
                <a:latin typeface="Times New Roman" panose="02020603050405020304" pitchFamily="18" charset="0"/>
                <a:cs typeface="Times New Roman" panose="02020603050405020304" pitchFamily="18" charset="0"/>
              </a:rPr>
              <a:t>Hard Disk:500GB: Minimum</a:t>
            </a:r>
          </a:p>
          <a:p>
            <a:endParaRPr lang="en-IN" dirty="0"/>
          </a:p>
          <a:p>
            <a:pPr marL="0" indent="0">
              <a:buNone/>
            </a:pPr>
            <a:r>
              <a:rPr lang="en-IN" sz="5000" dirty="0" smtClean="0">
                <a:solidFill>
                  <a:srgbClr val="0070C0"/>
                </a:solidFill>
                <a:latin typeface="Algerian" panose="04020705040A02060702" pitchFamily="82" charset="0"/>
              </a:rPr>
              <a:t>            Software Requirements:</a:t>
            </a:r>
          </a:p>
          <a:p>
            <a:pPr algn="just">
              <a:lnSpc>
                <a:spcPct val="170000"/>
              </a:lnSpc>
            </a:pPr>
            <a:r>
              <a:rPr lang="en-IN" sz="4200" b="1" dirty="0" smtClean="0">
                <a:solidFill>
                  <a:schemeClr val="tx1"/>
                </a:solidFill>
                <a:latin typeface="Times New Roman" panose="02020603050405020304" pitchFamily="18" charset="0"/>
                <a:cs typeface="Times New Roman" panose="02020603050405020304" pitchFamily="18" charset="0"/>
              </a:rPr>
              <a:t>OS:Windows or Linux</a:t>
            </a:r>
          </a:p>
          <a:p>
            <a:pPr algn="just">
              <a:lnSpc>
                <a:spcPct val="170000"/>
              </a:lnSpc>
            </a:pPr>
            <a:r>
              <a:rPr lang="en-IN" sz="4200" b="1" dirty="0" smtClean="0">
                <a:solidFill>
                  <a:schemeClr val="tx1"/>
                </a:solidFill>
                <a:latin typeface="Times New Roman" panose="02020603050405020304" pitchFamily="18" charset="0"/>
                <a:cs typeface="Times New Roman" panose="02020603050405020304" pitchFamily="18" charset="0"/>
              </a:rPr>
              <a:t>Python  IDE:python 2.7.x and above </a:t>
            </a:r>
          </a:p>
          <a:p>
            <a:pPr algn="just">
              <a:lnSpc>
                <a:spcPct val="170000"/>
              </a:lnSpc>
            </a:pPr>
            <a:r>
              <a:rPr lang="en-IN" sz="4200" b="1" dirty="0" smtClean="0">
                <a:solidFill>
                  <a:schemeClr val="tx1"/>
                </a:solidFill>
                <a:latin typeface="Times New Roman" panose="02020603050405020304" pitchFamily="18" charset="0"/>
                <a:cs typeface="Times New Roman" panose="02020603050405020304" pitchFamily="18" charset="0"/>
              </a:rPr>
              <a:t>Jupyter Notebook</a:t>
            </a:r>
          </a:p>
          <a:p>
            <a:pPr algn="just">
              <a:lnSpc>
                <a:spcPct val="170000"/>
              </a:lnSpc>
            </a:pPr>
            <a:r>
              <a:rPr lang="en-IN" sz="4200" b="1" dirty="0" smtClean="0">
                <a:solidFill>
                  <a:schemeClr val="tx1"/>
                </a:solidFill>
                <a:latin typeface="Times New Roman" panose="02020603050405020304" pitchFamily="18" charset="0"/>
                <a:cs typeface="Times New Roman" panose="02020603050405020304" pitchFamily="18" charset="0"/>
              </a:rPr>
              <a:t>Setup tools and pip to be installed for 3.6 and above</a:t>
            </a:r>
          </a:p>
          <a:p>
            <a:pPr algn="just">
              <a:lnSpc>
                <a:spcPct val="170000"/>
              </a:lnSpc>
            </a:pPr>
            <a:r>
              <a:rPr lang="en-IN" sz="4200" b="1" dirty="0" smtClean="0">
                <a:solidFill>
                  <a:schemeClr val="tx1"/>
                </a:solidFill>
                <a:latin typeface="Times New Roman" panose="02020603050405020304" pitchFamily="18" charset="0"/>
                <a:cs typeface="Times New Roman" panose="02020603050405020304" pitchFamily="18" charset="0"/>
              </a:rPr>
              <a:t>Language :python</a:t>
            </a:r>
            <a:endParaRPr lang="en-IN" sz="4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1328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85749"/>
          </a:xfrm>
        </p:spPr>
        <p:txBody>
          <a:bodyPr>
            <a:normAutofit/>
          </a:bodyPr>
          <a:lstStyle/>
          <a:p>
            <a:r>
              <a:rPr lang="en-IN" sz="4800" dirty="0" smtClean="0">
                <a:solidFill>
                  <a:srgbClr val="FF0000"/>
                </a:solidFill>
                <a:latin typeface="Algerian" panose="04020705040A02060702" pitchFamily="82" charset="0"/>
              </a:rPr>
              <a:t>MODULES</a:t>
            </a:r>
            <a:endParaRPr lang="en-IN" sz="4800"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normAutofit fontScale="92500" lnSpcReduction="20000"/>
          </a:bodyPr>
          <a:lstStyle/>
          <a:p>
            <a:r>
              <a:rPr lang="en-IN" sz="2800" b="1" dirty="0" smtClean="0">
                <a:solidFill>
                  <a:srgbClr val="7030A0"/>
                </a:solidFill>
                <a:latin typeface="Arial Rounded MT Bold" panose="020F0704030504030204" pitchFamily="34" charset="0"/>
              </a:rPr>
              <a:t>Module 1    : </a:t>
            </a:r>
            <a:r>
              <a:rPr lang="en-IN" sz="2800" b="1" dirty="0" smtClean="0">
                <a:solidFill>
                  <a:schemeClr val="tx1"/>
                </a:solidFill>
                <a:latin typeface="Times New Roman" panose="02020603050405020304" pitchFamily="18" charset="0"/>
                <a:cs typeface="Times New Roman" panose="02020603050405020304" pitchFamily="18" charset="0"/>
              </a:rPr>
              <a:t>Frame the problem. </a:t>
            </a:r>
          </a:p>
          <a:p>
            <a:pPr algn="just"/>
            <a:r>
              <a:rPr lang="en-IN" sz="2800" b="1" dirty="0" smtClean="0">
                <a:solidFill>
                  <a:srgbClr val="7030A0"/>
                </a:solidFill>
                <a:latin typeface="Arial Rounded MT Bold" panose="020F0704030504030204" pitchFamily="34" charset="0"/>
              </a:rPr>
              <a:t>Module 2</a:t>
            </a:r>
            <a:r>
              <a:rPr lang="en-IN" sz="2000" dirty="0" smtClean="0">
                <a:solidFill>
                  <a:srgbClr val="7030A0"/>
                </a:solidFill>
                <a:latin typeface="Arial Rounded MT Bold" panose="020F0704030504030204" pitchFamily="34" charset="0"/>
              </a:rPr>
              <a:t>     </a:t>
            </a:r>
            <a:r>
              <a:rPr lang="en-IN" sz="2800" dirty="0" smtClean="0">
                <a:solidFill>
                  <a:srgbClr val="7030A0"/>
                </a:solidFill>
                <a:latin typeface="Arial Rounded MT Bold" panose="020F0704030504030204" pitchFamily="34" charset="0"/>
              </a:rPr>
              <a:t>:</a:t>
            </a:r>
            <a:r>
              <a:rPr lang="en-IN" sz="2000" dirty="0" smtClean="0">
                <a:solidFill>
                  <a:srgbClr val="7030A0"/>
                </a:solidFill>
                <a:latin typeface="Arial Rounded MT Bold" panose="020F0704030504030204" pitchFamily="34" charset="0"/>
              </a:rPr>
              <a:t> </a:t>
            </a:r>
            <a:r>
              <a:rPr lang="en-IN" sz="2800" b="1" dirty="0" smtClean="0">
                <a:solidFill>
                  <a:schemeClr val="tx1"/>
                </a:solidFill>
                <a:latin typeface="Times New Roman" panose="02020603050405020304" pitchFamily="18" charset="0"/>
                <a:cs typeface="Times New Roman" panose="02020603050405020304" pitchFamily="18" charset="0"/>
              </a:rPr>
              <a:t>Collect raw data. </a:t>
            </a:r>
          </a:p>
          <a:p>
            <a:r>
              <a:rPr lang="en-IN" sz="2800" b="1" dirty="0" smtClean="0">
                <a:solidFill>
                  <a:srgbClr val="7030A0"/>
                </a:solidFill>
                <a:latin typeface="Arial Rounded MT Bold" panose="020F0704030504030204" pitchFamily="34" charset="0"/>
              </a:rPr>
              <a:t>Module 3   </a:t>
            </a:r>
            <a:r>
              <a:rPr lang="en-IN" dirty="0" smtClean="0">
                <a:solidFill>
                  <a:srgbClr val="7030A0"/>
                </a:solidFill>
                <a:latin typeface="Arial Rounded MT Bold" panose="020F0704030504030204" pitchFamily="34" charset="0"/>
              </a:rPr>
              <a:t> </a:t>
            </a:r>
            <a:r>
              <a:rPr lang="en-IN" sz="2800" dirty="0">
                <a:solidFill>
                  <a:srgbClr val="7030A0"/>
                </a:solidFill>
                <a:latin typeface="Arial Rounded MT Bold" panose="020F0704030504030204" pitchFamily="34" charset="0"/>
              </a:rPr>
              <a:t>:</a:t>
            </a:r>
            <a:r>
              <a:rPr lang="en-IN" dirty="0" smtClean="0">
                <a:solidFill>
                  <a:srgbClr val="7030A0"/>
                </a:solidFill>
                <a:latin typeface="Arial Rounded MT Bold" panose="020F0704030504030204" pitchFamily="34" charset="0"/>
              </a:rPr>
              <a:t> </a:t>
            </a:r>
            <a:r>
              <a:rPr lang="en-IN" sz="2800" b="1" dirty="0" smtClean="0">
                <a:solidFill>
                  <a:schemeClr val="tx1"/>
                </a:solidFill>
                <a:latin typeface="Times New Roman" panose="02020603050405020304" pitchFamily="18" charset="0"/>
                <a:cs typeface="Times New Roman" panose="02020603050405020304" pitchFamily="18" charset="0"/>
              </a:rPr>
              <a:t>Import the libraries (pandas,numpy,sklearn    </a:t>
            </a:r>
          </a:p>
          <a:p>
            <a:pPr marL="0" indent="0">
              <a:buNone/>
            </a:pPr>
            <a:r>
              <a:rPr lang="en-IN" sz="2800" b="1" dirty="0" smtClean="0">
                <a:solidFill>
                  <a:schemeClr val="tx1"/>
                </a:solidFill>
                <a:latin typeface="Times New Roman" panose="02020603050405020304" pitchFamily="18" charset="0"/>
                <a:cs typeface="Times New Roman" panose="02020603050405020304" pitchFamily="18" charset="0"/>
              </a:rPr>
              <a:t>                            </a:t>
            </a:r>
            <a:r>
              <a:rPr lang="en-IN" sz="2800" b="1" dirty="0" smtClean="0">
                <a:solidFill>
                  <a:schemeClr val="tx1"/>
                </a:solidFill>
                <a:latin typeface="Times New Roman" panose="02020603050405020304" pitchFamily="18" charset="0"/>
                <a:cs typeface="Times New Roman" panose="02020603050405020304" pitchFamily="18" charset="0"/>
              </a:rPr>
              <a:t>etc.,).</a:t>
            </a:r>
            <a:endParaRPr lang="en-IN" sz="2800" b="1" dirty="0" smtClean="0">
              <a:solidFill>
                <a:schemeClr val="tx1"/>
              </a:solidFill>
              <a:latin typeface="Times New Roman" panose="02020603050405020304" pitchFamily="18" charset="0"/>
              <a:cs typeface="Times New Roman" panose="02020603050405020304" pitchFamily="18" charset="0"/>
            </a:endParaRPr>
          </a:p>
          <a:p>
            <a:r>
              <a:rPr lang="en-IN" sz="2800" b="1" dirty="0" smtClean="0">
                <a:solidFill>
                  <a:srgbClr val="7030A0"/>
                </a:solidFill>
                <a:latin typeface="Arial Rounded MT Bold" panose="020F0704030504030204" pitchFamily="34" charset="0"/>
              </a:rPr>
              <a:t>Module 4</a:t>
            </a:r>
            <a:r>
              <a:rPr lang="en-IN" sz="2000" dirty="0">
                <a:solidFill>
                  <a:srgbClr val="7030A0"/>
                </a:solidFill>
                <a:latin typeface="Arial Rounded MT Bold" panose="020F0704030504030204" pitchFamily="34" charset="0"/>
              </a:rPr>
              <a:t> </a:t>
            </a:r>
            <a:r>
              <a:rPr lang="en-IN" sz="2000" dirty="0" smtClean="0">
                <a:solidFill>
                  <a:srgbClr val="7030A0"/>
                </a:solidFill>
                <a:latin typeface="Arial Rounded MT Bold" panose="020F0704030504030204" pitchFamily="34" charset="0"/>
              </a:rPr>
              <a:t>    </a:t>
            </a:r>
            <a:r>
              <a:rPr lang="en-IN" sz="2800" dirty="0">
                <a:solidFill>
                  <a:srgbClr val="7030A0"/>
                </a:solidFill>
                <a:latin typeface="Arial Rounded MT Bold" panose="020F0704030504030204" pitchFamily="34" charset="0"/>
              </a:rPr>
              <a:t>:</a:t>
            </a:r>
            <a:r>
              <a:rPr lang="en-IN" sz="2000" dirty="0" smtClean="0">
                <a:solidFill>
                  <a:srgbClr val="7030A0"/>
                </a:solidFill>
                <a:latin typeface="Arial Rounded MT Bold" panose="020F0704030504030204" pitchFamily="34" charset="0"/>
              </a:rPr>
              <a:t> </a:t>
            </a:r>
            <a:r>
              <a:rPr lang="en-IN" sz="2800" b="1" dirty="0" smtClean="0">
                <a:solidFill>
                  <a:schemeClr val="tx1"/>
                </a:solidFill>
                <a:latin typeface="Times New Roman" panose="02020603050405020304" pitchFamily="18" charset="0"/>
                <a:cs typeface="Times New Roman" panose="02020603050405020304" pitchFamily="18" charset="0"/>
              </a:rPr>
              <a:t>process the data for analysis.(explore the</a:t>
            </a:r>
          </a:p>
          <a:p>
            <a:pPr marL="0" indent="0">
              <a:buNone/>
            </a:pPr>
            <a:r>
              <a:rPr lang="en-IN" sz="2800" b="1" dirty="0">
                <a:solidFill>
                  <a:schemeClr val="tx1"/>
                </a:solidFill>
                <a:latin typeface="Times New Roman" panose="02020603050405020304" pitchFamily="18" charset="0"/>
                <a:cs typeface="Times New Roman" panose="02020603050405020304" pitchFamily="18" charset="0"/>
              </a:rPr>
              <a:t> </a:t>
            </a:r>
            <a:r>
              <a:rPr lang="en-IN" sz="2800" b="1" dirty="0" smtClean="0">
                <a:solidFill>
                  <a:schemeClr val="tx1"/>
                </a:solidFill>
                <a:latin typeface="Times New Roman" panose="02020603050405020304" pitchFamily="18" charset="0"/>
                <a:cs typeface="Times New Roman" panose="02020603050405020304" pitchFamily="18" charset="0"/>
              </a:rPr>
              <a:t>                          </a:t>
            </a:r>
            <a:r>
              <a:rPr lang="en-IN" sz="2800" b="1" dirty="0">
                <a:solidFill>
                  <a:schemeClr val="tx1"/>
                </a:solidFill>
                <a:latin typeface="Times New Roman" panose="02020603050405020304" pitchFamily="18" charset="0"/>
                <a:cs typeface="Times New Roman" panose="02020603050405020304" pitchFamily="18" charset="0"/>
              </a:rPr>
              <a:t>data</a:t>
            </a:r>
            <a:r>
              <a:rPr lang="en-IN" sz="2800" b="1" dirty="0" smtClean="0">
                <a:solidFill>
                  <a:schemeClr val="tx1"/>
                </a:solidFill>
                <a:latin typeface="Times New Roman" panose="02020603050405020304" pitchFamily="18" charset="0"/>
                <a:cs typeface="Times New Roman" panose="02020603050405020304" pitchFamily="18" charset="0"/>
              </a:rPr>
              <a:t>).  </a:t>
            </a:r>
          </a:p>
          <a:p>
            <a:r>
              <a:rPr lang="en-IN" sz="3000" b="1" dirty="0" smtClean="0">
                <a:solidFill>
                  <a:srgbClr val="7030A0"/>
                </a:solidFill>
                <a:latin typeface="Arial Rounded MT Bold" panose="020F0704030504030204" pitchFamily="34" charset="0"/>
              </a:rPr>
              <a:t>Module 5</a:t>
            </a:r>
            <a:r>
              <a:rPr lang="en-IN" sz="2000" dirty="0">
                <a:solidFill>
                  <a:srgbClr val="7030A0"/>
                </a:solidFill>
                <a:latin typeface="Arial Rounded MT Bold" panose="020F0704030504030204" pitchFamily="34" charset="0"/>
              </a:rPr>
              <a:t> </a:t>
            </a:r>
            <a:r>
              <a:rPr lang="en-IN" sz="2000" dirty="0" smtClean="0">
                <a:solidFill>
                  <a:srgbClr val="7030A0"/>
                </a:solidFill>
                <a:latin typeface="Arial Rounded MT Bold" panose="020F0704030504030204" pitchFamily="34" charset="0"/>
              </a:rPr>
              <a:t>  </a:t>
            </a:r>
            <a:r>
              <a:rPr lang="en-IN" sz="2800" b="1" dirty="0" smtClean="0">
                <a:solidFill>
                  <a:srgbClr val="7030A0"/>
                </a:solidFill>
                <a:latin typeface="Arial Rounded MT Bold" panose="020F0704030504030204" pitchFamily="34" charset="0"/>
              </a:rPr>
              <a:t>:</a:t>
            </a:r>
            <a:r>
              <a:rPr lang="en-IN" sz="2000" dirty="0" smtClean="0">
                <a:solidFill>
                  <a:srgbClr val="7030A0"/>
                </a:solidFill>
                <a:latin typeface="Arial Rounded MT Bold" panose="020F0704030504030204" pitchFamily="34" charset="0"/>
              </a:rPr>
              <a:t> </a:t>
            </a:r>
            <a:r>
              <a:rPr lang="en-IN" sz="2800" b="1" dirty="0" smtClean="0">
                <a:solidFill>
                  <a:schemeClr val="tx1"/>
                </a:solidFill>
                <a:latin typeface="Times New Roman" panose="02020603050405020304" pitchFamily="18" charset="0"/>
                <a:cs typeface="Times New Roman" panose="02020603050405020304" pitchFamily="18" charset="0"/>
              </a:rPr>
              <a:t>perform in-depth analysis.</a:t>
            </a:r>
          </a:p>
          <a:p>
            <a:r>
              <a:rPr lang="en-IN" sz="3000" b="1" dirty="0" smtClean="0">
                <a:solidFill>
                  <a:srgbClr val="7030A0"/>
                </a:solidFill>
                <a:latin typeface="Arial Rounded MT Bold" panose="020F0704030504030204" pitchFamily="34" charset="0"/>
              </a:rPr>
              <a:t>Module</a:t>
            </a:r>
            <a:r>
              <a:rPr lang="en-IN" sz="2000" dirty="0" smtClean="0">
                <a:solidFill>
                  <a:srgbClr val="7030A0"/>
                </a:solidFill>
                <a:latin typeface="Arial Rounded MT Bold" panose="020F0704030504030204" pitchFamily="34" charset="0"/>
              </a:rPr>
              <a:t> </a:t>
            </a:r>
            <a:r>
              <a:rPr lang="en-IN" sz="2800" b="1" dirty="0" smtClean="0">
                <a:solidFill>
                  <a:srgbClr val="7030A0"/>
                </a:solidFill>
                <a:latin typeface="Arial Rounded MT Bold" panose="020F0704030504030204" pitchFamily="34" charset="0"/>
              </a:rPr>
              <a:t>6   : </a:t>
            </a:r>
            <a:r>
              <a:rPr lang="en-IN" sz="2800" b="1" dirty="0" smtClean="0">
                <a:solidFill>
                  <a:schemeClr val="tx1"/>
                </a:solidFill>
                <a:latin typeface="Times New Roman" panose="02020603050405020304" pitchFamily="18" charset="0"/>
                <a:cs typeface="Times New Roman" panose="02020603050405020304" pitchFamily="18" charset="0"/>
              </a:rPr>
              <a:t>communicate results of the analysis.</a:t>
            </a:r>
            <a:r>
              <a:rPr lang="en-IN" sz="2000" dirty="0" smtClean="0">
                <a:solidFill>
                  <a:srgbClr val="7030A0"/>
                </a:solidFill>
                <a:latin typeface="Arial Rounded MT Bold" panose="020F0704030504030204" pitchFamily="34" charset="0"/>
              </a:rPr>
              <a:t>                                                                                                                                                                  </a:t>
            </a:r>
          </a:p>
        </p:txBody>
      </p:sp>
    </p:spTree>
    <p:extLst>
      <p:ext uri="{BB962C8B-B14F-4D97-AF65-F5344CB8AC3E}">
        <p14:creationId xmlns:p14="http://schemas.microsoft.com/office/powerpoint/2010/main" val="3202253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DATASET</a:t>
            </a:r>
            <a:endParaRPr lang="en-US" dirty="0">
              <a:latin typeface="Algerian" panose="04020705040A02060702" pitchFamily="82" charset="0"/>
            </a:endParaRPr>
          </a:p>
        </p:txBody>
      </p:sp>
      <p:sp>
        <p:nvSpPr>
          <p:cNvPr id="3" name="Content Placeholder 2"/>
          <p:cNvSpPr>
            <a:spLocks noGrp="1"/>
          </p:cNvSpPr>
          <p:nvPr>
            <p:ph idx="1"/>
          </p:nvPr>
        </p:nvSpPr>
        <p:spPr>
          <a:xfrm>
            <a:off x="2589212" y="1519707"/>
            <a:ext cx="8915400" cy="4881093"/>
          </a:xfrm>
        </p:spPr>
        <p:txBody>
          <a:bodyPr>
            <a:normAutofit lnSpcReduction="10000"/>
          </a:bodyPr>
          <a:lstStyle/>
          <a:p>
            <a:pPr fontAlgn="base"/>
            <a:r>
              <a:rPr lang="en-US" sz="2000" b="1" dirty="0" smtClean="0">
                <a:latin typeface="Times New Roman" panose="02020603050405020304" pitchFamily="18" charset="0"/>
                <a:cs typeface="Times New Roman" panose="02020603050405020304" pitchFamily="18" charset="0"/>
              </a:rPr>
              <a:t>This </a:t>
            </a:r>
            <a:r>
              <a:rPr lang="en-US" sz="2000" b="1" dirty="0">
                <a:latin typeface="Times New Roman" panose="02020603050405020304" pitchFamily="18" charset="0"/>
                <a:cs typeface="Times New Roman" panose="02020603050405020304" pitchFamily="18" charset="0"/>
              </a:rPr>
              <a:t>dataset presents transactions that occurred in two days, where we have 492 frauds out of 284,807 transactions. The dataset is highly unbalanced, the positive class (frauds) account for 0.172% of all transactions.</a:t>
            </a:r>
          </a:p>
          <a:p>
            <a:pPr fontAlgn="base"/>
            <a:r>
              <a:rPr lang="en-US" sz="2000" b="1" dirty="0">
                <a:latin typeface="Times New Roman" panose="02020603050405020304" pitchFamily="18" charset="0"/>
                <a:cs typeface="Times New Roman" panose="02020603050405020304" pitchFamily="18" charset="0"/>
              </a:rPr>
              <a:t>It contains only numerical input variables which are the result of a PCA transformation. Unfortunately, due to confidentiality issues, we cannot provide the original features and more background information about the data. </a:t>
            </a:r>
            <a:endParaRPr lang="en-US" sz="2000" b="1" dirty="0" smtClean="0">
              <a:latin typeface="Times New Roman" panose="02020603050405020304" pitchFamily="18" charset="0"/>
              <a:cs typeface="Times New Roman" panose="02020603050405020304" pitchFamily="18" charset="0"/>
            </a:endParaRPr>
          </a:p>
          <a:p>
            <a:pPr fontAlgn="base"/>
            <a:r>
              <a:rPr lang="en-US" sz="2000" b="1" dirty="0" smtClean="0">
                <a:latin typeface="Times New Roman" panose="02020603050405020304" pitchFamily="18" charset="0"/>
                <a:cs typeface="Times New Roman" panose="02020603050405020304" pitchFamily="18" charset="0"/>
              </a:rPr>
              <a:t>Features </a:t>
            </a:r>
            <a:r>
              <a:rPr lang="en-US" sz="2000" b="1" dirty="0">
                <a:latin typeface="Times New Roman" panose="02020603050405020304" pitchFamily="18" charset="0"/>
                <a:cs typeface="Times New Roman" panose="02020603050405020304" pitchFamily="18" charset="0"/>
              </a:rPr>
              <a:t>V1, V2, … V28 are the principal components obtained with PCA, the only features which have not been transformed with PCA are 'Time' and 'Amount</a:t>
            </a:r>
            <a:r>
              <a:rPr lang="en-US" sz="2000" b="1" dirty="0" smtClean="0">
                <a:latin typeface="Times New Roman" panose="02020603050405020304" pitchFamily="18" charset="0"/>
                <a:cs typeface="Times New Roman" panose="02020603050405020304" pitchFamily="18" charset="0"/>
              </a:rPr>
              <a:t>'.</a:t>
            </a:r>
          </a:p>
          <a:p>
            <a:pPr fontAlgn="base"/>
            <a:r>
              <a:rPr lang="en-US" sz="2000" b="1" dirty="0" smtClean="0">
                <a:latin typeface="Times New Roman" panose="02020603050405020304" pitchFamily="18" charset="0"/>
                <a:cs typeface="Times New Roman" panose="02020603050405020304" pitchFamily="18" charset="0"/>
              </a:rPr>
              <a:t>Feature </a:t>
            </a:r>
            <a:r>
              <a:rPr lang="en-US" sz="2000" b="1" dirty="0">
                <a:latin typeface="Times New Roman" panose="02020603050405020304" pitchFamily="18" charset="0"/>
                <a:cs typeface="Times New Roman" panose="02020603050405020304" pitchFamily="18" charset="0"/>
              </a:rPr>
              <a:t>'Time' contains the seconds elapsed between each transaction and the first transaction in the dataset. </a:t>
            </a:r>
            <a:endParaRPr lang="en-US" sz="2000" b="1" dirty="0" smtClean="0">
              <a:latin typeface="Times New Roman" panose="02020603050405020304" pitchFamily="18" charset="0"/>
              <a:cs typeface="Times New Roman" panose="02020603050405020304" pitchFamily="18" charset="0"/>
            </a:endParaRPr>
          </a:p>
          <a:p>
            <a:pPr fontAlgn="base"/>
            <a:r>
              <a:rPr lang="en-US" sz="2000" b="1"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feature 'Amount' is the transaction Amount, this feature can be used for </a:t>
            </a:r>
            <a:r>
              <a:rPr lang="en-US" sz="2000" b="1" dirty="0" smtClean="0">
                <a:latin typeface="Times New Roman" panose="02020603050405020304" pitchFamily="18" charset="0"/>
                <a:cs typeface="Times New Roman" panose="02020603050405020304" pitchFamily="18" charset="0"/>
              </a:rPr>
              <a:t>example-dependent </a:t>
            </a:r>
            <a:r>
              <a:rPr lang="en-US" sz="2000" b="1" dirty="0">
                <a:latin typeface="Times New Roman" panose="02020603050405020304" pitchFamily="18" charset="0"/>
                <a:cs typeface="Times New Roman" panose="02020603050405020304" pitchFamily="18" charset="0"/>
              </a:rPr>
              <a:t>cost-sensitive learning. Feature 'Class' is the response variable and it takes value 1 in case of fraud and 0 otherwise.</a:t>
            </a:r>
          </a:p>
          <a:p>
            <a:endParaRPr lang="en-US" dirty="0"/>
          </a:p>
        </p:txBody>
      </p:sp>
    </p:spTree>
    <p:extLst>
      <p:ext uri="{BB962C8B-B14F-4D97-AF65-F5344CB8AC3E}">
        <p14:creationId xmlns:p14="http://schemas.microsoft.com/office/powerpoint/2010/main" val="640795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IMPLEMENTATION</a:t>
            </a:r>
            <a:endParaRPr lang="en-US" dirty="0">
              <a:latin typeface="Algerian" panose="04020705040A02060702" pitchFamily="82" charset="0"/>
            </a:endParaRPr>
          </a:p>
        </p:txBody>
      </p:sp>
      <p:sp>
        <p:nvSpPr>
          <p:cNvPr id="3" name="Content Placeholder 2"/>
          <p:cNvSpPr>
            <a:spLocks noGrp="1"/>
          </p:cNvSpPr>
          <p:nvPr>
            <p:ph idx="1"/>
          </p:nvPr>
        </p:nvSpPr>
        <p:spPr>
          <a:xfrm>
            <a:off x="2589212" y="1403797"/>
            <a:ext cx="8915400" cy="5409127"/>
          </a:xfrm>
        </p:spPr>
        <p:txBody>
          <a:bodyPr>
            <a:noAutofit/>
          </a:bodyPr>
          <a:lstStyle/>
          <a:p>
            <a:r>
              <a:rPr lang="en-US" b="1" dirty="0" smtClean="0">
                <a:solidFill>
                  <a:schemeClr val="accent2">
                    <a:lumMod val="75000"/>
                  </a:schemeClr>
                </a:solidFill>
                <a:latin typeface="Times New Roman" panose="02020603050405020304" pitchFamily="18" charset="0"/>
                <a:cs typeface="Times New Roman" panose="02020603050405020304" pitchFamily="18" charset="0"/>
              </a:rPr>
              <a:t>Data Collection</a:t>
            </a:r>
            <a:r>
              <a:rPr lang="en-US" b="1" dirty="0" smtClean="0">
                <a:latin typeface="Times New Roman" panose="02020603050405020304" pitchFamily="18" charset="0"/>
                <a:cs typeface="Times New Roman" panose="02020603050405020304" pitchFamily="18" charset="0"/>
              </a:rPr>
              <a:t>: Gather historical transaction data, including both legitimate and fraudulent transactions.</a:t>
            </a:r>
          </a:p>
          <a:p>
            <a:r>
              <a:rPr lang="en-US" b="1" dirty="0" smtClean="0">
                <a:solidFill>
                  <a:schemeClr val="accent2">
                    <a:lumMod val="75000"/>
                  </a:schemeClr>
                </a:solidFill>
                <a:latin typeface="Times New Roman" panose="02020603050405020304" pitchFamily="18" charset="0"/>
                <a:cs typeface="Times New Roman" panose="02020603050405020304" pitchFamily="18" charset="0"/>
              </a:rPr>
              <a:t>Data Preprocessing</a:t>
            </a:r>
            <a:r>
              <a:rPr lang="en-US" b="1" dirty="0" smtClean="0">
                <a:latin typeface="Times New Roman" panose="02020603050405020304" pitchFamily="18" charset="0"/>
                <a:cs typeface="Times New Roman" panose="02020603050405020304" pitchFamily="18" charset="0"/>
              </a:rPr>
              <a:t>: Clean the data, handle missing values, normalize or scale numerical features, and encode categorical features.</a:t>
            </a:r>
          </a:p>
          <a:p>
            <a:r>
              <a:rPr lang="en-US" b="1" dirty="0" smtClean="0">
                <a:solidFill>
                  <a:schemeClr val="accent2">
                    <a:lumMod val="75000"/>
                  </a:schemeClr>
                </a:solidFill>
                <a:latin typeface="Times New Roman" panose="02020603050405020304" pitchFamily="18" charset="0"/>
                <a:cs typeface="Times New Roman" panose="02020603050405020304" pitchFamily="18" charset="0"/>
              </a:rPr>
              <a:t>Model Selection</a:t>
            </a:r>
            <a:r>
              <a:rPr lang="en-US" b="1" dirty="0" smtClean="0">
                <a:latin typeface="Times New Roman" panose="02020603050405020304" pitchFamily="18" charset="0"/>
                <a:cs typeface="Times New Roman" panose="02020603050405020304" pitchFamily="18" charset="0"/>
              </a:rPr>
              <a:t>: Choose appropriate machine learning algorithms for fraud detection, such as logistic regression, decision trees, random forests, support vector machines, or neural networks.</a:t>
            </a:r>
          </a:p>
          <a:p>
            <a:r>
              <a:rPr lang="en-US" b="1" dirty="0" smtClean="0">
                <a:solidFill>
                  <a:schemeClr val="accent2">
                    <a:lumMod val="75000"/>
                  </a:schemeClr>
                </a:solidFill>
                <a:latin typeface="Times New Roman" panose="02020603050405020304" pitchFamily="18" charset="0"/>
                <a:cs typeface="Times New Roman" panose="02020603050405020304" pitchFamily="18" charset="0"/>
              </a:rPr>
              <a:t>Deployment</a:t>
            </a:r>
            <a:r>
              <a:rPr lang="en-US" b="1" dirty="0" smtClean="0">
                <a:latin typeface="Times New Roman" panose="02020603050405020304" pitchFamily="18" charset="0"/>
                <a:cs typeface="Times New Roman" panose="02020603050405020304" pitchFamily="18" charset="0"/>
              </a:rPr>
              <a:t>: Deploy the trained model into a production environment where it can analyze real-time transactions.</a:t>
            </a:r>
          </a:p>
          <a:p>
            <a:r>
              <a:rPr lang="en-US" b="1" dirty="0" smtClean="0">
                <a:solidFill>
                  <a:schemeClr val="accent2">
                    <a:lumMod val="75000"/>
                  </a:schemeClr>
                </a:solidFill>
                <a:latin typeface="Times New Roman" panose="02020603050405020304" pitchFamily="18" charset="0"/>
                <a:cs typeface="Times New Roman" panose="02020603050405020304" pitchFamily="18" charset="0"/>
              </a:rPr>
              <a:t>Monitoring and Updating</a:t>
            </a:r>
            <a:r>
              <a:rPr lang="en-US" b="1" dirty="0" smtClean="0">
                <a:latin typeface="Times New Roman" panose="02020603050405020304" pitchFamily="18" charset="0"/>
                <a:cs typeface="Times New Roman" panose="02020603050405020304" pitchFamily="18" charset="0"/>
              </a:rPr>
              <a:t>: Continuously monitor the performance of the deployed model and update it periodically to adapt to new fraud patterns or changes in the data distribution.</a:t>
            </a:r>
          </a:p>
          <a:p>
            <a:r>
              <a:rPr lang="en-US" b="1" dirty="0" smtClean="0">
                <a:solidFill>
                  <a:schemeClr val="accent2">
                    <a:lumMod val="75000"/>
                  </a:schemeClr>
                </a:solidFill>
                <a:latin typeface="Times New Roman" panose="02020603050405020304" pitchFamily="18" charset="0"/>
                <a:cs typeface="Times New Roman" panose="02020603050405020304" pitchFamily="18" charset="0"/>
              </a:rPr>
              <a:t>Integration with Fraud Prevention Systems</a:t>
            </a:r>
            <a:r>
              <a:rPr lang="en-US" b="1" dirty="0" smtClean="0">
                <a:latin typeface="Times New Roman" panose="02020603050405020304" pitchFamily="18" charset="0"/>
                <a:cs typeface="Times New Roman" panose="02020603050405020304" pitchFamily="18" charset="0"/>
              </a:rPr>
              <a:t>: Integrate the fraud detection system with other fraud prevention measures such as rule-based systems, anomaly detection, and manual review processes for suspicious transactions.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2244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FUTURE ENHANCEMENT</a:t>
            </a:r>
            <a:endParaRPr lang="en-US" dirty="0">
              <a:latin typeface="Algerian" panose="04020705040A02060702" pitchFamily="82" charset="0"/>
            </a:endParaRPr>
          </a:p>
        </p:txBody>
      </p:sp>
      <p:sp>
        <p:nvSpPr>
          <p:cNvPr id="3" name="Content Placeholder 2"/>
          <p:cNvSpPr>
            <a:spLocks noGrp="1"/>
          </p:cNvSpPr>
          <p:nvPr>
            <p:ph idx="1"/>
          </p:nvPr>
        </p:nvSpPr>
        <p:spPr>
          <a:xfrm>
            <a:off x="2589212" y="1622738"/>
            <a:ext cx="8915400" cy="4906850"/>
          </a:xfrm>
        </p:spPr>
        <p:txBody>
          <a:bodyPr>
            <a:normAutofit lnSpcReduction="10000"/>
          </a:bodyPr>
          <a:lstStyle/>
          <a:p>
            <a:pPr>
              <a:lnSpc>
                <a:spcPct val="110000"/>
              </a:lnSpc>
            </a:pPr>
            <a:r>
              <a:rPr lang="en-US" b="1" dirty="0">
                <a:latin typeface="Times New Roman" panose="02020603050405020304" pitchFamily="18" charset="0"/>
                <a:cs typeface="Times New Roman" panose="02020603050405020304" pitchFamily="18" charset="0"/>
              </a:rPr>
              <a:t>The future scope of credit card fraudulent detection encompasses several advancements</a:t>
            </a:r>
            <a:r>
              <a:rPr lang="en-US" b="1" dirty="0" smtClean="0">
                <a:latin typeface="Times New Roman" panose="02020603050405020304" pitchFamily="18" charset="0"/>
                <a:cs typeface="Times New Roman" panose="02020603050405020304" pitchFamily="18" charset="0"/>
              </a:rPr>
              <a:t>:</a:t>
            </a:r>
          </a:p>
          <a:p>
            <a:pPr>
              <a:lnSpc>
                <a:spcPct val="110000"/>
              </a:lnSpc>
            </a:pPr>
            <a:r>
              <a:rPr lang="en-US" b="1" dirty="0" smtClean="0">
                <a:solidFill>
                  <a:schemeClr val="accent2">
                    <a:lumMod val="75000"/>
                  </a:schemeClr>
                </a:solidFill>
                <a:latin typeface="Times New Roman" panose="02020603050405020304" pitchFamily="18" charset="0"/>
                <a:cs typeface="Times New Roman" panose="02020603050405020304" pitchFamily="18" charset="0"/>
              </a:rPr>
              <a:t>Biometric </a:t>
            </a:r>
            <a:r>
              <a:rPr lang="en-US" b="1" dirty="0">
                <a:solidFill>
                  <a:schemeClr val="accent2">
                    <a:lumMod val="75000"/>
                  </a:schemeClr>
                </a:solidFill>
                <a:latin typeface="Times New Roman" panose="02020603050405020304" pitchFamily="18" charset="0"/>
                <a:cs typeface="Times New Roman" panose="02020603050405020304" pitchFamily="18" charset="0"/>
              </a:rPr>
              <a:t>Authentication</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Integration of biometric authentication methods such as fingerprint scanning, facial recognition, or voice recognition will add an extra layer of security, making it more difficult for fraudsters to compromise accounts</a:t>
            </a:r>
            <a:r>
              <a:rPr lang="en-US" b="1" dirty="0" smtClean="0">
                <a:latin typeface="Times New Roman" panose="02020603050405020304" pitchFamily="18" charset="0"/>
                <a:cs typeface="Times New Roman" panose="02020603050405020304" pitchFamily="18" charset="0"/>
              </a:rPr>
              <a:t>.</a:t>
            </a:r>
          </a:p>
          <a:p>
            <a:pPr>
              <a:lnSpc>
                <a:spcPct val="110000"/>
              </a:lnSpc>
            </a:pPr>
            <a:r>
              <a:rPr lang="en-US" b="1" dirty="0" smtClean="0">
                <a:solidFill>
                  <a:schemeClr val="accent2">
                    <a:lumMod val="75000"/>
                  </a:schemeClr>
                </a:solidFill>
                <a:latin typeface="Times New Roman" panose="02020603050405020304" pitchFamily="18" charset="0"/>
                <a:cs typeface="Times New Roman" panose="02020603050405020304" pitchFamily="18" charset="0"/>
              </a:rPr>
              <a:t>Collaborative Data Sharing</a:t>
            </a:r>
            <a:r>
              <a:rPr lang="en-US" b="1" dirty="0" smtClean="0">
                <a:latin typeface="Times New Roman" panose="02020603050405020304" pitchFamily="18" charset="0"/>
                <a:cs typeface="Times New Roman" panose="02020603050405020304" pitchFamily="18" charset="0"/>
              </a:rPr>
              <a:t>: Collaboration between financial institutions and payment processors to share data and insights about fraudulent activities can enable quicker detection and response to emerging fraud trends.</a:t>
            </a:r>
          </a:p>
          <a:p>
            <a:pPr>
              <a:lnSpc>
                <a:spcPct val="110000"/>
              </a:lnSpc>
            </a:pPr>
            <a:r>
              <a:rPr lang="en-US" b="1" dirty="0" smtClean="0">
                <a:solidFill>
                  <a:schemeClr val="accent2">
                    <a:lumMod val="75000"/>
                  </a:schemeClr>
                </a:solidFill>
                <a:latin typeface="Times New Roman" panose="02020603050405020304" pitchFamily="18" charset="0"/>
                <a:cs typeface="Times New Roman" panose="02020603050405020304" pitchFamily="18" charset="0"/>
              </a:rPr>
              <a:t>Real-time </a:t>
            </a:r>
            <a:r>
              <a:rPr lang="en-US" b="1" dirty="0">
                <a:solidFill>
                  <a:schemeClr val="accent2">
                    <a:lumMod val="75000"/>
                  </a:schemeClr>
                </a:solidFill>
                <a:latin typeface="Times New Roman" panose="02020603050405020304" pitchFamily="18" charset="0"/>
                <a:cs typeface="Times New Roman" panose="02020603050405020304" pitchFamily="18" charset="0"/>
              </a:rPr>
              <a:t>Monitoring</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Improved real-time monitoring capabilities will enable instant detection of suspicious transactions, allowing for immediate action to be taken to prevent further fraud</a:t>
            </a:r>
            <a:r>
              <a:rPr lang="en-US" b="1" dirty="0" smtClean="0">
                <a:latin typeface="Times New Roman" panose="02020603050405020304" pitchFamily="18" charset="0"/>
                <a:cs typeface="Times New Roman" panose="02020603050405020304" pitchFamily="18" charset="0"/>
              </a:rPr>
              <a:t>.</a:t>
            </a:r>
          </a:p>
          <a:p>
            <a:pPr>
              <a:lnSpc>
                <a:spcPct val="110000"/>
              </a:lnSpc>
            </a:pPr>
            <a:r>
              <a:rPr lang="en-US" b="1" dirty="0" smtClean="0">
                <a:solidFill>
                  <a:schemeClr val="accent2">
                    <a:lumMod val="75000"/>
                  </a:schemeClr>
                </a:solidFill>
                <a:latin typeface="Times New Roman" panose="02020603050405020304" pitchFamily="18" charset="0"/>
                <a:cs typeface="Times New Roman" panose="02020603050405020304" pitchFamily="18" charset="0"/>
              </a:rPr>
              <a:t>Regulatory Support</a:t>
            </a:r>
            <a:r>
              <a:rPr lang="en-US" b="1" dirty="0" smtClean="0">
                <a:latin typeface="Times New Roman" panose="02020603050405020304" pitchFamily="18" charset="0"/>
                <a:cs typeface="Times New Roman" panose="02020603050405020304" pitchFamily="18" charset="0"/>
              </a:rPr>
              <a:t>: Continued </a:t>
            </a:r>
            <a:r>
              <a:rPr lang="en-US" b="1" dirty="0">
                <a:latin typeface="Times New Roman" panose="02020603050405020304" pitchFamily="18" charset="0"/>
                <a:cs typeface="Times New Roman" panose="02020603050405020304" pitchFamily="18" charset="0"/>
              </a:rPr>
              <a:t>regulatory support and compliance standards will play a crucial role in shaping the future of credit card fraud detection, ensuring that financial institutions adopt robust security measures to protect consumers' financial information.</a:t>
            </a:r>
          </a:p>
        </p:txBody>
      </p:sp>
    </p:spTree>
    <p:extLst>
      <p:ext uri="{BB962C8B-B14F-4D97-AF65-F5344CB8AC3E}">
        <p14:creationId xmlns:p14="http://schemas.microsoft.com/office/powerpoint/2010/main" val="24396655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SAMPLE OUTPUT</a:t>
            </a:r>
            <a:endParaRPr lang="en-US" dirty="0">
              <a:latin typeface="Algerian" panose="04020705040A02060702" pitchFamily="82"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704563" y="1468192"/>
            <a:ext cx="8800049" cy="495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441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DATA PREPROCESSING</a:t>
            </a:r>
            <a:endParaRPr lang="en-US" dirty="0">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4563" y="1522300"/>
            <a:ext cx="8868992" cy="4904258"/>
          </a:xfrm>
        </p:spPr>
      </p:pic>
    </p:spTree>
    <p:extLst>
      <p:ext uri="{BB962C8B-B14F-4D97-AF65-F5344CB8AC3E}">
        <p14:creationId xmlns:p14="http://schemas.microsoft.com/office/powerpoint/2010/main" val="31582984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LEGIT 0 &amp; FRUAD1</a:t>
            </a:r>
            <a:endParaRPr lang="en-US" dirty="0">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836" y="1622738"/>
            <a:ext cx="8126569" cy="4713668"/>
          </a:xfrm>
        </p:spPr>
      </p:pic>
    </p:spTree>
    <p:extLst>
      <p:ext uri="{BB962C8B-B14F-4D97-AF65-F5344CB8AC3E}">
        <p14:creationId xmlns:p14="http://schemas.microsoft.com/office/powerpoint/2010/main" val="175269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09"/>
            <a:ext cx="8911687" cy="5879721"/>
          </a:xfrm>
        </p:spPr>
        <p:txBody>
          <a:bodyPr>
            <a:normAutofit fontScale="90000"/>
          </a:bodyPr>
          <a:lstStyle/>
          <a:p>
            <a:pPr algn="ctr"/>
            <a:r>
              <a:rPr lang="en-IN" u="sng" dirty="0" smtClean="0">
                <a:solidFill>
                  <a:srgbClr val="FF0000"/>
                </a:solidFill>
                <a:latin typeface="Baskerville Old Face" panose="02020602080505020303" pitchFamily="18" charset="0"/>
              </a:rPr>
              <a:t>THIRUMALAI  ENGINEERING  COLLEGE</a:t>
            </a:r>
            <a:br>
              <a:rPr lang="en-IN" u="sng" dirty="0" smtClean="0">
                <a:solidFill>
                  <a:srgbClr val="FF0000"/>
                </a:solidFill>
                <a:latin typeface="Baskerville Old Face" panose="02020602080505020303" pitchFamily="18" charset="0"/>
              </a:rPr>
            </a:br>
            <a:r>
              <a:rPr lang="en-IN" u="sng" dirty="0" smtClean="0">
                <a:solidFill>
                  <a:srgbClr val="FF0000"/>
                </a:solidFill>
                <a:latin typeface="Baskerville Old Face" panose="02020602080505020303" pitchFamily="18" charset="0"/>
              </a:rPr>
              <a:t>DEPARTMENT OF COMPUTER SCIENCE AND ENGINEERING</a:t>
            </a:r>
            <a:br>
              <a:rPr lang="en-IN" u="sng" dirty="0" smtClean="0">
                <a:solidFill>
                  <a:srgbClr val="FF0000"/>
                </a:solidFill>
                <a:latin typeface="Baskerville Old Face" panose="02020602080505020303" pitchFamily="18" charset="0"/>
              </a:rPr>
            </a:br>
            <a:r>
              <a:rPr lang="en-IN" sz="3100" u="sng" dirty="0" smtClean="0">
                <a:solidFill>
                  <a:schemeClr val="accent6">
                    <a:lumMod val="60000"/>
                    <a:lumOff val="40000"/>
                  </a:schemeClr>
                </a:solidFill>
                <a:latin typeface="Baskerville Old Face" panose="02020602080505020303" pitchFamily="18" charset="0"/>
              </a:rPr>
              <a:t/>
            </a:r>
            <a:br>
              <a:rPr lang="en-IN" sz="3100" u="sng" dirty="0" smtClean="0">
                <a:solidFill>
                  <a:schemeClr val="accent6">
                    <a:lumMod val="60000"/>
                    <a:lumOff val="40000"/>
                  </a:schemeClr>
                </a:solidFill>
                <a:latin typeface="Baskerville Old Face" panose="02020602080505020303" pitchFamily="18" charset="0"/>
              </a:rPr>
            </a:br>
            <a:r>
              <a:rPr lang="en-IN" sz="2700" u="sng" dirty="0" smtClean="0">
                <a:solidFill>
                  <a:srgbClr val="002060"/>
                </a:solidFill>
                <a:latin typeface="Algerian" panose="04020705040A02060702" pitchFamily="82" charset="0"/>
              </a:rPr>
              <a:t>Project  team  members</a:t>
            </a:r>
            <a:br>
              <a:rPr lang="en-IN" sz="2700" u="sng" dirty="0" smtClean="0">
                <a:solidFill>
                  <a:srgbClr val="002060"/>
                </a:solidFill>
                <a:latin typeface="Algerian" panose="04020705040A02060702" pitchFamily="82" charset="0"/>
              </a:rPr>
            </a:br>
            <a:r>
              <a:rPr lang="en-IN" sz="2700" u="sng" dirty="0" smtClean="0">
                <a:solidFill>
                  <a:srgbClr val="002060"/>
                </a:solidFill>
                <a:latin typeface="Algerian" panose="04020705040A02060702" pitchFamily="82" charset="0"/>
              </a:rPr>
              <a:t/>
            </a:r>
            <a:br>
              <a:rPr lang="en-IN" sz="2700" u="sng" dirty="0" smtClean="0">
                <a:solidFill>
                  <a:srgbClr val="002060"/>
                </a:solidFill>
                <a:latin typeface="Algerian" panose="04020705040A02060702" pitchFamily="82" charset="0"/>
              </a:rPr>
            </a:br>
            <a:r>
              <a:rPr lang="en-IN" sz="2700" dirty="0" smtClean="0">
                <a:solidFill>
                  <a:schemeClr val="tx1"/>
                </a:solidFill>
                <a:latin typeface="Algerian" panose="04020705040A02060702" pitchFamily="82" charset="0"/>
              </a:rPr>
              <a:t>j. Gayathri</a:t>
            </a:r>
            <a:r>
              <a:rPr lang="en-IN" sz="2700" dirty="0" smtClean="0">
                <a:solidFill>
                  <a:schemeClr val="tx1"/>
                </a:solidFill>
                <a:latin typeface="Algerian" panose="04020705040A02060702" pitchFamily="82" charset="0"/>
              </a:rPr>
              <a:t>    513220104701</a:t>
            </a:r>
            <a:br>
              <a:rPr lang="en-IN" sz="2700" dirty="0" smtClean="0">
                <a:solidFill>
                  <a:schemeClr val="tx1"/>
                </a:solidFill>
                <a:latin typeface="Algerian" panose="04020705040A02060702" pitchFamily="82" charset="0"/>
              </a:rPr>
            </a:br>
            <a:r>
              <a:rPr lang="en-IN" sz="2700" dirty="0" smtClean="0">
                <a:solidFill>
                  <a:schemeClr val="tx1"/>
                </a:solidFill>
                <a:latin typeface="Algerian" panose="04020705040A02060702" pitchFamily="82" charset="0"/>
              </a:rPr>
              <a:t> v. lavanya      513220104702</a:t>
            </a:r>
            <a:br>
              <a:rPr lang="en-IN" sz="2700" dirty="0" smtClean="0">
                <a:solidFill>
                  <a:schemeClr val="tx1"/>
                </a:solidFill>
                <a:latin typeface="Algerian" panose="04020705040A02060702" pitchFamily="82" charset="0"/>
              </a:rPr>
            </a:br>
            <a:r>
              <a:rPr lang="en-IN" sz="2700" dirty="0" smtClean="0">
                <a:solidFill>
                  <a:schemeClr val="tx1"/>
                </a:solidFill>
                <a:latin typeface="Algerian" panose="04020705040A02060702" pitchFamily="82" charset="0"/>
              </a:rPr>
              <a:t> s.  lavanya     513220104004</a:t>
            </a:r>
            <a:br>
              <a:rPr lang="en-IN" sz="2700" dirty="0" smtClean="0">
                <a:solidFill>
                  <a:schemeClr val="tx1"/>
                </a:solidFill>
                <a:latin typeface="Algerian" panose="04020705040A02060702" pitchFamily="82" charset="0"/>
              </a:rPr>
            </a:br>
            <a:r>
              <a:rPr lang="en-IN" sz="2700" dirty="0" smtClean="0">
                <a:solidFill>
                  <a:schemeClr val="tx1"/>
                </a:solidFill>
                <a:latin typeface="Algerian" panose="04020705040A02060702" pitchFamily="82" charset="0"/>
              </a:rPr>
              <a:t>                             </a:t>
            </a:r>
            <a:br>
              <a:rPr lang="en-IN" sz="2700" dirty="0" smtClean="0">
                <a:solidFill>
                  <a:schemeClr val="tx1"/>
                </a:solidFill>
                <a:latin typeface="Algerian" panose="04020705040A02060702" pitchFamily="82" charset="0"/>
              </a:rPr>
            </a:br>
            <a:r>
              <a:rPr lang="en-IN" sz="2700" dirty="0" smtClean="0">
                <a:solidFill>
                  <a:schemeClr val="tx1"/>
                </a:solidFill>
                <a:latin typeface="Algerian" panose="04020705040A02060702" pitchFamily="82" charset="0"/>
              </a:rPr>
              <a:t> </a:t>
            </a:r>
            <a:br>
              <a:rPr lang="en-IN" sz="2700" dirty="0" smtClean="0">
                <a:solidFill>
                  <a:schemeClr val="tx1"/>
                </a:solidFill>
                <a:latin typeface="Algerian" panose="04020705040A02060702" pitchFamily="82" charset="0"/>
              </a:rPr>
            </a:br>
            <a:r>
              <a:rPr lang="en-IN" sz="4000" dirty="0" smtClean="0">
                <a:solidFill>
                  <a:srgbClr val="0070C0"/>
                </a:solidFill>
                <a:latin typeface="Algerian" panose="04020705040A02060702" pitchFamily="82" charset="0"/>
              </a:rPr>
              <a:t>COORDINATER</a:t>
            </a:r>
            <a:br>
              <a:rPr lang="en-IN" sz="4000" dirty="0" smtClean="0">
                <a:solidFill>
                  <a:srgbClr val="0070C0"/>
                </a:solidFill>
                <a:latin typeface="Algerian" panose="04020705040A02060702" pitchFamily="82" charset="0"/>
              </a:rPr>
            </a:br>
            <a:r>
              <a:rPr lang="en-IN" sz="4000" dirty="0" err="1" smtClean="0">
                <a:solidFill>
                  <a:srgbClr val="0070C0"/>
                </a:solidFill>
                <a:latin typeface="Algerian" panose="04020705040A02060702" pitchFamily="82" charset="0"/>
              </a:rPr>
              <a:t>MRS,s.hemalatha.M.E</a:t>
            </a:r>
            <a:r>
              <a:rPr lang="en-IN" sz="4000" dirty="0" smtClean="0">
                <a:solidFill>
                  <a:srgbClr val="0070C0"/>
                </a:solidFill>
                <a:latin typeface="Algerian" panose="04020705040A02060702" pitchFamily="82" charset="0"/>
              </a:rPr>
              <a:t>.,</a:t>
            </a:r>
            <a:br>
              <a:rPr lang="en-IN" sz="4000" dirty="0" smtClean="0">
                <a:solidFill>
                  <a:srgbClr val="0070C0"/>
                </a:solidFill>
                <a:latin typeface="Algerian" panose="04020705040A02060702" pitchFamily="82" charset="0"/>
              </a:rPr>
            </a:br>
            <a:r>
              <a:rPr lang="en-IN" sz="4000" dirty="0" smtClean="0">
                <a:solidFill>
                  <a:srgbClr val="00B0F0"/>
                </a:solidFill>
                <a:latin typeface="Algerian" panose="04020705040A02060702" pitchFamily="82" charset="0"/>
              </a:rPr>
              <a:t/>
            </a:r>
            <a:br>
              <a:rPr lang="en-IN" sz="4000" dirty="0" smtClean="0">
                <a:solidFill>
                  <a:srgbClr val="00B0F0"/>
                </a:solidFill>
                <a:latin typeface="Algerian" panose="04020705040A02060702" pitchFamily="82" charset="0"/>
              </a:rPr>
            </a:br>
            <a:r>
              <a:rPr lang="en-IN" sz="4000" dirty="0" smtClean="0">
                <a:solidFill>
                  <a:srgbClr val="00B0F0"/>
                </a:solidFill>
                <a:latin typeface="Algerian" panose="04020705040A02060702" pitchFamily="82" charset="0"/>
              </a:rPr>
              <a:t/>
            </a:r>
            <a:br>
              <a:rPr lang="en-IN" sz="4000" dirty="0" smtClean="0">
                <a:solidFill>
                  <a:srgbClr val="00B0F0"/>
                </a:solidFill>
                <a:latin typeface="Algerian" panose="04020705040A02060702" pitchFamily="82" charset="0"/>
              </a:rPr>
            </a:br>
            <a:r>
              <a:rPr lang="en-IN" sz="4000" dirty="0" smtClean="0">
                <a:solidFill>
                  <a:srgbClr val="0A014B"/>
                </a:solidFill>
                <a:latin typeface="Algerian" panose="04020705040A02060702" pitchFamily="82" charset="0"/>
              </a:rPr>
              <a:t>  </a:t>
            </a:r>
            <a:endParaRPr lang="en-IN" sz="4000" dirty="0">
              <a:solidFill>
                <a:srgbClr val="0A014B"/>
              </a:solidFill>
              <a:latin typeface="Algerian" panose="04020705040A02060702" pitchFamily="82" charset="0"/>
            </a:endParaRPr>
          </a:p>
        </p:txBody>
      </p:sp>
    </p:spTree>
    <p:extLst>
      <p:ext uri="{BB962C8B-B14F-4D97-AF65-F5344CB8AC3E}">
        <p14:creationId xmlns:p14="http://schemas.microsoft.com/office/powerpoint/2010/main" val="11040194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HEATMAP FOR CORRELATION MATRIX FOR CREDIT CARD DATA</a:t>
            </a:r>
            <a:endParaRPr lang="en-US" dirty="0">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3792" y="2107842"/>
            <a:ext cx="8770820" cy="4267200"/>
          </a:xfrm>
        </p:spPr>
      </p:pic>
    </p:spTree>
    <p:extLst>
      <p:ext uri="{BB962C8B-B14F-4D97-AF65-F5344CB8AC3E}">
        <p14:creationId xmlns:p14="http://schemas.microsoft.com/office/powerpoint/2010/main" val="19595141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ACCURACY </a:t>
            </a:r>
            <a:endParaRPr lang="en-US" dirty="0">
              <a:latin typeface="Algerian" panose="04020705040A02060702" pitchFamily="82"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7594" y="1661375"/>
            <a:ext cx="8332631" cy="4713667"/>
          </a:xfrm>
        </p:spPr>
      </p:pic>
    </p:spTree>
    <p:extLst>
      <p:ext uri="{BB962C8B-B14F-4D97-AF65-F5344CB8AC3E}">
        <p14:creationId xmlns:p14="http://schemas.microsoft.com/office/powerpoint/2010/main" val="9555379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19050" dir="2700000" algn="tl">
                    <a:srgbClr val="000000">
                      <a:alpha val="40000"/>
                    </a:srgbClr>
                  </a:outerShdw>
                </a:effectLst>
                <a:latin typeface="Algerian" panose="04020705040A02060702" pitchFamily="82" charset="0"/>
              </a:rPr>
              <a:t>CONCLUSION</a:t>
            </a:r>
            <a:r>
              <a:rPr lang="en-IN" dirty="0">
                <a:latin typeface="Algerian" panose="04020705040A02060702" pitchFamily="82" charset="0"/>
              </a:rPr>
              <a:t/>
            </a:r>
            <a:br>
              <a:rPr lang="en-IN" dirty="0">
                <a:latin typeface="Algerian" panose="04020705040A02060702" pitchFamily="82" charset="0"/>
              </a:rPr>
            </a:br>
            <a:endParaRPr lang="en-IN" dirty="0">
              <a:latin typeface="Algerian" panose="04020705040A02060702" pitchFamily="82" charset="0"/>
            </a:endParaRPr>
          </a:p>
        </p:txBody>
      </p:sp>
      <p:sp>
        <p:nvSpPr>
          <p:cNvPr id="3" name="Content Placeholder 2"/>
          <p:cNvSpPr>
            <a:spLocks noGrp="1"/>
          </p:cNvSpPr>
          <p:nvPr>
            <p:ph idx="1"/>
          </p:nvPr>
        </p:nvSpPr>
        <p:spPr>
          <a:xfrm>
            <a:off x="2589212" y="2133599"/>
            <a:ext cx="8915400" cy="4434625"/>
          </a:xfrm>
        </p:spPr>
        <p:txBody>
          <a:bodyPr>
            <a:noAutofit/>
          </a:bodyPr>
          <a:lstStyle/>
          <a:p>
            <a:pPr algn="just"/>
            <a:r>
              <a:rPr lang="en-GB" sz="2400" b="1" dirty="0">
                <a:effectLst>
                  <a:outerShdw blurRad="38100" dist="19050" dir="2700000" algn="tl">
                    <a:srgbClr val="000000">
                      <a:alpha val="40000"/>
                    </a:srgbClr>
                  </a:outerShdw>
                </a:effectLst>
                <a:latin typeface="Times New Roman" panose="02020603050405020304" pitchFamily="18" charset="0"/>
                <a:cs typeface="Times New Roman" panose="02020603050405020304" pitchFamily="18" charset="0"/>
              </a:rPr>
              <a:t>All attributes selected after the elimination process show p values lower than 5% and thereby suggesting significant role in the fraud prediction.</a:t>
            </a:r>
            <a:endParaRPr lang="en-IN" sz="2400" b="1" dirty="0">
              <a:latin typeface="Times New Roman" panose="02020603050405020304" pitchFamily="18" charset="0"/>
              <a:cs typeface="Times New Roman" panose="02020603050405020304" pitchFamily="18" charset="0"/>
            </a:endParaRPr>
          </a:p>
          <a:p>
            <a:pPr algn="just"/>
            <a:r>
              <a:rPr lang="en-GB" sz="2400" b="1" dirty="0" smtClean="0">
                <a:effectLst>
                  <a:outerShdw blurRad="38100" dist="19050" dir="2700000" algn="tl">
                    <a:srgbClr val="000000">
                      <a:alpha val="40000"/>
                    </a:srgbClr>
                  </a:outerShdw>
                </a:effectLst>
                <a:latin typeface="Times New Roman" panose="02020603050405020304" pitchFamily="18" charset="0"/>
                <a:cs typeface="Times New Roman" panose="02020603050405020304" pitchFamily="18" charset="0"/>
              </a:rPr>
              <a:t> </a:t>
            </a:r>
            <a:r>
              <a:rPr lang="en-GB" sz="2400" b="1" dirty="0">
                <a:effectLst>
                  <a:outerShdw blurRad="38100" dist="19050" dir="2700000" algn="tl">
                    <a:srgbClr val="000000">
                      <a:alpha val="40000"/>
                    </a:srgbClr>
                  </a:outerShdw>
                </a:effectLst>
                <a:latin typeface="Times New Roman" panose="02020603050405020304" pitchFamily="18" charset="0"/>
                <a:cs typeface="Times New Roman" panose="02020603050405020304" pitchFamily="18" charset="0"/>
              </a:rPr>
              <a:t>The area under the ROC(Report On Compliance) curve is 95.71 which is good.</a:t>
            </a:r>
            <a:endParaRPr lang="en-IN" sz="2400" b="1" dirty="0">
              <a:latin typeface="Times New Roman" panose="02020603050405020304" pitchFamily="18" charset="0"/>
              <a:cs typeface="Times New Roman" panose="02020603050405020304" pitchFamily="18" charset="0"/>
            </a:endParaRPr>
          </a:p>
          <a:p>
            <a:pPr algn="just"/>
            <a:r>
              <a:rPr lang="en-IN" sz="2400" b="1" dirty="0">
                <a:effectLst>
                  <a:outerShdw blurRad="38100" dist="19050" dir="2700000" algn="tl">
                    <a:srgbClr val="000000">
                      <a:alpha val="40000"/>
                    </a:srgbClr>
                  </a:outerShdw>
                </a:effectLst>
                <a:latin typeface="Times New Roman" panose="02020603050405020304" pitchFamily="18" charset="0"/>
                <a:cs typeface="Times New Roman" panose="02020603050405020304" pitchFamily="18" charset="0"/>
              </a:rPr>
              <a:t>Fraud detection system have becomes essential for banks and financial institution ,to minimize their losses</a:t>
            </a:r>
            <a:r>
              <a:rPr lang="en-IN" sz="2400" b="1" dirty="0" smtClean="0">
                <a:effectLst>
                  <a:outerShdw blurRad="38100" dist="19050" dir="2700000" algn="tl">
                    <a:srgbClr val="000000">
                      <a:alpha val="40000"/>
                    </a:srgbClr>
                  </a:outerShdw>
                </a:effectLst>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a:p>
            <a:pPr algn="just"/>
            <a:r>
              <a:rPr lang="en-IN" sz="2400" b="1" dirty="0">
                <a:effectLst>
                  <a:outerShdw blurRad="38100" dist="19050" dir="2700000" algn="tl">
                    <a:srgbClr val="000000">
                      <a:alpha val="40000"/>
                    </a:srgbClr>
                  </a:outerShdw>
                </a:effectLst>
                <a:latin typeface="Times New Roman" panose="02020603050405020304" pitchFamily="18" charset="0"/>
                <a:cs typeface="Times New Roman" panose="02020603050405020304" pitchFamily="18" charset="0"/>
              </a:rPr>
              <a:t>Fraud detection system have becomes essential for banks and financial institution ,to minimize their </a:t>
            </a:r>
            <a:r>
              <a:rPr lang="en-IN" sz="2400" b="1" dirty="0" smtClean="0">
                <a:effectLst>
                  <a:outerShdw blurRad="38100" dist="19050" dir="2700000" algn="tl">
                    <a:srgbClr val="000000">
                      <a:alpha val="40000"/>
                    </a:srgbClr>
                  </a:outerShdw>
                </a:effectLst>
                <a:latin typeface="Times New Roman" panose="02020603050405020304" pitchFamily="18" charset="0"/>
                <a:cs typeface="Times New Roman" panose="02020603050405020304" pitchFamily="18" charset="0"/>
              </a:rPr>
              <a:t>losses.</a:t>
            </a:r>
          </a:p>
          <a:p>
            <a:pPr algn="just"/>
            <a:r>
              <a:rPr lang="en-GB" sz="2400" b="1" dirty="0">
                <a:effectLst>
                  <a:outerShdw blurRad="38100" dist="19050" dir="2700000" algn="tl">
                    <a:srgbClr val="000000">
                      <a:alpha val="40000"/>
                    </a:srgbClr>
                  </a:outerShdw>
                </a:effectLst>
                <a:latin typeface="Times New Roman" panose="02020603050405020304" pitchFamily="18" charset="0"/>
                <a:cs typeface="Times New Roman" panose="02020603050405020304" pitchFamily="18" charset="0"/>
              </a:rPr>
              <a:t>Overall model could be improved with more data.</a:t>
            </a:r>
            <a:endParaRPr lang="en-IN" sz="2400" b="1" dirty="0">
              <a:latin typeface="Times New Roman" panose="02020603050405020304" pitchFamily="18" charset="0"/>
              <a:cs typeface="Times New Roman" panose="02020603050405020304" pitchFamily="18" charset="0"/>
            </a:endParaRPr>
          </a:p>
          <a:p>
            <a:pPr marL="0" indent="0" algn="just">
              <a:buNone/>
            </a:pP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0006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Algerian" panose="04020705040A02060702" pitchFamily="82" charset="0"/>
              </a:rPr>
              <a:t>REFERENCES</a:t>
            </a:r>
            <a:endParaRPr lang="en-IN" dirty="0"/>
          </a:p>
        </p:txBody>
      </p:sp>
      <p:sp>
        <p:nvSpPr>
          <p:cNvPr id="3" name="Content Placeholder 2"/>
          <p:cNvSpPr>
            <a:spLocks noGrp="1"/>
          </p:cNvSpPr>
          <p:nvPr>
            <p:ph idx="1"/>
          </p:nvPr>
        </p:nvSpPr>
        <p:spPr/>
        <p:txBody>
          <a:bodyPr>
            <a:normAutofit/>
          </a:bodyPr>
          <a:lstStyle/>
          <a:p>
            <a:pPr marL="0" indent="0" algn="just">
              <a:buNone/>
            </a:pPr>
            <a:r>
              <a:rPr lang="en-IN" dirty="0" smtClean="0">
                <a:solidFill>
                  <a:schemeClr val="tx1"/>
                </a:solidFill>
                <a:latin typeface="Arial Rounded MT Bold" panose="020F0704030504030204" pitchFamily="34" charset="0"/>
              </a:rPr>
              <a:t>[1</a:t>
            </a:r>
            <a:r>
              <a:rPr lang="en-IN" sz="2000" b="1" dirty="0" smtClean="0">
                <a:solidFill>
                  <a:schemeClr val="tx1"/>
                </a:solidFill>
                <a:latin typeface="Times New Roman" panose="02020603050405020304" pitchFamily="18" charset="0"/>
                <a:cs typeface="Times New Roman" panose="02020603050405020304" pitchFamily="18" charset="0"/>
              </a:rPr>
              <a:t>]</a:t>
            </a:r>
            <a:r>
              <a:rPr lang="en-IN" sz="2000" b="1" dirty="0" smtClean="0">
                <a:solidFill>
                  <a:srgbClr val="7030A0"/>
                </a:solidFill>
                <a:latin typeface="Times New Roman" panose="02020603050405020304" pitchFamily="18" charset="0"/>
                <a:cs typeface="Times New Roman" panose="02020603050405020304" pitchFamily="18" charset="0"/>
              </a:rPr>
              <a:t>  </a:t>
            </a:r>
            <a:r>
              <a:rPr lang="en-IN" sz="2000" b="1" dirty="0" err="1" smtClean="0">
                <a:solidFill>
                  <a:srgbClr val="7030A0"/>
                </a:solidFill>
                <a:latin typeface="Times New Roman" panose="02020603050405020304" pitchFamily="18" charset="0"/>
                <a:cs typeface="Times New Roman" panose="02020603050405020304" pitchFamily="18" charset="0"/>
              </a:rPr>
              <a:t>Aggarwal,charu</a:t>
            </a:r>
            <a:r>
              <a:rPr lang="en-IN" sz="2000" b="1" dirty="0" smtClean="0">
                <a:solidFill>
                  <a:srgbClr val="7030A0"/>
                </a:solidFill>
                <a:latin typeface="Times New Roman" panose="02020603050405020304" pitchFamily="18" charset="0"/>
                <a:cs typeface="Times New Roman" panose="02020603050405020304" pitchFamily="18" charset="0"/>
              </a:rPr>
              <a:t> </a:t>
            </a:r>
            <a:r>
              <a:rPr lang="en-IN" sz="2000" b="1" dirty="0" err="1" smtClean="0">
                <a:solidFill>
                  <a:srgbClr val="7030A0"/>
                </a:solidFill>
                <a:latin typeface="Times New Roman" panose="02020603050405020304" pitchFamily="18" charset="0"/>
                <a:cs typeface="Times New Roman" panose="02020603050405020304" pitchFamily="18" charset="0"/>
              </a:rPr>
              <a:t>C.”Outlier</a:t>
            </a:r>
            <a:r>
              <a:rPr lang="en-IN" sz="2000" b="1" dirty="0" smtClean="0">
                <a:solidFill>
                  <a:srgbClr val="7030A0"/>
                </a:solidFill>
                <a:latin typeface="Times New Roman" panose="02020603050405020304" pitchFamily="18" charset="0"/>
                <a:cs typeface="Times New Roman" panose="02020603050405020304" pitchFamily="18" charset="0"/>
              </a:rPr>
              <a:t> </a:t>
            </a:r>
            <a:r>
              <a:rPr lang="en-IN" sz="2000" b="1" dirty="0" err="1">
                <a:solidFill>
                  <a:srgbClr val="7030A0"/>
                </a:solidFill>
                <a:latin typeface="Times New Roman" panose="02020603050405020304" pitchFamily="18" charset="0"/>
                <a:cs typeface="Times New Roman" panose="02020603050405020304" pitchFamily="18" charset="0"/>
              </a:rPr>
              <a:t>analysis”.Data</a:t>
            </a:r>
            <a:r>
              <a:rPr lang="en-IN" sz="2000" b="1" dirty="0">
                <a:solidFill>
                  <a:srgbClr val="7030A0"/>
                </a:solidFill>
                <a:latin typeface="Times New Roman" panose="02020603050405020304" pitchFamily="18" charset="0"/>
                <a:cs typeface="Times New Roman" panose="02020603050405020304" pitchFamily="18" charset="0"/>
              </a:rPr>
              <a:t> mining .Springer international</a:t>
            </a:r>
          </a:p>
          <a:p>
            <a:pPr marL="0" indent="0" algn="just">
              <a:buNone/>
            </a:pPr>
            <a:r>
              <a:rPr lang="en-IN" sz="2000" b="1" dirty="0" smtClean="0">
                <a:solidFill>
                  <a:srgbClr val="7030A0"/>
                </a:solidFill>
                <a:latin typeface="Times New Roman" panose="02020603050405020304" pitchFamily="18" charset="0"/>
                <a:cs typeface="Times New Roman" panose="02020603050405020304" pitchFamily="18" charset="0"/>
              </a:rPr>
              <a:t>publishing,2015</a:t>
            </a:r>
            <a:r>
              <a:rPr lang="en-IN" sz="2000" b="1" dirty="0">
                <a:solidFill>
                  <a:srgbClr val="7030A0"/>
                </a:solidFill>
                <a:latin typeface="Times New Roman" panose="02020603050405020304" pitchFamily="18" charset="0"/>
                <a:cs typeface="Times New Roman" panose="02020603050405020304" pitchFamily="18" charset="0"/>
              </a:rPr>
              <a:t>.</a:t>
            </a:r>
          </a:p>
          <a:p>
            <a:pPr marL="0" indent="0" algn="just">
              <a:buNone/>
            </a:pPr>
            <a:r>
              <a:rPr lang="en-IN" sz="2000" b="1" dirty="0" smtClean="0">
                <a:solidFill>
                  <a:schemeClr val="tx1"/>
                </a:solidFill>
                <a:latin typeface="Times New Roman" panose="02020603050405020304" pitchFamily="18" charset="0"/>
                <a:cs typeface="Times New Roman" panose="02020603050405020304" pitchFamily="18" charset="0"/>
              </a:rPr>
              <a:t>[2]</a:t>
            </a:r>
            <a:r>
              <a:rPr lang="en-IN" sz="2000" b="1" dirty="0" smtClean="0">
                <a:solidFill>
                  <a:srgbClr val="7030A0"/>
                </a:solidFill>
                <a:latin typeface="Times New Roman" panose="02020603050405020304" pitchFamily="18" charset="0"/>
                <a:cs typeface="Times New Roman" panose="02020603050405020304" pitchFamily="18" charset="0"/>
              </a:rPr>
              <a:t>  Salazar </a:t>
            </a:r>
            <a:r>
              <a:rPr lang="en-IN" sz="2000" b="1" dirty="0">
                <a:solidFill>
                  <a:srgbClr val="7030A0"/>
                </a:solidFill>
                <a:latin typeface="Times New Roman" panose="02020603050405020304" pitchFamily="18" charset="0"/>
                <a:cs typeface="Times New Roman" panose="02020603050405020304" pitchFamily="18" charset="0"/>
              </a:rPr>
              <a:t>,</a:t>
            </a:r>
            <a:r>
              <a:rPr lang="en-IN" sz="2000" b="1" dirty="0" err="1">
                <a:solidFill>
                  <a:srgbClr val="7030A0"/>
                </a:solidFill>
                <a:latin typeface="Times New Roman" panose="02020603050405020304" pitchFamily="18" charset="0"/>
                <a:cs typeface="Times New Roman" panose="02020603050405020304" pitchFamily="18" charset="0"/>
              </a:rPr>
              <a:t>Addisson,et</a:t>
            </a:r>
            <a:r>
              <a:rPr lang="en-IN" sz="2000" b="1" dirty="0">
                <a:solidFill>
                  <a:srgbClr val="7030A0"/>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”Automatic credit card </a:t>
            </a:r>
            <a:r>
              <a:rPr lang="en-IN" sz="2000" b="1" dirty="0" smtClean="0">
                <a:latin typeface="Times New Roman" panose="02020603050405020304" pitchFamily="18" charset="0"/>
                <a:cs typeface="Times New Roman" panose="02020603050405020304" pitchFamily="18" charset="0"/>
              </a:rPr>
              <a:t>fraud based </a:t>
            </a:r>
            <a:r>
              <a:rPr lang="en-IN" sz="2000" b="1" dirty="0">
                <a:latin typeface="Times New Roman" panose="02020603050405020304" pitchFamily="18" charset="0"/>
                <a:cs typeface="Times New Roman" panose="02020603050405020304" pitchFamily="18" charset="0"/>
              </a:rPr>
              <a:t>on non-linear </a:t>
            </a:r>
            <a:r>
              <a:rPr lang="en-IN" sz="2000" b="1" dirty="0" smtClean="0">
                <a:latin typeface="Times New Roman" panose="02020603050405020304" pitchFamily="18" charset="0"/>
                <a:cs typeface="Times New Roman" panose="02020603050405020304" pitchFamily="18" charset="0"/>
              </a:rPr>
              <a:t>       </a:t>
            </a:r>
            <a:r>
              <a:rPr lang="en-IN" sz="2000" b="1" dirty="0" err="1" smtClean="0">
                <a:latin typeface="Times New Roman" panose="02020603050405020304" pitchFamily="18" charset="0"/>
                <a:cs typeface="Times New Roman" panose="02020603050405020304" pitchFamily="18" charset="0"/>
              </a:rPr>
              <a:t>singnal</a:t>
            </a:r>
            <a:r>
              <a:rPr lang="en-IN" sz="2000" b="1" dirty="0" smtClean="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processing “.</a:t>
            </a:r>
            <a:r>
              <a:rPr lang="en-IN" sz="2000" b="1" dirty="0" err="1">
                <a:solidFill>
                  <a:srgbClr val="7030A0"/>
                </a:solidFill>
                <a:latin typeface="Times New Roman" panose="02020603050405020304" pitchFamily="18" charset="0"/>
                <a:cs typeface="Times New Roman" panose="02020603050405020304" pitchFamily="18" charset="0"/>
              </a:rPr>
              <a:t>Securit</a:t>
            </a:r>
            <a:r>
              <a:rPr lang="en-IN" sz="2000" b="1" dirty="0">
                <a:solidFill>
                  <a:srgbClr val="7030A0"/>
                </a:solidFill>
                <a:latin typeface="Times New Roman" panose="02020603050405020304" pitchFamily="18" charset="0"/>
                <a:cs typeface="Times New Roman" panose="02020603050405020304" pitchFamily="18" charset="0"/>
              </a:rPr>
              <a:t> Technology(ICCST),2012 IEE</a:t>
            </a:r>
            <a:r>
              <a:rPr lang="en-IN" sz="2000" b="1" dirty="0" smtClean="0">
                <a:solidFill>
                  <a:srgbClr val="7030A0"/>
                </a:solidFill>
                <a:latin typeface="Times New Roman" panose="02020603050405020304" pitchFamily="18" charset="0"/>
                <a:cs typeface="Times New Roman" panose="02020603050405020304" pitchFamily="18" charset="0"/>
              </a:rPr>
              <a:t>.</a:t>
            </a:r>
          </a:p>
          <a:p>
            <a:pPr marL="0" indent="0" algn="just">
              <a:buNone/>
            </a:pPr>
            <a:r>
              <a:rPr lang="en-IN" sz="2000" b="1" dirty="0" smtClean="0">
                <a:solidFill>
                  <a:schemeClr val="tx1"/>
                </a:solidFill>
                <a:latin typeface="Times New Roman" panose="02020603050405020304" pitchFamily="18" charset="0"/>
                <a:cs typeface="Times New Roman" panose="02020603050405020304" pitchFamily="18" charset="0"/>
              </a:rPr>
              <a:t>[3]</a:t>
            </a:r>
            <a:r>
              <a:rPr lang="en-IN" sz="2000" b="1" dirty="0" smtClean="0">
                <a:solidFill>
                  <a:srgbClr val="7030A0"/>
                </a:solidFill>
                <a:latin typeface="Times New Roman" panose="02020603050405020304" pitchFamily="18" charset="0"/>
                <a:cs typeface="Times New Roman" panose="02020603050405020304" pitchFamily="18" charset="0"/>
              </a:rPr>
              <a:t>  </a:t>
            </a:r>
            <a:r>
              <a:rPr lang="en-IN" sz="2000" b="1" dirty="0" err="1" smtClean="0">
                <a:solidFill>
                  <a:srgbClr val="7030A0"/>
                </a:solidFill>
                <a:latin typeface="Times New Roman" panose="02020603050405020304" pitchFamily="18" charset="0"/>
                <a:cs typeface="Times New Roman" panose="02020603050405020304" pitchFamily="18" charset="0"/>
              </a:rPr>
              <a:t>Aurelien</a:t>
            </a:r>
            <a:r>
              <a:rPr lang="en-IN" sz="2000" b="1" dirty="0" smtClean="0">
                <a:solidFill>
                  <a:srgbClr val="7030A0"/>
                </a:solidFill>
                <a:latin typeface="Times New Roman" panose="02020603050405020304" pitchFamily="18" charset="0"/>
                <a:cs typeface="Times New Roman" panose="02020603050405020304" pitchFamily="18" charset="0"/>
              </a:rPr>
              <a:t> </a:t>
            </a:r>
            <a:r>
              <a:rPr lang="en-IN" sz="2000" b="1" dirty="0" err="1">
                <a:solidFill>
                  <a:srgbClr val="7030A0"/>
                </a:solidFill>
                <a:latin typeface="Times New Roman" panose="02020603050405020304" pitchFamily="18" charset="0"/>
                <a:cs typeface="Times New Roman" panose="02020603050405020304" pitchFamily="18" charset="0"/>
              </a:rPr>
              <a:t>gerons</a:t>
            </a:r>
            <a:r>
              <a:rPr lang="en-IN" sz="2000" b="1" dirty="0">
                <a:latin typeface="Times New Roman" panose="02020603050405020304" pitchFamily="18" charset="0"/>
                <a:cs typeface="Times New Roman" panose="02020603050405020304" pitchFamily="18" charset="0"/>
              </a:rPr>
              <a:t>,”Hands –on machine learning with </a:t>
            </a:r>
            <a:r>
              <a:rPr lang="en-IN" sz="2000" b="1" dirty="0" err="1">
                <a:latin typeface="Times New Roman" panose="02020603050405020304" pitchFamily="18" charset="0"/>
                <a:cs typeface="Times New Roman" panose="02020603050405020304" pitchFamily="18" charset="0"/>
              </a:rPr>
              <a:t>scikit</a:t>
            </a:r>
            <a:r>
              <a:rPr lang="en-IN" sz="2000" b="1" dirty="0">
                <a:latin typeface="Times New Roman" panose="02020603050405020304" pitchFamily="18" charset="0"/>
                <a:cs typeface="Times New Roman" panose="02020603050405020304" pitchFamily="18" charset="0"/>
              </a:rPr>
              <a:t> –learn, </a:t>
            </a:r>
            <a:r>
              <a:rPr lang="en-IN" sz="2000" b="1" dirty="0" err="1">
                <a:latin typeface="Times New Roman" panose="02020603050405020304" pitchFamily="18" charset="0"/>
                <a:cs typeface="Times New Roman" panose="02020603050405020304" pitchFamily="18" charset="0"/>
              </a:rPr>
              <a:t>keras</a:t>
            </a:r>
            <a:r>
              <a:rPr lang="en-IN" sz="2000" b="1" dirty="0">
                <a:latin typeface="Times New Roman" panose="02020603050405020304" pitchFamily="18" charset="0"/>
                <a:cs typeface="Times New Roman" panose="02020603050405020304" pitchFamily="18" charset="0"/>
              </a:rPr>
              <a:t> and </a:t>
            </a:r>
            <a:r>
              <a:rPr lang="en-IN" sz="2000" b="1" dirty="0" err="1">
                <a:latin typeface="Times New Roman" panose="02020603050405020304" pitchFamily="18" charset="0"/>
                <a:cs typeface="Times New Roman" panose="02020603050405020304" pitchFamily="18" charset="0"/>
              </a:rPr>
              <a:t>tensorflow</a:t>
            </a:r>
            <a:r>
              <a:rPr lang="en-IN" sz="2000" b="1" dirty="0">
                <a:latin typeface="Times New Roman" panose="02020603050405020304" pitchFamily="18" charset="0"/>
                <a:cs typeface="Times New Roman" panose="02020603050405020304" pitchFamily="18" charset="0"/>
              </a:rPr>
              <a:t>”.</a:t>
            </a:r>
            <a:r>
              <a:rPr lang="en-IN" sz="2000" b="1" dirty="0">
                <a:solidFill>
                  <a:srgbClr val="7030A0"/>
                </a:solidFill>
                <a:latin typeface="Times New Roman" panose="02020603050405020304" pitchFamily="18" charset="0"/>
                <a:cs typeface="Times New Roman" panose="02020603050405020304" pitchFamily="18" charset="0"/>
              </a:rPr>
              <a:t>Shroff/O </a:t>
            </a:r>
            <a:r>
              <a:rPr lang="en-IN" sz="2000" b="1" dirty="0" err="1">
                <a:solidFill>
                  <a:srgbClr val="7030A0"/>
                </a:solidFill>
                <a:latin typeface="Times New Roman" panose="02020603050405020304" pitchFamily="18" charset="0"/>
                <a:cs typeface="Times New Roman" panose="02020603050405020304" pitchFamily="18" charset="0"/>
              </a:rPr>
              <a:t>reiy</a:t>
            </a:r>
            <a:r>
              <a:rPr lang="en-IN" sz="2000" b="1" dirty="0">
                <a:solidFill>
                  <a:srgbClr val="7030A0"/>
                </a:solidFill>
                <a:latin typeface="Times New Roman" panose="02020603050405020304" pitchFamily="18" charset="0"/>
                <a:cs typeface="Times New Roman" panose="02020603050405020304" pitchFamily="18" charset="0"/>
              </a:rPr>
              <a:t>, 2019.</a:t>
            </a:r>
          </a:p>
          <a:p>
            <a:pPr marL="0" indent="0" algn="just">
              <a:buNone/>
            </a:pPr>
            <a:r>
              <a:rPr lang="en-IN" sz="2000" b="1" dirty="0" smtClean="0">
                <a:solidFill>
                  <a:schemeClr val="tx1"/>
                </a:solidFill>
                <a:latin typeface="Times New Roman" panose="02020603050405020304" pitchFamily="18" charset="0"/>
                <a:cs typeface="Times New Roman" panose="02020603050405020304" pitchFamily="18" charset="0"/>
              </a:rPr>
              <a:t>[4]</a:t>
            </a:r>
            <a:r>
              <a:rPr lang="en-IN" sz="2000" b="1" dirty="0" smtClean="0">
                <a:solidFill>
                  <a:schemeClr val="accent4"/>
                </a:solidFill>
                <a:latin typeface="Times New Roman" panose="02020603050405020304" pitchFamily="18" charset="0"/>
                <a:cs typeface="Times New Roman" panose="02020603050405020304" pitchFamily="18" charset="0"/>
              </a:rPr>
              <a:t>  </a:t>
            </a:r>
            <a:r>
              <a:rPr lang="en-IN" sz="2000" b="1" dirty="0" smtClean="0">
                <a:solidFill>
                  <a:srgbClr val="7030A0"/>
                </a:solidFill>
                <a:latin typeface="Times New Roman" panose="02020603050405020304" pitchFamily="18" charset="0"/>
                <a:cs typeface="Times New Roman" panose="02020603050405020304" pitchFamily="18" charset="0"/>
              </a:rPr>
              <a:t>Gupta</a:t>
            </a:r>
            <a:r>
              <a:rPr lang="en-IN" sz="2000" b="1" dirty="0">
                <a:solidFill>
                  <a:srgbClr val="7030A0"/>
                </a:solidFill>
                <a:latin typeface="Times New Roman" panose="02020603050405020304" pitchFamily="18" charset="0"/>
                <a:cs typeface="Times New Roman" panose="02020603050405020304" pitchFamily="18" charset="0"/>
              </a:rPr>
              <a:t>, S.C</a:t>
            </a:r>
            <a:r>
              <a:rPr lang="en-IN" sz="2000" b="1" dirty="0">
                <a:latin typeface="Times New Roman" panose="02020603050405020304" pitchFamily="18" charset="0"/>
                <a:cs typeface="Times New Roman" panose="02020603050405020304" pitchFamily="18" charset="0"/>
              </a:rPr>
              <a:t>. ”fundamental of </a:t>
            </a:r>
            <a:r>
              <a:rPr lang="en-IN" sz="2000" b="1" dirty="0" err="1">
                <a:latin typeface="Times New Roman" panose="02020603050405020304" pitchFamily="18" charset="0"/>
                <a:cs typeface="Times New Roman" panose="02020603050405020304" pitchFamily="18" charset="0"/>
              </a:rPr>
              <a:t>staticstics</a:t>
            </a:r>
            <a:r>
              <a:rPr lang="en-IN" sz="2000" b="1" dirty="0">
                <a:latin typeface="Times New Roman" panose="02020603050405020304" pitchFamily="18" charset="0"/>
                <a:cs typeface="Times New Roman" panose="02020603050405020304" pitchFamily="18" charset="0"/>
              </a:rPr>
              <a:t>”.</a:t>
            </a:r>
            <a:r>
              <a:rPr lang="en-IN" sz="2000" b="1" dirty="0">
                <a:solidFill>
                  <a:srgbClr val="7030A0"/>
                </a:solidFill>
                <a:latin typeface="Times New Roman" panose="02020603050405020304" pitchFamily="18" charset="0"/>
                <a:cs typeface="Times New Roman" panose="02020603050405020304" pitchFamily="18" charset="0"/>
              </a:rPr>
              <a:t>Himalaya publishing </a:t>
            </a:r>
            <a:r>
              <a:rPr lang="en-IN" sz="2000" b="1" dirty="0" smtClean="0">
                <a:solidFill>
                  <a:srgbClr val="7030A0"/>
                </a:solidFill>
                <a:latin typeface="Times New Roman" panose="02020603050405020304" pitchFamily="18" charset="0"/>
                <a:cs typeface="Times New Roman" panose="02020603050405020304" pitchFamily="18" charset="0"/>
              </a:rPr>
              <a:t>house,2018.</a:t>
            </a:r>
          </a:p>
          <a:p>
            <a:pPr marL="0" indent="0" algn="just">
              <a:buNone/>
            </a:pPr>
            <a:r>
              <a:rPr lang="en-IN" sz="2000" b="1" dirty="0" smtClean="0">
                <a:solidFill>
                  <a:schemeClr val="tx1"/>
                </a:solidFill>
                <a:latin typeface="Times New Roman" panose="02020603050405020304" pitchFamily="18" charset="0"/>
                <a:cs typeface="Times New Roman" panose="02020603050405020304" pitchFamily="18" charset="0"/>
              </a:rPr>
              <a:t>[5]  </a:t>
            </a:r>
            <a:r>
              <a:rPr lang="en-IN" sz="2000" b="1" dirty="0" smtClean="0">
                <a:solidFill>
                  <a:schemeClr val="accent4"/>
                </a:solidFill>
                <a:effectLst>
                  <a:outerShdw blurRad="38100" dist="19050" dir="2700000" algn="tl">
                    <a:srgbClr val="000000">
                      <a:alpha val="40000"/>
                    </a:srgbClr>
                  </a:outerShdw>
                </a:effectLst>
                <a:latin typeface="Times New Roman" panose="02020603050405020304" pitchFamily="18" charset="0"/>
                <a:cs typeface="Times New Roman" panose="02020603050405020304" pitchFamily="18" charset="0"/>
              </a:rPr>
              <a:t>K.T.B.V</a:t>
            </a:r>
            <a:r>
              <a:rPr lang="en-IN" sz="2000" b="1" dirty="0">
                <a:solidFill>
                  <a:schemeClr val="accent4"/>
                </a:solidFill>
                <a:effectLst>
                  <a:outerShdw blurRad="38100" dist="19050" dir="2700000" algn="tl">
                    <a:srgbClr val="000000">
                      <a:alpha val="40000"/>
                    </a:srgbClr>
                  </a:outerShdw>
                </a:effectLst>
                <a:latin typeface="Times New Roman" panose="02020603050405020304" pitchFamily="18" charset="0"/>
                <a:cs typeface="Times New Roman" panose="02020603050405020304" pitchFamily="18" charset="0"/>
              </a:rPr>
              <a:t>. Sam </a:t>
            </a:r>
            <a:r>
              <a:rPr lang="en-IN" sz="2000" b="1" dirty="0" err="1">
                <a:solidFill>
                  <a:schemeClr val="accent4"/>
                </a:solidFill>
                <a:effectLst>
                  <a:outerShdw blurRad="38100" dist="19050" dir="2700000" algn="tl">
                    <a:srgbClr val="000000">
                      <a:alpha val="40000"/>
                    </a:srgbClr>
                  </a:outerShdw>
                </a:effectLst>
                <a:latin typeface="Times New Roman" panose="02020603050405020304" pitchFamily="18" charset="0"/>
                <a:cs typeface="Times New Roman" panose="02020603050405020304" pitchFamily="18" charset="0"/>
              </a:rPr>
              <a:t>Maes</a:t>
            </a:r>
            <a:r>
              <a:rPr lang="en-IN" sz="2000" b="1" dirty="0">
                <a:solidFill>
                  <a:schemeClr val="accent4"/>
                </a:solidFill>
                <a:effectLst>
                  <a:outerShdw blurRad="38100" dist="19050" dir="2700000" algn="tl">
                    <a:srgbClr val="000000">
                      <a:alpha val="40000"/>
                    </a:srgbClr>
                  </a:outerShdw>
                </a:effectLst>
                <a:latin typeface="Times New Roman" panose="02020603050405020304" pitchFamily="18" charset="0"/>
                <a:cs typeface="Times New Roman" panose="02020603050405020304" pitchFamily="18" charset="0"/>
              </a:rPr>
              <a:t>, </a:t>
            </a:r>
            <a:r>
              <a:rPr lang="en-IN" sz="2000" b="1" dirty="0">
                <a:solidFill>
                  <a:schemeClr val="tx1">
                    <a:lumMod val="85000"/>
                    <a:lumOff val="15000"/>
                  </a:schemeClr>
                </a:solidFill>
                <a:effectLst>
                  <a:outerShdw blurRad="38100" dist="19050" dir="2700000" algn="tl">
                    <a:srgbClr val="000000">
                      <a:alpha val="40000"/>
                    </a:srgbClr>
                  </a:outerShdw>
                </a:effectLst>
                <a:latin typeface="Times New Roman" panose="02020603050405020304" pitchFamily="18" charset="0"/>
                <a:cs typeface="Times New Roman" panose="02020603050405020304" pitchFamily="18" charset="0"/>
              </a:rPr>
              <a:t>“Credit cards fraud detection using </a:t>
            </a:r>
            <a:r>
              <a:rPr lang="en-IN" sz="2000" b="1" dirty="0" err="1">
                <a:solidFill>
                  <a:schemeClr val="tx1">
                    <a:lumMod val="85000"/>
                    <a:lumOff val="15000"/>
                  </a:schemeClr>
                </a:solidFill>
                <a:effectLst>
                  <a:outerShdw blurRad="38100" dist="19050" dir="2700000" algn="tl">
                    <a:srgbClr val="000000">
                      <a:alpha val="40000"/>
                    </a:srgbClr>
                  </a:outerShdw>
                </a:effectLst>
                <a:latin typeface="Times New Roman" panose="02020603050405020304" pitchFamily="18" charset="0"/>
                <a:cs typeface="Times New Roman" panose="02020603050405020304" pitchFamily="18" charset="0"/>
              </a:rPr>
              <a:t>bayesian</a:t>
            </a:r>
            <a:r>
              <a:rPr lang="en-IN" sz="2000" b="1" dirty="0">
                <a:solidFill>
                  <a:schemeClr val="tx1">
                    <a:lumMod val="85000"/>
                    <a:lumOff val="15000"/>
                  </a:schemeClr>
                </a:solidFill>
                <a:effectLst>
                  <a:outerShdw blurRad="38100" dist="19050" dir="2700000" algn="tl">
                    <a:srgbClr val="000000">
                      <a:alpha val="40000"/>
                    </a:srgbClr>
                  </a:outerShdw>
                </a:effectLst>
                <a:latin typeface="Times New Roman" panose="02020603050405020304" pitchFamily="18" charset="0"/>
                <a:cs typeface="Times New Roman" panose="02020603050405020304" pitchFamily="18" charset="0"/>
              </a:rPr>
              <a:t> and neural </a:t>
            </a:r>
            <a:r>
              <a:rPr lang="en-IN" sz="2000" b="1" dirty="0" err="1" smtClean="0">
                <a:solidFill>
                  <a:schemeClr val="tx1">
                    <a:lumMod val="85000"/>
                    <a:lumOff val="15000"/>
                  </a:schemeClr>
                </a:solidFill>
                <a:effectLst>
                  <a:outerShdw blurRad="38100" dist="19050" dir="2700000" algn="tl">
                    <a:srgbClr val="000000">
                      <a:alpha val="40000"/>
                    </a:srgbClr>
                  </a:outerShdw>
                </a:effectLst>
                <a:latin typeface="Times New Roman" panose="02020603050405020304" pitchFamily="18" charset="0"/>
                <a:cs typeface="Times New Roman" panose="02020603050405020304" pitchFamily="18" charset="0"/>
              </a:rPr>
              <a:t>networks</a:t>
            </a:r>
            <a:r>
              <a:rPr lang="en-IN" sz="2000" b="1" dirty="0" err="1">
                <a:solidFill>
                  <a:schemeClr val="tx1">
                    <a:lumMod val="85000"/>
                    <a:lumOff val="15000"/>
                  </a:schemeClr>
                </a:solidFill>
                <a:effectLst>
                  <a:outerShdw blurRad="38100" dist="19050" dir="2700000" algn="tl">
                    <a:srgbClr val="000000">
                      <a:alpha val="40000"/>
                    </a:srgbClr>
                  </a:outerShdw>
                </a:effectLst>
                <a:latin typeface="Times New Roman" panose="02020603050405020304" pitchFamily="18" charset="0"/>
                <a:cs typeface="Times New Roman" panose="02020603050405020304" pitchFamily="18" charset="0"/>
              </a:rPr>
              <a:t>,”</a:t>
            </a:r>
            <a:r>
              <a:rPr lang="en-IN" sz="2000" b="1" dirty="0" err="1">
                <a:solidFill>
                  <a:schemeClr val="accent4"/>
                </a:solidFill>
                <a:effectLst>
                  <a:outerShdw blurRad="38100" dist="19050" dir="2700000" algn="tl">
                    <a:srgbClr val="000000">
                      <a:alpha val="40000"/>
                    </a:srgbClr>
                  </a:outerShdw>
                </a:effectLst>
                <a:latin typeface="Times New Roman" panose="02020603050405020304" pitchFamily="18" charset="0"/>
                <a:cs typeface="Times New Roman" panose="02020603050405020304" pitchFamily="18" charset="0"/>
              </a:rPr>
              <a:t>p</a:t>
            </a:r>
            <a:r>
              <a:rPr lang="en-IN" sz="2000" b="1" dirty="0">
                <a:solidFill>
                  <a:schemeClr val="accent4"/>
                </a:solidFill>
                <a:effectLst>
                  <a:outerShdw blurRad="38100" dist="19050" dir="2700000" algn="tl">
                    <a:srgbClr val="000000">
                      <a:alpha val="40000"/>
                    </a:srgbClr>
                  </a:outerShdw>
                </a:effectLst>
                <a:latin typeface="Times New Roman" panose="02020603050405020304" pitchFamily="18" charset="0"/>
                <a:cs typeface="Times New Roman" panose="02020603050405020304" pitchFamily="18" charset="0"/>
              </a:rPr>
              <a:t>. 7,August 2002</a:t>
            </a:r>
            <a:endParaRPr lang="en-IN" sz="2000" b="1" dirty="0">
              <a:solidFill>
                <a:schemeClr val="accent4"/>
              </a:solidFill>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76370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Butterflies Thank You Cards| The Image Sh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624" y="463640"/>
            <a:ext cx="7430082" cy="5378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507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B0F0"/>
                </a:solidFill>
                <a:latin typeface="Algerian" panose="04020705040A02060702" pitchFamily="82" charset="0"/>
              </a:rPr>
              <a:t>Introduction</a:t>
            </a:r>
            <a:endParaRPr lang="en-IN" dirty="0">
              <a:solidFill>
                <a:srgbClr val="00B0F0"/>
              </a:solidFill>
              <a:latin typeface="Algerian" panose="04020705040A02060702" pitchFamily="82" charset="0"/>
            </a:endParaRPr>
          </a:p>
        </p:txBody>
      </p:sp>
      <p:sp>
        <p:nvSpPr>
          <p:cNvPr id="3" name="Content Placeholder 2"/>
          <p:cNvSpPr>
            <a:spLocks noGrp="1"/>
          </p:cNvSpPr>
          <p:nvPr>
            <p:ph idx="1"/>
          </p:nvPr>
        </p:nvSpPr>
        <p:spPr>
          <a:xfrm>
            <a:off x="2589212" y="1468191"/>
            <a:ext cx="8915400" cy="5125791"/>
          </a:xfrm>
        </p:spPr>
        <p:txBody>
          <a:bodyPr>
            <a:normAutofit fontScale="40000" lnSpcReduction="20000"/>
          </a:bodyPr>
          <a:lstStyle/>
          <a:p>
            <a:pPr algn="just">
              <a:lnSpc>
                <a:spcPct val="170000"/>
              </a:lnSpc>
            </a:pPr>
            <a:r>
              <a:rPr lang="en-IN" sz="3700" b="1" dirty="0" smtClean="0">
                <a:solidFill>
                  <a:schemeClr val="tx1"/>
                </a:solidFill>
                <a:latin typeface="Times New Roman" panose="02020603050405020304" pitchFamily="18" charset="0"/>
                <a:cs typeface="Times New Roman" panose="02020603050405020304" pitchFamily="18" charset="0"/>
              </a:rPr>
              <a:t>The online shopping growing day to day. Credit cards are used for purchasing goods and services with the help of virtual card and physical card where as virtual card for online transaction and physical card for offline transaction.</a:t>
            </a:r>
          </a:p>
          <a:p>
            <a:pPr algn="just">
              <a:lnSpc>
                <a:spcPct val="170000"/>
              </a:lnSpc>
            </a:pPr>
            <a:r>
              <a:rPr lang="en-IN" sz="3700" b="1" dirty="0" smtClean="0">
                <a:solidFill>
                  <a:schemeClr val="tx1"/>
                </a:solidFill>
                <a:latin typeface="Times New Roman" panose="02020603050405020304" pitchFamily="18" charset="0"/>
                <a:cs typeface="Times New Roman" panose="02020603050405020304" pitchFamily="18" charset="0"/>
              </a:rPr>
              <a:t>In a physical-card based purchase , the cardholder presents his card physically to a merchant for making a payment. </a:t>
            </a:r>
            <a:endParaRPr lang="en-IN" sz="3700" b="1" dirty="0" smtClean="0">
              <a:solidFill>
                <a:schemeClr val="tx1"/>
              </a:solidFill>
              <a:latin typeface="Times New Roman" panose="02020603050405020304" pitchFamily="18" charset="0"/>
              <a:cs typeface="Times New Roman" panose="02020603050405020304" pitchFamily="18" charset="0"/>
            </a:endParaRPr>
          </a:p>
          <a:p>
            <a:pPr algn="just">
              <a:lnSpc>
                <a:spcPct val="170000"/>
              </a:lnSpc>
            </a:pPr>
            <a:r>
              <a:rPr lang="en-IN" sz="3700" b="1" dirty="0" smtClean="0">
                <a:solidFill>
                  <a:schemeClr val="tx1"/>
                </a:solidFill>
                <a:latin typeface="Times New Roman" panose="02020603050405020304" pitchFamily="18" charset="0"/>
                <a:cs typeface="Times New Roman" panose="02020603050405020304" pitchFamily="18" charset="0"/>
              </a:rPr>
              <a:t>In </a:t>
            </a:r>
            <a:r>
              <a:rPr lang="en-IN" sz="3700" b="1" dirty="0" smtClean="0">
                <a:solidFill>
                  <a:schemeClr val="tx1"/>
                </a:solidFill>
                <a:latin typeface="Times New Roman" panose="02020603050405020304" pitchFamily="18" charset="0"/>
                <a:cs typeface="Times New Roman" panose="02020603050405020304" pitchFamily="18" charset="0"/>
              </a:rPr>
              <a:t>online payment mode , attackers need only little information for doing fraudulent transaction (secure code , card number , expiration data etc</a:t>
            </a:r>
            <a:r>
              <a:rPr lang="en-IN" sz="3700" b="1" dirty="0" smtClean="0">
                <a:solidFill>
                  <a:schemeClr val="tx1"/>
                </a:solidFill>
                <a:latin typeface="Times New Roman" panose="02020603050405020304" pitchFamily="18" charset="0"/>
                <a:cs typeface="Times New Roman" panose="02020603050405020304" pitchFamily="18" charset="0"/>
              </a:rPr>
              <a:t>.).</a:t>
            </a:r>
          </a:p>
          <a:p>
            <a:pPr algn="just">
              <a:lnSpc>
                <a:spcPct val="170000"/>
              </a:lnSpc>
            </a:pPr>
            <a:r>
              <a:rPr lang="en-US" sz="3700" b="1" dirty="0">
                <a:solidFill>
                  <a:schemeClr val="tx1"/>
                </a:solidFill>
                <a:latin typeface="Times New Roman" panose="02020603050405020304" pitchFamily="18" charset="0"/>
                <a:cs typeface="Times New Roman" panose="02020603050405020304" pitchFamily="18" charset="0"/>
              </a:rPr>
              <a:t>Credit card fraud is a significant concern for both financial institutions and consumers worldwide. With the increasing prevalence of online transactions and digital payments, fraudulent activities have become more sophisticated, necessitating robust detection mechanisms</a:t>
            </a:r>
            <a:r>
              <a:rPr lang="en-US" sz="3700" b="1" dirty="0" smtClean="0">
                <a:solidFill>
                  <a:schemeClr val="tx1"/>
                </a:solidFill>
                <a:latin typeface="Times New Roman" panose="02020603050405020304" pitchFamily="18" charset="0"/>
                <a:cs typeface="Times New Roman" panose="02020603050405020304" pitchFamily="18" charset="0"/>
              </a:rPr>
              <a:t>.</a:t>
            </a:r>
          </a:p>
          <a:p>
            <a:pPr algn="just">
              <a:lnSpc>
                <a:spcPct val="170000"/>
              </a:lnSpc>
            </a:pPr>
            <a:r>
              <a:rPr lang="en-US" sz="3700" b="1" dirty="0">
                <a:solidFill>
                  <a:schemeClr val="tx1"/>
                </a:solidFill>
                <a:latin typeface="Times New Roman" panose="02020603050405020304" pitchFamily="18" charset="0"/>
                <a:cs typeface="Times New Roman" panose="02020603050405020304" pitchFamily="18" charset="0"/>
              </a:rPr>
              <a:t>C</a:t>
            </a:r>
            <a:r>
              <a:rPr lang="en-US" sz="3700" b="1" dirty="0" smtClean="0">
                <a:solidFill>
                  <a:schemeClr val="tx1"/>
                </a:solidFill>
                <a:latin typeface="Times New Roman" panose="02020603050405020304" pitchFamily="18" charset="0"/>
                <a:cs typeface="Times New Roman" panose="02020603050405020304" pitchFamily="18" charset="0"/>
              </a:rPr>
              <a:t>redit </a:t>
            </a:r>
            <a:r>
              <a:rPr lang="en-US" sz="3700" b="1" dirty="0">
                <a:solidFill>
                  <a:schemeClr val="tx1"/>
                </a:solidFill>
                <a:latin typeface="Times New Roman" panose="02020603050405020304" pitchFamily="18" charset="0"/>
                <a:cs typeface="Times New Roman" panose="02020603050405020304" pitchFamily="18" charset="0"/>
              </a:rPr>
              <a:t>card fraud detection, including supervised learning, unsupervised learning, and hybrid methods. Additionally, it will discuss the challenges faced in fraud detection, such as imbalanced datasets and evolving fraud tactics, and propose strategies to address them.</a:t>
            </a:r>
            <a:endParaRPr lang="en-IN" sz="3700" b="1" dirty="0" smtClean="0">
              <a:solidFill>
                <a:schemeClr val="tx1"/>
              </a:solidFill>
              <a:latin typeface="Times New Roman" panose="02020603050405020304" pitchFamily="18" charset="0"/>
              <a:cs typeface="Times New Roman" panose="02020603050405020304" pitchFamily="18" charset="0"/>
            </a:endParaRPr>
          </a:p>
          <a:p>
            <a:pPr algn="just">
              <a:lnSpc>
                <a:spcPct val="170000"/>
              </a:lnSpc>
            </a:pPr>
            <a:endParaRPr lang="en-IN" sz="2400" b="1"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9456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40774"/>
            <a:ext cx="8911687" cy="1280890"/>
          </a:xfrm>
        </p:spPr>
        <p:txBody>
          <a:bodyPr>
            <a:normAutofit/>
          </a:bodyPr>
          <a:lstStyle/>
          <a:p>
            <a:r>
              <a:rPr lang="en-IN" sz="4000" dirty="0" smtClean="0">
                <a:solidFill>
                  <a:srgbClr val="00B0F0"/>
                </a:solidFill>
                <a:latin typeface="Algerian" panose="04020705040A02060702" pitchFamily="82" charset="0"/>
              </a:rPr>
              <a:t>Abstract</a:t>
            </a:r>
            <a:endParaRPr lang="en-IN" sz="4000" dirty="0">
              <a:solidFill>
                <a:srgbClr val="00B0F0"/>
              </a:solidFill>
              <a:latin typeface="Algerian" panose="04020705040A02060702" pitchFamily="82" charset="0"/>
            </a:endParaRPr>
          </a:p>
        </p:txBody>
      </p:sp>
      <p:sp>
        <p:nvSpPr>
          <p:cNvPr id="3" name="Content Placeholder 2"/>
          <p:cNvSpPr>
            <a:spLocks noGrp="1"/>
          </p:cNvSpPr>
          <p:nvPr>
            <p:ph idx="1"/>
          </p:nvPr>
        </p:nvSpPr>
        <p:spPr>
          <a:xfrm>
            <a:off x="2708835" y="1365160"/>
            <a:ext cx="8911687" cy="5492840"/>
          </a:xfrm>
        </p:spPr>
        <p:txBody>
          <a:bodyPr>
            <a:normAutofit fontScale="25000" lnSpcReduction="20000"/>
          </a:bodyPr>
          <a:lstStyle/>
          <a:p>
            <a:pPr algn="just">
              <a:lnSpc>
                <a:spcPct val="150000"/>
              </a:lnSpc>
            </a:pPr>
            <a:r>
              <a:rPr lang="en-US" sz="6400" b="1" dirty="0">
                <a:solidFill>
                  <a:schemeClr val="tx1"/>
                </a:solidFill>
                <a:latin typeface="Times New Roman" panose="02020603050405020304" pitchFamily="18" charset="0"/>
                <a:cs typeface="Times New Roman" panose="02020603050405020304" pitchFamily="18" charset="0"/>
              </a:rPr>
              <a:t>Credit card fraud detection is presently the most frequently occurring problem in the present world. This is due to the rise in both online transactions and e-commerce platforms. </a:t>
            </a:r>
            <a:endParaRPr lang="en-US" sz="6400" b="1"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6400" b="1" dirty="0" smtClean="0">
                <a:solidFill>
                  <a:schemeClr val="tx1"/>
                </a:solidFill>
                <a:latin typeface="Times New Roman" panose="02020603050405020304" pitchFamily="18" charset="0"/>
                <a:cs typeface="Times New Roman" panose="02020603050405020304" pitchFamily="18" charset="0"/>
              </a:rPr>
              <a:t>Credit </a:t>
            </a:r>
            <a:r>
              <a:rPr lang="en-US" sz="6400" b="1" dirty="0">
                <a:solidFill>
                  <a:schemeClr val="tx1"/>
                </a:solidFill>
                <a:latin typeface="Times New Roman" panose="02020603050405020304" pitchFamily="18" charset="0"/>
                <a:cs typeface="Times New Roman" panose="02020603050405020304" pitchFamily="18" charset="0"/>
              </a:rPr>
              <a:t>card fraud generally happens when the card was stolen for any of the unauthorized purposes or even when the fraudster uses the credit card information for his use. In the present world, we are facing a lot of credit card problems</a:t>
            </a:r>
            <a:r>
              <a:rPr lang="en-US" sz="6400" b="1" dirty="0" smtClean="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US" sz="6400" b="1" dirty="0" smtClean="0">
                <a:solidFill>
                  <a:schemeClr val="tx1"/>
                </a:solidFill>
                <a:latin typeface="Times New Roman" panose="02020603050405020304" pitchFamily="18" charset="0"/>
                <a:cs typeface="Times New Roman" panose="02020603050405020304" pitchFamily="18" charset="0"/>
              </a:rPr>
              <a:t>To </a:t>
            </a:r>
            <a:r>
              <a:rPr lang="en-US" sz="6400" b="1" dirty="0">
                <a:solidFill>
                  <a:schemeClr val="tx1"/>
                </a:solidFill>
                <a:latin typeface="Times New Roman" panose="02020603050405020304" pitchFamily="18" charset="0"/>
                <a:cs typeface="Times New Roman" panose="02020603050405020304" pitchFamily="18" charset="0"/>
              </a:rPr>
              <a:t>detect the fraudulent activities the credit card fraud detection system was introduced. This project aims to focus mainly on machine learning algorithms. The algorithms used are random forest algorithm and the </a:t>
            </a:r>
            <a:r>
              <a:rPr lang="en-US" sz="6400" b="1" dirty="0" smtClean="0">
                <a:solidFill>
                  <a:schemeClr val="tx1"/>
                </a:solidFill>
                <a:latin typeface="Times New Roman" panose="02020603050405020304" pitchFamily="18" charset="0"/>
                <a:cs typeface="Times New Roman" panose="02020603050405020304" pitchFamily="18" charset="0"/>
              </a:rPr>
              <a:t>Ad boost </a:t>
            </a:r>
            <a:r>
              <a:rPr lang="en-US" sz="6400" b="1" dirty="0">
                <a:solidFill>
                  <a:schemeClr val="tx1"/>
                </a:solidFill>
                <a:latin typeface="Times New Roman" panose="02020603050405020304" pitchFamily="18" charset="0"/>
                <a:cs typeface="Times New Roman" panose="02020603050405020304" pitchFamily="18" charset="0"/>
              </a:rPr>
              <a:t>algorithm. </a:t>
            </a:r>
            <a:endParaRPr lang="en-US" sz="6400" b="1"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6400" b="1" dirty="0" smtClean="0">
                <a:solidFill>
                  <a:schemeClr val="tx1"/>
                </a:solidFill>
                <a:latin typeface="Times New Roman" panose="02020603050405020304" pitchFamily="18" charset="0"/>
                <a:cs typeface="Times New Roman" panose="02020603050405020304" pitchFamily="18" charset="0"/>
              </a:rPr>
              <a:t>The </a:t>
            </a:r>
            <a:r>
              <a:rPr lang="en-US" sz="6400" b="1" dirty="0">
                <a:solidFill>
                  <a:schemeClr val="tx1"/>
                </a:solidFill>
                <a:latin typeface="Times New Roman" panose="02020603050405020304" pitchFamily="18" charset="0"/>
                <a:cs typeface="Times New Roman" panose="02020603050405020304" pitchFamily="18" charset="0"/>
              </a:rPr>
              <a:t>results of the two algorithms are based on accuracy, precision, </a:t>
            </a:r>
            <a:r>
              <a:rPr lang="en-US" sz="6400" b="1" dirty="0" smtClean="0">
                <a:solidFill>
                  <a:schemeClr val="tx1"/>
                </a:solidFill>
                <a:latin typeface="Times New Roman" panose="02020603050405020304" pitchFamily="18" charset="0"/>
                <a:cs typeface="Times New Roman" panose="02020603050405020304" pitchFamily="18" charset="0"/>
              </a:rPr>
              <a:t>recall</a:t>
            </a:r>
            <a:r>
              <a:rPr lang="en-US" sz="6400" b="1" dirty="0">
                <a:solidFill>
                  <a:schemeClr val="tx1"/>
                </a:solidFill>
                <a:latin typeface="Times New Roman" panose="02020603050405020304" pitchFamily="18" charset="0"/>
                <a:cs typeface="Times New Roman" panose="02020603050405020304" pitchFamily="18" charset="0"/>
              </a:rPr>
              <a:t>.</a:t>
            </a:r>
            <a:r>
              <a:rPr lang="en-US" sz="6400" b="1" dirty="0" smtClean="0">
                <a:solidFill>
                  <a:schemeClr val="tx1"/>
                </a:solidFill>
                <a:latin typeface="Times New Roman" panose="02020603050405020304" pitchFamily="18" charset="0"/>
                <a:cs typeface="Times New Roman" panose="02020603050405020304" pitchFamily="18" charset="0"/>
              </a:rPr>
              <a:t>. </a:t>
            </a:r>
            <a:r>
              <a:rPr lang="en-US" sz="6400" b="1" dirty="0">
                <a:solidFill>
                  <a:schemeClr val="tx1"/>
                </a:solidFill>
                <a:latin typeface="Times New Roman" panose="02020603050405020304" pitchFamily="18" charset="0"/>
                <a:cs typeface="Times New Roman" panose="02020603050405020304" pitchFamily="18" charset="0"/>
              </a:rPr>
              <a:t>The ROC curve is plotted based on the confusion matrix</a:t>
            </a:r>
            <a:r>
              <a:rPr lang="en-US" sz="6400" b="1" dirty="0" smtClean="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US" sz="6400" b="1" dirty="0" smtClean="0">
                <a:solidFill>
                  <a:schemeClr val="tx1"/>
                </a:solidFill>
                <a:latin typeface="Times New Roman" panose="02020603050405020304" pitchFamily="18" charset="0"/>
                <a:cs typeface="Times New Roman" panose="02020603050405020304" pitchFamily="18" charset="0"/>
              </a:rPr>
              <a:t>The </a:t>
            </a:r>
            <a:r>
              <a:rPr lang="en-US" sz="6400" b="1" dirty="0">
                <a:solidFill>
                  <a:schemeClr val="tx1"/>
                </a:solidFill>
                <a:latin typeface="Times New Roman" panose="02020603050405020304" pitchFamily="18" charset="0"/>
                <a:cs typeface="Times New Roman" panose="02020603050405020304" pitchFamily="18" charset="0"/>
              </a:rPr>
              <a:t>Random Forest and the </a:t>
            </a:r>
            <a:r>
              <a:rPr lang="en-US" sz="6400" b="1" dirty="0" smtClean="0">
                <a:solidFill>
                  <a:schemeClr val="tx1"/>
                </a:solidFill>
                <a:latin typeface="Times New Roman" panose="02020603050405020304" pitchFamily="18" charset="0"/>
                <a:cs typeface="Times New Roman" panose="02020603050405020304" pitchFamily="18" charset="0"/>
              </a:rPr>
              <a:t>Ad boost </a:t>
            </a:r>
            <a:r>
              <a:rPr lang="en-US" sz="6400" b="1" dirty="0">
                <a:solidFill>
                  <a:schemeClr val="tx1"/>
                </a:solidFill>
                <a:latin typeface="Times New Roman" panose="02020603050405020304" pitchFamily="18" charset="0"/>
                <a:cs typeface="Times New Roman" panose="02020603050405020304" pitchFamily="18" charset="0"/>
              </a:rPr>
              <a:t>algorithms are compared and the algorithm that has the greatest accuracy, precision, recall, </a:t>
            </a:r>
            <a:r>
              <a:rPr lang="en-US" sz="6400" b="1" dirty="0" smtClean="0">
                <a:solidFill>
                  <a:schemeClr val="tx1"/>
                </a:solidFill>
                <a:latin typeface="Times New Roman" panose="02020603050405020304" pitchFamily="18" charset="0"/>
                <a:cs typeface="Times New Roman" panose="02020603050405020304" pitchFamily="18" charset="0"/>
              </a:rPr>
              <a:t>is </a:t>
            </a:r>
            <a:r>
              <a:rPr lang="en-US" sz="6400" b="1" dirty="0">
                <a:solidFill>
                  <a:schemeClr val="tx1"/>
                </a:solidFill>
                <a:latin typeface="Times New Roman" panose="02020603050405020304" pitchFamily="18" charset="0"/>
                <a:cs typeface="Times New Roman" panose="02020603050405020304" pitchFamily="18" charset="0"/>
              </a:rPr>
              <a:t>considered as the best algorithm that is used to detect the </a:t>
            </a:r>
            <a:r>
              <a:rPr lang="en-US" sz="6400" b="1" dirty="0" smtClean="0">
                <a:solidFill>
                  <a:schemeClr val="tx1"/>
                </a:solidFill>
                <a:latin typeface="Times New Roman" panose="02020603050405020304" pitchFamily="18" charset="0"/>
                <a:cs typeface="Times New Roman" panose="02020603050405020304" pitchFamily="18" charset="0"/>
              </a:rPr>
              <a:t>fraud. </a:t>
            </a:r>
            <a:endParaRPr lang="en-GB" sz="6400" b="1"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GB" sz="2400" b="1" dirty="0" smtClean="0">
              <a:solidFill>
                <a:schemeClr val="tx1"/>
              </a:solidFill>
              <a:effectLst>
                <a:outerShdw blurRad="38100" dist="19050" dir="2700000" algn="tl">
                  <a:srgbClr val="000000">
                    <a:alpha val="40000"/>
                  </a:srgbClr>
                </a:outerShdw>
              </a:effectLst>
              <a:latin typeface="Times New Roman" panose="02020603050405020304" pitchFamily="18" charset="0"/>
              <a:cs typeface="Times New Roman" panose="02020603050405020304" pitchFamily="18" charset="0"/>
            </a:endParaRPr>
          </a:p>
          <a:p>
            <a:endParaRPr lang="en-GB" sz="2400" b="1" dirty="0" smtClean="0">
              <a:solidFill>
                <a:schemeClr val="tx1"/>
              </a:solidFill>
              <a:effectLst>
                <a:outerShdw blurRad="38100" dist="19050" dir="2700000" algn="tl">
                  <a:srgbClr val="000000">
                    <a:alpha val="40000"/>
                  </a:srgbClr>
                </a:outerShdw>
              </a:effectLst>
            </a:endParaRPr>
          </a:p>
          <a:p>
            <a:endParaRPr lang="en-GB" sz="2400" b="1" dirty="0" smtClean="0">
              <a:solidFill>
                <a:schemeClr val="tx1"/>
              </a:solidFill>
              <a:effectLst>
                <a:outerShdw blurRad="38100" dist="19050" dir="2700000" algn="tl">
                  <a:srgbClr val="000000">
                    <a:alpha val="40000"/>
                  </a:srgbClr>
                </a:outerShdw>
              </a:effectLst>
            </a:endParaRPr>
          </a:p>
          <a:p>
            <a:endParaRPr lang="en-US" sz="2400" b="1" dirty="0">
              <a:solidFill>
                <a:schemeClr val="tx1"/>
              </a:solidFill>
              <a:latin typeface="Arial Rounded MT Bold" panose="020F0704030504030204" pitchFamily="34" charset="0"/>
            </a:endParaRPr>
          </a:p>
          <a:p>
            <a:pPr marL="0" indent="0">
              <a:buNone/>
            </a:pPr>
            <a:endParaRPr lang="en-US" sz="2400" dirty="0">
              <a:solidFill>
                <a:srgbClr val="7030A0"/>
              </a:solidFill>
              <a:latin typeface="Arial Rounded MT Bold" panose="020F0704030504030204" pitchFamily="34" charset="0"/>
            </a:endParaRPr>
          </a:p>
        </p:txBody>
      </p:sp>
    </p:spTree>
    <p:extLst>
      <p:ext uri="{BB962C8B-B14F-4D97-AF65-F5344CB8AC3E}">
        <p14:creationId xmlns:p14="http://schemas.microsoft.com/office/powerpoint/2010/main" val="2010737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B0F0"/>
                </a:solidFill>
                <a:latin typeface="Algerian" panose="04020705040A02060702" pitchFamily="82" charset="0"/>
              </a:rPr>
              <a:t>EXISTING SYSTEN</a:t>
            </a:r>
            <a:endParaRPr lang="en-IN" dirty="0">
              <a:solidFill>
                <a:srgbClr val="00B0F0"/>
              </a:solidFill>
              <a:latin typeface="Algerian" panose="04020705040A02060702" pitchFamily="82" charset="0"/>
            </a:endParaRPr>
          </a:p>
        </p:txBody>
      </p:sp>
      <p:sp>
        <p:nvSpPr>
          <p:cNvPr id="3" name="Content Placeholder 2"/>
          <p:cNvSpPr>
            <a:spLocks noGrp="1"/>
          </p:cNvSpPr>
          <p:nvPr>
            <p:ph idx="1"/>
          </p:nvPr>
        </p:nvSpPr>
        <p:spPr>
          <a:xfrm>
            <a:off x="2589212" y="1571223"/>
            <a:ext cx="8915400" cy="5286777"/>
          </a:xfrm>
        </p:spPr>
        <p:txBody>
          <a:bodyPr>
            <a:normAutofit lnSpcReduction="10000"/>
          </a:bodyPr>
          <a:lstStyle/>
          <a:p>
            <a:pPr algn="just">
              <a:lnSpc>
                <a:spcPct val="150000"/>
              </a:lnSpc>
            </a:pPr>
            <a:r>
              <a:rPr lang="en-IN" sz="1600" b="1" dirty="0" smtClean="0">
                <a:solidFill>
                  <a:schemeClr val="tx1"/>
                </a:solidFill>
                <a:latin typeface="Times New Roman" panose="02020603050405020304" pitchFamily="18" charset="0"/>
                <a:cs typeface="Times New Roman" panose="02020603050405020304" pitchFamily="18" charset="0"/>
              </a:rPr>
              <a:t>One of the earliest system is CCFD system using </a:t>
            </a:r>
            <a:r>
              <a:rPr lang="en-IN" sz="1600" b="1" dirty="0" smtClean="0">
                <a:solidFill>
                  <a:schemeClr val="tx1"/>
                </a:solidFill>
                <a:latin typeface="Times New Roman" panose="02020603050405020304" pitchFamily="18" charset="0"/>
                <a:cs typeface="Times New Roman" panose="02020603050405020304" pitchFamily="18" charset="0"/>
              </a:rPr>
              <a:t>Markova </a:t>
            </a:r>
            <a:r>
              <a:rPr lang="en-IN" sz="1600" b="1" dirty="0" smtClean="0">
                <a:solidFill>
                  <a:schemeClr val="tx1"/>
                </a:solidFill>
                <a:latin typeface="Times New Roman" panose="02020603050405020304" pitchFamily="18" charset="0"/>
                <a:cs typeface="Times New Roman" panose="02020603050405020304" pitchFamily="18" charset="0"/>
              </a:rPr>
              <a:t>model . Some other various existing algorithm used in the credit cards fraud detection system Includes cost sensitive decision tree(CSDT),support vector machine(SVM</a:t>
            </a:r>
            <a:r>
              <a:rPr lang="en-IN" sz="1600" b="1" dirty="0" smtClean="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US" sz="1600" b="1" dirty="0" smtClean="0">
                <a:solidFill>
                  <a:schemeClr val="tx1"/>
                </a:solidFill>
                <a:latin typeface="Times New Roman" panose="02020603050405020304" pitchFamily="18" charset="0"/>
                <a:cs typeface="Times New Roman" panose="02020603050405020304" pitchFamily="18" charset="0"/>
              </a:rPr>
              <a:t>Existing </a:t>
            </a:r>
            <a:r>
              <a:rPr lang="en-US" sz="1600" b="1" dirty="0">
                <a:solidFill>
                  <a:schemeClr val="tx1"/>
                </a:solidFill>
                <a:latin typeface="Times New Roman" panose="02020603050405020304" pitchFamily="18" charset="0"/>
                <a:cs typeface="Times New Roman" panose="02020603050405020304" pitchFamily="18" charset="0"/>
              </a:rPr>
              <a:t>systems for credit card fraud detection typically employ a combination of rule-based methods, statistical techniques, machine learning algorithms, and anomaly detection approaches</a:t>
            </a:r>
            <a:r>
              <a:rPr lang="en-US" sz="1600" b="1" dirty="0" smtClean="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IN" sz="1600" b="1" dirty="0">
                <a:solidFill>
                  <a:schemeClr val="tx1"/>
                </a:solidFill>
                <a:latin typeface="Times New Roman" panose="02020603050405020304" pitchFamily="18" charset="0"/>
                <a:cs typeface="Times New Roman" panose="02020603050405020304" pitchFamily="18" charset="0"/>
              </a:rPr>
              <a:t>Credit card fraud detection CCFD is also proposed by using neural networks.</a:t>
            </a:r>
          </a:p>
          <a:p>
            <a:pPr algn="just">
              <a:lnSpc>
                <a:spcPct val="150000"/>
              </a:lnSpc>
            </a:pPr>
            <a:endParaRPr lang="en-US" sz="1600" b="1" dirty="0" smtClean="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r>
              <a:rPr lang="en-IN" sz="1600" b="1" dirty="0" smtClean="0">
                <a:solidFill>
                  <a:schemeClr val="accent2">
                    <a:lumMod val="75000"/>
                  </a:schemeClr>
                </a:solidFill>
                <a:latin typeface="Times New Roman" panose="02020603050405020304" pitchFamily="18" charset="0"/>
                <a:cs typeface="Times New Roman" panose="02020603050405020304" pitchFamily="18" charset="0"/>
              </a:rPr>
              <a:t>DISADVANTAGE</a:t>
            </a:r>
            <a:endParaRPr lang="en-IN" sz="1600" b="1" dirty="0" smtClean="0">
              <a:solidFill>
                <a:schemeClr val="accent2">
                  <a:lumMod val="75000"/>
                </a:schemeClr>
              </a:solidFill>
              <a:latin typeface="Times New Roman" panose="02020603050405020304" pitchFamily="18" charset="0"/>
              <a:cs typeface="Times New Roman" panose="02020603050405020304" pitchFamily="18" charset="0"/>
            </a:endParaRPr>
          </a:p>
          <a:p>
            <a:pPr marL="0" indent="0" algn="just">
              <a:lnSpc>
                <a:spcPct val="150000"/>
              </a:lnSpc>
              <a:buNone/>
            </a:pPr>
            <a:r>
              <a:rPr lang="en-IN" sz="1600" b="1" dirty="0" smtClean="0">
                <a:solidFill>
                  <a:schemeClr val="tx1"/>
                </a:solidFill>
                <a:latin typeface="Times New Roman" panose="02020603050405020304" pitchFamily="18" charset="0"/>
                <a:cs typeface="Times New Roman" panose="02020603050405020304" pitchFamily="18" charset="0"/>
              </a:rPr>
              <a:t>                         Machine learning algorithm work only for huge sets of data.</a:t>
            </a:r>
          </a:p>
          <a:p>
            <a:pPr marL="0" indent="0" algn="just">
              <a:lnSpc>
                <a:spcPct val="150000"/>
              </a:lnSpc>
              <a:buNone/>
            </a:pPr>
            <a:r>
              <a:rPr lang="en-IN" sz="1600" b="1" dirty="0">
                <a:solidFill>
                  <a:schemeClr val="tx1"/>
                </a:solidFill>
                <a:latin typeface="Times New Roman" panose="02020603050405020304" pitchFamily="18" charset="0"/>
                <a:cs typeface="Times New Roman" panose="02020603050405020304" pitchFamily="18" charset="0"/>
              </a:rPr>
              <a:t> </a:t>
            </a:r>
            <a:r>
              <a:rPr lang="en-IN" sz="1600" b="1" dirty="0" smtClean="0">
                <a:solidFill>
                  <a:schemeClr val="tx1"/>
                </a:solidFill>
                <a:latin typeface="Times New Roman" panose="02020603050405020304" pitchFamily="18" charset="0"/>
                <a:cs typeface="Times New Roman" panose="02020603050405020304" pitchFamily="18" charset="0"/>
              </a:rPr>
              <a:t>                        For smaller amount of data the results may be not accurate.</a:t>
            </a:r>
          </a:p>
          <a:p>
            <a:pPr marL="0" indent="0" algn="just">
              <a:lnSpc>
                <a:spcPct val="150000"/>
              </a:lnSpc>
              <a:buNone/>
            </a:pPr>
            <a:r>
              <a:rPr lang="en-IN" sz="1600" b="1" dirty="0">
                <a:solidFill>
                  <a:schemeClr val="tx1"/>
                </a:solidFill>
                <a:latin typeface="Times New Roman" panose="02020603050405020304" pitchFamily="18" charset="0"/>
                <a:cs typeface="Times New Roman" panose="02020603050405020304" pitchFamily="18" charset="0"/>
              </a:rPr>
              <a:t> </a:t>
            </a:r>
            <a:r>
              <a:rPr lang="en-IN" sz="1600" b="1" dirty="0" smtClean="0">
                <a:solidFill>
                  <a:schemeClr val="tx1"/>
                </a:solidFill>
                <a:latin typeface="Times New Roman" panose="02020603050405020304" pitchFamily="18" charset="0"/>
                <a:cs typeface="Times New Roman" panose="02020603050405020304" pitchFamily="18" charset="0"/>
              </a:rPr>
              <a:t>                        It takes significate amount of data for machine.</a:t>
            </a:r>
          </a:p>
          <a:p>
            <a:pPr algn="just">
              <a:lnSpc>
                <a:spcPct val="150000"/>
              </a:lnSpc>
            </a:pPr>
            <a:endParaRPr lang="en-IN" b="1"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IN" b="1" dirty="0" smtClean="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6008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lgerian" panose="04020705040A02060702" pitchFamily="82" charset="0"/>
              </a:rPr>
              <a:t>PROPOSED SYSTEM</a:t>
            </a:r>
            <a:endParaRPr lang="en-IN" dirty="0">
              <a:latin typeface="Algerian" panose="04020705040A02060702" pitchFamily="82" charset="0"/>
            </a:endParaRPr>
          </a:p>
        </p:txBody>
      </p:sp>
      <p:sp>
        <p:nvSpPr>
          <p:cNvPr id="3" name="Content Placeholder 2"/>
          <p:cNvSpPr>
            <a:spLocks noGrp="1"/>
          </p:cNvSpPr>
          <p:nvPr>
            <p:ph idx="1"/>
          </p:nvPr>
        </p:nvSpPr>
        <p:spPr>
          <a:xfrm>
            <a:off x="2589212" y="1519707"/>
            <a:ext cx="8915400" cy="5338293"/>
          </a:xfrm>
        </p:spPr>
        <p:txBody>
          <a:bodyPr>
            <a:normAutofit fontScale="70000" lnSpcReduction="20000"/>
          </a:bodyPr>
          <a:lstStyle/>
          <a:p>
            <a:pPr algn="just">
              <a:lnSpc>
                <a:spcPct val="170000"/>
              </a:lnSpc>
            </a:pPr>
            <a:r>
              <a:rPr lang="en-IN" sz="2400" b="1" dirty="0" smtClean="0">
                <a:solidFill>
                  <a:schemeClr val="tx1"/>
                </a:solidFill>
                <a:latin typeface="Times New Roman" panose="02020603050405020304" pitchFamily="18" charset="0"/>
                <a:cs typeface="Times New Roman" panose="02020603050405020304" pitchFamily="18" charset="0"/>
              </a:rPr>
              <a:t>In this proposed project we designed a protocol or a model to detect the fraud activity in credit card transactions.</a:t>
            </a:r>
          </a:p>
          <a:p>
            <a:pPr algn="just">
              <a:lnSpc>
                <a:spcPct val="170000"/>
              </a:lnSpc>
            </a:pPr>
            <a:r>
              <a:rPr lang="en-IN" sz="2400" b="1" dirty="0" smtClean="0">
                <a:solidFill>
                  <a:schemeClr val="tx1"/>
                </a:solidFill>
                <a:latin typeface="Times New Roman" panose="02020603050405020304" pitchFamily="18" charset="0"/>
                <a:cs typeface="Times New Roman" panose="02020603050405020304" pitchFamily="18" charset="0"/>
              </a:rPr>
              <a:t>As technology changes , it becomes difficult to track the modelling and pattern of fraudulent transaction</a:t>
            </a:r>
            <a:r>
              <a:rPr lang="en-IN" sz="2400" b="1" dirty="0" smtClean="0">
                <a:solidFill>
                  <a:schemeClr val="tx1"/>
                </a:solidFill>
                <a:latin typeface="Times New Roman" panose="02020603050405020304" pitchFamily="18" charset="0"/>
                <a:cs typeface="Times New Roman" panose="02020603050405020304" pitchFamily="18" charset="0"/>
              </a:rPr>
              <a:t>.</a:t>
            </a:r>
          </a:p>
          <a:p>
            <a:pPr algn="just">
              <a:lnSpc>
                <a:spcPct val="170000"/>
              </a:lnSpc>
            </a:pPr>
            <a:r>
              <a:rPr lang="en-US" sz="2400" b="1" dirty="0">
                <a:solidFill>
                  <a:schemeClr val="tx1"/>
                </a:solidFill>
                <a:latin typeface="Times New Roman" panose="02020603050405020304" pitchFamily="18" charset="0"/>
                <a:cs typeface="Times New Roman" panose="02020603050405020304" pitchFamily="18" charset="0"/>
              </a:rPr>
              <a:t>Random Forest is a powerful machine learning algorithm commonly used in credit card fraud detection due to its ability to handle large datasets with high dimensionality and imbalanced classes.</a:t>
            </a:r>
            <a:endParaRPr lang="en-IN" sz="2400" b="1" dirty="0" smtClean="0">
              <a:solidFill>
                <a:schemeClr val="tx1"/>
              </a:solidFill>
              <a:latin typeface="Times New Roman" panose="02020603050405020304" pitchFamily="18" charset="0"/>
              <a:cs typeface="Times New Roman" panose="02020603050405020304" pitchFamily="18" charset="0"/>
            </a:endParaRPr>
          </a:p>
          <a:p>
            <a:pPr algn="just">
              <a:lnSpc>
                <a:spcPct val="170000"/>
              </a:lnSpc>
            </a:pPr>
            <a:endParaRPr lang="en-IN" sz="2400" b="1" dirty="0" smtClean="0">
              <a:latin typeface="Times New Roman" panose="02020603050405020304" pitchFamily="18" charset="0"/>
              <a:cs typeface="Times New Roman" panose="02020603050405020304" pitchFamily="18" charset="0"/>
            </a:endParaRPr>
          </a:p>
          <a:p>
            <a:pPr marL="0" indent="0">
              <a:buNone/>
            </a:pPr>
            <a:r>
              <a:rPr lang="en-IN" sz="3300" b="1" dirty="0" smtClean="0">
                <a:solidFill>
                  <a:schemeClr val="accent2">
                    <a:lumMod val="75000"/>
                  </a:schemeClr>
                </a:solidFill>
                <a:latin typeface="Times New Roman" panose="02020603050405020304" pitchFamily="18" charset="0"/>
                <a:cs typeface="Times New Roman" panose="02020603050405020304" pitchFamily="18" charset="0"/>
              </a:rPr>
              <a:t>ADVANTAGE</a:t>
            </a:r>
            <a:r>
              <a:rPr lang="en-IN" sz="3300" b="1" dirty="0" smtClean="0">
                <a:solidFill>
                  <a:schemeClr val="accent2">
                    <a:lumMod val="75000"/>
                  </a:schemeClr>
                </a:solidFill>
                <a:latin typeface="Times New Roman" panose="02020603050405020304" pitchFamily="18" charset="0"/>
                <a:cs typeface="Times New Roman" panose="02020603050405020304" pitchFamily="18" charset="0"/>
              </a:rPr>
              <a:t>:</a:t>
            </a:r>
          </a:p>
          <a:p>
            <a:pPr marL="0" indent="0">
              <a:buNone/>
            </a:pPr>
            <a:r>
              <a:rPr lang="en-IN" sz="3300" b="1" dirty="0">
                <a:solidFill>
                  <a:srgbClr val="00B0F0"/>
                </a:solidFill>
                <a:latin typeface="Times New Roman" panose="02020603050405020304" pitchFamily="18" charset="0"/>
                <a:cs typeface="Times New Roman" panose="02020603050405020304" pitchFamily="18" charset="0"/>
              </a:rPr>
              <a:t> </a:t>
            </a:r>
            <a:r>
              <a:rPr lang="en-IN" sz="3300" b="1" dirty="0" smtClean="0">
                <a:solidFill>
                  <a:srgbClr val="00B0F0"/>
                </a:solidFill>
                <a:latin typeface="Times New Roman" panose="02020603050405020304" pitchFamily="18" charset="0"/>
                <a:cs typeface="Times New Roman" panose="02020603050405020304" pitchFamily="18" charset="0"/>
              </a:rPr>
              <a:t>                </a:t>
            </a:r>
            <a:r>
              <a:rPr lang="en-IN" sz="2400" b="1" dirty="0" smtClean="0">
                <a:solidFill>
                  <a:schemeClr val="tx1"/>
                </a:solidFill>
                <a:latin typeface="Times New Roman" panose="02020603050405020304" pitchFamily="18" charset="0"/>
                <a:cs typeface="Times New Roman" panose="02020603050405020304" pitchFamily="18" charset="0"/>
              </a:rPr>
              <a:t>Reduction </a:t>
            </a:r>
            <a:r>
              <a:rPr lang="en-IN" sz="2400" b="1" dirty="0" smtClean="0">
                <a:solidFill>
                  <a:schemeClr val="tx1"/>
                </a:solidFill>
                <a:latin typeface="Times New Roman" panose="02020603050405020304" pitchFamily="18" charset="0"/>
                <a:cs typeface="Times New Roman" panose="02020603050405020304" pitchFamily="18" charset="0"/>
              </a:rPr>
              <a:t>in number of fraud transaction.       </a:t>
            </a:r>
            <a:endParaRPr lang="en-IN" sz="2400" b="1" dirty="0">
              <a:solidFill>
                <a:schemeClr val="tx1"/>
              </a:solidFill>
              <a:latin typeface="Times New Roman" panose="02020603050405020304" pitchFamily="18" charset="0"/>
              <a:cs typeface="Times New Roman" panose="02020603050405020304" pitchFamily="18" charset="0"/>
            </a:endParaRPr>
          </a:p>
          <a:p>
            <a:pPr marL="0" indent="0">
              <a:buNone/>
            </a:pPr>
            <a:r>
              <a:rPr lang="en-IN" sz="2400" b="1" dirty="0" smtClean="0">
                <a:solidFill>
                  <a:schemeClr val="tx1"/>
                </a:solidFill>
                <a:latin typeface="Times New Roman" panose="02020603050405020304" pitchFamily="18" charset="0"/>
                <a:cs typeface="Times New Roman" panose="02020603050405020304" pitchFamily="18" charset="0"/>
              </a:rPr>
              <a:t>                       User can safely use his credit card fraud online transactions.</a:t>
            </a:r>
          </a:p>
          <a:p>
            <a:pPr marL="0" indent="0">
              <a:buNone/>
            </a:pPr>
            <a:r>
              <a:rPr lang="en-IN" sz="2400" b="1" dirty="0">
                <a:solidFill>
                  <a:schemeClr val="tx1"/>
                </a:solidFill>
                <a:latin typeface="Times New Roman" panose="02020603050405020304" pitchFamily="18" charset="0"/>
                <a:cs typeface="Times New Roman" panose="02020603050405020304" pitchFamily="18" charset="0"/>
              </a:rPr>
              <a:t> </a:t>
            </a:r>
            <a:r>
              <a:rPr lang="en-IN" sz="2400" b="1" dirty="0" smtClean="0">
                <a:solidFill>
                  <a:schemeClr val="tx1"/>
                </a:solidFill>
                <a:latin typeface="Times New Roman" panose="02020603050405020304" pitchFamily="18" charset="0"/>
                <a:cs typeface="Times New Roman" panose="02020603050405020304" pitchFamily="18" charset="0"/>
              </a:rPr>
              <a:t>                      Adder layer of security.</a:t>
            </a:r>
          </a:p>
          <a:p>
            <a:endParaRPr lang="en-IN" b="1" dirty="0">
              <a:latin typeface="Times New Roman" panose="02020603050405020304" pitchFamily="18" charset="0"/>
              <a:cs typeface="Times New Roman" panose="02020603050405020304" pitchFamily="18" charset="0"/>
            </a:endParaRPr>
          </a:p>
          <a:p>
            <a:pPr marL="0" indent="0">
              <a:buNone/>
            </a:pPr>
            <a:endParaRPr lang="en-IN" b="1"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40269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B0F0"/>
                </a:solidFill>
                <a:latin typeface="Algerian" panose="04020705040A02060702" pitchFamily="82" charset="0"/>
              </a:rPr>
              <a:t>Fraud detection process</a:t>
            </a:r>
            <a:endParaRPr lang="en-IN" dirty="0">
              <a:solidFill>
                <a:srgbClr val="00B0F0"/>
              </a:solidFill>
              <a:latin typeface="Algerian" panose="04020705040A02060702" pitchFamily="82" charset="0"/>
            </a:endParaRPr>
          </a:p>
        </p:txBody>
      </p:sp>
      <p:pic>
        <p:nvPicPr>
          <p:cNvPr id="1026" name="Picture 2" descr="The Credit Card Fraud Detection Proces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1228" y="1712890"/>
            <a:ext cx="8641723" cy="473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3122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ARCHITECTURE DIAGRAM</a:t>
            </a:r>
            <a:endParaRPr lang="en-US" dirty="0">
              <a:latin typeface="Algerian" panose="04020705040A02060702" pitchFamily="82" charset="0"/>
            </a:endParaRPr>
          </a:p>
        </p:txBody>
      </p:sp>
      <p:pic>
        <p:nvPicPr>
          <p:cNvPr id="2050" name="Picture 2" descr="Figure 2 from A Revived Survey of Various Credit Card Fraud Detection  Techniques | Semantic Schola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0858" y="1584325"/>
            <a:ext cx="9375819" cy="498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947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lgerian" panose="04020705040A02060702" pitchFamily="82" charset="0"/>
              </a:rPr>
              <a:t>ALGORITHM</a:t>
            </a:r>
            <a:br>
              <a:rPr lang="en-IN" b="1" dirty="0" smtClean="0">
                <a:latin typeface="Algerian" panose="04020705040A02060702" pitchFamily="82" charset="0"/>
              </a:rPr>
            </a:br>
            <a:r>
              <a:rPr lang="en-IN" b="1" dirty="0">
                <a:latin typeface="Algerian" panose="04020705040A02060702" pitchFamily="82" charset="0"/>
              </a:rPr>
              <a:t> </a:t>
            </a:r>
            <a:r>
              <a:rPr lang="en-IN" b="1" dirty="0" smtClean="0">
                <a:latin typeface="Algerian" panose="04020705040A02060702" pitchFamily="82" charset="0"/>
              </a:rPr>
              <a:t>      </a:t>
            </a:r>
            <a:r>
              <a:rPr lang="en-IN" sz="3200" dirty="0" smtClean="0">
                <a:solidFill>
                  <a:srgbClr val="AC3FB7"/>
                </a:solidFill>
                <a:latin typeface="Arial Rounded MT Bold" panose="020F0704030504030204" pitchFamily="34" charset="0"/>
              </a:rPr>
              <a:t>LOGISTIC </a:t>
            </a:r>
            <a:r>
              <a:rPr lang="en-IN" sz="3200" dirty="0">
                <a:solidFill>
                  <a:srgbClr val="AC3FB7"/>
                </a:solidFill>
                <a:latin typeface="Arial Rounded MT Bold" panose="020F0704030504030204" pitchFamily="34" charset="0"/>
              </a:rPr>
              <a:t>REGRESSION</a:t>
            </a:r>
            <a:endParaRPr lang="en-IN" sz="3200" b="1" dirty="0">
              <a:solidFill>
                <a:srgbClr val="AC3FB7"/>
              </a:solidFill>
              <a:latin typeface="Algerian" panose="04020705040A02060702" pitchFamily="82" charset="0"/>
            </a:endParaRPr>
          </a:p>
        </p:txBody>
      </p:sp>
      <p:sp>
        <p:nvSpPr>
          <p:cNvPr id="3" name="Content Placeholder 2"/>
          <p:cNvSpPr>
            <a:spLocks noGrp="1"/>
          </p:cNvSpPr>
          <p:nvPr>
            <p:ph idx="1"/>
          </p:nvPr>
        </p:nvSpPr>
        <p:spPr>
          <a:xfrm>
            <a:off x="2589212" y="2133600"/>
            <a:ext cx="8915400" cy="4614930"/>
          </a:xfrm>
        </p:spPr>
        <p:txBody>
          <a:bodyPr>
            <a:normAutofit lnSpcReduction="10000"/>
          </a:bodyPr>
          <a:lstStyle/>
          <a:p>
            <a:pPr algn="just">
              <a:lnSpc>
                <a:spcPct val="150000"/>
              </a:lnSpc>
            </a:pPr>
            <a:r>
              <a:rPr lang="en-IN" b="1" dirty="0" smtClean="0">
                <a:solidFill>
                  <a:schemeClr val="tx1"/>
                </a:solidFill>
                <a:latin typeface="Times New Roman" panose="02020603050405020304" pitchFamily="18" charset="0"/>
                <a:cs typeface="Times New Roman" panose="02020603050405020304" pitchFamily="18" charset="0"/>
              </a:rPr>
              <a:t>It </a:t>
            </a:r>
            <a:r>
              <a:rPr lang="en-IN" b="1" dirty="0">
                <a:solidFill>
                  <a:schemeClr val="tx1"/>
                </a:solidFill>
                <a:latin typeface="Times New Roman" panose="02020603050405020304" pitchFamily="18" charset="0"/>
                <a:cs typeface="Times New Roman" panose="02020603050405020304" pitchFamily="18" charset="0"/>
              </a:rPr>
              <a:t>is a statistical model that in its basic form uses a logistic function to model a binary dependent variable, although many more complex extension exist. </a:t>
            </a:r>
            <a:endParaRPr lang="en-IN" b="1"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IN" b="1" dirty="0">
                <a:solidFill>
                  <a:schemeClr val="tx1"/>
                </a:solidFill>
                <a:latin typeface="Times New Roman" panose="02020603050405020304" pitchFamily="18" charset="0"/>
                <a:cs typeface="Times New Roman" panose="02020603050405020304" pitchFamily="18" charset="0"/>
              </a:rPr>
              <a:t>In regression analysis, logistic regression(1)  (or </a:t>
            </a:r>
            <a:r>
              <a:rPr lang="en-IN" b="1" dirty="0" smtClean="0">
                <a:solidFill>
                  <a:schemeClr val="tx1"/>
                </a:solidFill>
                <a:latin typeface="Times New Roman" panose="02020603050405020304" pitchFamily="18" charset="0"/>
                <a:cs typeface="Times New Roman" panose="02020603050405020304" pitchFamily="18" charset="0"/>
              </a:rPr>
              <a:t>logit </a:t>
            </a:r>
            <a:r>
              <a:rPr lang="en-IN" b="1" dirty="0">
                <a:solidFill>
                  <a:schemeClr val="tx1"/>
                </a:solidFill>
                <a:latin typeface="Times New Roman" panose="02020603050405020304" pitchFamily="18" charset="0"/>
                <a:cs typeface="Times New Roman" panose="02020603050405020304" pitchFamily="18" charset="0"/>
              </a:rPr>
              <a:t>regression) is estimation the parameters of a logistic model (a form of binary regression </a:t>
            </a:r>
            <a:r>
              <a:rPr lang="en-IN" b="1" dirty="0" smtClean="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IN" b="1" dirty="0" smtClean="0">
                <a:solidFill>
                  <a:schemeClr val="tx1"/>
                </a:solidFill>
                <a:latin typeface="Times New Roman" panose="02020603050405020304" pitchFamily="18" charset="0"/>
                <a:cs typeface="Times New Roman" panose="02020603050405020304" pitchFamily="18" charset="0"/>
              </a:rPr>
              <a:t>Mathematically </a:t>
            </a:r>
            <a:r>
              <a:rPr lang="en-IN" b="1" dirty="0">
                <a:solidFill>
                  <a:schemeClr val="tx1"/>
                </a:solidFill>
                <a:latin typeface="Times New Roman" panose="02020603050405020304" pitchFamily="18" charset="0"/>
                <a:cs typeface="Times New Roman" panose="02020603050405020304" pitchFamily="18" charset="0"/>
              </a:rPr>
              <a:t>,a binary logistic model has a dependent variable with two possible values ,such as pass fail which is represented by an indicator variable, where the two values are logistic regression.</a:t>
            </a:r>
          </a:p>
          <a:p>
            <a:pPr algn="just">
              <a:lnSpc>
                <a:spcPct val="150000"/>
              </a:lnSpc>
            </a:pPr>
            <a:r>
              <a:rPr lang="en-GB" b="1" dirty="0" smtClean="0">
                <a:solidFill>
                  <a:schemeClr val="tx1"/>
                </a:solidFill>
                <a:latin typeface="Times New Roman" panose="02020603050405020304" pitchFamily="18" charset="0"/>
                <a:cs typeface="Times New Roman" panose="02020603050405020304" pitchFamily="18" charset="0"/>
              </a:rPr>
              <a:t>Supervised </a:t>
            </a:r>
            <a:r>
              <a:rPr lang="en-GB" b="1" dirty="0">
                <a:solidFill>
                  <a:schemeClr val="tx1"/>
                </a:solidFill>
                <a:latin typeface="Times New Roman" panose="02020603050405020304" pitchFamily="18" charset="0"/>
                <a:cs typeface="Times New Roman" panose="02020603050405020304" pitchFamily="18" charset="0"/>
              </a:rPr>
              <a:t>Learning Technique</a:t>
            </a:r>
            <a:r>
              <a:rPr lang="en-GB" b="1" dirty="0" smtClean="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GB" b="1" dirty="0">
                <a:solidFill>
                  <a:schemeClr val="tx1"/>
                </a:solidFill>
                <a:latin typeface="Times New Roman" panose="02020603050405020304" pitchFamily="18" charset="0"/>
                <a:cs typeface="Times New Roman" panose="02020603050405020304" pitchFamily="18" charset="0"/>
              </a:rPr>
              <a:t>Correlation Outperformance PCA (Principal Component Analysis) at low feature</a:t>
            </a:r>
            <a:r>
              <a:rPr lang="en-GB" b="1" dirty="0">
                <a:solidFill>
                  <a:schemeClr val="tx1"/>
                </a:solidFill>
                <a:effectLst>
                  <a:outerShdw blurRad="38100" dist="19050" dir="2700000" algn="tl">
                    <a:srgbClr val="000000">
                      <a:alpha val="40000"/>
                    </a:srgbClr>
                  </a:outerShdw>
                </a:effectLst>
                <a:latin typeface="Times New Roman" panose="02020603050405020304" pitchFamily="18" charset="0"/>
                <a:cs typeface="Times New Roman" panose="02020603050405020304" pitchFamily="18" charset="0"/>
              </a:rPr>
              <a:t>s.</a:t>
            </a:r>
            <a:endParaRPr lang="en-IN" b="1"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GB" b="1" dirty="0">
                <a:solidFill>
                  <a:schemeClr val="tx1"/>
                </a:solidFill>
                <a:latin typeface="Times New Roman" panose="02020603050405020304" pitchFamily="18" charset="0"/>
                <a:cs typeface="Times New Roman" panose="02020603050405020304" pitchFamily="18" charset="0"/>
              </a:rPr>
              <a:t>Has a 94.6% accuracy for high features count</a:t>
            </a:r>
            <a:r>
              <a:rPr lang="en-GB" b="1" dirty="0" smtClean="0">
                <a:solidFill>
                  <a:schemeClr val="tx1"/>
                </a:solidFill>
                <a:latin typeface="Times New Roman" panose="02020603050405020304" pitchFamily="18" charset="0"/>
                <a:cs typeface="Times New Roman" panose="02020603050405020304" pitchFamily="18" charset="0"/>
              </a:rPr>
              <a:t>.</a:t>
            </a:r>
            <a:r>
              <a:rPr lang="en-GB" b="1" dirty="0">
                <a:solidFill>
                  <a:schemeClr val="tx1"/>
                </a:solidFill>
                <a:latin typeface="Times New Roman" panose="02020603050405020304" pitchFamily="18" charset="0"/>
                <a:cs typeface="Times New Roman" panose="02020603050405020304" pitchFamily="18" charset="0"/>
              </a:rPr>
              <a:t> Doesn’t exhibit overfitting</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7794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711</TotalTime>
  <Words>1522</Words>
  <Application>Microsoft Office PowerPoint</Application>
  <PresentationFormat>Widescreen</PresentationFormat>
  <Paragraphs>113</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Algerian</vt:lpstr>
      <vt:lpstr>Arial</vt:lpstr>
      <vt:lpstr>Arial Rounded MT Bold</vt:lpstr>
      <vt:lpstr>Baskerville Old Face</vt:lpstr>
      <vt:lpstr>Calibri</vt:lpstr>
      <vt:lpstr>Century Gothic</vt:lpstr>
      <vt:lpstr>Times New Roman</vt:lpstr>
      <vt:lpstr>Wingdings 3</vt:lpstr>
      <vt:lpstr>Wisp</vt:lpstr>
      <vt:lpstr>Credit card fraud detection using machine learning </vt:lpstr>
      <vt:lpstr>THIRUMALAI  ENGINEERING  COLLEGE DEPARTMENT OF COMPUTER SCIENCE AND ENGINEERING  Project  team  members  j. Gayathri    513220104701  v. lavanya      513220104702  s.  lavanya     513220104004                                 COORDINATER MRS,s.hemalatha.M.E.,     </vt:lpstr>
      <vt:lpstr>Introduction</vt:lpstr>
      <vt:lpstr>Abstract</vt:lpstr>
      <vt:lpstr>EXISTING SYSTEN</vt:lpstr>
      <vt:lpstr>PROPOSED SYSTEM</vt:lpstr>
      <vt:lpstr>Fraud detection process</vt:lpstr>
      <vt:lpstr>ARCHITECTURE DIAGRAM</vt:lpstr>
      <vt:lpstr>ALGORITHM        LOGISTIC REGRESSION</vt:lpstr>
      <vt:lpstr>SYSTEM ARCHITECTURE DIAGRAM</vt:lpstr>
      <vt:lpstr>PACKAGES </vt:lpstr>
      <vt:lpstr>System requirements</vt:lpstr>
      <vt:lpstr>MODULES</vt:lpstr>
      <vt:lpstr>DATASET</vt:lpstr>
      <vt:lpstr>IMPLEMENTATION</vt:lpstr>
      <vt:lpstr>FUTURE ENHANCEMENT</vt:lpstr>
      <vt:lpstr>SAMPLE OUTPUT</vt:lpstr>
      <vt:lpstr>DATA PREPROCESSING</vt:lpstr>
      <vt:lpstr>LEGIT 0 &amp; FRUAD1</vt:lpstr>
      <vt:lpstr>HEATMAP FOR CORRELATION MATRIX FOR CREDIT CARD DATA</vt:lpstr>
      <vt:lpstr>ACCURACY </vt:lpstr>
      <vt:lpstr>CONCLUSION </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ELCOT</dc:creator>
  <cp:lastModifiedBy>owner</cp:lastModifiedBy>
  <cp:revision>80</cp:revision>
  <dcterms:created xsi:type="dcterms:W3CDTF">2022-04-04T06:13:17Z</dcterms:created>
  <dcterms:modified xsi:type="dcterms:W3CDTF">2024-03-26T20:11:50Z</dcterms:modified>
</cp:coreProperties>
</file>