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0" r:id="rId1"/>
  </p:sldMasterIdLst>
  <p:notesMasterIdLst>
    <p:notesMasterId r:id="rId26"/>
  </p:notesMasterIdLst>
  <p:sldIdLst>
    <p:sldId id="282" r:id="rId2"/>
    <p:sldId id="283" r:id="rId3"/>
    <p:sldId id="262" r:id="rId4"/>
    <p:sldId id="261" r:id="rId5"/>
    <p:sldId id="286" r:id="rId6"/>
    <p:sldId id="290" r:id="rId7"/>
    <p:sldId id="304" r:id="rId8"/>
    <p:sldId id="293" r:id="rId9"/>
    <p:sldId id="305" r:id="rId10"/>
    <p:sldId id="288" r:id="rId11"/>
    <p:sldId id="284" r:id="rId12"/>
    <p:sldId id="294" r:id="rId13"/>
    <p:sldId id="279" r:id="rId14"/>
    <p:sldId id="271" r:id="rId15"/>
    <p:sldId id="296" r:id="rId16"/>
    <p:sldId id="297" r:id="rId17"/>
    <p:sldId id="295" r:id="rId18"/>
    <p:sldId id="298" r:id="rId19"/>
    <p:sldId id="299" r:id="rId20"/>
    <p:sldId id="302" r:id="rId21"/>
    <p:sldId id="300" r:id="rId22"/>
    <p:sldId id="291" r:id="rId23"/>
    <p:sldId id="292" r:id="rId24"/>
    <p:sldId id="30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F77584-2769-44C1-BD5D-BBFD09016C9F}">
          <p14:sldIdLst>
            <p14:sldId id="282"/>
            <p14:sldId id="283"/>
            <p14:sldId id="262"/>
            <p14:sldId id="261"/>
            <p14:sldId id="286"/>
            <p14:sldId id="290"/>
          </p14:sldIdLst>
        </p14:section>
        <p14:section name="Untitled Section" id="{4FF79907-9B19-4BAB-83AD-EC0EC8201F1D}">
          <p14:sldIdLst>
            <p14:sldId id="304"/>
            <p14:sldId id="293"/>
            <p14:sldId id="305"/>
            <p14:sldId id="288"/>
            <p14:sldId id="284"/>
            <p14:sldId id="294"/>
            <p14:sldId id="279"/>
            <p14:sldId id="271"/>
            <p14:sldId id="296"/>
            <p14:sldId id="297"/>
            <p14:sldId id="295"/>
            <p14:sldId id="298"/>
            <p14:sldId id="299"/>
            <p14:sldId id="302"/>
            <p14:sldId id="300"/>
            <p14:sldId id="291"/>
            <p14:sldId id="292"/>
            <p14:sldId id="30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14B"/>
    <a:srgbClr val="AC3FB7"/>
    <a:srgbClr val="A94D8A"/>
    <a:srgbClr val="053A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sorterViewPr>
    <p:cViewPr>
      <p:scale>
        <a:sx n="100" d="100"/>
        <a:sy n="100" d="100"/>
      </p:scale>
      <p:origin x="0" y="-5496"/>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802B6-DA99-4AEC-B94F-D4FB9BB0365A}"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832C9-C038-454C-88D4-2F3EB42A2896}" type="slidenum">
              <a:rPr lang="en-US" smtClean="0"/>
              <a:t>‹#›</a:t>
            </a:fld>
            <a:endParaRPr lang="en-US"/>
          </a:p>
        </p:txBody>
      </p:sp>
    </p:spTree>
    <p:extLst>
      <p:ext uri="{BB962C8B-B14F-4D97-AF65-F5344CB8AC3E}">
        <p14:creationId xmlns:p14="http://schemas.microsoft.com/office/powerpoint/2010/main" val="734140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A832C9-C038-454C-88D4-2F3EB42A2896}" type="slidenum">
              <a:rPr lang="en-US" smtClean="0"/>
              <a:t>17</a:t>
            </a:fld>
            <a:endParaRPr lang="en-US"/>
          </a:p>
        </p:txBody>
      </p:sp>
    </p:spTree>
    <p:extLst>
      <p:ext uri="{BB962C8B-B14F-4D97-AF65-F5344CB8AC3E}">
        <p14:creationId xmlns:p14="http://schemas.microsoft.com/office/powerpoint/2010/main" val="80338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175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919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6035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4691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9361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9956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55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293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14026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685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15265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339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255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31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764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12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1254866"/>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2091" y="1725770"/>
            <a:ext cx="8915399" cy="3953813"/>
          </a:xfrm>
          <a:effectLst>
            <a:outerShdw blurRad="50800" dist="38100" dir="16200000" rotWithShape="0">
              <a:prstClr val="black">
                <a:alpha val="40000"/>
              </a:prstClr>
            </a:outerShdw>
          </a:effectLst>
        </p:spPr>
        <p:txBody>
          <a:bodyPr>
            <a:noAutofit/>
          </a:bodyPr>
          <a:lstStyle/>
          <a:p>
            <a:r>
              <a:rPr lang="en-IN" sz="6000" dirty="0">
                <a:solidFill>
                  <a:schemeClr val="accent1">
                    <a:lumMod val="75000"/>
                  </a:schemeClr>
                </a:solidFill>
                <a:latin typeface="Algerian" panose="04020705040A02060702" pitchFamily="82" charset="0"/>
              </a:rPr>
              <a:t>Stock marketing prediction using  machine learning</a:t>
            </a:r>
            <a:br>
              <a:rPr lang="en-IN" sz="6000" dirty="0">
                <a:solidFill>
                  <a:schemeClr val="accent1">
                    <a:lumMod val="75000"/>
                  </a:schemeClr>
                </a:solidFill>
                <a:latin typeface="Algerian" panose="04020705040A02060702" pitchFamily="82" charset="0"/>
              </a:rPr>
            </a:br>
            <a:endParaRPr lang="en-IN" sz="6000"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3169397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ALGORITHM</a:t>
            </a:r>
            <a:br>
              <a:rPr lang="en-IN" b="1" dirty="0">
                <a:latin typeface="Algerian" panose="04020705040A02060702" pitchFamily="82" charset="0"/>
              </a:rPr>
            </a:br>
            <a:r>
              <a:rPr lang="en-IN" b="1" dirty="0">
                <a:latin typeface="Algerian" panose="04020705040A02060702" pitchFamily="82" charset="0"/>
              </a:rPr>
              <a:t>       </a:t>
            </a:r>
            <a:r>
              <a:rPr lang="en-IN" sz="3200" dirty="0">
                <a:solidFill>
                  <a:srgbClr val="AC3FB7"/>
                </a:solidFill>
                <a:latin typeface="Arial Rounded MT Bold" panose="020F0704030504030204" pitchFamily="34" charset="0"/>
              </a:rPr>
              <a:t>LOGISTIC REGRESSION</a:t>
            </a:r>
            <a:endParaRPr lang="en-IN" sz="3200" b="1" dirty="0">
              <a:solidFill>
                <a:srgbClr val="AC3FB7"/>
              </a:solidFill>
              <a:latin typeface="Algerian" panose="04020705040A02060702" pitchFamily="82" charset="0"/>
            </a:endParaRPr>
          </a:p>
        </p:txBody>
      </p:sp>
      <p:sp>
        <p:nvSpPr>
          <p:cNvPr id="3" name="Content Placeholder 2"/>
          <p:cNvSpPr>
            <a:spLocks noGrp="1"/>
          </p:cNvSpPr>
          <p:nvPr>
            <p:ph idx="1"/>
          </p:nvPr>
        </p:nvSpPr>
        <p:spPr>
          <a:xfrm>
            <a:off x="2589212" y="2133600"/>
            <a:ext cx="8915400" cy="4614930"/>
          </a:xfrm>
        </p:spPr>
        <p:txBody>
          <a:bodyPr>
            <a:normAutofit lnSpcReduction="10000"/>
          </a:bodyPr>
          <a:lstStyle/>
          <a:p>
            <a:pPr algn="just">
              <a:lnSpc>
                <a:spcPct val="150000"/>
              </a:lnSpc>
            </a:pPr>
            <a:r>
              <a:rPr lang="en-IN" b="1" dirty="0">
                <a:solidFill>
                  <a:schemeClr val="tx1"/>
                </a:solidFill>
                <a:latin typeface="Times New Roman" panose="02020603050405020304" pitchFamily="18" charset="0"/>
                <a:cs typeface="Times New Roman" panose="02020603050405020304" pitchFamily="18" charset="0"/>
              </a:rPr>
              <a:t>It is a statistical model that in its basic form uses a logistic function to model a binary dependent variable, although many more complex extension exist. </a:t>
            </a:r>
          </a:p>
          <a:p>
            <a:pPr algn="just">
              <a:lnSpc>
                <a:spcPct val="150000"/>
              </a:lnSpc>
            </a:pPr>
            <a:r>
              <a:rPr lang="en-IN" b="1" dirty="0">
                <a:solidFill>
                  <a:schemeClr val="tx1"/>
                </a:solidFill>
                <a:latin typeface="Times New Roman" panose="02020603050405020304" pitchFamily="18" charset="0"/>
                <a:cs typeface="Times New Roman" panose="02020603050405020304" pitchFamily="18" charset="0"/>
              </a:rPr>
              <a:t>In regression analysis, logistic regression(1)  (or logit regression) is estimation the parameters of a logistic model (a form of binary regression ).</a:t>
            </a:r>
          </a:p>
          <a:p>
            <a:pPr algn="just">
              <a:lnSpc>
                <a:spcPct val="150000"/>
              </a:lnSpc>
            </a:pPr>
            <a:r>
              <a:rPr lang="en-IN" b="1" dirty="0">
                <a:solidFill>
                  <a:schemeClr val="tx1"/>
                </a:solidFill>
                <a:latin typeface="Times New Roman" panose="02020603050405020304" pitchFamily="18" charset="0"/>
                <a:cs typeface="Times New Roman" panose="02020603050405020304" pitchFamily="18" charset="0"/>
              </a:rPr>
              <a:t>Mathematically ,a binary logistic model has a dependent variable with two possible values ,such as pass fail which is represented by an indicator variable, where the two values are logistic regression.</a:t>
            </a:r>
          </a:p>
          <a:p>
            <a:pPr algn="just">
              <a:lnSpc>
                <a:spcPct val="150000"/>
              </a:lnSpc>
            </a:pPr>
            <a:r>
              <a:rPr lang="en-GB" b="1" dirty="0">
                <a:solidFill>
                  <a:schemeClr val="tx1"/>
                </a:solidFill>
                <a:latin typeface="Times New Roman" panose="02020603050405020304" pitchFamily="18" charset="0"/>
                <a:cs typeface="Times New Roman" panose="02020603050405020304" pitchFamily="18" charset="0"/>
              </a:rPr>
              <a:t>Supervised Learning Technique.</a:t>
            </a:r>
          </a:p>
          <a:p>
            <a:pPr algn="just">
              <a:lnSpc>
                <a:spcPct val="150000"/>
              </a:lnSpc>
            </a:pPr>
            <a:r>
              <a:rPr lang="en-GB" b="1" dirty="0">
                <a:solidFill>
                  <a:schemeClr val="tx1"/>
                </a:solidFill>
                <a:latin typeface="Times New Roman" panose="02020603050405020304" pitchFamily="18" charset="0"/>
                <a:cs typeface="Times New Roman" panose="02020603050405020304" pitchFamily="18" charset="0"/>
              </a:rPr>
              <a:t>Correlation Outperformance PCA (Principal Component Analysis) at low feature</a:t>
            </a:r>
            <a:r>
              <a:rPr lang="en-GB" b="1" dirty="0">
                <a:solidFill>
                  <a:schemeClr val="tx1"/>
                </a:solidFill>
                <a:effectLst>
                  <a:outerShdw blurRad="38100" dist="19050" dir="2700000" algn="tl">
                    <a:srgbClr val="000000">
                      <a:alpha val="40000"/>
                    </a:srgbClr>
                  </a:outerShdw>
                </a:effectLst>
                <a:latin typeface="Times New Roman" panose="02020603050405020304" pitchFamily="18" charset="0"/>
                <a:cs typeface="Times New Roman" panose="02020603050405020304" pitchFamily="18" charset="0"/>
              </a:rPr>
              <a:t>s.</a:t>
            </a:r>
            <a:endParaRPr lang="en-IN"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GB" b="1" dirty="0">
                <a:solidFill>
                  <a:schemeClr val="tx1"/>
                </a:solidFill>
                <a:latin typeface="Times New Roman" panose="02020603050405020304" pitchFamily="18" charset="0"/>
                <a:cs typeface="Times New Roman" panose="02020603050405020304" pitchFamily="18" charset="0"/>
              </a:rPr>
              <a:t>Has a 94.6% accuracy for high features count. Doesn’t exhibit overfitting</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79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Algerian" panose="04020705040A02060702" pitchFamily="82" charset="0"/>
              </a:rPr>
              <a:t>SYSTEM ARCHITECTURE DIAGRAM</a:t>
            </a:r>
          </a:p>
        </p:txBody>
      </p:sp>
      <p:pic>
        <p:nvPicPr>
          <p:cNvPr id="5" name="Content Placeholder 4"/>
          <p:cNvPicPr>
            <a:picLocks noGrp="1" noChangeAspect="1"/>
          </p:cNvPicPr>
          <p:nvPr>
            <p:ph idx="1"/>
          </p:nvPr>
        </p:nvPicPr>
        <p:blipFill>
          <a:blip r:embed="rId2"/>
          <a:stretch>
            <a:fillRect/>
          </a:stretch>
        </p:blipFill>
        <p:spPr>
          <a:xfrm>
            <a:off x="2021984" y="1171977"/>
            <a:ext cx="8834906" cy="5563674"/>
          </a:xfrm>
          <a:prstGeom prst="rect">
            <a:avLst/>
          </a:prstGeom>
        </p:spPr>
      </p:pic>
    </p:spTree>
    <p:extLst>
      <p:ext uri="{BB962C8B-B14F-4D97-AF65-F5344CB8AC3E}">
        <p14:creationId xmlns:p14="http://schemas.microsoft.com/office/powerpoint/2010/main" val="95965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PACKAGES </a:t>
            </a:r>
          </a:p>
        </p:txBody>
      </p:sp>
      <p:sp>
        <p:nvSpPr>
          <p:cNvPr id="3" name="Content Placeholder 2"/>
          <p:cNvSpPr>
            <a:spLocks noGrp="1"/>
          </p:cNvSpPr>
          <p:nvPr>
            <p:ph idx="1"/>
          </p:nvPr>
        </p:nvSpPr>
        <p:spPr>
          <a:xfrm>
            <a:off x="2589212" y="1429556"/>
            <a:ext cx="8915400" cy="488109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Which are being used for data exploration, pro processing and for using random forest algorithm are: </a:t>
            </a:r>
          </a:p>
          <a:p>
            <a:r>
              <a:rPr lang="en-US" sz="2400" b="1" dirty="0">
                <a:latin typeface="Times New Roman" panose="02020603050405020304" pitchFamily="18" charset="0"/>
                <a:cs typeface="Times New Roman" panose="02020603050405020304" pitchFamily="18" charset="0"/>
              </a:rPr>
              <a:t> NumPy: For simple arrays. </a:t>
            </a:r>
          </a:p>
          <a:p>
            <a:r>
              <a:rPr lang="en-US" sz="2400" b="1" dirty="0">
                <a:latin typeface="Times New Roman" panose="02020603050405020304" pitchFamily="18" charset="0"/>
                <a:cs typeface="Times New Roman" panose="02020603050405020304" pitchFamily="18" charset="0"/>
              </a:rPr>
              <a:t>Pandas: For reading the file. </a:t>
            </a:r>
          </a:p>
          <a:p>
            <a:r>
              <a:rPr lang="en-US" sz="2400" b="1" dirty="0">
                <a:latin typeface="Times New Roman" panose="02020603050405020304" pitchFamily="18" charset="0"/>
                <a:cs typeface="Times New Roman" panose="02020603050405020304" pitchFamily="18" charset="0"/>
              </a:rPr>
              <a:t>SciKit: Learn- for pre-processing.</a:t>
            </a:r>
          </a:p>
          <a:p>
            <a:r>
              <a:rPr lang="en-US" sz="2400" b="1" dirty="0">
                <a:latin typeface="Times New Roman" panose="02020603050405020304" pitchFamily="18" charset="0"/>
                <a:cs typeface="Times New Roman" panose="02020603050405020304" pitchFamily="18" charset="0"/>
              </a:rPr>
              <a:t>Matplotlib or Seaborn: For plotting and representing confusion matrix color format. </a:t>
            </a:r>
          </a:p>
          <a:p>
            <a:r>
              <a:rPr lang="en-US" sz="2400" b="1" dirty="0">
                <a:latin typeface="Times New Roman" panose="02020603050405020304" pitchFamily="18" charset="0"/>
                <a:cs typeface="Times New Roman" panose="02020603050405020304" pitchFamily="18" charset="0"/>
              </a:rPr>
              <a:t>Tensor flow: For matrix format.</a:t>
            </a:r>
          </a:p>
        </p:txBody>
      </p:sp>
    </p:spTree>
    <p:extLst>
      <p:ext uri="{BB962C8B-B14F-4D97-AF65-F5344CB8AC3E}">
        <p14:creationId xmlns:p14="http://schemas.microsoft.com/office/powerpoint/2010/main" val="150925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25003"/>
            <a:ext cx="8911687" cy="1017431"/>
          </a:xfrm>
        </p:spPr>
        <p:txBody>
          <a:bodyPr/>
          <a:lstStyle/>
          <a:p>
            <a:r>
              <a:rPr lang="en-IN" dirty="0">
                <a:solidFill>
                  <a:srgbClr val="FF0000"/>
                </a:solidFill>
                <a:latin typeface="Algerian" panose="04020705040A02060702" pitchFamily="82" charset="0"/>
              </a:rPr>
              <a:t>System requirements</a:t>
            </a:r>
          </a:p>
        </p:txBody>
      </p:sp>
      <p:sp>
        <p:nvSpPr>
          <p:cNvPr id="3" name="Content Placeholder 2"/>
          <p:cNvSpPr>
            <a:spLocks noGrp="1"/>
          </p:cNvSpPr>
          <p:nvPr>
            <p:ph idx="1"/>
          </p:nvPr>
        </p:nvSpPr>
        <p:spPr>
          <a:xfrm>
            <a:off x="2215166" y="1146220"/>
            <a:ext cx="9289446" cy="5834129"/>
          </a:xfrm>
        </p:spPr>
        <p:txBody>
          <a:bodyPr>
            <a:normAutofit fontScale="47500" lnSpcReduction="20000"/>
          </a:bodyPr>
          <a:lstStyle/>
          <a:p>
            <a:pPr marL="0" indent="0">
              <a:buNone/>
            </a:pPr>
            <a:r>
              <a:rPr lang="en-IN" sz="5000" dirty="0">
                <a:solidFill>
                  <a:srgbClr val="00B0F0"/>
                </a:solidFill>
                <a:latin typeface="Algerian" panose="04020705040A02060702" pitchFamily="82" charset="0"/>
              </a:rPr>
              <a:t>             </a:t>
            </a:r>
            <a:r>
              <a:rPr lang="en-IN" sz="5000" dirty="0">
                <a:solidFill>
                  <a:srgbClr val="0070C0"/>
                </a:solidFill>
                <a:latin typeface="Algerian" panose="04020705040A02060702" pitchFamily="82" charset="0"/>
              </a:rPr>
              <a:t>Hardware Requirements</a:t>
            </a:r>
            <a:r>
              <a:rPr lang="en-IN" sz="3600" dirty="0">
                <a:solidFill>
                  <a:srgbClr val="00B050"/>
                </a:solidFill>
                <a:latin typeface="Algerian" panose="04020705040A02060702" pitchFamily="82" charset="0"/>
              </a:rPr>
              <a:t>:</a:t>
            </a:r>
          </a:p>
          <a:p>
            <a:pPr algn="just">
              <a:lnSpc>
                <a:spcPct val="170000"/>
              </a:lnSpc>
            </a:pPr>
            <a:r>
              <a:rPr lang="en-IN" sz="4200" b="1" dirty="0">
                <a:solidFill>
                  <a:schemeClr val="tx1"/>
                </a:solidFill>
                <a:latin typeface="Times New Roman" panose="02020603050405020304" pitchFamily="18" charset="0"/>
                <a:cs typeface="Times New Roman" panose="02020603050405020304" pitchFamily="18" charset="0"/>
              </a:rPr>
              <a:t>RAM:4GB and Higher</a:t>
            </a:r>
          </a:p>
          <a:p>
            <a:pPr algn="just">
              <a:lnSpc>
                <a:spcPct val="170000"/>
              </a:lnSpc>
            </a:pPr>
            <a:r>
              <a:rPr lang="en-IN" sz="4200" b="1" dirty="0">
                <a:solidFill>
                  <a:schemeClr val="tx1"/>
                </a:solidFill>
                <a:latin typeface="Times New Roman" panose="02020603050405020304" pitchFamily="18" charset="0"/>
                <a:cs typeface="Times New Roman" panose="02020603050405020304" pitchFamily="18" charset="0"/>
              </a:rPr>
              <a:t>Processor:Intel i3 and above</a:t>
            </a:r>
          </a:p>
          <a:p>
            <a:pPr algn="just">
              <a:lnSpc>
                <a:spcPct val="170000"/>
              </a:lnSpc>
            </a:pPr>
            <a:r>
              <a:rPr lang="en-IN" sz="4200" b="1" dirty="0">
                <a:solidFill>
                  <a:schemeClr val="tx1"/>
                </a:solidFill>
                <a:latin typeface="Times New Roman" panose="02020603050405020304" pitchFamily="18" charset="0"/>
                <a:cs typeface="Times New Roman" panose="02020603050405020304" pitchFamily="18" charset="0"/>
              </a:rPr>
              <a:t>Hard Disk:500GB: Minimum</a:t>
            </a:r>
          </a:p>
          <a:p>
            <a:endParaRPr lang="en-IN" dirty="0"/>
          </a:p>
          <a:p>
            <a:pPr marL="0" indent="0">
              <a:buNone/>
            </a:pPr>
            <a:r>
              <a:rPr lang="en-IN" sz="5000" dirty="0">
                <a:solidFill>
                  <a:srgbClr val="0070C0"/>
                </a:solidFill>
                <a:latin typeface="Algerian" panose="04020705040A02060702" pitchFamily="82" charset="0"/>
              </a:rPr>
              <a:t>            Software Requirements:</a:t>
            </a:r>
          </a:p>
          <a:p>
            <a:pPr algn="just">
              <a:lnSpc>
                <a:spcPct val="170000"/>
              </a:lnSpc>
            </a:pPr>
            <a:r>
              <a:rPr lang="en-IN" sz="4200" b="1" dirty="0">
                <a:solidFill>
                  <a:schemeClr val="tx1"/>
                </a:solidFill>
                <a:latin typeface="Times New Roman" panose="02020603050405020304" pitchFamily="18" charset="0"/>
                <a:cs typeface="Times New Roman" panose="02020603050405020304" pitchFamily="18" charset="0"/>
              </a:rPr>
              <a:t>OS:Windows or Linux</a:t>
            </a:r>
          </a:p>
          <a:p>
            <a:pPr algn="just">
              <a:lnSpc>
                <a:spcPct val="170000"/>
              </a:lnSpc>
            </a:pPr>
            <a:r>
              <a:rPr lang="en-IN" sz="4200" b="1" dirty="0">
                <a:solidFill>
                  <a:schemeClr val="tx1"/>
                </a:solidFill>
                <a:latin typeface="Times New Roman" panose="02020603050405020304" pitchFamily="18" charset="0"/>
                <a:cs typeface="Times New Roman" panose="02020603050405020304" pitchFamily="18" charset="0"/>
              </a:rPr>
              <a:t>Python  IDE:python 2.7.x and above </a:t>
            </a:r>
          </a:p>
          <a:p>
            <a:pPr algn="just">
              <a:lnSpc>
                <a:spcPct val="170000"/>
              </a:lnSpc>
            </a:pPr>
            <a:r>
              <a:rPr lang="en-IN" sz="4200" b="1" dirty="0">
                <a:solidFill>
                  <a:schemeClr val="tx1"/>
                </a:solidFill>
                <a:latin typeface="Times New Roman" panose="02020603050405020304" pitchFamily="18" charset="0"/>
                <a:cs typeface="Times New Roman" panose="02020603050405020304" pitchFamily="18" charset="0"/>
              </a:rPr>
              <a:t>Jupyter Notebook</a:t>
            </a:r>
          </a:p>
          <a:p>
            <a:pPr algn="just">
              <a:lnSpc>
                <a:spcPct val="170000"/>
              </a:lnSpc>
            </a:pPr>
            <a:r>
              <a:rPr lang="en-IN" sz="4200" b="1" dirty="0">
                <a:solidFill>
                  <a:schemeClr val="tx1"/>
                </a:solidFill>
                <a:latin typeface="Times New Roman" panose="02020603050405020304" pitchFamily="18" charset="0"/>
                <a:cs typeface="Times New Roman" panose="02020603050405020304" pitchFamily="18" charset="0"/>
              </a:rPr>
              <a:t>Setup tools and pip to be installed for 3.6 and above</a:t>
            </a:r>
          </a:p>
          <a:p>
            <a:pPr algn="just">
              <a:lnSpc>
                <a:spcPct val="170000"/>
              </a:lnSpc>
            </a:pPr>
            <a:r>
              <a:rPr lang="en-IN" sz="4200" b="1" dirty="0">
                <a:solidFill>
                  <a:schemeClr val="tx1"/>
                </a:solidFill>
                <a:latin typeface="Times New Roman" panose="02020603050405020304" pitchFamily="18" charset="0"/>
                <a:cs typeface="Times New Roman" panose="02020603050405020304" pitchFamily="18" charset="0"/>
              </a:rPr>
              <a:t>Language :python</a:t>
            </a:r>
          </a:p>
        </p:txBody>
      </p:sp>
    </p:spTree>
    <p:extLst>
      <p:ext uri="{BB962C8B-B14F-4D97-AF65-F5344CB8AC3E}">
        <p14:creationId xmlns:p14="http://schemas.microsoft.com/office/powerpoint/2010/main" val="3221328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85749"/>
          </a:xfrm>
        </p:spPr>
        <p:txBody>
          <a:bodyPr>
            <a:normAutofit/>
          </a:bodyPr>
          <a:lstStyle/>
          <a:p>
            <a:r>
              <a:rPr lang="en-IN" sz="4800" dirty="0">
                <a:solidFill>
                  <a:srgbClr val="FF0000"/>
                </a:solidFill>
                <a:latin typeface="Algerian" panose="04020705040A02060702" pitchFamily="82" charset="0"/>
              </a:rPr>
              <a:t>MODULES</a:t>
            </a:r>
          </a:p>
        </p:txBody>
      </p:sp>
      <p:sp>
        <p:nvSpPr>
          <p:cNvPr id="3" name="Content Placeholder 2"/>
          <p:cNvSpPr>
            <a:spLocks noGrp="1"/>
          </p:cNvSpPr>
          <p:nvPr>
            <p:ph idx="1"/>
          </p:nvPr>
        </p:nvSpPr>
        <p:spPr/>
        <p:txBody>
          <a:bodyPr>
            <a:normAutofit fontScale="92500" lnSpcReduction="20000"/>
          </a:bodyPr>
          <a:lstStyle/>
          <a:p>
            <a:r>
              <a:rPr lang="en-IN" sz="2800" b="1" dirty="0">
                <a:solidFill>
                  <a:srgbClr val="7030A0"/>
                </a:solidFill>
                <a:latin typeface="Arial Rounded MT Bold" panose="020F0704030504030204" pitchFamily="34" charset="0"/>
              </a:rPr>
              <a:t>Module 1    : </a:t>
            </a:r>
            <a:r>
              <a:rPr lang="en-IN" sz="2800" b="1" dirty="0">
                <a:solidFill>
                  <a:schemeClr val="tx1"/>
                </a:solidFill>
                <a:latin typeface="Times New Roman" panose="02020603050405020304" pitchFamily="18" charset="0"/>
                <a:cs typeface="Times New Roman" panose="02020603050405020304" pitchFamily="18" charset="0"/>
              </a:rPr>
              <a:t>Frame the problem. </a:t>
            </a:r>
          </a:p>
          <a:p>
            <a:pPr algn="just"/>
            <a:r>
              <a:rPr lang="en-IN" sz="2800" b="1" dirty="0">
                <a:solidFill>
                  <a:srgbClr val="7030A0"/>
                </a:solidFill>
                <a:latin typeface="Arial Rounded MT Bold" panose="020F0704030504030204" pitchFamily="34" charset="0"/>
              </a:rPr>
              <a:t>Module 2</a:t>
            </a:r>
            <a:r>
              <a:rPr lang="en-IN" sz="2000" dirty="0">
                <a:solidFill>
                  <a:srgbClr val="7030A0"/>
                </a:solidFill>
                <a:latin typeface="Arial Rounded MT Bold" panose="020F0704030504030204" pitchFamily="34" charset="0"/>
              </a:rPr>
              <a:t>     </a:t>
            </a:r>
            <a:r>
              <a:rPr lang="en-IN" sz="2800" dirty="0">
                <a:solidFill>
                  <a:srgbClr val="7030A0"/>
                </a:solidFill>
                <a:latin typeface="Arial Rounded MT Bold" panose="020F0704030504030204" pitchFamily="34" charset="0"/>
              </a:rPr>
              <a:t>:</a:t>
            </a:r>
            <a:r>
              <a:rPr lang="en-IN" sz="2000" dirty="0">
                <a:solidFill>
                  <a:srgbClr val="7030A0"/>
                </a:solidFill>
                <a:latin typeface="Arial Rounded MT Bold" panose="020F0704030504030204" pitchFamily="34" charset="0"/>
              </a:rPr>
              <a:t> </a:t>
            </a:r>
            <a:r>
              <a:rPr lang="en-IN" sz="2800" b="1" dirty="0">
                <a:solidFill>
                  <a:schemeClr val="tx1"/>
                </a:solidFill>
                <a:latin typeface="Times New Roman" panose="02020603050405020304" pitchFamily="18" charset="0"/>
                <a:cs typeface="Times New Roman" panose="02020603050405020304" pitchFamily="18" charset="0"/>
              </a:rPr>
              <a:t>Collect raw data. </a:t>
            </a:r>
          </a:p>
          <a:p>
            <a:r>
              <a:rPr lang="en-IN" sz="2800" b="1" dirty="0">
                <a:solidFill>
                  <a:srgbClr val="7030A0"/>
                </a:solidFill>
                <a:latin typeface="Arial Rounded MT Bold" panose="020F0704030504030204" pitchFamily="34" charset="0"/>
              </a:rPr>
              <a:t>Module 3   </a:t>
            </a:r>
            <a:r>
              <a:rPr lang="en-IN" dirty="0">
                <a:solidFill>
                  <a:srgbClr val="7030A0"/>
                </a:solidFill>
                <a:latin typeface="Arial Rounded MT Bold" panose="020F0704030504030204" pitchFamily="34" charset="0"/>
              </a:rPr>
              <a:t> </a:t>
            </a:r>
            <a:r>
              <a:rPr lang="en-IN" sz="2800" dirty="0">
                <a:solidFill>
                  <a:srgbClr val="7030A0"/>
                </a:solidFill>
                <a:latin typeface="Arial Rounded MT Bold" panose="020F0704030504030204" pitchFamily="34" charset="0"/>
              </a:rPr>
              <a:t>:</a:t>
            </a:r>
            <a:r>
              <a:rPr lang="en-IN" dirty="0">
                <a:solidFill>
                  <a:srgbClr val="7030A0"/>
                </a:solidFill>
                <a:latin typeface="Arial Rounded MT Bold" panose="020F0704030504030204" pitchFamily="34" charset="0"/>
              </a:rPr>
              <a:t> </a:t>
            </a:r>
            <a:r>
              <a:rPr lang="en-IN" sz="2800" b="1" dirty="0">
                <a:solidFill>
                  <a:schemeClr val="tx1"/>
                </a:solidFill>
                <a:latin typeface="Times New Roman" panose="02020603050405020304" pitchFamily="18" charset="0"/>
                <a:cs typeface="Times New Roman" panose="02020603050405020304" pitchFamily="18" charset="0"/>
              </a:rPr>
              <a:t>Import the libraries (pandas,numpy,sklearn    </a:t>
            </a:r>
          </a:p>
          <a:p>
            <a:pPr marL="0" indent="0">
              <a:buNone/>
            </a:pPr>
            <a:r>
              <a:rPr lang="en-IN" sz="2800" b="1" dirty="0">
                <a:solidFill>
                  <a:schemeClr val="tx1"/>
                </a:solidFill>
                <a:latin typeface="Times New Roman" panose="02020603050405020304" pitchFamily="18" charset="0"/>
                <a:cs typeface="Times New Roman" panose="02020603050405020304" pitchFamily="18" charset="0"/>
              </a:rPr>
              <a:t>                            etc.,).</a:t>
            </a:r>
          </a:p>
          <a:p>
            <a:r>
              <a:rPr lang="en-IN" sz="2800" b="1" dirty="0">
                <a:solidFill>
                  <a:srgbClr val="7030A0"/>
                </a:solidFill>
                <a:latin typeface="Arial Rounded MT Bold" panose="020F0704030504030204" pitchFamily="34" charset="0"/>
              </a:rPr>
              <a:t>Module 4</a:t>
            </a:r>
            <a:r>
              <a:rPr lang="en-IN" sz="2000" dirty="0">
                <a:solidFill>
                  <a:srgbClr val="7030A0"/>
                </a:solidFill>
                <a:latin typeface="Arial Rounded MT Bold" panose="020F0704030504030204" pitchFamily="34" charset="0"/>
              </a:rPr>
              <a:t>     </a:t>
            </a:r>
            <a:r>
              <a:rPr lang="en-IN" sz="2800" dirty="0">
                <a:solidFill>
                  <a:srgbClr val="7030A0"/>
                </a:solidFill>
                <a:latin typeface="Arial Rounded MT Bold" panose="020F0704030504030204" pitchFamily="34" charset="0"/>
              </a:rPr>
              <a:t>:</a:t>
            </a:r>
            <a:r>
              <a:rPr lang="en-IN" sz="2000" dirty="0">
                <a:solidFill>
                  <a:srgbClr val="7030A0"/>
                </a:solidFill>
                <a:latin typeface="Arial Rounded MT Bold" panose="020F0704030504030204" pitchFamily="34" charset="0"/>
              </a:rPr>
              <a:t> </a:t>
            </a:r>
            <a:r>
              <a:rPr lang="en-IN" sz="2800" b="1" dirty="0">
                <a:solidFill>
                  <a:schemeClr val="tx1"/>
                </a:solidFill>
                <a:latin typeface="Times New Roman" panose="02020603050405020304" pitchFamily="18" charset="0"/>
                <a:cs typeface="Times New Roman" panose="02020603050405020304" pitchFamily="18" charset="0"/>
              </a:rPr>
              <a:t>process the data for analysis.(explore the</a:t>
            </a:r>
          </a:p>
          <a:p>
            <a:pPr marL="0" indent="0">
              <a:buNone/>
            </a:pPr>
            <a:r>
              <a:rPr lang="en-IN" sz="2800" b="1" dirty="0">
                <a:solidFill>
                  <a:schemeClr val="tx1"/>
                </a:solidFill>
                <a:latin typeface="Times New Roman" panose="02020603050405020304" pitchFamily="18" charset="0"/>
                <a:cs typeface="Times New Roman" panose="02020603050405020304" pitchFamily="18" charset="0"/>
              </a:rPr>
              <a:t>                           data).  </a:t>
            </a:r>
          </a:p>
          <a:p>
            <a:r>
              <a:rPr lang="en-IN" sz="3000" b="1" dirty="0">
                <a:solidFill>
                  <a:srgbClr val="7030A0"/>
                </a:solidFill>
                <a:latin typeface="Arial Rounded MT Bold" panose="020F0704030504030204" pitchFamily="34" charset="0"/>
              </a:rPr>
              <a:t>Module 5</a:t>
            </a:r>
            <a:r>
              <a:rPr lang="en-IN" sz="2000" dirty="0">
                <a:solidFill>
                  <a:srgbClr val="7030A0"/>
                </a:solidFill>
                <a:latin typeface="Arial Rounded MT Bold" panose="020F0704030504030204" pitchFamily="34" charset="0"/>
              </a:rPr>
              <a:t>   </a:t>
            </a:r>
            <a:r>
              <a:rPr lang="en-IN" sz="2800" b="1" dirty="0">
                <a:solidFill>
                  <a:srgbClr val="7030A0"/>
                </a:solidFill>
                <a:latin typeface="Arial Rounded MT Bold" panose="020F0704030504030204" pitchFamily="34" charset="0"/>
              </a:rPr>
              <a:t>:</a:t>
            </a:r>
            <a:r>
              <a:rPr lang="en-IN" sz="2000" dirty="0">
                <a:solidFill>
                  <a:srgbClr val="7030A0"/>
                </a:solidFill>
                <a:latin typeface="Arial Rounded MT Bold" panose="020F0704030504030204" pitchFamily="34" charset="0"/>
              </a:rPr>
              <a:t> </a:t>
            </a:r>
            <a:r>
              <a:rPr lang="en-IN" sz="2800" b="1" dirty="0">
                <a:solidFill>
                  <a:schemeClr val="tx1"/>
                </a:solidFill>
                <a:latin typeface="Times New Roman" panose="02020603050405020304" pitchFamily="18" charset="0"/>
                <a:cs typeface="Times New Roman" panose="02020603050405020304" pitchFamily="18" charset="0"/>
              </a:rPr>
              <a:t>perform in-depth analysis.</a:t>
            </a:r>
          </a:p>
          <a:p>
            <a:r>
              <a:rPr lang="en-IN" sz="3000" b="1" dirty="0">
                <a:solidFill>
                  <a:srgbClr val="7030A0"/>
                </a:solidFill>
                <a:latin typeface="Arial Rounded MT Bold" panose="020F0704030504030204" pitchFamily="34" charset="0"/>
              </a:rPr>
              <a:t>Module</a:t>
            </a:r>
            <a:r>
              <a:rPr lang="en-IN" sz="2000" dirty="0">
                <a:solidFill>
                  <a:srgbClr val="7030A0"/>
                </a:solidFill>
                <a:latin typeface="Arial Rounded MT Bold" panose="020F0704030504030204" pitchFamily="34" charset="0"/>
              </a:rPr>
              <a:t> </a:t>
            </a:r>
            <a:r>
              <a:rPr lang="en-IN" sz="2800" b="1" dirty="0">
                <a:solidFill>
                  <a:srgbClr val="7030A0"/>
                </a:solidFill>
                <a:latin typeface="Arial Rounded MT Bold" panose="020F0704030504030204" pitchFamily="34" charset="0"/>
              </a:rPr>
              <a:t>6   : </a:t>
            </a:r>
            <a:r>
              <a:rPr lang="en-IN" sz="2800" b="1" dirty="0">
                <a:solidFill>
                  <a:schemeClr val="tx1"/>
                </a:solidFill>
                <a:latin typeface="Times New Roman" panose="02020603050405020304" pitchFamily="18" charset="0"/>
                <a:cs typeface="Times New Roman" panose="02020603050405020304" pitchFamily="18" charset="0"/>
              </a:rPr>
              <a:t>communicate results of the analysis.</a:t>
            </a:r>
            <a:r>
              <a:rPr lang="en-IN" sz="2000" dirty="0">
                <a:solidFill>
                  <a:srgbClr val="7030A0"/>
                </a:solidFill>
                <a:latin typeface="Arial Rounded MT Bold" panose="020F0704030504030204" pitchFamily="34" charset="0"/>
              </a:rPr>
              <a:t>                                                                                                                                                                  </a:t>
            </a:r>
          </a:p>
        </p:txBody>
      </p:sp>
    </p:spTree>
    <p:extLst>
      <p:ext uri="{BB962C8B-B14F-4D97-AF65-F5344CB8AC3E}">
        <p14:creationId xmlns:p14="http://schemas.microsoft.com/office/powerpoint/2010/main" val="320225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Splitting, imputation , interpolation</a:t>
            </a:r>
          </a:p>
        </p:txBody>
      </p:sp>
      <p:sp>
        <p:nvSpPr>
          <p:cNvPr id="3" name="Content Placeholder 2"/>
          <p:cNvSpPr>
            <a:spLocks noGrp="1"/>
          </p:cNvSpPr>
          <p:nvPr>
            <p:ph idx="1"/>
          </p:nvPr>
        </p:nvSpPr>
        <p:spPr>
          <a:xfrm>
            <a:off x="2589212" y="2014330"/>
            <a:ext cx="8915400" cy="4386470"/>
          </a:xfrm>
        </p:spPr>
        <p:txBody>
          <a:bodyPr>
            <a:normAutofit/>
          </a:bodyPr>
          <a:lstStyle/>
          <a:p>
            <a:r>
              <a:rPr lang="en-IN" sz="2800" dirty="0">
                <a:latin typeface="Times New Roman" panose="02020603050405020304" pitchFamily="18" charset="0"/>
                <a:cs typeface="Times New Roman" panose="02020603050405020304" pitchFamily="18" charset="0"/>
              </a:rPr>
              <a:t>Splitting – pandas sample() is used to generate sample random row or column from the data frame.</a:t>
            </a:r>
          </a:p>
          <a:p>
            <a:r>
              <a:rPr lang="en-IN" sz="2800" dirty="0">
                <a:latin typeface="Times New Roman" panose="02020603050405020304" pitchFamily="18" charset="0"/>
                <a:cs typeface="Times New Roman" panose="02020603050405020304" pitchFamily="18" charset="0"/>
              </a:rPr>
              <a:t>Imputation – The process of replacing the missing data with substituted values.</a:t>
            </a:r>
          </a:p>
          <a:p>
            <a:r>
              <a:rPr lang="en-IN" sz="2800" dirty="0">
                <a:latin typeface="Times New Roman" panose="02020603050405020304" pitchFamily="18" charset="0"/>
                <a:cs typeface="Times New Roman" panose="02020603050405020304" pitchFamily="18" charset="0"/>
              </a:rPr>
              <a:t>Interpolation – A method of constructing new data points within the range of a discrete set of know points.</a:t>
            </a:r>
          </a:p>
          <a:p>
            <a:endParaRPr lang="en-US" dirty="0"/>
          </a:p>
        </p:txBody>
      </p:sp>
    </p:spTree>
    <p:extLst>
      <p:ext uri="{BB962C8B-B14F-4D97-AF65-F5344CB8AC3E}">
        <p14:creationId xmlns:p14="http://schemas.microsoft.com/office/powerpoint/2010/main" val="640795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IMPLEMENTATION</a:t>
            </a:r>
          </a:p>
        </p:txBody>
      </p:sp>
      <p:sp>
        <p:nvSpPr>
          <p:cNvPr id="3" name="Content Placeholder 2"/>
          <p:cNvSpPr>
            <a:spLocks noGrp="1"/>
          </p:cNvSpPr>
          <p:nvPr>
            <p:ph idx="1"/>
          </p:nvPr>
        </p:nvSpPr>
        <p:spPr>
          <a:xfrm>
            <a:off x="2589212" y="1403797"/>
            <a:ext cx="8915400" cy="5409127"/>
          </a:xfrm>
        </p:spPr>
        <p:txBody>
          <a:bodyPr>
            <a:no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Data Collection</a:t>
            </a:r>
            <a:r>
              <a:rPr lang="en-US" b="1" dirty="0">
                <a:latin typeface="Times New Roman" panose="02020603050405020304" pitchFamily="18" charset="0"/>
                <a:cs typeface="Times New Roman" panose="02020603050405020304" pitchFamily="18" charset="0"/>
              </a:rPr>
              <a:t>: Gather historical transaction data, including both legitimate and fraudulent transactions.</a:t>
            </a:r>
          </a:p>
          <a:p>
            <a:r>
              <a:rPr lang="en-US" b="1" dirty="0">
                <a:solidFill>
                  <a:schemeClr val="accent2">
                    <a:lumMod val="75000"/>
                  </a:schemeClr>
                </a:solidFill>
                <a:latin typeface="Times New Roman" panose="02020603050405020304" pitchFamily="18" charset="0"/>
                <a:cs typeface="Times New Roman" panose="02020603050405020304" pitchFamily="18" charset="0"/>
              </a:rPr>
              <a:t>Data Preprocessing</a:t>
            </a:r>
            <a:r>
              <a:rPr lang="en-US" b="1" dirty="0">
                <a:latin typeface="Times New Roman" panose="02020603050405020304" pitchFamily="18" charset="0"/>
                <a:cs typeface="Times New Roman" panose="02020603050405020304" pitchFamily="18" charset="0"/>
              </a:rPr>
              <a:t>: Clean the data, handle missing values, normalize or scale numerical features, and encode categorical features.</a:t>
            </a:r>
          </a:p>
          <a:p>
            <a:r>
              <a:rPr lang="en-US" b="1" dirty="0">
                <a:solidFill>
                  <a:schemeClr val="accent2">
                    <a:lumMod val="75000"/>
                  </a:schemeClr>
                </a:solidFill>
                <a:latin typeface="Times New Roman" panose="02020603050405020304" pitchFamily="18" charset="0"/>
                <a:cs typeface="Times New Roman" panose="02020603050405020304" pitchFamily="18" charset="0"/>
              </a:rPr>
              <a:t>Model Selection</a:t>
            </a:r>
            <a:r>
              <a:rPr lang="en-US" b="1" dirty="0">
                <a:latin typeface="Times New Roman" panose="02020603050405020304" pitchFamily="18" charset="0"/>
                <a:cs typeface="Times New Roman" panose="02020603050405020304" pitchFamily="18" charset="0"/>
              </a:rPr>
              <a:t>: Choose appropriate machine learning algorithms for fraud detection, such as logistic regression, decision trees, random forests, support vector machines, or neural networks.</a:t>
            </a:r>
          </a:p>
          <a:p>
            <a:r>
              <a:rPr lang="en-US" b="1" dirty="0">
                <a:solidFill>
                  <a:schemeClr val="accent2">
                    <a:lumMod val="75000"/>
                  </a:schemeClr>
                </a:solidFill>
                <a:latin typeface="Times New Roman" panose="02020603050405020304" pitchFamily="18" charset="0"/>
                <a:cs typeface="Times New Roman" panose="02020603050405020304" pitchFamily="18" charset="0"/>
              </a:rPr>
              <a:t>Deployment</a:t>
            </a:r>
            <a:r>
              <a:rPr lang="en-US" b="1" dirty="0">
                <a:latin typeface="Times New Roman" panose="02020603050405020304" pitchFamily="18" charset="0"/>
                <a:cs typeface="Times New Roman" panose="02020603050405020304" pitchFamily="18" charset="0"/>
              </a:rPr>
              <a:t>: Deploy the trained model into a production environment where it can analyze real-time transactions.</a:t>
            </a:r>
          </a:p>
          <a:p>
            <a:r>
              <a:rPr lang="en-US" b="1" dirty="0">
                <a:solidFill>
                  <a:schemeClr val="accent2">
                    <a:lumMod val="75000"/>
                  </a:schemeClr>
                </a:solidFill>
                <a:latin typeface="Times New Roman" panose="02020603050405020304" pitchFamily="18" charset="0"/>
                <a:cs typeface="Times New Roman" panose="02020603050405020304" pitchFamily="18" charset="0"/>
              </a:rPr>
              <a:t>Monitoring and Updating</a:t>
            </a:r>
            <a:r>
              <a:rPr lang="en-US" b="1" dirty="0">
                <a:latin typeface="Times New Roman" panose="02020603050405020304" pitchFamily="18" charset="0"/>
                <a:cs typeface="Times New Roman" panose="02020603050405020304" pitchFamily="18" charset="0"/>
              </a:rPr>
              <a:t>: Continuously monitor the performance of the deployed model and update it periodically to adapt to new fraud patterns or changes in the data distribution.</a:t>
            </a:r>
          </a:p>
          <a:p>
            <a:r>
              <a:rPr lang="en-US" b="1" dirty="0">
                <a:solidFill>
                  <a:schemeClr val="accent2">
                    <a:lumMod val="75000"/>
                  </a:schemeClr>
                </a:solidFill>
                <a:latin typeface="Times New Roman" panose="02020603050405020304" pitchFamily="18" charset="0"/>
                <a:cs typeface="Times New Roman" panose="02020603050405020304" pitchFamily="18" charset="0"/>
              </a:rPr>
              <a:t>Integration with Fraud Prevention Systems</a:t>
            </a:r>
            <a:r>
              <a:rPr lang="en-US" b="1" dirty="0">
                <a:latin typeface="Times New Roman" panose="02020603050405020304" pitchFamily="18" charset="0"/>
                <a:cs typeface="Times New Roman" panose="02020603050405020304" pitchFamily="18" charset="0"/>
              </a:rPr>
              <a:t>: Integrate the fraud detection system with other fraud prevention measures such as rule-based systems, anomaly detection, and manual review processes for suspicious transactions.</a:t>
            </a:r>
          </a:p>
        </p:txBody>
      </p:sp>
    </p:spTree>
    <p:extLst>
      <p:ext uri="{BB962C8B-B14F-4D97-AF65-F5344CB8AC3E}">
        <p14:creationId xmlns:p14="http://schemas.microsoft.com/office/powerpoint/2010/main" val="124224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FUTURE ENHANCEMENT</a:t>
            </a:r>
          </a:p>
        </p:txBody>
      </p:sp>
      <p:sp>
        <p:nvSpPr>
          <p:cNvPr id="3" name="Content Placeholder 2"/>
          <p:cNvSpPr>
            <a:spLocks noGrp="1"/>
          </p:cNvSpPr>
          <p:nvPr>
            <p:ph idx="1"/>
          </p:nvPr>
        </p:nvSpPr>
        <p:spPr>
          <a:xfrm>
            <a:off x="2589212" y="1431235"/>
            <a:ext cx="8915400" cy="5426765"/>
          </a:xfrm>
        </p:spPr>
        <p:txBody>
          <a:bodyPr>
            <a:normAutofit/>
          </a:bodyPr>
          <a:lstStyle/>
          <a:p>
            <a:pPr>
              <a:lnSpc>
                <a:spcPct val="110000"/>
              </a:lnSpc>
            </a:pPr>
            <a:r>
              <a:rPr lang="en-US" b="1" dirty="0">
                <a:latin typeface="Times New Roman" panose="02020603050405020304" pitchFamily="18" charset="0"/>
                <a:cs typeface="Times New Roman" panose="02020603050405020304" pitchFamily="18" charset="0"/>
              </a:rPr>
              <a:t>There are several avenues for enhancing stock market prediction using machine learning</a:t>
            </a:r>
          </a:p>
          <a:p>
            <a:pPr>
              <a:lnSpc>
                <a:spcPct val="110000"/>
              </a:lnSpc>
            </a:pPr>
            <a:r>
              <a:rPr lang="en-US" b="1" dirty="0">
                <a:latin typeface="Times New Roman" panose="02020603050405020304" pitchFamily="18" charset="0"/>
                <a:cs typeface="Times New Roman" panose="02020603050405020304" pitchFamily="18" charset="0"/>
              </a:rPr>
              <a:t>Feature Engineering: Continuously explore and refine the features used in the models Ensemble Methods: Utilize ensemble learning techniques such as bagging, boosting, or stacking to combine multiple models for improved prediction accuracy and robustness.</a:t>
            </a:r>
          </a:p>
          <a:p>
            <a:pPr>
              <a:lnSpc>
                <a:spcPct val="110000"/>
              </a:lnSpc>
            </a:pPr>
            <a:r>
              <a:rPr lang="en-US" b="1" dirty="0">
                <a:latin typeface="Times New Roman" panose="02020603050405020304" pitchFamily="18" charset="0"/>
                <a:cs typeface="Times New Roman" panose="02020603050405020304" pitchFamily="18" charset="0"/>
              </a:rPr>
              <a:t>Deep Learning Architectures: Explore more advanced deep learning architectures such as recurrent neural networks (RNNs), long short-term memory networks (LSTMs), or transformers, which are well-suited for modeling sequential and temporal data like stock prices Attention Mechanisms:</a:t>
            </a:r>
          </a:p>
          <a:p>
            <a:pPr>
              <a:lnSpc>
                <a:spcPct val="110000"/>
              </a:lnSpc>
            </a:pPr>
            <a:r>
              <a:rPr lang="en-US" b="1" dirty="0">
                <a:latin typeface="Times New Roman" panose="02020603050405020304" pitchFamily="18" charset="0"/>
                <a:cs typeface="Times New Roman" panose="02020603050405020304" pitchFamily="18" charset="0"/>
              </a:rPr>
              <a:t> Implement attention mechanisms within deep learning architectures to focus on relevant parts of the input data, potentially improving model interpretability and performance.</a:t>
            </a:r>
          </a:p>
          <a:p>
            <a:pPr>
              <a:lnSpc>
                <a:spcPct val="110000"/>
              </a:lnSpc>
            </a:pPr>
            <a:r>
              <a:rPr lang="en-US" b="1" dirty="0">
                <a:latin typeface="Times New Roman" panose="02020603050405020304" pitchFamily="18" charset="0"/>
                <a:cs typeface="Times New Roman" panose="02020603050405020304" pitchFamily="18" charset="0"/>
              </a:rPr>
              <a:t>Reinforcement Learning: Investigate the use of reinforcement learning techniques to develop trading strategies that dynamically adapt to changing market conditions and optimize trading decisions over time.</a:t>
            </a:r>
          </a:p>
        </p:txBody>
      </p:sp>
    </p:spTree>
    <p:extLst>
      <p:ext uri="{BB962C8B-B14F-4D97-AF65-F5344CB8AC3E}">
        <p14:creationId xmlns:p14="http://schemas.microsoft.com/office/powerpoint/2010/main" val="2439665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SAMPLE OUTPUT</a:t>
            </a:r>
          </a:p>
        </p:txBody>
      </p:sp>
      <p:pic>
        <p:nvPicPr>
          <p:cNvPr id="5" name="Content Placeholder 4">
            <a:extLst>
              <a:ext uri="{FF2B5EF4-FFF2-40B4-BE49-F238E27FC236}">
                <a16:creationId xmlns:a16="http://schemas.microsoft.com/office/drawing/2014/main" id="{55AF5238-1908-405E-93EB-CF43B04FDCCA}"/>
              </a:ext>
            </a:extLst>
          </p:cNvPr>
          <p:cNvPicPr>
            <a:picLocks noGrp="1" noChangeAspect="1"/>
          </p:cNvPicPr>
          <p:nvPr>
            <p:ph idx="1"/>
          </p:nvPr>
        </p:nvPicPr>
        <p:blipFill>
          <a:blip r:embed="rId2"/>
          <a:stretch>
            <a:fillRect/>
          </a:stretch>
        </p:blipFill>
        <p:spPr>
          <a:xfrm>
            <a:off x="2729949" y="1577009"/>
            <a:ext cx="7673008" cy="4532243"/>
          </a:xfrm>
          <a:prstGeom prst="rect">
            <a:avLst/>
          </a:prstGeom>
        </p:spPr>
      </p:pic>
    </p:spTree>
    <p:extLst>
      <p:ext uri="{BB962C8B-B14F-4D97-AF65-F5344CB8AC3E}">
        <p14:creationId xmlns:p14="http://schemas.microsoft.com/office/powerpoint/2010/main" val="366644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TRAINING MODEL</a:t>
            </a:r>
          </a:p>
        </p:txBody>
      </p:sp>
      <p:pic>
        <p:nvPicPr>
          <p:cNvPr id="7" name="Content Placeholder 6">
            <a:extLst>
              <a:ext uri="{FF2B5EF4-FFF2-40B4-BE49-F238E27FC236}">
                <a16:creationId xmlns:a16="http://schemas.microsoft.com/office/drawing/2014/main" id="{7E925021-DF0D-46E9-8B07-7377E47C70FC}"/>
              </a:ext>
            </a:extLst>
          </p:cNvPr>
          <p:cNvPicPr>
            <a:picLocks noGrp="1" noChangeAspect="1"/>
          </p:cNvPicPr>
          <p:nvPr>
            <p:ph idx="1"/>
          </p:nvPr>
        </p:nvPicPr>
        <p:blipFill>
          <a:blip r:embed="rId2"/>
          <a:stretch>
            <a:fillRect/>
          </a:stretch>
        </p:blipFill>
        <p:spPr>
          <a:xfrm>
            <a:off x="2592924" y="1696278"/>
            <a:ext cx="7916049" cy="4537612"/>
          </a:xfrm>
          <a:prstGeom prst="rect">
            <a:avLst/>
          </a:prstGeom>
        </p:spPr>
      </p:pic>
    </p:spTree>
    <p:extLst>
      <p:ext uri="{BB962C8B-B14F-4D97-AF65-F5344CB8AC3E}">
        <p14:creationId xmlns:p14="http://schemas.microsoft.com/office/powerpoint/2010/main" val="315829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688" y="624109"/>
            <a:ext cx="10364924" cy="5879721"/>
          </a:xfrm>
        </p:spPr>
        <p:txBody>
          <a:bodyPr>
            <a:normAutofit fontScale="90000"/>
          </a:bodyPr>
          <a:lstStyle/>
          <a:p>
            <a:pPr algn="ctr"/>
            <a:r>
              <a:rPr lang="en-IN" u="sng" dirty="0">
                <a:solidFill>
                  <a:srgbClr val="FF0000"/>
                </a:solidFill>
                <a:latin typeface="Baskerville Old Face" panose="02020602080505020303" pitchFamily="18" charset="0"/>
              </a:rPr>
              <a:t>THIRUMALAI  ENGINEERING  COLLEGE</a:t>
            </a:r>
            <a:br>
              <a:rPr lang="en-IN" u="sng" dirty="0">
                <a:solidFill>
                  <a:srgbClr val="FF0000"/>
                </a:solidFill>
                <a:latin typeface="Baskerville Old Face" panose="02020602080505020303" pitchFamily="18" charset="0"/>
              </a:rPr>
            </a:br>
            <a:r>
              <a:rPr lang="en-IN" u="sng" dirty="0">
                <a:solidFill>
                  <a:srgbClr val="FF0000"/>
                </a:solidFill>
                <a:latin typeface="Baskerville Old Face" panose="02020602080505020303" pitchFamily="18" charset="0"/>
              </a:rPr>
              <a:t>DEPARTMENT OF INFORMATION TECHNOLOGY</a:t>
            </a:r>
            <a:br>
              <a:rPr lang="en-IN" u="sng" dirty="0">
                <a:solidFill>
                  <a:srgbClr val="FF0000"/>
                </a:solidFill>
                <a:latin typeface="Baskerville Old Face" panose="02020602080505020303" pitchFamily="18" charset="0"/>
              </a:rPr>
            </a:br>
            <a:br>
              <a:rPr lang="en-IN" sz="3100" u="sng" dirty="0">
                <a:solidFill>
                  <a:schemeClr val="accent6">
                    <a:lumMod val="60000"/>
                    <a:lumOff val="40000"/>
                  </a:schemeClr>
                </a:solidFill>
                <a:latin typeface="Baskerville Old Face" panose="02020602080505020303" pitchFamily="18" charset="0"/>
              </a:rPr>
            </a:br>
            <a:r>
              <a:rPr lang="en-IN" sz="2700" u="sng" dirty="0">
                <a:solidFill>
                  <a:srgbClr val="002060"/>
                </a:solidFill>
                <a:latin typeface="Algerian" panose="04020705040A02060702" pitchFamily="82" charset="0"/>
              </a:rPr>
              <a:t>Project  team  members</a:t>
            </a:r>
            <a:br>
              <a:rPr lang="en-IN" sz="2700" u="sng" dirty="0">
                <a:solidFill>
                  <a:srgbClr val="002060"/>
                </a:solidFill>
                <a:latin typeface="Algerian" panose="04020705040A02060702" pitchFamily="82" charset="0"/>
              </a:rPr>
            </a:br>
            <a:br>
              <a:rPr lang="en-IN" sz="2700" u="sng" dirty="0">
                <a:solidFill>
                  <a:srgbClr val="002060"/>
                </a:solidFill>
                <a:latin typeface="Algerian" panose="04020705040A02060702" pitchFamily="82" charset="0"/>
              </a:rPr>
            </a:br>
            <a:r>
              <a:rPr lang="en-IN" sz="3100" b="1" dirty="0">
                <a:solidFill>
                  <a:schemeClr val="tx1"/>
                </a:solidFill>
                <a:latin typeface="Times New Roman" panose="02020603050405020304" pitchFamily="18" charset="0"/>
                <a:cs typeface="Times New Roman" panose="02020603050405020304" pitchFamily="18" charset="0"/>
              </a:rPr>
              <a:t>SATHYASEELAN S  (513220205309)     </a:t>
            </a:r>
            <a:br>
              <a:rPr lang="en-IN" sz="3100" b="1" dirty="0">
                <a:solidFill>
                  <a:schemeClr val="tx1"/>
                </a:solidFill>
                <a:latin typeface="Times New Roman" panose="02020603050405020304" pitchFamily="18" charset="0"/>
                <a:cs typeface="Times New Roman" panose="02020603050405020304" pitchFamily="18" charset="0"/>
              </a:rPr>
            </a:br>
            <a:r>
              <a:rPr lang="en-IN" sz="3100" b="1" dirty="0">
                <a:solidFill>
                  <a:schemeClr val="tx1"/>
                </a:solidFill>
                <a:latin typeface="Times New Roman" panose="02020603050405020304" pitchFamily="18" charset="0"/>
                <a:cs typeface="Times New Roman" panose="02020603050405020304" pitchFamily="18" charset="0"/>
              </a:rPr>
              <a:t>ANANTH A                (513220205301)</a:t>
            </a:r>
            <a:br>
              <a:rPr lang="en-IN" sz="3100" b="1" dirty="0">
                <a:solidFill>
                  <a:schemeClr val="tx1"/>
                </a:solidFill>
                <a:latin typeface="Times New Roman" panose="02020603050405020304" pitchFamily="18" charset="0"/>
                <a:cs typeface="Times New Roman" panose="02020603050405020304" pitchFamily="18" charset="0"/>
              </a:rPr>
            </a:br>
            <a:r>
              <a:rPr lang="en-IN" sz="3100" b="1" dirty="0">
                <a:solidFill>
                  <a:schemeClr val="tx1"/>
                </a:solidFill>
                <a:latin typeface="Times New Roman" panose="02020603050405020304" pitchFamily="18" charset="0"/>
                <a:cs typeface="Times New Roman" panose="02020603050405020304" pitchFamily="18" charset="0"/>
              </a:rPr>
              <a:t>SURENDHAR K        (513220205310)</a:t>
            </a:r>
            <a:br>
              <a:rPr lang="en-IN" sz="3100" b="1" dirty="0">
                <a:solidFill>
                  <a:schemeClr val="tx1"/>
                </a:solidFill>
                <a:latin typeface="Times New Roman" panose="02020603050405020304" pitchFamily="18" charset="0"/>
                <a:cs typeface="Times New Roman" panose="02020603050405020304" pitchFamily="18" charset="0"/>
              </a:rPr>
            </a:br>
            <a:r>
              <a:rPr lang="en-IN" sz="3100" b="1" dirty="0">
                <a:solidFill>
                  <a:schemeClr val="tx1"/>
                </a:solidFill>
                <a:latin typeface="Times New Roman" panose="02020603050405020304" pitchFamily="18" charset="0"/>
                <a:cs typeface="Times New Roman" panose="02020603050405020304" pitchFamily="18" charset="0"/>
              </a:rPr>
              <a:t>ANISHKUMAR T     (513220205302)</a:t>
            </a:r>
            <a:br>
              <a:rPr lang="en-IN" sz="2700" dirty="0">
                <a:solidFill>
                  <a:schemeClr val="tx1"/>
                </a:solidFill>
                <a:latin typeface="Algerian" panose="04020705040A02060702" pitchFamily="82" charset="0"/>
              </a:rPr>
            </a:br>
            <a:r>
              <a:rPr lang="en-IN" sz="2700" dirty="0">
                <a:solidFill>
                  <a:schemeClr val="tx1"/>
                </a:solidFill>
                <a:latin typeface="Algerian" panose="04020705040A02060702" pitchFamily="82" charset="0"/>
              </a:rPr>
              <a:t> </a:t>
            </a:r>
            <a:br>
              <a:rPr lang="en-IN" sz="2700" dirty="0">
                <a:solidFill>
                  <a:schemeClr val="tx1"/>
                </a:solidFill>
                <a:latin typeface="Algerian" panose="04020705040A02060702" pitchFamily="82" charset="0"/>
              </a:rPr>
            </a:br>
            <a:r>
              <a:rPr lang="en-IN" sz="4000" dirty="0">
                <a:solidFill>
                  <a:srgbClr val="0070C0"/>
                </a:solidFill>
                <a:latin typeface="Algerian" panose="04020705040A02060702" pitchFamily="82" charset="0"/>
              </a:rPr>
              <a:t>COORDINATER</a:t>
            </a:r>
            <a:br>
              <a:rPr lang="en-IN" sz="4000" dirty="0">
                <a:solidFill>
                  <a:srgbClr val="0070C0"/>
                </a:solidFill>
                <a:latin typeface="Algerian" panose="04020705040A02060702" pitchFamily="82" charset="0"/>
              </a:rPr>
            </a:br>
            <a:r>
              <a:rPr lang="en-IN" sz="4000" dirty="0">
                <a:solidFill>
                  <a:srgbClr val="0070C0"/>
                </a:solidFill>
                <a:latin typeface="Algerian" panose="04020705040A02060702" pitchFamily="82" charset="0"/>
              </a:rPr>
              <a:t>MRS.A.PRIYANKA M.E.,</a:t>
            </a:r>
            <a:br>
              <a:rPr lang="en-IN" sz="4000" dirty="0">
                <a:solidFill>
                  <a:srgbClr val="0070C0"/>
                </a:solidFill>
                <a:latin typeface="Algerian" panose="04020705040A02060702" pitchFamily="82" charset="0"/>
              </a:rPr>
            </a:br>
            <a:br>
              <a:rPr lang="en-IN" sz="4000" dirty="0">
                <a:solidFill>
                  <a:srgbClr val="00B0F0"/>
                </a:solidFill>
                <a:latin typeface="Algerian" panose="04020705040A02060702" pitchFamily="82" charset="0"/>
              </a:rPr>
            </a:br>
            <a:br>
              <a:rPr lang="en-IN" sz="4000" dirty="0">
                <a:solidFill>
                  <a:srgbClr val="00B0F0"/>
                </a:solidFill>
                <a:latin typeface="Algerian" panose="04020705040A02060702" pitchFamily="82" charset="0"/>
              </a:rPr>
            </a:br>
            <a:r>
              <a:rPr lang="en-IN" sz="4000" dirty="0">
                <a:solidFill>
                  <a:srgbClr val="0A014B"/>
                </a:solidFill>
                <a:latin typeface="Algerian" panose="04020705040A02060702" pitchFamily="82" charset="0"/>
              </a:rPr>
              <a:t>  </a:t>
            </a:r>
          </a:p>
        </p:txBody>
      </p:sp>
    </p:spTree>
    <p:extLst>
      <p:ext uri="{BB962C8B-B14F-4D97-AF65-F5344CB8AC3E}">
        <p14:creationId xmlns:p14="http://schemas.microsoft.com/office/powerpoint/2010/main" val="1104019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STOCK PRICE PRREDICTION</a:t>
            </a:r>
          </a:p>
        </p:txBody>
      </p:sp>
      <p:pic>
        <p:nvPicPr>
          <p:cNvPr id="6" name="Content Placeholder 5">
            <a:extLst>
              <a:ext uri="{FF2B5EF4-FFF2-40B4-BE49-F238E27FC236}">
                <a16:creationId xmlns:a16="http://schemas.microsoft.com/office/drawing/2014/main" id="{80EFCEA1-DCEF-4BA0-83E9-F62F8D8A165A}"/>
              </a:ext>
            </a:extLst>
          </p:cNvPr>
          <p:cNvPicPr>
            <a:picLocks noGrp="1" noChangeAspect="1"/>
          </p:cNvPicPr>
          <p:nvPr>
            <p:ph idx="1"/>
          </p:nvPr>
        </p:nvPicPr>
        <p:blipFill>
          <a:blip r:embed="rId2"/>
          <a:stretch>
            <a:fillRect/>
          </a:stretch>
        </p:blipFill>
        <p:spPr>
          <a:xfrm>
            <a:off x="2438400" y="1510748"/>
            <a:ext cx="8693426" cy="4916556"/>
          </a:xfrm>
          <a:prstGeom prst="rect">
            <a:avLst/>
          </a:prstGeom>
        </p:spPr>
      </p:pic>
    </p:spTree>
    <p:extLst>
      <p:ext uri="{BB962C8B-B14F-4D97-AF65-F5344CB8AC3E}">
        <p14:creationId xmlns:p14="http://schemas.microsoft.com/office/powerpoint/2010/main" val="1959514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ACCURACY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7594" y="1661375"/>
            <a:ext cx="8332631" cy="4713667"/>
          </a:xfrm>
        </p:spPr>
      </p:pic>
    </p:spTree>
    <p:extLst>
      <p:ext uri="{BB962C8B-B14F-4D97-AF65-F5344CB8AC3E}">
        <p14:creationId xmlns:p14="http://schemas.microsoft.com/office/powerpoint/2010/main" val="955537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outerShdw blurRad="38100" dist="19050" dir="2700000" algn="tl">
                    <a:srgbClr val="000000">
                      <a:alpha val="40000"/>
                    </a:srgbClr>
                  </a:outerShdw>
                </a:effectLst>
                <a:latin typeface="Algerian" panose="04020705040A02060702" pitchFamily="82" charset="0"/>
              </a:rPr>
              <a:t>CONCLUSION</a:t>
            </a:r>
            <a:br>
              <a:rPr lang="en-IN" dirty="0">
                <a:latin typeface="Algerian" panose="04020705040A02060702" pitchFamily="82" charset="0"/>
              </a:rPr>
            </a:br>
            <a:endParaRPr lang="en-IN" dirty="0">
              <a:latin typeface="Algerian" panose="04020705040A02060702" pitchFamily="82" charset="0"/>
            </a:endParaRPr>
          </a:p>
        </p:txBody>
      </p:sp>
      <p:sp>
        <p:nvSpPr>
          <p:cNvPr id="3" name="Content Placeholder 2"/>
          <p:cNvSpPr>
            <a:spLocks noGrp="1"/>
          </p:cNvSpPr>
          <p:nvPr>
            <p:ph idx="1"/>
          </p:nvPr>
        </p:nvSpPr>
        <p:spPr>
          <a:xfrm>
            <a:off x="2589212" y="2133599"/>
            <a:ext cx="8915400" cy="4434625"/>
          </a:xfrm>
        </p:spPr>
        <p:txBody>
          <a:bodyPr>
            <a:noAutofit/>
          </a:bodyPr>
          <a:lstStyle/>
          <a:p>
            <a:r>
              <a:rPr lang="en-US" sz="2400" dirty="0">
                <a:latin typeface="Times New Roman" panose="02020603050405020304" pitchFamily="18" charset="0"/>
                <a:cs typeface="Times New Roman" panose="02020603050405020304" pitchFamily="18" charset="0"/>
              </a:rPr>
              <a:t>Financial markets provides an essential platform for ﬁnancial transactions.</a:t>
            </a:r>
          </a:p>
          <a:p>
            <a:r>
              <a:rPr lang="en-US" sz="2400" dirty="0">
                <a:latin typeface="Times New Roman" panose="02020603050405020304" pitchFamily="18" charset="0"/>
                <a:cs typeface="Times New Roman" panose="02020603050405020304" pitchFamily="18" charset="0"/>
              </a:rPr>
              <a:t>Investments to happen and the it allows people to have the opportunity of making their investment growth.</a:t>
            </a:r>
          </a:p>
          <a:p>
            <a:r>
              <a:rPr lang="en-US" sz="2400" dirty="0">
                <a:latin typeface="Times New Roman" panose="02020603050405020304" pitchFamily="18" charset="0"/>
                <a:cs typeface="Times New Roman" panose="02020603050405020304" pitchFamily="18" charset="0"/>
              </a:rPr>
              <a:t>Therefore, stock market prediction is essential in helping the investors make </a:t>
            </a:r>
            <a:r>
              <a:rPr lang="en-IN" sz="2400" dirty="0">
                <a:latin typeface="Times New Roman" panose="02020603050405020304" pitchFamily="18" charset="0"/>
                <a:cs typeface="Times New Roman" panose="02020603050405020304" pitchFamily="18" charset="0"/>
              </a:rPr>
              <a:t>correct and proﬁtable decisions.</a:t>
            </a:r>
          </a:p>
          <a:p>
            <a:r>
              <a:rPr lang="en-US" sz="2400" dirty="0">
                <a:solidFill>
                  <a:srgbClr val="000000"/>
                </a:solidFill>
                <a:latin typeface="Times New Roman" panose="02020603050405020304" pitchFamily="18" charset="0"/>
                <a:cs typeface="Times New Roman" panose="02020603050405020304" pitchFamily="18" charset="0"/>
              </a:rPr>
              <a:t>Examining the role of external factors in stock market prediction can be an important aspect in the future study and machine learning deﬁnitely plays and important role.</a:t>
            </a:r>
          </a:p>
          <a:p>
            <a:endParaRPr lang="en-US" dirty="0"/>
          </a:p>
          <a:p>
            <a:pPr marL="0" indent="0" algn="just">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00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Algerian" panose="04020705040A02060702" pitchFamily="82" charset="0"/>
              </a:rPr>
              <a:t>REFERENCES</a:t>
            </a:r>
            <a:endParaRPr lang="en-IN" dirty="0"/>
          </a:p>
        </p:txBody>
      </p:sp>
      <p:sp>
        <p:nvSpPr>
          <p:cNvPr id="3" name="Content Placeholder 2"/>
          <p:cNvSpPr>
            <a:spLocks noGrp="1"/>
          </p:cNvSpPr>
          <p:nvPr>
            <p:ph idx="1"/>
          </p:nvPr>
        </p:nvSpPr>
        <p:spPr>
          <a:xfrm>
            <a:off x="2589212" y="1484243"/>
            <a:ext cx="8915400" cy="5247861"/>
          </a:xfrm>
        </p:spPr>
        <p:txBody>
          <a:bodyPr>
            <a:normAutofit fontScale="77500" lnSpcReduction="20000"/>
          </a:bodyPr>
          <a:lstStyle/>
          <a:p>
            <a:pPr marL="0" indent="0" algn="just">
              <a:buNone/>
            </a:pPr>
            <a:r>
              <a:rPr lang="en-US" sz="2300" b="1" dirty="0">
                <a:latin typeface="Times New Roman" panose="02020603050405020304" pitchFamily="18" charset="0"/>
                <a:cs typeface="Times New Roman" panose="02020603050405020304" pitchFamily="18" charset="0"/>
              </a:rPr>
              <a:t>1. Machine Learning Techniques Applied to Stock Price Prediction" by Haidar Khan, Ashish Sureka, and Arun Kumar Yadav. Published in the International Journal of Computer Applications, this paper provides an overview of various machine learning techniques applied to stock price prediction, including neural networks, support vector machines, and genetic algorithms.</a:t>
            </a:r>
          </a:p>
          <a:p>
            <a:pPr marL="0" indent="0" algn="just">
              <a:buNone/>
            </a:pPr>
            <a:r>
              <a:rPr lang="en-US" sz="2300" b="1" dirty="0">
                <a:latin typeface="Times New Roman" panose="02020603050405020304" pitchFamily="18" charset="0"/>
                <a:cs typeface="Times New Roman" panose="02020603050405020304" pitchFamily="18" charset="0"/>
              </a:rPr>
              <a:t>2. "Stock Price Prediction Using Machine Learning Algorithms" by Sanket Patel, Abhishek Kumar, and Mohit Sharma. This paper, available on arXiv, explores the application of machine learning algorithms such as random forests, gradient boosting, and long short-term memory networks (LSTMs) for predicting stock prices.</a:t>
            </a:r>
          </a:p>
          <a:p>
            <a:pPr marL="0" indent="0" algn="just">
              <a:buNone/>
            </a:pPr>
            <a:r>
              <a:rPr lang="en-US" sz="2300" b="1" dirty="0">
                <a:latin typeface="Times New Roman" panose="02020603050405020304" pitchFamily="18" charset="0"/>
                <a:cs typeface="Times New Roman" panose="02020603050405020304" pitchFamily="18" charset="0"/>
              </a:rPr>
              <a:t>3. Stock Market Prediction Using Machine Learning and Sentiment Analysis" by Xiao Ding, Yue Zhang, Ting Liu, and Junwen Duan. Published in the Proceedings of the 52nd Annual Meeting of the Association for Computational Linguistics, this paper investigates the combination of machine learning techniques with sentiment analysis of news articles for stock market prediction.</a:t>
            </a:r>
          </a:p>
          <a:p>
            <a:pPr marL="0" indent="0" algn="just">
              <a:buNone/>
            </a:pPr>
            <a:r>
              <a:rPr lang="en-US" sz="2300" b="1" dirty="0">
                <a:latin typeface="Times New Roman" panose="02020603050405020304" pitchFamily="18" charset="0"/>
                <a:cs typeface="Times New Roman" panose="02020603050405020304" pitchFamily="18" charset="0"/>
              </a:rPr>
              <a:t>4."Stock Market Prediction Using Machine Learning Algorithms with Fundamental and Technical Analysis" by Manisha Kumbhar, Snehal Shikalgar, and Pramod Patil. Presented at the 2018 International Conference on Computing, Communication, Control, and Automation, this paper explores the integration of fundamental and technical analysis with machine learning algorithms for stock market prediction</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637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utterflies Thank You Cards| The Image Sh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623" y="1283338"/>
            <a:ext cx="7430082" cy="537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50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F0"/>
                </a:solidFill>
                <a:latin typeface="Algerian" panose="04020705040A02060702" pitchFamily="82" charset="0"/>
              </a:rPr>
              <a:t>Introduction</a:t>
            </a:r>
          </a:p>
        </p:txBody>
      </p:sp>
      <p:sp>
        <p:nvSpPr>
          <p:cNvPr id="3" name="Content Placeholder 2"/>
          <p:cNvSpPr>
            <a:spLocks noGrp="1"/>
          </p:cNvSpPr>
          <p:nvPr>
            <p:ph idx="1"/>
          </p:nvPr>
        </p:nvSpPr>
        <p:spPr>
          <a:xfrm>
            <a:off x="2589212" y="1497496"/>
            <a:ext cx="8915400" cy="5360504"/>
          </a:xfrm>
        </p:spPr>
        <p:txBody>
          <a:bodyPr>
            <a:normAutofit/>
          </a:bodyPr>
          <a:lstStyle/>
          <a:p>
            <a:pPr algn="just"/>
            <a:r>
              <a:rPr lang="en-US" sz="2400" b="1" dirty="0">
                <a:latin typeface="Times New Roman" panose="02020603050405020304" pitchFamily="18" charset="0"/>
                <a:ea typeface="Tahoma" panose="020B0604030504040204" pitchFamily="34" charset="0"/>
                <a:cs typeface="Times New Roman" panose="02020603050405020304" pitchFamily="18" charset="0"/>
              </a:rPr>
              <a:t>Financial market is one of the greatest inventions of all times that plays an imperative role.</a:t>
            </a:r>
          </a:p>
          <a:p>
            <a:pPr algn="just"/>
            <a:r>
              <a:rPr lang="en-US" sz="2400" b="1" dirty="0">
                <a:latin typeface="Times New Roman" panose="02020603050405020304" pitchFamily="18" charset="0"/>
                <a:ea typeface="Tahoma" panose="020B0604030504040204" pitchFamily="34" charset="0"/>
                <a:cs typeface="Times New Roman" panose="02020603050405020304" pitchFamily="18" charset="0"/>
              </a:rPr>
              <a:t>In the whole economy system. Stock market prediction is the process of forecasting.</a:t>
            </a:r>
          </a:p>
          <a:p>
            <a:pPr algn="just"/>
            <a:r>
              <a:rPr lang="en-US" sz="2400" b="1" dirty="0">
                <a:latin typeface="Times New Roman" panose="02020603050405020304" pitchFamily="18" charset="0"/>
                <a:ea typeface="Tahoma" panose="020B0604030504040204" pitchFamily="34" charset="0"/>
                <a:cs typeface="Times New Roman" panose="02020603050405020304" pitchFamily="18" charset="0"/>
              </a:rPr>
              <a:t>Determining the prospective values of a company stock. The stock market is a key pivot in a prosperous and growing economy of all the countries. </a:t>
            </a:r>
          </a:p>
          <a:p>
            <a:pPr algn="just"/>
            <a:r>
              <a:rPr lang="en-US" sz="2400" b="1" dirty="0">
                <a:latin typeface="Times New Roman" panose="02020603050405020304" pitchFamily="18" charset="0"/>
                <a:ea typeface="Tahoma" panose="020B0604030504040204" pitchFamily="34" charset="0"/>
                <a:cs typeface="Times New Roman" panose="02020603050405020304" pitchFamily="18" charset="0"/>
              </a:rPr>
              <a:t>The system has a graphical user interface and functions as a stand alone applications.</a:t>
            </a:r>
          </a:p>
          <a:p>
            <a:pPr algn="just"/>
            <a:r>
              <a:rPr lang="en-US" sz="2400" b="1" dirty="0">
                <a:latin typeface="Times New Roman" panose="02020603050405020304" pitchFamily="18" charset="0"/>
                <a:ea typeface="Tahoma" panose="020B0604030504040204" pitchFamily="34" charset="0"/>
                <a:cs typeface="Times New Roman" panose="02020603050405020304" pitchFamily="18" charset="0"/>
              </a:rPr>
              <a:t>The proposed model is a promising predictive techniques for highly non –linearly time series, whose patterns are difficult to capture y traditional models.</a:t>
            </a:r>
          </a:p>
          <a:p>
            <a:pPr algn="just">
              <a:lnSpc>
                <a:spcPct val="170000"/>
              </a:lnSpc>
            </a:pP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45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40774"/>
            <a:ext cx="8911687" cy="1280890"/>
          </a:xfrm>
        </p:spPr>
        <p:txBody>
          <a:bodyPr>
            <a:normAutofit/>
          </a:bodyPr>
          <a:lstStyle/>
          <a:p>
            <a:r>
              <a:rPr lang="en-IN" sz="4000" dirty="0">
                <a:solidFill>
                  <a:srgbClr val="00B0F0"/>
                </a:solidFill>
                <a:latin typeface="Algerian" panose="04020705040A02060702" pitchFamily="82" charset="0"/>
              </a:rPr>
              <a:t>Abstract</a:t>
            </a:r>
          </a:p>
        </p:txBody>
      </p:sp>
      <p:sp>
        <p:nvSpPr>
          <p:cNvPr id="3" name="Content Placeholder 2"/>
          <p:cNvSpPr>
            <a:spLocks noGrp="1"/>
          </p:cNvSpPr>
          <p:nvPr>
            <p:ph idx="1"/>
          </p:nvPr>
        </p:nvSpPr>
        <p:spPr>
          <a:xfrm>
            <a:off x="2708835" y="1365160"/>
            <a:ext cx="8911687" cy="5492840"/>
          </a:xfrm>
        </p:spPr>
        <p:txBody>
          <a:bodyPr>
            <a:normAutofit fontScale="85000" lnSpcReduction="20000"/>
          </a:bodyPr>
          <a:lstStyle/>
          <a:p>
            <a:pPr algn="just">
              <a:lnSpc>
                <a:spcPct val="150000"/>
              </a:lnSpc>
            </a:pPr>
            <a:r>
              <a:rPr lang="en-US" sz="2600" b="1" dirty="0">
                <a:solidFill>
                  <a:schemeClr val="tx1"/>
                </a:solidFill>
                <a:latin typeface="Times New Roman" panose="02020603050405020304" pitchFamily="18" charset="0"/>
                <a:cs typeface="Times New Roman" panose="02020603050405020304" pitchFamily="18" charset="0"/>
              </a:rPr>
              <a:t>Time series forecasting has been widely used to determine the future prices of stock, and the analysis and modelling of finance time series importantly guide investors' decisions and trades</a:t>
            </a:r>
          </a:p>
          <a:p>
            <a:pPr algn="just">
              <a:lnSpc>
                <a:spcPct val="150000"/>
              </a:lnSpc>
            </a:pPr>
            <a:r>
              <a:rPr lang="en-US" sz="2600" b="1" dirty="0">
                <a:solidFill>
                  <a:schemeClr val="tx1"/>
                </a:solidFill>
                <a:latin typeface="Times New Roman" panose="02020603050405020304" pitchFamily="18" charset="0"/>
                <a:cs typeface="Times New Roman" panose="02020603050405020304" pitchFamily="18" charset="0"/>
              </a:rPr>
              <a:t>This work proposes an intelligent time series prediction system that uses sliding-window optimization for the purpose of predicting the stock prices</a:t>
            </a:r>
          </a:p>
          <a:p>
            <a:pPr algn="just">
              <a:lnSpc>
                <a:spcPct val="150000"/>
              </a:lnSpc>
            </a:pPr>
            <a:r>
              <a:rPr lang="en-US" sz="2600" b="1" dirty="0">
                <a:solidFill>
                  <a:schemeClr val="tx1"/>
                </a:solidFill>
                <a:latin typeface="Times New Roman" panose="02020603050405020304" pitchFamily="18" charset="0"/>
                <a:cs typeface="Times New Roman" panose="02020603050405020304" pitchFamily="18" charset="0"/>
              </a:rPr>
              <a:t>The system has a graphical user interface and functions as a stand-alone application.</a:t>
            </a:r>
          </a:p>
          <a:p>
            <a:pPr algn="just">
              <a:lnSpc>
                <a:spcPct val="150000"/>
              </a:lnSpc>
            </a:pPr>
            <a:r>
              <a:rPr lang="en-US" sz="2600" b="1" dirty="0">
                <a:solidFill>
                  <a:schemeClr val="tx1"/>
                </a:solidFill>
                <a:latin typeface="Times New Roman" panose="02020603050405020304" pitchFamily="18" charset="0"/>
                <a:cs typeface="Times New Roman" panose="02020603050405020304" pitchFamily="18" charset="0"/>
              </a:rPr>
              <a:t>The proposed model is a promising predictive technique for highly non-linear time series, whose patterns are difficult to capture by traditional models.</a:t>
            </a:r>
            <a:endParaRPr lang="en-GB" sz="2600" b="1" dirty="0">
              <a:solidFill>
                <a:schemeClr val="tx1"/>
              </a:solidFill>
              <a:latin typeface="Times New Roman" panose="02020603050405020304" pitchFamily="18" charset="0"/>
              <a:cs typeface="Times New Roman" panose="02020603050405020304" pitchFamily="18" charset="0"/>
            </a:endParaRPr>
          </a:p>
          <a:p>
            <a:endParaRPr lang="en-GB" sz="2400" b="1" dirty="0">
              <a:solidFill>
                <a:schemeClr val="tx1"/>
              </a:solidFill>
              <a:effectLst>
                <a:outerShdw blurRad="38100" dist="19050" dir="2700000" algn="tl">
                  <a:srgbClr val="000000">
                    <a:alpha val="40000"/>
                  </a:srgbClr>
                </a:outerShdw>
              </a:effectLst>
            </a:endParaRPr>
          </a:p>
          <a:p>
            <a:endParaRPr lang="en-GB" sz="2400" b="1" dirty="0">
              <a:solidFill>
                <a:schemeClr val="tx1"/>
              </a:solidFill>
              <a:effectLst>
                <a:outerShdw blurRad="38100" dist="19050" dir="2700000" algn="tl">
                  <a:srgbClr val="000000">
                    <a:alpha val="40000"/>
                  </a:srgbClr>
                </a:outerShdw>
              </a:effectLst>
            </a:endParaRPr>
          </a:p>
          <a:p>
            <a:endParaRPr lang="en-US" sz="2400" b="1" dirty="0">
              <a:solidFill>
                <a:schemeClr val="tx1"/>
              </a:solidFill>
              <a:latin typeface="Arial Rounded MT Bold" panose="020F0704030504030204" pitchFamily="34" charset="0"/>
            </a:endParaRPr>
          </a:p>
          <a:p>
            <a:pPr marL="0" indent="0">
              <a:buNone/>
            </a:pPr>
            <a:endParaRPr lang="en-US" sz="2400" dirty="0">
              <a:solidFill>
                <a:srgbClr val="7030A0"/>
              </a:solidFill>
              <a:latin typeface="Arial Rounded MT Bold" panose="020F0704030504030204" pitchFamily="34" charset="0"/>
            </a:endParaRPr>
          </a:p>
        </p:txBody>
      </p:sp>
    </p:spTree>
    <p:extLst>
      <p:ext uri="{BB962C8B-B14F-4D97-AF65-F5344CB8AC3E}">
        <p14:creationId xmlns:p14="http://schemas.microsoft.com/office/powerpoint/2010/main" val="201073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F0"/>
                </a:solidFill>
                <a:latin typeface="Algerian" panose="04020705040A02060702" pitchFamily="82" charset="0"/>
              </a:rPr>
              <a:t>EXISTING SYSTEN</a:t>
            </a:r>
          </a:p>
        </p:txBody>
      </p:sp>
      <p:sp>
        <p:nvSpPr>
          <p:cNvPr id="3" name="Content Placeholder 2"/>
          <p:cNvSpPr>
            <a:spLocks noGrp="1"/>
          </p:cNvSpPr>
          <p:nvPr>
            <p:ph idx="1"/>
          </p:nvPr>
        </p:nvSpPr>
        <p:spPr>
          <a:xfrm>
            <a:off x="2589212" y="1571223"/>
            <a:ext cx="8915400" cy="5286777"/>
          </a:xfrm>
        </p:spPr>
        <p:txBody>
          <a:bodyPr>
            <a:normAutofit fontScale="47500" lnSpcReduction="20000"/>
          </a:bodyPr>
          <a:lstStyle/>
          <a:p>
            <a:pPr algn="just">
              <a:lnSpc>
                <a:spcPct val="150000"/>
              </a:lnSpc>
            </a:pPr>
            <a:r>
              <a:rPr lang="en-US" sz="3600" b="1" dirty="0">
                <a:latin typeface="Times New Roman" panose="02020603050405020304" pitchFamily="18" charset="0"/>
                <a:ea typeface="Tahoma" panose="020B0604030504040204" pitchFamily="34" charset="0"/>
                <a:cs typeface="Times New Roman" panose="02020603050405020304" pitchFamily="18" charset="0"/>
              </a:rPr>
              <a:t>Time series forecasting consists of a research area designed to solve various problems, mainly in the financial area </a:t>
            </a:r>
          </a:p>
          <a:p>
            <a:pPr algn="just">
              <a:lnSpc>
                <a:spcPct val="150000"/>
              </a:lnSpc>
            </a:pPr>
            <a:r>
              <a:rPr lang="en-US" sz="3600" b="1" dirty="0">
                <a:latin typeface="Times New Roman" panose="02020603050405020304" pitchFamily="18" charset="0"/>
                <a:ea typeface="Tahoma" panose="020B0604030504040204" pitchFamily="34" charset="0"/>
                <a:cs typeface="Times New Roman" panose="02020603050405020304" pitchFamily="18" charset="0"/>
              </a:rPr>
              <a:t>Support vector regression (SVR), a variant of the SVM, is typically used to solve nonlinear regression problems by constructing the input-output mapping function.</a:t>
            </a:r>
          </a:p>
          <a:p>
            <a:pPr algn="just">
              <a:lnSpc>
                <a:spcPct val="150000"/>
              </a:lnSpc>
            </a:pPr>
            <a:r>
              <a:rPr lang="en-US" sz="3600" b="1" dirty="0">
                <a:latin typeface="Times New Roman" panose="02020603050405020304" pitchFamily="18" charset="0"/>
                <a:ea typeface="Tahoma" panose="020B0604030504040204" pitchFamily="34" charset="0"/>
                <a:cs typeface="Times New Roman" panose="02020603050405020304" pitchFamily="18" charset="0"/>
              </a:rPr>
              <a:t>The least squares support vector regression (LSSVR) algorithm is a further development of SVR and its use considerably reduces computational complexity and increases efficiency compared to standard SVR. </a:t>
            </a:r>
          </a:p>
          <a:p>
            <a:pPr algn="just">
              <a:lnSpc>
                <a:spcPct val="150000"/>
              </a:lnSpc>
            </a:pPr>
            <a:r>
              <a:rPr lang="en-US" sz="3600" b="1" dirty="0">
                <a:latin typeface="Times New Roman" panose="02020603050405020304" pitchFamily="18" charset="0"/>
                <a:ea typeface="Tahoma" panose="020B0604030504040204" pitchFamily="34" charset="0"/>
                <a:cs typeface="Times New Roman" panose="02020603050405020304" pitchFamily="18" charset="0"/>
              </a:rPr>
              <a:t>The Firefly Algorithm (FA), which is a nature-inspired metaheuristic method, has recently performed extremely well in solving various optimization problems.</a:t>
            </a:r>
            <a:endParaRPr lang="en-US" sz="36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lnSpc>
                <a:spcPct val="150000"/>
              </a:lnSpc>
              <a:buNone/>
            </a:pPr>
            <a:r>
              <a:rPr lang="en-IN" sz="2900" b="1" dirty="0">
                <a:solidFill>
                  <a:schemeClr val="accent2">
                    <a:lumMod val="75000"/>
                  </a:schemeClr>
                </a:solidFill>
                <a:latin typeface="Times New Roman" panose="02020603050405020304" pitchFamily="18" charset="0"/>
                <a:cs typeface="Times New Roman" panose="02020603050405020304" pitchFamily="18" charset="0"/>
              </a:rPr>
              <a:t>DISADVANTAGE</a:t>
            </a:r>
          </a:p>
          <a:p>
            <a:pPr marL="0" indent="0" algn="just">
              <a:lnSpc>
                <a:spcPct val="150000"/>
              </a:lnSpc>
              <a:buNone/>
            </a:pPr>
            <a:r>
              <a:rPr lang="en-IN" sz="1600" b="1" dirty="0">
                <a:solidFill>
                  <a:schemeClr val="tx1"/>
                </a:solidFill>
                <a:latin typeface="Times New Roman" panose="02020603050405020304" pitchFamily="18" charset="0"/>
                <a:cs typeface="Times New Roman" panose="02020603050405020304" pitchFamily="18" charset="0"/>
              </a:rPr>
              <a:t>                                                  </a:t>
            </a:r>
            <a:r>
              <a:rPr lang="en-IN" sz="3400" b="1" dirty="0">
                <a:solidFill>
                  <a:schemeClr val="tx1"/>
                </a:solidFill>
                <a:latin typeface="Times New Roman" panose="02020603050405020304" pitchFamily="18" charset="0"/>
                <a:cs typeface="Times New Roman" panose="02020603050405020304" pitchFamily="18" charset="0"/>
              </a:rPr>
              <a:t>Machine learning algorithm work only for huge sets of data.</a:t>
            </a:r>
          </a:p>
          <a:p>
            <a:pPr marL="0" indent="0" algn="just">
              <a:lnSpc>
                <a:spcPct val="150000"/>
              </a:lnSpc>
              <a:buNone/>
            </a:pPr>
            <a:r>
              <a:rPr lang="en-IN" sz="3400" b="1" dirty="0">
                <a:solidFill>
                  <a:schemeClr val="tx1"/>
                </a:solidFill>
                <a:latin typeface="Times New Roman" panose="02020603050405020304" pitchFamily="18" charset="0"/>
                <a:cs typeface="Times New Roman" panose="02020603050405020304" pitchFamily="18" charset="0"/>
              </a:rPr>
              <a:t>                         For smaller amount of data the results may be not accurate.</a:t>
            </a:r>
          </a:p>
          <a:p>
            <a:pPr marL="0" indent="0" algn="just">
              <a:lnSpc>
                <a:spcPct val="150000"/>
              </a:lnSpc>
              <a:buNone/>
            </a:pPr>
            <a:r>
              <a:rPr lang="en-IN" sz="3400" b="1" dirty="0">
                <a:solidFill>
                  <a:schemeClr val="tx1"/>
                </a:solidFill>
                <a:latin typeface="Times New Roman" panose="02020603050405020304" pitchFamily="18" charset="0"/>
                <a:cs typeface="Times New Roman" panose="02020603050405020304" pitchFamily="18" charset="0"/>
              </a:rPr>
              <a:t>                         It takes significate amount of data for machine.</a:t>
            </a:r>
          </a:p>
          <a:p>
            <a:pPr algn="just">
              <a:lnSpc>
                <a:spcPct val="150000"/>
              </a:lnSpc>
            </a:pPr>
            <a:endParaRPr lang="en-IN"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b="1"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00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PROPOSED SYSTEM</a:t>
            </a:r>
          </a:p>
        </p:txBody>
      </p:sp>
      <p:sp>
        <p:nvSpPr>
          <p:cNvPr id="3" name="Content Placeholder 2"/>
          <p:cNvSpPr>
            <a:spLocks noGrp="1"/>
          </p:cNvSpPr>
          <p:nvPr>
            <p:ph idx="1"/>
          </p:nvPr>
        </p:nvSpPr>
        <p:spPr>
          <a:xfrm>
            <a:off x="2589212" y="1519707"/>
            <a:ext cx="8915400" cy="5338293"/>
          </a:xfrm>
        </p:spPr>
        <p:txBody>
          <a:bodyPr>
            <a:normAutofit fontScale="47500" lnSpcReduction="20000"/>
          </a:bodyPr>
          <a:lstStyle/>
          <a:p>
            <a:pPr marL="0" indent="0">
              <a:buNone/>
            </a:pPr>
            <a:r>
              <a:rPr lang="en-US" sz="5100" b="1" dirty="0">
                <a:solidFill>
                  <a:schemeClr val="tx1"/>
                </a:solidFill>
                <a:latin typeface="Times New Roman" panose="02020603050405020304" pitchFamily="18" charset="0"/>
                <a:cs typeface="Times New Roman" panose="02020603050405020304" pitchFamily="18" charset="0"/>
              </a:rPr>
              <a:t>To generalize the application of the existing system, our work uses the system to estimate other stocks in similar emerging markets and mature markets</a:t>
            </a:r>
          </a:p>
          <a:p>
            <a:pPr marL="0" indent="0">
              <a:buNone/>
            </a:pPr>
            <a:r>
              <a:rPr lang="en-US" sz="5100" b="1" dirty="0">
                <a:solidFill>
                  <a:schemeClr val="tx1"/>
                </a:solidFill>
                <a:latin typeface="Times New Roman" panose="02020603050405020304" pitchFamily="18" charset="0"/>
                <a:cs typeface="Times New Roman" panose="02020603050405020304" pitchFamily="18" charset="0"/>
              </a:rPr>
              <a:t>The system can be extended to analyze multivariate time series data and import raw dataset directly</a:t>
            </a:r>
          </a:p>
          <a:p>
            <a:pPr marL="0" indent="0">
              <a:buNone/>
            </a:pPr>
            <a:r>
              <a:rPr lang="en-US" sz="5100" b="1" dirty="0">
                <a:solidFill>
                  <a:schemeClr val="tx1"/>
                </a:solidFill>
                <a:latin typeface="Times New Roman" panose="02020603050405020304" pitchFamily="18" charset="0"/>
                <a:cs typeface="Times New Roman" panose="02020603050405020304" pitchFamily="18" charset="0"/>
              </a:rPr>
              <a:t>Profit can be maximized even when the corporate stock market is has lower value</a:t>
            </a:r>
          </a:p>
          <a:p>
            <a:pPr marL="0" indent="0">
              <a:buNone/>
            </a:pPr>
            <a:r>
              <a:rPr lang="en-US" sz="5100" b="1" dirty="0">
                <a:solidFill>
                  <a:schemeClr val="tx1"/>
                </a:solidFill>
                <a:latin typeface="Times New Roman" panose="02020603050405020304" pitchFamily="18" charset="0"/>
                <a:cs typeface="Times New Roman" panose="02020603050405020304" pitchFamily="18" charset="0"/>
              </a:rPr>
              <a:t>The development of a web-based application has been considered to improve the user-friendliness and usability of the expert system.</a:t>
            </a:r>
            <a:endParaRPr lang="en-IN" sz="51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3300" b="1" dirty="0">
                <a:solidFill>
                  <a:schemeClr val="accent2">
                    <a:lumMod val="75000"/>
                  </a:schemeClr>
                </a:solidFill>
                <a:latin typeface="Times New Roman" panose="02020603050405020304" pitchFamily="18" charset="0"/>
                <a:cs typeface="Times New Roman" panose="02020603050405020304" pitchFamily="18" charset="0"/>
              </a:rPr>
              <a:t>ADVANTAGE:</a:t>
            </a:r>
          </a:p>
          <a:p>
            <a:pPr marL="0" indent="0">
              <a:buNone/>
            </a:pPr>
            <a:r>
              <a:rPr lang="en-US" sz="4200" b="1" dirty="0">
                <a:solidFill>
                  <a:schemeClr val="tx1"/>
                </a:solidFill>
                <a:latin typeface="Times New Roman" panose="02020603050405020304" pitchFamily="18" charset="0"/>
                <a:cs typeface="Times New Roman" panose="02020603050405020304" pitchFamily="18" charset="0"/>
              </a:rPr>
              <a:t>1.  Removes the Investment Bias</a:t>
            </a:r>
          </a:p>
          <a:p>
            <a:pPr marL="0" indent="0">
              <a:buNone/>
            </a:pPr>
            <a:r>
              <a:rPr lang="en-IN" sz="4200" b="1" dirty="0">
                <a:solidFill>
                  <a:schemeClr val="tx1"/>
                </a:solidFill>
                <a:latin typeface="Times New Roman" panose="02020603050405020304" pitchFamily="18" charset="0"/>
                <a:cs typeface="Times New Roman" panose="02020603050405020304" pitchFamily="18" charset="0"/>
              </a:rPr>
              <a:t>2.  Minimizes Your Losses</a:t>
            </a:r>
          </a:p>
          <a:p>
            <a:pPr marL="0" indent="0">
              <a:buNone/>
            </a:pPr>
            <a:r>
              <a:rPr lang="en-US" sz="4200" b="1" dirty="0">
                <a:solidFill>
                  <a:schemeClr val="tx1"/>
                </a:solidFill>
                <a:latin typeface="Times New Roman" panose="02020603050405020304" pitchFamily="18" charset="0"/>
                <a:cs typeface="Times New Roman" panose="02020603050405020304" pitchFamily="18" charset="0"/>
              </a:rPr>
              <a:t>3. Allows the Smart Way of Making Money</a:t>
            </a:r>
          </a:p>
          <a:p>
            <a:pPr marL="0" indent="0">
              <a:buNone/>
            </a:pPr>
            <a:endParaRPr lang="en-IN" sz="58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r>
              <a:rPr lang="en-IN" sz="3300" b="1" dirty="0">
                <a:solidFill>
                  <a:srgbClr val="00B0F0"/>
                </a:solidFill>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marL="0" indent="0">
              <a:buNone/>
            </a:pPr>
            <a:endParaRPr lang="en-I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02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1EE7-886C-451D-9555-8C3228CA5791}"/>
              </a:ext>
            </a:extLst>
          </p:cNvPr>
          <p:cNvSpPr>
            <a:spLocks noGrp="1"/>
          </p:cNvSpPr>
          <p:nvPr>
            <p:ph type="title"/>
          </p:nvPr>
        </p:nvSpPr>
        <p:spPr/>
        <p:txBody>
          <a:bodyPr/>
          <a:lstStyle/>
          <a:p>
            <a:r>
              <a:rPr lang="en-US" dirty="0">
                <a:latin typeface="Algerian" panose="04020705040A02060702" pitchFamily="82" charset="0"/>
              </a:rPr>
              <a:t>PYTHON PACKAGES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A982F67-C954-413E-B5EA-694777410C81}"/>
              </a:ext>
            </a:extLst>
          </p:cNvPr>
          <p:cNvSpPr>
            <a:spLocks noGrp="1"/>
          </p:cNvSpPr>
          <p:nvPr>
            <p:ph idx="1"/>
          </p:nvPr>
        </p:nvSpPr>
        <p:spPr>
          <a:xfrm>
            <a:off x="2589212" y="1563757"/>
            <a:ext cx="8915400" cy="5294243"/>
          </a:xfrm>
        </p:spPr>
        <p:txBody>
          <a:bodyPr/>
          <a:lstStyle/>
          <a:p>
            <a:r>
              <a:rPr lang="en-GB" sz="2400" b="1" dirty="0">
                <a:solidFill>
                  <a:schemeClr val="tx1"/>
                </a:solidFill>
                <a:latin typeface="Times New Roman" panose="02020603050405020304" pitchFamily="18" charset="0"/>
                <a:cs typeface="Times New Roman" panose="02020603050405020304" pitchFamily="18" charset="0"/>
              </a:rPr>
              <a:t>There are several Python packages commonly used for COVID-19 data analysis.</a:t>
            </a:r>
          </a:p>
          <a:p>
            <a:r>
              <a:rPr lang="en-GB" sz="2400" b="1" dirty="0">
                <a:solidFill>
                  <a:schemeClr val="tx1"/>
                </a:solidFill>
                <a:latin typeface="Times New Roman" panose="02020603050405020304" pitchFamily="18" charset="0"/>
                <a:cs typeface="Times New Roman" panose="02020603050405020304" pitchFamily="18" charset="0"/>
              </a:rPr>
              <a:t>Like NumPy, pandas, seaborn, matplotlib, plotly etc.,</a:t>
            </a:r>
          </a:p>
          <a:p>
            <a:endParaRPr lang="en-IN" dirty="0"/>
          </a:p>
        </p:txBody>
      </p:sp>
      <p:pic>
        <p:nvPicPr>
          <p:cNvPr id="4" name="Picture 3">
            <a:extLst>
              <a:ext uri="{FF2B5EF4-FFF2-40B4-BE49-F238E27FC236}">
                <a16:creationId xmlns:a16="http://schemas.microsoft.com/office/drawing/2014/main" id="{BAB520A5-125D-4C52-8645-C44F0E554724}"/>
              </a:ext>
            </a:extLst>
          </p:cNvPr>
          <p:cNvPicPr>
            <a:picLocks noChangeAspect="1"/>
          </p:cNvPicPr>
          <p:nvPr/>
        </p:nvPicPr>
        <p:blipFill>
          <a:blip r:embed="rId2"/>
          <a:stretch>
            <a:fillRect/>
          </a:stretch>
        </p:blipFill>
        <p:spPr>
          <a:xfrm>
            <a:off x="3603752" y="3285233"/>
            <a:ext cx="6356003" cy="3206838"/>
          </a:xfrm>
          <a:prstGeom prst="rect">
            <a:avLst/>
          </a:prstGeom>
        </p:spPr>
      </p:pic>
    </p:spTree>
    <p:extLst>
      <p:ext uri="{BB962C8B-B14F-4D97-AF65-F5344CB8AC3E}">
        <p14:creationId xmlns:p14="http://schemas.microsoft.com/office/powerpoint/2010/main" val="178157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ARCHITECTURE DIAGRAM</a:t>
            </a:r>
          </a:p>
        </p:txBody>
      </p:sp>
      <p:pic>
        <p:nvPicPr>
          <p:cNvPr id="11" name="Content Placeholder 10">
            <a:extLst>
              <a:ext uri="{FF2B5EF4-FFF2-40B4-BE49-F238E27FC236}">
                <a16:creationId xmlns:a16="http://schemas.microsoft.com/office/drawing/2014/main" id="{F0E61D37-E2BA-4D63-BF4D-6AD69ABD976C}"/>
              </a:ext>
            </a:extLst>
          </p:cNvPr>
          <p:cNvPicPr>
            <a:picLocks noGrp="1" noChangeAspect="1"/>
          </p:cNvPicPr>
          <p:nvPr>
            <p:ph idx="1"/>
          </p:nvPr>
        </p:nvPicPr>
        <p:blipFill>
          <a:blip r:embed="rId2"/>
          <a:stretch>
            <a:fillRect/>
          </a:stretch>
        </p:blipFill>
        <p:spPr>
          <a:xfrm>
            <a:off x="2438399" y="1590261"/>
            <a:ext cx="8309113" cy="5035825"/>
          </a:xfrm>
        </p:spPr>
      </p:pic>
    </p:spTree>
    <p:extLst>
      <p:ext uri="{BB962C8B-B14F-4D97-AF65-F5344CB8AC3E}">
        <p14:creationId xmlns:p14="http://schemas.microsoft.com/office/powerpoint/2010/main" val="209794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D46C-BB85-48B5-ACA2-A5BE987C7569}"/>
              </a:ext>
            </a:extLst>
          </p:cNvPr>
          <p:cNvSpPr>
            <a:spLocks noGrp="1"/>
          </p:cNvSpPr>
          <p:nvPr>
            <p:ph type="title"/>
          </p:nvPr>
        </p:nvSpPr>
        <p:spPr/>
        <p:txBody>
          <a:bodyPr/>
          <a:lstStyle/>
          <a:p>
            <a:r>
              <a:rPr lang="en-US" dirty="0">
                <a:latin typeface="Algerian" panose="04020705040A02060702" pitchFamily="82" charset="0"/>
              </a:rPr>
              <a:t>USE CASE DIAGRAM</a:t>
            </a:r>
            <a:endParaRPr lang="en-IN" dirty="0">
              <a:latin typeface="Algerian" panose="04020705040A02060702" pitchFamily="82" charset="0"/>
            </a:endParaRPr>
          </a:p>
        </p:txBody>
      </p:sp>
      <p:pic>
        <p:nvPicPr>
          <p:cNvPr id="4" name="Content Placeholder 3">
            <a:extLst>
              <a:ext uri="{FF2B5EF4-FFF2-40B4-BE49-F238E27FC236}">
                <a16:creationId xmlns:a16="http://schemas.microsoft.com/office/drawing/2014/main" id="{89DDA7C5-159A-4A81-92E7-A5D499C410F9}"/>
              </a:ext>
            </a:extLst>
          </p:cNvPr>
          <p:cNvPicPr>
            <a:picLocks noGrp="1" noChangeAspect="1"/>
          </p:cNvPicPr>
          <p:nvPr>
            <p:ph idx="1"/>
          </p:nvPr>
        </p:nvPicPr>
        <p:blipFill>
          <a:blip r:embed="rId2"/>
          <a:stretch>
            <a:fillRect/>
          </a:stretch>
        </p:blipFill>
        <p:spPr>
          <a:xfrm>
            <a:off x="2464905" y="1510748"/>
            <a:ext cx="8163338" cy="5102087"/>
          </a:xfrm>
          <a:prstGeom prst="rect">
            <a:avLst/>
          </a:prstGeom>
        </p:spPr>
      </p:pic>
    </p:spTree>
    <p:extLst>
      <p:ext uri="{BB962C8B-B14F-4D97-AF65-F5344CB8AC3E}">
        <p14:creationId xmlns:p14="http://schemas.microsoft.com/office/powerpoint/2010/main" val="17288190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857</TotalTime>
  <Words>1450</Words>
  <Application>Microsoft Office PowerPoint</Application>
  <PresentationFormat>Widescreen</PresentationFormat>
  <Paragraphs>110</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Algerian</vt:lpstr>
      <vt:lpstr>Arial</vt:lpstr>
      <vt:lpstr>Arial Rounded MT Bold</vt:lpstr>
      <vt:lpstr>Baskerville Old Face</vt:lpstr>
      <vt:lpstr>Calibri</vt:lpstr>
      <vt:lpstr>Century Gothic</vt:lpstr>
      <vt:lpstr>Tahoma</vt:lpstr>
      <vt:lpstr>Times New Roman</vt:lpstr>
      <vt:lpstr>Wingdings 3</vt:lpstr>
      <vt:lpstr>Wisp</vt:lpstr>
      <vt:lpstr>Stock marketing prediction using  machine learning </vt:lpstr>
      <vt:lpstr>THIRUMALAI  ENGINEERING  COLLEGE DEPARTMENT OF INFORMATION TECHNOLOGY  Project  team  members  SATHYASEELAN S  (513220205309)      ANANTH A                (513220205301) SURENDHAR K        (513220205310) ANISHKUMAR T     (513220205302)   COORDINATER MRS.A.PRIYANKA M.E.,     </vt:lpstr>
      <vt:lpstr>Introduction</vt:lpstr>
      <vt:lpstr>Abstract</vt:lpstr>
      <vt:lpstr>EXISTING SYSTEN</vt:lpstr>
      <vt:lpstr>PROPOSED SYSTEM</vt:lpstr>
      <vt:lpstr>PYTHON PACKAGES</vt:lpstr>
      <vt:lpstr>ARCHITECTURE DIAGRAM</vt:lpstr>
      <vt:lpstr>USE CASE DIAGRAM</vt:lpstr>
      <vt:lpstr>ALGORITHM        LOGISTIC REGRESSION</vt:lpstr>
      <vt:lpstr>SYSTEM ARCHITECTURE DIAGRAM</vt:lpstr>
      <vt:lpstr>PACKAGES </vt:lpstr>
      <vt:lpstr>System requirements</vt:lpstr>
      <vt:lpstr>MODULES</vt:lpstr>
      <vt:lpstr>Splitting, imputation , interpolation</vt:lpstr>
      <vt:lpstr>IMPLEMENTATION</vt:lpstr>
      <vt:lpstr>FUTURE ENHANCEMENT</vt:lpstr>
      <vt:lpstr>SAMPLE OUTPUT</vt:lpstr>
      <vt:lpstr>TRAINING MODEL</vt:lpstr>
      <vt:lpstr>STOCK PRICE PRREDICTION</vt:lpstr>
      <vt:lpstr>ACCURACY </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Sathya seelan</cp:lastModifiedBy>
  <cp:revision>92</cp:revision>
  <dcterms:created xsi:type="dcterms:W3CDTF">2022-04-04T06:13:17Z</dcterms:created>
  <dcterms:modified xsi:type="dcterms:W3CDTF">2024-04-23T09:28:44Z</dcterms:modified>
</cp:coreProperties>
</file>