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p:scale>
          <a:sx n="100" d="100"/>
          <a:sy n="100" d="100"/>
        </p:scale>
        <p:origin x="-744" y="60"/>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:SWATHI U</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511321104099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Kingston Engineering College</a:t>
            </a: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p:cNvSpPr txBox="1"/>
          <p:nvPr/>
        </p:nvSpPr>
        <p:spPr>
          <a:xfrm>
            <a:off x="157656" y="1177159"/>
            <a:ext cx="8576440" cy="3046988"/>
          </a:xfrm>
          <a:prstGeom prst="rect">
            <a:avLst/>
          </a:prstGeom>
          <a:noFill/>
        </p:spPr>
        <p:txBody>
          <a:bodyPr wrap="square" rtlCol="0">
            <a:spAutoFit/>
          </a:bodyPr>
          <a:lstStyle/>
          <a:p>
            <a:pPr algn="just"/>
            <a:r>
              <a:rPr lang="en-US" sz="1200" b="1" dirty="0" smtClean="0">
                <a:latin typeface="Times New Roman" pitchFamily="18" charset="0"/>
                <a:cs typeface="Times New Roman" pitchFamily="18" charset="0"/>
              </a:rPr>
              <a:t>1.Database Model Design:</a:t>
            </a:r>
          </a:p>
          <a:p>
            <a:pPr algn="just"/>
            <a:r>
              <a:rPr lang="en-US" sz="1200" dirty="0" smtClean="0">
                <a:latin typeface="Times New Roman" pitchFamily="18" charset="0"/>
                <a:cs typeface="Times New Roman" pitchFamily="18" charset="0"/>
              </a:rPr>
              <a:t>•Utilize Django's ORM to define models for buses, routes, schedules, seats, bookings, and users.</a:t>
            </a:r>
          </a:p>
          <a:p>
            <a:pPr algn="just"/>
            <a:r>
              <a:rPr lang="en-US" sz="1200" b="1" dirty="0" smtClean="0">
                <a:latin typeface="Times New Roman" pitchFamily="18" charset="0"/>
                <a:cs typeface="Times New Roman" pitchFamily="18" charset="0"/>
              </a:rPr>
              <a:t>2.User Interface Design:</a:t>
            </a:r>
          </a:p>
          <a:p>
            <a:pPr algn="just"/>
            <a:r>
              <a:rPr lang="en-US" sz="1200" dirty="0" smtClean="0">
                <a:latin typeface="Times New Roman" pitchFamily="18" charset="0"/>
                <a:cs typeface="Times New Roman" pitchFamily="18" charset="0"/>
              </a:rPr>
              <a:t>•Design user-friendly interfaces using HTML, CSS, and JavaScript with responsiveness to ensure</a:t>
            </a:r>
          </a:p>
          <a:p>
            <a:pPr algn="just"/>
            <a:r>
              <a:rPr lang="en-US" sz="1200" dirty="0" smtClean="0">
                <a:latin typeface="Times New Roman" pitchFamily="18" charset="0"/>
                <a:cs typeface="Times New Roman" pitchFamily="18" charset="0"/>
              </a:rPr>
              <a:t>compatibility across devices.</a:t>
            </a:r>
          </a:p>
          <a:p>
            <a:pPr algn="just"/>
            <a:r>
              <a:rPr lang="en-US" sz="1200" b="1" dirty="0" smtClean="0">
                <a:latin typeface="Times New Roman" pitchFamily="18" charset="0"/>
                <a:cs typeface="Times New Roman" pitchFamily="18" charset="0"/>
              </a:rPr>
              <a:t>3.Authentication and Authorization</a:t>
            </a:r>
            <a:r>
              <a:rPr lang="en-US" sz="1200" dirty="0" smtClean="0">
                <a:latin typeface="Times New Roman" pitchFamily="18" charset="0"/>
                <a:cs typeface="Times New Roman" pitchFamily="18" charset="0"/>
              </a:rPr>
              <a:t>:</a:t>
            </a:r>
          </a:p>
          <a:p>
            <a:pPr algn="just"/>
            <a:r>
              <a:rPr lang="en-US" sz="1200" dirty="0" smtClean="0">
                <a:latin typeface="Times New Roman" pitchFamily="18" charset="0"/>
                <a:cs typeface="Times New Roman" pitchFamily="18" charset="0"/>
              </a:rPr>
              <a:t>•Implement user authentication and registration functionality using Django's built-in authentication</a:t>
            </a:r>
          </a:p>
          <a:p>
            <a:pPr algn="just"/>
            <a:r>
              <a:rPr lang="en-US" sz="1200" dirty="0" smtClean="0">
                <a:latin typeface="Times New Roman" pitchFamily="18" charset="0"/>
                <a:cs typeface="Times New Roman" pitchFamily="18" charset="0"/>
              </a:rPr>
              <a:t>system.</a:t>
            </a:r>
          </a:p>
          <a:p>
            <a:pPr algn="just"/>
            <a:r>
              <a:rPr lang="en-US" sz="1200" b="1" dirty="0" smtClean="0">
                <a:latin typeface="Times New Roman" pitchFamily="18" charset="0"/>
                <a:cs typeface="Times New Roman" pitchFamily="18" charset="0"/>
              </a:rPr>
              <a:t>4.Bus Route Management:</a:t>
            </a:r>
          </a:p>
          <a:p>
            <a:pPr algn="just"/>
            <a:r>
              <a:rPr lang="en-US" sz="1200" dirty="0" smtClean="0">
                <a:latin typeface="Times New Roman" pitchFamily="18" charset="0"/>
                <a:cs typeface="Times New Roman" pitchFamily="18" charset="0"/>
              </a:rPr>
              <a:t>-Include form validation to enforce data integrity and prevent invalid inputs.</a:t>
            </a:r>
          </a:p>
          <a:p>
            <a:pPr algn="just"/>
            <a:r>
              <a:rPr lang="en-US" sz="1200" b="1" dirty="0" smtClean="0">
                <a:latin typeface="Times New Roman" pitchFamily="18" charset="0"/>
                <a:cs typeface="Times New Roman" pitchFamily="18" charset="0"/>
              </a:rPr>
              <a:t>5.Testing and Validation:</a:t>
            </a:r>
          </a:p>
          <a:p>
            <a:pPr algn="just"/>
            <a:r>
              <a:rPr lang="en-US" sz="1200" dirty="0" smtClean="0">
                <a:latin typeface="Times New Roman" pitchFamily="18" charset="0"/>
                <a:cs typeface="Times New Roman" pitchFamily="18" charset="0"/>
              </a:rPr>
              <a:t>•Conduct unit tests to verify the functionality of individual components and integration tests to ensure</a:t>
            </a:r>
          </a:p>
          <a:p>
            <a:pPr algn="just"/>
            <a:r>
              <a:rPr lang="en-US" sz="1200" dirty="0" smtClean="0">
                <a:latin typeface="Times New Roman" pitchFamily="18" charset="0"/>
                <a:cs typeface="Times New Roman" pitchFamily="18" charset="0"/>
              </a:rPr>
              <a:t>seamless interaction between modules.</a:t>
            </a:r>
          </a:p>
          <a:p>
            <a:pPr algn="just"/>
            <a:r>
              <a:rPr lang="en-US" sz="1200" b="1" dirty="0" smtClean="0">
                <a:latin typeface="Times New Roman" pitchFamily="18" charset="0"/>
                <a:cs typeface="Times New Roman" pitchFamily="18" charset="0"/>
              </a:rPr>
              <a:t>Results:</a:t>
            </a:r>
          </a:p>
          <a:p>
            <a:pPr algn="just"/>
            <a:r>
              <a:rPr lang="en-US" sz="1200" dirty="0" smtClean="0">
                <a:latin typeface="Times New Roman" pitchFamily="18" charset="0"/>
                <a:cs typeface="Times New Roman" pitchFamily="18" charset="0"/>
              </a:rPr>
              <a:t>• Improved user experience</a:t>
            </a:r>
          </a:p>
          <a:p>
            <a:pPr algn="just"/>
            <a:r>
              <a:rPr lang="en-US" sz="1200" dirty="0" smtClean="0">
                <a:latin typeface="Times New Roman" pitchFamily="18" charset="0"/>
                <a:cs typeface="Times New Roman" pitchFamily="18" charset="0"/>
              </a:rPr>
              <a:t>• Scalability and flexibility</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1027" name="Picture 3"/>
          <p:cNvPicPr>
            <a:picLocks noChangeAspect="1" noChangeArrowheads="1"/>
          </p:cNvPicPr>
          <p:nvPr/>
        </p:nvPicPr>
        <p:blipFill>
          <a:blip r:embed="rId3"/>
          <a:srcRect/>
          <a:stretch>
            <a:fillRect/>
          </a:stretch>
        </p:blipFill>
        <p:spPr bwMode="auto">
          <a:xfrm>
            <a:off x="338138" y="1109663"/>
            <a:ext cx="8543925" cy="3343275"/>
          </a:xfrm>
          <a:prstGeom prst="rect">
            <a:avLst/>
          </a:prstGeom>
          <a:noFill/>
          <a:ln w="9525">
            <a:noFill/>
            <a:miter lim="800000"/>
            <a:headEnd/>
            <a:tailEnd/>
          </a:ln>
          <a:effectLst/>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smtClean="0"/>
              <a:t>About us page</a:t>
            </a:r>
            <a:endParaRPr lang="en-US" b="1" dirty="0"/>
          </a:p>
        </p:txBody>
      </p:sp>
      <p:pic>
        <p:nvPicPr>
          <p:cNvPr id="2051" name="Picture 3"/>
          <p:cNvPicPr>
            <a:picLocks noChangeAspect="1" noChangeArrowheads="1"/>
          </p:cNvPicPr>
          <p:nvPr/>
        </p:nvPicPr>
        <p:blipFill>
          <a:blip r:embed="rId2"/>
          <a:srcRect/>
          <a:stretch>
            <a:fillRect/>
          </a:stretch>
        </p:blipFill>
        <p:spPr bwMode="auto">
          <a:xfrm>
            <a:off x="157162" y="1147763"/>
            <a:ext cx="8854651" cy="3671887"/>
          </a:xfrm>
          <a:prstGeom prst="rect">
            <a:avLst/>
          </a:prstGeom>
          <a:noFill/>
          <a:ln w="9525">
            <a:noFill/>
            <a:miter lim="800000"/>
            <a:headEnd/>
            <a:tailEnd/>
          </a:ln>
          <a:effectLst/>
        </p:spPr>
      </p:pic>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074" name="Picture 2"/>
          <p:cNvPicPr>
            <a:picLocks noChangeAspect="1" noChangeArrowheads="1"/>
          </p:cNvPicPr>
          <p:nvPr/>
        </p:nvPicPr>
        <p:blipFill>
          <a:blip r:embed="rId2"/>
          <a:srcRect/>
          <a:stretch>
            <a:fillRect/>
          </a:stretch>
        </p:blipFill>
        <p:spPr bwMode="auto">
          <a:xfrm>
            <a:off x="238125" y="1315808"/>
            <a:ext cx="8713944" cy="3360967"/>
          </a:xfrm>
          <a:prstGeom prst="rect">
            <a:avLst/>
          </a:prstGeom>
          <a:noFill/>
          <a:ln w="9525">
            <a:noFill/>
            <a:miter lim="800000"/>
            <a:headEnd/>
            <a:tailEnd/>
          </a:ln>
          <a:effectLst/>
        </p:spPr>
      </p:pic>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098" name="Picture 2"/>
          <p:cNvPicPr>
            <a:picLocks noChangeAspect="1" noChangeArrowheads="1"/>
          </p:cNvPicPr>
          <p:nvPr/>
        </p:nvPicPr>
        <p:blipFill>
          <a:blip r:embed="rId2"/>
          <a:srcRect/>
          <a:stretch>
            <a:fillRect/>
          </a:stretch>
        </p:blipFill>
        <p:spPr bwMode="auto">
          <a:xfrm>
            <a:off x="333375" y="1295400"/>
            <a:ext cx="8420099" cy="3419475"/>
          </a:xfrm>
          <a:prstGeom prst="rect">
            <a:avLst/>
          </a:prstGeom>
          <a:noFill/>
          <a:ln w="9525">
            <a:noFill/>
            <a:miter lim="800000"/>
            <a:headEnd/>
            <a:tailEnd/>
          </a:ln>
          <a:effectLst/>
        </p:spPr>
      </p:pic>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122" name="Picture 2"/>
          <p:cNvPicPr>
            <a:picLocks noChangeAspect="1" noChangeArrowheads="1"/>
          </p:cNvPicPr>
          <p:nvPr/>
        </p:nvPicPr>
        <p:blipFill>
          <a:blip r:embed="rId2"/>
          <a:srcRect/>
          <a:stretch>
            <a:fillRect/>
          </a:stretch>
        </p:blipFill>
        <p:spPr bwMode="auto">
          <a:xfrm>
            <a:off x="238126" y="1271589"/>
            <a:ext cx="8693537" cy="3357561"/>
          </a:xfrm>
          <a:prstGeom prst="rect">
            <a:avLst/>
          </a:prstGeom>
          <a:noFill/>
          <a:ln w="9525">
            <a:noFill/>
            <a:miter lim="800000"/>
            <a:headEnd/>
            <a:tailEnd/>
          </a:ln>
          <a:effectLst/>
        </p:spPr>
      </p:pic>
    </p:spTree>
    <p:extLst>
      <p:ext uri="{BB962C8B-B14F-4D97-AF65-F5344CB8AC3E}">
        <p14:creationId xmlns:p14="http://schemas.microsoft.com/office/powerpoint/2010/main" xmlns=""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p:cNvSpPr txBox="1"/>
          <p:nvPr/>
        </p:nvSpPr>
        <p:spPr>
          <a:xfrm>
            <a:off x="285750" y="857250"/>
            <a:ext cx="8477250" cy="1077218"/>
          </a:xfrm>
          <a:prstGeom prst="rect">
            <a:avLst/>
          </a:prstGeom>
          <a:noFill/>
        </p:spPr>
        <p:txBody>
          <a:bodyPr wrap="square" rtlCol="0">
            <a:spAutoFit/>
          </a:bodyPr>
          <a:lstStyle/>
          <a:p>
            <a:endParaRPr lang="en-US" dirty="0" smtClean="0"/>
          </a:p>
          <a:p>
            <a:r>
              <a:rPr lang="en-US" sz="1200" b="1" dirty="0" smtClean="0"/>
              <a:t>Mobile Application Development</a:t>
            </a:r>
            <a:r>
              <a:rPr lang="en-US" sz="1200" dirty="0" smtClean="0"/>
              <a:t>: </a:t>
            </a:r>
          </a:p>
          <a:p>
            <a:r>
              <a:rPr lang="en-US" sz="1200" dirty="0" smtClean="0"/>
              <a:t>     Extend the system by developing a mobile application for both Android and iOS platforms. This would provide users with greater accessibility and convenience, allowing them to book tickets on the go.</a:t>
            </a:r>
          </a:p>
          <a:p>
            <a:endParaRPr lang="en-US" dirty="0"/>
          </a:p>
        </p:txBody>
      </p:sp>
      <p:sp>
        <p:nvSpPr>
          <p:cNvPr id="4" name="TextBox 3"/>
          <p:cNvSpPr txBox="1"/>
          <p:nvPr/>
        </p:nvSpPr>
        <p:spPr>
          <a:xfrm>
            <a:off x="257175" y="1790700"/>
            <a:ext cx="8534399" cy="646331"/>
          </a:xfrm>
          <a:prstGeom prst="rect">
            <a:avLst/>
          </a:prstGeom>
          <a:noFill/>
        </p:spPr>
        <p:txBody>
          <a:bodyPr wrap="square" rtlCol="0">
            <a:spAutoFit/>
          </a:bodyPr>
          <a:lstStyle/>
          <a:p>
            <a:r>
              <a:rPr lang="en-US" sz="1200" b="1" dirty="0" smtClean="0"/>
              <a:t>Advanced Analytics and Reporting</a:t>
            </a:r>
            <a:r>
              <a:rPr lang="en-US" sz="1200" dirty="0" smtClean="0"/>
              <a:t>:</a:t>
            </a:r>
          </a:p>
          <a:p>
            <a:r>
              <a:rPr lang="en-US" sz="1200" dirty="0" smtClean="0"/>
              <a:t>      Enhance the admin dashboard with advanced analytics and reporting features. Provide insights into booking trends, popular routes, peak booking times, and revenue analysis to help administrators make data-driven decisions.</a:t>
            </a:r>
            <a:endParaRPr lang="en-US" sz="1200" dirty="0"/>
          </a:p>
        </p:txBody>
      </p:sp>
      <p:sp>
        <p:nvSpPr>
          <p:cNvPr id="5" name="TextBox 4"/>
          <p:cNvSpPr txBox="1"/>
          <p:nvPr/>
        </p:nvSpPr>
        <p:spPr>
          <a:xfrm>
            <a:off x="190501" y="2495550"/>
            <a:ext cx="8429624" cy="646331"/>
          </a:xfrm>
          <a:prstGeom prst="rect">
            <a:avLst/>
          </a:prstGeom>
          <a:noFill/>
        </p:spPr>
        <p:txBody>
          <a:bodyPr wrap="square" rtlCol="0">
            <a:spAutoFit/>
          </a:bodyPr>
          <a:lstStyle/>
          <a:p>
            <a:r>
              <a:rPr lang="en-US" sz="1200" b="1" dirty="0" smtClean="0"/>
              <a:t>Dynamic Pricing and Offers</a:t>
            </a:r>
            <a:r>
              <a:rPr lang="en-US" sz="1200" dirty="0" smtClean="0"/>
              <a:t>:</a:t>
            </a:r>
          </a:p>
          <a:p>
            <a:r>
              <a:rPr lang="en-US" sz="1200" dirty="0" smtClean="0"/>
              <a:t>     Implement dynamic pricing algorithms based on factors such as demand, time of booking, and seat availability. Introduce promotional offers, discounts, and loyalty programs to attract more users and increase customer retention.</a:t>
            </a:r>
            <a:endParaRPr lang="en-US" sz="1200" dirty="0"/>
          </a:p>
        </p:txBody>
      </p:sp>
      <p:sp>
        <p:nvSpPr>
          <p:cNvPr id="6" name="TextBox 5"/>
          <p:cNvSpPr txBox="1"/>
          <p:nvPr/>
        </p:nvSpPr>
        <p:spPr>
          <a:xfrm>
            <a:off x="228601" y="3238500"/>
            <a:ext cx="7943850" cy="646331"/>
          </a:xfrm>
          <a:prstGeom prst="rect">
            <a:avLst/>
          </a:prstGeom>
          <a:noFill/>
        </p:spPr>
        <p:txBody>
          <a:bodyPr wrap="square" rtlCol="0">
            <a:spAutoFit/>
          </a:bodyPr>
          <a:lstStyle/>
          <a:p>
            <a:r>
              <a:rPr lang="en-US" sz="1200" b="1" dirty="0" smtClean="0"/>
              <a:t>Accessibility Features</a:t>
            </a:r>
            <a:r>
              <a:rPr lang="en-US" sz="1200" dirty="0" smtClean="0"/>
              <a:t>: </a:t>
            </a:r>
          </a:p>
          <a:p>
            <a:r>
              <a:rPr lang="en-US" sz="1200" dirty="0" smtClean="0"/>
              <a:t>     Improve accessibility features to cater to users with disabilities. Ensure compatibility with screen readers, provide alternative text for images, and optimize the user interface for keyboard navigation and voice commands.</a:t>
            </a:r>
            <a:endParaRPr lang="en-US" sz="1200" dirty="0"/>
          </a:p>
        </p:txBody>
      </p:sp>
    </p:spTree>
    <p:extLst>
      <p:ext uri="{BB962C8B-B14F-4D97-AF65-F5344CB8AC3E}">
        <p14:creationId xmlns:p14="http://schemas.microsoft.com/office/powerpoint/2010/main" xmlns=""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p:cNvSpPr txBox="1"/>
          <p:nvPr/>
        </p:nvSpPr>
        <p:spPr>
          <a:xfrm>
            <a:off x="323850" y="1209675"/>
            <a:ext cx="8582024" cy="954107"/>
          </a:xfrm>
          <a:prstGeom prst="rect">
            <a:avLst/>
          </a:prstGeom>
          <a:noFill/>
        </p:spPr>
        <p:txBody>
          <a:bodyPr wrap="square" rtlCol="0">
            <a:spAutoFit/>
          </a:bodyPr>
          <a:lstStyle/>
          <a:p>
            <a:r>
              <a:rPr lang="en-US" dirty="0" smtClean="0"/>
              <a:t>In conclusion, the development of a Bus Reservation System using Python and Django presents a promising solution to streamline the booking process and enhance the overall efficiency of bus operations. Throughout the project, we have addressed the various challenges and requirements involved in creating a robust and user-friendly platform for both passengers and administrators.</a:t>
            </a:r>
            <a:endParaRPr lang="en-US" dirty="0"/>
          </a:p>
        </p:txBody>
      </p:sp>
      <p:sp>
        <p:nvSpPr>
          <p:cNvPr id="7" name="TextBox 6"/>
          <p:cNvSpPr txBox="1"/>
          <p:nvPr/>
        </p:nvSpPr>
        <p:spPr>
          <a:xfrm>
            <a:off x="333375" y="2333625"/>
            <a:ext cx="8105775" cy="954107"/>
          </a:xfrm>
          <a:prstGeom prst="rect">
            <a:avLst/>
          </a:prstGeom>
          <a:noFill/>
        </p:spPr>
        <p:txBody>
          <a:bodyPr wrap="square" rtlCol="0">
            <a:spAutoFit/>
          </a:bodyPr>
          <a:lstStyle/>
          <a:p>
            <a:r>
              <a:rPr lang="en-US" dirty="0" smtClean="0"/>
              <a:t>Furthermore, the proposed future enhancements such as mobile application development, advanced analytics, and integration with public transport networks demonstrate our commitment to continuous improvement and innovation. These enhancements aim to further enhance user experience, expand the system's capabilities, and stay ahead of emerging trends in the transportation industry.</a:t>
            </a:r>
            <a:endParaRPr lang="en-US" dirty="0"/>
          </a:p>
        </p:txBody>
      </p:sp>
      <p:sp>
        <p:nvSpPr>
          <p:cNvPr id="8" name="TextBox 7"/>
          <p:cNvSpPr txBox="1"/>
          <p:nvPr/>
        </p:nvSpPr>
        <p:spPr>
          <a:xfrm>
            <a:off x="333375" y="3467100"/>
            <a:ext cx="8410575" cy="523220"/>
          </a:xfrm>
          <a:prstGeom prst="rect">
            <a:avLst/>
          </a:prstGeom>
          <a:noFill/>
        </p:spPr>
        <p:txBody>
          <a:bodyPr wrap="square" rtlCol="0">
            <a:spAutoFit/>
          </a:bodyPr>
          <a:lstStyle/>
          <a:p>
            <a:r>
              <a:rPr lang="en-US" dirty="0" smtClean="0"/>
              <a:t>Overall, the Bus Reservation System serves as a testament to the capabilities of Python and Django in building sophisticated web applications that meet the evolving needs of modern businesses.</a:t>
            </a:r>
            <a:endParaRPr lang="en-US" dirty="0"/>
          </a:p>
        </p:txBody>
      </p:sp>
    </p:spTree>
    <p:extLst>
      <p:ext uri="{BB962C8B-B14F-4D97-AF65-F5344CB8AC3E}">
        <p14:creationId xmlns:p14="http://schemas.microsoft.com/office/powerpoint/2010/main" xmlns=""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1250600" y="304835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739796" y="3257205"/>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420414" y="1240221"/>
            <a:ext cx="8220591" cy="1169551"/>
          </a:xfrm>
          <a:prstGeom prst="rect">
            <a:avLst/>
          </a:prstGeom>
          <a:noFill/>
        </p:spPr>
        <p:txBody>
          <a:bodyPr wrap="square" rtlCol="0">
            <a:spAutoFit/>
          </a:bodyPr>
          <a:lstStyle/>
          <a:p>
            <a:r>
              <a:rPr lang="en-US" dirty="0" smtClean="0"/>
              <a:t>In today's fast-paced world, efficient transportation systems are crucial for facilitating smooth mobility. One key aspect of transportation is bus reservation systems, which allow passengers to book seats conveniently and operators to manage their fleets effectively. This project aims to develop a Bus Reservation System using Python and Django framework, providing a user-friendly interface for both passengers and administrators.</a:t>
            </a:r>
            <a:endParaRPr lang="en-US" dirty="0"/>
          </a:p>
        </p:txBody>
      </p:sp>
      <p:sp>
        <p:nvSpPr>
          <p:cNvPr id="6" name="TextBox 5"/>
          <p:cNvSpPr txBox="1"/>
          <p:nvPr/>
        </p:nvSpPr>
        <p:spPr>
          <a:xfrm>
            <a:off x="378372" y="2648606"/>
            <a:ext cx="4278735" cy="307777"/>
          </a:xfrm>
          <a:prstGeom prst="rect">
            <a:avLst/>
          </a:prstGeom>
          <a:noFill/>
        </p:spPr>
        <p:txBody>
          <a:bodyPr wrap="none" rtlCol="0">
            <a:spAutoFit/>
          </a:bodyPr>
          <a:lstStyle/>
          <a:p>
            <a:r>
              <a:rPr lang="en-US" b="1" dirty="0" smtClean="0"/>
              <a:t>The system will offer various features including</a:t>
            </a:r>
            <a:r>
              <a:rPr lang="en-US" dirty="0" smtClean="0"/>
              <a:t>:</a:t>
            </a:r>
            <a:endParaRPr lang="en-US" dirty="0"/>
          </a:p>
        </p:txBody>
      </p:sp>
      <p:sp>
        <p:nvSpPr>
          <p:cNvPr id="7" name="TextBox 6"/>
          <p:cNvSpPr txBox="1"/>
          <p:nvPr/>
        </p:nvSpPr>
        <p:spPr>
          <a:xfrm>
            <a:off x="767255" y="3100551"/>
            <a:ext cx="3249608" cy="307777"/>
          </a:xfrm>
          <a:prstGeom prst="rect">
            <a:avLst/>
          </a:prstGeom>
          <a:noFill/>
        </p:spPr>
        <p:txBody>
          <a:bodyPr wrap="none" rtlCol="0">
            <a:spAutoFit/>
          </a:bodyPr>
          <a:lstStyle/>
          <a:p>
            <a:r>
              <a:rPr lang="en-US" dirty="0" smtClean="0"/>
              <a:t>1.User Registration and Authentication</a:t>
            </a:r>
            <a:endParaRPr lang="en-US" dirty="0"/>
          </a:p>
        </p:txBody>
      </p:sp>
      <p:sp>
        <p:nvSpPr>
          <p:cNvPr id="8" name="TextBox 7"/>
          <p:cNvSpPr txBox="1"/>
          <p:nvPr/>
        </p:nvSpPr>
        <p:spPr>
          <a:xfrm>
            <a:off x="795828" y="3372835"/>
            <a:ext cx="2263761" cy="307777"/>
          </a:xfrm>
          <a:prstGeom prst="rect">
            <a:avLst/>
          </a:prstGeom>
          <a:noFill/>
        </p:spPr>
        <p:txBody>
          <a:bodyPr wrap="none" rtlCol="0">
            <a:spAutoFit/>
          </a:bodyPr>
          <a:lstStyle/>
          <a:p>
            <a:r>
              <a:rPr lang="en-US" dirty="0" smtClean="0"/>
              <a:t>2.Bus Route Management</a:t>
            </a:r>
            <a:endParaRPr lang="en-US" dirty="0"/>
          </a:p>
        </p:txBody>
      </p:sp>
      <p:sp>
        <p:nvSpPr>
          <p:cNvPr id="9" name="TextBox 8"/>
          <p:cNvSpPr txBox="1"/>
          <p:nvPr/>
        </p:nvSpPr>
        <p:spPr>
          <a:xfrm>
            <a:off x="767256" y="3636581"/>
            <a:ext cx="1904689" cy="307777"/>
          </a:xfrm>
          <a:prstGeom prst="rect">
            <a:avLst/>
          </a:prstGeom>
          <a:noFill/>
        </p:spPr>
        <p:txBody>
          <a:bodyPr wrap="none" rtlCol="0">
            <a:spAutoFit/>
          </a:bodyPr>
          <a:lstStyle/>
          <a:p>
            <a:r>
              <a:rPr lang="en-US" dirty="0" smtClean="0"/>
              <a:t>3.Ticket Management</a:t>
            </a:r>
            <a:endParaRPr lang="en-US" dirty="0"/>
          </a:p>
        </p:txBody>
      </p:sp>
      <p:sp>
        <p:nvSpPr>
          <p:cNvPr id="10" name="TextBox 9"/>
          <p:cNvSpPr txBox="1"/>
          <p:nvPr/>
        </p:nvSpPr>
        <p:spPr>
          <a:xfrm>
            <a:off x="788275" y="3888826"/>
            <a:ext cx="1935145" cy="307777"/>
          </a:xfrm>
          <a:prstGeom prst="rect">
            <a:avLst/>
          </a:prstGeom>
          <a:noFill/>
        </p:spPr>
        <p:txBody>
          <a:bodyPr wrap="none" rtlCol="0">
            <a:spAutoFit/>
          </a:bodyPr>
          <a:lstStyle/>
          <a:p>
            <a:r>
              <a:rPr lang="en-US" dirty="0" smtClean="0"/>
              <a:t>4.Payment Integration</a:t>
            </a:r>
            <a:endParaRPr lang="en-US" dirty="0"/>
          </a:p>
        </p:txBody>
      </p:sp>
      <p:sp>
        <p:nvSpPr>
          <p:cNvPr id="11" name="TextBox 10"/>
          <p:cNvSpPr txBox="1"/>
          <p:nvPr/>
        </p:nvSpPr>
        <p:spPr>
          <a:xfrm>
            <a:off x="798784" y="4151586"/>
            <a:ext cx="1808508" cy="307777"/>
          </a:xfrm>
          <a:prstGeom prst="rect">
            <a:avLst/>
          </a:prstGeom>
          <a:noFill/>
        </p:spPr>
        <p:txBody>
          <a:bodyPr wrap="none" rtlCol="0">
            <a:spAutoFit/>
          </a:bodyPr>
          <a:lstStyle/>
          <a:p>
            <a:r>
              <a:rPr lang="en-US" dirty="0" smtClean="0"/>
              <a:t>5.Email Notifications</a:t>
            </a:r>
            <a:endParaRPr lang="en-US"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424543" y="1216949"/>
            <a:ext cx="8392885" cy="1169551"/>
          </a:xfrm>
          <a:prstGeom prst="rect">
            <a:avLst/>
          </a:prstGeom>
          <a:noFill/>
        </p:spPr>
        <p:txBody>
          <a:bodyPr wrap="square" rtlCol="0">
            <a:spAutoFit/>
          </a:bodyPr>
          <a:lstStyle/>
          <a:p>
            <a:r>
              <a:rPr lang="en-US" dirty="0" smtClean="0"/>
              <a:t>In today's urban landscape, efficient transportation systems are vital for ensuring smooth mobility and connectivity. However, the existing bus reservation systems often lack user-friendly interfaces and robust functionalities, leading to inconvenience for both passengers and administrators. Hence, there is a pressing need to develop a comprehensive Bus Reservation System that addresses these shortcomings while leveraging the capabilities of modern technologies.</a:t>
            </a:r>
            <a:endParaRPr lang="en-US" dirty="0"/>
          </a:p>
        </p:txBody>
      </p:sp>
      <p:sp>
        <p:nvSpPr>
          <p:cNvPr id="6" name="TextBox 5"/>
          <p:cNvSpPr txBox="1"/>
          <p:nvPr/>
        </p:nvSpPr>
        <p:spPr>
          <a:xfrm>
            <a:off x="426701" y="2443279"/>
            <a:ext cx="8115863" cy="954107"/>
          </a:xfrm>
          <a:prstGeom prst="rect">
            <a:avLst/>
          </a:prstGeom>
          <a:noFill/>
        </p:spPr>
        <p:txBody>
          <a:bodyPr wrap="square" rtlCol="0">
            <a:spAutoFit/>
          </a:bodyPr>
          <a:lstStyle/>
          <a:p>
            <a:r>
              <a:rPr lang="en-US" b="1" dirty="0" smtClean="0"/>
              <a:t>User Convenience:  </a:t>
            </a:r>
          </a:p>
          <a:p>
            <a:r>
              <a:rPr lang="en-US" dirty="0" smtClean="0"/>
              <a:t>    Develop a user-friendly interface that allows passengers to easily search for available buses, select seats, and make reservations online. The system should offer seamless navigation and intuitive controls to enhance the booking experience.</a:t>
            </a:r>
            <a:endParaRPr lang="en-US" dirty="0"/>
          </a:p>
        </p:txBody>
      </p:sp>
      <p:sp>
        <p:nvSpPr>
          <p:cNvPr id="7" name="TextBox 6"/>
          <p:cNvSpPr txBox="1"/>
          <p:nvPr/>
        </p:nvSpPr>
        <p:spPr>
          <a:xfrm>
            <a:off x="425669" y="3458043"/>
            <a:ext cx="8272017" cy="954107"/>
          </a:xfrm>
          <a:prstGeom prst="rect">
            <a:avLst/>
          </a:prstGeom>
          <a:noFill/>
        </p:spPr>
        <p:txBody>
          <a:bodyPr wrap="square" rtlCol="0">
            <a:spAutoFit/>
          </a:bodyPr>
          <a:lstStyle/>
          <a:p>
            <a:r>
              <a:rPr lang="en-US" b="1" dirty="0" smtClean="0"/>
              <a:t>Efficient Bus Management: </a:t>
            </a:r>
          </a:p>
          <a:p>
            <a:r>
              <a:rPr lang="en-US" dirty="0" smtClean="0"/>
              <a:t>     Create an administrative interface for managing bus routes, schedules, seat availability, and ticketing. Administrators should have the ability to add, edit, or remove routes, as well as monitor reservation statuses and generate reports.</a:t>
            </a:r>
            <a:endParaRPr lang="en-US" dirty="0"/>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2563" y="71366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388883" y="1103585"/>
            <a:ext cx="8367735" cy="1384995"/>
          </a:xfrm>
          <a:prstGeom prst="rect">
            <a:avLst/>
          </a:prstGeom>
          <a:noFill/>
        </p:spPr>
        <p:txBody>
          <a:bodyPr wrap="square" rtlCol="0">
            <a:spAutoFit/>
          </a:bodyPr>
          <a:lstStyle/>
          <a:p>
            <a:r>
              <a:rPr lang="en-US" b="1" dirty="0" smtClean="0"/>
              <a:t>Introduction:</a:t>
            </a:r>
          </a:p>
          <a:p>
            <a:r>
              <a:rPr lang="en-US" b="1" dirty="0" smtClean="0"/>
              <a:t>           </a:t>
            </a:r>
            <a:r>
              <a:rPr lang="en-US" dirty="0" smtClean="0"/>
              <a:t>The Bus Reservation System project aims to develop a comprehensive web-based platform using Python and Django framework to facilitate easy and efficient booking of bus tickets. The system will provide a user-friendly interface for passengers to search for available buses, select seats, and make reservations online. Additionally, it will offer administrative tools for managing bus routes, schedules, and ticketing, thus streamlining the overall bus operations.</a:t>
            </a:r>
            <a:endParaRPr lang="en-US" dirty="0"/>
          </a:p>
        </p:txBody>
      </p:sp>
      <p:sp>
        <p:nvSpPr>
          <p:cNvPr id="6" name="TextBox 5"/>
          <p:cNvSpPr txBox="1"/>
          <p:nvPr/>
        </p:nvSpPr>
        <p:spPr>
          <a:xfrm>
            <a:off x="493986" y="2680138"/>
            <a:ext cx="1358064" cy="307777"/>
          </a:xfrm>
          <a:prstGeom prst="rect">
            <a:avLst/>
          </a:prstGeom>
          <a:noFill/>
        </p:spPr>
        <p:txBody>
          <a:bodyPr wrap="none" rtlCol="0">
            <a:spAutoFit/>
          </a:bodyPr>
          <a:lstStyle/>
          <a:p>
            <a:r>
              <a:rPr lang="en-US" b="1" dirty="0" smtClean="0"/>
              <a:t>Key Features</a:t>
            </a:r>
            <a:r>
              <a:rPr lang="en-US" dirty="0" smtClean="0"/>
              <a:t>:</a:t>
            </a:r>
            <a:endParaRPr lang="en-US" dirty="0"/>
          </a:p>
        </p:txBody>
      </p:sp>
      <p:sp>
        <p:nvSpPr>
          <p:cNvPr id="7" name="TextBox 6"/>
          <p:cNvSpPr txBox="1"/>
          <p:nvPr/>
        </p:nvSpPr>
        <p:spPr>
          <a:xfrm>
            <a:off x="599090" y="2953408"/>
            <a:ext cx="3100529" cy="307777"/>
          </a:xfrm>
          <a:prstGeom prst="rect">
            <a:avLst/>
          </a:prstGeom>
          <a:noFill/>
        </p:spPr>
        <p:txBody>
          <a:bodyPr wrap="none" rtlCol="0">
            <a:spAutoFit/>
          </a:bodyPr>
          <a:lstStyle/>
          <a:p>
            <a:r>
              <a:rPr lang="en-US" dirty="0" smtClean="0"/>
              <a:t>User Registration and Authentication</a:t>
            </a:r>
            <a:endParaRPr lang="en-US" dirty="0"/>
          </a:p>
        </p:txBody>
      </p:sp>
      <p:sp>
        <p:nvSpPr>
          <p:cNvPr id="8" name="TextBox 7"/>
          <p:cNvSpPr txBox="1"/>
          <p:nvPr/>
        </p:nvSpPr>
        <p:spPr>
          <a:xfrm>
            <a:off x="578068" y="3226676"/>
            <a:ext cx="2114681" cy="307777"/>
          </a:xfrm>
          <a:prstGeom prst="rect">
            <a:avLst/>
          </a:prstGeom>
          <a:noFill/>
        </p:spPr>
        <p:txBody>
          <a:bodyPr wrap="none" rtlCol="0">
            <a:spAutoFit/>
          </a:bodyPr>
          <a:lstStyle/>
          <a:p>
            <a:r>
              <a:rPr lang="en-US" dirty="0" smtClean="0"/>
              <a:t>Bus Route Management</a:t>
            </a:r>
            <a:endParaRPr lang="en-US" dirty="0"/>
          </a:p>
        </p:txBody>
      </p:sp>
      <p:sp>
        <p:nvSpPr>
          <p:cNvPr id="9" name="TextBox 8"/>
          <p:cNvSpPr txBox="1"/>
          <p:nvPr/>
        </p:nvSpPr>
        <p:spPr>
          <a:xfrm>
            <a:off x="588579" y="3510456"/>
            <a:ext cx="1558440" cy="307777"/>
          </a:xfrm>
          <a:prstGeom prst="rect">
            <a:avLst/>
          </a:prstGeom>
          <a:noFill/>
        </p:spPr>
        <p:txBody>
          <a:bodyPr wrap="none" rtlCol="0">
            <a:spAutoFit/>
          </a:bodyPr>
          <a:lstStyle/>
          <a:p>
            <a:r>
              <a:rPr lang="en-US" dirty="0" smtClean="0"/>
              <a:t>Seat Reservation</a:t>
            </a:r>
            <a:endParaRPr lang="en-US" dirty="0"/>
          </a:p>
        </p:txBody>
      </p:sp>
      <p:sp>
        <p:nvSpPr>
          <p:cNvPr id="10" name="TextBox 9"/>
          <p:cNvSpPr txBox="1"/>
          <p:nvPr/>
        </p:nvSpPr>
        <p:spPr>
          <a:xfrm>
            <a:off x="567558" y="3815255"/>
            <a:ext cx="1755609" cy="307777"/>
          </a:xfrm>
          <a:prstGeom prst="rect">
            <a:avLst/>
          </a:prstGeom>
          <a:noFill/>
        </p:spPr>
        <p:txBody>
          <a:bodyPr wrap="none" rtlCol="0">
            <a:spAutoFit/>
          </a:bodyPr>
          <a:lstStyle/>
          <a:p>
            <a:r>
              <a:rPr lang="en-US" dirty="0" smtClean="0"/>
              <a:t>Ticket Management</a:t>
            </a:r>
            <a:endParaRPr lang="en-US" dirty="0"/>
          </a:p>
        </p:txBody>
      </p:sp>
      <p:sp>
        <p:nvSpPr>
          <p:cNvPr id="11" name="TextBox 10"/>
          <p:cNvSpPr txBox="1"/>
          <p:nvPr/>
        </p:nvSpPr>
        <p:spPr>
          <a:xfrm>
            <a:off x="599089" y="4099035"/>
            <a:ext cx="1617751" cy="307777"/>
          </a:xfrm>
          <a:prstGeom prst="rect">
            <a:avLst/>
          </a:prstGeom>
          <a:noFill/>
        </p:spPr>
        <p:txBody>
          <a:bodyPr wrap="none" rtlCol="0">
            <a:spAutoFit/>
          </a:bodyPr>
          <a:lstStyle/>
          <a:p>
            <a:r>
              <a:rPr lang="en-US" dirty="0" smtClean="0"/>
              <a:t>Admin Dashboard</a:t>
            </a:r>
            <a:endParaRPr lang="en-US" dirty="0"/>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78373" y="64008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p:cNvSpPr txBox="1"/>
          <p:nvPr/>
        </p:nvSpPr>
        <p:spPr>
          <a:xfrm>
            <a:off x="287909" y="1191422"/>
            <a:ext cx="8033658" cy="1169551"/>
          </a:xfrm>
          <a:prstGeom prst="rect">
            <a:avLst/>
          </a:prstGeom>
          <a:noFill/>
        </p:spPr>
        <p:txBody>
          <a:bodyPr wrap="square" rtlCol="0">
            <a:spAutoFit/>
          </a:bodyPr>
          <a:lstStyle/>
          <a:p>
            <a:r>
              <a:rPr lang="en-US" b="1" dirty="0" smtClean="0"/>
              <a:t>Introduction:</a:t>
            </a:r>
          </a:p>
          <a:p>
            <a:r>
              <a:rPr lang="en-US" b="1" dirty="0" smtClean="0"/>
              <a:t>    </a:t>
            </a:r>
            <a:r>
              <a:rPr lang="en-US" dirty="0" smtClean="0"/>
              <a:t>The proposed solution involves developing a robust and user-friendly Bus Reservation System using Python and the Django framework. This system will streamline the process of booking bus tickets for passengers while providing efficient management tools for administrators to oversee bus operations effectively.</a:t>
            </a:r>
            <a:endParaRPr lang="en-US" dirty="0"/>
          </a:p>
        </p:txBody>
      </p:sp>
      <p:sp>
        <p:nvSpPr>
          <p:cNvPr id="8" name="TextBox 7"/>
          <p:cNvSpPr txBox="1"/>
          <p:nvPr/>
        </p:nvSpPr>
        <p:spPr>
          <a:xfrm>
            <a:off x="304800" y="2406869"/>
            <a:ext cx="2868093" cy="307777"/>
          </a:xfrm>
          <a:prstGeom prst="rect">
            <a:avLst/>
          </a:prstGeom>
          <a:noFill/>
        </p:spPr>
        <p:txBody>
          <a:bodyPr wrap="none" rtlCol="0">
            <a:spAutoFit/>
          </a:bodyPr>
          <a:lstStyle/>
          <a:p>
            <a:r>
              <a:rPr lang="en-US" b="1" dirty="0" smtClean="0"/>
              <a:t>Key Components and Features</a:t>
            </a:r>
            <a:r>
              <a:rPr lang="en-US" dirty="0" smtClean="0"/>
              <a:t>:</a:t>
            </a:r>
            <a:endParaRPr lang="en-US" dirty="0"/>
          </a:p>
        </p:txBody>
      </p:sp>
      <p:sp>
        <p:nvSpPr>
          <p:cNvPr id="9" name="TextBox 8"/>
          <p:cNvSpPr txBox="1"/>
          <p:nvPr/>
        </p:nvSpPr>
        <p:spPr>
          <a:xfrm>
            <a:off x="483476" y="2764221"/>
            <a:ext cx="3100529" cy="307777"/>
          </a:xfrm>
          <a:prstGeom prst="rect">
            <a:avLst/>
          </a:prstGeom>
          <a:noFill/>
        </p:spPr>
        <p:txBody>
          <a:bodyPr wrap="none" rtlCol="0">
            <a:spAutoFit/>
          </a:bodyPr>
          <a:lstStyle/>
          <a:p>
            <a:r>
              <a:rPr lang="en-US" dirty="0" smtClean="0"/>
              <a:t>User Authentication and Registration</a:t>
            </a:r>
            <a:endParaRPr lang="en-US" dirty="0"/>
          </a:p>
        </p:txBody>
      </p:sp>
      <p:sp>
        <p:nvSpPr>
          <p:cNvPr id="10" name="TextBox 9"/>
          <p:cNvSpPr txBox="1"/>
          <p:nvPr/>
        </p:nvSpPr>
        <p:spPr>
          <a:xfrm>
            <a:off x="483477" y="2995447"/>
            <a:ext cx="2114681" cy="307777"/>
          </a:xfrm>
          <a:prstGeom prst="rect">
            <a:avLst/>
          </a:prstGeom>
          <a:noFill/>
        </p:spPr>
        <p:txBody>
          <a:bodyPr wrap="none" rtlCol="0">
            <a:spAutoFit/>
          </a:bodyPr>
          <a:lstStyle/>
          <a:p>
            <a:r>
              <a:rPr lang="en-US" dirty="0" smtClean="0"/>
              <a:t>Bus Route Management</a:t>
            </a:r>
            <a:endParaRPr lang="en-US" dirty="0"/>
          </a:p>
        </p:txBody>
      </p:sp>
      <p:sp>
        <p:nvSpPr>
          <p:cNvPr id="12" name="TextBox 11"/>
          <p:cNvSpPr txBox="1"/>
          <p:nvPr/>
        </p:nvSpPr>
        <p:spPr>
          <a:xfrm>
            <a:off x="483476" y="3226675"/>
            <a:ext cx="1558440" cy="307777"/>
          </a:xfrm>
          <a:prstGeom prst="rect">
            <a:avLst/>
          </a:prstGeom>
          <a:noFill/>
        </p:spPr>
        <p:txBody>
          <a:bodyPr wrap="none" rtlCol="0">
            <a:spAutoFit/>
          </a:bodyPr>
          <a:lstStyle/>
          <a:p>
            <a:r>
              <a:rPr lang="en-US" dirty="0" smtClean="0"/>
              <a:t>Seat Reservation</a:t>
            </a:r>
            <a:endParaRPr lang="en-US" dirty="0"/>
          </a:p>
        </p:txBody>
      </p:sp>
      <p:sp>
        <p:nvSpPr>
          <p:cNvPr id="13" name="TextBox 12"/>
          <p:cNvSpPr txBox="1"/>
          <p:nvPr/>
        </p:nvSpPr>
        <p:spPr>
          <a:xfrm>
            <a:off x="451946" y="3478924"/>
            <a:ext cx="1755609" cy="307777"/>
          </a:xfrm>
          <a:prstGeom prst="rect">
            <a:avLst/>
          </a:prstGeom>
          <a:noFill/>
        </p:spPr>
        <p:txBody>
          <a:bodyPr wrap="none" rtlCol="0">
            <a:spAutoFit/>
          </a:bodyPr>
          <a:lstStyle/>
          <a:p>
            <a:r>
              <a:rPr lang="en-US" dirty="0" smtClean="0"/>
              <a:t>Ticket Management</a:t>
            </a:r>
            <a:endParaRPr lang="en-US" dirty="0"/>
          </a:p>
        </p:txBody>
      </p:sp>
      <p:sp>
        <p:nvSpPr>
          <p:cNvPr id="14" name="TextBox 13"/>
          <p:cNvSpPr txBox="1"/>
          <p:nvPr/>
        </p:nvSpPr>
        <p:spPr>
          <a:xfrm>
            <a:off x="483477" y="3741683"/>
            <a:ext cx="1786066" cy="307777"/>
          </a:xfrm>
          <a:prstGeom prst="rect">
            <a:avLst/>
          </a:prstGeom>
          <a:noFill/>
        </p:spPr>
        <p:txBody>
          <a:bodyPr wrap="none" rtlCol="0">
            <a:spAutoFit/>
          </a:bodyPr>
          <a:lstStyle/>
          <a:p>
            <a:r>
              <a:rPr lang="en-US" dirty="0" smtClean="0"/>
              <a:t>Payment Integration</a:t>
            </a:r>
            <a:endParaRPr lang="en-US" dirty="0"/>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216447" y="504825"/>
            <a:ext cx="8395138" cy="6340197"/>
          </a:xfrm>
          <a:prstGeom prst="rect">
            <a:avLst/>
          </a:prstGeom>
          <a:noFill/>
        </p:spPr>
        <p:txBody>
          <a:bodyPr wrap="square" rtlCol="0">
            <a:spAutoFit/>
          </a:bodyPr>
          <a:lstStyle/>
          <a:p>
            <a:r>
              <a:rPr lang="en-US" b="1" dirty="0" smtClean="0"/>
              <a:t>Implementation Plan:</a:t>
            </a:r>
          </a:p>
          <a:p>
            <a:r>
              <a:rPr lang="en-US" b="1" dirty="0" smtClean="0"/>
              <a:t>1.Requirement Gathering and Analysis: </a:t>
            </a:r>
          </a:p>
          <a:p>
            <a:r>
              <a:rPr lang="en-US" dirty="0" smtClean="0"/>
              <a:t>     Conduct thorough research to understand the needs of passengers and bus operators, identifying key features and functionalities required for the system.</a:t>
            </a:r>
          </a:p>
          <a:p>
            <a:endParaRPr lang="en-US" b="1" dirty="0" smtClean="0"/>
          </a:p>
          <a:p>
            <a:r>
              <a:rPr lang="en-US" b="1" dirty="0" smtClean="0"/>
              <a:t>2.System Design: </a:t>
            </a:r>
          </a:p>
          <a:p>
            <a:r>
              <a:rPr lang="en-US" dirty="0" smtClean="0"/>
              <a:t>     Design the system architecture, database schema, and user interface layout based on the gathered requirements.</a:t>
            </a:r>
          </a:p>
          <a:p>
            <a:endParaRPr lang="en-US" b="1" dirty="0" smtClean="0"/>
          </a:p>
          <a:p>
            <a:r>
              <a:rPr lang="en-US" b="1" dirty="0" smtClean="0"/>
              <a:t>3.Backend Development: </a:t>
            </a:r>
          </a:p>
          <a:p>
            <a:r>
              <a:rPr lang="en-US" b="1" dirty="0" smtClean="0"/>
              <a:t>      </a:t>
            </a:r>
            <a:r>
              <a:rPr lang="en-US" dirty="0" smtClean="0"/>
              <a:t>Implement backend functionalities using Python and Django, including user authentication, bus route management, seat reservation logic, and payment integration</a:t>
            </a:r>
            <a:r>
              <a:rPr lang="en-US" b="1" dirty="0" smtClean="0"/>
              <a:t>.</a:t>
            </a:r>
          </a:p>
          <a:p>
            <a:endParaRPr lang="en-US" b="1" dirty="0" smtClean="0"/>
          </a:p>
          <a:p>
            <a:r>
              <a:rPr lang="en-US" b="1" dirty="0" smtClean="0"/>
              <a:t>4.Frontend Development: </a:t>
            </a:r>
          </a:p>
          <a:p>
            <a:r>
              <a:rPr lang="en-US" dirty="0" smtClean="0"/>
              <a:t>     Develop the user interface using HTML, CSS, and JavaScript, ensuring a seamless and intuitive booking experience for passengers.</a:t>
            </a:r>
          </a:p>
          <a:p>
            <a:endParaRPr lang="en-US" b="1" dirty="0" smtClean="0"/>
          </a:p>
          <a:p>
            <a:r>
              <a:rPr lang="en-US" b="1" dirty="0" smtClean="0"/>
              <a:t>5.Testing and Quality Assurance: </a:t>
            </a:r>
            <a:r>
              <a:rPr lang="en-US" dirty="0" smtClean="0"/>
              <a:t>Conduct extensive testing to ensure the system's reliability, security, and performance under various scenarios.</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dirty="0"/>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99241" y="1036611"/>
            <a:ext cx="8017933" cy="738664"/>
          </a:xfrm>
          <a:prstGeom prst="rect">
            <a:avLst/>
          </a:prstGeom>
          <a:noFill/>
        </p:spPr>
        <p:txBody>
          <a:bodyPr wrap="square">
            <a:spAutoFit/>
          </a:bodyPr>
          <a:lstStyle/>
          <a:p>
            <a:r>
              <a:rPr lang="en-US" b="1" dirty="0" smtClean="0"/>
              <a:t>6.Deployment:</a:t>
            </a:r>
          </a:p>
          <a:p>
            <a:r>
              <a:rPr lang="en-US" b="1" dirty="0" smtClean="0"/>
              <a:t>       </a:t>
            </a:r>
            <a:r>
              <a:rPr lang="en-US" dirty="0" smtClean="0"/>
              <a:t>Deploy the Bus Reservation System on a suitable web hosting platform, configure servers, and set up necessary databases and security measures.</a:t>
            </a: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409905" y="2806262"/>
            <a:ext cx="7924800" cy="1384995"/>
          </a:xfrm>
          <a:prstGeom prst="rect">
            <a:avLst/>
          </a:prstGeom>
          <a:noFill/>
        </p:spPr>
        <p:txBody>
          <a:bodyPr wrap="square" rtlCol="0">
            <a:spAutoFit/>
          </a:bodyPr>
          <a:lstStyle/>
          <a:p>
            <a:r>
              <a:rPr lang="en-US" b="1" dirty="0" smtClean="0"/>
              <a:t>Conclusion:</a:t>
            </a:r>
          </a:p>
          <a:p>
            <a:r>
              <a:rPr lang="en-US" b="1" dirty="0" smtClean="0"/>
              <a:t>     </a:t>
            </a:r>
            <a:r>
              <a:rPr lang="en-US" dirty="0" smtClean="0"/>
              <a:t>The proposed Bus Reservation System will offer a comprehensive solution for passengers to book bus tickets conveniently while providing administrators with powerful tools to manage bus operations efficiently. By leveraging the capabilities of Python and Django, the system will be scalable, secure, and user-friendly, catering to the evolving needs of the transportation industry.</a:t>
            </a:r>
          </a:p>
          <a:p>
            <a:endParaRPr lang="en-US" b="1" dirty="0"/>
          </a:p>
        </p:txBody>
      </p:sp>
      <p:sp>
        <p:nvSpPr>
          <p:cNvPr id="6" name="TextBox 5"/>
          <p:cNvSpPr txBox="1"/>
          <p:nvPr/>
        </p:nvSpPr>
        <p:spPr>
          <a:xfrm>
            <a:off x="451946" y="1744718"/>
            <a:ext cx="7011526" cy="1169551"/>
          </a:xfrm>
          <a:prstGeom prst="rect">
            <a:avLst/>
          </a:prstGeom>
          <a:noFill/>
        </p:spPr>
        <p:txBody>
          <a:bodyPr wrap="square" rtlCol="0">
            <a:spAutoFit/>
          </a:bodyPr>
          <a:lstStyle/>
          <a:p>
            <a:endParaRPr lang="en-US" b="1" dirty="0" smtClean="0"/>
          </a:p>
          <a:p>
            <a:r>
              <a:rPr lang="en-US" b="1" dirty="0" smtClean="0"/>
              <a:t>7.Maintenance and Support: </a:t>
            </a:r>
          </a:p>
          <a:p>
            <a:r>
              <a:rPr lang="en-US" dirty="0" smtClean="0"/>
              <a:t>    Provide ongoing maintenance and support to address any issues, implement updates, and enhance system functionalities as needed.</a:t>
            </a:r>
          </a:p>
          <a:p>
            <a:endParaRPr lang="en-US" dirty="0"/>
          </a:p>
        </p:txBody>
      </p:sp>
    </p:spTree>
    <p:extLst>
      <p:ext uri="{BB962C8B-B14F-4D97-AF65-F5344CB8AC3E}">
        <p14:creationId xmlns:p14="http://schemas.microsoft.com/office/powerpoint/2010/main" xmlns=""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279</TotalTime>
  <Words>1159</Words>
  <Application>Microsoft Office PowerPoint</Application>
  <PresentationFormat>On-screen Show (16:9)</PresentationFormat>
  <Paragraphs>125</Paragraphs>
  <Slides>18</Slides>
  <Notes>11</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Homepage</vt:lpstr>
      <vt:lpstr>About us 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SwathiHari</cp:lastModifiedBy>
  <cp:revision>31</cp:revision>
  <dcterms:modified xsi:type="dcterms:W3CDTF">2024-04-08T07:15:59Z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