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10287000" cx="18288000"/>
  <p:notesSz cx="6858000" cy="9144000"/>
  <p:embeddedFontLst>
    <p:embeddedFont>
      <p:font typeface="Arimo"/>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5" roundtripDataSignature="AMtx7mgxePlV/NUX9kDZh40rxOanUK9M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C001E1-EA56-41B4-8478-21D2F56779AA}">
  <a:tblStyle styleId="{73C001E1-EA56-41B4-8478-21D2F56779A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rimo-boldItalic.fntdata"/><Relationship Id="rId23" Type="http://schemas.openxmlformats.org/officeDocument/2006/relationships/font" Target="fonts/Arim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1792288" y="612775"/>
            <a:ext cx="5486400" cy="4114800"/>
          </a:xfrm>
          <a:prstGeom prst="rect">
            <a:avLst/>
          </a:prstGeom>
          <a:noFill/>
          <a:ln>
            <a:noFill/>
          </a:ln>
        </p:spPr>
      </p:sp>
      <p:sp>
        <p:nvSpPr>
          <p:cNvPr id="64" name="Google Shape;64;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2.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5.png"/><Relationship Id="rId9" Type="http://schemas.openxmlformats.org/officeDocument/2006/relationships/image" Target="../media/image27.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jpg"/><Relationship Id="rId5" Type="http://schemas.openxmlformats.org/officeDocument/2006/relationships/image" Target="../media/image2.jpg"/><Relationship Id="rId6" Type="http://schemas.openxmlformats.org/officeDocument/2006/relationships/image" Target="../media/image4.jpg"/><Relationship Id="rId7" Type="http://schemas.openxmlformats.org/officeDocument/2006/relationships/image" Target="../media/image5.jpg"/><Relationship Id="rId8"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2.png"/><Relationship Id="rId6" Type="http://schemas.openxmlformats.org/officeDocument/2006/relationships/image" Target="../media/image24.png"/><Relationship Id="rId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2466927" y="-4280359"/>
            <a:ext cx="10812392" cy="10812392"/>
          </a:xfrm>
          <a:custGeom>
            <a:rect b="b" l="l" r="r" t="t"/>
            <a:pathLst>
              <a:path extrusionOk="0" h="10812392" w="10812392">
                <a:moveTo>
                  <a:pt x="0" y="0"/>
                </a:moveTo>
                <a:lnTo>
                  <a:pt x="10812393" y="0"/>
                </a:lnTo>
                <a:lnTo>
                  <a:pt x="10812393" y="10812392"/>
                </a:lnTo>
                <a:lnTo>
                  <a:pt x="0" y="10812392"/>
                </a:lnTo>
                <a:lnTo>
                  <a:pt x="0" y="0"/>
                </a:lnTo>
                <a:close/>
              </a:path>
            </a:pathLst>
          </a:custGeom>
          <a:blipFill rotWithShape="1">
            <a:blip r:embed="rId3">
              <a:alphaModFix/>
            </a:blip>
            <a:stretch>
              <a:fillRect b="0" l="0" r="0" t="0"/>
            </a:stretch>
          </a:blipFill>
          <a:ln>
            <a:noFill/>
          </a:ln>
        </p:spPr>
      </p:sp>
      <p:grpSp>
        <p:nvGrpSpPr>
          <p:cNvPr id="85" name="Google Shape;85;p1"/>
          <p:cNvGrpSpPr/>
          <p:nvPr/>
        </p:nvGrpSpPr>
        <p:grpSpPr>
          <a:xfrm>
            <a:off x="1028700" y="1125837"/>
            <a:ext cx="4702618" cy="618185"/>
            <a:chOff x="0" y="0"/>
            <a:chExt cx="6270157" cy="824246"/>
          </a:xfrm>
        </p:grpSpPr>
        <p:sp>
          <p:nvSpPr>
            <p:cNvPr id="86" name="Google Shape;86;p1"/>
            <p:cNvSpPr/>
            <p:nvPr/>
          </p:nvSpPr>
          <p:spPr>
            <a:xfrm>
              <a:off x="0" y="0"/>
              <a:ext cx="785282" cy="824246"/>
            </a:xfrm>
            <a:custGeom>
              <a:rect b="b" l="l" r="r" t="t"/>
              <a:pathLst>
                <a:path extrusionOk="0" h="824246" w="785282">
                  <a:moveTo>
                    <a:pt x="0" y="0"/>
                  </a:moveTo>
                  <a:lnTo>
                    <a:pt x="785282" y="0"/>
                  </a:lnTo>
                  <a:lnTo>
                    <a:pt x="785282" y="824246"/>
                  </a:lnTo>
                  <a:lnTo>
                    <a:pt x="0" y="824246"/>
                  </a:lnTo>
                  <a:lnTo>
                    <a:pt x="0" y="0"/>
                  </a:lnTo>
                  <a:close/>
                </a:path>
              </a:pathLst>
            </a:custGeom>
            <a:blipFill rotWithShape="1">
              <a:blip r:embed="rId4">
                <a:alphaModFix/>
              </a:blip>
              <a:stretch>
                <a:fillRect b="0" l="0" r="0" t="0"/>
              </a:stretch>
            </a:blipFill>
            <a:ln>
              <a:noFill/>
            </a:ln>
          </p:spPr>
        </p:sp>
        <p:sp>
          <p:nvSpPr>
            <p:cNvPr id="87" name="Google Shape;87;p1"/>
            <p:cNvSpPr txBox="1"/>
            <p:nvPr/>
          </p:nvSpPr>
          <p:spPr>
            <a:xfrm>
              <a:off x="1119714" y="125758"/>
              <a:ext cx="5150443" cy="525105"/>
            </a:xfrm>
            <a:prstGeom prst="rect">
              <a:avLst/>
            </a:prstGeom>
            <a:noFill/>
            <a:ln>
              <a:noFill/>
            </a:ln>
          </p:spPr>
          <p:txBody>
            <a:bodyPr anchorCtr="0" anchor="t" bIns="0" lIns="0" spcFirstLastPara="1" rIns="0" wrap="square" tIns="0">
              <a:spAutoFit/>
            </a:bodyPr>
            <a:lstStyle/>
            <a:p>
              <a:pPr indent="0" lvl="0" marL="0" marR="0" rtl="0" algn="l">
                <a:lnSpc>
                  <a:spcPct val="139983"/>
                </a:lnSpc>
                <a:spcBef>
                  <a:spcPts val="0"/>
                </a:spcBef>
                <a:spcAft>
                  <a:spcPts val="0"/>
                </a:spcAft>
                <a:buNone/>
              </a:pPr>
              <a:r>
                <a:rPr b="0" i="0" lang="en-US" sz="2401" u="none" cap="none" strike="noStrike">
                  <a:solidFill>
                    <a:srgbClr val="F4F4F4"/>
                  </a:solidFill>
                  <a:latin typeface="Arial"/>
                  <a:ea typeface="Arial"/>
                  <a:cs typeface="Arial"/>
                  <a:sym typeface="Arial"/>
                </a:rPr>
                <a:t>MJ COMPANY</a:t>
              </a:r>
              <a:endParaRPr/>
            </a:p>
          </p:txBody>
        </p:sp>
      </p:grpSp>
      <p:sp>
        <p:nvSpPr>
          <p:cNvPr id="88" name="Google Shape;88;p1"/>
          <p:cNvSpPr/>
          <p:nvPr/>
        </p:nvSpPr>
        <p:spPr>
          <a:xfrm>
            <a:off x="-3407200" y="4432068"/>
            <a:ext cx="5764383" cy="5764383"/>
          </a:xfrm>
          <a:custGeom>
            <a:rect b="b" l="l" r="r" t="t"/>
            <a:pathLst>
              <a:path extrusionOk="0" h="5764383" w="5764383">
                <a:moveTo>
                  <a:pt x="0" y="0"/>
                </a:moveTo>
                <a:lnTo>
                  <a:pt x="5764383" y="0"/>
                </a:lnTo>
                <a:lnTo>
                  <a:pt x="5764383" y="5764383"/>
                </a:lnTo>
                <a:lnTo>
                  <a:pt x="0" y="5764383"/>
                </a:lnTo>
                <a:lnTo>
                  <a:pt x="0" y="0"/>
                </a:lnTo>
                <a:close/>
              </a:path>
            </a:pathLst>
          </a:custGeom>
          <a:blipFill rotWithShape="1">
            <a:blip r:embed="rId3">
              <a:alphaModFix amt="30000"/>
            </a:blip>
            <a:stretch>
              <a:fillRect b="0" l="0" r="0" t="0"/>
            </a:stretch>
          </a:blipFill>
          <a:ln>
            <a:noFill/>
          </a:ln>
        </p:spPr>
      </p:sp>
      <p:sp>
        <p:nvSpPr>
          <p:cNvPr id="89" name="Google Shape;89;p1"/>
          <p:cNvSpPr/>
          <p:nvPr/>
        </p:nvSpPr>
        <p:spPr>
          <a:xfrm>
            <a:off x="57078" y="7902203"/>
            <a:ext cx="5764383" cy="5764383"/>
          </a:xfrm>
          <a:custGeom>
            <a:rect b="b" l="l" r="r" t="t"/>
            <a:pathLst>
              <a:path extrusionOk="0" h="5764383" w="5764383">
                <a:moveTo>
                  <a:pt x="0" y="0"/>
                </a:moveTo>
                <a:lnTo>
                  <a:pt x="5764383" y="0"/>
                </a:lnTo>
                <a:lnTo>
                  <a:pt x="5764383" y="5764382"/>
                </a:lnTo>
                <a:lnTo>
                  <a:pt x="0" y="5764382"/>
                </a:lnTo>
                <a:lnTo>
                  <a:pt x="0" y="0"/>
                </a:lnTo>
                <a:close/>
              </a:path>
            </a:pathLst>
          </a:custGeom>
          <a:blipFill rotWithShape="1">
            <a:blip r:embed="rId3">
              <a:alphaModFix amt="80000"/>
            </a:blip>
            <a:stretch>
              <a:fillRect b="0" l="0" r="0" t="0"/>
            </a:stretch>
          </a:blipFill>
          <a:ln>
            <a:noFill/>
          </a:ln>
        </p:spPr>
      </p:sp>
      <p:grpSp>
        <p:nvGrpSpPr>
          <p:cNvPr id="90" name="Google Shape;90;p1"/>
          <p:cNvGrpSpPr/>
          <p:nvPr/>
        </p:nvGrpSpPr>
        <p:grpSpPr>
          <a:xfrm>
            <a:off x="9144000" y="2681893"/>
            <a:ext cx="8115300" cy="4923214"/>
            <a:chOff x="0" y="0"/>
            <a:chExt cx="10820400" cy="6564285"/>
          </a:xfrm>
        </p:grpSpPr>
        <p:sp>
          <p:nvSpPr>
            <p:cNvPr id="91" name="Google Shape;91;p1"/>
            <p:cNvSpPr txBox="1"/>
            <p:nvPr/>
          </p:nvSpPr>
          <p:spPr>
            <a:xfrm>
              <a:off x="0" y="0"/>
              <a:ext cx="10820400" cy="4851300"/>
            </a:xfrm>
            <a:prstGeom prst="rect">
              <a:avLst/>
            </a:prstGeom>
            <a:noFill/>
            <a:ln>
              <a:noFill/>
            </a:ln>
          </p:spPr>
          <p:txBody>
            <a:bodyPr anchorCtr="0" anchor="t" bIns="0" lIns="0" spcFirstLastPara="1" rIns="0" wrap="square" tIns="0">
              <a:spAutoFit/>
            </a:bodyPr>
            <a:lstStyle/>
            <a:p>
              <a:pPr indent="0" lvl="0" marL="0" marR="0" rtl="0" algn="l">
                <a:lnSpc>
                  <a:spcPct val="120001"/>
                </a:lnSpc>
                <a:spcBef>
                  <a:spcPts val="0"/>
                </a:spcBef>
                <a:spcAft>
                  <a:spcPts val="0"/>
                </a:spcAft>
                <a:buNone/>
              </a:pPr>
              <a:r>
                <a:rPr b="1" i="0" lang="en-US" sz="11999" u="none" cap="none" strike="noStrike">
                  <a:solidFill>
                    <a:srgbClr val="2A2E3A"/>
                  </a:solidFill>
                  <a:latin typeface="Arial"/>
                  <a:ea typeface="Arial"/>
                  <a:cs typeface="Arial"/>
                  <a:sym typeface="Arial"/>
                </a:rPr>
                <a:t>Project</a:t>
              </a:r>
              <a:endParaRPr/>
            </a:p>
            <a:p>
              <a:pPr indent="0" lvl="0" marL="0" marR="0" rtl="0" algn="l">
                <a:lnSpc>
                  <a:spcPct val="120001"/>
                </a:lnSpc>
                <a:spcBef>
                  <a:spcPts val="0"/>
                </a:spcBef>
                <a:spcAft>
                  <a:spcPts val="0"/>
                </a:spcAft>
                <a:buNone/>
              </a:pPr>
              <a:r>
                <a:rPr b="1" i="0" lang="en-US" sz="11999" u="none" cap="none" strike="noStrike">
                  <a:solidFill>
                    <a:srgbClr val="718BAB"/>
                  </a:solidFill>
                  <a:latin typeface="Arial"/>
                  <a:ea typeface="Arial"/>
                  <a:cs typeface="Arial"/>
                  <a:sym typeface="Arial"/>
                </a:rPr>
                <a:t>Name</a:t>
              </a:r>
              <a:endParaRPr/>
            </a:p>
          </p:txBody>
        </p:sp>
        <p:sp>
          <p:nvSpPr>
            <p:cNvPr id="92" name="Google Shape;92;p1"/>
            <p:cNvSpPr txBox="1"/>
            <p:nvPr/>
          </p:nvSpPr>
          <p:spPr>
            <a:xfrm>
              <a:off x="0" y="5107383"/>
              <a:ext cx="10498974" cy="1456902"/>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9" u="none" cap="none" strike="noStrike">
                  <a:solidFill>
                    <a:srgbClr val="2A2E3A"/>
                  </a:solidFill>
                  <a:latin typeface="Arial"/>
                  <a:ea typeface="Arial"/>
                  <a:cs typeface="Arial"/>
                  <a:sym typeface="Arial"/>
                </a:rPr>
                <a:t>Design and Implementation of a company System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0"/>
          <p:cNvSpPr/>
          <p:nvPr/>
        </p:nvSpPr>
        <p:spPr>
          <a:xfrm>
            <a:off x="-5296844" y="-1836715"/>
            <a:ext cx="13960430" cy="13960430"/>
          </a:xfrm>
          <a:custGeom>
            <a:rect b="b" l="l" r="r" t="t"/>
            <a:pathLst>
              <a:path extrusionOk="0" h="13960430" w="13960430">
                <a:moveTo>
                  <a:pt x="0" y="0"/>
                </a:moveTo>
                <a:lnTo>
                  <a:pt x="13960431" y="0"/>
                </a:lnTo>
                <a:lnTo>
                  <a:pt x="13960431" y="13960430"/>
                </a:lnTo>
                <a:lnTo>
                  <a:pt x="0" y="13960430"/>
                </a:lnTo>
                <a:lnTo>
                  <a:pt x="0" y="0"/>
                </a:lnTo>
                <a:close/>
              </a:path>
            </a:pathLst>
          </a:custGeom>
          <a:blipFill rotWithShape="1">
            <a:blip r:embed="rId3">
              <a:alphaModFix/>
            </a:blip>
            <a:stretch>
              <a:fillRect b="0" l="0" r="0" t="0"/>
            </a:stretch>
          </a:blipFill>
          <a:ln>
            <a:noFill/>
          </a:ln>
        </p:spPr>
      </p:sp>
      <p:grpSp>
        <p:nvGrpSpPr>
          <p:cNvPr id="246" name="Google Shape;246;p10"/>
          <p:cNvGrpSpPr/>
          <p:nvPr/>
        </p:nvGrpSpPr>
        <p:grpSpPr>
          <a:xfrm>
            <a:off x="1028700" y="3162313"/>
            <a:ext cx="5534402" cy="3692817"/>
            <a:chOff x="0" y="-57150"/>
            <a:chExt cx="7379203" cy="4923757"/>
          </a:xfrm>
        </p:grpSpPr>
        <p:sp>
          <p:nvSpPr>
            <p:cNvPr id="247" name="Google Shape;247;p10"/>
            <p:cNvSpPr txBox="1"/>
            <p:nvPr/>
          </p:nvSpPr>
          <p:spPr>
            <a:xfrm>
              <a:off x="0" y="-57150"/>
              <a:ext cx="7379203" cy="227880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5300" u="none" cap="none" strike="noStrike">
                  <a:solidFill>
                    <a:srgbClr val="2A2E3A"/>
                  </a:solidFill>
                  <a:latin typeface="Arial"/>
                  <a:ea typeface="Arial"/>
                  <a:cs typeface="Arial"/>
                  <a:sym typeface="Arial"/>
                </a:rPr>
                <a:t>HSRP </a:t>
              </a:r>
              <a:r>
                <a:rPr b="1" i="0" lang="en-US" sz="5300" u="none" cap="none" strike="noStrike">
                  <a:solidFill>
                    <a:srgbClr val="718BAB"/>
                  </a:solidFill>
                  <a:latin typeface="Arial"/>
                  <a:ea typeface="Arial"/>
                  <a:cs typeface="Arial"/>
                  <a:sym typeface="Arial"/>
                </a:rPr>
                <a:t>Configuration</a:t>
              </a:r>
              <a:endParaRPr/>
            </a:p>
          </p:txBody>
        </p:sp>
        <p:sp>
          <p:nvSpPr>
            <p:cNvPr id="248" name="Google Shape;248;p10"/>
            <p:cNvSpPr txBox="1"/>
            <p:nvPr/>
          </p:nvSpPr>
          <p:spPr>
            <a:xfrm>
              <a:off x="0" y="2537216"/>
              <a:ext cx="7025100" cy="23293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2A2E3A"/>
                  </a:solidFill>
                  <a:latin typeface="Arial"/>
                  <a:ea typeface="Arial"/>
                  <a:cs typeface="Arial"/>
                  <a:sym typeface="Arial"/>
                </a:rPr>
                <a:t>HSRP (Hot Standby Router Protocol) is a Cisco proprietary redundancy protocol that allows multiple routers to work together to provide network resilience and high availability.</a:t>
              </a:r>
              <a:endParaRPr/>
            </a:p>
          </p:txBody>
        </p:sp>
      </p:grpSp>
      <p:sp>
        <p:nvSpPr>
          <p:cNvPr id="249" name="Google Shape;249;p10"/>
          <p:cNvSpPr/>
          <p:nvPr/>
        </p:nvSpPr>
        <p:spPr>
          <a:xfrm>
            <a:off x="9144000" y="2585093"/>
            <a:ext cx="1821708" cy="1821708"/>
          </a:xfrm>
          <a:custGeom>
            <a:rect b="b" l="l" r="r" t="t"/>
            <a:pathLst>
              <a:path extrusionOk="0" h="1821708" w="1821708">
                <a:moveTo>
                  <a:pt x="0" y="0"/>
                </a:moveTo>
                <a:lnTo>
                  <a:pt x="1821708" y="0"/>
                </a:lnTo>
                <a:lnTo>
                  <a:pt x="1821708" y="1821708"/>
                </a:lnTo>
                <a:lnTo>
                  <a:pt x="0" y="1821708"/>
                </a:lnTo>
                <a:lnTo>
                  <a:pt x="0" y="0"/>
                </a:lnTo>
                <a:close/>
              </a:path>
            </a:pathLst>
          </a:custGeom>
          <a:blipFill rotWithShape="1">
            <a:blip r:embed="rId4">
              <a:alphaModFix amt="44999"/>
            </a:blip>
            <a:stretch>
              <a:fillRect b="0" l="0" r="0" t="0"/>
            </a:stretch>
          </a:blipFill>
          <a:ln>
            <a:noFill/>
          </a:ln>
        </p:spPr>
      </p:sp>
      <p:sp>
        <p:nvSpPr>
          <p:cNvPr id="250" name="Google Shape;250;p10"/>
          <p:cNvSpPr/>
          <p:nvPr/>
        </p:nvSpPr>
        <p:spPr>
          <a:xfrm>
            <a:off x="9333172" y="2774265"/>
            <a:ext cx="1443365" cy="1443365"/>
          </a:xfrm>
          <a:custGeom>
            <a:rect b="b" l="l" r="r" t="t"/>
            <a:pathLst>
              <a:path extrusionOk="0" h="1443365" w="1443365">
                <a:moveTo>
                  <a:pt x="0" y="0"/>
                </a:moveTo>
                <a:lnTo>
                  <a:pt x="1443365" y="0"/>
                </a:lnTo>
                <a:lnTo>
                  <a:pt x="1443365" y="1443365"/>
                </a:lnTo>
                <a:lnTo>
                  <a:pt x="0" y="1443365"/>
                </a:lnTo>
                <a:lnTo>
                  <a:pt x="0" y="0"/>
                </a:lnTo>
                <a:close/>
              </a:path>
            </a:pathLst>
          </a:custGeom>
          <a:blipFill rotWithShape="1">
            <a:blip r:embed="rId5">
              <a:alphaModFix/>
            </a:blip>
            <a:stretch>
              <a:fillRect b="0" l="0" r="0" t="0"/>
            </a:stretch>
          </a:blipFill>
          <a:ln>
            <a:noFill/>
          </a:ln>
        </p:spPr>
      </p:sp>
      <p:sp>
        <p:nvSpPr>
          <p:cNvPr id="251" name="Google Shape;251;p10"/>
          <p:cNvSpPr/>
          <p:nvPr/>
        </p:nvSpPr>
        <p:spPr>
          <a:xfrm>
            <a:off x="9842067" y="3212575"/>
            <a:ext cx="425574" cy="566744"/>
          </a:xfrm>
          <a:custGeom>
            <a:rect b="b" l="l" r="r" t="t"/>
            <a:pathLst>
              <a:path extrusionOk="0" h="566744" w="425574">
                <a:moveTo>
                  <a:pt x="0" y="0"/>
                </a:moveTo>
                <a:lnTo>
                  <a:pt x="425574" y="0"/>
                </a:lnTo>
                <a:lnTo>
                  <a:pt x="425574" y="566744"/>
                </a:lnTo>
                <a:lnTo>
                  <a:pt x="0" y="566744"/>
                </a:lnTo>
                <a:lnTo>
                  <a:pt x="0" y="0"/>
                </a:lnTo>
                <a:close/>
              </a:path>
            </a:pathLst>
          </a:custGeom>
          <a:blipFill rotWithShape="1">
            <a:blip r:embed="rId6">
              <a:alphaModFix/>
            </a:blip>
            <a:stretch>
              <a:fillRect b="0" l="0" r="0" t="0"/>
            </a:stretch>
          </a:blipFill>
          <a:ln>
            <a:noFill/>
          </a:ln>
        </p:spPr>
      </p:sp>
      <p:grpSp>
        <p:nvGrpSpPr>
          <p:cNvPr id="252" name="Google Shape;252;p10"/>
          <p:cNvGrpSpPr/>
          <p:nvPr/>
        </p:nvGrpSpPr>
        <p:grpSpPr>
          <a:xfrm>
            <a:off x="11772656" y="2540861"/>
            <a:ext cx="5072232" cy="1895884"/>
            <a:chOff x="0" y="-19050"/>
            <a:chExt cx="6762976" cy="2527846"/>
          </a:xfrm>
        </p:grpSpPr>
        <p:sp>
          <p:nvSpPr>
            <p:cNvPr id="253" name="Google Shape;253;p10"/>
            <p:cNvSpPr txBox="1"/>
            <p:nvPr/>
          </p:nvSpPr>
          <p:spPr>
            <a:xfrm>
              <a:off x="0" y="-19050"/>
              <a:ext cx="6762976" cy="1111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700" u="none" cap="none" strike="noStrike">
                  <a:solidFill>
                    <a:srgbClr val="2A2E3A"/>
                  </a:solidFill>
                  <a:latin typeface="Arial"/>
                  <a:ea typeface="Arial"/>
                  <a:cs typeface="Arial"/>
                  <a:sym typeface="Arial"/>
                </a:rPr>
                <a:t>Configure HSRP on each core switch interface vlan</a:t>
              </a:r>
              <a:endParaRPr/>
            </a:p>
          </p:txBody>
        </p:sp>
        <p:sp>
          <p:nvSpPr>
            <p:cNvPr id="254" name="Google Shape;254;p10"/>
            <p:cNvSpPr txBox="1"/>
            <p:nvPr/>
          </p:nvSpPr>
          <p:spPr>
            <a:xfrm>
              <a:off x="0" y="1264832"/>
              <a:ext cx="6762976" cy="124396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C0CFE1"/>
                  </a:solidFill>
                  <a:latin typeface="Arial"/>
                  <a:ea typeface="Arial"/>
                  <a:cs typeface="Arial"/>
                  <a:sym typeface="Arial"/>
                </a:rPr>
                <a:t>interface Vlan10</a:t>
              </a:r>
              <a:endParaRPr/>
            </a:p>
            <a:p>
              <a:pPr indent="0" lvl="0" marL="0" marR="0" rtl="0" algn="l">
                <a:lnSpc>
                  <a:spcPct val="140000"/>
                </a:lnSpc>
                <a:spcBef>
                  <a:spcPts val="0"/>
                </a:spcBef>
                <a:spcAft>
                  <a:spcPts val="0"/>
                </a:spcAft>
                <a:buNone/>
              </a:pPr>
              <a:r>
                <a:rPr b="0" i="0" lang="en-US" sz="1800" u="none" cap="none" strike="noStrike">
                  <a:solidFill>
                    <a:srgbClr val="C0CFE1"/>
                  </a:solidFill>
                  <a:latin typeface="Arial"/>
                  <a:ea typeface="Arial"/>
                  <a:cs typeface="Arial"/>
                  <a:sym typeface="Arial"/>
                </a:rPr>
                <a:t>ip address 192.168.10.1 255.255.255.0  </a:t>
              </a:r>
              <a:endParaRPr/>
            </a:p>
            <a:p>
              <a:pPr indent="0" lvl="0" marL="0" marR="0" rtl="0" algn="l">
                <a:lnSpc>
                  <a:spcPct val="140000"/>
                </a:lnSpc>
                <a:spcBef>
                  <a:spcPts val="0"/>
                </a:spcBef>
                <a:spcAft>
                  <a:spcPts val="0"/>
                </a:spcAft>
                <a:buNone/>
              </a:pPr>
              <a:r>
                <a:rPr b="0" i="0" lang="en-US" sz="1800" u="none" cap="none" strike="noStrike">
                  <a:solidFill>
                    <a:srgbClr val="C0CFE1"/>
                  </a:solidFill>
                  <a:latin typeface="Arial"/>
                  <a:ea typeface="Arial"/>
                  <a:cs typeface="Arial"/>
                  <a:sym typeface="Arial"/>
                </a:rPr>
                <a:t>standby 10 ip 192.168.10.5</a:t>
              </a:r>
              <a:endParaRPr/>
            </a:p>
          </p:txBody>
        </p:sp>
      </p:grpSp>
      <p:sp>
        <p:nvSpPr>
          <p:cNvPr id="255" name="Google Shape;255;p10"/>
          <p:cNvSpPr/>
          <p:nvPr/>
        </p:nvSpPr>
        <p:spPr>
          <a:xfrm>
            <a:off x="9144000" y="5302151"/>
            <a:ext cx="1821708" cy="1821708"/>
          </a:xfrm>
          <a:custGeom>
            <a:rect b="b" l="l" r="r" t="t"/>
            <a:pathLst>
              <a:path extrusionOk="0" h="1821708" w="1821708">
                <a:moveTo>
                  <a:pt x="0" y="0"/>
                </a:moveTo>
                <a:lnTo>
                  <a:pt x="1821708" y="0"/>
                </a:lnTo>
                <a:lnTo>
                  <a:pt x="1821708" y="1821709"/>
                </a:lnTo>
                <a:lnTo>
                  <a:pt x="0" y="1821709"/>
                </a:lnTo>
                <a:lnTo>
                  <a:pt x="0" y="0"/>
                </a:lnTo>
                <a:close/>
              </a:path>
            </a:pathLst>
          </a:custGeom>
          <a:blipFill rotWithShape="1">
            <a:blip r:embed="rId7">
              <a:alphaModFix amt="44999"/>
            </a:blip>
            <a:stretch>
              <a:fillRect b="0" l="0" r="0" t="0"/>
            </a:stretch>
          </a:blipFill>
          <a:ln>
            <a:noFill/>
          </a:ln>
        </p:spPr>
      </p:sp>
      <p:sp>
        <p:nvSpPr>
          <p:cNvPr id="256" name="Google Shape;256;p10"/>
          <p:cNvSpPr/>
          <p:nvPr/>
        </p:nvSpPr>
        <p:spPr>
          <a:xfrm>
            <a:off x="9333172" y="5491323"/>
            <a:ext cx="1443365" cy="1443365"/>
          </a:xfrm>
          <a:custGeom>
            <a:rect b="b" l="l" r="r" t="t"/>
            <a:pathLst>
              <a:path extrusionOk="0" h="1443365" w="1443365">
                <a:moveTo>
                  <a:pt x="0" y="0"/>
                </a:moveTo>
                <a:lnTo>
                  <a:pt x="1443365" y="0"/>
                </a:lnTo>
                <a:lnTo>
                  <a:pt x="1443365" y="1443365"/>
                </a:lnTo>
                <a:lnTo>
                  <a:pt x="0" y="1443365"/>
                </a:lnTo>
                <a:lnTo>
                  <a:pt x="0" y="0"/>
                </a:lnTo>
                <a:close/>
              </a:path>
            </a:pathLst>
          </a:custGeom>
          <a:blipFill rotWithShape="1">
            <a:blip r:embed="rId5">
              <a:alphaModFix/>
            </a:blip>
            <a:stretch>
              <a:fillRect b="0" l="0" r="0" t="0"/>
            </a:stretch>
          </a:blipFill>
          <a:ln>
            <a:noFill/>
          </a:ln>
        </p:spPr>
      </p:sp>
      <p:grpSp>
        <p:nvGrpSpPr>
          <p:cNvPr id="257" name="Google Shape;257;p10"/>
          <p:cNvGrpSpPr/>
          <p:nvPr/>
        </p:nvGrpSpPr>
        <p:grpSpPr>
          <a:xfrm>
            <a:off x="11763131" y="5835967"/>
            <a:ext cx="5633682" cy="1895884"/>
            <a:chOff x="0" y="-19050"/>
            <a:chExt cx="7511576" cy="2527846"/>
          </a:xfrm>
        </p:grpSpPr>
        <p:sp>
          <p:nvSpPr>
            <p:cNvPr id="258" name="Google Shape;258;p10"/>
            <p:cNvSpPr txBox="1"/>
            <p:nvPr/>
          </p:nvSpPr>
          <p:spPr>
            <a:xfrm>
              <a:off x="0" y="-19050"/>
              <a:ext cx="7511576" cy="1111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700" u="none" cap="none" strike="noStrike">
                  <a:solidFill>
                    <a:srgbClr val="2A2E3A"/>
                  </a:solidFill>
                  <a:latin typeface="Arial"/>
                  <a:ea typeface="Arial"/>
                  <a:cs typeface="Arial"/>
                  <a:sym typeface="Arial"/>
                </a:rPr>
                <a:t>Set a higher priority on the primary core switch</a:t>
              </a:r>
              <a:endParaRPr/>
            </a:p>
          </p:txBody>
        </p:sp>
        <p:sp>
          <p:nvSpPr>
            <p:cNvPr id="259" name="Google Shape;259;p10"/>
            <p:cNvSpPr txBox="1"/>
            <p:nvPr/>
          </p:nvSpPr>
          <p:spPr>
            <a:xfrm>
              <a:off x="0" y="1264832"/>
              <a:ext cx="7511576" cy="124396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C0CFE1"/>
                  </a:solidFill>
                  <a:latin typeface="Arial"/>
                  <a:ea typeface="Arial"/>
                  <a:cs typeface="Arial"/>
                  <a:sym typeface="Arial"/>
                </a:rPr>
                <a:t>standby 10 priority 110 </a:t>
              </a:r>
              <a:endParaRPr/>
            </a:p>
            <a:p>
              <a:pPr indent="0" lvl="0" marL="0" marR="0" rtl="0" algn="l">
                <a:lnSpc>
                  <a:spcPct val="140000"/>
                </a:lnSpc>
                <a:spcBef>
                  <a:spcPts val="0"/>
                </a:spcBef>
                <a:spcAft>
                  <a:spcPts val="0"/>
                </a:spcAft>
                <a:buNone/>
              </a:pPr>
              <a:r>
                <a:rPr b="0" i="0" lang="en-US" sz="1800" u="none" cap="none" strike="noStrike">
                  <a:solidFill>
                    <a:srgbClr val="C0CFE1"/>
                  </a:solidFill>
                  <a:latin typeface="Arial"/>
                  <a:ea typeface="Arial"/>
                  <a:cs typeface="Arial"/>
                  <a:sym typeface="Arial"/>
                </a:rPr>
                <a:t>standby 10 preempt .</a:t>
              </a:r>
              <a:endParaRPr/>
            </a:p>
            <a:p>
              <a:pPr indent="0" lvl="0" marL="0" marR="0" rtl="0" algn="l">
                <a:lnSpc>
                  <a:spcPct val="140000"/>
                </a:lnSpc>
                <a:spcBef>
                  <a:spcPts val="0"/>
                </a:spcBef>
                <a:spcAft>
                  <a:spcPts val="0"/>
                </a:spcAft>
                <a:buNone/>
              </a:pPr>
              <a:r>
                <a:t/>
              </a:r>
              <a:endParaRPr b="0" i="0" sz="1800" u="none" cap="none" strike="noStrike">
                <a:solidFill>
                  <a:srgbClr val="C0CFE1"/>
                </a:solidFill>
                <a:latin typeface="Arial"/>
                <a:ea typeface="Arial"/>
                <a:cs typeface="Arial"/>
                <a:sym typeface="Arial"/>
              </a:endParaRPr>
            </a:p>
          </p:txBody>
        </p:sp>
      </p:grpSp>
      <p:sp>
        <p:nvSpPr>
          <p:cNvPr id="260" name="Google Shape;260;p10"/>
          <p:cNvSpPr/>
          <p:nvPr/>
        </p:nvSpPr>
        <p:spPr>
          <a:xfrm>
            <a:off x="9719626" y="5874701"/>
            <a:ext cx="670457" cy="676608"/>
          </a:xfrm>
          <a:custGeom>
            <a:rect b="b" l="l" r="r" t="t"/>
            <a:pathLst>
              <a:path extrusionOk="0" h="676608" w="670457">
                <a:moveTo>
                  <a:pt x="0" y="0"/>
                </a:moveTo>
                <a:lnTo>
                  <a:pt x="670457" y="0"/>
                </a:lnTo>
                <a:lnTo>
                  <a:pt x="670457" y="676609"/>
                </a:lnTo>
                <a:lnTo>
                  <a:pt x="0" y="676609"/>
                </a:lnTo>
                <a:lnTo>
                  <a:pt x="0" y="0"/>
                </a:lnTo>
                <a:close/>
              </a:path>
            </a:pathLst>
          </a:custGeom>
          <a:blipFill rotWithShape="1">
            <a:blip r:embed="rId8">
              <a:alphaModFix/>
            </a:blip>
            <a:stretch>
              <a:fillRect b="0" l="0" r="0" t="0"/>
            </a:stretch>
          </a:blipFill>
          <a:ln>
            <a:noFill/>
          </a:ln>
        </p:spPr>
      </p:sp>
      <p:sp>
        <p:nvSpPr>
          <p:cNvPr id="261" name="Google Shape;261;p10"/>
          <p:cNvSpPr txBox="1"/>
          <p:nvPr/>
        </p:nvSpPr>
        <p:spPr>
          <a:xfrm>
            <a:off x="1028700" y="8957310"/>
            <a:ext cx="3066385" cy="30099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1800" u="none" cap="none" strike="noStrike">
                <a:solidFill>
                  <a:srgbClr val="2A2E3A"/>
                </a:solidFill>
                <a:latin typeface="Arial"/>
                <a:ea typeface="Arial"/>
                <a:cs typeface="Arial"/>
                <a:sym typeface="Arial"/>
              </a:rPr>
              <a:t>Back to Agenda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1"/>
          <p:cNvSpPr/>
          <p:nvPr/>
        </p:nvSpPr>
        <p:spPr>
          <a:xfrm>
            <a:off x="-5296844" y="-1836715"/>
            <a:ext cx="13960430" cy="13960430"/>
          </a:xfrm>
          <a:custGeom>
            <a:rect b="b" l="l" r="r" t="t"/>
            <a:pathLst>
              <a:path extrusionOk="0" h="13960430" w="13960430">
                <a:moveTo>
                  <a:pt x="0" y="0"/>
                </a:moveTo>
                <a:lnTo>
                  <a:pt x="13960431" y="0"/>
                </a:lnTo>
                <a:lnTo>
                  <a:pt x="13960431" y="13960430"/>
                </a:lnTo>
                <a:lnTo>
                  <a:pt x="0" y="13960430"/>
                </a:lnTo>
                <a:lnTo>
                  <a:pt x="0" y="0"/>
                </a:lnTo>
                <a:close/>
              </a:path>
            </a:pathLst>
          </a:custGeom>
          <a:blipFill rotWithShape="1">
            <a:blip r:embed="rId3">
              <a:alphaModFix/>
            </a:blip>
            <a:stretch>
              <a:fillRect b="0" l="0" r="0" t="0"/>
            </a:stretch>
          </a:blipFill>
          <a:ln>
            <a:noFill/>
          </a:ln>
        </p:spPr>
      </p:sp>
      <p:sp>
        <p:nvSpPr>
          <p:cNvPr id="267" name="Google Shape;267;p11"/>
          <p:cNvSpPr/>
          <p:nvPr/>
        </p:nvSpPr>
        <p:spPr>
          <a:xfrm>
            <a:off x="9144000" y="370471"/>
            <a:ext cx="735663" cy="735663"/>
          </a:xfrm>
          <a:custGeom>
            <a:rect b="b" l="l" r="r" t="t"/>
            <a:pathLst>
              <a:path extrusionOk="0" h="735663" w="735663">
                <a:moveTo>
                  <a:pt x="0" y="0"/>
                </a:moveTo>
                <a:lnTo>
                  <a:pt x="735663" y="0"/>
                </a:lnTo>
                <a:lnTo>
                  <a:pt x="735663" y="735662"/>
                </a:lnTo>
                <a:lnTo>
                  <a:pt x="0" y="735662"/>
                </a:lnTo>
                <a:lnTo>
                  <a:pt x="0" y="0"/>
                </a:lnTo>
                <a:close/>
              </a:path>
            </a:pathLst>
          </a:custGeom>
          <a:blipFill rotWithShape="1">
            <a:blip r:embed="rId4">
              <a:alphaModFix amt="44999"/>
            </a:blip>
            <a:stretch>
              <a:fillRect b="0" l="0" r="0" t="0"/>
            </a:stretch>
          </a:blipFill>
          <a:ln>
            <a:noFill/>
          </a:ln>
        </p:spPr>
      </p:sp>
      <p:sp>
        <p:nvSpPr>
          <p:cNvPr id="268" name="Google Shape;268;p11"/>
          <p:cNvSpPr/>
          <p:nvPr/>
        </p:nvSpPr>
        <p:spPr>
          <a:xfrm>
            <a:off x="9220393" y="446864"/>
            <a:ext cx="582876" cy="582876"/>
          </a:xfrm>
          <a:custGeom>
            <a:rect b="b" l="l" r="r" t="t"/>
            <a:pathLst>
              <a:path extrusionOk="0" h="582876" w="582876">
                <a:moveTo>
                  <a:pt x="0" y="0"/>
                </a:moveTo>
                <a:lnTo>
                  <a:pt x="582876" y="0"/>
                </a:lnTo>
                <a:lnTo>
                  <a:pt x="582876" y="582876"/>
                </a:lnTo>
                <a:lnTo>
                  <a:pt x="0" y="582876"/>
                </a:lnTo>
                <a:lnTo>
                  <a:pt x="0" y="0"/>
                </a:lnTo>
                <a:close/>
              </a:path>
            </a:pathLst>
          </a:custGeom>
          <a:blipFill rotWithShape="1">
            <a:blip r:embed="rId5">
              <a:alphaModFix/>
            </a:blip>
            <a:stretch>
              <a:fillRect b="0" l="0" r="0" t="0"/>
            </a:stretch>
          </a:blipFill>
          <a:ln>
            <a:noFill/>
          </a:ln>
        </p:spPr>
      </p:sp>
      <p:sp>
        <p:nvSpPr>
          <p:cNvPr id="269" name="Google Shape;269;p11"/>
          <p:cNvSpPr/>
          <p:nvPr/>
        </p:nvSpPr>
        <p:spPr>
          <a:xfrm>
            <a:off x="9144000" y="4796304"/>
            <a:ext cx="735663" cy="735663"/>
          </a:xfrm>
          <a:custGeom>
            <a:rect b="b" l="l" r="r" t="t"/>
            <a:pathLst>
              <a:path extrusionOk="0" h="735663" w="735663">
                <a:moveTo>
                  <a:pt x="0" y="0"/>
                </a:moveTo>
                <a:lnTo>
                  <a:pt x="735663" y="0"/>
                </a:lnTo>
                <a:lnTo>
                  <a:pt x="735663" y="735663"/>
                </a:lnTo>
                <a:lnTo>
                  <a:pt x="0" y="735663"/>
                </a:lnTo>
                <a:lnTo>
                  <a:pt x="0" y="0"/>
                </a:lnTo>
                <a:close/>
              </a:path>
            </a:pathLst>
          </a:custGeom>
          <a:blipFill rotWithShape="1">
            <a:blip r:embed="rId6">
              <a:alphaModFix amt="44999"/>
            </a:blip>
            <a:stretch>
              <a:fillRect b="0" l="0" r="0" t="0"/>
            </a:stretch>
          </a:blipFill>
          <a:ln>
            <a:noFill/>
          </a:ln>
        </p:spPr>
      </p:sp>
      <p:sp>
        <p:nvSpPr>
          <p:cNvPr id="270" name="Google Shape;270;p11"/>
          <p:cNvSpPr/>
          <p:nvPr/>
        </p:nvSpPr>
        <p:spPr>
          <a:xfrm>
            <a:off x="9220393" y="4872698"/>
            <a:ext cx="582876" cy="582876"/>
          </a:xfrm>
          <a:custGeom>
            <a:rect b="b" l="l" r="r" t="t"/>
            <a:pathLst>
              <a:path extrusionOk="0" h="582876" w="582876">
                <a:moveTo>
                  <a:pt x="0" y="0"/>
                </a:moveTo>
                <a:lnTo>
                  <a:pt x="582876" y="0"/>
                </a:lnTo>
                <a:lnTo>
                  <a:pt x="582876" y="582875"/>
                </a:lnTo>
                <a:lnTo>
                  <a:pt x="0" y="582875"/>
                </a:lnTo>
                <a:lnTo>
                  <a:pt x="0" y="0"/>
                </a:lnTo>
                <a:close/>
              </a:path>
            </a:pathLst>
          </a:custGeom>
          <a:blipFill rotWithShape="1">
            <a:blip r:embed="rId5">
              <a:alphaModFix/>
            </a:blip>
            <a:stretch>
              <a:fillRect b="0" l="0" r="0" t="0"/>
            </a:stretch>
          </a:blipFill>
          <a:ln>
            <a:noFill/>
          </a:ln>
        </p:spPr>
      </p:sp>
      <p:sp>
        <p:nvSpPr>
          <p:cNvPr id="271" name="Google Shape;271;p11"/>
          <p:cNvSpPr/>
          <p:nvPr/>
        </p:nvSpPr>
        <p:spPr>
          <a:xfrm>
            <a:off x="9144000" y="1465904"/>
            <a:ext cx="7672478" cy="2892250"/>
          </a:xfrm>
          <a:custGeom>
            <a:rect b="b" l="l" r="r" t="t"/>
            <a:pathLst>
              <a:path extrusionOk="0" h="2892250" w="7672478">
                <a:moveTo>
                  <a:pt x="0" y="0"/>
                </a:moveTo>
                <a:lnTo>
                  <a:pt x="7672478" y="0"/>
                </a:lnTo>
                <a:lnTo>
                  <a:pt x="7672478" y="2892250"/>
                </a:lnTo>
                <a:lnTo>
                  <a:pt x="0" y="2892250"/>
                </a:lnTo>
                <a:lnTo>
                  <a:pt x="0" y="0"/>
                </a:lnTo>
                <a:close/>
              </a:path>
            </a:pathLst>
          </a:custGeom>
          <a:blipFill rotWithShape="1">
            <a:blip r:embed="rId7">
              <a:alphaModFix/>
            </a:blip>
            <a:stretch>
              <a:fillRect b="-177197" l="-21849" r="-3859" t="-57788"/>
            </a:stretch>
          </a:blipFill>
          <a:ln>
            <a:noFill/>
          </a:ln>
        </p:spPr>
      </p:sp>
      <p:sp>
        <p:nvSpPr>
          <p:cNvPr id="272" name="Google Shape;272;p11"/>
          <p:cNvSpPr/>
          <p:nvPr/>
        </p:nvSpPr>
        <p:spPr>
          <a:xfrm>
            <a:off x="9068697" y="6027267"/>
            <a:ext cx="8190603" cy="3377683"/>
          </a:xfrm>
          <a:custGeom>
            <a:rect b="b" l="l" r="r" t="t"/>
            <a:pathLst>
              <a:path extrusionOk="0" h="3377683" w="8190603">
                <a:moveTo>
                  <a:pt x="0" y="0"/>
                </a:moveTo>
                <a:lnTo>
                  <a:pt x="8190603" y="0"/>
                </a:lnTo>
                <a:lnTo>
                  <a:pt x="8190603" y="3377683"/>
                </a:lnTo>
                <a:lnTo>
                  <a:pt x="0" y="3377683"/>
                </a:lnTo>
                <a:lnTo>
                  <a:pt x="0" y="0"/>
                </a:lnTo>
                <a:close/>
              </a:path>
            </a:pathLst>
          </a:custGeom>
          <a:blipFill rotWithShape="1">
            <a:blip r:embed="rId8">
              <a:alphaModFix/>
            </a:blip>
            <a:stretch>
              <a:fillRect b="-211704" l="-33069" r="-28575" t="-88871"/>
            </a:stretch>
          </a:blipFill>
          <a:ln>
            <a:noFill/>
          </a:ln>
        </p:spPr>
      </p:sp>
      <p:grpSp>
        <p:nvGrpSpPr>
          <p:cNvPr id="273" name="Google Shape;273;p11"/>
          <p:cNvGrpSpPr/>
          <p:nvPr/>
        </p:nvGrpSpPr>
        <p:grpSpPr>
          <a:xfrm>
            <a:off x="1028700" y="3162313"/>
            <a:ext cx="5534402" cy="3692817"/>
            <a:chOff x="0" y="-57150"/>
            <a:chExt cx="7379203" cy="4923757"/>
          </a:xfrm>
        </p:grpSpPr>
        <p:sp>
          <p:nvSpPr>
            <p:cNvPr id="274" name="Google Shape;274;p11"/>
            <p:cNvSpPr txBox="1"/>
            <p:nvPr/>
          </p:nvSpPr>
          <p:spPr>
            <a:xfrm>
              <a:off x="0" y="-57150"/>
              <a:ext cx="7379203" cy="227880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5300" u="none" cap="none" strike="noStrike">
                  <a:solidFill>
                    <a:srgbClr val="2A2E3A"/>
                  </a:solidFill>
                  <a:latin typeface="Arial"/>
                  <a:ea typeface="Arial"/>
                  <a:cs typeface="Arial"/>
                  <a:sym typeface="Arial"/>
                </a:rPr>
                <a:t>WLC </a:t>
              </a:r>
              <a:r>
                <a:rPr b="1" i="0" lang="en-US" sz="5300" u="none" cap="none" strike="noStrike">
                  <a:solidFill>
                    <a:srgbClr val="718BAB"/>
                  </a:solidFill>
                  <a:latin typeface="Arial"/>
                  <a:ea typeface="Arial"/>
                  <a:cs typeface="Arial"/>
                  <a:sym typeface="Arial"/>
                </a:rPr>
                <a:t>Configuration</a:t>
              </a:r>
              <a:endParaRPr/>
            </a:p>
          </p:txBody>
        </p:sp>
        <p:sp>
          <p:nvSpPr>
            <p:cNvPr id="275" name="Google Shape;275;p11"/>
            <p:cNvSpPr txBox="1"/>
            <p:nvPr/>
          </p:nvSpPr>
          <p:spPr>
            <a:xfrm>
              <a:off x="0" y="2537216"/>
              <a:ext cx="7025100" cy="23293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2A2E3A"/>
                  </a:solidFill>
                  <a:latin typeface="Arial"/>
                  <a:ea typeface="Arial"/>
                  <a:cs typeface="Arial"/>
                  <a:sym typeface="Arial"/>
                </a:rPr>
                <a:t>A Wireless LAN Controller (WLC) is a central device that manages multiple access points (APs) in a network, providing features like wireless security, configuration, and monitoring</a:t>
              </a:r>
              <a:endParaRPr/>
            </a:p>
          </p:txBody>
        </p:sp>
      </p:grpSp>
      <p:sp>
        <p:nvSpPr>
          <p:cNvPr id="276" name="Google Shape;276;p11"/>
          <p:cNvSpPr txBox="1"/>
          <p:nvPr/>
        </p:nvSpPr>
        <p:spPr>
          <a:xfrm>
            <a:off x="10070092" y="414452"/>
            <a:ext cx="5368514" cy="6381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2A2E3A"/>
                </a:solidFill>
                <a:latin typeface="Arial"/>
                <a:ea typeface="Arial"/>
                <a:cs typeface="Arial"/>
                <a:sym typeface="Arial"/>
              </a:rPr>
              <a:t>Configure the management interface on the Wireless LAN Controller (WLC).</a:t>
            </a:r>
            <a:endParaRPr/>
          </a:p>
        </p:txBody>
      </p:sp>
      <p:sp>
        <p:nvSpPr>
          <p:cNvPr id="277" name="Google Shape;277;p11"/>
          <p:cNvSpPr txBox="1"/>
          <p:nvPr/>
        </p:nvSpPr>
        <p:spPr>
          <a:xfrm>
            <a:off x="9993698" y="4840286"/>
            <a:ext cx="5368514" cy="6381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2A2E3A"/>
                </a:solidFill>
                <a:latin typeface="Arial"/>
                <a:ea typeface="Arial"/>
                <a:cs typeface="Arial"/>
                <a:sym typeface="Arial"/>
              </a:rPr>
              <a:t>Create interface for each vlan and configure a new WLAN. </a:t>
            </a:r>
            <a:endParaRPr/>
          </a:p>
        </p:txBody>
      </p:sp>
      <p:sp>
        <p:nvSpPr>
          <p:cNvPr id="278" name="Google Shape;278;p11"/>
          <p:cNvSpPr txBox="1"/>
          <p:nvPr/>
        </p:nvSpPr>
        <p:spPr>
          <a:xfrm>
            <a:off x="1028700" y="8957310"/>
            <a:ext cx="3066385" cy="30099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1800" u="none" cap="none" strike="noStrike">
                <a:solidFill>
                  <a:srgbClr val="2A2E3A"/>
                </a:solidFill>
                <a:latin typeface="Arial"/>
                <a:ea typeface="Arial"/>
                <a:cs typeface="Arial"/>
                <a:sym typeface="Arial"/>
              </a:rPr>
              <a:t>Back to Agenda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2"/>
          <p:cNvSpPr/>
          <p:nvPr/>
        </p:nvSpPr>
        <p:spPr>
          <a:xfrm>
            <a:off x="-5296844" y="-1836715"/>
            <a:ext cx="13960430" cy="13960430"/>
          </a:xfrm>
          <a:custGeom>
            <a:rect b="b" l="l" r="r" t="t"/>
            <a:pathLst>
              <a:path extrusionOk="0" h="13960430" w="13960430">
                <a:moveTo>
                  <a:pt x="0" y="0"/>
                </a:moveTo>
                <a:lnTo>
                  <a:pt x="13960431" y="0"/>
                </a:lnTo>
                <a:lnTo>
                  <a:pt x="13960431" y="13960430"/>
                </a:lnTo>
                <a:lnTo>
                  <a:pt x="0" y="13960430"/>
                </a:lnTo>
                <a:lnTo>
                  <a:pt x="0" y="0"/>
                </a:lnTo>
                <a:close/>
              </a:path>
            </a:pathLst>
          </a:custGeom>
          <a:blipFill rotWithShape="1">
            <a:blip r:embed="rId3">
              <a:alphaModFix/>
            </a:blip>
            <a:stretch>
              <a:fillRect b="0" l="0" r="0" t="0"/>
            </a:stretch>
          </a:blipFill>
          <a:ln>
            <a:noFill/>
          </a:ln>
        </p:spPr>
      </p:sp>
      <p:grpSp>
        <p:nvGrpSpPr>
          <p:cNvPr id="284" name="Google Shape;284;p12"/>
          <p:cNvGrpSpPr/>
          <p:nvPr/>
        </p:nvGrpSpPr>
        <p:grpSpPr>
          <a:xfrm>
            <a:off x="1028700" y="3338525"/>
            <a:ext cx="5534402" cy="3340392"/>
            <a:chOff x="0" y="-57150"/>
            <a:chExt cx="7379203" cy="4453857"/>
          </a:xfrm>
        </p:grpSpPr>
        <p:sp>
          <p:nvSpPr>
            <p:cNvPr id="285" name="Google Shape;285;p12"/>
            <p:cNvSpPr txBox="1"/>
            <p:nvPr/>
          </p:nvSpPr>
          <p:spPr>
            <a:xfrm>
              <a:off x="0" y="-57150"/>
              <a:ext cx="7379203" cy="227880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5300" u="none" cap="none" strike="noStrike">
                  <a:solidFill>
                    <a:srgbClr val="2A2E3A"/>
                  </a:solidFill>
                  <a:latin typeface="Arial"/>
                  <a:ea typeface="Arial"/>
                  <a:cs typeface="Arial"/>
                  <a:sym typeface="Arial"/>
                </a:rPr>
                <a:t>OSPF </a:t>
              </a:r>
              <a:r>
                <a:rPr b="1" i="0" lang="en-US" sz="5300" u="none" cap="none" strike="noStrike">
                  <a:solidFill>
                    <a:srgbClr val="718BAB"/>
                  </a:solidFill>
                  <a:latin typeface="Arial"/>
                  <a:ea typeface="Arial"/>
                  <a:cs typeface="Arial"/>
                  <a:sym typeface="Arial"/>
                </a:rPr>
                <a:t>Configuration</a:t>
              </a:r>
              <a:endParaRPr/>
            </a:p>
          </p:txBody>
        </p:sp>
        <p:sp>
          <p:nvSpPr>
            <p:cNvPr id="286" name="Google Shape;286;p12"/>
            <p:cNvSpPr txBox="1"/>
            <p:nvPr/>
          </p:nvSpPr>
          <p:spPr>
            <a:xfrm>
              <a:off x="0" y="2537216"/>
              <a:ext cx="7025100" cy="18594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2A2E3A"/>
                  </a:solidFill>
                  <a:latin typeface="Arial"/>
                  <a:ea typeface="Arial"/>
                  <a:cs typeface="Arial"/>
                  <a:sym typeface="Arial"/>
                </a:rPr>
                <a:t>Open Shortest Path First (OSPF) is a link-state routing protocol used to find the best path for packets as they pass through a set of connected networks.</a:t>
              </a:r>
              <a:endParaRPr/>
            </a:p>
          </p:txBody>
        </p:sp>
      </p:grpSp>
      <p:sp>
        <p:nvSpPr>
          <p:cNvPr id="287" name="Google Shape;287;p12"/>
          <p:cNvSpPr/>
          <p:nvPr/>
        </p:nvSpPr>
        <p:spPr>
          <a:xfrm>
            <a:off x="10035187" y="1515588"/>
            <a:ext cx="1821708" cy="1821708"/>
          </a:xfrm>
          <a:custGeom>
            <a:rect b="b" l="l" r="r" t="t"/>
            <a:pathLst>
              <a:path extrusionOk="0" h="1821708" w="1821708">
                <a:moveTo>
                  <a:pt x="0" y="0"/>
                </a:moveTo>
                <a:lnTo>
                  <a:pt x="1821708" y="0"/>
                </a:lnTo>
                <a:lnTo>
                  <a:pt x="1821708" y="1821708"/>
                </a:lnTo>
                <a:lnTo>
                  <a:pt x="0" y="1821708"/>
                </a:lnTo>
                <a:lnTo>
                  <a:pt x="0" y="0"/>
                </a:lnTo>
                <a:close/>
              </a:path>
            </a:pathLst>
          </a:custGeom>
          <a:blipFill rotWithShape="1">
            <a:blip r:embed="rId4">
              <a:alphaModFix amt="44999"/>
            </a:blip>
            <a:stretch>
              <a:fillRect b="0" l="0" r="0" t="0"/>
            </a:stretch>
          </a:blipFill>
          <a:ln>
            <a:noFill/>
          </a:ln>
        </p:spPr>
      </p:sp>
      <p:sp>
        <p:nvSpPr>
          <p:cNvPr id="288" name="Google Shape;288;p12"/>
          <p:cNvSpPr/>
          <p:nvPr/>
        </p:nvSpPr>
        <p:spPr>
          <a:xfrm>
            <a:off x="10224358" y="1704759"/>
            <a:ext cx="1443365" cy="1443365"/>
          </a:xfrm>
          <a:custGeom>
            <a:rect b="b" l="l" r="r" t="t"/>
            <a:pathLst>
              <a:path extrusionOk="0" h="1443365" w="1443365">
                <a:moveTo>
                  <a:pt x="0" y="0"/>
                </a:moveTo>
                <a:lnTo>
                  <a:pt x="1443365" y="0"/>
                </a:lnTo>
                <a:lnTo>
                  <a:pt x="1443365" y="1443365"/>
                </a:lnTo>
                <a:lnTo>
                  <a:pt x="0" y="1443365"/>
                </a:lnTo>
                <a:lnTo>
                  <a:pt x="0" y="0"/>
                </a:lnTo>
                <a:close/>
              </a:path>
            </a:pathLst>
          </a:custGeom>
          <a:blipFill rotWithShape="1">
            <a:blip r:embed="rId5">
              <a:alphaModFix/>
            </a:blip>
            <a:stretch>
              <a:fillRect b="0" l="0" r="0" t="0"/>
            </a:stretch>
          </a:blipFill>
          <a:ln>
            <a:noFill/>
          </a:ln>
        </p:spPr>
      </p:sp>
      <p:sp>
        <p:nvSpPr>
          <p:cNvPr id="289" name="Google Shape;289;p12"/>
          <p:cNvSpPr/>
          <p:nvPr/>
        </p:nvSpPr>
        <p:spPr>
          <a:xfrm>
            <a:off x="10733254" y="2143069"/>
            <a:ext cx="425574" cy="566744"/>
          </a:xfrm>
          <a:custGeom>
            <a:rect b="b" l="l" r="r" t="t"/>
            <a:pathLst>
              <a:path extrusionOk="0" h="566744" w="425574">
                <a:moveTo>
                  <a:pt x="0" y="0"/>
                </a:moveTo>
                <a:lnTo>
                  <a:pt x="425574" y="0"/>
                </a:lnTo>
                <a:lnTo>
                  <a:pt x="425574" y="566745"/>
                </a:lnTo>
                <a:lnTo>
                  <a:pt x="0" y="566745"/>
                </a:lnTo>
                <a:lnTo>
                  <a:pt x="0" y="0"/>
                </a:lnTo>
                <a:close/>
              </a:path>
            </a:pathLst>
          </a:custGeom>
          <a:blipFill rotWithShape="1">
            <a:blip r:embed="rId6">
              <a:alphaModFix/>
            </a:blip>
            <a:stretch>
              <a:fillRect b="0" l="0" r="0" t="0"/>
            </a:stretch>
          </a:blipFill>
          <a:ln>
            <a:noFill/>
          </a:ln>
        </p:spPr>
      </p:sp>
      <p:grpSp>
        <p:nvGrpSpPr>
          <p:cNvPr id="290" name="Google Shape;290;p12"/>
          <p:cNvGrpSpPr/>
          <p:nvPr/>
        </p:nvGrpSpPr>
        <p:grpSpPr>
          <a:xfrm>
            <a:off x="12654318" y="1769170"/>
            <a:ext cx="4119897" cy="1300256"/>
            <a:chOff x="0" y="-19050"/>
            <a:chExt cx="5493197" cy="1733673"/>
          </a:xfrm>
        </p:grpSpPr>
        <p:sp>
          <p:nvSpPr>
            <p:cNvPr id="291" name="Google Shape;291;p12"/>
            <p:cNvSpPr txBox="1"/>
            <p:nvPr/>
          </p:nvSpPr>
          <p:spPr>
            <a:xfrm>
              <a:off x="0" y="-19050"/>
              <a:ext cx="5493197" cy="1111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700" u="none" cap="none" strike="noStrike">
                  <a:solidFill>
                    <a:srgbClr val="2A2E3A"/>
                  </a:solidFill>
                  <a:latin typeface="Arial"/>
                  <a:ea typeface="Arial"/>
                  <a:cs typeface="Arial"/>
                  <a:sym typeface="Arial"/>
                </a:rPr>
                <a:t>Enter OSPF configuration mode</a:t>
              </a:r>
              <a:endParaRPr/>
            </a:p>
          </p:txBody>
        </p:sp>
        <p:sp>
          <p:nvSpPr>
            <p:cNvPr id="292" name="Google Shape;292;p12"/>
            <p:cNvSpPr txBox="1"/>
            <p:nvPr/>
          </p:nvSpPr>
          <p:spPr>
            <a:xfrm>
              <a:off x="0" y="1264832"/>
              <a:ext cx="5493197" cy="4497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C0CFE1"/>
                  </a:solidFill>
                  <a:latin typeface="Arial"/>
                  <a:ea typeface="Arial"/>
                  <a:cs typeface="Arial"/>
                  <a:sym typeface="Arial"/>
                </a:rPr>
                <a:t>router ospf 1 </a:t>
              </a:r>
              <a:endParaRPr/>
            </a:p>
          </p:txBody>
        </p:sp>
      </p:grpSp>
      <p:sp>
        <p:nvSpPr>
          <p:cNvPr id="293" name="Google Shape;293;p12"/>
          <p:cNvSpPr/>
          <p:nvPr/>
        </p:nvSpPr>
        <p:spPr>
          <a:xfrm>
            <a:off x="10035187" y="4232646"/>
            <a:ext cx="1821708" cy="1821708"/>
          </a:xfrm>
          <a:custGeom>
            <a:rect b="b" l="l" r="r" t="t"/>
            <a:pathLst>
              <a:path extrusionOk="0" h="1821708" w="1821708">
                <a:moveTo>
                  <a:pt x="0" y="0"/>
                </a:moveTo>
                <a:lnTo>
                  <a:pt x="1821708" y="0"/>
                </a:lnTo>
                <a:lnTo>
                  <a:pt x="1821708" y="1821708"/>
                </a:lnTo>
                <a:lnTo>
                  <a:pt x="0" y="1821708"/>
                </a:lnTo>
                <a:lnTo>
                  <a:pt x="0" y="0"/>
                </a:lnTo>
                <a:close/>
              </a:path>
            </a:pathLst>
          </a:custGeom>
          <a:blipFill rotWithShape="1">
            <a:blip r:embed="rId7">
              <a:alphaModFix amt="44999"/>
            </a:blip>
            <a:stretch>
              <a:fillRect b="0" l="0" r="0" t="0"/>
            </a:stretch>
          </a:blipFill>
          <a:ln>
            <a:noFill/>
          </a:ln>
        </p:spPr>
      </p:sp>
      <p:sp>
        <p:nvSpPr>
          <p:cNvPr id="294" name="Google Shape;294;p12"/>
          <p:cNvSpPr/>
          <p:nvPr/>
        </p:nvSpPr>
        <p:spPr>
          <a:xfrm>
            <a:off x="10224358" y="4421817"/>
            <a:ext cx="1443365" cy="1443365"/>
          </a:xfrm>
          <a:custGeom>
            <a:rect b="b" l="l" r="r" t="t"/>
            <a:pathLst>
              <a:path extrusionOk="0" h="1443365" w="1443365">
                <a:moveTo>
                  <a:pt x="0" y="0"/>
                </a:moveTo>
                <a:lnTo>
                  <a:pt x="1443365" y="0"/>
                </a:lnTo>
                <a:lnTo>
                  <a:pt x="1443365" y="1443366"/>
                </a:lnTo>
                <a:lnTo>
                  <a:pt x="0" y="1443366"/>
                </a:lnTo>
                <a:lnTo>
                  <a:pt x="0" y="0"/>
                </a:lnTo>
                <a:close/>
              </a:path>
            </a:pathLst>
          </a:custGeom>
          <a:blipFill rotWithShape="1">
            <a:blip r:embed="rId5">
              <a:alphaModFix/>
            </a:blip>
            <a:stretch>
              <a:fillRect b="0" l="0" r="0" t="0"/>
            </a:stretch>
          </a:blipFill>
          <a:ln>
            <a:noFill/>
          </a:ln>
        </p:spPr>
      </p:sp>
      <p:grpSp>
        <p:nvGrpSpPr>
          <p:cNvPr id="295" name="Google Shape;295;p12"/>
          <p:cNvGrpSpPr/>
          <p:nvPr/>
        </p:nvGrpSpPr>
        <p:grpSpPr>
          <a:xfrm>
            <a:off x="12654318" y="4133803"/>
            <a:ext cx="4604982" cy="2005106"/>
            <a:chOff x="0" y="-19050"/>
            <a:chExt cx="6139976" cy="2673473"/>
          </a:xfrm>
        </p:grpSpPr>
        <p:sp>
          <p:nvSpPr>
            <p:cNvPr id="296" name="Google Shape;296;p12"/>
            <p:cNvSpPr txBox="1"/>
            <p:nvPr/>
          </p:nvSpPr>
          <p:spPr>
            <a:xfrm>
              <a:off x="0" y="-19050"/>
              <a:ext cx="6139976" cy="1111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700" u="none" cap="none" strike="noStrike">
                  <a:solidFill>
                    <a:srgbClr val="2A2E3A"/>
                  </a:solidFill>
                  <a:latin typeface="Arial"/>
                  <a:ea typeface="Arial"/>
                  <a:cs typeface="Arial"/>
                  <a:sym typeface="Arial"/>
                </a:rPr>
                <a:t>Assign network statements</a:t>
              </a:r>
              <a:endParaRPr/>
            </a:p>
          </p:txBody>
        </p:sp>
        <p:sp>
          <p:nvSpPr>
            <p:cNvPr id="297" name="Google Shape;297;p12"/>
            <p:cNvSpPr txBox="1"/>
            <p:nvPr/>
          </p:nvSpPr>
          <p:spPr>
            <a:xfrm>
              <a:off x="0" y="1264832"/>
              <a:ext cx="6139976" cy="13895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C0CFE1"/>
                  </a:solidFill>
                  <a:latin typeface="Arial"/>
                  <a:ea typeface="Arial"/>
                  <a:cs typeface="Arial"/>
                  <a:sym typeface="Arial"/>
                </a:rPr>
                <a:t>network 192.168.40.0 0.0.0.255 area 0 </a:t>
              </a:r>
              <a:endParaRPr/>
            </a:p>
            <a:p>
              <a:pPr indent="0" lvl="0" marL="0" marR="0" rtl="0" algn="l">
                <a:lnSpc>
                  <a:spcPct val="140000"/>
                </a:lnSpc>
                <a:spcBef>
                  <a:spcPts val="0"/>
                </a:spcBef>
                <a:spcAft>
                  <a:spcPts val="0"/>
                </a:spcAft>
                <a:buNone/>
              </a:pPr>
              <a:r>
                <a:rPr b="0" i="0" lang="en-US" sz="2000" u="none" cap="none" strike="noStrike">
                  <a:solidFill>
                    <a:srgbClr val="C0CFE1"/>
                  </a:solidFill>
                  <a:latin typeface="Arial"/>
                  <a:ea typeface="Arial"/>
                  <a:cs typeface="Arial"/>
                  <a:sym typeface="Arial"/>
                </a:rPr>
                <a:t>network 192.168.50.0 0.0.0.255 area 0 </a:t>
              </a:r>
              <a:endParaRPr/>
            </a:p>
            <a:p>
              <a:pPr indent="0" lvl="0" marL="0" marR="0" rtl="0" algn="l">
                <a:lnSpc>
                  <a:spcPct val="140000"/>
                </a:lnSpc>
                <a:spcBef>
                  <a:spcPts val="0"/>
                </a:spcBef>
                <a:spcAft>
                  <a:spcPts val="0"/>
                </a:spcAft>
                <a:buNone/>
              </a:pPr>
              <a:r>
                <a:rPr b="0" i="0" lang="en-US" sz="2000" u="none" cap="none" strike="noStrike">
                  <a:solidFill>
                    <a:srgbClr val="C0CFE1"/>
                  </a:solidFill>
                  <a:latin typeface="Arial"/>
                  <a:ea typeface="Arial"/>
                  <a:cs typeface="Arial"/>
                  <a:sym typeface="Arial"/>
                </a:rPr>
                <a:t>network 192.168.100.0 0.0.0.255 area 0 </a:t>
              </a:r>
              <a:endParaRPr/>
            </a:p>
          </p:txBody>
        </p:sp>
      </p:grpSp>
      <p:sp>
        <p:nvSpPr>
          <p:cNvPr id="298" name="Google Shape;298;p12"/>
          <p:cNvSpPr/>
          <p:nvPr/>
        </p:nvSpPr>
        <p:spPr>
          <a:xfrm>
            <a:off x="10035187" y="6946087"/>
            <a:ext cx="1821708" cy="1821708"/>
          </a:xfrm>
          <a:custGeom>
            <a:rect b="b" l="l" r="r" t="t"/>
            <a:pathLst>
              <a:path extrusionOk="0" h="1821708" w="1821708">
                <a:moveTo>
                  <a:pt x="0" y="0"/>
                </a:moveTo>
                <a:lnTo>
                  <a:pt x="1821708" y="0"/>
                </a:lnTo>
                <a:lnTo>
                  <a:pt x="1821708" y="1821708"/>
                </a:lnTo>
                <a:lnTo>
                  <a:pt x="0" y="1821708"/>
                </a:lnTo>
                <a:lnTo>
                  <a:pt x="0" y="0"/>
                </a:lnTo>
                <a:close/>
              </a:path>
            </a:pathLst>
          </a:custGeom>
          <a:blipFill rotWithShape="1">
            <a:blip r:embed="rId7">
              <a:alphaModFix amt="44999"/>
            </a:blip>
            <a:stretch>
              <a:fillRect b="0" l="0" r="0" t="0"/>
            </a:stretch>
          </a:blipFill>
          <a:ln>
            <a:noFill/>
          </a:ln>
        </p:spPr>
      </p:sp>
      <p:sp>
        <p:nvSpPr>
          <p:cNvPr id="299" name="Google Shape;299;p12"/>
          <p:cNvSpPr/>
          <p:nvPr/>
        </p:nvSpPr>
        <p:spPr>
          <a:xfrm>
            <a:off x="10224358" y="7135259"/>
            <a:ext cx="1443365" cy="1443365"/>
          </a:xfrm>
          <a:custGeom>
            <a:rect b="b" l="l" r="r" t="t"/>
            <a:pathLst>
              <a:path extrusionOk="0" h="1443365" w="1443365">
                <a:moveTo>
                  <a:pt x="0" y="0"/>
                </a:moveTo>
                <a:lnTo>
                  <a:pt x="1443365" y="0"/>
                </a:lnTo>
                <a:lnTo>
                  <a:pt x="1443365" y="1443365"/>
                </a:lnTo>
                <a:lnTo>
                  <a:pt x="0" y="1443365"/>
                </a:lnTo>
                <a:lnTo>
                  <a:pt x="0" y="0"/>
                </a:lnTo>
                <a:close/>
              </a:path>
            </a:pathLst>
          </a:custGeom>
          <a:blipFill rotWithShape="1">
            <a:blip r:embed="rId5">
              <a:alphaModFix/>
            </a:blip>
            <a:stretch>
              <a:fillRect b="0" l="0" r="0" t="0"/>
            </a:stretch>
          </a:blipFill>
          <a:ln>
            <a:noFill/>
          </a:ln>
        </p:spPr>
      </p:sp>
      <p:grpSp>
        <p:nvGrpSpPr>
          <p:cNvPr id="300" name="Google Shape;300;p12"/>
          <p:cNvGrpSpPr/>
          <p:nvPr/>
        </p:nvGrpSpPr>
        <p:grpSpPr>
          <a:xfrm>
            <a:off x="12654318" y="7199669"/>
            <a:ext cx="3887104" cy="1300256"/>
            <a:chOff x="0" y="-19050"/>
            <a:chExt cx="5182806" cy="1733673"/>
          </a:xfrm>
        </p:grpSpPr>
        <p:sp>
          <p:nvSpPr>
            <p:cNvPr id="301" name="Google Shape;301;p12"/>
            <p:cNvSpPr txBox="1"/>
            <p:nvPr/>
          </p:nvSpPr>
          <p:spPr>
            <a:xfrm>
              <a:off x="0" y="-19050"/>
              <a:ext cx="5182806" cy="1111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700" u="none" cap="none" strike="noStrike">
                  <a:solidFill>
                    <a:srgbClr val="2A2E3A"/>
                  </a:solidFill>
                  <a:latin typeface="Arial"/>
                  <a:ea typeface="Arial"/>
                  <a:cs typeface="Arial"/>
                  <a:sym typeface="Arial"/>
                </a:rPr>
                <a:t>Set router ID (optional)</a:t>
              </a:r>
              <a:endParaRPr/>
            </a:p>
          </p:txBody>
        </p:sp>
        <p:sp>
          <p:nvSpPr>
            <p:cNvPr id="302" name="Google Shape;302;p12"/>
            <p:cNvSpPr txBox="1"/>
            <p:nvPr/>
          </p:nvSpPr>
          <p:spPr>
            <a:xfrm>
              <a:off x="0" y="1264832"/>
              <a:ext cx="5182806" cy="4497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C0CFE1"/>
                  </a:solidFill>
                  <a:latin typeface="Arial"/>
                  <a:ea typeface="Arial"/>
                  <a:cs typeface="Arial"/>
                  <a:sym typeface="Arial"/>
                </a:rPr>
                <a:t>router-id 1.1.1.1</a:t>
              </a:r>
              <a:endParaRPr/>
            </a:p>
          </p:txBody>
        </p:sp>
      </p:grpSp>
      <p:sp>
        <p:nvSpPr>
          <p:cNvPr id="303" name="Google Shape;303;p12"/>
          <p:cNvSpPr/>
          <p:nvPr/>
        </p:nvSpPr>
        <p:spPr>
          <a:xfrm>
            <a:off x="10610812" y="4805196"/>
            <a:ext cx="670457" cy="676608"/>
          </a:xfrm>
          <a:custGeom>
            <a:rect b="b" l="l" r="r" t="t"/>
            <a:pathLst>
              <a:path extrusionOk="0" h="676608" w="670457">
                <a:moveTo>
                  <a:pt x="0" y="0"/>
                </a:moveTo>
                <a:lnTo>
                  <a:pt x="670458" y="0"/>
                </a:lnTo>
                <a:lnTo>
                  <a:pt x="670458" y="676608"/>
                </a:lnTo>
                <a:lnTo>
                  <a:pt x="0" y="676608"/>
                </a:lnTo>
                <a:lnTo>
                  <a:pt x="0" y="0"/>
                </a:lnTo>
                <a:close/>
              </a:path>
            </a:pathLst>
          </a:custGeom>
          <a:blipFill rotWithShape="1">
            <a:blip r:embed="rId8">
              <a:alphaModFix/>
            </a:blip>
            <a:stretch>
              <a:fillRect b="0" l="0" r="0" t="0"/>
            </a:stretch>
          </a:blipFill>
          <a:ln>
            <a:noFill/>
          </a:ln>
        </p:spPr>
      </p:sp>
      <p:sp>
        <p:nvSpPr>
          <p:cNvPr id="304" name="Google Shape;304;p12"/>
          <p:cNvSpPr/>
          <p:nvPr/>
        </p:nvSpPr>
        <p:spPr>
          <a:xfrm>
            <a:off x="10733254" y="7543282"/>
            <a:ext cx="442544" cy="627318"/>
          </a:xfrm>
          <a:custGeom>
            <a:rect b="b" l="l" r="r" t="t"/>
            <a:pathLst>
              <a:path extrusionOk="0" h="627318" w="442544">
                <a:moveTo>
                  <a:pt x="0" y="0"/>
                </a:moveTo>
                <a:lnTo>
                  <a:pt x="442544" y="0"/>
                </a:lnTo>
                <a:lnTo>
                  <a:pt x="442544" y="627318"/>
                </a:lnTo>
                <a:lnTo>
                  <a:pt x="0" y="627318"/>
                </a:lnTo>
                <a:lnTo>
                  <a:pt x="0" y="0"/>
                </a:lnTo>
                <a:close/>
              </a:path>
            </a:pathLst>
          </a:custGeom>
          <a:blipFill rotWithShape="1">
            <a:blip r:embed="rId9">
              <a:alphaModFix/>
            </a:blip>
            <a:stretch>
              <a:fillRect b="0" l="0" r="0" t="0"/>
            </a:stretch>
          </a:blipFill>
          <a:ln>
            <a:noFill/>
          </a:ln>
        </p:spPr>
      </p:sp>
      <p:sp>
        <p:nvSpPr>
          <p:cNvPr id="305" name="Google Shape;305;p12"/>
          <p:cNvSpPr txBox="1"/>
          <p:nvPr/>
        </p:nvSpPr>
        <p:spPr>
          <a:xfrm>
            <a:off x="1028700" y="8957310"/>
            <a:ext cx="3066385" cy="30099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1800" u="none" cap="none" strike="noStrike">
                <a:solidFill>
                  <a:srgbClr val="2A2E3A"/>
                </a:solidFill>
                <a:latin typeface="Arial"/>
                <a:ea typeface="Arial"/>
                <a:cs typeface="Arial"/>
                <a:sym typeface="Arial"/>
              </a:rPr>
              <a:t>Back to Agenda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3"/>
          <p:cNvSpPr/>
          <p:nvPr/>
        </p:nvSpPr>
        <p:spPr>
          <a:xfrm>
            <a:off x="-5296844" y="-1836715"/>
            <a:ext cx="13960430" cy="13960430"/>
          </a:xfrm>
          <a:custGeom>
            <a:rect b="b" l="l" r="r" t="t"/>
            <a:pathLst>
              <a:path extrusionOk="0" h="13960430" w="13960430">
                <a:moveTo>
                  <a:pt x="0" y="0"/>
                </a:moveTo>
                <a:lnTo>
                  <a:pt x="13960431" y="0"/>
                </a:lnTo>
                <a:lnTo>
                  <a:pt x="13960431" y="13960430"/>
                </a:lnTo>
                <a:lnTo>
                  <a:pt x="0" y="13960430"/>
                </a:lnTo>
                <a:lnTo>
                  <a:pt x="0" y="0"/>
                </a:lnTo>
                <a:close/>
              </a:path>
            </a:pathLst>
          </a:custGeom>
          <a:blipFill rotWithShape="1">
            <a:blip r:embed="rId3">
              <a:alphaModFix/>
            </a:blip>
            <a:stretch>
              <a:fillRect b="0" l="0" r="0" t="0"/>
            </a:stretch>
          </a:blipFill>
          <a:ln>
            <a:noFill/>
          </a:ln>
        </p:spPr>
      </p:sp>
      <p:grpSp>
        <p:nvGrpSpPr>
          <p:cNvPr id="311" name="Google Shape;311;p13"/>
          <p:cNvGrpSpPr/>
          <p:nvPr/>
        </p:nvGrpSpPr>
        <p:grpSpPr>
          <a:xfrm>
            <a:off x="1028700" y="3514738"/>
            <a:ext cx="5534402" cy="2987967"/>
            <a:chOff x="0" y="-57150"/>
            <a:chExt cx="7379203" cy="3983957"/>
          </a:xfrm>
        </p:grpSpPr>
        <p:sp>
          <p:nvSpPr>
            <p:cNvPr id="312" name="Google Shape;312;p13"/>
            <p:cNvSpPr txBox="1"/>
            <p:nvPr/>
          </p:nvSpPr>
          <p:spPr>
            <a:xfrm>
              <a:off x="0" y="-57150"/>
              <a:ext cx="7379203" cy="227880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5300" u="none" cap="none" strike="noStrike">
                  <a:solidFill>
                    <a:srgbClr val="2A2E3A"/>
                  </a:solidFill>
                  <a:latin typeface="Arial"/>
                  <a:ea typeface="Arial"/>
                  <a:cs typeface="Arial"/>
                  <a:sym typeface="Arial"/>
                </a:rPr>
                <a:t>Switch Security </a:t>
              </a:r>
              <a:r>
                <a:rPr b="1" i="0" lang="en-US" sz="5300" u="none" cap="none" strike="noStrike">
                  <a:solidFill>
                    <a:srgbClr val="718BAB"/>
                  </a:solidFill>
                  <a:latin typeface="Arial"/>
                  <a:ea typeface="Arial"/>
                  <a:cs typeface="Arial"/>
                  <a:sym typeface="Arial"/>
                </a:rPr>
                <a:t>Configuration</a:t>
              </a:r>
              <a:endParaRPr/>
            </a:p>
          </p:txBody>
        </p:sp>
        <p:sp>
          <p:nvSpPr>
            <p:cNvPr id="313" name="Google Shape;313;p13"/>
            <p:cNvSpPr txBox="1"/>
            <p:nvPr/>
          </p:nvSpPr>
          <p:spPr>
            <a:xfrm>
              <a:off x="0" y="2537216"/>
              <a:ext cx="7025100" cy="13895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2A2E3A"/>
                  </a:solidFill>
                  <a:latin typeface="Arial"/>
                  <a:ea typeface="Arial"/>
                  <a:cs typeface="Arial"/>
                  <a:sym typeface="Arial"/>
                </a:rPr>
                <a:t>Switch security is crucial in protecting the network from unauthorized access and attacks.</a:t>
              </a:r>
              <a:endParaRPr/>
            </a:p>
          </p:txBody>
        </p:sp>
      </p:grpSp>
      <p:sp>
        <p:nvSpPr>
          <p:cNvPr id="314" name="Google Shape;314;p13"/>
          <p:cNvSpPr/>
          <p:nvPr/>
        </p:nvSpPr>
        <p:spPr>
          <a:xfrm>
            <a:off x="10009205" y="1027080"/>
            <a:ext cx="1386254" cy="1386254"/>
          </a:xfrm>
          <a:custGeom>
            <a:rect b="b" l="l" r="r" t="t"/>
            <a:pathLst>
              <a:path extrusionOk="0" h="1386254" w="1386254">
                <a:moveTo>
                  <a:pt x="0" y="0"/>
                </a:moveTo>
                <a:lnTo>
                  <a:pt x="1386254" y="0"/>
                </a:lnTo>
                <a:lnTo>
                  <a:pt x="1386254" y="1386254"/>
                </a:lnTo>
                <a:lnTo>
                  <a:pt x="0" y="1386254"/>
                </a:lnTo>
                <a:lnTo>
                  <a:pt x="0" y="0"/>
                </a:lnTo>
                <a:close/>
              </a:path>
            </a:pathLst>
          </a:custGeom>
          <a:blipFill rotWithShape="1">
            <a:blip r:embed="rId4">
              <a:alphaModFix amt="44999"/>
            </a:blip>
            <a:stretch>
              <a:fillRect b="0" l="0" r="0" t="0"/>
            </a:stretch>
          </a:blipFill>
          <a:ln>
            <a:noFill/>
          </a:ln>
        </p:spPr>
      </p:sp>
      <p:sp>
        <p:nvSpPr>
          <p:cNvPr id="315" name="Google Shape;315;p13"/>
          <p:cNvSpPr/>
          <p:nvPr/>
        </p:nvSpPr>
        <p:spPr>
          <a:xfrm>
            <a:off x="10153158" y="1171033"/>
            <a:ext cx="1098349" cy="1098349"/>
          </a:xfrm>
          <a:custGeom>
            <a:rect b="b" l="l" r="r" t="t"/>
            <a:pathLst>
              <a:path extrusionOk="0" h="1098349" w="1098349">
                <a:moveTo>
                  <a:pt x="0" y="0"/>
                </a:moveTo>
                <a:lnTo>
                  <a:pt x="1098348" y="0"/>
                </a:lnTo>
                <a:lnTo>
                  <a:pt x="1098348" y="1098348"/>
                </a:lnTo>
                <a:lnTo>
                  <a:pt x="0" y="1098348"/>
                </a:lnTo>
                <a:lnTo>
                  <a:pt x="0" y="0"/>
                </a:lnTo>
                <a:close/>
              </a:path>
            </a:pathLst>
          </a:custGeom>
          <a:blipFill rotWithShape="1">
            <a:blip r:embed="rId5">
              <a:alphaModFix/>
            </a:blip>
            <a:stretch>
              <a:fillRect b="0" l="0" r="0" t="0"/>
            </a:stretch>
          </a:blipFill>
          <a:ln>
            <a:noFill/>
          </a:ln>
        </p:spPr>
      </p:sp>
      <p:sp>
        <p:nvSpPr>
          <p:cNvPr id="316" name="Google Shape;316;p13"/>
          <p:cNvSpPr/>
          <p:nvPr/>
        </p:nvSpPr>
        <p:spPr>
          <a:xfrm>
            <a:off x="10540409" y="1504571"/>
            <a:ext cx="323846" cy="431272"/>
          </a:xfrm>
          <a:custGeom>
            <a:rect b="b" l="l" r="r" t="t"/>
            <a:pathLst>
              <a:path extrusionOk="0" h="431272" w="323846">
                <a:moveTo>
                  <a:pt x="0" y="0"/>
                </a:moveTo>
                <a:lnTo>
                  <a:pt x="323846" y="0"/>
                </a:lnTo>
                <a:lnTo>
                  <a:pt x="323846" y="431272"/>
                </a:lnTo>
                <a:lnTo>
                  <a:pt x="0" y="431272"/>
                </a:lnTo>
                <a:lnTo>
                  <a:pt x="0" y="0"/>
                </a:lnTo>
                <a:close/>
              </a:path>
            </a:pathLst>
          </a:custGeom>
          <a:blipFill rotWithShape="1">
            <a:blip r:embed="rId6">
              <a:alphaModFix/>
            </a:blip>
            <a:stretch>
              <a:fillRect b="0" l="0" r="0" t="0"/>
            </a:stretch>
          </a:blipFill>
          <a:ln>
            <a:noFill/>
          </a:ln>
        </p:spPr>
      </p:sp>
      <p:grpSp>
        <p:nvGrpSpPr>
          <p:cNvPr id="317" name="Google Shape;317;p13"/>
          <p:cNvGrpSpPr/>
          <p:nvPr/>
        </p:nvGrpSpPr>
        <p:grpSpPr>
          <a:xfrm>
            <a:off x="12002269" y="662172"/>
            <a:ext cx="5231049" cy="2101782"/>
            <a:chOff x="0" y="-19050"/>
            <a:chExt cx="6974732" cy="2802375"/>
          </a:xfrm>
        </p:grpSpPr>
        <p:sp>
          <p:nvSpPr>
            <p:cNvPr id="318" name="Google Shape;318;p13"/>
            <p:cNvSpPr txBox="1"/>
            <p:nvPr/>
          </p:nvSpPr>
          <p:spPr>
            <a:xfrm>
              <a:off x="0" y="-19050"/>
              <a:ext cx="6974732" cy="56515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2699" u="none" cap="none" strike="noStrike">
                  <a:solidFill>
                    <a:srgbClr val="2A2E3A"/>
                  </a:solidFill>
                  <a:latin typeface="Arial"/>
                  <a:ea typeface="Arial"/>
                  <a:cs typeface="Arial"/>
                  <a:sym typeface="Arial"/>
                </a:rPr>
                <a:t>Create a Secure Trunk </a:t>
              </a:r>
              <a:endParaRPr/>
            </a:p>
          </p:txBody>
        </p:sp>
        <p:sp>
          <p:nvSpPr>
            <p:cNvPr id="319" name="Google Shape;319;p13"/>
            <p:cNvSpPr txBox="1"/>
            <p:nvPr/>
          </p:nvSpPr>
          <p:spPr>
            <a:xfrm>
              <a:off x="0" y="666083"/>
              <a:ext cx="6974732" cy="2117242"/>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rPr b="0" i="0" lang="en-US" sz="1799" u="none" cap="none" strike="noStrike">
                  <a:solidFill>
                    <a:srgbClr val="2A2E3A"/>
                  </a:solidFill>
                  <a:latin typeface="Arial"/>
                  <a:ea typeface="Arial"/>
                  <a:cs typeface="Arial"/>
                  <a:sym typeface="Arial"/>
                </a:rPr>
                <a:t>Switch(config)# interface GigabitEthernet0/1</a:t>
              </a:r>
              <a:endParaRPr/>
            </a:p>
            <a:p>
              <a:pPr indent="0" lvl="0" marL="0" marR="0" rtl="0" algn="l">
                <a:lnSpc>
                  <a:spcPct val="140022"/>
                </a:lnSpc>
                <a:spcBef>
                  <a:spcPts val="0"/>
                </a:spcBef>
                <a:spcAft>
                  <a:spcPts val="0"/>
                </a:spcAft>
                <a:buNone/>
              </a:pPr>
              <a:r>
                <a:rPr b="0" i="0" lang="en-US" sz="1799" u="none" cap="none" strike="noStrike">
                  <a:solidFill>
                    <a:srgbClr val="2A2E3A"/>
                  </a:solidFill>
                  <a:latin typeface="Arial"/>
                  <a:ea typeface="Arial"/>
                  <a:cs typeface="Arial"/>
                  <a:sym typeface="Arial"/>
                </a:rPr>
                <a:t>Switch(config-if)# switchport mode trunk</a:t>
              </a:r>
              <a:endParaRPr/>
            </a:p>
            <a:p>
              <a:pPr indent="0" lvl="0" marL="0" marR="0" rtl="0" algn="l">
                <a:lnSpc>
                  <a:spcPct val="140022"/>
                </a:lnSpc>
                <a:spcBef>
                  <a:spcPts val="0"/>
                </a:spcBef>
                <a:spcAft>
                  <a:spcPts val="0"/>
                </a:spcAft>
                <a:buNone/>
              </a:pPr>
              <a:r>
                <a:rPr b="0" i="0" lang="en-US" sz="1799" u="none" cap="none" strike="noStrike">
                  <a:solidFill>
                    <a:srgbClr val="2A2E3A"/>
                  </a:solidFill>
                  <a:latin typeface="Arial"/>
                  <a:ea typeface="Arial"/>
                  <a:cs typeface="Arial"/>
                  <a:sym typeface="Arial"/>
                </a:rPr>
                <a:t>Switch(config-if)# switchport nonegotiate</a:t>
              </a:r>
              <a:endParaRPr/>
            </a:p>
            <a:p>
              <a:pPr indent="0" lvl="0" marL="0" marR="0" rtl="0" algn="l">
                <a:lnSpc>
                  <a:spcPct val="140022"/>
                </a:lnSpc>
                <a:spcBef>
                  <a:spcPts val="0"/>
                </a:spcBef>
                <a:spcAft>
                  <a:spcPts val="0"/>
                </a:spcAft>
                <a:buNone/>
              </a:pPr>
              <a:r>
                <a:rPr b="0" i="0" lang="en-US" sz="1799" u="none" cap="none" strike="noStrike">
                  <a:solidFill>
                    <a:srgbClr val="2A2E3A"/>
                  </a:solidFill>
                  <a:latin typeface="Arial"/>
                  <a:ea typeface="Arial"/>
                  <a:cs typeface="Arial"/>
                  <a:sym typeface="Arial"/>
                </a:rPr>
                <a:t>Switch(config-if)# switchport trunk native vlan 99</a:t>
              </a:r>
              <a:endParaRPr/>
            </a:p>
            <a:p>
              <a:pPr indent="0" lvl="0" marL="0" marR="0" rtl="0" algn="l">
                <a:lnSpc>
                  <a:spcPct val="153918"/>
                </a:lnSpc>
                <a:spcBef>
                  <a:spcPts val="0"/>
                </a:spcBef>
                <a:spcAft>
                  <a:spcPts val="0"/>
                </a:spcAft>
                <a:buNone/>
              </a:pPr>
              <a:r>
                <a:t/>
              </a:r>
              <a:endParaRPr b="0" i="0" sz="1799" u="none" cap="none" strike="noStrike">
                <a:solidFill>
                  <a:srgbClr val="2A2E3A"/>
                </a:solidFill>
                <a:latin typeface="Arial"/>
                <a:ea typeface="Arial"/>
                <a:cs typeface="Arial"/>
                <a:sym typeface="Arial"/>
              </a:endParaRPr>
            </a:p>
          </p:txBody>
        </p:sp>
      </p:grpSp>
      <p:sp>
        <p:nvSpPr>
          <p:cNvPr id="320" name="Google Shape;320;p13"/>
          <p:cNvSpPr/>
          <p:nvPr/>
        </p:nvSpPr>
        <p:spPr>
          <a:xfrm>
            <a:off x="10009205" y="3094663"/>
            <a:ext cx="1386254" cy="1386254"/>
          </a:xfrm>
          <a:custGeom>
            <a:rect b="b" l="l" r="r" t="t"/>
            <a:pathLst>
              <a:path extrusionOk="0" h="1386254" w="1386254">
                <a:moveTo>
                  <a:pt x="0" y="0"/>
                </a:moveTo>
                <a:lnTo>
                  <a:pt x="1386254" y="0"/>
                </a:lnTo>
                <a:lnTo>
                  <a:pt x="1386254" y="1386254"/>
                </a:lnTo>
                <a:lnTo>
                  <a:pt x="0" y="1386254"/>
                </a:lnTo>
                <a:lnTo>
                  <a:pt x="0" y="0"/>
                </a:lnTo>
                <a:close/>
              </a:path>
            </a:pathLst>
          </a:custGeom>
          <a:blipFill rotWithShape="1">
            <a:blip r:embed="rId7">
              <a:alphaModFix amt="44999"/>
            </a:blip>
            <a:stretch>
              <a:fillRect b="0" l="0" r="0" t="0"/>
            </a:stretch>
          </a:blipFill>
          <a:ln>
            <a:noFill/>
          </a:ln>
        </p:spPr>
      </p:sp>
      <p:sp>
        <p:nvSpPr>
          <p:cNvPr id="321" name="Google Shape;321;p13"/>
          <p:cNvSpPr/>
          <p:nvPr/>
        </p:nvSpPr>
        <p:spPr>
          <a:xfrm>
            <a:off x="10153158" y="3238616"/>
            <a:ext cx="1098349" cy="1098349"/>
          </a:xfrm>
          <a:custGeom>
            <a:rect b="b" l="l" r="r" t="t"/>
            <a:pathLst>
              <a:path extrusionOk="0" h="1098349" w="1098349">
                <a:moveTo>
                  <a:pt x="0" y="0"/>
                </a:moveTo>
                <a:lnTo>
                  <a:pt x="1098348" y="0"/>
                </a:lnTo>
                <a:lnTo>
                  <a:pt x="1098348" y="1098348"/>
                </a:lnTo>
                <a:lnTo>
                  <a:pt x="0" y="1098348"/>
                </a:lnTo>
                <a:lnTo>
                  <a:pt x="0" y="0"/>
                </a:lnTo>
                <a:close/>
              </a:path>
            </a:pathLst>
          </a:custGeom>
          <a:blipFill rotWithShape="1">
            <a:blip r:embed="rId5">
              <a:alphaModFix/>
            </a:blip>
            <a:stretch>
              <a:fillRect b="0" l="0" r="0" t="0"/>
            </a:stretch>
          </a:blipFill>
          <a:ln>
            <a:noFill/>
          </a:ln>
        </p:spPr>
      </p:sp>
      <p:grpSp>
        <p:nvGrpSpPr>
          <p:cNvPr id="322" name="Google Shape;322;p13"/>
          <p:cNvGrpSpPr/>
          <p:nvPr/>
        </p:nvGrpSpPr>
        <p:grpSpPr>
          <a:xfrm>
            <a:off x="12002269" y="2998762"/>
            <a:ext cx="4883778" cy="1132499"/>
            <a:chOff x="0" y="-19050"/>
            <a:chExt cx="6511704" cy="1509998"/>
          </a:xfrm>
        </p:grpSpPr>
        <p:sp>
          <p:nvSpPr>
            <p:cNvPr id="323" name="Google Shape;323;p13"/>
            <p:cNvSpPr txBox="1"/>
            <p:nvPr/>
          </p:nvSpPr>
          <p:spPr>
            <a:xfrm>
              <a:off x="0" y="-19050"/>
              <a:ext cx="6511704" cy="56515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2699" u="none" cap="none" strike="noStrike">
                  <a:solidFill>
                    <a:srgbClr val="2A2E3A"/>
                  </a:solidFill>
                  <a:latin typeface="Arial"/>
                  <a:ea typeface="Arial"/>
                  <a:cs typeface="Arial"/>
                  <a:sym typeface="Arial"/>
                </a:rPr>
                <a:t>Secure Unused Switchports</a:t>
              </a:r>
              <a:endParaRPr/>
            </a:p>
          </p:txBody>
        </p:sp>
        <p:sp>
          <p:nvSpPr>
            <p:cNvPr id="324" name="Google Shape;324;p13"/>
            <p:cNvSpPr txBox="1"/>
            <p:nvPr/>
          </p:nvSpPr>
          <p:spPr>
            <a:xfrm>
              <a:off x="0" y="666083"/>
              <a:ext cx="6511704" cy="82486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2A2E3A"/>
                  </a:solidFill>
                  <a:latin typeface="Arial"/>
                  <a:ea typeface="Arial"/>
                  <a:cs typeface="Arial"/>
                  <a:sym typeface="Arial"/>
                </a:rPr>
                <a:t>Switch(config)# interface GigabitEthernet0/2 Switch(config-if)# shutdown</a:t>
              </a:r>
              <a:endParaRPr/>
            </a:p>
          </p:txBody>
        </p:sp>
      </p:grpSp>
      <p:sp>
        <p:nvSpPr>
          <p:cNvPr id="325" name="Google Shape;325;p13"/>
          <p:cNvSpPr/>
          <p:nvPr/>
        </p:nvSpPr>
        <p:spPr>
          <a:xfrm>
            <a:off x="10009205" y="5159493"/>
            <a:ext cx="1386254" cy="1386254"/>
          </a:xfrm>
          <a:custGeom>
            <a:rect b="b" l="l" r="r" t="t"/>
            <a:pathLst>
              <a:path extrusionOk="0" h="1386254" w="1386254">
                <a:moveTo>
                  <a:pt x="0" y="0"/>
                </a:moveTo>
                <a:lnTo>
                  <a:pt x="1386254" y="0"/>
                </a:lnTo>
                <a:lnTo>
                  <a:pt x="1386254" y="1386254"/>
                </a:lnTo>
                <a:lnTo>
                  <a:pt x="0" y="1386254"/>
                </a:lnTo>
                <a:lnTo>
                  <a:pt x="0" y="0"/>
                </a:lnTo>
                <a:close/>
              </a:path>
            </a:pathLst>
          </a:custGeom>
          <a:blipFill rotWithShape="1">
            <a:blip r:embed="rId7">
              <a:alphaModFix amt="44999"/>
            </a:blip>
            <a:stretch>
              <a:fillRect b="0" l="0" r="0" t="0"/>
            </a:stretch>
          </a:blipFill>
          <a:ln>
            <a:noFill/>
          </a:ln>
        </p:spPr>
      </p:sp>
      <p:sp>
        <p:nvSpPr>
          <p:cNvPr id="326" name="Google Shape;326;p13"/>
          <p:cNvSpPr/>
          <p:nvPr/>
        </p:nvSpPr>
        <p:spPr>
          <a:xfrm>
            <a:off x="10153158" y="5303446"/>
            <a:ext cx="1098349" cy="1098349"/>
          </a:xfrm>
          <a:custGeom>
            <a:rect b="b" l="l" r="r" t="t"/>
            <a:pathLst>
              <a:path extrusionOk="0" h="1098349" w="1098349">
                <a:moveTo>
                  <a:pt x="0" y="0"/>
                </a:moveTo>
                <a:lnTo>
                  <a:pt x="1098348" y="0"/>
                </a:lnTo>
                <a:lnTo>
                  <a:pt x="1098348" y="1098348"/>
                </a:lnTo>
                <a:lnTo>
                  <a:pt x="0" y="1098348"/>
                </a:lnTo>
                <a:lnTo>
                  <a:pt x="0" y="0"/>
                </a:lnTo>
                <a:close/>
              </a:path>
            </a:pathLst>
          </a:custGeom>
          <a:blipFill rotWithShape="1">
            <a:blip r:embed="rId5">
              <a:alphaModFix/>
            </a:blip>
            <a:stretch>
              <a:fillRect b="0" l="0" r="0" t="0"/>
            </a:stretch>
          </a:blipFill>
          <a:ln>
            <a:noFill/>
          </a:ln>
        </p:spPr>
      </p:sp>
      <p:grpSp>
        <p:nvGrpSpPr>
          <p:cNvPr id="327" name="Google Shape;327;p13"/>
          <p:cNvGrpSpPr/>
          <p:nvPr/>
        </p:nvGrpSpPr>
        <p:grpSpPr>
          <a:xfrm>
            <a:off x="12002294" y="4510499"/>
            <a:ext cx="5836050" cy="2730325"/>
            <a:chOff x="0" y="-19050"/>
            <a:chExt cx="7781400" cy="3640433"/>
          </a:xfrm>
        </p:grpSpPr>
        <p:sp>
          <p:nvSpPr>
            <p:cNvPr id="328" name="Google Shape;328;p13"/>
            <p:cNvSpPr txBox="1"/>
            <p:nvPr/>
          </p:nvSpPr>
          <p:spPr>
            <a:xfrm>
              <a:off x="0" y="-19050"/>
              <a:ext cx="7781400" cy="55380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2699" u="none" cap="none" strike="noStrike">
                  <a:solidFill>
                    <a:srgbClr val="2A2E3A"/>
                  </a:solidFill>
                  <a:latin typeface="Arial"/>
                  <a:ea typeface="Arial"/>
                  <a:cs typeface="Arial"/>
                  <a:sym typeface="Arial"/>
                </a:rPr>
                <a:t>Implement Port Security</a:t>
              </a:r>
              <a:endParaRPr/>
            </a:p>
          </p:txBody>
        </p:sp>
        <p:sp>
          <p:nvSpPr>
            <p:cNvPr id="329" name="Google Shape;329;p13"/>
            <p:cNvSpPr txBox="1"/>
            <p:nvPr/>
          </p:nvSpPr>
          <p:spPr>
            <a:xfrm>
              <a:off x="0" y="666083"/>
              <a:ext cx="7781400" cy="2955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2A2E3A"/>
                  </a:solidFill>
                  <a:latin typeface="Arial"/>
                  <a:ea typeface="Arial"/>
                  <a:cs typeface="Arial"/>
                  <a:sym typeface="Arial"/>
                </a:rPr>
                <a:t>Switch(config)# interface GigabitEthernet0/1 Switch(config-if)# switchport port-security </a:t>
              </a:r>
              <a:endParaRPr/>
            </a:p>
            <a:p>
              <a:pPr indent="0" lvl="0" marL="0" marR="0" rtl="0" algn="l">
                <a:lnSpc>
                  <a:spcPct val="140000"/>
                </a:lnSpc>
                <a:spcBef>
                  <a:spcPts val="0"/>
                </a:spcBef>
                <a:spcAft>
                  <a:spcPts val="0"/>
                </a:spcAft>
                <a:buNone/>
              </a:pPr>
              <a:r>
                <a:rPr b="0" i="0" lang="en-US" sz="1800" u="none" cap="none" strike="noStrike">
                  <a:solidFill>
                    <a:srgbClr val="2A2E3A"/>
                  </a:solidFill>
                  <a:latin typeface="Arial"/>
                  <a:ea typeface="Arial"/>
                  <a:cs typeface="Arial"/>
                  <a:sym typeface="Arial"/>
                </a:rPr>
                <a:t>Switch(config-if)# switchport port-security maximum 1</a:t>
              </a:r>
              <a:endParaRPr/>
            </a:p>
            <a:p>
              <a:pPr indent="0" lvl="0" marL="0" marR="0" rtl="0" algn="l">
                <a:lnSpc>
                  <a:spcPct val="140000"/>
                </a:lnSpc>
                <a:spcBef>
                  <a:spcPts val="0"/>
                </a:spcBef>
                <a:spcAft>
                  <a:spcPts val="0"/>
                </a:spcAft>
                <a:buNone/>
              </a:pPr>
              <a:r>
                <a:rPr b="0" i="0" lang="en-US" sz="1800" u="none" cap="none" strike="noStrike">
                  <a:solidFill>
                    <a:srgbClr val="2A2E3A"/>
                  </a:solidFill>
                  <a:latin typeface="Arial"/>
                  <a:ea typeface="Arial"/>
                  <a:cs typeface="Arial"/>
                  <a:sym typeface="Arial"/>
                </a:rPr>
                <a:t> Switch(config-if)# switchport port-security violation re Switch(config-if)# switchport port-security mac-address sticky </a:t>
              </a:r>
              <a:endParaRPr/>
            </a:p>
          </p:txBody>
        </p:sp>
      </p:grpSp>
      <p:sp>
        <p:nvSpPr>
          <p:cNvPr id="330" name="Google Shape;330;p13"/>
          <p:cNvSpPr txBox="1"/>
          <p:nvPr/>
        </p:nvSpPr>
        <p:spPr>
          <a:xfrm>
            <a:off x="1028700" y="8957310"/>
            <a:ext cx="3066385" cy="30099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1800" u="none" cap="none" strike="noStrike">
                <a:solidFill>
                  <a:srgbClr val="2A2E3A"/>
                </a:solidFill>
                <a:latin typeface="Arial"/>
                <a:ea typeface="Arial"/>
                <a:cs typeface="Arial"/>
                <a:sym typeface="Arial"/>
              </a:rPr>
              <a:t>Back to Agenda</a:t>
            </a:r>
            <a:endParaRPr/>
          </a:p>
        </p:txBody>
      </p:sp>
      <p:sp>
        <p:nvSpPr>
          <p:cNvPr id="331" name="Google Shape;331;p13"/>
          <p:cNvSpPr/>
          <p:nvPr/>
        </p:nvSpPr>
        <p:spPr>
          <a:xfrm>
            <a:off x="10009205" y="7231547"/>
            <a:ext cx="1386254" cy="1386254"/>
          </a:xfrm>
          <a:custGeom>
            <a:rect b="b" l="l" r="r" t="t"/>
            <a:pathLst>
              <a:path extrusionOk="0" h="1386254" w="1386254">
                <a:moveTo>
                  <a:pt x="0" y="0"/>
                </a:moveTo>
                <a:lnTo>
                  <a:pt x="1386254" y="0"/>
                </a:lnTo>
                <a:lnTo>
                  <a:pt x="1386254" y="1386254"/>
                </a:lnTo>
                <a:lnTo>
                  <a:pt x="0" y="1386254"/>
                </a:lnTo>
                <a:lnTo>
                  <a:pt x="0" y="0"/>
                </a:lnTo>
                <a:close/>
              </a:path>
            </a:pathLst>
          </a:custGeom>
          <a:blipFill rotWithShape="1">
            <a:blip r:embed="rId7">
              <a:alphaModFix amt="44999"/>
            </a:blip>
            <a:stretch>
              <a:fillRect b="0" l="0" r="0" t="0"/>
            </a:stretch>
          </a:blipFill>
          <a:ln>
            <a:noFill/>
          </a:ln>
        </p:spPr>
      </p:sp>
      <p:sp>
        <p:nvSpPr>
          <p:cNvPr id="332" name="Google Shape;332;p13"/>
          <p:cNvSpPr/>
          <p:nvPr/>
        </p:nvSpPr>
        <p:spPr>
          <a:xfrm>
            <a:off x="10153158" y="7375500"/>
            <a:ext cx="1098349" cy="1098349"/>
          </a:xfrm>
          <a:custGeom>
            <a:rect b="b" l="l" r="r" t="t"/>
            <a:pathLst>
              <a:path extrusionOk="0" h="1098349" w="1098349">
                <a:moveTo>
                  <a:pt x="0" y="0"/>
                </a:moveTo>
                <a:lnTo>
                  <a:pt x="1098348" y="0"/>
                </a:lnTo>
                <a:lnTo>
                  <a:pt x="1098348" y="1098348"/>
                </a:lnTo>
                <a:lnTo>
                  <a:pt x="0" y="1098348"/>
                </a:lnTo>
                <a:lnTo>
                  <a:pt x="0" y="0"/>
                </a:lnTo>
                <a:close/>
              </a:path>
            </a:pathLst>
          </a:custGeom>
          <a:blipFill rotWithShape="1">
            <a:blip r:embed="rId5">
              <a:alphaModFix/>
            </a:blip>
            <a:stretch>
              <a:fillRect b="0" l="0" r="0" t="0"/>
            </a:stretch>
          </a:blipFill>
          <a:ln>
            <a:noFill/>
          </a:ln>
        </p:spPr>
      </p:sp>
      <p:grpSp>
        <p:nvGrpSpPr>
          <p:cNvPr id="333" name="Google Shape;333;p13"/>
          <p:cNvGrpSpPr/>
          <p:nvPr/>
        </p:nvGrpSpPr>
        <p:grpSpPr>
          <a:xfrm>
            <a:off x="12002269" y="7620077"/>
            <a:ext cx="5836050" cy="1975750"/>
            <a:chOff x="0" y="-19050"/>
            <a:chExt cx="7781400" cy="2634333"/>
          </a:xfrm>
        </p:grpSpPr>
        <p:sp>
          <p:nvSpPr>
            <p:cNvPr id="334" name="Google Shape;334;p13"/>
            <p:cNvSpPr txBox="1"/>
            <p:nvPr/>
          </p:nvSpPr>
          <p:spPr>
            <a:xfrm>
              <a:off x="0" y="-19050"/>
              <a:ext cx="7781400" cy="121860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2699" u="none" cap="none" strike="noStrike">
                  <a:solidFill>
                    <a:srgbClr val="2A2E3A"/>
                  </a:solidFill>
                  <a:latin typeface="Arial"/>
                  <a:ea typeface="Arial"/>
                  <a:cs typeface="Arial"/>
                  <a:sym typeface="Arial"/>
                </a:rPr>
                <a:t>Configure Rapid PVST PortFast and BPDU Guard </a:t>
              </a:r>
              <a:endParaRPr/>
            </a:p>
          </p:txBody>
        </p:sp>
        <p:sp>
          <p:nvSpPr>
            <p:cNvPr id="335" name="Google Shape;335;p13"/>
            <p:cNvSpPr txBox="1"/>
            <p:nvPr/>
          </p:nvSpPr>
          <p:spPr>
            <a:xfrm>
              <a:off x="0" y="1212183"/>
              <a:ext cx="7781400" cy="1403100"/>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rPr b="0" i="0" lang="en-US" sz="1799" u="none" cap="none" strike="noStrike">
                  <a:solidFill>
                    <a:srgbClr val="2A2E3A"/>
                  </a:solidFill>
                  <a:latin typeface="Arial"/>
                  <a:ea typeface="Arial"/>
                  <a:cs typeface="Arial"/>
                  <a:sym typeface="Arial"/>
                </a:rPr>
                <a:t>Switch(config)# interface range GigabitEthernet0/1 - 24</a:t>
              </a:r>
              <a:endParaRPr/>
            </a:p>
            <a:p>
              <a:pPr indent="0" lvl="0" marL="0" marR="0" rtl="0" algn="l">
                <a:lnSpc>
                  <a:spcPct val="140022"/>
                </a:lnSpc>
                <a:spcBef>
                  <a:spcPts val="0"/>
                </a:spcBef>
                <a:spcAft>
                  <a:spcPts val="0"/>
                </a:spcAft>
                <a:buNone/>
              </a:pPr>
              <a:r>
                <a:rPr b="0" i="0" lang="en-US" sz="1799" u="none" cap="none" strike="noStrike">
                  <a:solidFill>
                    <a:srgbClr val="2A2E3A"/>
                  </a:solidFill>
                  <a:latin typeface="Arial"/>
                  <a:ea typeface="Arial"/>
                  <a:cs typeface="Arial"/>
                  <a:sym typeface="Arial"/>
                </a:rPr>
                <a:t>Switch(config-if-range)# spanning-tree portfast</a:t>
              </a:r>
              <a:endParaRPr/>
            </a:p>
            <a:p>
              <a:pPr indent="0" lvl="0" marL="0" marR="0" rtl="0" algn="l">
                <a:lnSpc>
                  <a:spcPct val="140022"/>
                </a:lnSpc>
                <a:spcBef>
                  <a:spcPts val="0"/>
                </a:spcBef>
                <a:spcAft>
                  <a:spcPts val="0"/>
                </a:spcAft>
                <a:buNone/>
              </a:pPr>
              <a:r>
                <a:rPr b="0" i="0" lang="en-US" sz="1799" u="none" cap="none" strike="noStrike">
                  <a:solidFill>
                    <a:srgbClr val="2A2E3A"/>
                  </a:solidFill>
                  <a:latin typeface="Arial"/>
                  <a:ea typeface="Arial"/>
                  <a:cs typeface="Arial"/>
                  <a:sym typeface="Arial"/>
                </a:rPr>
                <a:t>Switch(config-if-range)# spanning-tree bpduguard enable</a:t>
              </a:r>
              <a:endParaRPr/>
            </a:p>
          </p:txBody>
        </p:sp>
      </p:grpSp>
      <p:sp>
        <p:nvSpPr>
          <p:cNvPr id="336" name="Google Shape;336;p13"/>
          <p:cNvSpPr/>
          <p:nvPr/>
        </p:nvSpPr>
        <p:spPr>
          <a:xfrm>
            <a:off x="10540409" y="3572154"/>
            <a:ext cx="323846" cy="431272"/>
          </a:xfrm>
          <a:custGeom>
            <a:rect b="b" l="l" r="r" t="t"/>
            <a:pathLst>
              <a:path extrusionOk="0" h="431272" w="323846">
                <a:moveTo>
                  <a:pt x="0" y="0"/>
                </a:moveTo>
                <a:lnTo>
                  <a:pt x="323846" y="0"/>
                </a:lnTo>
                <a:lnTo>
                  <a:pt x="323846" y="431272"/>
                </a:lnTo>
                <a:lnTo>
                  <a:pt x="0" y="431272"/>
                </a:lnTo>
                <a:lnTo>
                  <a:pt x="0" y="0"/>
                </a:lnTo>
                <a:close/>
              </a:path>
            </a:pathLst>
          </a:custGeom>
          <a:blipFill rotWithShape="1">
            <a:blip r:embed="rId6">
              <a:alphaModFix/>
            </a:blip>
            <a:stretch>
              <a:fillRect b="0" l="0" r="0" t="0"/>
            </a:stretch>
          </a:blipFill>
          <a:ln>
            <a:noFill/>
          </a:ln>
        </p:spPr>
      </p:sp>
      <p:sp>
        <p:nvSpPr>
          <p:cNvPr id="337" name="Google Shape;337;p13"/>
          <p:cNvSpPr/>
          <p:nvPr/>
        </p:nvSpPr>
        <p:spPr>
          <a:xfrm>
            <a:off x="10540409" y="5660031"/>
            <a:ext cx="323846" cy="431272"/>
          </a:xfrm>
          <a:custGeom>
            <a:rect b="b" l="l" r="r" t="t"/>
            <a:pathLst>
              <a:path extrusionOk="0" h="431272" w="323846">
                <a:moveTo>
                  <a:pt x="0" y="0"/>
                </a:moveTo>
                <a:lnTo>
                  <a:pt x="323846" y="0"/>
                </a:lnTo>
                <a:lnTo>
                  <a:pt x="323846" y="431272"/>
                </a:lnTo>
                <a:lnTo>
                  <a:pt x="0" y="431272"/>
                </a:lnTo>
                <a:lnTo>
                  <a:pt x="0" y="0"/>
                </a:lnTo>
                <a:close/>
              </a:path>
            </a:pathLst>
          </a:custGeom>
          <a:blipFill rotWithShape="1">
            <a:blip r:embed="rId6">
              <a:alphaModFix/>
            </a:blip>
            <a:stretch>
              <a:fillRect b="0" l="0" r="0" t="0"/>
            </a:stretch>
          </a:blipFill>
          <a:ln>
            <a:noFill/>
          </a:ln>
        </p:spPr>
      </p:sp>
      <p:sp>
        <p:nvSpPr>
          <p:cNvPr id="338" name="Google Shape;338;p13"/>
          <p:cNvSpPr/>
          <p:nvPr/>
        </p:nvSpPr>
        <p:spPr>
          <a:xfrm>
            <a:off x="10540409" y="7726847"/>
            <a:ext cx="323846" cy="431272"/>
          </a:xfrm>
          <a:custGeom>
            <a:rect b="b" l="l" r="r" t="t"/>
            <a:pathLst>
              <a:path extrusionOk="0" h="431272" w="323846">
                <a:moveTo>
                  <a:pt x="0" y="0"/>
                </a:moveTo>
                <a:lnTo>
                  <a:pt x="323846" y="0"/>
                </a:lnTo>
                <a:lnTo>
                  <a:pt x="323846" y="431272"/>
                </a:lnTo>
                <a:lnTo>
                  <a:pt x="0" y="431272"/>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4"/>
          <p:cNvSpPr/>
          <p:nvPr/>
        </p:nvSpPr>
        <p:spPr>
          <a:xfrm>
            <a:off x="-5296844" y="-1836715"/>
            <a:ext cx="13960430" cy="13960430"/>
          </a:xfrm>
          <a:custGeom>
            <a:rect b="b" l="l" r="r" t="t"/>
            <a:pathLst>
              <a:path extrusionOk="0" h="13960430" w="13960430">
                <a:moveTo>
                  <a:pt x="0" y="0"/>
                </a:moveTo>
                <a:lnTo>
                  <a:pt x="13960431" y="0"/>
                </a:lnTo>
                <a:lnTo>
                  <a:pt x="13960431" y="13960430"/>
                </a:lnTo>
                <a:lnTo>
                  <a:pt x="0" y="13960430"/>
                </a:lnTo>
                <a:lnTo>
                  <a:pt x="0" y="0"/>
                </a:lnTo>
                <a:close/>
              </a:path>
            </a:pathLst>
          </a:custGeom>
          <a:blipFill rotWithShape="1">
            <a:blip r:embed="rId3">
              <a:alphaModFix/>
            </a:blip>
            <a:stretch>
              <a:fillRect b="0" l="0" r="0" t="0"/>
            </a:stretch>
          </a:blipFill>
          <a:ln>
            <a:noFill/>
          </a:ln>
        </p:spPr>
      </p:sp>
      <p:grpSp>
        <p:nvGrpSpPr>
          <p:cNvPr id="344" name="Google Shape;344;p14"/>
          <p:cNvGrpSpPr/>
          <p:nvPr/>
        </p:nvGrpSpPr>
        <p:grpSpPr>
          <a:xfrm>
            <a:off x="1028700" y="3338525"/>
            <a:ext cx="5534402" cy="3340392"/>
            <a:chOff x="0" y="-57150"/>
            <a:chExt cx="7379203" cy="4453857"/>
          </a:xfrm>
        </p:grpSpPr>
        <p:sp>
          <p:nvSpPr>
            <p:cNvPr id="345" name="Google Shape;345;p14"/>
            <p:cNvSpPr txBox="1"/>
            <p:nvPr/>
          </p:nvSpPr>
          <p:spPr>
            <a:xfrm>
              <a:off x="0" y="-57150"/>
              <a:ext cx="7379203" cy="227880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5300" u="none" cap="none" strike="noStrike">
                  <a:solidFill>
                    <a:srgbClr val="2A2E3A"/>
                  </a:solidFill>
                  <a:latin typeface="Arial"/>
                  <a:ea typeface="Arial"/>
                  <a:cs typeface="Arial"/>
                  <a:sym typeface="Arial"/>
                </a:rPr>
                <a:t>EtherChannel </a:t>
              </a:r>
              <a:r>
                <a:rPr b="1" i="0" lang="en-US" sz="5300" u="none" cap="none" strike="noStrike">
                  <a:solidFill>
                    <a:srgbClr val="718BAB"/>
                  </a:solidFill>
                  <a:latin typeface="Arial"/>
                  <a:ea typeface="Arial"/>
                  <a:cs typeface="Arial"/>
                  <a:sym typeface="Arial"/>
                </a:rPr>
                <a:t>Configuration</a:t>
              </a:r>
              <a:endParaRPr/>
            </a:p>
          </p:txBody>
        </p:sp>
        <p:sp>
          <p:nvSpPr>
            <p:cNvPr id="346" name="Google Shape;346;p14"/>
            <p:cNvSpPr txBox="1"/>
            <p:nvPr/>
          </p:nvSpPr>
          <p:spPr>
            <a:xfrm>
              <a:off x="0" y="2537216"/>
              <a:ext cx="7025100" cy="18594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2A2E3A"/>
                  </a:solidFill>
                  <a:latin typeface="Arial"/>
                  <a:ea typeface="Arial"/>
                  <a:cs typeface="Arial"/>
                  <a:sym typeface="Arial"/>
                </a:rPr>
                <a:t>EtherChannel is a technology that allows you to bundle multiple physical Ethernet links into a single logical link to increase bandwidth and provide redundancy.</a:t>
              </a:r>
              <a:endParaRPr/>
            </a:p>
          </p:txBody>
        </p:sp>
      </p:grpSp>
      <p:sp>
        <p:nvSpPr>
          <p:cNvPr id="347" name="Google Shape;347;p14"/>
          <p:cNvSpPr txBox="1"/>
          <p:nvPr/>
        </p:nvSpPr>
        <p:spPr>
          <a:xfrm>
            <a:off x="1028700" y="8957310"/>
            <a:ext cx="3066385" cy="30099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1800" u="none" cap="none" strike="noStrike">
                <a:solidFill>
                  <a:srgbClr val="2A2E3A"/>
                </a:solidFill>
                <a:latin typeface="Arial"/>
                <a:ea typeface="Arial"/>
                <a:cs typeface="Arial"/>
                <a:sym typeface="Arial"/>
              </a:rPr>
              <a:t>Back to Agenda</a:t>
            </a:r>
            <a:endParaRPr/>
          </a:p>
        </p:txBody>
      </p:sp>
      <p:sp>
        <p:nvSpPr>
          <p:cNvPr id="348" name="Google Shape;348;p14"/>
          <p:cNvSpPr/>
          <p:nvPr/>
        </p:nvSpPr>
        <p:spPr>
          <a:xfrm>
            <a:off x="9430124" y="2258679"/>
            <a:ext cx="1386254" cy="1386254"/>
          </a:xfrm>
          <a:custGeom>
            <a:rect b="b" l="l" r="r" t="t"/>
            <a:pathLst>
              <a:path extrusionOk="0" h="1386254" w="1386254">
                <a:moveTo>
                  <a:pt x="0" y="0"/>
                </a:moveTo>
                <a:lnTo>
                  <a:pt x="1386254" y="0"/>
                </a:lnTo>
                <a:lnTo>
                  <a:pt x="1386254" y="1386254"/>
                </a:lnTo>
                <a:lnTo>
                  <a:pt x="0" y="1386254"/>
                </a:lnTo>
                <a:lnTo>
                  <a:pt x="0" y="0"/>
                </a:lnTo>
                <a:close/>
              </a:path>
            </a:pathLst>
          </a:custGeom>
          <a:blipFill rotWithShape="1">
            <a:blip r:embed="rId4">
              <a:alphaModFix amt="44999"/>
            </a:blip>
            <a:stretch>
              <a:fillRect b="0" l="0" r="0" t="0"/>
            </a:stretch>
          </a:blipFill>
          <a:ln>
            <a:noFill/>
          </a:ln>
        </p:spPr>
      </p:sp>
      <p:sp>
        <p:nvSpPr>
          <p:cNvPr id="349" name="Google Shape;349;p14"/>
          <p:cNvSpPr/>
          <p:nvPr/>
        </p:nvSpPr>
        <p:spPr>
          <a:xfrm>
            <a:off x="9574076" y="2402631"/>
            <a:ext cx="1098349" cy="1098349"/>
          </a:xfrm>
          <a:custGeom>
            <a:rect b="b" l="l" r="r" t="t"/>
            <a:pathLst>
              <a:path extrusionOk="0" h="1098349" w="1098349">
                <a:moveTo>
                  <a:pt x="0" y="0"/>
                </a:moveTo>
                <a:lnTo>
                  <a:pt x="1098349" y="0"/>
                </a:lnTo>
                <a:lnTo>
                  <a:pt x="1098349" y="1098349"/>
                </a:lnTo>
                <a:lnTo>
                  <a:pt x="0" y="1098349"/>
                </a:lnTo>
                <a:lnTo>
                  <a:pt x="0" y="0"/>
                </a:lnTo>
                <a:close/>
              </a:path>
            </a:pathLst>
          </a:custGeom>
          <a:blipFill rotWithShape="1">
            <a:blip r:embed="rId5">
              <a:alphaModFix/>
            </a:blip>
            <a:stretch>
              <a:fillRect b="0" l="0" r="0" t="0"/>
            </a:stretch>
          </a:blipFill>
          <a:ln>
            <a:noFill/>
          </a:ln>
        </p:spPr>
      </p:sp>
      <p:sp>
        <p:nvSpPr>
          <p:cNvPr id="350" name="Google Shape;350;p14"/>
          <p:cNvSpPr/>
          <p:nvPr/>
        </p:nvSpPr>
        <p:spPr>
          <a:xfrm>
            <a:off x="9961328" y="2736170"/>
            <a:ext cx="323846" cy="431272"/>
          </a:xfrm>
          <a:custGeom>
            <a:rect b="b" l="l" r="r" t="t"/>
            <a:pathLst>
              <a:path extrusionOk="0" h="431272" w="323846">
                <a:moveTo>
                  <a:pt x="0" y="0"/>
                </a:moveTo>
                <a:lnTo>
                  <a:pt x="323846" y="0"/>
                </a:lnTo>
                <a:lnTo>
                  <a:pt x="323846" y="431272"/>
                </a:lnTo>
                <a:lnTo>
                  <a:pt x="0" y="431272"/>
                </a:lnTo>
                <a:lnTo>
                  <a:pt x="0" y="0"/>
                </a:lnTo>
                <a:close/>
              </a:path>
            </a:pathLst>
          </a:custGeom>
          <a:blipFill rotWithShape="1">
            <a:blip r:embed="rId6">
              <a:alphaModFix/>
            </a:blip>
            <a:stretch>
              <a:fillRect b="0" l="0" r="0" t="0"/>
            </a:stretch>
          </a:blipFill>
          <a:ln>
            <a:noFill/>
          </a:ln>
        </p:spPr>
      </p:sp>
      <p:grpSp>
        <p:nvGrpSpPr>
          <p:cNvPr id="351" name="Google Shape;351;p14"/>
          <p:cNvGrpSpPr/>
          <p:nvPr/>
        </p:nvGrpSpPr>
        <p:grpSpPr>
          <a:xfrm>
            <a:off x="11423187" y="2535576"/>
            <a:ext cx="5836113" cy="818173"/>
            <a:chOff x="0" y="-19050"/>
            <a:chExt cx="7781483" cy="1090898"/>
          </a:xfrm>
        </p:grpSpPr>
        <p:sp>
          <p:nvSpPr>
            <p:cNvPr id="352" name="Google Shape;352;p14"/>
            <p:cNvSpPr txBox="1"/>
            <p:nvPr/>
          </p:nvSpPr>
          <p:spPr>
            <a:xfrm>
              <a:off x="0" y="-19050"/>
              <a:ext cx="7781483" cy="56515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2699" u="none" cap="none" strike="noStrike">
                  <a:solidFill>
                    <a:srgbClr val="2A2E3A"/>
                  </a:solidFill>
                  <a:latin typeface="Arial"/>
                  <a:ea typeface="Arial"/>
                  <a:cs typeface="Arial"/>
                  <a:sym typeface="Arial"/>
                </a:rPr>
                <a:t>Enter Interface Range Mode</a:t>
              </a:r>
              <a:endParaRPr/>
            </a:p>
          </p:txBody>
        </p:sp>
        <p:sp>
          <p:nvSpPr>
            <p:cNvPr id="353" name="Google Shape;353;p14"/>
            <p:cNvSpPr txBox="1"/>
            <p:nvPr/>
          </p:nvSpPr>
          <p:spPr>
            <a:xfrm>
              <a:off x="0" y="666083"/>
              <a:ext cx="7781483" cy="405765"/>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rPr b="0" i="0" lang="en-US" sz="1799" u="none" cap="none" strike="noStrike">
                  <a:solidFill>
                    <a:srgbClr val="2A2E3A"/>
                  </a:solidFill>
                  <a:latin typeface="Arial"/>
                  <a:ea typeface="Arial"/>
                  <a:cs typeface="Arial"/>
                  <a:sym typeface="Arial"/>
                </a:rPr>
                <a:t>Switch(config)# interface range GigabitEthernet0/1 - 5</a:t>
              </a:r>
              <a:endParaRPr/>
            </a:p>
          </p:txBody>
        </p:sp>
      </p:grpSp>
      <p:sp>
        <p:nvSpPr>
          <p:cNvPr id="354" name="Google Shape;354;p14"/>
          <p:cNvSpPr/>
          <p:nvPr/>
        </p:nvSpPr>
        <p:spPr>
          <a:xfrm>
            <a:off x="9430124" y="4326262"/>
            <a:ext cx="1386254" cy="1386254"/>
          </a:xfrm>
          <a:custGeom>
            <a:rect b="b" l="l" r="r" t="t"/>
            <a:pathLst>
              <a:path extrusionOk="0" h="1386254" w="1386254">
                <a:moveTo>
                  <a:pt x="0" y="0"/>
                </a:moveTo>
                <a:lnTo>
                  <a:pt x="1386254" y="0"/>
                </a:lnTo>
                <a:lnTo>
                  <a:pt x="1386254" y="1386254"/>
                </a:lnTo>
                <a:lnTo>
                  <a:pt x="0" y="1386254"/>
                </a:lnTo>
                <a:lnTo>
                  <a:pt x="0" y="0"/>
                </a:lnTo>
                <a:close/>
              </a:path>
            </a:pathLst>
          </a:custGeom>
          <a:blipFill rotWithShape="1">
            <a:blip r:embed="rId7">
              <a:alphaModFix amt="44999"/>
            </a:blip>
            <a:stretch>
              <a:fillRect b="0" l="0" r="0" t="0"/>
            </a:stretch>
          </a:blipFill>
          <a:ln>
            <a:noFill/>
          </a:ln>
        </p:spPr>
      </p:sp>
      <p:sp>
        <p:nvSpPr>
          <p:cNvPr id="355" name="Google Shape;355;p14"/>
          <p:cNvSpPr/>
          <p:nvPr/>
        </p:nvSpPr>
        <p:spPr>
          <a:xfrm>
            <a:off x="9574076" y="4470214"/>
            <a:ext cx="1098349" cy="1098349"/>
          </a:xfrm>
          <a:custGeom>
            <a:rect b="b" l="l" r="r" t="t"/>
            <a:pathLst>
              <a:path extrusionOk="0" h="1098349" w="1098349">
                <a:moveTo>
                  <a:pt x="0" y="0"/>
                </a:moveTo>
                <a:lnTo>
                  <a:pt x="1098349" y="0"/>
                </a:lnTo>
                <a:lnTo>
                  <a:pt x="1098349" y="1098349"/>
                </a:lnTo>
                <a:lnTo>
                  <a:pt x="0" y="1098349"/>
                </a:lnTo>
                <a:lnTo>
                  <a:pt x="0" y="0"/>
                </a:lnTo>
                <a:close/>
              </a:path>
            </a:pathLst>
          </a:custGeom>
          <a:blipFill rotWithShape="1">
            <a:blip r:embed="rId5">
              <a:alphaModFix/>
            </a:blip>
            <a:stretch>
              <a:fillRect b="0" l="0" r="0" t="0"/>
            </a:stretch>
          </a:blipFill>
          <a:ln>
            <a:noFill/>
          </a:ln>
        </p:spPr>
      </p:sp>
      <p:grpSp>
        <p:nvGrpSpPr>
          <p:cNvPr id="356" name="Google Shape;356;p14"/>
          <p:cNvGrpSpPr/>
          <p:nvPr/>
        </p:nvGrpSpPr>
        <p:grpSpPr>
          <a:xfrm>
            <a:off x="11423187" y="4073198"/>
            <a:ext cx="5299488" cy="1446824"/>
            <a:chOff x="0" y="-19050"/>
            <a:chExt cx="7065984" cy="1929098"/>
          </a:xfrm>
        </p:grpSpPr>
        <p:sp>
          <p:nvSpPr>
            <p:cNvPr id="357" name="Google Shape;357;p14"/>
            <p:cNvSpPr txBox="1"/>
            <p:nvPr/>
          </p:nvSpPr>
          <p:spPr>
            <a:xfrm>
              <a:off x="0" y="-19050"/>
              <a:ext cx="7065984" cy="56515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2699" u="none" cap="none" strike="noStrike">
                  <a:solidFill>
                    <a:srgbClr val="2A2E3A"/>
                  </a:solidFill>
                  <a:latin typeface="Arial"/>
                  <a:ea typeface="Arial"/>
                  <a:cs typeface="Arial"/>
                  <a:sym typeface="Arial"/>
                </a:rPr>
                <a:t>Configure EtherChannel Mode</a:t>
              </a:r>
              <a:endParaRPr/>
            </a:p>
          </p:txBody>
        </p:sp>
        <p:sp>
          <p:nvSpPr>
            <p:cNvPr id="358" name="Google Shape;358;p14"/>
            <p:cNvSpPr txBox="1"/>
            <p:nvPr/>
          </p:nvSpPr>
          <p:spPr>
            <a:xfrm>
              <a:off x="0" y="666083"/>
              <a:ext cx="7065984" cy="124396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2A2E3A"/>
                  </a:solidFill>
                  <a:latin typeface="Arial"/>
                  <a:ea typeface="Arial"/>
                  <a:cs typeface="Arial"/>
                  <a:sym typeface="Arial"/>
                </a:rPr>
                <a:t>Switch(config-if-range)# switchport mode trunk Switch(config-if-range)# channel-group 1 mode active Switch(config-if-range)# exit</a:t>
              </a:r>
              <a:endParaRPr/>
            </a:p>
          </p:txBody>
        </p:sp>
      </p:grpSp>
      <p:sp>
        <p:nvSpPr>
          <p:cNvPr id="359" name="Google Shape;359;p14"/>
          <p:cNvSpPr/>
          <p:nvPr/>
        </p:nvSpPr>
        <p:spPr>
          <a:xfrm>
            <a:off x="9430124" y="6391092"/>
            <a:ext cx="1386254" cy="1386254"/>
          </a:xfrm>
          <a:custGeom>
            <a:rect b="b" l="l" r="r" t="t"/>
            <a:pathLst>
              <a:path extrusionOk="0" h="1386254" w="1386254">
                <a:moveTo>
                  <a:pt x="0" y="0"/>
                </a:moveTo>
                <a:lnTo>
                  <a:pt x="1386254" y="0"/>
                </a:lnTo>
                <a:lnTo>
                  <a:pt x="1386254" y="1386254"/>
                </a:lnTo>
                <a:lnTo>
                  <a:pt x="0" y="1386254"/>
                </a:lnTo>
                <a:lnTo>
                  <a:pt x="0" y="0"/>
                </a:lnTo>
                <a:close/>
              </a:path>
            </a:pathLst>
          </a:custGeom>
          <a:blipFill rotWithShape="1">
            <a:blip r:embed="rId7">
              <a:alphaModFix amt="44999"/>
            </a:blip>
            <a:stretch>
              <a:fillRect b="0" l="0" r="0" t="0"/>
            </a:stretch>
          </a:blipFill>
          <a:ln>
            <a:noFill/>
          </a:ln>
        </p:spPr>
      </p:sp>
      <p:sp>
        <p:nvSpPr>
          <p:cNvPr id="360" name="Google Shape;360;p14"/>
          <p:cNvSpPr/>
          <p:nvPr/>
        </p:nvSpPr>
        <p:spPr>
          <a:xfrm>
            <a:off x="9574076" y="6535045"/>
            <a:ext cx="1098349" cy="1098349"/>
          </a:xfrm>
          <a:custGeom>
            <a:rect b="b" l="l" r="r" t="t"/>
            <a:pathLst>
              <a:path extrusionOk="0" h="1098349" w="1098349">
                <a:moveTo>
                  <a:pt x="0" y="0"/>
                </a:moveTo>
                <a:lnTo>
                  <a:pt x="1098349" y="0"/>
                </a:lnTo>
                <a:lnTo>
                  <a:pt x="1098349" y="1098348"/>
                </a:lnTo>
                <a:lnTo>
                  <a:pt x="0" y="1098348"/>
                </a:lnTo>
                <a:lnTo>
                  <a:pt x="0" y="0"/>
                </a:lnTo>
                <a:close/>
              </a:path>
            </a:pathLst>
          </a:custGeom>
          <a:blipFill rotWithShape="1">
            <a:blip r:embed="rId5">
              <a:alphaModFix/>
            </a:blip>
            <a:stretch>
              <a:fillRect b="0" l="0" r="0" t="0"/>
            </a:stretch>
          </a:blipFill>
          <a:ln>
            <a:noFill/>
          </a:ln>
        </p:spPr>
      </p:sp>
      <p:grpSp>
        <p:nvGrpSpPr>
          <p:cNvPr id="361" name="Google Shape;361;p14"/>
          <p:cNvGrpSpPr/>
          <p:nvPr/>
        </p:nvGrpSpPr>
        <p:grpSpPr>
          <a:xfrm>
            <a:off x="11423187" y="6014761"/>
            <a:ext cx="5836113" cy="2170723"/>
            <a:chOff x="0" y="-19050"/>
            <a:chExt cx="7781483" cy="2894298"/>
          </a:xfrm>
        </p:grpSpPr>
        <p:sp>
          <p:nvSpPr>
            <p:cNvPr id="362" name="Google Shape;362;p14"/>
            <p:cNvSpPr txBox="1"/>
            <p:nvPr/>
          </p:nvSpPr>
          <p:spPr>
            <a:xfrm>
              <a:off x="0" y="-19050"/>
              <a:ext cx="7781483" cy="111125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2699" u="none" cap="none" strike="noStrike">
                  <a:solidFill>
                    <a:srgbClr val="2A2E3A"/>
                  </a:solidFill>
                  <a:latin typeface="Arial"/>
                  <a:ea typeface="Arial"/>
                  <a:cs typeface="Arial"/>
                  <a:sym typeface="Arial"/>
                </a:rPr>
                <a:t>Configure the EtherChannel interface</a:t>
              </a:r>
              <a:endParaRPr/>
            </a:p>
          </p:txBody>
        </p:sp>
        <p:sp>
          <p:nvSpPr>
            <p:cNvPr id="363" name="Google Shape;363;p14"/>
            <p:cNvSpPr txBox="1"/>
            <p:nvPr/>
          </p:nvSpPr>
          <p:spPr>
            <a:xfrm>
              <a:off x="0" y="1212183"/>
              <a:ext cx="7781483" cy="166306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2A2E3A"/>
                  </a:solidFill>
                  <a:latin typeface="Arial"/>
                  <a:ea typeface="Arial"/>
                  <a:cs typeface="Arial"/>
                  <a:sym typeface="Arial"/>
                </a:rPr>
                <a:t>Switch(config)# interface Port-channel1 </a:t>
              </a:r>
              <a:endParaRPr/>
            </a:p>
            <a:p>
              <a:pPr indent="0" lvl="0" marL="0" marR="0" rtl="0" algn="l">
                <a:lnSpc>
                  <a:spcPct val="140000"/>
                </a:lnSpc>
                <a:spcBef>
                  <a:spcPts val="0"/>
                </a:spcBef>
                <a:spcAft>
                  <a:spcPts val="0"/>
                </a:spcAft>
                <a:buNone/>
              </a:pPr>
              <a:r>
                <a:rPr b="0" i="0" lang="en-US" sz="1800" u="none" cap="none" strike="noStrike">
                  <a:solidFill>
                    <a:srgbClr val="2A2E3A"/>
                  </a:solidFill>
                  <a:latin typeface="Arial"/>
                  <a:ea typeface="Arial"/>
                  <a:cs typeface="Arial"/>
                  <a:sym typeface="Arial"/>
                </a:rPr>
                <a:t>Switch(config-if)# switchport mode trunk </a:t>
              </a:r>
              <a:endParaRPr/>
            </a:p>
            <a:p>
              <a:pPr indent="0" lvl="0" marL="0" marR="0" rtl="0" algn="l">
                <a:lnSpc>
                  <a:spcPct val="140000"/>
                </a:lnSpc>
                <a:spcBef>
                  <a:spcPts val="0"/>
                </a:spcBef>
                <a:spcAft>
                  <a:spcPts val="0"/>
                </a:spcAft>
                <a:buNone/>
              </a:pPr>
              <a:r>
                <a:rPr b="0" i="0" lang="en-US" sz="1800" u="none" cap="none" strike="noStrike">
                  <a:solidFill>
                    <a:srgbClr val="2A2E3A"/>
                  </a:solidFill>
                  <a:latin typeface="Arial"/>
                  <a:ea typeface="Arial"/>
                  <a:cs typeface="Arial"/>
                  <a:sym typeface="Arial"/>
                </a:rPr>
                <a:t>Switch(config-if)# ip address 192.168.1.1 255.255.255.0 Switch(config-if)# exit</a:t>
              </a:r>
              <a:endParaRPr/>
            </a:p>
          </p:txBody>
        </p:sp>
      </p:grpSp>
      <p:sp>
        <p:nvSpPr>
          <p:cNvPr id="364" name="Google Shape;364;p14"/>
          <p:cNvSpPr/>
          <p:nvPr/>
        </p:nvSpPr>
        <p:spPr>
          <a:xfrm>
            <a:off x="9961328" y="4803753"/>
            <a:ext cx="323846" cy="431272"/>
          </a:xfrm>
          <a:custGeom>
            <a:rect b="b" l="l" r="r" t="t"/>
            <a:pathLst>
              <a:path extrusionOk="0" h="431272" w="323846">
                <a:moveTo>
                  <a:pt x="0" y="0"/>
                </a:moveTo>
                <a:lnTo>
                  <a:pt x="323846" y="0"/>
                </a:lnTo>
                <a:lnTo>
                  <a:pt x="323846" y="431272"/>
                </a:lnTo>
                <a:lnTo>
                  <a:pt x="0" y="431272"/>
                </a:lnTo>
                <a:lnTo>
                  <a:pt x="0" y="0"/>
                </a:lnTo>
                <a:close/>
              </a:path>
            </a:pathLst>
          </a:custGeom>
          <a:blipFill rotWithShape="1">
            <a:blip r:embed="rId6">
              <a:alphaModFix/>
            </a:blip>
            <a:stretch>
              <a:fillRect b="0" l="0" r="0" t="0"/>
            </a:stretch>
          </a:blipFill>
          <a:ln>
            <a:noFill/>
          </a:ln>
        </p:spPr>
      </p:sp>
      <p:sp>
        <p:nvSpPr>
          <p:cNvPr id="365" name="Google Shape;365;p14"/>
          <p:cNvSpPr/>
          <p:nvPr/>
        </p:nvSpPr>
        <p:spPr>
          <a:xfrm>
            <a:off x="9961328" y="6891630"/>
            <a:ext cx="323846" cy="431272"/>
          </a:xfrm>
          <a:custGeom>
            <a:rect b="b" l="l" r="r" t="t"/>
            <a:pathLst>
              <a:path extrusionOk="0" h="431272" w="323846">
                <a:moveTo>
                  <a:pt x="0" y="0"/>
                </a:moveTo>
                <a:lnTo>
                  <a:pt x="323846" y="0"/>
                </a:lnTo>
                <a:lnTo>
                  <a:pt x="323846" y="431272"/>
                </a:lnTo>
                <a:lnTo>
                  <a:pt x="0" y="431272"/>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5"/>
          <p:cNvSpPr/>
          <p:nvPr/>
        </p:nvSpPr>
        <p:spPr>
          <a:xfrm>
            <a:off x="-5296844" y="-1836715"/>
            <a:ext cx="13960430" cy="13960430"/>
          </a:xfrm>
          <a:custGeom>
            <a:rect b="b" l="l" r="r" t="t"/>
            <a:pathLst>
              <a:path extrusionOk="0" h="13960430" w="13960430">
                <a:moveTo>
                  <a:pt x="0" y="0"/>
                </a:moveTo>
                <a:lnTo>
                  <a:pt x="13960431" y="0"/>
                </a:lnTo>
                <a:lnTo>
                  <a:pt x="13960431" y="13960430"/>
                </a:lnTo>
                <a:lnTo>
                  <a:pt x="0" y="13960430"/>
                </a:lnTo>
                <a:lnTo>
                  <a:pt x="0" y="0"/>
                </a:lnTo>
                <a:close/>
              </a:path>
            </a:pathLst>
          </a:custGeom>
          <a:blipFill rotWithShape="1">
            <a:blip r:embed="rId3">
              <a:alphaModFix/>
            </a:blip>
            <a:stretch>
              <a:fillRect b="0" l="0" r="0" t="0"/>
            </a:stretch>
          </a:blipFill>
          <a:ln>
            <a:noFill/>
          </a:ln>
        </p:spPr>
      </p:sp>
      <p:grpSp>
        <p:nvGrpSpPr>
          <p:cNvPr id="371" name="Google Shape;371;p15"/>
          <p:cNvGrpSpPr/>
          <p:nvPr/>
        </p:nvGrpSpPr>
        <p:grpSpPr>
          <a:xfrm>
            <a:off x="1028700" y="3771913"/>
            <a:ext cx="5534402" cy="2473617"/>
            <a:chOff x="0" y="-57150"/>
            <a:chExt cx="7379203" cy="3298157"/>
          </a:xfrm>
        </p:grpSpPr>
        <p:sp>
          <p:nvSpPr>
            <p:cNvPr id="372" name="Google Shape;372;p15"/>
            <p:cNvSpPr txBox="1"/>
            <p:nvPr/>
          </p:nvSpPr>
          <p:spPr>
            <a:xfrm>
              <a:off x="0" y="-57150"/>
              <a:ext cx="7379203" cy="112310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5300" u="none" cap="none" strike="noStrike">
                  <a:solidFill>
                    <a:srgbClr val="2A2E3A"/>
                  </a:solidFill>
                  <a:latin typeface="Arial"/>
                  <a:ea typeface="Arial"/>
                  <a:cs typeface="Arial"/>
                  <a:sym typeface="Arial"/>
                </a:rPr>
                <a:t>GRE </a:t>
              </a:r>
              <a:r>
                <a:rPr b="1" i="0" lang="en-US" sz="5300" u="none" cap="none" strike="noStrike">
                  <a:solidFill>
                    <a:srgbClr val="718BAB"/>
                  </a:solidFill>
                  <a:latin typeface="Arial"/>
                  <a:ea typeface="Arial"/>
                  <a:cs typeface="Arial"/>
                  <a:sym typeface="Arial"/>
                </a:rPr>
                <a:t>Tunnel</a:t>
              </a:r>
              <a:endParaRPr/>
            </a:p>
          </p:txBody>
        </p:sp>
        <p:sp>
          <p:nvSpPr>
            <p:cNvPr id="373" name="Google Shape;373;p15"/>
            <p:cNvSpPr txBox="1"/>
            <p:nvPr/>
          </p:nvSpPr>
          <p:spPr>
            <a:xfrm>
              <a:off x="0" y="1381516"/>
              <a:ext cx="7025100" cy="18594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2A2E3A"/>
                  </a:solidFill>
                  <a:latin typeface="Arial"/>
                  <a:ea typeface="Arial"/>
                  <a:cs typeface="Arial"/>
                  <a:sym typeface="Arial"/>
                </a:rPr>
                <a:t>GRE tunnels are used to encapsulate packets from one network protocol inside packets of another protocol, facilitating the creation of a virtual point-to-point link between remote sites.</a:t>
              </a:r>
              <a:endParaRPr/>
            </a:p>
          </p:txBody>
        </p:sp>
      </p:grpSp>
      <p:sp>
        <p:nvSpPr>
          <p:cNvPr id="374" name="Google Shape;374;p15"/>
          <p:cNvSpPr/>
          <p:nvPr/>
        </p:nvSpPr>
        <p:spPr>
          <a:xfrm>
            <a:off x="10035187" y="1515588"/>
            <a:ext cx="1821708" cy="1821708"/>
          </a:xfrm>
          <a:custGeom>
            <a:rect b="b" l="l" r="r" t="t"/>
            <a:pathLst>
              <a:path extrusionOk="0" h="1821708" w="1821708">
                <a:moveTo>
                  <a:pt x="0" y="0"/>
                </a:moveTo>
                <a:lnTo>
                  <a:pt x="1821708" y="0"/>
                </a:lnTo>
                <a:lnTo>
                  <a:pt x="1821708" y="1821708"/>
                </a:lnTo>
                <a:lnTo>
                  <a:pt x="0" y="1821708"/>
                </a:lnTo>
                <a:lnTo>
                  <a:pt x="0" y="0"/>
                </a:lnTo>
                <a:close/>
              </a:path>
            </a:pathLst>
          </a:custGeom>
          <a:blipFill rotWithShape="1">
            <a:blip r:embed="rId4">
              <a:alphaModFix amt="44999"/>
            </a:blip>
            <a:stretch>
              <a:fillRect b="0" l="0" r="0" t="0"/>
            </a:stretch>
          </a:blipFill>
          <a:ln>
            <a:noFill/>
          </a:ln>
        </p:spPr>
      </p:sp>
      <p:sp>
        <p:nvSpPr>
          <p:cNvPr id="375" name="Google Shape;375;p15"/>
          <p:cNvSpPr/>
          <p:nvPr/>
        </p:nvSpPr>
        <p:spPr>
          <a:xfrm>
            <a:off x="10224358" y="1704759"/>
            <a:ext cx="1443365" cy="1443365"/>
          </a:xfrm>
          <a:custGeom>
            <a:rect b="b" l="l" r="r" t="t"/>
            <a:pathLst>
              <a:path extrusionOk="0" h="1443365" w="1443365">
                <a:moveTo>
                  <a:pt x="0" y="0"/>
                </a:moveTo>
                <a:lnTo>
                  <a:pt x="1443365" y="0"/>
                </a:lnTo>
                <a:lnTo>
                  <a:pt x="1443365" y="1443365"/>
                </a:lnTo>
                <a:lnTo>
                  <a:pt x="0" y="1443365"/>
                </a:lnTo>
                <a:lnTo>
                  <a:pt x="0" y="0"/>
                </a:lnTo>
                <a:close/>
              </a:path>
            </a:pathLst>
          </a:custGeom>
          <a:blipFill rotWithShape="1">
            <a:blip r:embed="rId5">
              <a:alphaModFix/>
            </a:blip>
            <a:stretch>
              <a:fillRect b="0" l="0" r="0" t="0"/>
            </a:stretch>
          </a:blipFill>
          <a:ln>
            <a:noFill/>
          </a:ln>
        </p:spPr>
      </p:sp>
      <p:sp>
        <p:nvSpPr>
          <p:cNvPr id="376" name="Google Shape;376;p15"/>
          <p:cNvSpPr/>
          <p:nvPr/>
        </p:nvSpPr>
        <p:spPr>
          <a:xfrm>
            <a:off x="10750225" y="2143069"/>
            <a:ext cx="425574" cy="566744"/>
          </a:xfrm>
          <a:custGeom>
            <a:rect b="b" l="l" r="r" t="t"/>
            <a:pathLst>
              <a:path extrusionOk="0" h="566744" w="425574">
                <a:moveTo>
                  <a:pt x="0" y="0"/>
                </a:moveTo>
                <a:lnTo>
                  <a:pt x="425573" y="0"/>
                </a:lnTo>
                <a:lnTo>
                  <a:pt x="425573" y="566745"/>
                </a:lnTo>
                <a:lnTo>
                  <a:pt x="0" y="566745"/>
                </a:lnTo>
                <a:lnTo>
                  <a:pt x="0" y="0"/>
                </a:lnTo>
                <a:close/>
              </a:path>
            </a:pathLst>
          </a:custGeom>
          <a:blipFill rotWithShape="1">
            <a:blip r:embed="rId6">
              <a:alphaModFix/>
            </a:blip>
            <a:stretch>
              <a:fillRect b="0" l="0" r="0" t="0"/>
            </a:stretch>
          </a:blipFill>
          <a:ln>
            <a:noFill/>
          </a:ln>
        </p:spPr>
      </p:sp>
      <p:grpSp>
        <p:nvGrpSpPr>
          <p:cNvPr id="377" name="Google Shape;377;p15"/>
          <p:cNvGrpSpPr/>
          <p:nvPr/>
        </p:nvGrpSpPr>
        <p:grpSpPr>
          <a:xfrm>
            <a:off x="12654318" y="1628518"/>
            <a:ext cx="3887104" cy="1581559"/>
            <a:chOff x="0" y="-19050"/>
            <a:chExt cx="5182806" cy="2108746"/>
          </a:xfrm>
        </p:grpSpPr>
        <p:sp>
          <p:nvSpPr>
            <p:cNvPr id="378" name="Google Shape;378;p15"/>
            <p:cNvSpPr txBox="1"/>
            <p:nvPr/>
          </p:nvSpPr>
          <p:spPr>
            <a:xfrm>
              <a:off x="0" y="-19050"/>
              <a:ext cx="5182806" cy="1111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700" u="none" cap="none" strike="noStrike">
                  <a:solidFill>
                    <a:srgbClr val="2A2E3A"/>
                  </a:solidFill>
                  <a:latin typeface="Arial"/>
                  <a:ea typeface="Arial"/>
                  <a:cs typeface="Arial"/>
                  <a:sym typeface="Arial"/>
                </a:rPr>
                <a:t>Create the tunnel interface </a:t>
              </a:r>
              <a:endParaRPr/>
            </a:p>
          </p:txBody>
        </p:sp>
        <p:sp>
          <p:nvSpPr>
            <p:cNvPr id="379" name="Google Shape;379;p15"/>
            <p:cNvSpPr txBox="1"/>
            <p:nvPr/>
          </p:nvSpPr>
          <p:spPr>
            <a:xfrm>
              <a:off x="0" y="1264832"/>
              <a:ext cx="5182806" cy="82486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C0CFE1"/>
                  </a:solidFill>
                  <a:latin typeface="Arial"/>
                  <a:ea typeface="Arial"/>
                  <a:cs typeface="Arial"/>
                  <a:sym typeface="Arial"/>
                </a:rPr>
                <a:t>R1-Branch1(config)# interface Tunnel0</a:t>
              </a:r>
              <a:endParaRPr/>
            </a:p>
          </p:txBody>
        </p:sp>
      </p:grpSp>
      <p:sp>
        <p:nvSpPr>
          <p:cNvPr id="380" name="Google Shape;380;p15"/>
          <p:cNvSpPr/>
          <p:nvPr/>
        </p:nvSpPr>
        <p:spPr>
          <a:xfrm>
            <a:off x="10035187" y="4232646"/>
            <a:ext cx="1821708" cy="1821708"/>
          </a:xfrm>
          <a:custGeom>
            <a:rect b="b" l="l" r="r" t="t"/>
            <a:pathLst>
              <a:path extrusionOk="0" h="1821708" w="1821708">
                <a:moveTo>
                  <a:pt x="0" y="0"/>
                </a:moveTo>
                <a:lnTo>
                  <a:pt x="1821708" y="0"/>
                </a:lnTo>
                <a:lnTo>
                  <a:pt x="1821708" y="1821708"/>
                </a:lnTo>
                <a:lnTo>
                  <a:pt x="0" y="1821708"/>
                </a:lnTo>
                <a:lnTo>
                  <a:pt x="0" y="0"/>
                </a:lnTo>
                <a:close/>
              </a:path>
            </a:pathLst>
          </a:custGeom>
          <a:blipFill rotWithShape="1">
            <a:blip r:embed="rId7">
              <a:alphaModFix amt="44999"/>
            </a:blip>
            <a:stretch>
              <a:fillRect b="0" l="0" r="0" t="0"/>
            </a:stretch>
          </a:blipFill>
          <a:ln>
            <a:noFill/>
          </a:ln>
        </p:spPr>
      </p:sp>
      <p:sp>
        <p:nvSpPr>
          <p:cNvPr id="381" name="Google Shape;381;p15"/>
          <p:cNvSpPr/>
          <p:nvPr/>
        </p:nvSpPr>
        <p:spPr>
          <a:xfrm>
            <a:off x="10224358" y="4421817"/>
            <a:ext cx="1443365" cy="1443365"/>
          </a:xfrm>
          <a:custGeom>
            <a:rect b="b" l="l" r="r" t="t"/>
            <a:pathLst>
              <a:path extrusionOk="0" h="1443365" w="1443365">
                <a:moveTo>
                  <a:pt x="0" y="0"/>
                </a:moveTo>
                <a:lnTo>
                  <a:pt x="1443365" y="0"/>
                </a:lnTo>
                <a:lnTo>
                  <a:pt x="1443365" y="1443366"/>
                </a:lnTo>
                <a:lnTo>
                  <a:pt x="0" y="1443366"/>
                </a:lnTo>
                <a:lnTo>
                  <a:pt x="0" y="0"/>
                </a:lnTo>
                <a:close/>
              </a:path>
            </a:pathLst>
          </a:custGeom>
          <a:blipFill rotWithShape="1">
            <a:blip r:embed="rId5">
              <a:alphaModFix/>
            </a:blip>
            <a:stretch>
              <a:fillRect b="0" l="0" r="0" t="0"/>
            </a:stretch>
          </a:blipFill>
          <a:ln>
            <a:noFill/>
          </a:ln>
        </p:spPr>
      </p:sp>
      <p:grpSp>
        <p:nvGrpSpPr>
          <p:cNvPr id="382" name="Google Shape;382;p15"/>
          <p:cNvGrpSpPr/>
          <p:nvPr/>
        </p:nvGrpSpPr>
        <p:grpSpPr>
          <a:xfrm>
            <a:off x="12654318" y="4707527"/>
            <a:ext cx="3887104" cy="857659"/>
            <a:chOff x="0" y="-19050"/>
            <a:chExt cx="5182806" cy="1143546"/>
          </a:xfrm>
        </p:grpSpPr>
        <p:sp>
          <p:nvSpPr>
            <p:cNvPr id="383" name="Google Shape;383;p15"/>
            <p:cNvSpPr txBox="1"/>
            <p:nvPr/>
          </p:nvSpPr>
          <p:spPr>
            <a:xfrm>
              <a:off x="0" y="-19050"/>
              <a:ext cx="5182806" cy="5651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700" u="none" cap="none" strike="noStrike">
                  <a:solidFill>
                    <a:srgbClr val="2A2E3A"/>
                  </a:solidFill>
                  <a:latin typeface="Arial"/>
                  <a:ea typeface="Arial"/>
                  <a:cs typeface="Arial"/>
                  <a:sym typeface="Arial"/>
                </a:rPr>
                <a:t>Assign an IP address </a:t>
              </a:r>
              <a:endParaRPr/>
            </a:p>
          </p:txBody>
        </p:sp>
        <p:sp>
          <p:nvSpPr>
            <p:cNvPr id="384" name="Google Shape;384;p15"/>
            <p:cNvSpPr txBox="1"/>
            <p:nvPr/>
          </p:nvSpPr>
          <p:spPr>
            <a:xfrm>
              <a:off x="0" y="718732"/>
              <a:ext cx="5182806" cy="40576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C0CFE1"/>
                  </a:solidFill>
                  <a:latin typeface="Arial"/>
                  <a:ea typeface="Arial"/>
                  <a:cs typeface="Arial"/>
                  <a:sym typeface="Arial"/>
                </a:rPr>
                <a:t>ip address 192.168.0.1 255.255.255.0</a:t>
              </a:r>
              <a:endParaRPr/>
            </a:p>
          </p:txBody>
        </p:sp>
      </p:grpSp>
      <p:sp>
        <p:nvSpPr>
          <p:cNvPr id="385" name="Google Shape;385;p15"/>
          <p:cNvSpPr/>
          <p:nvPr/>
        </p:nvSpPr>
        <p:spPr>
          <a:xfrm>
            <a:off x="10035187" y="6946087"/>
            <a:ext cx="1821708" cy="1821708"/>
          </a:xfrm>
          <a:custGeom>
            <a:rect b="b" l="l" r="r" t="t"/>
            <a:pathLst>
              <a:path extrusionOk="0" h="1821708" w="1821708">
                <a:moveTo>
                  <a:pt x="0" y="0"/>
                </a:moveTo>
                <a:lnTo>
                  <a:pt x="1821708" y="0"/>
                </a:lnTo>
                <a:lnTo>
                  <a:pt x="1821708" y="1821708"/>
                </a:lnTo>
                <a:lnTo>
                  <a:pt x="0" y="1821708"/>
                </a:lnTo>
                <a:lnTo>
                  <a:pt x="0" y="0"/>
                </a:lnTo>
                <a:close/>
              </a:path>
            </a:pathLst>
          </a:custGeom>
          <a:blipFill rotWithShape="1">
            <a:blip r:embed="rId7">
              <a:alphaModFix amt="44999"/>
            </a:blip>
            <a:stretch>
              <a:fillRect b="0" l="0" r="0" t="0"/>
            </a:stretch>
          </a:blipFill>
          <a:ln>
            <a:noFill/>
          </a:ln>
        </p:spPr>
      </p:sp>
      <p:sp>
        <p:nvSpPr>
          <p:cNvPr id="386" name="Google Shape;386;p15"/>
          <p:cNvSpPr/>
          <p:nvPr/>
        </p:nvSpPr>
        <p:spPr>
          <a:xfrm>
            <a:off x="10224358" y="7135259"/>
            <a:ext cx="1443365" cy="1443365"/>
          </a:xfrm>
          <a:custGeom>
            <a:rect b="b" l="l" r="r" t="t"/>
            <a:pathLst>
              <a:path extrusionOk="0" h="1443365" w="1443365">
                <a:moveTo>
                  <a:pt x="0" y="0"/>
                </a:moveTo>
                <a:lnTo>
                  <a:pt x="1443365" y="0"/>
                </a:lnTo>
                <a:lnTo>
                  <a:pt x="1443365" y="1443365"/>
                </a:lnTo>
                <a:lnTo>
                  <a:pt x="0" y="1443365"/>
                </a:lnTo>
                <a:lnTo>
                  <a:pt x="0" y="0"/>
                </a:lnTo>
                <a:close/>
              </a:path>
            </a:pathLst>
          </a:custGeom>
          <a:blipFill rotWithShape="1">
            <a:blip r:embed="rId5">
              <a:alphaModFix/>
            </a:blip>
            <a:stretch>
              <a:fillRect b="0" l="0" r="0" t="0"/>
            </a:stretch>
          </a:blipFill>
          <a:ln>
            <a:noFill/>
          </a:ln>
        </p:spPr>
      </p:sp>
      <p:grpSp>
        <p:nvGrpSpPr>
          <p:cNvPr id="387" name="Google Shape;387;p15"/>
          <p:cNvGrpSpPr/>
          <p:nvPr/>
        </p:nvGrpSpPr>
        <p:grpSpPr>
          <a:xfrm>
            <a:off x="12654318" y="7059018"/>
            <a:ext cx="3887104" cy="1581661"/>
            <a:chOff x="0" y="-19050"/>
            <a:chExt cx="5182806" cy="2108882"/>
          </a:xfrm>
        </p:grpSpPr>
        <p:sp>
          <p:nvSpPr>
            <p:cNvPr id="388" name="Google Shape;388;p15"/>
            <p:cNvSpPr txBox="1"/>
            <p:nvPr/>
          </p:nvSpPr>
          <p:spPr>
            <a:xfrm>
              <a:off x="0" y="-19050"/>
              <a:ext cx="5182806" cy="1111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700" u="none" cap="none" strike="noStrike">
                  <a:solidFill>
                    <a:srgbClr val="2A2E3A"/>
                  </a:solidFill>
                  <a:latin typeface="Arial"/>
                  <a:ea typeface="Arial"/>
                  <a:cs typeface="Arial"/>
                  <a:sym typeface="Arial"/>
                </a:rPr>
                <a:t>Set the tunnel source and destination </a:t>
              </a:r>
              <a:endParaRPr/>
            </a:p>
          </p:txBody>
        </p:sp>
        <p:sp>
          <p:nvSpPr>
            <p:cNvPr id="389" name="Google Shape;389;p15"/>
            <p:cNvSpPr txBox="1"/>
            <p:nvPr/>
          </p:nvSpPr>
          <p:spPr>
            <a:xfrm>
              <a:off x="0" y="1264832"/>
              <a:ext cx="5182800" cy="825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C0CFE1"/>
                  </a:solidFill>
                  <a:latin typeface="Arial"/>
                  <a:ea typeface="Arial"/>
                  <a:cs typeface="Arial"/>
                  <a:sym typeface="Arial"/>
                </a:rPr>
                <a:t>tunnel source Serial0/3/0 tunnel destination 192.168.100.2</a:t>
              </a:r>
              <a:endParaRPr/>
            </a:p>
          </p:txBody>
        </p:sp>
      </p:grpSp>
      <p:sp>
        <p:nvSpPr>
          <p:cNvPr id="390" name="Google Shape;390;p15"/>
          <p:cNvSpPr txBox="1"/>
          <p:nvPr/>
        </p:nvSpPr>
        <p:spPr>
          <a:xfrm>
            <a:off x="1028700" y="8957310"/>
            <a:ext cx="3066385" cy="30099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1800" u="none" cap="none" strike="noStrike">
                <a:solidFill>
                  <a:srgbClr val="2A2E3A"/>
                </a:solidFill>
                <a:latin typeface="Arial"/>
                <a:ea typeface="Arial"/>
                <a:cs typeface="Arial"/>
                <a:sym typeface="Arial"/>
              </a:rPr>
              <a:t>Back to Agenda</a:t>
            </a:r>
            <a:endParaRPr/>
          </a:p>
        </p:txBody>
      </p:sp>
      <p:sp>
        <p:nvSpPr>
          <p:cNvPr id="391" name="Google Shape;391;p15"/>
          <p:cNvSpPr/>
          <p:nvPr/>
        </p:nvSpPr>
        <p:spPr>
          <a:xfrm>
            <a:off x="10750225" y="4860128"/>
            <a:ext cx="425574" cy="566744"/>
          </a:xfrm>
          <a:custGeom>
            <a:rect b="b" l="l" r="r" t="t"/>
            <a:pathLst>
              <a:path extrusionOk="0" h="566744" w="425574">
                <a:moveTo>
                  <a:pt x="0" y="0"/>
                </a:moveTo>
                <a:lnTo>
                  <a:pt x="425573" y="0"/>
                </a:lnTo>
                <a:lnTo>
                  <a:pt x="425573" y="566744"/>
                </a:lnTo>
                <a:lnTo>
                  <a:pt x="0" y="566744"/>
                </a:lnTo>
                <a:lnTo>
                  <a:pt x="0" y="0"/>
                </a:lnTo>
                <a:close/>
              </a:path>
            </a:pathLst>
          </a:custGeom>
          <a:blipFill rotWithShape="1">
            <a:blip r:embed="rId6">
              <a:alphaModFix/>
            </a:blip>
            <a:stretch>
              <a:fillRect b="0" l="0" r="0" t="0"/>
            </a:stretch>
          </a:blipFill>
          <a:ln>
            <a:noFill/>
          </a:ln>
        </p:spPr>
      </p:sp>
      <p:sp>
        <p:nvSpPr>
          <p:cNvPr id="392" name="Google Shape;392;p15"/>
          <p:cNvSpPr/>
          <p:nvPr/>
        </p:nvSpPr>
        <p:spPr>
          <a:xfrm>
            <a:off x="10750225" y="7573569"/>
            <a:ext cx="425574" cy="566744"/>
          </a:xfrm>
          <a:custGeom>
            <a:rect b="b" l="l" r="r" t="t"/>
            <a:pathLst>
              <a:path extrusionOk="0" h="566744" w="425574">
                <a:moveTo>
                  <a:pt x="0" y="0"/>
                </a:moveTo>
                <a:lnTo>
                  <a:pt x="425573" y="0"/>
                </a:lnTo>
                <a:lnTo>
                  <a:pt x="425573" y="566744"/>
                </a:lnTo>
                <a:lnTo>
                  <a:pt x="0" y="566744"/>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396" name="Shape 396"/>
        <p:cNvGrpSpPr/>
        <p:nvPr/>
      </p:nvGrpSpPr>
      <p:grpSpPr>
        <a:xfrm>
          <a:off x="0" y="0"/>
          <a:ext cx="0" cy="0"/>
          <a:chOff x="0" y="0"/>
          <a:chExt cx="0" cy="0"/>
        </a:xfrm>
      </p:grpSpPr>
      <p:sp>
        <p:nvSpPr>
          <p:cNvPr id="397" name="Google Shape;397;p16"/>
          <p:cNvSpPr txBox="1"/>
          <p:nvPr/>
        </p:nvSpPr>
        <p:spPr>
          <a:xfrm>
            <a:off x="1526081" y="3539743"/>
            <a:ext cx="15235839" cy="2397143"/>
          </a:xfrm>
          <a:prstGeom prst="rect">
            <a:avLst/>
          </a:prstGeom>
          <a:noFill/>
          <a:ln>
            <a:noFill/>
          </a:ln>
        </p:spPr>
        <p:txBody>
          <a:bodyPr anchorCtr="0" anchor="t" bIns="0" lIns="0" spcFirstLastPara="1" rIns="0" wrap="square" tIns="0">
            <a:spAutoFit/>
          </a:bodyPr>
          <a:lstStyle/>
          <a:p>
            <a:pPr indent="0" lvl="0" marL="0" marR="0" rtl="0" algn="ctr">
              <a:lnSpc>
                <a:spcPct val="139995"/>
              </a:lnSpc>
              <a:spcBef>
                <a:spcPts val="0"/>
              </a:spcBef>
              <a:spcAft>
                <a:spcPts val="0"/>
              </a:spcAft>
              <a:buNone/>
            </a:pPr>
            <a:r>
              <a:rPr b="0" i="0" lang="en-US" sz="13999" u="none" cap="none" strike="noStrike">
                <a:solidFill>
                  <a:srgbClr val="718BAB"/>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grpSp>
        <p:nvGrpSpPr>
          <p:cNvPr id="97" name="Google Shape;97;p2"/>
          <p:cNvGrpSpPr/>
          <p:nvPr/>
        </p:nvGrpSpPr>
        <p:grpSpPr>
          <a:xfrm>
            <a:off x="8418272" y="215303"/>
            <a:ext cx="9856392" cy="9856392"/>
            <a:chOff x="0" y="0"/>
            <a:chExt cx="13141857" cy="13141857"/>
          </a:xfrm>
        </p:grpSpPr>
        <p:sp>
          <p:nvSpPr>
            <p:cNvPr id="98" name="Google Shape;98;p2"/>
            <p:cNvSpPr/>
            <p:nvPr/>
          </p:nvSpPr>
          <p:spPr>
            <a:xfrm rot="-1200957">
              <a:off x="1444916" y="1444916"/>
              <a:ext cx="10252025" cy="10252025"/>
            </a:xfrm>
            <a:custGeom>
              <a:rect b="b" l="l" r="r" t="t"/>
              <a:pathLst>
                <a:path extrusionOk="0" h="10252025" w="10252025">
                  <a:moveTo>
                    <a:pt x="0" y="0"/>
                  </a:moveTo>
                  <a:lnTo>
                    <a:pt x="10252025" y="0"/>
                  </a:lnTo>
                  <a:lnTo>
                    <a:pt x="10252025" y="10252025"/>
                  </a:lnTo>
                  <a:lnTo>
                    <a:pt x="0" y="10252025"/>
                  </a:lnTo>
                  <a:lnTo>
                    <a:pt x="0" y="0"/>
                  </a:lnTo>
                  <a:close/>
                </a:path>
              </a:pathLst>
            </a:custGeom>
            <a:blipFill rotWithShape="1">
              <a:blip r:embed="rId3">
                <a:alphaModFix amt="31000"/>
              </a:blip>
              <a:stretch>
                <a:fillRect b="0" l="0" r="0" t="0"/>
              </a:stretch>
            </a:blipFill>
            <a:ln>
              <a:noFill/>
            </a:ln>
          </p:spPr>
        </p:sp>
        <p:sp>
          <p:nvSpPr>
            <p:cNvPr id="99" name="Google Shape;99;p2"/>
            <p:cNvSpPr/>
            <p:nvPr/>
          </p:nvSpPr>
          <p:spPr>
            <a:xfrm>
              <a:off x="1311122" y="1311122"/>
              <a:ext cx="10252025" cy="10252025"/>
            </a:xfrm>
            <a:custGeom>
              <a:rect b="b" l="l" r="r" t="t"/>
              <a:pathLst>
                <a:path extrusionOk="0" h="10252025" w="10252025">
                  <a:moveTo>
                    <a:pt x="0" y="0"/>
                  </a:moveTo>
                  <a:lnTo>
                    <a:pt x="10252025" y="0"/>
                  </a:lnTo>
                  <a:lnTo>
                    <a:pt x="10252025" y="10252025"/>
                  </a:lnTo>
                  <a:lnTo>
                    <a:pt x="0" y="10252025"/>
                  </a:lnTo>
                  <a:lnTo>
                    <a:pt x="0" y="0"/>
                  </a:lnTo>
                  <a:close/>
                </a:path>
              </a:pathLst>
            </a:custGeom>
            <a:blipFill rotWithShape="1">
              <a:blip r:embed="rId3">
                <a:alphaModFix/>
              </a:blip>
              <a:stretch>
                <a:fillRect b="0" l="0" r="0" t="0"/>
              </a:stretch>
            </a:blipFill>
            <a:ln>
              <a:noFill/>
            </a:ln>
          </p:spPr>
        </p:sp>
      </p:grpSp>
      <p:sp>
        <p:nvSpPr>
          <p:cNvPr id="100" name="Google Shape;100;p2"/>
          <p:cNvSpPr/>
          <p:nvPr/>
        </p:nvSpPr>
        <p:spPr>
          <a:xfrm>
            <a:off x="10035308" y="1972562"/>
            <a:ext cx="6523899" cy="6341888"/>
          </a:xfrm>
          <a:custGeom>
            <a:rect b="b" l="l" r="r" t="t"/>
            <a:pathLst>
              <a:path extrusionOk="0" h="6562979" w="6751336">
                <a:moveTo>
                  <a:pt x="6751323" y="5480583"/>
                </a:moveTo>
                <a:cubicBezTo>
                  <a:pt x="6751323" y="6078372"/>
                  <a:pt x="6236116" y="6562979"/>
                  <a:pt x="5600533" y="6562979"/>
                </a:cubicBezTo>
                <a:lnTo>
                  <a:pt x="1150790" y="6562979"/>
                </a:lnTo>
                <a:cubicBezTo>
                  <a:pt x="515221" y="6562979"/>
                  <a:pt x="0" y="6078385"/>
                  <a:pt x="0" y="5480583"/>
                </a:cubicBezTo>
                <a:lnTo>
                  <a:pt x="0" y="1082383"/>
                </a:lnTo>
                <a:cubicBezTo>
                  <a:pt x="0" y="484594"/>
                  <a:pt x="515207" y="0"/>
                  <a:pt x="1150790" y="0"/>
                </a:cubicBezTo>
                <a:lnTo>
                  <a:pt x="5600546" y="0"/>
                </a:lnTo>
                <a:cubicBezTo>
                  <a:pt x="6236116" y="0"/>
                  <a:pt x="6751336" y="484594"/>
                  <a:pt x="6751336" y="1082383"/>
                </a:cubicBezTo>
                <a:lnTo>
                  <a:pt x="6751336" y="5480583"/>
                </a:lnTo>
                <a:close/>
              </a:path>
            </a:pathLst>
          </a:custGeom>
          <a:blipFill rotWithShape="1">
            <a:blip r:embed="rId4">
              <a:alphaModFix/>
            </a:blip>
            <a:stretch>
              <a:fillRect b="-244" l="-98" r="-1183" t="-244"/>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2"/>
          <p:cNvGrpSpPr/>
          <p:nvPr/>
        </p:nvGrpSpPr>
        <p:grpSpPr>
          <a:xfrm>
            <a:off x="1028700" y="2015781"/>
            <a:ext cx="8737798" cy="5349873"/>
            <a:chOff x="0" y="-76200"/>
            <a:chExt cx="11650397" cy="7133165"/>
          </a:xfrm>
        </p:grpSpPr>
        <p:sp>
          <p:nvSpPr>
            <p:cNvPr id="102" name="Google Shape;102;p2"/>
            <p:cNvSpPr txBox="1"/>
            <p:nvPr/>
          </p:nvSpPr>
          <p:spPr>
            <a:xfrm>
              <a:off x="0" y="-76200"/>
              <a:ext cx="11650397" cy="1494367"/>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1" i="0" lang="en-US" sz="6999" u="none" cap="none" strike="noStrike">
                  <a:solidFill>
                    <a:srgbClr val="2A2E3A"/>
                  </a:solidFill>
                  <a:latin typeface="Arial"/>
                  <a:ea typeface="Arial"/>
                  <a:cs typeface="Arial"/>
                  <a:sym typeface="Arial"/>
                </a:rPr>
                <a:t>Introduction</a:t>
              </a:r>
              <a:endParaRPr/>
            </a:p>
          </p:txBody>
        </p:sp>
        <p:sp>
          <p:nvSpPr>
            <p:cNvPr id="103" name="Google Shape;103;p2"/>
            <p:cNvSpPr txBox="1"/>
            <p:nvPr/>
          </p:nvSpPr>
          <p:spPr>
            <a:xfrm>
              <a:off x="0" y="2127461"/>
              <a:ext cx="10518218" cy="492950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2A2E3A"/>
                  </a:solidFill>
                  <a:latin typeface="Arial"/>
                  <a:ea typeface="Arial"/>
                  <a:cs typeface="Arial"/>
                  <a:sym typeface="Arial"/>
                </a:rPr>
                <a:t>The Design and Implementation of a Company Network System aims to establish a reliable, scalable, and secure infrastructure that supports the company's daily operations and future growth. This project involves setting up a network across two branches, utilizing core and access switches, routers, VLANs for departmental segmentation, and secure connectivity through tunnels. The focus is on ensuring high availability, redundancy with HSRP, and security, while maintaining efficient communication between branches and providing secure, managed access to internal resources.</a:t>
              </a:r>
              <a:endParaRPr/>
            </a:p>
          </p:txBody>
        </p:sp>
      </p:grpSp>
      <p:sp>
        <p:nvSpPr>
          <p:cNvPr id="104" name="Google Shape;104;p2"/>
          <p:cNvSpPr txBox="1"/>
          <p:nvPr/>
        </p:nvSpPr>
        <p:spPr>
          <a:xfrm>
            <a:off x="1028700" y="8957310"/>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53969"/>
        </a:solidFill>
      </p:bgPr>
    </p:bg>
    <p:spTree>
      <p:nvGrpSpPr>
        <p:cNvPr id="108" name="Shape 108"/>
        <p:cNvGrpSpPr/>
        <p:nvPr/>
      </p:nvGrpSpPr>
      <p:grpSpPr>
        <a:xfrm>
          <a:off x="0" y="0"/>
          <a:ext cx="0" cy="0"/>
          <a:chOff x="0" y="0"/>
          <a:chExt cx="0" cy="0"/>
        </a:xfrm>
      </p:grpSpPr>
      <p:pic>
        <p:nvPicPr>
          <p:cNvPr id="109" name="Google Shape;109;p3"/>
          <p:cNvPicPr preferRelativeResize="0"/>
          <p:nvPr/>
        </p:nvPicPr>
        <p:blipFill rotWithShape="1">
          <a:blip r:embed="rId3">
            <a:alphaModFix amt="14000"/>
          </a:blip>
          <a:srcRect b="41099" l="0" r="0" t="27933"/>
          <a:stretch/>
        </p:blipFill>
        <p:spPr>
          <a:xfrm>
            <a:off x="9525" y="0"/>
            <a:ext cx="18288000" cy="3773114"/>
          </a:xfrm>
          <a:prstGeom prst="rect">
            <a:avLst/>
          </a:prstGeom>
          <a:noFill/>
          <a:ln>
            <a:noFill/>
          </a:ln>
        </p:spPr>
      </p:pic>
      <p:grpSp>
        <p:nvGrpSpPr>
          <p:cNvPr id="110" name="Google Shape;110;p3"/>
          <p:cNvGrpSpPr/>
          <p:nvPr/>
        </p:nvGrpSpPr>
        <p:grpSpPr>
          <a:xfrm>
            <a:off x="0" y="3519957"/>
            <a:ext cx="18288000" cy="6767043"/>
            <a:chOff x="0" y="-66675"/>
            <a:chExt cx="4816593" cy="1782266"/>
          </a:xfrm>
        </p:grpSpPr>
        <p:sp>
          <p:nvSpPr>
            <p:cNvPr id="111" name="Google Shape;111;p3"/>
            <p:cNvSpPr/>
            <p:nvPr/>
          </p:nvSpPr>
          <p:spPr>
            <a:xfrm>
              <a:off x="0" y="0"/>
              <a:ext cx="4816592" cy="1715591"/>
            </a:xfrm>
            <a:custGeom>
              <a:rect b="b" l="l" r="r" t="t"/>
              <a:pathLst>
                <a:path extrusionOk="0" h="1715591" w="4816592">
                  <a:moveTo>
                    <a:pt x="0" y="0"/>
                  </a:moveTo>
                  <a:lnTo>
                    <a:pt x="4816592" y="0"/>
                  </a:lnTo>
                  <a:lnTo>
                    <a:pt x="4816592" y="1715591"/>
                  </a:lnTo>
                  <a:lnTo>
                    <a:pt x="0" y="1715591"/>
                  </a:lnTo>
                  <a:close/>
                </a:path>
              </a:pathLst>
            </a:custGeom>
            <a:solidFill>
              <a:srgbClr val="F4F4F4"/>
            </a:solidFill>
            <a:ln>
              <a:noFill/>
            </a:ln>
          </p:spPr>
        </p:sp>
        <p:sp>
          <p:nvSpPr>
            <p:cNvPr id="112" name="Google Shape;112;p3"/>
            <p:cNvSpPr txBox="1"/>
            <p:nvPr/>
          </p:nvSpPr>
          <p:spPr>
            <a:xfrm>
              <a:off x="0" y="-66675"/>
              <a:ext cx="4816593" cy="1782266"/>
            </a:xfrm>
            <a:prstGeom prst="rect">
              <a:avLst/>
            </a:prstGeom>
            <a:noFill/>
            <a:ln>
              <a:noFill/>
            </a:ln>
          </p:spPr>
          <p:txBody>
            <a:bodyPr anchorCtr="0" anchor="ctr" bIns="50800" lIns="50800" spcFirstLastPara="1" rIns="50800" wrap="square" tIns="50800">
              <a:noAutofit/>
            </a:bodyPr>
            <a:lstStyle/>
            <a:p>
              <a:pPr indent="0" lvl="0" marL="0" marR="0" rtl="0" algn="ctr">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113" name="Google Shape;113;p3"/>
          <p:cNvGraphicFramePr/>
          <p:nvPr/>
        </p:nvGraphicFramePr>
        <p:xfrm>
          <a:off x="2035380" y="4304794"/>
          <a:ext cx="3000000" cy="3000000"/>
        </p:xfrm>
        <a:graphic>
          <a:graphicData uri="http://schemas.openxmlformats.org/drawingml/2006/table">
            <a:tbl>
              <a:tblPr>
                <a:noFill/>
                <a:tableStyleId>{73C001E1-EA56-41B4-8478-21D2F56779AA}</a:tableStyleId>
              </a:tblPr>
              <a:tblGrid>
                <a:gridCol w="5219900"/>
                <a:gridCol w="1384450"/>
              </a:tblGrid>
              <a:tr h="827600">
                <a:tc>
                  <a:txBody>
                    <a:bodyPr/>
                    <a:lstStyle/>
                    <a:p>
                      <a:pPr indent="0" lvl="0" marL="0" marR="0" rtl="0" algn="l">
                        <a:lnSpc>
                          <a:spcPct val="140015"/>
                        </a:lnSpc>
                        <a:spcBef>
                          <a:spcPts val="0"/>
                        </a:spcBef>
                        <a:spcAft>
                          <a:spcPts val="0"/>
                        </a:spcAft>
                        <a:buNone/>
                      </a:pPr>
                      <a:r>
                        <a:rPr lang="en-US" sz="2599" u="none" cap="none" strike="noStrike">
                          <a:solidFill>
                            <a:srgbClr val="2A2E3A"/>
                          </a:solidFill>
                          <a:latin typeface="Arial"/>
                          <a:ea typeface="Arial"/>
                          <a:cs typeface="Arial"/>
                          <a:sym typeface="Arial"/>
                        </a:rPr>
                        <a:t>Team Members</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F4F4F4"/>
                      </a:solidFill>
                      <a:prstDash val="solid"/>
                      <a:round/>
                      <a:headEnd len="sm" w="sm" type="none"/>
                      <a:tailEnd len="sm" w="sm" type="none"/>
                    </a:lnB>
                  </a:tcPr>
                </a:tc>
                <a:tc>
                  <a:txBody>
                    <a:bodyPr/>
                    <a:lstStyle/>
                    <a:p>
                      <a:pPr indent="0" lvl="0" marL="0" marR="0" rtl="0" algn="r">
                        <a:lnSpc>
                          <a:spcPct val="140000"/>
                        </a:lnSpc>
                        <a:spcBef>
                          <a:spcPts val="0"/>
                        </a:spcBef>
                        <a:spcAft>
                          <a:spcPts val="0"/>
                        </a:spcAft>
                        <a:buNone/>
                      </a:pPr>
                      <a:r>
                        <a:rPr b="1" lang="en-US" sz="2600" u="none" cap="none" strike="noStrike">
                          <a:solidFill>
                            <a:srgbClr val="718BAB"/>
                          </a:solidFill>
                          <a:latin typeface="Arial"/>
                          <a:ea typeface="Arial"/>
                          <a:cs typeface="Arial"/>
                          <a:sym typeface="Arial"/>
                        </a:rPr>
                        <a:t>3</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F4F4F4"/>
                      </a:solidFill>
                      <a:prstDash val="solid"/>
                      <a:round/>
                      <a:headEnd len="sm" w="sm" type="none"/>
                      <a:tailEnd len="sm" w="sm" type="none"/>
                    </a:lnB>
                  </a:tcPr>
                </a:tc>
              </a:tr>
              <a:tr h="832375">
                <a:tc>
                  <a:txBody>
                    <a:bodyPr/>
                    <a:lstStyle/>
                    <a:p>
                      <a:pPr indent="0" lvl="0" marL="0" marR="0" rtl="0" algn="l">
                        <a:lnSpc>
                          <a:spcPct val="140015"/>
                        </a:lnSpc>
                        <a:spcBef>
                          <a:spcPts val="0"/>
                        </a:spcBef>
                        <a:spcAft>
                          <a:spcPts val="0"/>
                        </a:spcAft>
                        <a:buNone/>
                      </a:pPr>
                      <a:r>
                        <a:rPr lang="en-US" sz="2599" u="none" cap="none" strike="noStrike">
                          <a:solidFill>
                            <a:srgbClr val="2A2E3A"/>
                          </a:solidFill>
                          <a:latin typeface="Arial"/>
                          <a:ea typeface="Arial"/>
                          <a:cs typeface="Arial"/>
                          <a:sym typeface="Arial"/>
                        </a:rPr>
                        <a:t>Topology</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c>
                  <a:txBody>
                    <a:bodyPr/>
                    <a:lstStyle/>
                    <a:p>
                      <a:pPr indent="0" lvl="0" marL="0" marR="0" rtl="0" algn="r">
                        <a:lnSpc>
                          <a:spcPct val="140000"/>
                        </a:lnSpc>
                        <a:spcBef>
                          <a:spcPts val="0"/>
                        </a:spcBef>
                        <a:spcAft>
                          <a:spcPts val="0"/>
                        </a:spcAft>
                        <a:buNone/>
                      </a:pPr>
                      <a:r>
                        <a:rPr b="1" lang="en-US" sz="2600" u="none" cap="none" strike="noStrike">
                          <a:solidFill>
                            <a:srgbClr val="718BAB"/>
                          </a:solidFill>
                          <a:latin typeface="Arial"/>
                          <a:ea typeface="Arial"/>
                          <a:cs typeface="Arial"/>
                          <a:sym typeface="Arial"/>
                        </a:rPr>
                        <a:t>4</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r>
              <a:tr h="832375">
                <a:tc>
                  <a:txBody>
                    <a:bodyPr/>
                    <a:lstStyle/>
                    <a:p>
                      <a:pPr indent="0" lvl="0" marL="0" marR="0" rtl="0" algn="l">
                        <a:lnSpc>
                          <a:spcPct val="140015"/>
                        </a:lnSpc>
                        <a:spcBef>
                          <a:spcPts val="0"/>
                        </a:spcBef>
                        <a:spcAft>
                          <a:spcPts val="0"/>
                        </a:spcAft>
                        <a:buNone/>
                      </a:pPr>
                      <a:r>
                        <a:rPr lang="en-US" sz="2599" u="none" cap="none" strike="noStrike">
                          <a:solidFill>
                            <a:srgbClr val="2A2E3A"/>
                          </a:solidFill>
                          <a:latin typeface="Arial"/>
                          <a:ea typeface="Arial"/>
                          <a:cs typeface="Arial"/>
                          <a:sym typeface="Arial"/>
                        </a:rPr>
                        <a:t>Objectives</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c>
                  <a:txBody>
                    <a:bodyPr/>
                    <a:lstStyle/>
                    <a:p>
                      <a:pPr indent="0" lvl="0" marL="0" marR="0" rtl="0" algn="r">
                        <a:lnSpc>
                          <a:spcPct val="140000"/>
                        </a:lnSpc>
                        <a:spcBef>
                          <a:spcPts val="0"/>
                        </a:spcBef>
                        <a:spcAft>
                          <a:spcPts val="0"/>
                        </a:spcAft>
                        <a:buNone/>
                      </a:pPr>
                      <a:r>
                        <a:rPr b="1" lang="en-US" sz="2600" u="none" cap="none" strike="noStrike">
                          <a:solidFill>
                            <a:srgbClr val="718BAB"/>
                          </a:solidFill>
                          <a:latin typeface="Arial"/>
                          <a:ea typeface="Arial"/>
                          <a:cs typeface="Arial"/>
                          <a:sym typeface="Arial"/>
                        </a:rPr>
                        <a:t>5</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r>
              <a:tr h="832375">
                <a:tc>
                  <a:txBody>
                    <a:bodyPr/>
                    <a:lstStyle/>
                    <a:p>
                      <a:pPr indent="0" lvl="0" marL="0" marR="0" rtl="0" algn="l">
                        <a:lnSpc>
                          <a:spcPct val="140015"/>
                        </a:lnSpc>
                        <a:spcBef>
                          <a:spcPts val="0"/>
                        </a:spcBef>
                        <a:spcAft>
                          <a:spcPts val="0"/>
                        </a:spcAft>
                        <a:buNone/>
                      </a:pPr>
                      <a:r>
                        <a:rPr lang="en-US" sz="2599" u="none" cap="none" strike="noStrike">
                          <a:solidFill>
                            <a:srgbClr val="2A2E3A"/>
                          </a:solidFill>
                          <a:latin typeface="Arial"/>
                          <a:ea typeface="Arial"/>
                          <a:cs typeface="Arial"/>
                          <a:sym typeface="Arial"/>
                        </a:rPr>
                        <a:t>VLAN Configuration</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c>
                  <a:txBody>
                    <a:bodyPr/>
                    <a:lstStyle/>
                    <a:p>
                      <a:pPr indent="0" lvl="0" marL="0" marR="0" rtl="0" algn="r">
                        <a:lnSpc>
                          <a:spcPct val="140000"/>
                        </a:lnSpc>
                        <a:spcBef>
                          <a:spcPts val="0"/>
                        </a:spcBef>
                        <a:spcAft>
                          <a:spcPts val="0"/>
                        </a:spcAft>
                        <a:buNone/>
                      </a:pPr>
                      <a:r>
                        <a:rPr b="1" lang="en-US" sz="2600" u="none" cap="none" strike="noStrike">
                          <a:solidFill>
                            <a:srgbClr val="718BAB"/>
                          </a:solidFill>
                          <a:latin typeface="Arial"/>
                          <a:ea typeface="Arial"/>
                          <a:cs typeface="Arial"/>
                          <a:sym typeface="Arial"/>
                        </a:rPr>
                        <a:t>6</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r>
              <a:tr h="790575">
                <a:tc>
                  <a:txBody>
                    <a:bodyPr/>
                    <a:lstStyle/>
                    <a:p>
                      <a:pPr indent="0" lvl="0" marL="0" marR="0" rtl="0" algn="l">
                        <a:lnSpc>
                          <a:spcPct val="140015"/>
                        </a:lnSpc>
                        <a:spcBef>
                          <a:spcPts val="0"/>
                        </a:spcBef>
                        <a:spcAft>
                          <a:spcPts val="0"/>
                        </a:spcAft>
                        <a:buNone/>
                      </a:pPr>
                      <a:r>
                        <a:rPr lang="en-US" sz="2599" u="none" cap="none" strike="noStrike">
                          <a:solidFill>
                            <a:srgbClr val="2A2E3A"/>
                          </a:solidFill>
                          <a:latin typeface="Arial"/>
                          <a:ea typeface="Arial"/>
                          <a:cs typeface="Arial"/>
                          <a:sym typeface="Arial"/>
                        </a:rPr>
                        <a:t>Inter-VLAN Routing</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c>
                  <a:txBody>
                    <a:bodyPr/>
                    <a:lstStyle/>
                    <a:p>
                      <a:pPr indent="0" lvl="0" marL="0" marR="0" rtl="0" algn="r">
                        <a:lnSpc>
                          <a:spcPct val="140000"/>
                        </a:lnSpc>
                        <a:spcBef>
                          <a:spcPts val="0"/>
                        </a:spcBef>
                        <a:spcAft>
                          <a:spcPts val="0"/>
                        </a:spcAft>
                        <a:buNone/>
                      </a:pPr>
                      <a:r>
                        <a:rPr b="1" lang="en-US" sz="2600" u="none" cap="none" strike="noStrike">
                          <a:solidFill>
                            <a:srgbClr val="718BAB"/>
                          </a:solidFill>
                          <a:latin typeface="Arial"/>
                          <a:ea typeface="Arial"/>
                          <a:cs typeface="Arial"/>
                          <a:sym typeface="Arial"/>
                        </a:rPr>
                        <a:t>7</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r>
              <a:tr h="838200">
                <a:tc>
                  <a:txBody>
                    <a:bodyPr/>
                    <a:lstStyle/>
                    <a:p>
                      <a:pPr indent="0" lvl="0" marL="0" marR="0" rtl="0" algn="l">
                        <a:lnSpc>
                          <a:spcPct val="140015"/>
                        </a:lnSpc>
                        <a:spcBef>
                          <a:spcPts val="0"/>
                        </a:spcBef>
                        <a:spcAft>
                          <a:spcPts val="0"/>
                        </a:spcAft>
                        <a:buNone/>
                      </a:pPr>
                      <a:r>
                        <a:rPr lang="en-US" sz="2599" u="none" cap="none" strike="noStrike">
                          <a:solidFill>
                            <a:srgbClr val="2A2E3A"/>
                          </a:solidFill>
                          <a:latin typeface="Arial"/>
                          <a:ea typeface="Arial"/>
                          <a:cs typeface="Arial"/>
                          <a:sym typeface="Arial"/>
                        </a:rPr>
                        <a:t>DHCP Configuration</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0" rtl="0" algn="r">
                        <a:lnSpc>
                          <a:spcPct val="140000"/>
                        </a:lnSpc>
                        <a:spcBef>
                          <a:spcPts val="0"/>
                        </a:spcBef>
                        <a:spcAft>
                          <a:spcPts val="0"/>
                        </a:spcAft>
                        <a:buNone/>
                      </a:pPr>
                      <a:r>
                        <a:rPr b="1" lang="en-US" sz="2600" u="none" cap="none" strike="noStrike">
                          <a:solidFill>
                            <a:srgbClr val="718BAB"/>
                          </a:solidFill>
                          <a:latin typeface="Arimo"/>
                          <a:ea typeface="Arimo"/>
                          <a:cs typeface="Arimo"/>
                          <a:sym typeface="Arimo"/>
                        </a:rPr>
                        <a:t>8</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DBDBDB"/>
                      </a:solidFill>
                      <a:prstDash val="solid"/>
                      <a:round/>
                      <a:headEnd len="sm" w="sm" type="none"/>
                      <a:tailEnd len="sm" w="sm" type="none"/>
                    </a:lnB>
                  </a:tcPr>
                </a:tc>
              </a:tr>
            </a:tbl>
          </a:graphicData>
        </a:graphic>
      </p:graphicFrame>
      <p:graphicFrame>
        <p:nvGraphicFramePr>
          <p:cNvPr id="114" name="Google Shape;114;p3"/>
          <p:cNvGraphicFramePr/>
          <p:nvPr/>
        </p:nvGraphicFramePr>
        <p:xfrm>
          <a:off x="9647029" y="4304794"/>
          <a:ext cx="3000000" cy="3000000"/>
        </p:xfrm>
        <a:graphic>
          <a:graphicData uri="http://schemas.openxmlformats.org/drawingml/2006/table">
            <a:tbl>
              <a:tblPr>
                <a:noFill/>
                <a:tableStyleId>{73C001E1-EA56-41B4-8478-21D2F56779AA}</a:tableStyleId>
              </a:tblPr>
              <a:tblGrid>
                <a:gridCol w="5219900"/>
                <a:gridCol w="1384450"/>
              </a:tblGrid>
              <a:tr h="832225">
                <a:tc>
                  <a:txBody>
                    <a:bodyPr/>
                    <a:lstStyle/>
                    <a:p>
                      <a:pPr indent="0" lvl="0" marL="0" marR="0" rtl="0" algn="l">
                        <a:lnSpc>
                          <a:spcPct val="140015"/>
                        </a:lnSpc>
                        <a:spcBef>
                          <a:spcPts val="0"/>
                        </a:spcBef>
                        <a:spcAft>
                          <a:spcPts val="0"/>
                        </a:spcAft>
                        <a:buNone/>
                      </a:pPr>
                      <a:r>
                        <a:rPr lang="en-US" sz="2599" u="none" cap="none" strike="noStrike">
                          <a:solidFill>
                            <a:srgbClr val="2A2E3A"/>
                          </a:solidFill>
                          <a:latin typeface="Arial"/>
                          <a:ea typeface="Arial"/>
                          <a:cs typeface="Arial"/>
                          <a:sym typeface="Arial"/>
                        </a:rPr>
                        <a:t>HSRP Configuration</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c>
                  <a:txBody>
                    <a:bodyPr/>
                    <a:lstStyle/>
                    <a:p>
                      <a:pPr indent="0" lvl="0" marL="0" marR="0" rtl="0" algn="r">
                        <a:lnSpc>
                          <a:spcPct val="140000"/>
                        </a:lnSpc>
                        <a:spcBef>
                          <a:spcPts val="0"/>
                        </a:spcBef>
                        <a:spcAft>
                          <a:spcPts val="0"/>
                        </a:spcAft>
                        <a:buNone/>
                      </a:pPr>
                      <a:r>
                        <a:rPr b="1" lang="en-US" sz="2600" u="none" cap="none" strike="noStrike">
                          <a:solidFill>
                            <a:srgbClr val="718BAB"/>
                          </a:solidFill>
                          <a:latin typeface="Arial"/>
                          <a:ea typeface="Arial"/>
                          <a:cs typeface="Arial"/>
                          <a:sym typeface="Arial"/>
                        </a:rPr>
                        <a:t>9</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r>
              <a:tr h="832225">
                <a:tc>
                  <a:txBody>
                    <a:bodyPr/>
                    <a:lstStyle/>
                    <a:p>
                      <a:pPr indent="0" lvl="0" marL="0" marR="0" rtl="0" algn="l">
                        <a:lnSpc>
                          <a:spcPct val="140015"/>
                        </a:lnSpc>
                        <a:spcBef>
                          <a:spcPts val="0"/>
                        </a:spcBef>
                        <a:spcAft>
                          <a:spcPts val="0"/>
                        </a:spcAft>
                        <a:buNone/>
                      </a:pPr>
                      <a:r>
                        <a:rPr lang="en-US" sz="2599" u="none" cap="none" strike="noStrike">
                          <a:solidFill>
                            <a:srgbClr val="2A2E3A"/>
                          </a:solidFill>
                          <a:latin typeface="Arial"/>
                          <a:ea typeface="Arial"/>
                          <a:cs typeface="Arial"/>
                          <a:sym typeface="Arial"/>
                        </a:rPr>
                        <a:t>WLC Configuration</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c>
                  <a:txBody>
                    <a:bodyPr/>
                    <a:lstStyle/>
                    <a:p>
                      <a:pPr indent="0" lvl="0" marL="0" marR="0" rtl="0" algn="r">
                        <a:lnSpc>
                          <a:spcPct val="140000"/>
                        </a:lnSpc>
                        <a:spcBef>
                          <a:spcPts val="0"/>
                        </a:spcBef>
                        <a:spcAft>
                          <a:spcPts val="0"/>
                        </a:spcAft>
                        <a:buNone/>
                      </a:pPr>
                      <a:r>
                        <a:rPr b="1" lang="en-US" sz="2600" u="none" cap="none" strike="noStrike">
                          <a:solidFill>
                            <a:srgbClr val="718BAB"/>
                          </a:solidFill>
                          <a:latin typeface="Arial"/>
                          <a:ea typeface="Arial"/>
                          <a:cs typeface="Arial"/>
                          <a:sym typeface="Arial"/>
                        </a:rPr>
                        <a:t>10</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r>
              <a:tr h="832225">
                <a:tc>
                  <a:txBody>
                    <a:bodyPr/>
                    <a:lstStyle/>
                    <a:p>
                      <a:pPr indent="0" lvl="0" marL="0" marR="0" rtl="0" algn="l">
                        <a:lnSpc>
                          <a:spcPct val="140015"/>
                        </a:lnSpc>
                        <a:spcBef>
                          <a:spcPts val="0"/>
                        </a:spcBef>
                        <a:spcAft>
                          <a:spcPts val="0"/>
                        </a:spcAft>
                        <a:buNone/>
                      </a:pPr>
                      <a:r>
                        <a:rPr lang="en-US" sz="2599" u="none" cap="none" strike="noStrike">
                          <a:solidFill>
                            <a:srgbClr val="2A2E3A"/>
                          </a:solidFill>
                          <a:latin typeface="Arial"/>
                          <a:ea typeface="Arial"/>
                          <a:cs typeface="Arial"/>
                          <a:sym typeface="Arial"/>
                        </a:rPr>
                        <a:t>OSPF Configuration</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c>
                  <a:txBody>
                    <a:bodyPr/>
                    <a:lstStyle/>
                    <a:p>
                      <a:pPr indent="0" lvl="0" marL="0" marR="0" rtl="0" algn="r">
                        <a:lnSpc>
                          <a:spcPct val="140000"/>
                        </a:lnSpc>
                        <a:spcBef>
                          <a:spcPts val="0"/>
                        </a:spcBef>
                        <a:spcAft>
                          <a:spcPts val="0"/>
                        </a:spcAft>
                        <a:buNone/>
                      </a:pPr>
                      <a:r>
                        <a:rPr b="1" lang="en-US" sz="2600" u="none" cap="none" strike="noStrike">
                          <a:solidFill>
                            <a:srgbClr val="718BAB"/>
                          </a:solidFill>
                          <a:latin typeface="Arial"/>
                          <a:ea typeface="Arial"/>
                          <a:cs typeface="Arial"/>
                          <a:sym typeface="Arial"/>
                        </a:rPr>
                        <a:t>11</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r>
              <a:tr h="827450">
                <a:tc>
                  <a:txBody>
                    <a:bodyPr/>
                    <a:lstStyle/>
                    <a:p>
                      <a:pPr indent="0" lvl="0" marL="0" marR="0" rtl="0" algn="l">
                        <a:lnSpc>
                          <a:spcPct val="140015"/>
                        </a:lnSpc>
                        <a:spcBef>
                          <a:spcPts val="0"/>
                        </a:spcBef>
                        <a:spcAft>
                          <a:spcPts val="0"/>
                        </a:spcAft>
                        <a:buNone/>
                      </a:pPr>
                      <a:r>
                        <a:rPr lang="en-US" sz="2599" u="none" cap="none" strike="noStrike">
                          <a:solidFill>
                            <a:srgbClr val="2A2E3A"/>
                          </a:solidFill>
                          <a:latin typeface="Arial"/>
                          <a:ea typeface="Arial"/>
                          <a:cs typeface="Arial"/>
                          <a:sym typeface="Arial"/>
                        </a:rPr>
                        <a:t>Switch Security Configuration</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c>
                  <a:txBody>
                    <a:bodyPr/>
                    <a:lstStyle/>
                    <a:p>
                      <a:pPr indent="0" lvl="0" marL="0" marR="0" rtl="0" algn="r">
                        <a:lnSpc>
                          <a:spcPct val="140000"/>
                        </a:lnSpc>
                        <a:spcBef>
                          <a:spcPts val="0"/>
                        </a:spcBef>
                        <a:spcAft>
                          <a:spcPts val="0"/>
                        </a:spcAft>
                        <a:buNone/>
                      </a:pPr>
                      <a:r>
                        <a:rPr b="1" lang="en-US" sz="2600" u="none" cap="none" strike="noStrike">
                          <a:solidFill>
                            <a:srgbClr val="718BAB"/>
                          </a:solidFill>
                          <a:latin typeface="Arial"/>
                          <a:ea typeface="Arial"/>
                          <a:cs typeface="Arial"/>
                          <a:sym typeface="Arial"/>
                        </a:rPr>
                        <a:t>13</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r>
              <a:tr h="827450">
                <a:tc>
                  <a:txBody>
                    <a:bodyPr/>
                    <a:lstStyle/>
                    <a:p>
                      <a:pPr indent="0" lvl="0" marL="0" marR="0" rtl="0" algn="l">
                        <a:lnSpc>
                          <a:spcPct val="140015"/>
                        </a:lnSpc>
                        <a:spcBef>
                          <a:spcPts val="0"/>
                        </a:spcBef>
                        <a:spcAft>
                          <a:spcPts val="0"/>
                        </a:spcAft>
                        <a:buNone/>
                      </a:pPr>
                      <a:r>
                        <a:rPr lang="en-US" sz="2599" u="none" cap="none" strike="noStrike">
                          <a:solidFill>
                            <a:srgbClr val="2A2E3A"/>
                          </a:solidFill>
                          <a:latin typeface="Arial"/>
                          <a:ea typeface="Arial"/>
                          <a:cs typeface="Arial"/>
                          <a:sym typeface="Arial"/>
                        </a:rPr>
                        <a:t>EtherChannel Configuration</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c>
                  <a:txBody>
                    <a:bodyPr/>
                    <a:lstStyle/>
                    <a:p>
                      <a:pPr indent="0" lvl="0" marL="0" marR="0" rtl="0" algn="r">
                        <a:lnSpc>
                          <a:spcPct val="140000"/>
                        </a:lnSpc>
                        <a:spcBef>
                          <a:spcPts val="0"/>
                        </a:spcBef>
                        <a:spcAft>
                          <a:spcPts val="0"/>
                        </a:spcAft>
                        <a:buNone/>
                      </a:pPr>
                      <a:r>
                        <a:rPr b="1" lang="en-US" sz="2600" u="none" cap="none" strike="noStrike">
                          <a:solidFill>
                            <a:srgbClr val="718BAB"/>
                          </a:solidFill>
                          <a:latin typeface="Arial"/>
                          <a:ea typeface="Arial"/>
                          <a:cs typeface="Arial"/>
                          <a:sym typeface="Arial"/>
                        </a:rPr>
                        <a:t>14</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tcPr>
                </a:tc>
              </a:tr>
              <a:tr h="827450">
                <a:tc>
                  <a:txBody>
                    <a:bodyPr/>
                    <a:lstStyle/>
                    <a:p>
                      <a:pPr indent="0" lvl="0" marL="0" marR="0" rtl="0" algn="l">
                        <a:lnSpc>
                          <a:spcPct val="140015"/>
                        </a:lnSpc>
                        <a:spcBef>
                          <a:spcPts val="0"/>
                        </a:spcBef>
                        <a:spcAft>
                          <a:spcPts val="0"/>
                        </a:spcAft>
                        <a:buNone/>
                      </a:pPr>
                      <a:r>
                        <a:rPr lang="en-US" sz="2599" u="none" cap="none" strike="noStrike">
                          <a:solidFill>
                            <a:srgbClr val="2A2E3A"/>
                          </a:solidFill>
                          <a:latin typeface="Arial"/>
                          <a:ea typeface="Arial"/>
                          <a:cs typeface="Arial"/>
                          <a:sym typeface="Arial"/>
                        </a:rPr>
                        <a:t>GRE Tunnel </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0" rtl="0" algn="r">
                        <a:lnSpc>
                          <a:spcPct val="140000"/>
                        </a:lnSpc>
                        <a:spcBef>
                          <a:spcPts val="0"/>
                        </a:spcBef>
                        <a:spcAft>
                          <a:spcPts val="0"/>
                        </a:spcAft>
                        <a:buNone/>
                      </a:pPr>
                      <a:r>
                        <a:rPr b="1" lang="en-US" sz="2600" u="none" cap="none" strike="noStrike">
                          <a:solidFill>
                            <a:srgbClr val="718BAB"/>
                          </a:solidFill>
                          <a:latin typeface="Arial"/>
                          <a:ea typeface="Arial"/>
                          <a:cs typeface="Arial"/>
                          <a:sym typeface="Arial"/>
                        </a:rPr>
                        <a:t>15</a:t>
                      </a:r>
                      <a:endParaRPr sz="1100" u="none" cap="none" strike="noStrike"/>
                    </a:p>
                  </a:txBody>
                  <a:tcPr marT="152400" marB="152400" marR="152400" marL="1524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DBDBDB"/>
                      </a:solidFill>
                      <a:prstDash val="solid"/>
                      <a:round/>
                      <a:headEnd len="sm" w="sm" type="none"/>
                      <a:tailEnd len="sm" w="sm" type="none"/>
                    </a:lnB>
                  </a:tcPr>
                </a:tc>
              </a:tr>
            </a:tbl>
          </a:graphicData>
        </a:graphic>
      </p:graphicFrame>
      <p:sp>
        <p:nvSpPr>
          <p:cNvPr id="115" name="Google Shape;115;p3"/>
          <p:cNvSpPr txBox="1"/>
          <p:nvPr/>
        </p:nvSpPr>
        <p:spPr>
          <a:xfrm>
            <a:off x="4639504" y="1391465"/>
            <a:ext cx="9008992" cy="1139825"/>
          </a:xfrm>
          <a:prstGeom prst="rect">
            <a:avLst/>
          </a:prstGeom>
          <a:noFill/>
          <a:ln>
            <a:noFill/>
          </a:ln>
        </p:spPr>
        <p:txBody>
          <a:bodyPr anchorCtr="0" anchor="t" bIns="0" lIns="0" spcFirstLastPara="1" rIns="0" wrap="square" tIns="0">
            <a:spAutoFit/>
          </a:bodyPr>
          <a:lstStyle/>
          <a:p>
            <a:pPr indent="0" lvl="0" marL="0" marR="0" rtl="0" algn="ctr">
              <a:lnSpc>
                <a:spcPct val="130004"/>
              </a:lnSpc>
              <a:spcBef>
                <a:spcPts val="0"/>
              </a:spcBef>
              <a:spcAft>
                <a:spcPts val="0"/>
              </a:spcAft>
              <a:buNone/>
            </a:pPr>
            <a:r>
              <a:rPr b="1" i="0" lang="en-US" sz="6999" u="none" cap="none" strike="noStrike">
                <a:solidFill>
                  <a:srgbClr val="FFFFFF"/>
                </a:solidFill>
                <a:latin typeface="Arial"/>
                <a:ea typeface="Arial"/>
                <a:cs typeface="Arial"/>
                <a:sym typeface="Arial"/>
              </a:rPr>
              <a:t>Agenda</a:t>
            </a:r>
            <a:endParaRPr/>
          </a:p>
        </p:txBody>
      </p:sp>
      <p:sp>
        <p:nvSpPr>
          <p:cNvPr id="116" name="Google Shape;116;p3"/>
          <p:cNvSpPr/>
          <p:nvPr/>
        </p:nvSpPr>
        <p:spPr>
          <a:xfrm>
            <a:off x="8333203" y="-1109791"/>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4">
              <a:alphaModFix/>
            </a:blip>
            <a:stretch>
              <a:fillRect b="0" l="0" r="0" t="0"/>
            </a:stretch>
          </a:blipFill>
          <a:ln>
            <a:noFill/>
          </a:ln>
        </p:spPr>
      </p:sp>
      <p:sp>
        <p:nvSpPr>
          <p:cNvPr id="117" name="Google Shape;117;p3"/>
          <p:cNvSpPr/>
          <p:nvPr/>
        </p:nvSpPr>
        <p:spPr>
          <a:xfrm>
            <a:off x="8333203" y="9678747"/>
            <a:ext cx="1621594" cy="1621594"/>
          </a:xfrm>
          <a:custGeom>
            <a:rect b="b" l="l" r="r" t="t"/>
            <a:pathLst>
              <a:path extrusionOk="0" h="1621594" w="1621594">
                <a:moveTo>
                  <a:pt x="0" y="0"/>
                </a:moveTo>
                <a:lnTo>
                  <a:pt x="1621594" y="0"/>
                </a:lnTo>
                <a:lnTo>
                  <a:pt x="1621594" y="1621594"/>
                </a:lnTo>
                <a:lnTo>
                  <a:pt x="0" y="162159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p:nvPr/>
        </p:nvSpPr>
        <p:spPr>
          <a:xfrm>
            <a:off x="-6507438" y="-2845897"/>
            <a:ext cx="15978794" cy="15978794"/>
          </a:xfrm>
          <a:custGeom>
            <a:rect b="b" l="l" r="r" t="t"/>
            <a:pathLst>
              <a:path extrusionOk="0" h="15978794" w="15978794">
                <a:moveTo>
                  <a:pt x="0" y="0"/>
                </a:moveTo>
                <a:lnTo>
                  <a:pt x="15978795" y="0"/>
                </a:lnTo>
                <a:lnTo>
                  <a:pt x="15978795" y="15978794"/>
                </a:lnTo>
                <a:lnTo>
                  <a:pt x="0" y="15978794"/>
                </a:lnTo>
                <a:lnTo>
                  <a:pt x="0" y="0"/>
                </a:lnTo>
                <a:close/>
              </a:path>
            </a:pathLst>
          </a:custGeom>
          <a:blipFill rotWithShape="1">
            <a:blip r:embed="rId3">
              <a:alphaModFix/>
            </a:blip>
            <a:stretch>
              <a:fillRect b="0" l="0" r="0" t="0"/>
            </a:stretch>
          </a:blipFill>
          <a:ln>
            <a:noFill/>
          </a:ln>
        </p:spPr>
      </p:sp>
      <p:sp>
        <p:nvSpPr>
          <p:cNvPr id="123" name="Google Shape;123;p4"/>
          <p:cNvSpPr txBox="1"/>
          <p:nvPr/>
        </p:nvSpPr>
        <p:spPr>
          <a:xfrm>
            <a:off x="1028700" y="3410615"/>
            <a:ext cx="6278177" cy="2292350"/>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1" i="0" lang="en-US" sz="6999" u="none" cap="none" strike="noStrike">
                <a:solidFill>
                  <a:srgbClr val="FFFFFF"/>
                </a:solidFill>
                <a:latin typeface="Arial"/>
                <a:ea typeface="Arial"/>
                <a:cs typeface="Arial"/>
                <a:sym typeface="Arial"/>
              </a:rPr>
              <a:t>Team members</a:t>
            </a:r>
            <a:endParaRPr/>
          </a:p>
        </p:txBody>
      </p:sp>
      <p:grpSp>
        <p:nvGrpSpPr>
          <p:cNvPr id="124" name="Google Shape;124;p4"/>
          <p:cNvGrpSpPr/>
          <p:nvPr/>
        </p:nvGrpSpPr>
        <p:grpSpPr>
          <a:xfrm>
            <a:off x="12966522" y="1151795"/>
            <a:ext cx="4292778" cy="1019091"/>
            <a:chOff x="0" y="-19050"/>
            <a:chExt cx="5723703" cy="1358789"/>
          </a:xfrm>
        </p:grpSpPr>
        <p:sp>
          <p:nvSpPr>
            <p:cNvPr id="125" name="Google Shape;125;p4"/>
            <p:cNvSpPr txBox="1"/>
            <p:nvPr/>
          </p:nvSpPr>
          <p:spPr>
            <a:xfrm>
              <a:off x="0" y="-19050"/>
              <a:ext cx="5723703" cy="6286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000" u="none" cap="none" strike="noStrike">
                  <a:solidFill>
                    <a:srgbClr val="2A2E3A"/>
                  </a:solidFill>
                  <a:latin typeface="Arial"/>
                  <a:ea typeface="Arial"/>
                  <a:cs typeface="Arial"/>
                  <a:sym typeface="Arial"/>
                </a:rPr>
                <a:t>Mahmoud Elsisi</a:t>
              </a:r>
              <a:endParaRPr/>
            </a:p>
          </p:txBody>
        </p:sp>
        <p:sp>
          <p:nvSpPr>
            <p:cNvPr id="126" name="Google Shape;126;p4"/>
            <p:cNvSpPr txBox="1"/>
            <p:nvPr/>
          </p:nvSpPr>
          <p:spPr>
            <a:xfrm>
              <a:off x="0" y="751517"/>
              <a:ext cx="5723703" cy="588222"/>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US" sz="2599" u="none" cap="none" strike="noStrike">
                  <a:solidFill>
                    <a:srgbClr val="2A2E3A"/>
                  </a:solidFill>
                  <a:latin typeface="Arial"/>
                  <a:ea typeface="Arial"/>
                  <a:cs typeface="Arial"/>
                  <a:sym typeface="Arial"/>
                </a:rPr>
                <a:t>Network Engineer</a:t>
              </a:r>
              <a:endParaRPr/>
            </a:p>
          </p:txBody>
        </p:sp>
      </p:grpSp>
      <p:grpSp>
        <p:nvGrpSpPr>
          <p:cNvPr id="127" name="Google Shape;127;p4"/>
          <p:cNvGrpSpPr/>
          <p:nvPr/>
        </p:nvGrpSpPr>
        <p:grpSpPr>
          <a:xfrm>
            <a:off x="12966522" y="2888385"/>
            <a:ext cx="4292778" cy="1019091"/>
            <a:chOff x="0" y="-19050"/>
            <a:chExt cx="5723703" cy="1358789"/>
          </a:xfrm>
        </p:grpSpPr>
        <p:sp>
          <p:nvSpPr>
            <p:cNvPr id="128" name="Google Shape;128;p4"/>
            <p:cNvSpPr txBox="1"/>
            <p:nvPr/>
          </p:nvSpPr>
          <p:spPr>
            <a:xfrm>
              <a:off x="0" y="-19050"/>
              <a:ext cx="5723703" cy="6286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000" u="none" cap="none" strike="noStrike">
                  <a:solidFill>
                    <a:srgbClr val="2A2E3A"/>
                  </a:solidFill>
                  <a:latin typeface="Arial"/>
                  <a:ea typeface="Arial"/>
                  <a:cs typeface="Arial"/>
                  <a:sym typeface="Arial"/>
                </a:rPr>
                <a:t>Mohamed Ebrahiem </a:t>
              </a:r>
              <a:endParaRPr/>
            </a:p>
          </p:txBody>
        </p:sp>
        <p:sp>
          <p:nvSpPr>
            <p:cNvPr id="129" name="Google Shape;129;p4"/>
            <p:cNvSpPr txBox="1"/>
            <p:nvPr/>
          </p:nvSpPr>
          <p:spPr>
            <a:xfrm>
              <a:off x="0" y="751517"/>
              <a:ext cx="5723703" cy="588222"/>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US" sz="2599" u="none" cap="none" strike="noStrike">
                  <a:solidFill>
                    <a:srgbClr val="2A2E3A"/>
                  </a:solidFill>
                  <a:latin typeface="Arial"/>
                  <a:ea typeface="Arial"/>
                  <a:cs typeface="Arial"/>
                  <a:sym typeface="Arial"/>
                </a:rPr>
                <a:t>Network Engineer</a:t>
              </a:r>
              <a:endParaRPr/>
            </a:p>
          </p:txBody>
        </p:sp>
      </p:grpSp>
      <p:grpSp>
        <p:nvGrpSpPr>
          <p:cNvPr id="130" name="Google Shape;130;p4"/>
          <p:cNvGrpSpPr/>
          <p:nvPr/>
        </p:nvGrpSpPr>
        <p:grpSpPr>
          <a:xfrm>
            <a:off x="12966522" y="4624975"/>
            <a:ext cx="4292778" cy="1019091"/>
            <a:chOff x="0" y="-19050"/>
            <a:chExt cx="5723703" cy="1358789"/>
          </a:xfrm>
        </p:grpSpPr>
        <p:sp>
          <p:nvSpPr>
            <p:cNvPr id="131" name="Google Shape;131;p4"/>
            <p:cNvSpPr txBox="1"/>
            <p:nvPr/>
          </p:nvSpPr>
          <p:spPr>
            <a:xfrm>
              <a:off x="0" y="-19050"/>
              <a:ext cx="5723703" cy="6286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000" u="none" cap="none" strike="noStrike">
                  <a:solidFill>
                    <a:srgbClr val="2A2E3A"/>
                  </a:solidFill>
                  <a:latin typeface="Arial"/>
                  <a:ea typeface="Arial"/>
                  <a:cs typeface="Arial"/>
                  <a:sym typeface="Arial"/>
                </a:rPr>
                <a:t>Ahmed  Elmezien</a:t>
              </a:r>
              <a:endParaRPr/>
            </a:p>
          </p:txBody>
        </p:sp>
        <p:sp>
          <p:nvSpPr>
            <p:cNvPr id="132" name="Google Shape;132;p4"/>
            <p:cNvSpPr txBox="1"/>
            <p:nvPr/>
          </p:nvSpPr>
          <p:spPr>
            <a:xfrm>
              <a:off x="0" y="751517"/>
              <a:ext cx="5723703" cy="588222"/>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US" sz="2599" u="none" cap="none" strike="noStrike">
                  <a:solidFill>
                    <a:srgbClr val="2A2E3A"/>
                  </a:solidFill>
                  <a:latin typeface="Arial"/>
                  <a:ea typeface="Arial"/>
                  <a:cs typeface="Arial"/>
                  <a:sym typeface="Arial"/>
                </a:rPr>
                <a:t>Network Engineer</a:t>
              </a:r>
              <a:endParaRPr/>
            </a:p>
          </p:txBody>
        </p:sp>
      </p:grpSp>
      <p:grpSp>
        <p:nvGrpSpPr>
          <p:cNvPr id="133" name="Google Shape;133;p4"/>
          <p:cNvGrpSpPr/>
          <p:nvPr/>
        </p:nvGrpSpPr>
        <p:grpSpPr>
          <a:xfrm>
            <a:off x="12966522" y="6361565"/>
            <a:ext cx="4292778" cy="1019091"/>
            <a:chOff x="0" y="-19050"/>
            <a:chExt cx="5723703" cy="1358789"/>
          </a:xfrm>
        </p:grpSpPr>
        <p:sp>
          <p:nvSpPr>
            <p:cNvPr id="134" name="Google Shape;134;p4"/>
            <p:cNvSpPr txBox="1"/>
            <p:nvPr/>
          </p:nvSpPr>
          <p:spPr>
            <a:xfrm>
              <a:off x="0" y="-19050"/>
              <a:ext cx="5723703" cy="6286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000" u="none" cap="none" strike="noStrike">
                  <a:solidFill>
                    <a:srgbClr val="2A2E3A"/>
                  </a:solidFill>
                  <a:latin typeface="Arial"/>
                  <a:ea typeface="Arial"/>
                  <a:cs typeface="Arial"/>
                  <a:sym typeface="Arial"/>
                </a:rPr>
                <a:t>Seif Zanaty </a:t>
              </a:r>
              <a:endParaRPr/>
            </a:p>
          </p:txBody>
        </p:sp>
        <p:sp>
          <p:nvSpPr>
            <p:cNvPr id="135" name="Google Shape;135;p4"/>
            <p:cNvSpPr txBox="1"/>
            <p:nvPr/>
          </p:nvSpPr>
          <p:spPr>
            <a:xfrm>
              <a:off x="0" y="751517"/>
              <a:ext cx="5723703" cy="588222"/>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US" sz="2599" u="none" cap="none" strike="noStrike">
                  <a:solidFill>
                    <a:srgbClr val="2A2E3A"/>
                  </a:solidFill>
                  <a:latin typeface="Arial"/>
                  <a:ea typeface="Arial"/>
                  <a:cs typeface="Arial"/>
                  <a:sym typeface="Arial"/>
                </a:rPr>
                <a:t>Network Engineer</a:t>
              </a:r>
              <a:endParaRPr/>
            </a:p>
          </p:txBody>
        </p:sp>
      </p:grpSp>
      <p:grpSp>
        <p:nvGrpSpPr>
          <p:cNvPr id="136" name="Google Shape;136;p4"/>
          <p:cNvGrpSpPr/>
          <p:nvPr/>
        </p:nvGrpSpPr>
        <p:grpSpPr>
          <a:xfrm>
            <a:off x="12966522" y="8098155"/>
            <a:ext cx="4292778" cy="1019091"/>
            <a:chOff x="0" y="-19050"/>
            <a:chExt cx="5723703" cy="1358789"/>
          </a:xfrm>
        </p:grpSpPr>
        <p:sp>
          <p:nvSpPr>
            <p:cNvPr id="137" name="Google Shape;137;p4"/>
            <p:cNvSpPr txBox="1"/>
            <p:nvPr/>
          </p:nvSpPr>
          <p:spPr>
            <a:xfrm>
              <a:off x="0" y="-19050"/>
              <a:ext cx="5723703" cy="6286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000" u="none" cap="none" strike="noStrike">
                  <a:solidFill>
                    <a:srgbClr val="2A2E3A"/>
                  </a:solidFill>
                  <a:latin typeface="Arial"/>
                  <a:ea typeface="Arial"/>
                  <a:cs typeface="Arial"/>
                  <a:sym typeface="Arial"/>
                </a:rPr>
                <a:t>Abdelrahman Kadry </a:t>
              </a:r>
              <a:endParaRPr/>
            </a:p>
          </p:txBody>
        </p:sp>
        <p:sp>
          <p:nvSpPr>
            <p:cNvPr id="138" name="Google Shape;138;p4"/>
            <p:cNvSpPr txBox="1"/>
            <p:nvPr/>
          </p:nvSpPr>
          <p:spPr>
            <a:xfrm>
              <a:off x="0" y="751517"/>
              <a:ext cx="5723703" cy="588222"/>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US" sz="2599" u="none" cap="none" strike="noStrike">
                  <a:solidFill>
                    <a:srgbClr val="2A2E3A"/>
                  </a:solidFill>
                  <a:latin typeface="Arial"/>
                  <a:ea typeface="Arial"/>
                  <a:cs typeface="Arial"/>
                  <a:sym typeface="Arial"/>
                </a:rPr>
                <a:t>Network Engineer</a:t>
              </a:r>
              <a:endParaRPr/>
            </a:p>
          </p:txBody>
        </p:sp>
      </p:grpSp>
      <p:sp>
        <p:nvSpPr>
          <p:cNvPr id="139" name="Google Shape;139;p4"/>
          <p:cNvSpPr txBox="1"/>
          <p:nvPr/>
        </p:nvSpPr>
        <p:spPr>
          <a:xfrm>
            <a:off x="1028700" y="8957310"/>
            <a:ext cx="3621659" cy="30099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1800" u="none" cap="none" strike="noStrike">
                <a:solidFill>
                  <a:srgbClr val="FFFFFF"/>
                </a:solidFill>
                <a:latin typeface="Arial"/>
                <a:ea typeface="Arial"/>
                <a:cs typeface="Arial"/>
                <a:sym typeface="Arial"/>
              </a:rPr>
              <a:t>Back to Agenda</a:t>
            </a:r>
            <a:endParaRPr/>
          </a:p>
        </p:txBody>
      </p:sp>
      <p:sp>
        <p:nvSpPr>
          <p:cNvPr id="140" name="Google Shape;140;p4"/>
          <p:cNvSpPr/>
          <p:nvPr/>
        </p:nvSpPr>
        <p:spPr>
          <a:xfrm>
            <a:off x="11168969" y="1028700"/>
            <a:ext cx="1279574" cy="1279569"/>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4">
              <a:alphaModFix/>
            </a:blip>
            <a:stretch>
              <a:fillRect b="-25135" l="0" r="0" t="-25134"/>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11168969" y="2766208"/>
            <a:ext cx="1279574" cy="1279569"/>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5">
              <a:alphaModFix/>
            </a:blip>
            <a:stretch>
              <a:fillRect b="-33493"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11168969" y="7978731"/>
            <a:ext cx="1279574" cy="1279569"/>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6">
              <a:alphaModFix/>
            </a:blip>
            <a:stretch>
              <a:fillRect b="-2681" l="0" r="0" t="-2681"/>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11168969" y="6241223"/>
            <a:ext cx="1279574" cy="1279569"/>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11168969" y="4503715"/>
            <a:ext cx="1279574" cy="1279569"/>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8">
              <a:alphaModFix/>
            </a:blip>
            <a:stretch>
              <a:fillRect b="0" l="-38993" r="-38993"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p:nvPr/>
        </p:nvSpPr>
        <p:spPr>
          <a:xfrm>
            <a:off x="1028700" y="2585981"/>
            <a:ext cx="16230600" cy="6672319"/>
          </a:xfrm>
          <a:custGeom>
            <a:rect b="b" l="l" r="r" t="t"/>
            <a:pathLst>
              <a:path extrusionOk="0" h="6672319" w="16230600">
                <a:moveTo>
                  <a:pt x="0" y="0"/>
                </a:moveTo>
                <a:lnTo>
                  <a:pt x="16230600" y="0"/>
                </a:lnTo>
                <a:lnTo>
                  <a:pt x="16230600" y="6672319"/>
                </a:lnTo>
                <a:lnTo>
                  <a:pt x="0" y="6672319"/>
                </a:lnTo>
                <a:lnTo>
                  <a:pt x="0" y="0"/>
                </a:lnTo>
                <a:close/>
              </a:path>
            </a:pathLst>
          </a:custGeom>
          <a:blipFill rotWithShape="1">
            <a:blip r:embed="rId3">
              <a:alphaModFix/>
            </a:blip>
            <a:stretch>
              <a:fillRect b="-1888" l="-162" r="-11046" t="-7397"/>
            </a:stretch>
          </a:blipFill>
          <a:ln>
            <a:noFill/>
          </a:ln>
        </p:spPr>
      </p:sp>
      <p:sp>
        <p:nvSpPr>
          <p:cNvPr id="150" name="Google Shape;150;p5"/>
          <p:cNvSpPr txBox="1"/>
          <p:nvPr/>
        </p:nvSpPr>
        <p:spPr>
          <a:xfrm>
            <a:off x="1028700" y="952500"/>
            <a:ext cx="7285740" cy="1139825"/>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1" i="0" lang="en-US" sz="6999" u="none" cap="none" strike="noStrike">
                <a:solidFill>
                  <a:srgbClr val="718BAB"/>
                </a:solidFill>
                <a:latin typeface="Arial"/>
                <a:ea typeface="Arial"/>
                <a:cs typeface="Arial"/>
                <a:sym typeface="Arial"/>
              </a:rPr>
              <a:t>Topology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54" name="Shape 154"/>
        <p:cNvGrpSpPr/>
        <p:nvPr/>
      </p:nvGrpSpPr>
      <p:grpSpPr>
        <a:xfrm>
          <a:off x="0" y="0"/>
          <a:ext cx="0" cy="0"/>
          <a:chOff x="0" y="0"/>
          <a:chExt cx="0" cy="0"/>
        </a:xfrm>
      </p:grpSpPr>
      <p:sp>
        <p:nvSpPr>
          <p:cNvPr id="155" name="Google Shape;155;p6"/>
          <p:cNvSpPr/>
          <p:nvPr/>
        </p:nvSpPr>
        <p:spPr>
          <a:xfrm>
            <a:off x="8554630" y="758295"/>
            <a:ext cx="1110306" cy="1110306"/>
          </a:xfrm>
          <a:custGeom>
            <a:rect b="b" l="l" r="r" t="t"/>
            <a:pathLst>
              <a:path extrusionOk="0" h="1110306" w="1110306">
                <a:moveTo>
                  <a:pt x="0" y="0"/>
                </a:moveTo>
                <a:lnTo>
                  <a:pt x="1110306" y="0"/>
                </a:lnTo>
                <a:lnTo>
                  <a:pt x="1110306" y="1110306"/>
                </a:lnTo>
                <a:lnTo>
                  <a:pt x="0" y="1110306"/>
                </a:lnTo>
                <a:lnTo>
                  <a:pt x="0" y="0"/>
                </a:lnTo>
                <a:close/>
              </a:path>
            </a:pathLst>
          </a:custGeom>
          <a:blipFill rotWithShape="1">
            <a:blip r:embed="rId3">
              <a:alphaModFix/>
            </a:blip>
            <a:stretch>
              <a:fillRect b="0" l="0" r="0" t="0"/>
            </a:stretch>
          </a:blipFill>
          <a:ln>
            <a:noFill/>
          </a:ln>
        </p:spPr>
      </p:sp>
      <p:sp>
        <p:nvSpPr>
          <p:cNvPr id="156" name="Google Shape;156;p6"/>
          <p:cNvSpPr/>
          <p:nvPr/>
        </p:nvSpPr>
        <p:spPr>
          <a:xfrm>
            <a:off x="8474781" y="4771121"/>
            <a:ext cx="1190155" cy="1190155"/>
          </a:xfrm>
          <a:custGeom>
            <a:rect b="b" l="l" r="r" t="t"/>
            <a:pathLst>
              <a:path extrusionOk="0" h="1190155" w="1190155">
                <a:moveTo>
                  <a:pt x="0" y="0"/>
                </a:moveTo>
                <a:lnTo>
                  <a:pt x="1190155" y="0"/>
                </a:lnTo>
                <a:lnTo>
                  <a:pt x="1190155" y="1190155"/>
                </a:lnTo>
                <a:lnTo>
                  <a:pt x="0" y="1190155"/>
                </a:lnTo>
                <a:lnTo>
                  <a:pt x="0" y="0"/>
                </a:lnTo>
                <a:close/>
              </a:path>
            </a:pathLst>
          </a:custGeom>
          <a:blipFill rotWithShape="1">
            <a:blip r:embed="rId3">
              <a:alphaModFix/>
            </a:blip>
            <a:stretch>
              <a:fillRect b="0" l="0" r="0" t="0"/>
            </a:stretch>
          </a:blipFill>
          <a:ln>
            <a:noFill/>
          </a:ln>
        </p:spPr>
      </p:sp>
      <p:sp>
        <p:nvSpPr>
          <p:cNvPr id="157" name="Google Shape;157;p6"/>
          <p:cNvSpPr/>
          <p:nvPr/>
        </p:nvSpPr>
        <p:spPr>
          <a:xfrm>
            <a:off x="8730425" y="1868601"/>
            <a:ext cx="934511" cy="934511"/>
          </a:xfrm>
          <a:custGeom>
            <a:rect b="b" l="l" r="r" t="t"/>
            <a:pathLst>
              <a:path extrusionOk="0" h="934511" w="934511">
                <a:moveTo>
                  <a:pt x="0" y="0"/>
                </a:moveTo>
                <a:lnTo>
                  <a:pt x="934511" y="0"/>
                </a:lnTo>
                <a:lnTo>
                  <a:pt x="934511" y="934511"/>
                </a:lnTo>
                <a:lnTo>
                  <a:pt x="0" y="934511"/>
                </a:lnTo>
                <a:lnTo>
                  <a:pt x="0" y="0"/>
                </a:lnTo>
                <a:close/>
              </a:path>
            </a:pathLst>
          </a:custGeom>
          <a:blipFill rotWithShape="1">
            <a:blip r:embed="rId3">
              <a:alphaModFix/>
            </a:blip>
            <a:stretch>
              <a:fillRect b="0" l="0" r="0" t="0"/>
            </a:stretch>
          </a:blipFill>
          <a:ln>
            <a:noFill/>
          </a:ln>
        </p:spPr>
      </p:sp>
      <p:sp>
        <p:nvSpPr>
          <p:cNvPr id="158" name="Google Shape;158;p6"/>
          <p:cNvSpPr/>
          <p:nvPr/>
        </p:nvSpPr>
        <p:spPr>
          <a:xfrm>
            <a:off x="8730425" y="2807184"/>
            <a:ext cx="934511" cy="934511"/>
          </a:xfrm>
          <a:custGeom>
            <a:rect b="b" l="l" r="r" t="t"/>
            <a:pathLst>
              <a:path extrusionOk="0" h="934511" w="934511">
                <a:moveTo>
                  <a:pt x="0" y="0"/>
                </a:moveTo>
                <a:lnTo>
                  <a:pt x="934511" y="0"/>
                </a:lnTo>
                <a:lnTo>
                  <a:pt x="934511" y="934511"/>
                </a:lnTo>
                <a:lnTo>
                  <a:pt x="0" y="934511"/>
                </a:lnTo>
                <a:lnTo>
                  <a:pt x="0" y="0"/>
                </a:lnTo>
                <a:close/>
              </a:path>
            </a:pathLst>
          </a:custGeom>
          <a:blipFill rotWithShape="1">
            <a:blip r:embed="rId3">
              <a:alphaModFix/>
            </a:blip>
            <a:stretch>
              <a:fillRect b="0" l="0" r="0" t="0"/>
            </a:stretch>
          </a:blipFill>
          <a:ln>
            <a:noFill/>
          </a:ln>
        </p:spPr>
      </p:sp>
      <p:sp>
        <p:nvSpPr>
          <p:cNvPr id="159" name="Google Shape;159;p6"/>
          <p:cNvSpPr/>
          <p:nvPr/>
        </p:nvSpPr>
        <p:spPr>
          <a:xfrm>
            <a:off x="8730425" y="3856836"/>
            <a:ext cx="934511" cy="934511"/>
          </a:xfrm>
          <a:custGeom>
            <a:rect b="b" l="l" r="r" t="t"/>
            <a:pathLst>
              <a:path extrusionOk="0" h="934511" w="934511">
                <a:moveTo>
                  <a:pt x="0" y="0"/>
                </a:moveTo>
                <a:lnTo>
                  <a:pt x="934511" y="0"/>
                </a:lnTo>
                <a:lnTo>
                  <a:pt x="934511" y="934511"/>
                </a:lnTo>
                <a:lnTo>
                  <a:pt x="0" y="934511"/>
                </a:lnTo>
                <a:lnTo>
                  <a:pt x="0" y="0"/>
                </a:lnTo>
                <a:close/>
              </a:path>
            </a:pathLst>
          </a:custGeom>
          <a:blipFill rotWithShape="1">
            <a:blip r:embed="rId3">
              <a:alphaModFix/>
            </a:blip>
            <a:stretch>
              <a:fillRect b="0" l="0" r="0" t="0"/>
            </a:stretch>
          </a:blipFill>
          <a:ln>
            <a:noFill/>
          </a:ln>
        </p:spPr>
      </p:sp>
      <p:sp>
        <p:nvSpPr>
          <p:cNvPr id="160" name="Google Shape;160;p6"/>
          <p:cNvSpPr/>
          <p:nvPr/>
        </p:nvSpPr>
        <p:spPr>
          <a:xfrm>
            <a:off x="8821690" y="5981502"/>
            <a:ext cx="843247" cy="843247"/>
          </a:xfrm>
          <a:custGeom>
            <a:rect b="b" l="l" r="r" t="t"/>
            <a:pathLst>
              <a:path extrusionOk="0" h="843247" w="843247">
                <a:moveTo>
                  <a:pt x="0" y="0"/>
                </a:moveTo>
                <a:lnTo>
                  <a:pt x="843246" y="0"/>
                </a:lnTo>
                <a:lnTo>
                  <a:pt x="843246" y="843247"/>
                </a:lnTo>
                <a:lnTo>
                  <a:pt x="0" y="843247"/>
                </a:lnTo>
                <a:lnTo>
                  <a:pt x="0" y="0"/>
                </a:lnTo>
                <a:close/>
              </a:path>
            </a:pathLst>
          </a:custGeom>
          <a:blipFill rotWithShape="1">
            <a:blip r:embed="rId3">
              <a:alphaModFix/>
            </a:blip>
            <a:stretch>
              <a:fillRect b="0" l="0" r="0" t="0"/>
            </a:stretch>
          </a:blipFill>
          <a:ln>
            <a:noFill/>
          </a:ln>
        </p:spPr>
      </p:sp>
      <p:sp>
        <p:nvSpPr>
          <p:cNvPr id="161" name="Google Shape;161;p6"/>
          <p:cNvSpPr/>
          <p:nvPr/>
        </p:nvSpPr>
        <p:spPr>
          <a:xfrm>
            <a:off x="8821690" y="6939049"/>
            <a:ext cx="843247" cy="843247"/>
          </a:xfrm>
          <a:custGeom>
            <a:rect b="b" l="l" r="r" t="t"/>
            <a:pathLst>
              <a:path extrusionOk="0" h="843247" w="843247">
                <a:moveTo>
                  <a:pt x="0" y="0"/>
                </a:moveTo>
                <a:lnTo>
                  <a:pt x="843246" y="0"/>
                </a:lnTo>
                <a:lnTo>
                  <a:pt x="843246" y="843247"/>
                </a:lnTo>
                <a:lnTo>
                  <a:pt x="0" y="843247"/>
                </a:lnTo>
                <a:lnTo>
                  <a:pt x="0" y="0"/>
                </a:lnTo>
                <a:close/>
              </a:path>
            </a:pathLst>
          </a:custGeom>
          <a:blipFill rotWithShape="1">
            <a:blip r:embed="rId3">
              <a:alphaModFix/>
            </a:blip>
            <a:stretch>
              <a:fillRect b="0" l="0" r="0" t="0"/>
            </a:stretch>
          </a:blipFill>
          <a:ln>
            <a:noFill/>
          </a:ln>
        </p:spPr>
      </p:sp>
      <p:sp>
        <p:nvSpPr>
          <p:cNvPr id="162" name="Google Shape;162;p6"/>
          <p:cNvSpPr/>
          <p:nvPr/>
        </p:nvSpPr>
        <p:spPr>
          <a:xfrm>
            <a:off x="8821690" y="7864929"/>
            <a:ext cx="843247" cy="843247"/>
          </a:xfrm>
          <a:custGeom>
            <a:rect b="b" l="l" r="r" t="t"/>
            <a:pathLst>
              <a:path extrusionOk="0" h="843247" w="843247">
                <a:moveTo>
                  <a:pt x="0" y="0"/>
                </a:moveTo>
                <a:lnTo>
                  <a:pt x="843246" y="0"/>
                </a:lnTo>
                <a:lnTo>
                  <a:pt x="843246" y="843247"/>
                </a:lnTo>
                <a:lnTo>
                  <a:pt x="0" y="843247"/>
                </a:lnTo>
                <a:lnTo>
                  <a:pt x="0" y="0"/>
                </a:lnTo>
                <a:close/>
              </a:path>
            </a:pathLst>
          </a:custGeom>
          <a:blipFill rotWithShape="1">
            <a:blip r:embed="rId3">
              <a:alphaModFix/>
            </a:blip>
            <a:stretch>
              <a:fillRect b="0" l="0" r="0" t="0"/>
            </a:stretch>
          </a:blipFill>
          <a:ln>
            <a:noFill/>
          </a:ln>
        </p:spPr>
      </p:sp>
      <p:sp>
        <p:nvSpPr>
          <p:cNvPr id="163" name="Google Shape;163;p6"/>
          <p:cNvSpPr/>
          <p:nvPr/>
        </p:nvSpPr>
        <p:spPr>
          <a:xfrm>
            <a:off x="8821690" y="8822476"/>
            <a:ext cx="843247" cy="843247"/>
          </a:xfrm>
          <a:custGeom>
            <a:rect b="b" l="l" r="r" t="t"/>
            <a:pathLst>
              <a:path extrusionOk="0" h="843247" w="843247">
                <a:moveTo>
                  <a:pt x="0" y="0"/>
                </a:moveTo>
                <a:lnTo>
                  <a:pt x="843246" y="0"/>
                </a:lnTo>
                <a:lnTo>
                  <a:pt x="843246" y="843246"/>
                </a:lnTo>
                <a:lnTo>
                  <a:pt x="0" y="843246"/>
                </a:lnTo>
                <a:lnTo>
                  <a:pt x="0" y="0"/>
                </a:lnTo>
                <a:close/>
              </a:path>
            </a:pathLst>
          </a:custGeom>
          <a:blipFill rotWithShape="1">
            <a:blip r:embed="rId3">
              <a:alphaModFix/>
            </a:blip>
            <a:stretch>
              <a:fillRect b="0" l="0" r="0" t="0"/>
            </a:stretch>
          </a:blipFill>
          <a:ln>
            <a:noFill/>
          </a:ln>
        </p:spPr>
      </p:sp>
      <p:grpSp>
        <p:nvGrpSpPr>
          <p:cNvPr id="164" name="Google Shape;164;p6"/>
          <p:cNvGrpSpPr/>
          <p:nvPr/>
        </p:nvGrpSpPr>
        <p:grpSpPr>
          <a:xfrm>
            <a:off x="0" y="-144661"/>
            <a:ext cx="9411059" cy="10431661"/>
            <a:chOff x="0" y="-38100"/>
            <a:chExt cx="2478633" cy="2747433"/>
          </a:xfrm>
        </p:grpSpPr>
        <p:sp>
          <p:nvSpPr>
            <p:cNvPr id="165" name="Google Shape;165;p6"/>
            <p:cNvSpPr/>
            <p:nvPr/>
          </p:nvSpPr>
          <p:spPr>
            <a:xfrm>
              <a:off x="0" y="0"/>
              <a:ext cx="2478633" cy="2709333"/>
            </a:xfrm>
            <a:custGeom>
              <a:rect b="b" l="l" r="r" t="t"/>
              <a:pathLst>
                <a:path extrusionOk="0" h="2709333" w="2478633">
                  <a:moveTo>
                    <a:pt x="0" y="0"/>
                  </a:moveTo>
                  <a:lnTo>
                    <a:pt x="2478633" y="0"/>
                  </a:lnTo>
                  <a:lnTo>
                    <a:pt x="2478633" y="2709333"/>
                  </a:lnTo>
                  <a:lnTo>
                    <a:pt x="0" y="2709333"/>
                  </a:lnTo>
                  <a:close/>
                </a:path>
              </a:pathLst>
            </a:custGeom>
            <a:solidFill>
              <a:srgbClr val="FFFFFF"/>
            </a:solidFill>
            <a:ln>
              <a:noFill/>
            </a:ln>
          </p:spPr>
        </p:sp>
        <p:sp>
          <p:nvSpPr>
            <p:cNvPr id="166" name="Google Shape;166;p6"/>
            <p:cNvSpPr txBox="1"/>
            <p:nvPr/>
          </p:nvSpPr>
          <p:spPr>
            <a:xfrm>
              <a:off x="0" y="-38100"/>
              <a:ext cx="2478633"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7" name="Google Shape;167;p6"/>
          <p:cNvGrpSpPr/>
          <p:nvPr/>
        </p:nvGrpSpPr>
        <p:grpSpPr>
          <a:xfrm>
            <a:off x="1028700" y="2288955"/>
            <a:ext cx="6746873" cy="2164080"/>
            <a:chOff x="0" y="-76200"/>
            <a:chExt cx="8995831" cy="2885440"/>
          </a:xfrm>
        </p:grpSpPr>
        <p:sp>
          <p:nvSpPr>
            <p:cNvPr id="168" name="Google Shape;168;p6"/>
            <p:cNvSpPr txBox="1"/>
            <p:nvPr/>
          </p:nvSpPr>
          <p:spPr>
            <a:xfrm>
              <a:off x="0" y="-76200"/>
              <a:ext cx="8995831" cy="1494367"/>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1" i="0" lang="en-US" sz="6999" u="none" cap="none" strike="noStrike">
                  <a:solidFill>
                    <a:srgbClr val="2A2E3A"/>
                  </a:solidFill>
                  <a:latin typeface="Arial"/>
                  <a:ea typeface="Arial"/>
                  <a:cs typeface="Arial"/>
                  <a:sym typeface="Arial"/>
                </a:rPr>
                <a:t>Objectives</a:t>
              </a:r>
              <a:endParaRPr/>
            </a:p>
          </p:txBody>
        </p:sp>
        <p:sp>
          <p:nvSpPr>
            <p:cNvPr id="169" name="Google Shape;169;p6"/>
            <p:cNvSpPr txBox="1"/>
            <p:nvPr/>
          </p:nvSpPr>
          <p:spPr>
            <a:xfrm>
              <a:off x="0" y="2101638"/>
              <a:ext cx="7058405" cy="707602"/>
            </a:xfrm>
            <a:prstGeom prst="rect">
              <a:avLst/>
            </a:prstGeom>
            <a:noFill/>
            <a:ln>
              <a:noFill/>
            </a:ln>
          </p:spPr>
          <p:txBody>
            <a:bodyPr anchorCtr="0" anchor="t" bIns="0" lIns="0" spcFirstLastPara="1" rIns="0" wrap="square" tIns="0">
              <a:spAutoFit/>
            </a:bodyPr>
            <a:lstStyle/>
            <a:p>
              <a:pPr indent="0" lvl="0" marL="0" marR="0" rtl="0" algn="l">
                <a:lnSpc>
                  <a:spcPct val="24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0" name="Google Shape;170;p6"/>
          <p:cNvSpPr txBox="1"/>
          <p:nvPr/>
        </p:nvSpPr>
        <p:spPr>
          <a:xfrm>
            <a:off x="9896306" y="1094373"/>
            <a:ext cx="5585113" cy="4286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800" u="none" cap="none" strike="noStrike">
                <a:solidFill>
                  <a:srgbClr val="718BAB"/>
                </a:solidFill>
                <a:latin typeface="Arial"/>
                <a:ea typeface="Arial"/>
                <a:cs typeface="Arial"/>
                <a:sym typeface="Arial"/>
              </a:rPr>
              <a:t>VLAN Configuration</a:t>
            </a:r>
            <a:endParaRPr/>
          </a:p>
        </p:txBody>
      </p:sp>
      <p:sp>
        <p:nvSpPr>
          <p:cNvPr id="171" name="Google Shape;171;p6"/>
          <p:cNvSpPr txBox="1"/>
          <p:nvPr/>
        </p:nvSpPr>
        <p:spPr>
          <a:xfrm>
            <a:off x="1028700" y="8957310"/>
            <a:ext cx="6910589" cy="30099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1800" u="none" cap="none" strike="noStrike">
                <a:solidFill>
                  <a:srgbClr val="2A2E3A"/>
                </a:solidFill>
                <a:latin typeface="Arial"/>
                <a:ea typeface="Arial"/>
                <a:cs typeface="Arial"/>
                <a:sym typeface="Arial"/>
              </a:rPr>
              <a:t>Back to Agenda</a:t>
            </a:r>
            <a:endParaRPr/>
          </a:p>
        </p:txBody>
      </p:sp>
      <p:sp>
        <p:nvSpPr>
          <p:cNvPr id="172" name="Google Shape;172;p6"/>
          <p:cNvSpPr txBox="1"/>
          <p:nvPr/>
        </p:nvSpPr>
        <p:spPr>
          <a:xfrm>
            <a:off x="9896306" y="2116781"/>
            <a:ext cx="5585113" cy="4286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800" u="none" cap="none" strike="noStrike">
                <a:solidFill>
                  <a:srgbClr val="718BAB"/>
                </a:solidFill>
                <a:latin typeface="Arial"/>
                <a:ea typeface="Arial"/>
                <a:cs typeface="Arial"/>
                <a:sym typeface="Arial"/>
              </a:rPr>
              <a:t>Inter-VLAN Routing</a:t>
            </a:r>
            <a:endParaRPr/>
          </a:p>
        </p:txBody>
      </p:sp>
      <p:sp>
        <p:nvSpPr>
          <p:cNvPr id="173" name="Google Shape;173;p6"/>
          <p:cNvSpPr txBox="1"/>
          <p:nvPr/>
        </p:nvSpPr>
        <p:spPr>
          <a:xfrm>
            <a:off x="9896306" y="3055365"/>
            <a:ext cx="5585113" cy="4286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800" u="none" cap="none" strike="noStrike">
                <a:solidFill>
                  <a:srgbClr val="718BAB"/>
                </a:solidFill>
                <a:latin typeface="Arial"/>
                <a:ea typeface="Arial"/>
                <a:cs typeface="Arial"/>
                <a:sym typeface="Arial"/>
              </a:rPr>
              <a:t>DHCP Configuration</a:t>
            </a:r>
            <a:endParaRPr/>
          </a:p>
        </p:txBody>
      </p:sp>
      <p:sp>
        <p:nvSpPr>
          <p:cNvPr id="174" name="Google Shape;174;p6"/>
          <p:cNvSpPr txBox="1"/>
          <p:nvPr/>
        </p:nvSpPr>
        <p:spPr>
          <a:xfrm>
            <a:off x="9896306" y="4105017"/>
            <a:ext cx="5585113" cy="4286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800" u="none" cap="none" strike="noStrike">
                <a:solidFill>
                  <a:srgbClr val="718BAB"/>
                </a:solidFill>
                <a:latin typeface="Arial"/>
                <a:ea typeface="Arial"/>
                <a:cs typeface="Arial"/>
                <a:sym typeface="Arial"/>
              </a:rPr>
              <a:t>HSRP Configuration</a:t>
            </a:r>
            <a:endParaRPr/>
          </a:p>
        </p:txBody>
      </p:sp>
      <p:sp>
        <p:nvSpPr>
          <p:cNvPr id="175" name="Google Shape;175;p6"/>
          <p:cNvSpPr txBox="1"/>
          <p:nvPr/>
        </p:nvSpPr>
        <p:spPr>
          <a:xfrm>
            <a:off x="9896306" y="5167350"/>
            <a:ext cx="5585113" cy="4286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800" u="none" cap="none" strike="noStrike">
                <a:solidFill>
                  <a:srgbClr val="718BAB"/>
                </a:solidFill>
                <a:latin typeface="Arial"/>
                <a:ea typeface="Arial"/>
                <a:cs typeface="Arial"/>
                <a:sym typeface="Arial"/>
              </a:rPr>
              <a:t>WLC Configuration</a:t>
            </a:r>
            <a:endParaRPr/>
          </a:p>
        </p:txBody>
      </p:sp>
      <p:sp>
        <p:nvSpPr>
          <p:cNvPr id="176" name="Google Shape;176;p6"/>
          <p:cNvSpPr txBox="1"/>
          <p:nvPr/>
        </p:nvSpPr>
        <p:spPr>
          <a:xfrm>
            <a:off x="9896306" y="6184051"/>
            <a:ext cx="5585113" cy="4286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800" u="none" cap="none" strike="noStrike">
                <a:solidFill>
                  <a:srgbClr val="718BAB"/>
                </a:solidFill>
                <a:latin typeface="Arial"/>
                <a:ea typeface="Arial"/>
                <a:cs typeface="Arial"/>
                <a:sym typeface="Arial"/>
              </a:rPr>
              <a:t>OSPF Configuration</a:t>
            </a:r>
            <a:endParaRPr/>
          </a:p>
        </p:txBody>
      </p:sp>
      <p:sp>
        <p:nvSpPr>
          <p:cNvPr id="177" name="Google Shape;177;p6"/>
          <p:cNvSpPr txBox="1"/>
          <p:nvPr/>
        </p:nvSpPr>
        <p:spPr>
          <a:xfrm>
            <a:off x="9896306" y="7141597"/>
            <a:ext cx="7362994" cy="4286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800" u="none" cap="none" strike="noStrike">
                <a:solidFill>
                  <a:srgbClr val="718BAB"/>
                </a:solidFill>
                <a:latin typeface="Arial"/>
                <a:ea typeface="Arial"/>
                <a:cs typeface="Arial"/>
                <a:sym typeface="Arial"/>
              </a:rPr>
              <a:t>Switch Security Configuration</a:t>
            </a:r>
            <a:endParaRPr/>
          </a:p>
        </p:txBody>
      </p:sp>
      <p:sp>
        <p:nvSpPr>
          <p:cNvPr id="178" name="Google Shape;178;p6"/>
          <p:cNvSpPr txBox="1"/>
          <p:nvPr/>
        </p:nvSpPr>
        <p:spPr>
          <a:xfrm>
            <a:off x="9896306" y="8070001"/>
            <a:ext cx="73629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800" u="none" cap="none" strike="noStrike">
                <a:solidFill>
                  <a:srgbClr val="718BAB"/>
                </a:solidFill>
                <a:latin typeface="Arial"/>
                <a:ea typeface="Arial"/>
                <a:cs typeface="Arial"/>
                <a:sym typeface="Arial"/>
              </a:rPr>
              <a:t>EtherChannel Configuration</a:t>
            </a:r>
            <a:endParaRPr/>
          </a:p>
        </p:txBody>
      </p:sp>
      <p:sp>
        <p:nvSpPr>
          <p:cNvPr id="179" name="Google Shape;179;p6"/>
          <p:cNvSpPr txBox="1"/>
          <p:nvPr/>
        </p:nvSpPr>
        <p:spPr>
          <a:xfrm>
            <a:off x="9896306" y="9089176"/>
            <a:ext cx="7362994" cy="4286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800" u="none" cap="none" strike="noStrike">
                <a:solidFill>
                  <a:srgbClr val="718BAB"/>
                </a:solidFill>
                <a:latin typeface="Arial"/>
                <a:ea typeface="Arial"/>
                <a:cs typeface="Arial"/>
                <a:sym typeface="Arial"/>
              </a:rPr>
              <a:t>GRE Tunnel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p:nvPr/>
        </p:nvSpPr>
        <p:spPr>
          <a:xfrm>
            <a:off x="-5296844" y="-1836715"/>
            <a:ext cx="13960430" cy="13960430"/>
          </a:xfrm>
          <a:custGeom>
            <a:rect b="b" l="l" r="r" t="t"/>
            <a:pathLst>
              <a:path extrusionOk="0" h="13960430" w="13960430">
                <a:moveTo>
                  <a:pt x="0" y="0"/>
                </a:moveTo>
                <a:lnTo>
                  <a:pt x="13960431" y="0"/>
                </a:lnTo>
                <a:lnTo>
                  <a:pt x="13960431" y="13960430"/>
                </a:lnTo>
                <a:lnTo>
                  <a:pt x="0" y="13960430"/>
                </a:lnTo>
                <a:lnTo>
                  <a:pt x="0" y="0"/>
                </a:lnTo>
                <a:close/>
              </a:path>
            </a:pathLst>
          </a:custGeom>
          <a:blipFill rotWithShape="1">
            <a:blip r:embed="rId3">
              <a:alphaModFix/>
            </a:blip>
            <a:stretch>
              <a:fillRect b="0" l="0" r="0" t="0"/>
            </a:stretch>
          </a:blipFill>
          <a:ln>
            <a:noFill/>
          </a:ln>
        </p:spPr>
      </p:sp>
      <p:sp>
        <p:nvSpPr>
          <p:cNvPr id="185" name="Google Shape;185;p7"/>
          <p:cNvSpPr/>
          <p:nvPr/>
        </p:nvSpPr>
        <p:spPr>
          <a:xfrm>
            <a:off x="9564802" y="2632842"/>
            <a:ext cx="1821708" cy="1821708"/>
          </a:xfrm>
          <a:custGeom>
            <a:rect b="b" l="l" r="r" t="t"/>
            <a:pathLst>
              <a:path extrusionOk="0" h="1821708" w="1821708">
                <a:moveTo>
                  <a:pt x="0" y="0"/>
                </a:moveTo>
                <a:lnTo>
                  <a:pt x="1821708" y="0"/>
                </a:lnTo>
                <a:lnTo>
                  <a:pt x="1821708" y="1821709"/>
                </a:lnTo>
                <a:lnTo>
                  <a:pt x="0" y="1821709"/>
                </a:lnTo>
                <a:lnTo>
                  <a:pt x="0" y="0"/>
                </a:lnTo>
                <a:close/>
              </a:path>
            </a:pathLst>
          </a:custGeom>
          <a:blipFill rotWithShape="1">
            <a:blip r:embed="rId4">
              <a:alphaModFix amt="44999"/>
            </a:blip>
            <a:stretch>
              <a:fillRect b="0" l="0" r="0" t="0"/>
            </a:stretch>
          </a:blipFill>
          <a:ln>
            <a:noFill/>
          </a:ln>
        </p:spPr>
      </p:sp>
      <p:sp>
        <p:nvSpPr>
          <p:cNvPr id="186" name="Google Shape;186;p7"/>
          <p:cNvSpPr/>
          <p:nvPr/>
        </p:nvSpPr>
        <p:spPr>
          <a:xfrm>
            <a:off x="9753974" y="2822014"/>
            <a:ext cx="1443365" cy="1443365"/>
          </a:xfrm>
          <a:custGeom>
            <a:rect b="b" l="l" r="r" t="t"/>
            <a:pathLst>
              <a:path extrusionOk="0" h="1443365" w="1443365">
                <a:moveTo>
                  <a:pt x="0" y="0"/>
                </a:moveTo>
                <a:lnTo>
                  <a:pt x="1443365" y="0"/>
                </a:lnTo>
                <a:lnTo>
                  <a:pt x="1443365" y="1443365"/>
                </a:lnTo>
                <a:lnTo>
                  <a:pt x="0" y="1443365"/>
                </a:lnTo>
                <a:lnTo>
                  <a:pt x="0" y="0"/>
                </a:lnTo>
                <a:close/>
              </a:path>
            </a:pathLst>
          </a:custGeom>
          <a:blipFill rotWithShape="1">
            <a:blip r:embed="rId5">
              <a:alphaModFix/>
            </a:blip>
            <a:stretch>
              <a:fillRect b="0" l="0" r="0" t="0"/>
            </a:stretch>
          </a:blipFill>
          <a:ln>
            <a:noFill/>
          </a:ln>
        </p:spPr>
      </p:sp>
      <p:sp>
        <p:nvSpPr>
          <p:cNvPr id="187" name="Google Shape;187;p7"/>
          <p:cNvSpPr/>
          <p:nvPr/>
        </p:nvSpPr>
        <p:spPr>
          <a:xfrm>
            <a:off x="10262869" y="3260324"/>
            <a:ext cx="425574" cy="566744"/>
          </a:xfrm>
          <a:custGeom>
            <a:rect b="b" l="l" r="r" t="t"/>
            <a:pathLst>
              <a:path extrusionOk="0" h="566744" w="425574">
                <a:moveTo>
                  <a:pt x="0" y="0"/>
                </a:moveTo>
                <a:lnTo>
                  <a:pt x="425574" y="0"/>
                </a:lnTo>
                <a:lnTo>
                  <a:pt x="425574" y="566745"/>
                </a:lnTo>
                <a:lnTo>
                  <a:pt x="0" y="566745"/>
                </a:lnTo>
                <a:lnTo>
                  <a:pt x="0" y="0"/>
                </a:lnTo>
                <a:close/>
              </a:path>
            </a:pathLst>
          </a:custGeom>
          <a:blipFill rotWithShape="1">
            <a:blip r:embed="rId6">
              <a:alphaModFix/>
            </a:blip>
            <a:stretch>
              <a:fillRect b="0" l="0" r="0" t="0"/>
            </a:stretch>
          </a:blipFill>
          <a:ln>
            <a:noFill/>
          </a:ln>
        </p:spPr>
      </p:sp>
      <p:sp>
        <p:nvSpPr>
          <p:cNvPr id="188" name="Google Shape;188;p7"/>
          <p:cNvSpPr/>
          <p:nvPr/>
        </p:nvSpPr>
        <p:spPr>
          <a:xfrm>
            <a:off x="9564802" y="5349901"/>
            <a:ext cx="1821708" cy="1821708"/>
          </a:xfrm>
          <a:custGeom>
            <a:rect b="b" l="l" r="r" t="t"/>
            <a:pathLst>
              <a:path extrusionOk="0" h="1821708" w="1821708">
                <a:moveTo>
                  <a:pt x="0" y="0"/>
                </a:moveTo>
                <a:lnTo>
                  <a:pt x="1821708" y="0"/>
                </a:lnTo>
                <a:lnTo>
                  <a:pt x="1821708" y="1821708"/>
                </a:lnTo>
                <a:lnTo>
                  <a:pt x="0" y="1821708"/>
                </a:lnTo>
                <a:lnTo>
                  <a:pt x="0" y="0"/>
                </a:lnTo>
                <a:close/>
              </a:path>
            </a:pathLst>
          </a:custGeom>
          <a:blipFill rotWithShape="1">
            <a:blip r:embed="rId7">
              <a:alphaModFix amt="44999"/>
            </a:blip>
            <a:stretch>
              <a:fillRect b="0" l="0" r="0" t="0"/>
            </a:stretch>
          </a:blipFill>
          <a:ln>
            <a:noFill/>
          </a:ln>
        </p:spPr>
      </p:sp>
      <p:sp>
        <p:nvSpPr>
          <p:cNvPr id="189" name="Google Shape;189;p7"/>
          <p:cNvSpPr/>
          <p:nvPr/>
        </p:nvSpPr>
        <p:spPr>
          <a:xfrm>
            <a:off x="9753974" y="5539072"/>
            <a:ext cx="1443365" cy="1443365"/>
          </a:xfrm>
          <a:custGeom>
            <a:rect b="b" l="l" r="r" t="t"/>
            <a:pathLst>
              <a:path extrusionOk="0" h="1443365" w="1443365">
                <a:moveTo>
                  <a:pt x="0" y="0"/>
                </a:moveTo>
                <a:lnTo>
                  <a:pt x="1443365" y="0"/>
                </a:lnTo>
                <a:lnTo>
                  <a:pt x="1443365" y="1443365"/>
                </a:lnTo>
                <a:lnTo>
                  <a:pt x="0" y="1443365"/>
                </a:lnTo>
                <a:lnTo>
                  <a:pt x="0" y="0"/>
                </a:lnTo>
                <a:close/>
              </a:path>
            </a:pathLst>
          </a:custGeom>
          <a:blipFill rotWithShape="1">
            <a:blip r:embed="rId5">
              <a:alphaModFix/>
            </a:blip>
            <a:stretch>
              <a:fillRect b="0" l="0" r="0" t="0"/>
            </a:stretch>
          </a:blipFill>
          <a:ln>
            <a:noFill/>
          </a:ln>
        </p:spPr>
      </p:sp>
      <p:sp>
        <p:nvSpPr>
          <p:cNvPr id="190" name="Google Shape;190;p7"/>
          <p:cNvSpPr/>
          <p:nvPr/>
        </p:nvSpPr>
        <p:spPr>
          <a:xfrm>
            <a:off x="10140427" y="5922451"/>
            <a:ext cx="670457" cy="676608"/>
          </a:xfrm>
          <a:custGeom>
            <a:rect b="b" l="l" r="r" t="t"/>
            <a:pathLst>
              <a:path extrusionOk="0" h="676608" w="670457">
                <a:moveTo>
                  <a:pt x="0" y="0"/>
                </a:moveTo>
                <a:lnTo>
                  <a:pt x="670458" y="0"/>
                </a:lnTo>
                <a:lnTo>
                  <a:pt x="670458" y="676608"/>
                </a:lnTo>
                <a:lnTo>
                  <a:pt x="0" y="676608"/>
                </a:lnTo>
                <a:lnTo>
                  <a:pt x="0" y="0"/>
                </a:lnTo>
                <a:close/>
              </a:path>
            </a:pathLst>
          </a:custGeom>
          <a:blipFill rotWithShape="1">
            <a:blip r:embed="rId8">
              <a:alphaModFix/>
            </a:blip>
            <a:stretch>
              <a:fillRect b="0" l="0" r="0" t="0"/>
            </a:stretch>
          </a:blipFill>
          <a:ln>
            <a:noFill/>
          </a:ln>
        </p:spPr>
      </p:sp>
      <p:grpSp>
        <p:nvGrpSpPr>
          <p:cNvPr id="191" name="Google Shape;191;p7"/>
          <p:cNvGrpSpPr/>
          <p:nvPr/>
        </p:nvGrpSpPr>
        <p:grpSpPr>
          <a:xfrm>
            <a:off x="1028700" y="2960541"/>
            <a:ext cx="5534402" cy="3590623"/>
            <a:chOff x="0" y="-66675"/>
            <a:chExt cx="7379203" cy="4787498"/>
          </a:xfrm>
        </p:grpSpPr>
        <p:sp>
          <p:nvSpPr>
            <p:cNvPr id="192" name="Google Shape;192;p7"/>
            <p:cNvSpPr txBox="1"/>
            <p:nvPr/>
          </p:nvSpPr>
          <p:spPr>
            <a:xfrm>
              <a:off x="0" y="-66675"/>
              <a:ext cx="7379203" cy="2337434"/>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5400" u="none" cap="none" strike="noStrike">
                  <a:solidFill>
                    <a:srgbClr val="2A2E3A"/>
                  </a:solidFill>
                  <a:latin typeface="Arial"/>
                  <a:ea typeface="Arial"/>
                  <a:cs typeface="Arial"/>
                  <a:sym typeface="Arial"/>
                </a:rPr>
                <a:t>VLAN </a:t>
              </a:r>
              <a:r>
                <a:rPr b="1" i="0" lang="en-US" sz="5400" u="none" cap="none" strike="noStrike">
                  <a:solidFill>
                    <a:srgbClr val="718BAB"/>
                  </a:solidFill>
                  <a:latin typeface="Arial"/>
                  <a:ea typeface="Arial"/>
                  <a:cs typeface="Arial"/>
                  <a:sym typeface="Arial"/>
                </a:rPr>
                <a:t>Configuration</a:t>
              </a:r>
              <a:r>
                <a:rPr b="1" i="0" lang="en-US" sz="5400" u="none" cap="none" strike="noStrike">
                  <a:solidFill>
                    <a:srgbClr val="2A2E3A"/>
                  </a:solidFill>
                  <a:latin typeface="Arial"/>
                  <a:ea typeface="Arial"/>
                  <a:cs typeface="Arial"/>
                  <a:sym typeface="Arial"/>
                </a:rPr>
                <a:t> </a:t>
              </a:r>
              <a:endParaRPr/>
            </a:p>
          </p:txBody>
        </p:sp>
        <p:sp>
          <p:nvSpPr>
            <p:cNvPr id="193" name="Google Shape;193;p7"/>
            <p:cNvSpPr txBox="1"/>
            <p:nvPr/>
          </p:nvSpPr>
          <p:spPr>
            <a:xfrm>
              <a:off x="0" y="2586323"/>
              <a:ext cx="7025100" cy="2134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2A2E3A"/>
                  </a:solidFill>
                  <a:latin typeface="Arial"/>
                  <a:ea typeface="Arial"/>
                  <a:cs typeface="Arial"/>
                  <a:sym typeface="Arial"/>
                </a:rPr>
                <a:t>A VLAN (Virtual Local Area Network) allows you to segment a network into smaller, isolated sections for better traffic management, security, and scalability. </a:t>
              </a:r>
              <a:endParaRPr/>
            </a:p>
          </p:txBody>
        </p:sp>
      </p:grpSp>
      <p:grpSp>
        <p:nvGrpSpPr>
          <p:cNvPr id="194" name="Google Shape;194;p7"/>
          <p:cNvGrpSpPr/>
          <p:nvPr/>
        </p:nvGrpSpPr>
        <p:grpSpPr>
          <a:xfrm>
            <a:off x="11938515" y="2845826"/>
            <a:ext cx="3887104" cy="1695543"/>
            <a:chOff x="0" y="0"/>
            <a:chExt cx="5182806" cy="2260724"/>
          </a:xfrm>
        </p:grpSpPr>
        <p:sp>
          <p:nvSpPr>
            <p:cNvPr id="195" name="Google Shape;195;p7"/>
            <p:cNvSpPr txBox="1"/>
            <p:nvPr/>
          </p:nvSpPr>
          <p:spPr>
            <a:xfrm>
              <a:off x="0" y="0"/>
              <a:ext cx="5182806" cy="6985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1" i="0" lang="en-US" sz="3499" u="none" cap="none" strike="noStrike">
                  <a:solidFill>
                    <a:srgbClr val="2A2E3A"/>
                  </a:solidFill>
                  <a:latin typeface="Arial"/>
                  <a:ea typeface="Arial"/>
                  <a:cs typeface="Arial"/>
                  <a:sym typeface="Arial"/>
                </a:rPr>
                <a:t>Create a VLAN</a:t>
              </a:r>
              <a:endParaRPr/>
            </a:p>
          </p:txBody>
        </p:sp>
        <p:sp>
          <p:nvSpPr>
            <p:cNvPr id="196" name="Google Shape;196;p7"/>
            <p:cNvSpPr txBox="1"/>
            <p:nvPr/>
          </p:nvSpPr>
          <p:spPr>
            <a:xfrm>
              <a:off x="0" y="871132"/>
              <a:ext cx="5182806" cy="13895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C0CFE1"/>
                  </a:solidFill>
                  <a:latin typeface="Arial"/>
                  <a:ea typeface="Arial"/>
                  <a:cs typeface="Arial"/>
                  <a:sym typeface="Arial"/>
                </a:rPr>
                <a:t>Switch(config)# vlan 10 Switch(config-vlan)# name HR Switch(config-vlan)# exit</a:t>
              </a:r>
              <a:endParaRPr/>
            </a:p>
          </p:txBody>
        </p:sp>
      </p:grpSp>
      <p:grpSp>
        <p:nvGrpSpPr>
          <p:cNvPr id="197" name="Google Shape;197;p7"/>
          <p:cNvGrpSpPr/>
          <p:nvPr/>
        </p:nvGrpSpPr>
        <p:grpSpPr>
          <a:xfrm>
            <a:off x="11938515" y="5543960"/>
            <a:ext cx="5633775" cy="2229998"/>
            <a:chOff x="0" y="0"/>
            <a:chExt cx="7511700" cy="2973332"/>
          </a:xfrm>
        </p:grpSpPr>
        <p:sp>
          <p:nvSpPr>
            <p:cNvPr id="198" name="Google Shape;198;p7"/>
            <p:cNvSpPr txBox="1"/>
            <p:nvPr/>
          </p:nvSpPr>
          <p:spPr>
            <a:xfrm>
              <a:off x="0" y="0"/>
              <a:ext cx="7511576" cy="13970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1" i="0" lang="en-US" sz="3499" u="none" cap="none" strike="noStrike">
                  <a:solidFill>
                    <a:srgbClr val="2A2E3A"/>
                  </a:solidFill>
                  <a:latin typeface="Arial"/>
                  <a:ea typeface="Arial"/>
                  <a:cs typeface="Arial"/>
                  <a:sym typeface="Arial"/>
                </a:rPr>
                <a:t>Assign a port to the VLAN</a:t>
              </a:r>
              <a:endParaRPr/>
            </a:p>
          </p:txBody>
        </p:sp>
        <p:sp>
          <p:nvSpPr>
            <p:cNvPr id="199" name="Google Shape;199;p7"/>
            <p:cNvSpPr txBox="1"/>
            <p:nvPr/>
          </p:nvSpPr>
          <p:spPr>
            <a:xfrm>
              <a:off x="0" y="1569632"/>
              <a:ext cx="7511700" cy="1403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C0CFE1"/>
                  </a:solidFill>
                  <a:latin typeface="Arial"/>
                  <a:ea typeface="Arial"/>
                  <a:cs typeface="Arial"/>
                  <a:sym typeface="Arial"/>
                </a:rPr>
                <a:t>Switch(config)# interface rangeGigabitEthernet0/1 - 10 Switch(config-if-range)# switchport mode access Switch(config-if-range)# switchport access vlan </a:t>
              </a:r>
              <a:r>
                <a:rPr lang="en-US" sz="1800">
                  <a:solidFill>
                    <a:srgbClr val="C0CFE1"/>
                  </a:solidFill>
                </a:rPr>
                <a:t>10</a:t>
              </a:r>
              <a:endParaRPr/>
            </a:p>
          </p:txBody>
        </p:sp>
      </p:grpSp>
      <p:sp>
        <p:nvSpPr>
          <p:cNvPr id="200" name="Google Shape;200;p7"/>
          <p:cNvSpPr txBox="1"/>
          <p:nvPr/>
        </p:nvSpPr>
        <p:spPr>
          <a:xfrm>
            <a:off x="1028700" y="8957310"/>
            <a:ext cx="3066385" cy="30099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1800" u="none" cap="none" strike="noStrike">
                <a:solidFill>
                  <a:srgbClr val="2A2E3A"/>
                </a:solidFill>
                <a:latin typeface="Arial"/>
                <a:ea typeface="Arial"/>
                <a:cs typeface="Arial"/>
                <a:sym typeface="Arial"/>
              </a:rPr>
              <a:t>Back to Agenda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
          <p:cNvSpPr/>
          <p:nvPr/>
        </p:nvSpPr>
        <p:spPr>
          <a:xfrm>
            <a:off x="-5296844" y="-1827190"/>
            <a:ext cx="13960430" cy="13960430"/>
          </a:xfrm>
          <a:custGeom>
            <a:rect b="b" l="l" r="r" t="t"/>
            <a:pathLst>
              <a:path extrusionOk="0" h="13960430" w="13960430">
                <a:moveTo>
                  <a:pt x="0" y="0"/>
                </a:moveTo>
                <a:lnTo>
                  <a:pt x="13960431" y="0"/>
                </a:lnTo>
                <a:lnTo>
                  <a:pt x="13960431" y="13960430"/>
                </a:lnTo>
                <a:lnTo>
                  <a:pt x="0" y="13960430"/>
                </a:lnTo>
                <a:lnTo>
                  <a:pt x="0" y="0"/>
                </a:lnTo>
                <a:close/>
              </a:path>
            </a:pathLst>
          </a:custGeom>
          <a:blipFill rotWithShape="1">
            <a:blip r:embed="rId3">
              <a:alphaModFix/>
            </a:blip>
            <a:stretch>
              <a:fillRect b="0" l="0" r="0" t="0"/>
            </a:stretch>
          </a:blipFill>
          <a:ln>
            <a:noFill/>
          </a:ln>
        </p:spPr>
      </p:sp>
      <p:grpSp>
        <p:nvGrpSpPr>
          <p:cNvPr id="206" name="Google Shape;206;p8"/>
          <p:cNvGrpSpPr/>
          <p:nvPr/>
        </p:nvGrpSpPr>
        <p:grpSpPr>
          <a:xfrm>
            <a:off x="1028700" y="3312966"/>
            <a:ext cx="5534402" cy="3384367"/>
            <a:chOff x="0" y="-66675"/>
            <a:chExt cx="7379203" cy="4512490"/>
          </a:xfrm>
        </p:grpSpPr>
        <p:sp>
          <p:nvSpPr>
            <p:cNvPr id="207" name="Google Shape;207;p8"/>
            <p:cNvSpPr txBox="1"/>
            <p:nvPr/>
          </p:nvSpPr>
          <p:spPr>
            <a:xfrm>
              <a:off x="0" y="-66675"/>
              <a:ext cx="7379203" cy="2337434"/>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5400" u="none" cap="none" strike="noStrike">
                  <a:solidFill>
                    <a:srgbClr val="2A2E3A"/>
                  </a:solidFill>
                  <a:latin typeface="Arial"/>
                  <a:ea typeface="Arial"/>
                  <a:cs typeface="Arial"/>
                  <a:sym typeface="Arial"/>
                </a:rPr>
                <a:t>Inter-VLAN </a:t>
              </a:r>
              <a:r>
                <a:rPr b="1" i="0" lang="en-US" sz="5400" u="none" cap="none" strike="noStrike">
                  <a:solidFill>
                    <a:srgbClr val="718BAB"/>
                  </a:solidFill>
                  <a:latin typeface="Arial"/>
                  <a:ea typeface="Arial"/>
                  <a:cs typeface="Arial"/>
                  <a:sym typeface="Arial"/>
                </a:rPr>
                <a:t>Routing</a:t>
              </a:r>
              <a:endParaRPr/>
            </a:p>
          </p:txBody>
        </p:sp>
        <p:sp>
          <p:nvSpPr>
            <p:cNvPr id="208" name="Google Shape;208;p8"/>
            <p:cNvSpPr txBox="1"/>
            <p:nvPr/>
          </p:nvSpPr>
          <p:spPr>
            <a:xfrm>
              <a:off x="0" y="2586323"/>
              <a:ext cx="7025100" cy="18594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2A2E3A"/>
                  </a:solidFill>
                  <a:latin typeface="Arial"/>
                  <a:ea typeface="Arial"/>
                  <a:cs typeface="Arial"/>
                  <a:sym typeface="Arial"/>
                </a:rPr>
                <a:t>Inter-VLAN routing allows devices in different VLANs to communicate with each other. This can be achieved using a Layer 3 switch (preferred) or a router.</a:t>
              </a:r>
              <a:endParaRPr/>
            </a:p>
          </p:txBody>
        </p:sp>
      </p:grpSp>
      <p:sp>
        <p:nvSpPr>
          <p:cNvPr id="209" name="Google Shape;209;p8"/>
          <p:cNvSpPr/>
          <p:nvPr/>
        </p:nvSpPr>
        <p:spPr>
          <a:xfrm>
            <a:off x="9144000" y="2263678"/>
            <a:ext cx="1821708" cy="1821708"/>
          </a:xfrm>
          <a:custGeom>
            <a:rect b="b" l="l" r="r" t="t"/>
            <a:pathLst>
              <a:path extrusionOk="0" h="1821708" w="1821708">
                <a:moveTo>
                  <a:pt x="0" y="0"/>
                </a:moveTo>
                <a:lnTo>
                  <a:pt x="1821708" y="0"/>
                </a:lnTo>
                <a:lnTo>
                  <a:pt x="1821708" y="1821708"/>
                </a:lnTo>
                <a:lnTo>
                  <a:pt x="0" y="1821708"/>
                </a:lnTo>
                <a:lnTo>
                  <a:pt x="0" y="0"/>
                </a:lnTo>
                <a:close/>
              </a:path>
            </a:pathLst>
          </a:custGeom>
          <a:blipFill rotWithShape="1">
            <a:blip r:embed="rId4">
              <a:alphaModFix amt="44999"/>
            </a:blip>
            <a:stretch>
              <a:fillRect b="0" l="0" r="0" t="0"/>
            </a:stretch>
          </a:blipFill>
          <a:ln>
            <a:noFill/>
          </a:ln>
        </p:spPr>
      </p:sp>
      <p:sp>
        <p:nvSpPr>
          <p:cNvPr id="210" name="Google Shape;210;p8"/>
          <p:cNvSpPr/>
          <p:nvPr/>
        </p:nvSpPr>
        <p:spPr>
          <a:xfrm>
            <a:off x="9333172" y="2452850"/>
            <a:ext cx="1443365" cy="1443365"/>
          </a:xfrm>
          <a:custGeom>
            <a:rect b="b" l="l" r="r" t="t"/>
            <a:pathLst>
              <a:path extrusionOk="0" h="1443365" w="1443365">
                <a:moveTo>
                  <a:pt x="0" y="0"/>
                </a:moveTo>
                <a:lnTo>
                  <a:pt x="1443365" y="0"/>
                </a:lnTo>
                <a:lnTo>
                  <a:pt x="1443365" y="1443365"/>
                </a:lnTo>
                <a:lnTo>
                  <a:pt x="0" y="1443365"/>
                </a:lnTo>
                <a:lnTo>
                  <a:pt x="0" y="0"/>
                </a:lnTo>
                <a:close/>
              </a:path>
            </a:pathLst>
          </a:custGeom>
          <a:blipFill rotWithShape="1">
            <a:blip r:embed="rId5">
              <a:alphaModFix/>
            </a:blip>
            <a:stretch>
              <a:fillRect b="0" l="0" r="0" t="0"/>
            </a:stretch>
          </a:blipFill>
          <a:ln>
            <a:noFill/>
          </a:ln>
        </p:spPr>
      </p:sp>
      <p:sp>
        <p:nvSpPr>
          <p:cNvPr id="211" name="Google Shape;211;p8"/>
          <p:cNvSpPr/>
          <p:nvPr/>
        </p:nvSpPr>
        <p:spPr>
          <a:xfrm>
            <a:off x="9842067" y="2891160"/>
            <a:ext cx="425574" cy="566744"/>
          </a:xfrm>
          <a:custGeom>
            <a:rect b="b" l="l" r="r" t="t"/>
            <a:pathLst>
              <a:path extrusionOk="0" h="566744" w="425574">
                <a:moveTo>
                  <a:pt x="0" y="0"/>
                </a:moveTo>
                <a:lnTo>
                  <a:pt x="425574" y="0"/>
                </a:lnTo>
                <a:lnTo>
                  <a:pt x="425574" y="566744"/>
                </a:lnTo>
                <a:lnTo>
                  <a:pt x="0" y="566744"/>
                </a:lnTo>
                <a:lnTo>
                  <a:pt x="0" y="0"/>
                </a:lnTo>
                <a:close/>
              </a:path>
            </a:pathLst>
          </a:custGeom>
          <a:blipFill rotWithShape="1">
            <a:blip r:embed="rId6">
              <a:alphaModFix/>
            </a:blip>
            <a:stretch>
              <a:fillRect b="0" l="0" r="0" t="0"/>
            </a:stretch>
          </a:blipFill>
          <a:ln>
            <a:noFill/>
          </a:ln>
        </p:spPr>
      </p:sp>
      <p:grpSp>
        <p:nvGrpSpPr>
          <p:cNvPr id="212" name="Google Shape;212;p8"/>
          <p:cNvGrpSpPr/>
          <p:nvPr/>
        </p:nvGrpSpPr>
        <p:grpSpPr>
          <a:xfrm>
            <a:off x="11632458" y="2411521"/>
            <a:ext cx="5236243" cy="2731980"/>
            <a:chOff x="0" y="-9525"/>
            <a:chExt cx="6981658" cy="3642639"/>
          </a:xfrm>
        </p:grpSpPr>
        <p:sp>
          <p:nvSpPr>
            <p:cNvPr id="213" name="Google Shape;213;p8"/>
            <p:cNvSpPr txBox="1"/>
            <p:nvPr/>
          </p:nvSpPr>
          <p:spPr>
            <a:xfrm>
              <a:off x="0" y="-9525"/>
              <a:ext cx="6981658" cy="1800225"/>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1" i="0" lang="en-US" sz="2999" u="none" cap="none" strike="noStrike">
                  <a:solidFill>
                    <a:srgbClr val="2A2E3A"/>
                  </a:solidFill>
                  <a:latin typeface="Arial"/>
                  <a:ea typeface="Arial"/>
                  <a:cs typeface="Arial"/>
                  <a:sym typeface="Arial"/>
                </a:rPr>
                <a:t>Create a sub-interface for each VLAN on a core switch</a:t>
              </a:r>
              <a:endParaRPr/>
            </a:p>
          </p:txBody>
        </p:sp>
        <p:sp>
          <p:nvSpPr>
            <p:cNvPr id="214" name="Google Shape;214;p8"/>
            <p:cNvSpPr txBox="1"/>
            <p:nvPr/>
          </p:nvSpPr>
          <p:spPr>
            <a:xfrm>
              <a:off x="0" y="1970049"/>
              <a:ext cx="6981658" cy="166306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C0CFE1"/>
                  </a:solidFill>
                  <a:latin typeface="Arial"/>
                  <a:ea typeface="Arial"/>
                  <a:cs typeface="Arial"/>
                  <a:sym typeface="Arial"/>
                </a:rPr>
                <a:t>CoreSwitch(config)# interface vlan10</a:t>
              </a:r>
              <a:endParaRPr/>
            </a:p>
            <a:p>
              <a:pPr indent="0" lvl="0" marL="0" marR="0" rtl="0" algn="l">
                <a:lnSpc>
                  <a:spcPct val="140000"/>
                </a:lnSpc>
                <a:spcBef>
                  <a:spcPts val="0"/>
                </a:spcBef>
                <a:spcAft>
                  <a:spcPts val="0"/>
                </a:spcAft>
                <a:buNone/>
              </a:pPr>
              <a:r>
                <a:rPr b="0" i="0" lang="en-US" sz="1800" u="none" cap="none" strike="noStrike">
                  <a:solidFill>
                    <a:srgbClr val="C0CFE1"/>
                  </a:solidFill>
                  <a:latin typeface="Arial"/>
                  <a:ea typeface="Arial"/>
                  <a:cs typeface="Arial"/>
                  <a:sym typeface="Arial"/>
                </a:rPr>
                <a:t>CoreSwitch(config-subif)# ip address 192.168.10.1 255.255.255.0 </a:t>
              </a:r>
              <a:endParaRPr/>
            </a:p>
            <a:p>
              <a:pPr indent="0" lvl="0" marL="0" marR="0" rtl="0" algn="l">
                <a:lnSpc>
                  <a:spcPct val="140000"/>
                </a:lnSpc>
                <a:spcBef>
                  <a:spcPts val="0"/>
                </a:spcBef>
                <a:spcAft>
                  <a:spcPts val="0"/>
                </a:spcAft>
                <a:buNone/>
              </a:pPr>
              <a:r>
                <a:rPr b="0" i="0" lang="en-US" sz="1800" u="none" cap="none" strike="noStrike">
                  <a:solidFill>
                    <a:srgbClr val="C0CFE1"/>
                  </a:solidFill>
                  <a:latin typeface="Arial"/>
                  <a:ea typeface="Arial"/>
                  <a:cs typeface="Arial"/>
                  <a:sym typeface="Arial"/>
                </a:rPr>
                <a:t>CoreSwitch(config-subif)# exit</a:t>
              </a:r>
              <a:endParaRPr/>
            </a:p>
          </p:txBody>
        </p:sp>
      </p:grpSp>
      <p:sp>
        <p:nvSpPr>
          <p:cNvPr id="215" name="Google Shape;215;p8"/>
          <p:cNvSpPr/>
          <p:nvPr/>
        </p:nvSpPr>
        <p:spPr>
          <a:xfrm>
            <a:off x="9144000" y="5752275"/>
            <a:ext cx="1821708" cy="1821708"/>
          </a:xfrm>
          <a:custGeom>
            <a:rect b="b" l="l" r="r" t="t"/>
            <a:pathLst>
              <a:path extrusionOk="0" h="1821708" w="1821708">
                <a:moveTo>
                  <a:pt x="0" y="0"/>
                </a:moveTo>
                <a:lnTo>
                  <a:pt x="1821708" y="0"/>
                </a:lnTo>
                <a:lnTo>
                  <a:pt x="1821708" y="1821709"/>
                </a:lnTo>
                <a:lnTo>
                  <a:pt x="0" y="1821709"/>
                </a:lnTo>
                <a:lnTo>
                  <a:pt x="0" y="0"/>
                </a:lnTo>
                <a:close/>
              </a:path>
            </a:pathLst>
          </a:custGeom>
          <a:blipFill rotWithShape="1">
            <a:blip r:embed="rId7">
              <a:alphaModFix amt="44999"/>
            </a:blip>
            <a:stretch>
              <a:fillRect b="0" l="0" r="0" t="0"/>
            </a:stretch>
          </a:blipFill>
          <a:ln>
            <a:noFill/>
          </a:ln>
        </p:spPr>
      </p:sp>
      <p:sp>
        <p:nvSpPr>
          <p:cNvPr id="216" name="Google Shape;216;p8"/>
          <p:cNvSpPr/>
          <p:nvPr/>
        </p:nvSpPr>
        <p:spPr>
          <a:xfrm>
            <a:off x="9333172" y="5941447"/>
            <a:ext cx="1443365" cy="1443365"/>
          </a:xfrm>
          <a:custGeom>
            <a:rect b="b" l="l" r="r" t="t"/>
            <a:pathLst>
              <a:path extrusionOk="0" h="1443365" w="1443365">
                <a:moveTo>
                  <a:pt x="0" y="0"/>
                </a:moveTo>
                <a:lnTo>
                  <a:pt x="1443365" y="0"/>
                </a:lnTo>
                <a:lnTo>
                  <a:pt x="1443365" y="1443365"/>
                </a:lnTo>
                <a:lnTo>
                  <a:pt x="0" y="1443365"/>
                </a:lnTo>
                <a:lnTo>
                  <a:pt x="0" y="0"/>
                </a:lnTo>
                <a:close/>
              </a:path>
            </a:pathLst>
          </a:custGeom>
          <a:blipFill rotWithShape="1">
            <a:blip r:embed="rId5">
              <a:alphaModFix/>
            </a:blip>
            <a:stretch>
              <a:fillRect b="0" l="0" r="0" t="0"/>
            </a:stretch>
          </a:blipFill>
          <a:ln>
            <a:noFill/>
          </a:ln>
        </p:spPr>
      </p:sp>
      <p:grpSp>
        <p:nvGrpSpPr>
          <p:cNvPr id="217" name="Google Shape;217;p8"/>
          <p:cNvGrpSpPr/>
          <p:nvPr/>
        </p:nvGrpSpPr>
        <p:grpSpPr>
          <a:xfrm>
            <a:off x="11763131" y="5927159"/>
            <a:ext cx="3887104" cy="2266726"/>
            <a:chOff x="0" y="-19050"/>
            <a:chExt cx="5182806" cy="3022300"/>
          </a:xfrm>
        </p:grpSpPr>
        <p:sp>
          <p:nvSpPr>
            <p:cNvPr id="218" name="Google Shape;218;p8"/>
            <p:cNvSpPr txBox="1"/>
            <p:nvPr/>
          </p:nvSpPr>
          <p:spPr>
            <a:xfrm>
              <a:off x="0" y="-19050"/>
              <a:ext cx="5182806" cy="1238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000" u="none" cap="none" strike="noStrike">
                  <a:solidFill>
                    <a:srgbClr val="2A2E3A"/>
                  </a:solidFill>
                  <a:latin typeface="Arial"/>
                  <a:ea typeface="Arial"/>
                  <a:cs typeface="Arial"/>
                  <a:sym typeface="Arial"/>
                </a:rPr>
                <a:t>Enable Routing Between VLANs</a:t>
              </a:r>
              <a:endParaRPr/>
            </a:p>
          </p:txBody>
        </p:sp>
        <p:sp>
          <p:nvSpPr>
            <p:cNvPr id="219" name="Google Shape;219;p8"/>
            <p:cNvSpPr txBox="1"/>
            <p:nvPr/>
          </p:nvSpPr>
          <p:spPr>
            <a:xfrm>
              <a:off x="0" y="1391832"/>
              <a:ext cx="5182806" cy="161141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800" u="none" cap="none" strike="noStrike">
                  <a:solidFill>
                    <a:srgbClr val="C0CFE1"/>
                  </a:solidFill>
                  <a:latin typeface="Arial"/>
                  <a:ea typeface="Arial"/>
                  <a:cs typeface="Arial"/>
                  <a:sym typeface="Arial"/>
                </a:rPr>
                <a:t>CoreSwitch(config)# ip routing</a:t>
              </a:r>
              <a:endParaRPr/>
            </a:p>
            <a:p>
              <a:pPr indent="0" lvl="0" marL="0" marR="0" rtl="0" algn="l">
                <a:lnSpc>
                  <a:spcPct val="202166"/>
                </a:lnSpc>
                <a:spcBef>
                  <a:spcPts val="0"/>
                </a:spcBef>
                <a:spcAft>
                  <a:spcPts val="0"/>
                </a:spcAft>
                <a:buNone/>
              </a:pPr>
              <a:r>
                <a:t/>
              </a:r>
              <a:endParaRPr b="0" i="0" sz="1800" u="none" cap="none" strike="noStrike">
                <a:solidFill>
                  <a:srgbClr val="C0CFE1"/>
                </a:solidFill>
                <a:latin typeface="Arial"/>
                <a:ea typeface="Arial"/>
                <a:cs typeface="Arial"/>
                <a:sym typeface="Arial"/>
              </a:endParaRPr>
            </a:p>
            <a:p>
              <a:pPr indent="0" lvl="0" marL="0" marR="0" rtl="0" algn="l">
                <a:lnSpc>
                  <a:spcPct val="202166"/>
                </a:lnSpc>
                <a:spcBef>
                  <a:spcPts val="0"/>
                </a:spcBef>
                <a:spcAft>
                  <a:spcPts val="0"/>
                </a:spcAft>
                <a:buNone/>
              </a:pPr>
              <a:r>
                <a:t/>
              </a:r>
              <a:endParaRPr b="0" i="0" sz="1800" u="none" cap="none" strike="noStrike">
                <a:solidFill>
                  <a:srgbClr val="C0CFE1"/>
                </a:solidFill>
                <a:latin typeface="Arial"/>
                <a:ea typeface="Arial"/>
                <a:cs typeface="Arial"/>
                <a:sym typeface="Arial"/>
              </a:endParaRPr>
            </a:p>
          </p:txBody>
        </p:sp>
      </p:grpSp>
      <p:sp>
        <p:nvSpPr>
          <p:cNvPr id="220" name="Google Shape;220;p8"/>
          <p:cNvSpPr/>
          <p:nvPr/>
        </p:nvSpPr>
        <p:spPr>
          <a:xfrm>
            <a:off x="9719626" y="6324825"/>
            <a:ext cx="670457" cy="676608"/>
          </a:xfrm>
          <a:custGeom>
            <a:rect b="b" l="l" r="r" t="t"/>
            <a:pathLst>
              <a:path extrusionOk="0" h="676608" w="670457">
                <a:moveTo>
                  <a:pt x="0" y="0"/>
                </a:moveTo>
                <a:lnTo>
                  <a:pt x="670457" y="0"/>
                </a:lnTo>
                <a:lnTo>
                  <a:pt x="670457" y="676609"/>
                </a:lnTo>
                <a:lnTo>
                  <a:pt x="0" y="676609"/>
                </a:lnTo>
                <a:lnTo>
                  <a:pt x="0" y="0"/>
                </a:lnTo>
                <a:close/>
              </a:path>
            </a:pathLst>
          </a:custGeom>
          <a:blipFill rotWithShape="1">
            <a:blip r:embed="rId8">
              <a:alphaModFix/>
            </a:blip>
            <a:stretch>
              <a:fillRect b="0" l="0" r="0" t="0"/>
            </a:stretch>
          </a:blipFill>
          <a:ln>
            <a:noFill/>
          </a:ln>
        </p:spPr>
      </p:sp>
      <p:sp>
        <p:nvSpPr>
          <p:cNvPr id="221" name="Google Shape;221;p8"/>
          <p:cNvSpPr txBox="1"/>
          <p:nvPr/>
        </p:nvSpPr>
        <p:spPr>
          <a:xfrm>
            <a:off x="1028700" y="8957310"/>
            <a:ext cx="3066385" cy="30099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1800" u="none" cap="none" strike="noStrike">
                <a:solidFill>
                  <a:srgbClr val="2A2E3A"/>
                </a:solidFill>
                <a:latin typeface="Arial"/>
                <a:ea typeface="Arial"/>
                <a:cs typeface="Arial"/>
                <a:sym typeface="Arial"/>
              </a:rPr>
              <a:t>Back to Agenda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9"/>
          <p:cNvSpPr/>
          <p:nvPr/>
        </p:nvSpPr>
        <p:spPr>
          <a:xfrm>
            <a:off x="-5296844" y="-1836715"/>
            <a:ext cx="13960430" cy="13960430"/>
          </a:xfrm>
          <a:custGeom>
            <a:rect b="b" l="l" r="r" t="t"/>
            <a:pathLst>
              <a:path extrusionOk="0" h="13960430" w="13960430">
                <a:moveTo>
                  <a:pt x="0" y="0"/>
                </a:moveTo>
                <a:lnTo>
                  <a:pt x="13960431" y="0"/>
                </a:lnTo>
                <a:lnTo>
                  <a:pt x="13960431" y="13960430"/>
                </a:lnTo>
                <a:lnTo>
                  <a:pt x="0" y="13960430"/>
                </a:lnTo>
                <a:lnTo>
                  <a:pt x="0" y="0"/>
                </a:lnTo>
                <a:close/>
              </a:path>
            </a:pathLst>
          </a:custGeom>
          <a:blipFill rotWithShape="1">
            <a:blip r:embed="rId3">
              <a:alphaModFix/>
            </a:blip>
            <a:stretch>
              <a:fillRect b="0" l="0" r="0" t="0"/>
            </a:stretch>
          </a:blipFill>
          <a:ln>
            <a:noFill/>
          </a:ln>
        </p:spPr>
      </p:sp>
      <p:sp>
        <p:nvSpPr>
          <p:cNvPr id="227" name="Google Shape;227;p9"/>
          <p:cNvSpPr/>
          <p:nvPr/>
        </p:nvSpPr>
        <p:spPr>
          <a:xfrm>
            <a:off x="10427195" y="1054913"/>
            <a:ext cx="968713" cy="968713"/>
          </a:xfrm>
          <a:custGeom>
            <a:rect b="b" l="l" r="r" t="t"/>
            <a:pathLst>
              <a:path extrusionOk="0" h="968713" w="968713">
                <a:moveTo>
                  <a:pt x="0" y="0"/>
                </a:moveTo>
                <a:lnTo>
                  <a:pt x="968713" y="0"/>
                </a:lnTo>
                <a:lnTo>
                  <a:pt x="968713" y="968714"/>
                </a:lnTo>
                <a:lnTo>
                  <a:pt x="0" y="968714"/>
                </a:lnTo>
                <a:lnTo>
                  <a:pt x="0" y="0"/>
                </a:lnTo>
                <a:close/>
              </a:path>
            </a:pathLst>
          </a:custGeom>
          <a:blipFill rotWithShape="1">
            <a:blip r:embed="rId4">
              <a:alphaModFix amt="44999"/>
            </a:blip>
            <a:stretch>
              <a:fillRect b="0" l="0" r="0" t="0"/>
            </a:stretch>
          </a:blipFill>
          <a:ln>
            <a:noFill/>
          </a:ln>
        </p:spPr>
      </p:sp>
      <p:sp>
        <p:nvSpPr>
          <p:cNvPr id="228" name="Google Shape;228;p9"/>
          <p:cNvSpPr/>
          <p:nvPr/>
        </p:nvSpPr>
        <p:spPr>
          <a:xfrm>
            <a:off x="10527789" y="1155507"/>
            <a:ext cx="767525" cy="767525"/>
          </a:xfrm>
          <a:custGeom>
            <a:rect b="b" l="l" r="r" t="t"/>
            <a:pathLst>
              <a:path extrusionOk="0" h="767525" w="767525">
                <a:moveTo>
                  <a:pt x="0" y="0"/>
                </a:moveTo>
                <a:lnTo>
                  <a:pt x="767525" y="0"/>
                </a:lnTo>
                <a:lnTo>
                  <a:pt x="767525" y="767525"/>
                </a:lnTo>
                <a:lnTo>
                  <a:pt x="0" y="767525"/>
                </a:lnTo>
                <a:lnTo>
                  <a:pt x="0" y="0"/>
                </a:lnTo>
                <a:close/>
              </a:path>
            </a:pathLst>
          </a:custGeom>
          <a:blipFill rotWithShape="1">
            <a:blip r:embed="rId5">
              <a:alphaModFix/>
            </a:blip>
            <a:stretch>
              <a:fillRect b="0" l="0" r="0" t="0"/>
            </a:stretch>
          </a:blipFill>
          <a:ln>
            <a:noFill/>
          </a:ln>
        </p:spPr>
      </p:sp>
      <p:sp>
        <p:nvSpPr>
          <p:cNvPr id="229" name="Google Shape;229;p9"/>
          <p:cNvSpPr/>
          <p:nvPr/>
        </p:nvSpPr>
        <p:spPr>
          <a:xfrm>
            <a:off x="10427195" y="2499739"/>
            <a:ext cx="968713" cy="968713"/>
          </a:xfrm>
          <a:custGeom>
            <a:rect b="b" l="l" r="r" t="t"/>
            <a:pathLst>
              <a:path extrusionOk="0" h="968713" w="968713">
                <a:moveTo>
                  <a:pt x="0" y="0"/>
                </a:moveTo>
                <a:lnTo>
                  <a:pt x="968713" y="0"/>
                </a:lnTo>
                <a:lnTo>
                  <a:pt x="968713" y="968713"/>
                </a:lnTo>
                <a:lnTo>
                  <a:pt x="0" y="968713"/>
                </a:lnTo>
                <a:lnTo>
                  <a:pt x="0" y="0"/>
                </a:lnTo>
                <a:close/>
              </a:path>
            </a:pathLst>
          </a:custGeom>
          <a:blipFill rotWithShape="1">
            <a:blip r:embed="rId6">
              <a:alphaModFix amt="44999"/>
            </a:blip>
            <a:stretch>
              <a:fillRect b="0" l="0" r="0" t="0"/>
            </a:stretch>
          </a:blipFill>
          <a:ln>
            <a:noFill/>
          </a:ln>
        </p:spPr>
      </p:sp>
      <p:sp>
        <p:nvSpPr>
          <p:cNvPr id="230" name="Google Shape;230;p9"/>
          <p:cNvSpPr/>
          <p:nvPr/>
        </p:nvSpPr>
        <p:spPr>
          <a:xfrm>
            <a:off x="10527789" y="2600333"/>
            <a:ext cx="767525" cy="767525"/>
          </a:xfrm>
          <a:custGeom>
            <a:rect b="b" l="l" r="r" t="t"/>
            <a:pathLst>
              <a:path extrusionOk="0" h="767525" w="767525">
                <a:moveTo>
                  <a:pt x="0" y="0"/>
                </a:moveTo>
                <a:lnTo>
                  <a:pt x="767525" y="0"/>
                </a:lnTo>
                <a:lnTo>
                  <a:pt x="767525" y="767525"/>
                </a:lnTo>
                <a:lnTo>
                  <a:pt x="0" y="767525"/>
                </a:lnTo>
                <a:lnTo>
                  <a:pt x="0" y="0"/>
                </a:lnTo>
                <a:close/>
              </a:path>
            </a:pathLst>
          </a:custGeom>
          <a:blipFill rotWithShape="1">
            <a:blip r:embed="rId5">
              <a:alphaModFix/>
            </a:blip>
            <a:stretch>
              <a:fillRect b="0" l="0" r="0" t="0"/>
            </a:stretch>
          </a:blipFill>
          <a:ln>
            <a:noFill/>
          </a:ln>
        </p:spPr>
      </p:sp>
      <p:sp>
        <p:nvSpPr>
          <p:cNvPr id="231" name="Google Shape;231;p9"/>
          <p:cNvSpPr/>
          <p:nvPr/>
        </p:nvSpPr>
        <p:spPr>
          <a:xfrm>
            <a:off x="10427195" y="3942641"/>
            <a:ext cx="968713" cy="968713"/>
          </a:xfrm>
          <a:custGeom>
            <a:rect b="b" l="l" r="r" t="t"/>
            <a:pathLst>
              <a:path extrusionOk="0" h="968713" w="968713">
                <a:moveTo>
                  <a:pt x="0" y="0"/>
                </a:moveTo>
                <a:lnTo>
                  <a:pt x="968713" y="0"/>
                </a:lnTo>
                <a:lnTo>
                  <a:pt x="968713" y="968713"/>
                </a:lnTo>
                <a:lnTo>
                  <a:pt x="0" y="968713"/>
                </a:lnTo>
                <a:lnTo>
                  <a:pt x="0" y="0"/>
                </a:lnTo>
                <a:close/>
              </a:path>
            </a:pathLst>
          </a:custGeom>
          <a:blipFill rotWithShape="1">
            <a:blip r:embed="rId6">
              <a:alphaModFix amt="44999"/>
            </a:blip>
            <a:stretch>
              <a:fillRect b="0" l="0" r="0" t="0"/>
            </a:stretch>
          </a:blipFill>
          <a:ln>
            <a:noFill/>
          </a:ln>
        </p:spPr>
      </p:sp>
      <p:sp>
        <p:nvSpPr>
          <p:cNvPr id="232" name="Google Shape;232;p9"/>
          <p:cNvSpPr/>
          <p:nvPr/>
        </p:nvSpPr>
        <p:spPr>
          <a:xfrm>
            <a:off x="10527789" y="4043235"/>
            <a:ext cx="767525" cy="767525"/>
          </a:xfrm>
          <a:custGeom>
            <a:rect b="b" l="l" r="r" t="t"/>
            <a:pathLst>
              <a:path extrusionOk="0" h="767525" w="767525">
                <a:moveTo>
                  <a:pt x="0" y="0"/>
                </a:moveTo>
                <a:lnTo>
                  <a:pt x="767525" y="0"/>
                </a:lnTo>
                <a:lnTo>
                  <a:pt x="767525" y="767525"/>
                </a:lnTo>
                <a:lnTo>
                  <a:pt x="0" y="767525"/>
                </a:lnTo>
                <a:lnTo>
                  <a:pt x="0" y="0"/>
                </a:lnTo>
                <a:close/>
              </a:path>
            </a:pathLst>
          </a:custGeom>
          <a:blipFill rotWithShape="1">
            <a:blip r:embed="rId5">
              <a:alphaModFix/>
            </a:blip>
            <a:stretch>
              <a:fillRect b="0" l="0" r="0" t="0"/>
            </a:stretch>
          </a:blipFill>
          <a:ln>
            <a:noFill/>
          </a:ln>
        </p:spPr>
      </p:sp>
      <p:sp>
        <p:nvSpPr>
          <p:cNvPr id="233" name="Google Shape;233;p9"/>
          <p:cNvSpPr/>
          <p:nvPr/>
        </p:nvSpPr>
        <p:spPr>
          <a:xfrm>
            <a:off x="11295314" y="5444754"/>
            <a:ext cx="4401300" cy="4113107"/>
          </a:xfrm>
          <a:custGeom>
            <a:rect b="b" l="l" r="r" t="t"/>
            <a:pathLst>
              <a:path extrusionOk="0" h="4113107" w="4401300">
                <a:moveTo>
                  <a:pt x="0" y="0"/>
                </a:moveTo>
                <a:lnTo>
                  <a:pt x="4401300" y="0"/>
                </a:lnTo>
                <a:lnTo>
                  <a:pt x="4401300" y="4113107"/>
                </a:lnTo>
                <a:lnTo>
                  <a:pt x="0" y="4113107"/>
                </a:lnTo>
                <a:lnTo>
                  <a:pt x="0" y="0"/>
                </a:lnTo>
                <a:close/>
              </a:path>
            </a:pathLst>
          </a:custGeom>
          <a:blipFill rotWithShape="1">
            <a:blip r:embed="rId7">
              <a:alphaModFix/>
            </a:blip>
            <a:stretch>
              <a:fillRect b="-4415" l="0" r="0" t="-4415"/>
            </a:stretch>
          </a:blipFill>
          <a:ln>
            <a:noFill/>
          </a:ln>
        </p:spPr>
      </p:sp>
      <p:grpSp>
        <p:nvGrpSpPr>
          <p:cNvPr id="234" name="Google Shape;234;p9"/>
          <p:cNvGrpSpPr/>
          <p:nvPr/>
        </p:nvGrpSpPr>
        <p:grpSpPr>
          <a:xfrm>
            <a:off x="1028700" y="3338525"/>
            <a:ext cx="5534402" cy="3340392"/>
            <a:chOff x="0" y="-57150"/>
            <a:chExt cx="7379203" cy="4453857"/>
          </a:xfrm>
        </p:grpSpPr>
        <p:sp>
          <p:nvSpPr>
            <p:cNvPr id="235" name="Google Shape;235;p9"/>
            <p:cNvSpPr txBox="1"/>
            <p:nvPr/>
          </p:nvSpPr>
          <p:spPr>
            <a:xfrm>
              <a:off x="0" y="-57150"/>
              <a:ext cx="7379203" cy="227880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5300" u="none" cap="none" strike="noStrike">
                  <a:solidFill>
                    <a:srgbClr val="2A2E3A"/>
                  </a:solidFill>
                  <a:latin typeface="Arial"/>
                  <a:ea typeface="Arial"/>
                  <a:cs typeface="Arial"/>
                  <a:sym typeface="Arial"/>
                </a:rPr>
                <a:t> DHCP </a:t>
              </a:r>
              <a:r>
                <a:rPr b="1" i="0" lang="en-US" sz="5300" u="none" cap="none" strike="noStrike">
                  <a:solidFill>
                    <a:srgbClr val="718BAB"/>
                  </a:solidFill>
                  <a:latin typeface="Arial"/>
                  <a:ea typeface="Arial"/>
                  <a:cs typeface="Arial"/>
                  <a:sym typeface="Arial"/>
                </a:rPr>
                <a:t>Configuration</a:t>
              </a:r>
              <a:endParaRPr/>
            </a:p>
          </p:txBody>
        </p:sp>
        <p:sp>
          <p:nvSpPr>
            <p:cNvPr id="236" name="Google Shape;236;p9"/>
            <p:cNvSpPr txBox="1"/>
            <p:nvPr/>
          </p:nvSpPr>
          <p:spPr>
            <a:xfrm>
              <a:off x="0" y="2537216"/>
              <a:ext cx="7025100" cy="18594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2A2E3A"/>
                  </a:solidFill>
                  <a:latin typeface="Arial"/>
                  <a:ea typeface="Arial"/>
                  <a:cs typeface="Arial"/>
                  <a:sym typeface="Arial"/>
                </a:rPr>
                <a:t>Dynamic Host Configuration Protocol (DHCP) automates the process of assigning IP addresses and other network configuration parameters to devices on a network.</a:t>
              </a:r>
              <a:endParaRPr/>
            </a:p>
          </p:txBody>
        </p:sp>
      </p:grpSp>
      <p:sp>
        <p:nvSpPr>
          <p:cNvPr id="237" name="Google Shape;237;p9"/>
          <p:cNvSpPr txBox="1"/>
          <p:nvPr/>
        </p:nvSpPr>
        <p:spPr>
          <a:xfrm>
            <a:off x="11783189" y="1063020"/>
            <a:ext cx="4671121" cy="9334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000" u="none" cap="none" strike="noStrike">
                <a:solidFill>
                  <a:srgbClr val="2A2E3A"/>
                </a:solidFill>
                <a:latin typeface="Arial"/>
                <a:ea typeface="Arial"/>
                <a:cs typeface="Arial"/>
                <a:sym typeface="Arial"/>
              </a:rPr>
              <a:t>Create the DHCP pool for each vlan.</a:t>
            </a:r>
            <a:endParaRPr/>
          </a:p>
        </p:txBody>
      </p:sp>
      <p:sp>
        <p:nvSpPr>
          <p:cNvPr id="238" name="Google Shape;238;p9"/>
          <p:cNvSpPr txBox="1"/>
          <p:nvPr/>
        </p:nvSpPr>
        <p:spPr>
          <a:xfrm>
            <a:off x="11783189" y="2507845"/>
            <a:ext cx="4409782" cy="9334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000" u="none" cap="none" strike="noStrike">
                <a:solidFill>
                  <a:srgbClr val="2A2E3A"/>
                </a:solidFill>
                <a:latin typeface="Arial"/>
                <a:ea typeface="Arial"/>
                <a:cs typeface="Arial"/>
                <a:sym typeface="Arial"/>
              </a:rPr>
              <a:t>Exclude IP addresses from the pool</a:t>
            </a:r>
            <a:endParaRPr/>
          </a:p>
        </p:txBody>
      </p:sp>
      <p:sp>
        <p:nvSpPr>
          <p:cNvPr id="239" name="Google Shape;239;p9"/>
          <p:cNvSpPr txBox="1"/>
          <p:nvPr/>
        </p:nvSpPr>
        <p:spPr>
          <a:xfrm>
            <a:off x="11652519" y="3977904"/>
            <a:ext cx="4671121" cy="9334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000" u="none" cap="none" strike="noStrike">
                <a:solidFill>
                  <a:srgbClr val="2A2E3A"/>
                </a:solidFill>
                <a:latin typeface="Arial"/>
                <a:ea typeface="Arial"/>
                <a:cs typeface="Arial"/>
                <a:sym typeface="Arial"/>
              </a:rPr>
              <a:t>put default gateway and DNS server</a:t>
            </a:r>
            <a:endParaRPr/>
          </a:p>
        </p:txBody>
      </p:sp>
      <p:sp>
        <p:nvSpPr>
          <p:cNvPr id="240" name="Google Shape;240;p9"/>
          <p:cNvSpPr txBox="1"/>
          <p:nvPr/>
        </p:nvSpPr>
        <p:spPr>
          <a:xfrm>
            <a:off x="1028700" y="8957310"/>
            <a:ext cx="3066385" cy="30099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1800" u="none" cap="none" strike="noStrike">
                <a:solidFill>
                  <a:srgbClr val="2A2E3A"/>
                </a:solidFill>
                <a:latin typeface="Arial"/>
                <a:ea typeface="Arial"/>
                <a:cs typeface="Arial"/>
                <a:sym typeface="Arial"/>
              </a:rPr>
              <a:t>Back to Agenda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