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9" r:id="rId6"/>
    <p:sldId id="307" r:id="rId7"/>
    <p:sldId id="308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5" r:id="rId22"/>
    <p:sldId id="326" r:id="rId23"/>
    <p:sldId id="327" r:id="rId24"/>
    <p:sldId id="328" r:id="rId25"/>
    <p:sldId id="329" r:id="rId26"/>
    <p:sldId id="331" r:id="rId27"/>
    <p:sldId id="332" r:id="rId28"/>
    <p:sldId id="33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3" autoAdjust="0"/>
  </p:normalViewPr>
  <p:slideViewPr>
    <p:cSldViewPr snapToGrid="0">
      <p:cViewPr varScale="1">
        <p:scale>
          <a:sx n="104" d="100"/>
          <a:sy n="104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E5A09-18EA-43DA-8571-93787E19A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4C36B-0358-45AE-AFA8-660F6F9C1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7A470-78B1-48D7-9863-3C7B9CFC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59EAF-7CA0-4E06-BC27-72500197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82382-78DD-48D7-8B47-E75D149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B988-7259-47A8-A035-BC407BF6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FA7EE-3D6F-4AAC-8E37-D4BF2D446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371DB-31AC-437F-9A45-15B8EEA5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EDD81-2615-41BA-AFE8-B6E8ED15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4867C-977F-4CC0-B4C8-2724B2D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E6F89A-606C-4FE5-940B-BCB68803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BEE42-2EDB-48C7-8380-53617D342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894B0-3246-42F0-988B-9C8E8697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11EC0-49EB-426F-9E58-9B007B27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B9DF-D18F-4CD0-B6E4-179D2CAD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CADC4-5C8B-4913-9C87-996AD612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A2FB4-FA16-4744-BB82-5571648D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821A2-2351-44FF-86ED-24DF3FD9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146B2-1E70-4A33-BAEE-D0D82025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9B27C-2CD5-4FE7-8D3E-4D794EC6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D61FE-080F-4A2E-8A08-5A9538FA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23067-B227-41EC-9097-232FC2A0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2CB7F-E9CC-4B12-A782-1F166743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A9935-4340-4C51-9BC1-6DAF83FD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37ECA-73A3-4103-807C-388163E5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C2DE-CA04-412D-AA53-3F0EFB2E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E8D68-BBA5-4226-B04D-126DF9887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233B4-FDF5-4AD0-B8F9-65CFEE90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5E78C-98B7-41BB-AAEE-CF8C7E89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2CAD6-42FA-4AD5-B963-DD4C866B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874DD5-4934-4B26-937C-BF91EB28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4271A-FAC5-4BCE-9BAE-B812E6E1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D2C59-E86A-4A47-A1C6-A84B8B83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5AE23-03D7-4387-A8F9-2F402C2AD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5BF08-D8A2-4268-8145-C497724DF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298E1A-0B54-4EAF-B303-7504DB1D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FC8F0B-075F-4E7E-9EDE-6F0EE71E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322E77-7188-474F-BCEC-7B9890AE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BE5D4-6281-4552-95E2-11DD02FC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A9C4-57FE-4585-92A2-C169E10A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013195-7C99-40B9-8ECA-184314FF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CAA9D-D3F6-4522-9D6D-31F0E76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E91FA8-CD50-421F-BBD7-A0D3B810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2FB73D-78C1-4B15-A845-7F870C0D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892A77-54D1-45C2-B54F-16318EFA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FEA9D-0899-43DB-811E-F113F050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1CC3-052F-4935-BE58-E0183D78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6DB48-3E47-4DFB-9BC5-9288A96A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CF7CA-B307-4886-9179-D270DF82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A03B9-F7C5-47A3-9248-48E56BAD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E6B1C-18EE-4704-826A-B262B638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2D421-D1ED-441E-9C2E-0E5C4439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3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59DAA-19DD-48AE-AFB9-C2754B60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A8C2B0-657C-4010-9A28-D288081C7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D3B5C-3C10-4407-A761-0BEE38F9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3674D-5CAA-4293-9F83-31DA9FF6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1AF31-E69B-4EA4-B6DF-CA480BD9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8696C-573D-437A-AD6C-C2B6C84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45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A6F784-F038-41E3-88E5-63D93E88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BC54A-B806-47D2-A8C4-F4B06E94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A2CE8-FC21-4BB9-9524-D998655FE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7416-96E0-423B-824D-DCA4F840D9E5}" type="datetimeFigureOut">
              <a:rPr lang="ko-KR" altLang="en-US" smtClean="0"/>
              <a:t>2021-01-03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525AE-C270-4FF2-A4D4-208E735D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94DB4-F01A-44B5-BFCD-79FEC572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0C23-2982-4BCD-A0A7-815B41CF2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7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ocus.co.kr/1555" TargetMode="External"/><Relationship Id="rId3" Type="http://schemas.openxmlformats.org/officeDocument/2006/relationships/hyperlink" Target="https://velog.io/@stampid/JEST-%EC%9E%90%EB%B0%94%EC%8A%A4%ED%81%AC%EB%A6%BD%ED%8A%B8-%EC%9C%A0%EB%8B%9B-%ED%85%8C%EC%8A%A4%ED%8A%B8-ykk5krj31z" TargetMode="External"/><Relationship Id="rId7" Type="http://schemas.openxmlformats.org/officeDocument/2006/relationships/hyperlink" Target="https://velog.io/@velopert/%EC%9E%90%EB%B0%94%EC%8A%A4%ED%81%AC%EB%A6%BD%ED%8A%B8-%ED%85%8C%EC%8A%A4%ED%8C%85%EC%9D%98-%EA%B8%B0%EC%B4%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estjs.io/" TargetMode="External"/><Relationship Id="rId5" Type="http://schemas.openxmlformats.org/officeDocument/2006/relationships/hyperlink" Target="https://hees-dev.tistory.com/57" TargetMode="External"/><Relationship Id="rId4" Type="http://schemas.openxmlformats.org/officeDocument/2006/relationships/hyperlink" Target="https://medium.com/@jinseok.choi/jest%EB%A5%BC-%EC%9D%B4%EC%9A%A9%ED%95%9C-unit-test-%EC%A0%81%EC%9A%A9%EA%B8%B0-420049c16cc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1B962D-002F-4DC2-BA8E-4CA72924C5AF}"/>
              </a:ext>
            </a:extLst>
          </p:cNvPr>
          <p:cNvSpPr txBox="1"/>
          <p:nvPr/>
        </p:nvSpPr>
        <p:spPr>
          <a:xfrm>
            <a:off x="467360" y="294641"/>
            <a:ext cx="1016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ZEST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ROBLEM">
            <a:extLst>
              <a:ext uri="{FF2B5EF4-FFF2-40B4-BE49-F238E27FC236}">
                <a16:creationId xmlns:a16="http://schemas.microsoft.com/office/drawing/2014/main" id="{ADC2B828-23FF-49FE-8641-79C854A68A26}"/>
              </a:ext>
            </a:extLst>
          </p:cNvPr>
          <p:cNvSpPr txBox="1"/>
          <p:nvPr/>
        </p:nvSpPr>
        <p:spPr>
          <a:xfrm>
            <a:off x="1829356" y="2822455"/>
            <a:ext cx="3550776" cy="163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defTabSz="539234"/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ALL ABOUT</a:t>
            </a:r>
          </a:p>
          <a:p>
            <a:pPr algn="ctr" defTabSz="539234"/>
            <a:r>
              <a:rPr lang="en-US" altLang="ko-KR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ZEST</a:t>
            </a:r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9B553FED-1573-4F5A-81B6-9C0578DA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84" y="1753299"/>
            <a:ext cx="6984998" cy="377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OBLEM">
            <a:extLst>
              <a:ext uri="{FF2B5EF4-FFF2-40B4-BE49-F238E27FC236}">
                <a16:creationId xmlns:a16="http://schemas.microsoft.com/office/drawing/2014/main" id="{46D9AD1F-482F-4011-B98D-7F0722BD427D}"/>
              </a:ext>
            </a:extLst>
          </p:cNvPr>
          <p:cNvSpPr txBox="1"/>
          <p:nvPr/>
        </p:nvSpPr>
        <p:spPr>
          <a:xfrm>
            <a:off x="-10668109" y="1617764"/>
            <a:ext cx="9119608" cy="132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코드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무엇일까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안정적이고 제대로 동작하는지 확인하기 위해 작성하는 코드이다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특정 동작을 하는 코드가 예상과 동일하게 결과를 잘 내는지 품질 검사에 사용</a:t>
            </a:r>
            <a:endParaRPr lang="en-US" altLang="ko-KR" sz="12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PROBLEM">
            <a:extLst>
              <a:ext uri="{FF2B5EF4-FFF2-40B4-BE49-F238E27FC236}">
                <a16:creationId xmlns:a16="http://schemas.microsoft.com/office/drawing/2014/main" id="{838ED86B-5FCD-45F2-858C-1838248A00C3}"/>
              </a:ext>
            </a:extLst>
          </p:cNvPr>
          <p:cNvSpPr txBox="1"/>
          <p:nvPr/>
        </p:nvSpPr>
        <p:spPr>
          <a:xfrm>
            <a:off x="-10668109" y="3334240"/>
            <a:ext cx="10668109" cy="163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코드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작성하면 뭐가 좋을까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프로그램의 안정성을 보장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스펙이 추가되어 코드를 수정 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코드가 기존에 존재한다면 기존의 기능과 같은 지 확인 가능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테스트 자동화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수동 테스트 최소화</a:t>
            </a:r>
          </a:p>
        </p:txBody>
      </p:sp>
    </p:spTree>
    <p:extLst>
      <p:ext uri="{BB962C8B-B14F-4D97-AF65-F5344CB8AC3E}">
        <p14:creationId xmlns:p14="http://schemas.microsoft.com/office/powerpoint/2010/main" val="1393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157526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MOCK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5D26BB-A32C-45AA-83E9-DCCDF322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59" y="2276314"/>
            <a:ext cx="2838846" cy="2305372"/>
          </a:xfrm>
          <a:prstGeom prst="rect">
            <a:avLst/>
          </a:prstGeom>
        </p:spPr>
      </p:pic>
      <p:sp>
        <p:nvSpPr>
          <p:cNvPr id="11" name="PROBLEM">
            <a:extLst>
              <a:ext uri="{FF2B5EF4-FFF2-40B4-BE49-F238E27FC236}">
                <a16:creationId xmlns:a16="http://schemas.microsoft.com/office/drawing/2014/main" id="{8508BF3D-96A2-45B0-83A2-FFAACF7B2903}"/>
              </a:ext>
            </a:extLst>
          </p:cNvPr>
          <p:cNvSpPr txBox="1"/>
          <p:nvPr/>
        </p:nvSpPr>
        <p:spPr>
          <a:xfrm>
            <a:off x="1767159" y="4906237"/>
            <a:ext cx="3095523" cy="51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defTabSz="539234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우리가 실제 쓰는 프로그래밍</a:t>
            </a:r>
            <a:endParaRPr lang="en-US" altLang="ko-KR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D740CB-D9FB-4DB3-BF2B-99A59DAF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746" y="2338235"/>
            <a:ext cx="2753109" cy="2181529"/>
          </a:xfrm>
          <a:prstGeom prst="rect">
            <a:avLst/>
          </a:prstGeom>
        </p:spPr>
      </p:pic>
      <p:sp>
        <p:nvSpPr>
          <p:cNvPr id="15" name="PROBLEM">
            <a:extLst>
              <a:ext uri="{FF2B5EF4-FFF2-40B4-BE49-F238E27FC236}">
                <a16:creationId xmlns:a16="http://schemas.microsoft.com/office/drawing/2014/main" id="{21EA81CD-7DBA-4E1F-966B-D8EE14E2D4BB}"/>
              </a:ext>
            </a:extLst>
          </p:cNvPr>
          <p:cNvSpPr txBox="1"/>
          <p:nvPr/>
        </p:nvSpPr>
        <p:spPr>
          <a:xfrm>
            <a:off x="7200340" y="4906237"/>
            <a:ext cx="3093921" cy="51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defTabSz="539234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테스트에 필요한 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MOCK 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객체</a:t>
            </a:r>
            <a:endParaRPr lang="en-US" altLang="ko-KR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B8C30AB-003B-4250-877D-C1AF76BB7599}"/>
              </a:ext>
            </a:extLst>
          </p:cNvPr>
          <p:cNvSpPr/>
          <p:nvPr/>
        </p:nvSpPr>
        <p:spPr>
          <a:xfrm>
            <a:off x="2558473" y="3001818"/>
            <a:ext cx="812800" cy="7573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657BF1-7852-4261-8A7D-5DD05CEBD4DC}"/>
              </a:ext>
            </a:extLst>
          </p:cNvPr>
          <p:cNvSpPr/>
          <p:nvPr/>
        </p:nvSpPr>
        <p:spPr>
          <a:xfrm>
            <a:off x="8340900" y="3001818"/>
            <a:ext cx="812800" cy="7573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31108A8-732D-4F2E-9A2E-B4577B4936B9}"/>
              </a:ext>
            </a:extLst>
          </p:cNvPr>
          <p:cNvSpPr/>
          <p:nvPr/>
        </p:nvSpPr>
        <p:spPr>
          <a:xfrm>
            <a:off x="4394497" y="3296227"/>
            <a:ext cx="3403006" cy="16856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ROBLEM">
            <a:extLst>
              <a:ext uri="{FF2B5EF4-FFF2-40B4-BE49-F238E27FC236}">
                <a16:creationId xmlns:a16="http://schemas.microsoft.com/office/drawing/2014/main" id="{0F423386-92B9-4C3E-BCEC-D1DC85D93A3C}"/>
              </a:ext>
            </a:extLst>
          </p:cNvPr>
          <p:cNvSpPr txBox="1"/>
          <p:nvPr/>
        </p:nvSpPr>
        <p:spPr>
          <a:xfrm>
            <a:off x="2902113" y="5678890"/>
            <a:ext cx="6387771" cy="1018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Mock?</a:t>
            </a:r>
          </a:p>
          <a:p>
            <a:pPr algn="ctr"/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 등의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Cost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높거나 객체 서로 간의 의존성이 강해 구현하기 힘들 경우 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가짜 객체를 만들어 사용하는 방법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상위 개념으로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테스트 더블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841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8" y="776632"/>
            <a:ext cx="2636059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MOCK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용어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C18121-EAE9-4795-842B-A1C93C672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8" y="1341645"/>
            <a:ext cx="6268435" cy="5221714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959C804-D70E-482D-910D-411FE0DF5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9" r="17426"/>
          <a:stretch/>
        </p:blipFill>
        <p:spPr bwMode="auto">
          <a:xfrm>
            <a:off x="6866218" y="1698460"/>
            <a:ext cx="4858424" cy="430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861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20911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SAMPLE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1E140-BE3F-48B9-8B53-95A650763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10" y="2768883"/>
            <a:ext cx="4428533" cy="26872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51B088-FCA9-4350-A85D-9D8EC79A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0662" y="3574253"/>
            <a:ext cx="411537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1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20911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대신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E749B8-7D39-4A11-B615-45C47D6A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2768882"/>
            <a:ext cx="4428533" cy="2687216"/>
          </a:xfrm>
          <a:prstGeom prst="rect">
            <a:avLst/>
          </a:prstGeom>
        </p:spPr>
      </p:pic>
      <p:sp>
        <p:nvSpPr>
          <p:cNvPr id="8" name="PROBLEM">
            <a:extLst>
              <a:ext uri="{FF2B5EF4-FFF2-40B4-BE49-F238E27FC236}">
                <a16:creationId xmlns:a16="http://schemas.microsoft.com/office/drawing/2014/main" id="{F173F9F7-3506-4203-8C12-135A144BA705}"/>
              </a:ext>
            </a:extLst>
          </p:cNvPr>
          <p:cNvSpPr txBox="1"/>
          <p:nvPr/>
        </p:nvSpPr>
        <p:spPr>
          <a:xfrm>
            <a:off x="467360" y="1491823"/>
            <a:ext cx="11257281" cy="71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키워드 말고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키워드를 사용 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작동방식은 완전히 똑같습니다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E80123-07FE-4F18-873C-8404A1A7D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607" y="3574252"/>
            <a:ext cx="4115374" cy="107647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115D500-911E-4614-A7E1-05E975CC5185}"/>
              </a:ext>
            </a:extLst>
          </p:cNvPr>
          <p:cNvSpPr/>
          <p:nvPr/>
        </p:nvSpPr>
        <p:spPr>
          <a:xfrm>
            <a:off x="581891" y="4285673"/>
            <a:ext cx="775854" cy="3650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07A4C7-5838-4EC9-B0AA-884C3788532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57745" y="3756779"/>
            <a:ext cx="5901462" cy="745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D325054-DC62-4A93-BF85-B70BE00FEAC4}"/>
              </a:ext>
            </a:extLst>
          </p:cNvPr>
          <p:cNvSpPr/>
          <p:nvPr/>
        </p:nvSpPr>
        <p:spPr>
          <a:xfrm>
            <a:off x="7259207" y="3574252"/>
            <a:ext cx="600938" cy="3650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62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E6ACBB-9A59-49B1-94BD-F2FC8910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540" y="2319921"/>
            <a:ext cx="5058481" cy="322942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묶어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DESCRIBE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E80123-07FE-4F18-873C-8404A1A7D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20" y="3574252"/>
            <a:ext cx="4115374" cy="107647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115D500-911E-4614-A7E1-05E975CC5185}"/>
              </a:ext>
            </a:extLst>
          </p:cNvPr>
          <p:cNvSpPr/>
          <p:nvPr/>
        </p:nvSpPr>
        <p:spPr>
          <a:xfrm>
            <a:off x="581891" y="3574252"/>
            <a:ext cx="4673600" cy="10764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D07A4C7-5838-4EC9-B0AA-884C37885327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5255491" y="3169323"/>
            <a:ext cx="1653309" cy="943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D325054-DC62-4A93-BF85-B70BE00FEAC4}"/>
              </a:ext>
            </a:extLst>
          </p:cNvPr>
          <p:cNvSpPr/>
          <p:nvPr/>
        </p:nvSpPr>
        <p:spPr>
          <a:xfrm>
            <a:off x="6908800" y="2514791"/>
            <a:ext cx="4387273" cy="13090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ROBLEM">
            <a:extLst>
              <a:ext uri="{FF2B5EF4-FFF2-40B4-BE49-F238E27FC236}">
                <a16:creationId xmlns:a16="http://schemas.microsoft.com/office/drawing/2014/main" id="{532639D2-8C66-4257-9B28-5D4C98B2B393}"/>
              </a:ext>
            </a:extLst>
          </p:cNvPr>
          <p:cNvSpPr txBox="1"/>
          <p:nvPr/>
        </p:nvSpPr>
        <p:spPr>
          <a:xfrm>
            <a:off x="467360" y="1645711"/>
            <a:ext cx="11257281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Describe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이용해서 여러 테스트 케이스를 묶을 수 있습니다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553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연계한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PROBLEM">
            <a:extLst>
              <a:ext uri="{FF2B5EF4-FFF2-40B4-BE49-F238E27FC236}">
                <a16:creationId xmlns:a16="http://schemas.microsoft.com/office/drawing/2014/main" id="{532639D2-8C66-4257-9B28-5D4C98B2B393}"/>
              </a:ext>
            </a:extLst>
          </p:cNvPr>
          <p:cNvSpPr txBox="1"/>
          <p:nvPr/>
        </p:nvSpPr>
        <p:spPr>
          <a:xfrm>
            <a:off x="716743" y="3559946"/>
            <a:ext cx="460340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NPM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모듈인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supertest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설치하고 적용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943F3-7F76-4ED5-9B6F-FC156B3C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34" y="1285038"/>
            <a:ext cx="4844711" cy="4549816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BB00439-AF2F-4B35-AF06-0A6B71F3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817" y="2675683"/>
            <a:ext cx="6361545" cy="217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69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연계한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943F3-7F76-4ED5-9B6F-FC156B3C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1793141"/>
            <a:ext cx="4096567" cy="3847211"/>
          </a:xfrm>
          <a:prstGeom prst="rect">
            <a:avLst/>
          </a:prstGeom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8771E0E1-2315-4047-8856-238B868D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58" y="2631244"/>
            <a:ext cx="6361545" cy="217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8E90832-17DD-4431-A4F0-B0A3841DA61A}"/>
              </a:ext>
            </a:extLst>
          </p:cNvPr>
          <p:cNvSpPr/>
          <p:nvPr/>
        </p:nvSpPr>
        <p:spPr>
          <a:xfrm>
            <a:off x="1366981" y="3262634"/>
            <a:ext cx="1394692" cy="193433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658B4B-CCED-47D3-9CCD-49AA0379277A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761673" y="3359351"/>
            <a:ext cx="2846184" cy="69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24DADC3-6F93-4150-8A4B-AC4FE8827C57}"/>
              </a:ext>
            </a:extLst>
          </p:cNvPr>
          <p:cNvSpPr/>
          <p:nvPr/>
        </p:nvSpPr>
        <p:spPr>
          <a:xfrm>
            <a:off x="5607857" y="3311387"/>
            <a:ext cx="1282470" cy="23522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76F3FB-88E5-45B2-9623-90041A7661ED}"/>
              </a:ext>
            </a:extLst>
          </p:cNvPr>
          <p:cNvSpPr/>
          <p:nvPr/>
        </p:nvSpPr>
        <p:spPr>
          <a:xfrm>
            <a:off x="932874" y="3425877"/>
            <a:ext cx="1970266" cy="31763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0AE055-7935-4F52-A088-D4726107707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2903140" y="3584693"/>
            <a:ext cx="2925005" cy="50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5C581BC-06CD-4074-BF8F-E6F47F2ED1B1}"/>
              </a:ext>
            </a:extLst>
          </p:cNvPr>
          <p:cNvSpPr/>
          <p:nvPr/>
        </p:nvSpPr>
        <p:spPr>
          <a:xfrm>
            <a:off x="5828145" y="3456068"/>
            <a:ext cx="2272146" cy="35855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208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연계한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7732D7-F067-43E2-9311-C8754D2C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12" y="1243308"/>
            <a:ext cx="4579363" cy="4784070"/>
          </a:xfrm>
          <a:prstGeom prst="rect">
            <a:avLst/>
          </a:prstGeom>
        </p:spPr>
      </p:pic>
      <p:sp>
        <p:nvSpPr>
          <p:cNvPr id="17" name="PROBLEM">
            <a:extLst>
              <a:ext uri="{FF2B5EF4-FFF2-40B4-BE49-F238E27FC236}">
                <a16:creationId xmlns:a16="http://schemas.microsoft.com/office/drawing/2014/main" id="{C4AA10A4-B16E-486B-8460-34507B118376}"/>
              </a:ext>
            </a:extLst>
          </p:cNvPr>
          <p:cNvSpPr txBox="1"/>
          <p:nvPr/>
        </p:nvSpPr>
        <p:spPr>
          <a:xfrm>
            <a:off x="2042085" y="3495526"/>
            <a:ext cx="2580639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여러 개 적용 예시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2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68955AEF-1BBC-4934-A97E-42E28E78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5" y="2311191"/>
            <a:ext cx="4731309" cy="228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37732D7-F067-43E2-9311-C8754D2C7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50" y="1298965"/>
            <a:ext cx="4579363" cy="478407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Express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연계한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E90832-17DD-4431-A4F0-B0A3841DA61A}"/>
              </a:ext>
            </a:extLst>
          </p:cNvPr>
          <p:cNvSpPr/>
          <p:nvPr/>
        </p:nvSpPr>
        <p:spPr>
          <a:xfrm>
            <a:off x="1302325" y="1570527"/>
            <a:ext cx="2179783" cy="31763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658B4B-CCED-47D3-9CCD-49AA0379277A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3482108" y="1729343"/>
            <a:ext cx="3742113" cy="1549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24DADC3-6F93-4150-8A4B-AC4FE8827C57}"/>
              </a:ext>
            </a:extLst>
          </p:cNvPr>
          <p:cNvSpPr/>
          <p:nvPr/>
        </p:nvSpPr>
        <p:spPr>
          <a:xfrm>
            <a:off x="7224221" y="3140364"/>
            <a:ext cx="2272146" cy="276056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76F3FB-88E5-45B2-9623-90041A7661ED}"/>
              </a:ext>
            </a:extLst>
          </p:cNvPr>
          <p:cNvSpPr/>
          <p:nvPr/>
        </p:nvSpPr>
        <p:spPr>
          <a:xfrm>
            <a:off x="1237765" y="3759231"/>
            <a:ext cx="1970266" cy="31763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E0AE055-7935-4F52-A088-D4726107707C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3208031" y="3459088"/>
            <a:ext cx="3950150" cy="458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5C581BC-06CD-4074-BF8F-E6F47F2ED1B1}"/>
              </a:ext>
            </a:extLst>
          </p:cNvPr>
          <p:cNvSpPr/>
          <p:nvPr/>
        </p:nvSpPr>
        <p:spPr>
          <a:xfrm>
            <a:off x="7158181" y="3279813"/>
            <a:ext cx="2272146" cy="35855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86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E523E-268C-4830-BC81-0FF4AE09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51" y="1692431"/>
            <a:ext cx="8583223" cy="3953427"/>
          </a:xfrm>
          <a:prstGeom prst="rect">
            <a:avLst/>
          </a:prstGeom>
        </p:spPr>
      </p:pic>
      <p:sp>
        <p:nvSpPr>
          <p:cNvPr id="17" name="PROBLEM">
            <a:extLst>
              <a:ext uri="{FF2B5EF4-FFF2-40B4-BE49-F238E27FC236}">
                <a16:creationId xmlns:a16="http://schemas.microsoft.com/office/drawing/2014/main" id="{A10D586A-9D48-4C6B-A4DB-43F9A93BF417}"/>
              </a:ext>
            </a:extLst>
          </p:cNvPr>
          <p:cNvSpPr txBox="1"/>
          <p:nvPr/>
        </p:nvSpPr>
        <p:spPr>
          <a:xfrm>
            <a:off x="5120242" y="1131128"/>
            <a:ext cx="2580639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원본 코드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C7E6A29-14D5-4353-8CA2-617735C1D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276" y="1533606"/>
            <a:ext cx="6418170" cy="46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39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1021083" y="1700892"/>
            <a:ext cx="9119608" cy="132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코드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무엇일까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안정적이고 제대로 동작하는지 확인하기 위해 작성하는 코드이다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특정 동작을 하는 코드가 예상과 동일하게 결과를 잘 내는지 품질 검사에 사용</a:t>
            </a:r>
            <a:endParaRPr lang="en-US" altLang="ko-KR" sz="12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PROBLEM">
            <a:extLst>
              <a:ext uri="{FF2B5EF4-FFF2-40B4-BE49-F238E27FC236}">
                <a16:creationId xmlns:a16="http://schemas.microsoft.com/office/drawing/2014/main" id="{28083F46-569E-4030-A467-352F11F15877}"/>
              </a:ext>
            </a:extLst>
          </p:cNvPr>
          <p:cNvSpPr txBox="1"/>
          <p:nvPr/>
        </p:nvSpPr>
        <p:spPr>
          <a:xfrm>
            <a:off x="-10668109" y="3429000"/>
            <a:ext cx="10668109" cy="163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코드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작성하면 뭐가 좋을까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프로그램의 안정성을 보장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스펙이 추가되어 코드를 수정 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코드가 기존에 존재한다면 기존의 기능과 같은 지 확인 가능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테스트 자동화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수동 테스트 최소화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8ECF-98B7-4030-AA22-A2DD7E1976B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UNITTEST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02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E523E-268C-4830-BC81-0FF4AE09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30940" y="1692431"/>
            <a:ext cx="8583223" cy="3953427"/>
          </a:xfrm>
          <a:prstGeom prst="rect">
            <a:avLst/>
          </a:prstGeom>
        </p:spPr>
      </p:pic>
      <p:sp>
        <p:nvSpPr>
          <p:cNvPr id="17" name="PROBLEM">
            <a:extLst>
              <a:ext uri="{FF2B5EF4-FFF2-40B4-BE49-F238E27FC236}">
                <a16:creationId xmlns:a16="http://schemas.microsoft.com/office/drawing/2014/main" id="{A10D586A-9D48-4C6B-A4DB-43F9A93BF417}"/>
              </a:ext>
            </a:extLst>
          </p:cNvPr>
          <p:cNvSpPr txBox="1"/>
          <p:nvPr/>
        </p:nvSpPr>
        <p:spPr>
          <a:xfrm>
            <a:off x="5120242" y="1131128"/>
            <a:ext cx="2580639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코드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A42BB0-7618-43B3-974E-71405CEBA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476" y="1692431"/>
            <a:ext cx="6418170" cy="4691764"/>
          </a:xfrm>
          <a:prstGeom prst="rect">
            <a:avLst/>
          </a:prstGeom>
        </p:spPr>
      </p:pic>
      <p:sp>
        <p:nvSpPr>
          <p:cNvPr id="12" name="PROBLEM">
            <a:extLst>
              <a:ext uri="{FF2B5EF4-FFF2-40B4-BE49-F238E27FC236}">
                <a16:creationId xmlns:a16="http://schemas.microsoft.com/office/drawing/2014/main" id="{CDC20A24-3CEF-4932-A080-2B0BCD02E305}"/>
              </a:ext>
            </a:extLst>
          </p:cNvPr>
          <p:cNvSpPr txBox="1"/>
          <p:nvPr/>
        </p:nvSpPr>
        <p:spPr>
          <a:xfrm>
            <a:off x="15298168" y="3770746"/>
            <a:ext cx="1272771" cy="27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임의의 값 지정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PROBLEM">
            <a:extLst>
              <a:ext uri="{FF2B5EF4-FFF2-40B4-BE49-F238E27FC236}">
                <a16:creationId xmlns:a16="http://schemas.microsoft.com/office/drawing/2014/main" id="{BD605B33-5B0E-45C3-A97E-D407B77D5332}"/>
              </a:ext>
            </a:extLst>
          </p:cNvPr>
          <p:cNvSpPr txBox="1"/>
          <p:nvPr/>
        </p:nvSpPr>
        <p:spPr>
          <a:xfrm>
            <a:off x="14661782" y="4869884"/>
            <a:ext cx="1272771" cy="27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 클릭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PROBLEM">
            <a:extLst>
              <a:ext uri="{FF2B5EF4-FFF2-40B4-BE49-F238E27FC236}">
                <a16:creationId xmlns:a16="http://schemas.microsoft.com/office/drawing/2014/main" id="{E69ECFAD-4CFB-4142-84B7-BA227DDABACE}"/>
              </a:ext>
            </a:extLst>
          </p:cNvPr>
          <p:cNvSpPr txBox="1"/>
          <p:nvPr/>
        </p:nvSpPr>
        <p:spPr>
          <a:xfrm>
            <a:off x="13105455" y="5502575"/>
            <a:ext cx="1272771" cy="27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검증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977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Front-End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예시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FE523E-268C-4830-BC81-0FF4AE09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2327571"/>
            <a:ext cx="5474437" cy="252152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4A42BB0-7618-43B3-974E-71405CEBA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206" y="1644077"/>
            <a:ext cx="5761538" cy="4211757"/>
          </a:xfrm>
          <a:prstGeom prst="rect">
            <a:avLst/>
          </a:prstGeom>
        </p:spPr>
      </p:pic>
      <p:sp>
        <p:nvSpPr>
          <p:cNvPr id="14" name="PROBLEM">
            <a:extLst>
              <a:ext uri="{FF2B5EF4-FFF2-40B4-BE49-F238E27FC236}">
                <a16:creationId xmlns:a16="http://schemas.microsoft.com/office/drawing/2014/main" id="{0D7E4DC3-6360-42C6-9BC6-8B730BF70405}"/>
              </a:ext>
            </a:extLst>
          </p:cNvPr>
          <p:cNvSpPr txBox="1"/>
          <p:nvPr/>
        </p:nvSpPr>
        <p:spPr>
          <a:xfrm>
            <a:off x="9035912" y="3749955"/>
            <a:ext cx="1272771" cy="27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임의의 값 지정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PROBLEM">
            <a:extLst>
              <a:ext uri="{FF2B5EF4-FFF2-40B4-BE49-F238E27FC236}">
                <a16:creationId xmlns:a16="http://schemas.microsoft.com/office/drawing/2014/main" id="{6B9792B8-921C-410D-8B07-4047F3BD0B80}"/>
              </a:ext>
            </a:extLst>
          </p:cNvPr>
          <p:cNvSpPr txBox="1"/>
          <p:nvPr/>
        </p:nvSpPr>
        <p:spPr>
          <a:xfrm>
            <a:off x="8399526" y="4849093"/>
            <a:ext cx="1272771" cy="27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 클릭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PROBLEM">
            <a:extLst>
              <a:ext uri="{FF2B5EF4-FFF2-40B4-BE49-F238E27FC236}">
                <a16:creationId xmlns:a16="http://schemas.microsoft.com/office/drawing/2014/main" id="{0FB1897C-A221-4FF8-8167-FE1429EEEE72}"/>
              </a:ext>
            </a:extLst>
          </p:cNvPr>
          <p:cNvSpPr txBox="1"/>
          <p:nvPr/>
        </p:nvSpPr>
        <p:spPr>
          <a:xfrm>
            <a:off x="6843199" y="5481784"/>
            <a:ext cx="1272771" cy="27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검증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6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To Make 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31115-6CF7-4B3C-AC8A-D4A802991782}"/>
              </a:ext>
            </a:extLst>
          </p:cNvPr>
          <p:cNvSpPr/>
          <p:nvPr/>
        </p:nvSpPr>
        <p:spPr>
          <a:xfrm>
            <a:off x="1229822" y="2151727"/>
            <a:ext cx="95596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단위테스트 규칙</a:t>
            </a:r>
            <a:endParaRPr lang="en-US" altLang="ko-KR" sz="2000" dirty="0">
              <a:solidFill>
                <a:srgbClr val="29292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2000" dirty="0">
              <a:solidFill>
                <a:srgbClr val="29292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독립적</a:t>
            </a:r>
            <a:r>
              <a:rPr lang="en-US" altLang="ko-KR" sz="2000" dirty="0">
                <a:solidFill>
                  <a:srgbClr val="2929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(Independent)</a:t>
            </a:r>
            <a:r>
              <a:rPr lang="ko-KR" altLang="en-US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이어야 한다</a:t>
            </a:r>
            <a:r>
              <a:rPr lang="en-US" altLang="ko-KR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테스트도 다른 테스트에 의존하지 않아야 한다</a:t>
            </a:r>
            <a:r>
              <a:rPr lang="en-US" altLang="ko-KR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rgbClr val="29292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2929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격리</a:t>
            </a:r>
            <a:r>
              <a:rPr lang="en-US" altLang="ko-KR" sz="2000" dirty="0">
                <a:solidFill>
                  <a:srgbClr val="2929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(Isolation)</a:t>
            </a:r>
            <a:r>
              <a:rPr lang="ko-KR" altLang="en-US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되어야한다</a:t>
            </a:r>
            <a:r>
              <a:rPr lang="en-US" altLang="ko-KR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Ajax, </a:t>
            </a:r>
            <a:r>
              <a:rPr lang="en-US" altLang="ko-KR" sz="2000" dirty="0" err="1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LocalStorage</a:t>
            </a:r>
            <a:r>
              <a:rPr lang="en-US" altLang="ko-KR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UI Event </a:t>
            </a:r>
            <a:r>
              <a:rPr lang="ko-KR" altLang="en-US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등 테스트 대상이 의존하는 것을 다른 것으로 대체한다</a:t>
            </a:r>
            <a:r>
              <a:rPr lang="en-US" altLang="ko-KR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(= </a:t>
            </a:r>
            <a:r>
              <a:rPr lang="ko-KR" altLang="en-US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더블</a:t>
            </a:r>
            <a:r>
              <a:rPr lang="en-US" altLang="ko-KR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endParaRPr lang="en-US" altLang="ko-KR" sz="2000" dirty="0">
              <a:solidFill>
                <a:srgbClr val="29292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given, when, then </a:t>
            </a:r>
            <a:r>
              <a:rPr lang="ko-KR" altLang="en-US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단계에 따라 테스트 코드를 작성한다</a:t>
            </a:r>
            <a:r>
              <a:rPr lang="en-US" altLang="ko-KR" sz="2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2000" b="0" i="0" dirty="0">
              <a:solidFill>
                <a:srgbClr val="292929"/>
              </a:solidFill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79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To Make 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PROBLEM">
            <a:extLst>
              <a:ext uri="{FF2B5EF4-FFF2-40B4-BE49-F238E27FC236}">
                <a16:creationId xmlns:a16="http://schemas.microsoft.com/office/drawing/2014/main" id="{0D7E4DC3-6360-42C6-9BC6-8B730BF70405}"/>
              </a:ext>
            </a:extLst>
          </p:cNvPr>
          <p:cNvSpPr txBox="1"/>
          <p:nvPr/>
        </p:nvSpPr>
        <p:spPr>
          <a:xfrm>
            <a:off x="9035912" y="3749955"/>
            <a:ext cx="1272771" cy="27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임의의 값 지정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AEEAD9-BC1F-45FB-8B4F-D384FFC031EB}"/>
              </a:ext>
            </a:extLst>
          </p:cNvPr>
          <p:cNvSpPr/>
          <p:nvPr/>
        </p:nvSpPr>
        <p:spPr>
          <a:xfrm>
            <a:off x="2180683" y="2549626"/>
            <a:ext cx="8128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Story. </a:t>
            </a:r>
            <a:r>
              <a:rPr lang="ko-KR" altLang="en-US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</a:t>
            </a:r>
            <a:r>
              <a:rPr lang="en-US" altLang="ko-KR" sz="3000" dirty="0">
                <a:solidFill>
                  <a:srgbClr val="2929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Swiper</a:t>
            </a:r>
            <a:r>
              <a:rPr lang="ko-KR" altLang="en-US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생성할 수 있다</a:t>
            </a:r>
            <a:r>
              <a:rPr lang="en-US" altLang="ko-KR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br>
              <a:rPr lang="ko-KR" altLang="en-US" sz="3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Story. </a:t>
            </a:r>
            <a:r>
              <a:rPr lang="ko-KR" altLang="en-US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다음 슬라이드로 이동할 수 있다</a:t>
            </a:r>
            <a:r>
              <a:rPr lang="en-US" altLang="ko-KR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br>
              <a:rPr lang="ko-KR" altLang="en-US" sz="3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Story. </a:t>
            </a:r>
            <a:r>
              <a:rPr lang="ko-KR" altLang="en-US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이전 슬라이드로 이동할 수 있다</a:t>
            </a:r>
            <a:r>
              <a:rPr lang="en-US" altLang="ko-KR" sz="3000" dirty="0">
                <a:solidFill>
                  <a:srgbClr val="29292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3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320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To Make 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A150D7-4740-4328-8006-26C71DE850AB}"/>
              </a:ext>
            </a:extLst>
          </p:cNvPr>
          <p:cNvSpPr/>
          <p:nvPr/>
        </p:nvSpPr>
        <p:spPr>
          <a:xfrm>
            <a:off x="4234873" y="3267417"/>
            <a:ext cx="37222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Swiper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생성할 수 있다.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03E9BE-88DB-4330-9740-83670C6ADE72}"/>
              </a:ext>
            </a:extLst>
          </p:cNvPr>
          <p:cNvSpPr/>
          <p:nvPr/>
        </p:nvSpPr>
        <p:spPr>
          <a:xfrm>
            <a:off x="15021998" y="1819079"/>
            <a:ext cx="4995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Given :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설정없이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 : Swiper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생성하면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 : default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속성을 가진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CONTAINER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D486E-3BA1-4F47-9397-49C03DFFF2EE}"/>
              </a:ext>
            </a:extLst>
          </p:cNvPr>
          <p:cNvSpPr/>
          <p:nvPr/>
        </p:nvSpPr>
        <p:spPr>
          <a:xfrm>
            <a:off x="15021997" y="4225845"/>
            <a:ext cx="574134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Given: width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height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설정하고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When: Swiper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생성하면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Then: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설정된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width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height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가진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CONTAINER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863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To Make 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A150D7-4740-4328-8006-26C71DE850AB}"/>
              </a:ext>
            </a:extLst>
          </p:cNvPr>
          <p:cNvSpPr/>
          <p:nvPr/>
        </p:nvSpPr>
        <p:spPr>
          <a:xfrm>
            <a:off x="701964" y="3267417"/>
            <a:ext cx="37222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Swiper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생성할 수 있다.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03E9BE-88DB-4330-9740-83670C6ADE72}"/>
              </a:ext>
            </a:extLst>
          </p:cNvPr>
          <p:cNvSpPr/>
          <p:nvPr/>
        </p:nvSpPr>
        <p:spPr>
          <a:xfrm>
            <a:off x="4880471" y="1717786"/>
            <a:ext cx="4995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Given :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설정없이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 : Swiper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생성하면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 : default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속성을 가진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Swiper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D486E-3BA1-4F47-9397-49C03DFFF2EE}"/>
              </a:ext>
            </a:extLst>
          </p:cNvPr>
          <p:cNvSpPr/>
          <p:nvPr/>
        </p:nvSpPr>
        <p:spPr>
          <a:xfrm>
            <a:off x="4880470" y="4124552"/>
            <a:ext cx="5944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Given: width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height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설정하고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When: Swiper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생성하면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Then: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설정된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width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height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가진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Swiper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7B8173-9020-4C2F-A104-48787CE6A838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424218" y="2225618"/>
            <a:ext cx="456253" cy="120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4FE809-932F-4E5A-AF70-6C646FB70E2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424218" y="3429000"/>
            <a:ext cx="456252" cy="120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58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To Make 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PROBLEM">
            <a:extLst>
              <a:ext uri="{FF2B5EF4-FFF2-40B4-BE49-F238E27FC236}">
                <a16:creationId xmlns:a16="http://schemas.microsoft.com/office/drawing/2014/main" id="{6B9792B8-921C-410D-8B07-4047F3BD0B80}"/>
              </a:ext>
            </a:extLst>
          </p:cNvPr>
          <p:cNvSpPr txBox="1"/>
          <p:nvPr/>
        </p:nvSpPr>
        <p:spPr>
          <a:xfrm>
            <a:off x="8631748" y="5251571"/>
            <a:ext cx="1272771" cy="279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 클릭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A150D7-4740-4328-8006-26C71DE850AB}"/>
              </a:ext>
            </a:extLst>
          </p:cNvPr>
          <p:cNvSpPr/>
          <p:nvPr/>
        </p:nvSpPr>
        <p:spPr>
          <a:xfrm>
            <a:off x="1077883" y="2481056"/>
            <a:ext cx="3055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Swiper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생성할 수 있다.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03E9BE-88DB-4330-9740-83670C6ADE72}"/>
              </a:ext>
            </a:extLst>
          </p:cNvPr>
          <p:cNvSpPr/>
          <p:nvPr/>
        </p:nvSpPr>
        <p:spPr>
          <a:xfrm>
            <a:off x="5607372" y="1788560"/>
            <a:ext cx="4995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Given :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설정없이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 : Swiper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생성하면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 : default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속성을 가진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Swiper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생성한다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7D486E-3BA1-4F47-9397-49C03DFFF2EE}"/>
              </a:ext>
            </a:extLst>
          </p:cNvPr>
          <p:cNvSpPr/>
          <p:nvPr/>
        </p:nvSpPr>
        <p:spPr>
          <a:xfrm>
            <a:off x="5607372" y="2619556"/>
            <a:ext cx="5944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Given: width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height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설정하고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When: Swiper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생성하면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Then: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설정된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width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height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가진 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Swiper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생성한다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7B8173-9020-4C2F-A104-48787CE6A838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133806" y="2204059"/>
            <a:ext cx="1473566" cy="41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4FE809-932F-4E5A-AF70-6C646FB70E25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133806" y="2619556"/>
            <a:ext cx="1473566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A470F1-5262-4334-9B9A-84CB8E65D0DD}"/>
              </a:ext>
            </a:extLst>
          </p:cNvPr>
          <p:cNvSpPr/>
          <p:nvPr/>
        </p:nvSpPr>
        <p:spPr>
          <a:xfrm>
            <a:off x="1072732" y="4711167"/>
            <a:ext cx="3055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다음 슬라이드로 이동할 수 있다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EBF4DF-EED8-40A8-AAE3-4B582C18A8AB}"/>
              </a:ext>
            </a:extLst>
          </p:cNvPr>
          <p:cNvSpPr/>
          <p:nvPr/>
        </p:nvSpPr>
        <p:spPr>
          <a:xfrm>
            <a:off x="5592277" y="4055423"/>
            <a:ext cx="5091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Given: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슬라이드가 있을 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When: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슬라이드를 요청하면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Then: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슬라이드로 이동한다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5B7E32-3860-4621-BD96-7E6D09F9633A}"/>
              </a:ext>
            </a:extLst>
          </p:cNvPr>
          <p:cNvSpPr/>
          <p:nvPr/>
        </p:nvSpPr>
        <p:spPr>
          <a:xfrm>
            <a:off x="5592277" y="4847893"/>
            <a:ext cx="5251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시나리오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Given: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슬라이드가 없을 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When: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 슬라이드를 요청하면</a:t>
            </a: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Then: </a:t>
            </a:r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슬라이드를 유지한다</a:t>
            </a:r>
            <a:endParaRPr lang="en-US" altLang="ko-KR" sz="1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E704D9-650B-4C6F-8550-C5698B56D20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128655" y="4470922"/>
            <a:ext cx="1463622" cy="37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47DC91-0EEE-4C46-9B48-F417015268D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4128655" y="4849667"/>
            <a:ext cx="1463622" cy="41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6" name="Picture 2" descr="Image for post">
            <a:extLst>
              <a:ext uri="{FF2B5EF4-FFF2-40B4-BE49-F238E27FC236}">
                <a16:creationId xmlns:a16="http://schemas.microsoft.com/office/drawing/2014/main" id="{A883DAAF-83DF-47A6-A69F-CC6B72DC8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8877" y="1179110"/>
            <a:ext cx="5449648" cy="50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501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To Make 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22" name="Picture 2" descr="Image for post">
            <a:extLst>
              <a:ext uri="{FF2B5EF4-FFF2-40B4-BE49-F238E27FC236}">
                <a16:creationId xmlns:a16="http://schemas.microsoft.com/office/drawing/2014/main" id="{121D4614-25DA-466B-99F7-169490F76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08" y="1337935"/>
            <a:ext cx="5438384" cy="50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49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351351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MORE ABOUT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DB93A1-8E48-457C-95B9-017BF8A8CA1B}"/>
              </a:ext>
            </a:extLst>
          </p:cNvPr>
          <p:cNvSpPr/>
          <p:nvPr/>
        </p:nvSpPr>
        <p:spPr>
          <a:xfrm>
            <a:off x="590203" y="1721392"/>
            <a:ext cx="110115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Jest로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마이그레이션 가능한 타 라이브러리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Jasmin이나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Mocha를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사용 중이라면,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Jest는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대부분 호환 가능하므로 마이그레이션이 덜 복잡합니다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AVA, Expect.js 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Automattic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Jasmine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Mocha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proxyquire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Should.js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Tape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Chai -&gt; Jest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마이그레이션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7DFBAC-49BA-404E-88AA-709E1615EB03}"/>
              </a:ext>
            </a:extLst>
          </p:cNvPr>
          <p:cNvSpPr/>
          <p:nvPr/>
        </p:nvSpPr>
        <p:spPr>
          <a:xfrm>
            <a:off x="405937" y="3962675"/>
            <a:ext cx="113801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출처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3"/>
              </a:rPr>
              <a:t>https://velog.io/@stampid/JEST-%EC%9E%90%EB%B0%94%EC%8A%A4%ED%81%AC%EB%A6%BD%ED%8A%B8-%EC%9C%A0%EB%8B%9B-%ED%85%8C%EC%8A%A4%ED%8A%B8-ykk5krj31z</a:t>
            </a:r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4"/>
              </a:rPr>
              <a:t>https://medium.com/@jinseok.choi/jest%EB%A5%BC-%EC%9D%B4%EC%9A%A9%ED%95%9C-unit-test-%EC%A0%81%EC%9A%A9%EA%B8%B0-420049c16cc8</a:t>
            </a:r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5"/>
              </a:rPr>
              <a:t>https://hees-dev.tistory.com/57</a:t>
            </a:r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6"/>
              </a:rPr>
              <a:t>https://jestjs.io/</a:t>
            </a:r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7"/>
              </a:rPr>
              <a:t>https://velog.io/@velopert/%EC%9E%90%EB%B0%94%EC%8A%A4%ED%81%AC%EB%A6%BD%ED%8A%B8-%ED%85%8C%EC%8A%A4%ED%8C%85%EC%9D%98-%EA%B8%B0%EC%B4%88</a:t>
            </a:r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8"/>
              </a:rPr>
              <a:t>https://www.crocus.co.kr/1555</a:t>
            </a:r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875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1021083" y="1700892"/>
            <a:ext cx="9119608" cy="132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코드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무엇일까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코드가 안정적이고 제대로 동작하는지 확인하기 위해 작성하는 코드이다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특정 동작을 하는 코드가 예상과 동일하게 결과를 잘 내는지 품질 검사에 사용</a:t>
            </a:r>
            <a:endParaRPr lang="en-US" altLang="ko-KR" sz="1200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PROBLEM">
            <a:extLst>
              <a:ext uri="{FF2B5EF4-FFF2-40B4-BE49-F238E27FC236}">
                <a16:creationId xmlns:a16="http://schemas.microsoft.com/office/drawing/2014/main" id="{28083F46-569E-4030-A467-352F11F15877}"/>
              </a:ext>
            </a:extLst>
          </p:cNvPr>
          <p:cNvSpPr txBox="1"/>
          <p:nvPr/>
        </p:nvSpPr>
        <p:spPr>
          <a:xfrm>
            <a:off x="1021083" y="3417368"/>
            <a:ext cx="10668109" cy="1633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 코드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'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작성하면 뭐가 좋을까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프로그램의 안정성을 보장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스펙이 추가되어 코드를 수정 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코드가 기존에 존재한다면 기존의 기능과 같은 지 확인 가능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테스트 자동화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수동 테스트 최소화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C9A36-686B-40F6-B6CC-27DC56C1BA1A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UNITTEST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076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623920" y="2401412"/>
            <a:ext cx="10783847" cy="224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JEST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 무엇일까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All-in-one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테스팅 라이브러리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 JS)</a:t>
            </a: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Jest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이전에는 자바스크립트 코드 테스트는 여러가지 테스팅 라이브러리를 조합하여 사용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Jest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라이브러리 하나에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Runner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Matcher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Mock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프레임워크까지 제공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C9A36-686B-40F6-B6CC-27DC56C1BA1A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453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467359" y="1178930"/>
            <a:ext cx="6912274" cy="1018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Runner</a:t>
            </a:r>
          </a:p>
          <a:p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실행을 조율하고 테스트 결과를 사용자에게 제공하는 역할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C9A36-686B-40F6-B6CC-27DC56C1BA1A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D8705-88EA-411D-A266-C348B6395A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7" b="26558"/>
          <a:stretch/>
        </p:blipFill>
        <p:spPr>
          <a:xfrm>
            <a:off x="-4982096" y="3429000"/>
            <a:ext cx="4132351" cy="938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3A5D4B-E380-4C34-BE44-184C31CB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885" y="2934287"/>
            <a:ext cx="378195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82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467359" y="1213765"/>
            <a:ext cx="9461732" cy="1018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Runner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실행을 조율하고 테스트 결과를 사용자에게 제공하는 역할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A3CD8A-2C9A-4E87-99E5-749BB0228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7" b="26558"/>
          <a:stretch/>
        </p:blipFill>
        <p:spPr>
          <a:xfrm>
            <a:off x="1261686" y="3451247"/>
            <a:ext cx="4132351" cy="938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572B03-9CF2-4A64-A8B7-EF4679730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432" y="3012004"/>
            <a:ext cx="3781953" cy="1971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D886AF-5FCD-4976-BB83-9166DA83562D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84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BLEM">
            <a:extLst>
              <a:ext uri="{FF2B5EF4-FFF2-40B4-BE49-F238E27FC236}">
                <a16:creationId xmlns:a16="http://schemas.microsoft.com/office/drawing/2014/main" id="{5DA811A6-4BA2-4FA6-AC4A-63A1AF222C6D}"/>
              </a:ext>
            </a:extLst>
          </p:cNvPr>
          <p:cNvSpPr txBox="1"/>
          <p:nvPr/>
        </p:nvSpPr>
        <p:spPr>
          <a:xfrm>
            <a:off x="467359" y="-1284695"/>
            <a:ext cx="9461732" cy="1018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RUNNER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실행을 조율하고 테스트 결과를 사용자에게 제공하는 역할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A3CD8A-2C9A-4E87-99E5-749BB0228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7" b="26558"/>
          <a:stretch/>
        </p:blipFill>
        <p:spPr>
          <a:xfrm>
            <a:off x="-4970091" y="3451247"/>
            <a:ext cx="4132351" cy="9380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572B03-9CF2-4A64-A8B7-EF4679730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8596" y="2934287"/>
            <a:ext cx="3781953" cy="1971950"/>
          </a:xfrm>
          <a:prstGeom prst="rect">
            <a:avLst/>
          </a:prstGeom>
        </p:spPr>
      </p:pic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318191" y="1036199"/>
            <a:ext cx="11382897" cy="1479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MATCHER</a:t>
            </a:r>
          </a:p>
          <a:p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 표현식을 작성할 때 좀 더 문맥적으로 자연스럽고 우아한 문장을 만들 수 있게 보조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Matcher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어떤 값들의 상호 일치 여부나 특정한 규칙 준수 여부 등을 판별하기 위해 만들어진 메소드나 객체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PROBLEM">
            <a:extLst>
              <a:ext uri="{FF2B5EF4-FFF2-40B4-BE49-F238E27FC236}">
                <a16:creationId xmlns:a16="http://schemas.microsoft.com/office/drawing/2014/main" id="{D06B7DC2-E547-4B33-817B-EE9E2BA2F5A8}"/>
              </a:ext>
            </a:extLst>
          </p:cNvPr>
          <p:cNvSpPr txBox="1"/>
          <p:nvPr/>
        </p:nvSpPr>
        <p:spPr>
          <a:xfrm>
            <a:off x="404551" y="2934287"/>
            <a:ext cx="11382897" cy="3480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toEqual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(): 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 값이 </a:t>
            </a:r>
            <a:r>
              <a:rPr lang="ko-KR" altLang="en-US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같은지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비교하는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Matcher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 object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 정확히 </a:t>
            </a:r>
            <a:r>
              <a:rPr lang="ko-KR" altLang="en-US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같은지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판단할 수 있다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 </a:t>
            </a:r>
            <a:r>
              <a:rPr lang="en-US" altLang="ko-KR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object.is 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 같다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b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expect(response).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toEqual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(value);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toBeTruthy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(), </a:t>
            </a:r>
            <a:r>
              <a:rPr lang="en-US" altLang="ko-KR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toBeFalsy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(): 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인지 확인하는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Matcher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b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expect(response).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toBeTruthy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 </a:t>
            </a:r>
            <a:r>
              <a:rPr lang="en-US" altLang="ko-KR" sz="10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 response</a:t>
            </a:r>
            <a:r>
              <a:rPr lang="ko-KR" altLang="en-US" sz="10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 </a:t>
            </a:r>
            <a:r>
              <a:rPr lang="en-US" altLang="ko-KR" sz="10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true</a:t>
            </a:r>
            <a:r>
              <a:rPr lang="ko-KR" altLang="en-US" sz="1000" i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인지 확인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toHaveLength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(): object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 길이를 확인하는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Matcher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b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 	expect(response).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toHaveLength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(3);</a:t>
            </a:r>
          </a:p>
          <a:p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toContain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(): array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 포함하는지 확인하는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Matcher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b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 	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expect(response).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toContain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('hello’);</a:t>
            </a:r>
          </a:p>
          <a:p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toThrow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(): 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에러를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throw()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하는지 확인하는 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Matcher</a:t>
            </a:r>
            <a:r>
              <a:rPr lang="ko-KR" altLang="en-US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이다</a:t>
            </a: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b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</a:br>
            <a:r>
              <a: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  	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expect(() =&gt; {</a:t>
            </a:r>
          </a:p>
          <a:p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     		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drinkFlavor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('octopus');</a:t>
            </a:r>
          </a:p>
          <a:p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  	}).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toThrow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();</a:t>
            </a:r>
          </a:p>
          <a:p>
            <a:endParaRPr lang="en-US" altLang="ko-KR" sz="1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722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157526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MOCK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5D26BB-A32C-45AA-83E9-DCCDF322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59" y="2276314"/>
            <a:ext cx="2838846" cy="2305372"/>
          </a:xfrm>
          <a:prstGeom prst="rect">
            <a:avLst/>
          </a:prstGeom>
        </p:spPr>
      </p:pic>
      <p:sp>
        <p:nvSpPr>
          <p:cNvPr id="11" name="PROBLEM">
            <a:extLst>
              <a:ext uri="{FF2B5EF4-FFF2-40B4-BE49-F238E27FC236}">
                <a16:creationId xmlns:a16="http://schemas.microsoft.com/office/drawing/2014/main" id="{8508BF3D-96A2-45B0-83A2-FFAACF7B2903}"/>
              </a:ext>
            </a:extLst>
          </p:cNvPr>
          <p:cNvSpPr txBox="1"/>
          <p:nvPr/>
        </p:nvSpPr>
        <p:spPr>
          <a:xfrm>
            <a:off x="1767159" y="4906237"/>
            <a:ext cx="3095523" cy="51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defTabSz="539234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우리가 실제 쓰는 프로그래밍</a:t>
            </a:r>
            <a:endParaRPr lang="en-US" altLang="ko-KR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55FE354-4480-4A38-8F39-C7C306936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3473" y="2276314"/>
            <a:ext cx="2753109" cy="2181529"/>
          </a:xfrm>
          <a:prstGeom prst="rect">
            <a:avLst/>
          </a:prstGeom>
        </p:spPr>
      </p:pic>
      <p:sp>
        <p:nvSpPr>
          <p:cNvPr id="17" name="PROBLEM">
            <a:extLst>
              <a:ext uri="{FF2B5EF4-FFF2-40B4-BE49-F238E27FC236}">
                <a16:creationId xmlns:a16="http://schemas.microsoft.com/office/drawing/2014/main" id="{1F2469AD-1435-45A1-B6A1-7A0D993A10B6}"/>
              </a:ext>
            </a:extLst>
          </p:cNvPr>
          <p:cNvSpPr txBox="1"/>
          <p:nvPr/>
        </p:nvSpPr>
        <p:spPr>
          <a:xfrm>
            <a:off x="12973067" y="4844316"/>
            <a:ext cx="3093921" cy="51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defTabSz="539234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테스트에 필요한 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MOCK 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객체</a:t>
            </a:r>
            <a:endParaRPr lang="en-US" altLang="ko-KR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732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F2B0B2-E0E5-4277-80D3-AA300F04AD75}"/>
              </a:ext>
            </a:extLst>
          </p:cNvPr>
          <p:cNvCxnSpPr>
            <a:cxnSpLocks/>
          </p:cNvCxnSpPr>
          <p:nvPr/>
        </p:nvCxnSpPr>
        <p:spPr>
          <a:xfrm>
            <a:off x="467360" y="617806"/>
            <a:ext cx="1108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ROBLEM">
            <a:extLst>
              <a:ext uri="{FF2B5EF4-FFF2-40B4-BE49-F238E27FC236}">
                <a16:creationId xmlns:a16="http://schemas.microsoft.com/office/drawing/2014/main" id="{06EB9124-6FD4-4384-AB77-888C8402AA06}"/>
              </a:ext>
            </a:extLst>
          </p:cNvPr>
          <p:cNvSpPr txBox="1"/>
          <p:nvPr/>
        </p:nvSpPr>
        <p:spPr>
          <a:xfrm>
            <a:off x="467359" y="776632"/>
            <a:ext cx="1575264" cy="40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MOCK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5D26BB-A32C-45AA-83E9-DCCDF322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59" y="2276314"/>
            <a:ext cx="2838846" cy="2305372"/>
          </a:xfrm>
          <a:prstGeom prst="rect">
            <a:avLst/>
          </a:prstGeom>
        </p:spPr>
      </p:pic>
      <p:sp>
        <p:nvSpPr>
          <p:cNvPr id="11" name="PROBLEM">
            <a:extLst>
              <a:ext uri="{FF2B5EF4-FFF2-40B4-BE49-F238E27FC236}">
                <a16:creationId xmlns:a16="http://schemas.microsoft.com/office/drawing/2014/main" id="{8508BF3D-96A2-45B0-83A2-FFAACF7B2903}"/>
              </a:ext>
            </a:extLst>
          </p:cNvPr>
          <p:cNvSpPr txBox="1"/>
          <p:nvPr/>
        </p:nvSpPr>
        <p:spPr>
          <a:xfrm>
            <a:off x="1767159" y="4906237"/>
            <a:ext cx="3095523" cy="51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defTabSz="539234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우리가 실제 쓰는 프로그래밍</a:t>
            </a:r>
            <a:endParaRPr lang="en-US" altLang="ko-KR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74A2-00CC-4289-ABE0-74C7480736B6}"/>
              </a:ext>
            </a:extLst>
          </p:cNvPr>
          <p:cNvSpPr txBox="1"/>
          <p:nvPr/>
        </p:nvSpPr>
        <p:spPr>
          <a:xfrm>
            <a:off x="467359" y="294641"/>
            <a:ext cx="222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WHAT IS JEST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D740CB-D9FB-4DB3-BF2B-99A59DAF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746" y="2338235"/>
            <a:ext cx="2753109" cy="2181529"/>
          </a:xfrm>
          <a:prstGeom prst="rect">
            <a:avLst/>
          </a:prstGeom>
        </p:spPr>
      </p:pic>
      <p:sp>
        <p:nvSpPr>
          <p:cNvPr id="15" name="PROBLEM">
            <a:extLst>
              <a:ext uri="{FF2B5EF4-FFF2-40B4-BE49-F238E27FC236}">
                <a16:creationId xmlns:a16="http://schemas.microsoft.com/office/drawing/2014/main" id="{21EA81CD-7DBA-4E1F-966B-D8EE14E2D4BB}"/>
              </a:ext>
            </a:extLst>
          </p:cNvPr>
          <p:cNvSpPr txBox="1"/>
          <p:nvPr/>
        </p:nvSpPr>
        <p:spPr>
          <a:xfrm>
            <a:off x="7200340" y="4906237"/>
            <a:ext cx="3093921" cy="51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defTabSz="539234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테스트에 필요한 </a:t>
            </a:r>
            <a:r>
              <a:rPr lang="en-US" altLang="ko-KR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MOCK </a:t>
            </a:r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객체</a:t>
            </a:r>
            <a:endParaRPr lang="en-US" altLang="ko-KR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B8C30AB-003B-4250-877D-C1AF76BB7599}"/>
              </a:ext>
            </a:extLst>
          </p:cNvPr>
          <p:cNvSpPr/>
          <p:nvPr/>
        </p:nvSpPr>
        <p:spPr>
          <a:xfrm>
            <a:off x="2558473" y="3001818"/>
            <a:ext cx="812800" cy="7573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657BF1-7852-4261-8A7D-5DD05CEBD4DC}"/>
              </a:ext>
            </a:extLst>
          </p:cNvPr>
          <p:cNvSpPr/>
          <p:nvPr/>
        </p:nvSpPr>
        <p:spPr>
          <a:xfrm>
            <a:off x="8340900" y="3001818"/>
            <a:ext cx="812800" cy="7573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31108A8-732D-4F2E-9A2E-B4577B4936B9}"/>
              </a:ext>
            </a:extLst>
          </p:cNvPr>
          <p:cNvSpPr/>
          <p:nvPr/>
        </p:nvSpPr>
        <p:spPr>
          <a:xfrm>
            <a:off x="4394497" y="3296227"/>
            <a:ext cx="3403006" cy="16856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ROBLEM">
            <a:extLst>
              <a:ext uri="{FF2B5EF4-FFF2-40B4-BE49-F238E27FC236}">
                <a16:creationId xmlns:a16="http://schemas.microsoft.com/office/drawing/2014/main" id="{7401FD56-6445-4E99-BE1C-F1D5C1DC1A9D}"/>
              </a:ext>
            </a:extLst>
          </p:cNvPr>
          <p:cNvSpPr txBox="1"/>
          <p:nvPr/>
        </p:nvSpPr>
        <p:spPr>
          <a:xfrm>
            <a:off x="2902114" y="7128999"/>
            <a:ext cx="6387771" cy="1018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6893" tIns="46893" rIns="46893" bIns="46893" anchor="ctr">
            <a:spAutoFit/>
          </a:bodyPr>
          <a:lstStyle>
            <a:lvl1pPr algn="l">
              <a:defRPr sz="2000">
                <a:solidFill>
                  <a:srgbClr val="111111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pPr algn="ctr"/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Mock?</a:t>
            </a:r>
          </a:p>
          <a:p>
            <a:pPr algn="ctr"/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비용 등의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Cost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높거나 객체 서로 간의 의존성이 강해 구현하기 힘들 경우 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가짜 객체를 만들어 사용하는 방법</a:t>
            </a: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313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1303</Words>
  <Application>Microsoft Office PowerPoint</Application>
  <PresentationFormat>와이드스크린</PresentationFormat>
  <Paragraphs>201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 Yun</dc:creator>
  <cp:lastModifiedBy>Lee Sang Yun</cp:lastModifiedBy>
  <cp:revision>144</cp:revision>
  <dcterms:created xsi:type="dcterms:W3CDTF">2019-12-02T12:19:59Z</dcterms:created>
  <dcterms:modified xsi:type="dcterms:W3CDTF">2021-01-03T13:00:40Z</dcterms:modified>
</cp:coreProperties>
</file>