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71"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EBE06-F1B3-41A6-81B5-39C2494623DA}"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3659484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BE06-F1B3-41A6-81B5-39C2494623DA}"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223877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BE06-F1B3-41A6-81B5-39C2494623DA}"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361535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BE06-F1B3-41A6-81B5-39C2494623DA}"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2941A-6145-468D-9D45-32F2622D733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90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BE06-F1B3-41A6-81B5-39C2494623DA}"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190000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CEBE06-F1B3-41A6-81B5-39C2494623DA}"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1806423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CEBE06-F1B3-41A6-81B5-39C2494623DA}"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4090051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BE06-F1B3-41A6-81B5-39C2494623DA}"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2329491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BE06-F1B3-41A6-81B5-39C2494623DA}"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361469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BE06-F1B3-41A6-81B5-39C2494623DA}"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21405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EBE06-F1B3-41A6-81B5-39C2494623DA}"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4436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EBE06-F1B3-41A6-81B5-39C2494623DA}"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36687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EBE06-F1B3-41A6-81B5-39C2494623DA}" type="datetimeFigureOut">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145752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EBE06-F1B3-41A6-81B5-39C2494623DA}"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293241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ECEBE06-F1B3-41A6-81B5-39C2494623DA}" type="datetimeFigureOut">
              <a:rPr lang="en-IN" smtClean="0"/>
              <a:t>11-01-2024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181088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BE06-F1B3-41A6-81B5-39C2494623DA}"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352790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BE06-F1B3-41A6-81B5-39C2494623DA}"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2941A-6145-468D-9D45-32F2622D733B}" type="slidenum">
              <a:rPr lang="en-IN" smtClean="0"/>
              <a:t>‹#›</a:t>
            </a:fld>
            <a:endParaRPr lang="en-IN"/>
          </a:p>
        </p:txBody>
      </p:sp>
    </p:spTree>
    <p:extLst>
      <p:ext uri="{BB962C8B-B14F-4D97-AF65-F5344CB8AC3E}">
        <p14:creationId xmlns:p14="http://schemas.microsoft.com/office/powerpoint/2010/main" val="129833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ECEBE06-F1B3-41A6-81B5-39C2494623DA}" type="datetimeFigureOut">
              <a:rPr lang="en-IN" smtClean="0"/>
              <a:t>11-01-2024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A22941A-6145-468D-9D45-32F2622D733B}" type="slidenum">
              <a:rPr lang="en-IN" smtClean="0"/>
              <a:t>‹#›</a:t>
            </a:fld>
            <a:endParaRPr lang="en-IN"/>
          </a:p>
        </p:txBody>
      </p:sp>
    </p:spTree>
    <p:extLst>
      <p:ext uri="{BB962C8B-B14F-4D97-AF65-F5344CB8AC3E}">
        <p14:creationId xmlns:p14="http://schemas.microsoft.com/office/powerpoint/2010/main" val="3327673510"/>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CACA-532E-07C0-55CC-316645C3EFEF}"/>
              </a:ext>
            </a:extLst>
          </p:cNvPr>
          <p:cNvSpPr>
            <a:spLocks noGrp="1"/>
          </p:cNvSpPr>
          <p:nvPr>
            <p:ph type="ctrTitle"/>
          </p:nvPr>
        </p:nvSpPr>
        <p:spPr/>
        <p:txBody>
          <a:bodyPr/>
          <a:lstStyle/>
          <a:p>
            <a:r>
              <a:rPr lang="en-IN" sz="5400" dirty="0">
                <a:latin typeface="Algerian" panose="04020705040A02060702" pitchFamily="82" charset="0"/>
              </a:rPr>
              <a:t>DATA SCIENCE</a:t>
            </a:r>
            <a:br>
              <a:rPr lang="en-IN" dirty="0">
                <a:latin typeface="Algerian" panose="04020705040A02060702" pitchFamily="82" charset="0"/>
              </a:rPr>
            </a:br>
            <a:r>
              <a:rPr lang="en-IN" dirty="0">
                <a:latin typeface="Algerian" panose="04020705040A02060702" pitchFamily="82" charset="0"/>
              </a:rPr>
              <a:t>MINIPROJECT</a:t>
            </a:r>
          </a:p>
        </p:txBody>
      </p:sp>
      <p:sp>
        <p:nvSpPr>
          <p:cNvPr id="3" name="Subtitle 2">
            <a:extLst>
              <a:ext uri="{FF2B5EF4-FFF2-40B4-BE49-F238E27FC236}">
                <a16:creationId xmlns:a16="http://schemas.microsoft.com/office/drawing/2014/main" id="{BF62BCA3-3A4A-6129-C3D2-25D7A7A07028}"/>
              </a:ext>
            </a:extLst>
          </p:cNvPr>
          <p:cNvSpPr>
            <a:spLocks noGrp="1"/>
          </p:cNvSpPr>
          <p:nvPr>
            <p:ph type="subTitle" idx="1"/>
          </p:nvPr>
        </p:nvSpPr>
        <p:spPr>
          <a:xfrm>
            <a:off x="7195930" y="3999506"/>
            <a:ext cx="3245058" cy="1447137"/>
          </a:xfrm>
        </p:spPr>
        <p:txBody>
          <a:bodyPr>
            <a:normAutofit fontScale="70000" lnSpcReduction="20000"/>
          </a:bodyPr>
          <a:lstStyle/>
          <a:p>
            <a:r>
              <a:rPr lang="en-IN" sz="2600" b="1" dirty="0">
                <a:latin typeface="Algerian" panose="04020705040A02060702" pitchFamily="82" charset="0"/>
              </a:rPr>
              <a:t>Team members</a:t>
            </a:r>
          </a:p>
          <a:p>
            <a:r>
              <a:rPr lang="en-IN" dirty="0">
                <a:latin typeface="Arial Black" panose="020B0A04020102020204" pitchFamily="34" charset="0"/>
              </a:rPr>
              <a:t>M. Sankara Narayanan</a:t>
            </a:r>
          </a:p>
          <a:p>
            <a:r>
              <a:rPr lang="en-IN" dirty="0">
                <a:latin typeface="Arial Black" panose="020B0A04020102020204" pitchFamily="34" charset="0"/>
              </a:rPr>
              <a:t>s. </a:t>
            </a:r>
            <a:r>
              <a:rPr lang="en-IN" dirty="0" err="1">
                <a:latin typeface="Arial Black" panose="020B0A04020102020204" pitchFamily="34" charset="0"/>
              </a:rPr>
              <a:t>Harisiva</a:t>
            </a:r>
            <a:r>
              <a:rPr lang="en-IN" dirty="0">
                <a:latin typeface="Arial Black" panose="020B0A04020102020204" pitchFamily="34" charset="0"/>
              </a:rPr>
              <a:t> </a:t>
            </a:r>
            <a:r>
              <a:rPr lang="en-IN" dirty="0" err="1">
                <a:latin typeface="Arial Black" panose="020B0A04020102020204" pitchFamily="34" charset="0"/>
              </a:rPr>
              <a:t>balan</a:t>
            </a:r>
            <a:endParaRPr lang="en-IN" dirty="0">
              <a:latin typeface="Arial Black" panose="020B0A04020102020204" pitchFamily="34" charset="0"/>
            </a:endParaRPr>
          </a:p>
          <a:p>
            <a:r>
              <a:rPr lang="en-IN" dirty="0">
                <a:latin typeface="Arial Black" panose="020B0A04020102020204" pitchFamily="34" charset="0"/>
              </a:rPr>
              <a:t>v. Muthu </a:t>
            </a:r>
            <a:r>
              <a:rPr lang="en-IN" dirty="0" err="1">
                <a:latin typeface="Arial Black" panose="020B0A04020102020204" pitchFamily="34" charset="0"/>
              </a:rPr>
              <a:t>krishnan</a:t>
            </a:r>
            <a:endParaRPr lang="en-IN" dirty="0">
              <a:latin typeface="Arial Black" panose="020B0A04020102020204" pitchFamily="34" charset="0"/>
            </a:endParaRPr>
          </a:p>
        </p:txBody>
      </p:sp>
    </p:spTree>
    <p:extLst>
      <p:ext uri="{BB962C8B-B14F-4D97-AF65-F5344CB8AC3E}">
        <p14:creationId xmlns:p14="http://schemas.microsoft.com/office/powerpoint/2010/main" val="329651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EC27-6B45-5588-752F-FB5578DD1B91}"/>
              </a:ext>
            </a:extLst>
          </p:cNvPr>
          <p:cNvSpPr>
            <a:spLocks noGrp="1"/>
          </p:cNvSpPr>
          <p:nvPr>
            <p:ph type="title"/>
          </p:nvPr>
        </p:nvSpPr>
        <p:spPr>
          <a:xfrm flipV="1">
            <a:off x="913775" y="-747422"/>
            <a:ext cx="10364451" cy="747422"/>
          </a:xfrm>
        </p:spPr>
        <p:txBody>
          <a:bodyPr/>
          <a:lstStyle/>
          <a:p>
            <a:endParaRPr lang="en-IN" dirty="0"/>
          </a:p>
        </p:txBody>
      </p:sp>
      <p:sp>
        <p:nvSpPr>
          <p:cNvPr id="3" name="Content Placeholder 2">
            <a:extLst>
              <a:ext uri="{FF2B5EF4-FFF2-40B4-BE49-F238E27FC236}">
                <a16:creationId xmlns:a16="http://schemas.microsoft.com/office/drawing/2014/main" id="{B858CAC6-2815-A6FF-756D-8A92374626B8}"/>
              </a:ext>
            </a:extLst>
          </p:cNvPr>
          <p:cNvSpPr>
            <a:spLocks noGrp="1"/>
          </p:cNvSpPr>
          <p:nvPr>
            <p:ph sz="quarter" idx="13"/>
          </p:nvPr>
        </p:nvSpPr>
        <p:spPr>
          <a:xfrm>
            <a:off x="914399" y="620202"/>
            <a:ext cx="10363826" cy="5351227"/>
          </a:xfrm>
        </p:spPr>
        <p:txBody>
          <a:bodyPr/>
          <a:lstStyle/>
          <a:p>
            <a:endParaRPr lang="en-IN" dirty="0"/>
          </a:p>
          <a:p>
            <a:r>
              <a:rPr lang="en-IN" b="1" dirty="0"/>
              <a:t>HISTOGRAM BETWEEN THE JUNCTION AND VEHICLE COUNT</a:t>
            </a:r>
          </a:p>
          <a:p>
            <a:endParaRPr lang="en-IN" dirty="0"/>
          </a:p>
          <a:p>
            <a:endParaRPr lang="en-IN" dirty="0"/>
          </a:p>
        </p:txBody>
      </p:sp>
      <p:pic>
        <p:nvPicPr>
          <p:cNvPr id="5" name="Picture 4">
            <a:extLst>
              <a:ext uri="{FF2B5EF4-FFF2-40B4-BE49-F238E27FC236}">
                <a16:creationId xmlns:a16="http://schemas.microsoft.com/office/drawing/2014/main" id="{19539A44-62A3-C5BF-2654-5A5D46DD9FC7}"/>
              </a:ext>
            </a:extLst>
          </p:cNvPr>
          <p:cNvPicPr>
            <a:picLocks noChangeAspect="1"/>
          </p:cNvPicPr>
          <p:nvPr/>
        </p:nvPicPr>
        <p:blipFill>
          <a:blip r:embed="rId2"/>
          <a:stretch>
            <a:fillRect/>
          </a:stretch>
        </p:blipFill>
        <p:spPr>
          <a:xfrm>
            <a:off x="1197721" y="1848706"/>
            <a:ext cx="5327924" cy="4273770"/>
          </a:xfrm>
          <a:prstGeom prst="rect">
            <a:avLst/>
          </a:prstGeom>
        </p:spPr>
      </p:pic>
    </p:spTree>
    <p:extLst>
      <p:ext uri="{BB962C8B-B14F-4D97-AF65-F5344CB8AC3E}">
        <p14:creationId xmlns:p14="http://schemas.microsoft.com/office/powerpoint/2010/main" val="131126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0F6-FB5F-AE27-FD0C-F6DF98A76314}"/>
              </a:ext>
            </a:extLst>
          </p:cNvPr>
          <p:cNvSpPr>
            <a:spLocks noGrp="1"/>
          </p:cNvSpPr>
          <p:nvPr>
            <p:ph type="title"/>
          </p:nvPr>
        </p:nvSpPr>
        <p:spPr>
          <a:xfrm>
            <a:off x="913775" y="-79513"/>
            <a:ext cx="10364451" cy="7951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3C0CF1F-3437-89E0-95CF-EF9EF99032BD}"/>
              </a:ext>
            </a:extLst>
          </p:cNvPr>
          <p:cNvSpPr>
            <a:spLocks noGrp="1"/>
          </p:cNvSpPr>
          <p:nvPr>
            <p:ph sz="quarter" idx="13"/>
          </p:nvPr>
        </p:nvSpPr>
        <p:spPr>
          <a:xfrm>
            <a:off x="913774" y="604300"/>
            <a:ext cx="10363826" cy="5186900"/>
          </a:xfrm>
        </p:spPr>
        <p:txBody>
          <a:bodyPr/>
          <a:lstStyle/>
          <a:p>
            <a:r>
              <a:rPr lang="en-IN" b="1" dirty="0"/>
              <a:t>SCATTER PLOT BETWEEN THE JUNCTION AND VEHICLE COUNT</a:t>
            </a:r>
          </a:p>
          <a:p>
            <a:endParaRPr lang="en-IN" dirty="0"/>
          </a:p>
        </p:txBody>
      </p:sp>
      <p:pic>
        <p:nvPicPr>
          <p:cNvPr id="5" name="Picture 4">
            <a:extLst>
              <a:ext uri="{FF2B5EF4-FFF2-40B4-BE49-F238E27FC236}">
                <a16:creationId xmlns:a16="http://schemas.microsoft.com/office/drawing/2014/main" id="{DA364C51-8838-CDD2-AACF-FC1FEC56974A}"/>
              </a:ext>
            </a:extLst>
          </p:cNvPr>
          <p:cNvPicPr>
            <a:picLocks noChangeAspect="1"/>
          </p:cNvPicPr>
          <p:nvPr/>
        </p:nvPicPr>
        <p:blipFill>
          <a:blip r:embed="rId2"/>
          <a:stretch>
            <a:fillRect/>
          </a:stretch>
        </p:blipFill>
        <p:spPr>
          <a:xfrm>
            <a:off x="1335820" y="1328967"/>
            <a:ext cx="5711436" cy="4750443"/>
          </a:xfrm>
          <a:prstGeom prst="rect">
            <a:avLst/>
          </a:prstGeom>
        </p:spPr>
      </p:pic>
    </p:spTree>
    <p:extLst>
      <p:ext uri="{BB962C8B-B14F-4D97-AF65-F5344CB8AC3E}">
        <p14:creationId xmlns:p14="http://schemas.microsoft.com/office/powerpoint/2010/main" val="159040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FC92-3B3C-3A39-5811-E7549952CC19}"/>
              </a:ext>
            </a:extLst>
          </p:cNvPr>
          <p:cNvSpPr>
            <a:spLocks noGrp="1"/>
          </p:cNvSpPr>
          <p:nvPr>
            <p:ph type="title"/>
          </p:nvPr>
        </p:nvSpPr>
        <p:spPr>
          <a:xfrm flipV="1">
            <a:off x="913775" y="-532736"/>
            <a:ext cx="10364451" cy="23853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23E7D59-CB45-E47E-1339-67417C15A44A}"/>
              </a:ext>
            </a:extLst>
          </p:cNvPr>
          <p:cNvSpPr>
            <a:spLocks noGrp="1"/>
          </p:cNvSpPr>
          <p:nvPr>
            <p:ph sz="quarter" idx="13"/>
          </p:nvPr>
        </p:nvSpPr>
        <p:spPr>
          <a:xfrm>
            <a:off x="913774" y="850790"/>
            <a:ext cx="10363826" cy="5764695"/>
          </a:xfrm>
        </p:spPr>
        <p:txBody>
          <a:bodyPr/>
          <a:lstStyle/>
          <a:p>
            <a:endParaRPr lang="en-IN" dirty="0"/>
          </a:p>
          <a:p>
            <a:r>
              <a:rPr lang="en-IN" b="1" dirty="0"/>
              <a:t>PIE CHART BETWEEN THE DATETIME AND VEHICLE COUNT</a:t>
            </a:r>
          </a:p>
          <a:p>
            <a:endParaRPr lang="en-IN" dirty="0"/>
          </a:p>
        </p:txBody>
      </p:sp>
      <p:pic>
        <p:nvPicPr>
          <p:cNvPr id="5" name="Picture 4">
            <a:extLst>
              <a:ext uri="{FF2B5EF4-FFF2-40B4-BE49-F238E27FC236}">
                <a16:creationId xmlns:a16="http://schemas.microsoft.com/office/drawing/2014/main" id="{042F8017-8CBE-D43F-D89F-FA1C3F662B9A}"/>
              </a:ext>
            </a:extLst>
          </p:cNvPr>
          <p:cNvPicPr>
            <a:picLocks noChangeAspect="1"/>
          </p:cNvPicPr>
          <p:nvPr/>
        </p:nvPicPr>
        <p:blipFill>
          <a:blip r:embed="rId2"/>
          <a:stretch>
            <a:fillRect/>
          </a:stretch>
        </p:blipFill>
        <p:spPr>
          <a:xfrm>
            <a:off x="1222332" y="2058729"/>
            <a:ext cx="5353397" cy="4150245"/>
          </a:xfrm>
          <a:prstGeom prst="rect">
            <a:avLst/>
          </a:prstGeom>
        </p:spPr>
      </p:pic>
    </p:spTree>
    <p:extLst>
      <p:ext uri="{BB962C8B-B14F-4D97-AF65-F5344CB8AC3E}">
        <p14:creationId xmlns:p14="http://schemas.microsoft.com/office/powerpoint/2010/main" val="41969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AB1E-9A63-02D9-AE05-E191CEEDD765}"/>
              </a:ext>
            </a:extLst>
          </p:cNvPr>
          <p:cNvSpPr>
            <a:spLocks noGrp="1"/>
          </p:cNvSpPr>
          <p:nvPr>
            <p:ph type="title"/>
          </p:nvPr>
        </p:nvSpPr>
        <p:spPr>
          <a:xfrm flipV="1">
            <a:off x="913775" y="-1065474"/>
            <a:ext cx="10364451" cy="1683992"/>
          </a:xfrm>
        </p:spPr>
        <p:txBody>
          <a:bodyPr/>
          <a:lstStyle/>
          <a:p>
            <a:endParaRPr lang="en-IN" dirty="0"/>
          </a:p>
        </p:txBody>
      </p:sp>
      <p:sp>
        <p:nvSpPr>
          <p:cNvPr id="3" name="Content Placeholder 2">
            <a:extLst>
              <a:ext uri="{FF2B5EF4-FFF2-40B4-BE49-F238E27FC236}">
                <a16:creationId xmlns:a16="http://schemas.microsoft.com/office/drawing/2014/main" id="{A2FC86B9-3484-3E0F-D444-21B2BD747319}"/>
              </a:ext>
            </a:extLst>
          </p:cNvPr>
          <p:cNvSpPr>
            <a:spLocks noGrp="1"/>
          </p:cNvSpPr>
          <p:nvPr>
            <p:ph sz="quarter" idx="13"/>
          </p:nvPr>
        </p:nvSpPr>
        <p:spPr>
          <a:xfrm>
            <a:off x="818984" y="1121134"/>
            <a:ext cx="10458616" cy="4670065"/>
          </a:xfrm>
        </p:spPr>
        <p:txBody>
          <a:bodyPr/>
          <a:lstStyle/>
          <a:p>
            <a:r>
              <a:rPr lang="en-IN" b="1" dirty="0"/>
              <a:t>ACTUAL VS </a:t>
            </a:r>
            <a:r>
              <a:rPr lang="en-IN" b="1"/>
              <a:t>PREDICTED VALUE</a:t>
            </a:r>
            <a:endParaRPr lang="en-IN" b="1" dirty="0"/>
          </a:p>
          <a:p>
            <a:endParaRPr lang="en-IN" dirty="0"/>
          </a:p>
        </p:txBody>
      </p:sp>
      <p:pic>
        <p:nvPicPr>
          <p:cNvPr id="5" name="Picture 4">
            <a:extLst>
              <a:ext uri="{FF2B5EF4-FFF2-40B4-BE49-F238E27FC236}">
                <a16:creationId xmlns:a16="http://schemas.microsoft.com/office/drawing/2014/main" id="{C89D506F-D0F7-8AE6-2AC1-CB6FE79CB73D}"/>
              </a:ext>
            </a:extLst>
          </p:cNvPr>
          <p:cNvPicPr>
            <a:picLocks noChangeAspect="1"/>
          </p:cNvPicPr>
          <p:nvPr/>
        </p:nvPicPr>
        <p:blipFill>
          <a:blip r:embed="rId2"/>
          <a:stretch>
            <a:fillRect/>
          </a:stretch>
        </p:blipFill>
        <p:spPr>
          <a:xfrm>
            <a:off x="1089605" y="1778733"/>
            <a:ext cx="5353325" cy="4515082"/>
          </a:xfrm>
          <a:prstGeom prst="rect">
            <a:avLst/>
          </a:prstGeom>
        </p:spPr>
      </p:pic>
    </p:spTree>
    <p:extLst>
      <p:ext uri="{BB962C8B-B14F-4D97-AF65-F5344CB8AC3E}">
        <p14:creationId xmlns:p14="http://schemas.microsoft.com/office/powerpoint/2010/main" val="106364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6AB7-16FD-42D6-EF46-C4C41F3AADB8}"/>
              </a:ext>
            </a:extLst>
          </p:cNvPr>
          <p:cNvSpPr>
            <a:spLocks noGrp="1"/>
          </p:cNvSpPr>
          <p:nvPr>
            <p:ph type="title"/>
          </p:nvPr>
        </p:nvSpPr>
        <p:spPr>
          <a:xfrm>
            <a:off x="913775" y="1"/>
            <a:ext cx="10364451" cy="1137036"/>
          </a:xfrm>
        </p:spPr>
        <p:txBody>
          <a:bodyPr/>
          <a:lstStyle/>
          <a:p>
            <a:r>
              <a:rPr lang="en-IN" dirty="0"/>
              <a:t>STANDARD DEVIATION, MEAN, MEDIAN, MODE</a:t>
            </a:r>
          </a:p>
        </p:txBody>
      </p:sp>
      <p:sp>
        <p:nvSpPr>
          <p:cNvPr id="3" name="Content Placeholder 2">
            <a:extLst>
              <a:ext uri="{FF2B5EF4-FFF2-40B4-BE49-F238E27FC236}">
                <a16:creationId xmlns:a16="http://schemas.microsoft.com/office/drawing/2014/main" id="{6001C191-C1E8-B9C7-3D27-90D6482AC8AC}"/>
              </a:ext>
            </a:extLst>
          </p:cNvPr>
          <p:cNvSpPr>
            <a:spLocks noGrp="1"/>
          </p:cNvSpPr>
          <p:nvPr>
            <p:ph sz="quarter" idx="13"/>
          </p:nvPr>
        </p:nvSpPr>
        <p:spPr>
          <a:xfrm>
            <a:off x="913774" y="1137038"/>
            <a:ext cx="10363826" cy="4762830"/>
          </a:xfrm>
        </p:spPr>
        <p:txBody>
          <a:bodyPr/>
          <a:lstStyle/>
          <a:p>
            <a:endParaRPr lang="en-IN" dirty="0"/>
          </a:p>
          <a:p>
            <a:endParaRPr lang="en-IN" dirty="0"/>
          </a:p>
        </p:txBody>
      </p:sp>
      <p:pic>
        <p:nvPicPr>
          <p:cNvPr id="5" name="Picture 4">
            <a:extLst>
              <a:ext uri="{FF2B5EF4-FFF2-40B4-BE49-F238E27FC236}">
                <a16:creationId xmlns:a16="http://schemas.microsoft.com/office/drawing/2014/main" id="{5E593E00-95A0-E29E-D405-BDA15DD55015}"/>
              </a:ext>
            </a:extLst>
          </p:cNvPr>
          <p:cNvPicPr>
            <a:picLocks noChangeAspect="1"/>
          </p:cNvPicPr>
          <p:nvPr/>
        </p:nvPicPr>
        <p:blipFill>
          <a:blip r:embed="rId2"/>
          <a:stretch>
            <a:fillRect/>
          </a:stretch>
        </p:blipFill>
        <p:spPr>
          <a:xfrm>
            <a:off x="1378860" y="1720004"/>
            <a:ext cx="7302708" cy="1420761"/>
          </a:xfrm>
          <a:prstGeom prst="rect">
            <a:avLst/>
          </a:prstGeom>
        </p:spPr>
      </p:pic>
    </p:spTree>
    <p:extLst>
      <p:ext uri="{BB962C8B-B14F-4D97-AF65-F5344CB8AC3E}">
        <p14:creationId xmlns:p14="http://schemas.microsoft.com/office/powerpoint/2010/main" val="393802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C1C4-C491-C9C7-F4B0-CA5EE4E26A3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0E13939-A621-4BB1-6F74-66FC6213DDA3}"/>
              </a:ext>
            </a:extLst>
          </p:cNvPr>
          <p:cNvSpPr>
            <a:spLocks noGrp="1"/>
          </p:cNvSpPr>
          <p:nvPr>
            <p:ph sz="quarter" idx="13"/>
          </p:nvPr>
        </p:nvSpPr>
        <p:spPr>
          <a:xfrm>
            <a:off x="913774" y="1924216"/>
            <a:ext cx="10363826" cy="3866983"/>
          </a:xfrm>
        </p:spPr>
        <p:txBody>
          <a:bodyPr>
            <a:normAutofit/>
          </a:bodyPr>
          <a:lstStyle/>
          <a:p>
            <a:r>
              <a:rPr lang="en-US" sz="1800" b="1" i="0" dirty="0">
                <a:effectLst/>
                <a:latin typeface="Aptos Narrow" panose="020B0004020202020204" pitchFamily="34" charset="0"/>
                <a:cs typeface="Times New Roman" panose="02020603050405020304" pitchFamily="18" charset="0"/>
              </a:rPr>
              <a:t>The code presents a comprehensive exploration of traffic data using visualization techniques and linear regression modeling. The visualizations highlight significant insights into the traffic patterns and vehicle counts over time, allowing us to observe trends and variations. The scatter plots and bar graphs visualize vehicle counts, showcasing temporal trends and providing a comparative analysis among different junctions. Additionally, descriptive statistics such as mean, median, mode, and standard deviation offer a basic yet informative overview of the central tendency and variability within the vehicle count data. </a:t>
            </a:r>
            <a:endParaRPr lang="en-IN" sz="1800" b="1" dirty="0">
              <a:latin typeface="Aptos Narrow"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1338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0F39-E88C-BA1D-61AE-3F3B2193841F}"/>
              </a:ext>
            </a:extLst>
          </p:cNvPr>
          <p:cNvSpPr>
            <a:spLocks noGrp="1"/>
          </p:cNvSpPr>
          <p:nvPr>
            <p:ph type="title"/>
          </p:nvPr>
        </p:nvSpPr>
        <p:spPr/>
        <p:txBody>
          <a:bodyPr/>
          <a:lstStyle/>
          <a:p>
            <a:endParaRPr lang="en-IN"/>
          </a:p>
        </p:txBody>
      </p:sp>
      <p:pic>
        <p:nvPicPr>
          <p:cNvPr id="3074" name="Picture 2" descr="759 Tech Thank You Images, Stock Photos, 3D objects, &amp; Vectors |  Shutterstock">
            <a:extLst>
              <a:ext uri="{FF2B5EF4-FFF2-40B4-BE49-F238E27FC236}">
                <a16:creationId xmlns:a16="http://schemas.microsoft.com/office/drawing/2014/main" id="{5EE1F95B-6361-285F-9541-600CD998B3B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7529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6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320-F595-C3C4-5BD0-DFFBC48531BC}"/>
              </a:ext>
            </a:extLst>
          </p:cNvPr>
          <p:cNvSpPr>
            <a:spLocks noGrp="1"/>
          </p:cNvSpPr>
          <p:nvPr>
            <p:ph type="title"/>
          </p:nvPr>
        </p:nvSpPr>
        <p:spPr>
          <a:xfrm>
            <a:off x="913775" y="87464"/>
            <a:ext cx="10364451" cy="922352"/>
          </a:xfrm>
        </p:spPr>
        <p:txBody>
          <a:bodyPr/>
          <a:lstStyle/>
          <a:p>
            <a:r>
              <a:rPr lang="en-IN" dirty="0"/>
              <a:t>OBJECTIVE OF THE PROJECT</a:t>
            </a:r>
          </a:p>
        </p:txBody>
      </p:sp>
      <p:sp>
        <p:nvSpPr>
          <p:cNvPr id="3" name="Content Placeholder 2">
            <a:extLst>
              <a:ext uri="{FF2B5EF4-FFF2-40B4-BE49-F238E27FC236}">
                <a16:creationId xmlns:a16="http://schemas.microsoft.com/office/drawing/2014/main" id="{647F28AF-9D28-577B-C906-4510CD7522EF}"/>
              </a:ext>
            </a:extLst>
          </p:cNvPr>
          <p:cNvSpPr>
            <a:spLocks noGrp="1"/>
          </p:cNvSpPr>
          <p:nvPr>
            <p:ph sz="quarter" idx="13"/>
          </p:nvPr>
        </p:nvSpPr>
        <p:spPr>
          <a:xfrm>
            <a:off x="913774" y="1009816"/>
            <a:ext cx="10363826" cy="4781383"/>
          </a:xfrm>
        </p:spPr>
        <p:txBody>
          <a:bodyPr>
            <a:normAutofit fontScale="55000" lnSpcReduction="20000"/>
          </a:bodyPr>
          <a:lstStyle/>
          <a:p>
            <a:pPr marL="0" indent="0" algn="ctr">
              <a:buNone/>
            </a:pPr>
            <a:r>
              <a:rPr lang="en-IN" sz="2900" b="1" dirty="0"/>
              <a:t>TOPIC – VEHICLE COUNT PREDICTION</a:t>
            </a:r>
          </a:p>
          <a:p>
            <a:pPr algn="l">
              <a:buFont typeface="+mj-lt"/>
              <a:buAutoNum type="arabicPeriod"/>
            </a:pPr>
            <a:r>
              <a:rPr lang="en-US" sz="2600" b="1" i="0" dirty="0">
                <a:effectLst/>
                <a:latin typeface="Söhne"/>
              </a:rPr>
              <a:t>Loading Data:</a:t>
            </a:r>
            <a:r>
              <a:rPr lang="en-US" sz="2600" b="0" i="0" dirty="0">
                <a:effectLst/>
                <a:latin typeface="Söhne"/>
              </a:rPr>
              <a:t> It reads a CSV file named 'traffic.csv' containing traffic-related data.</a:t>
            </a:r>
          </a:p>
          <a:p>
            <a:pPr algn="l">
              <a:buFont typeface="+mj-lt"/>
              <a:buAutoNum type="arabicPeriod"/>
            </a:pPr>
            <a:r>
              <a:rPr lang="en-US" sz="2600" b="1" i="0" dirty="0">
                <a:effectLst/>
                <a:latin typeface="Söhne"/>
              </a:rPr>
              <a:t>Data Preprocessing:</a:t>
            </a:r>
            <a:r>
              <a:rPr lang="en-US" sz="2600" b="0" i="0" dirty="0">
                <a:effectLst/>
                <a:latin typeface="Söhne"/>
              </a:rPr>
              <a:t> It converts the '</a:t>
            </a:r>
            <a:r>
              <a:rPr lang="en-US" sz="2600" b="0" i="0" dirty="0" err="1">
                <a:effectLst/>
                <a:latin typeface="Söhne"/>
              </a:rPr>
              <a:t>DateTime</a:t>
            </a:r>
            <a:r>
              <a:rPr lang="en-US" sz="2600" b="0" i="0" dirty="0">
                <a:effectLst/>
                <a:latin typeface="Söhne"/>
              </a:rPr>
              <a:t>' column to datetime format, sorts the data by '</a:t>
            </a:r>
            <a:r>
              <a:rPr lang="en-US" sz="2600" b="0" i="0" dirty="0" err="1">
                <a:effectLst/>
                <a:latin typeface="Söhne"/>
              </a:rPr>
              <a:t>DateTime</a:t>
            </a:r>
            <a:r>
              <a:rPr lang="en-US" sz="2600" b="0" i="0" dirty="0">
                <a:effectLst/>
                <a:latin typeface="Söhne"/>
              </a:rPr>
              <a:t>', and reshapes the 'Junction' column for model fitting.</a:t>
            </a:r>
          </a:p>
          <a:p>
            <a:pPr algn="l">
              <a:buFont typeface="+mj-lt"/>
              <a:buAutoNum type="arabicPeriod"/>
            </a:pPr>
            <a:r>
              <a:rPr lang="en-US" sz="2600" b="1" i="0" dirty="0">
                <a:effectLst/>
                <a:latin typeface="Söhne"/>
              </a:rPr>
              <a:t>Linear Regression Modeling:</a:t>
            </a:r>
            <a:r>
              <a:rPr lang="en-US" sz="2600" b="0" i="0" dirty="0">
                <a:effectLst/>
                <a:latin typeface="Söhne"/>
              </a:rPr>
              <a:t> It uses Linear Regression from scikit-learn to create a predictive model for vehicle counts based on the 'Junction' column.</a:t>
            </a:r>
          </a:p>
          <a:p>
            <a:pPr algn="l">
              <a:buFont typeface="+mj-lt"/>
              <a:buAutoNum type="arabicPeriod"/>
            </a:pPr>
            <a:r>
              <a:rPr lang="en-US" sz="2600" b="1" i="0" dirty="0">
                <a:effectLst/>
                <a:latin typeface="Söhne"/>
              </a:rPr>
              <a:t>Visualization:</a:t>
            </a:r>
            <a:r>
              <a:rPr lang="en-US" sz="2600" b="0" i="0" dirty="0">
                <a:effectLst/>
                <a:latin typeface="Söhne"/>
              </a:rPr>
              <a:t> It generates various types of visualizations:</a:t>
            </a:r>
          </a:p>
          <a:p>
            <a:pPr marL="742950" lvl="1" indent="-285750" algn="l">
              <a:buFont typeface="+mj-lt"/>
              <a:buAutoNum type="arabicPeriod"/>
            </a:pPr>
            <a:r>
              <a:rPr lang="en-US" sz="2200" b="0" i="0" dirty="0">
                <a:effectLst/>
                <a:latin typeface="Söhne"/>
              </a:rPr>
              <a:t>Scatter plot of vehicle counts against date and time, with a regression line indicating the predicted values.</a:t>
            </a:r>
          </a:p>
          <a:p>
            <a:pPr marL="742950" lvl="1" indent="-285750" algn="l">
              <a:buFont typeface="+mj-lt"/>
              <a:buAutoNum type="arabicPeriod"/>
            </a:pPr>
            <a:r>
              <a:rPr lang="en-US" sz="2200" b="0" i="0" dirty="0">
                <a:effectLst/>
                <a:latin typeface="Söhne"/>
              </a:rPr>
              <a:t>Bar graph showing vehicle count over time.</a:t>
            </a:r>
          </a:p>
          <a:p>
            <a:pPr marL="742950" lvl="1" indent="-285750" algn="l">
              <a:buFont typeface="+mj-lt"/>
              <a:buAutoNum type="arabicPeriod"/>
            </a:pPr>
            <a:r>
              <a:rPr lang="en-US" sz="2200" b="0" i="0" dirty="0">
                <a:effectLst/>
                <a:latin typeface="Söhne"/>
              </a:rPr>
              <a:t>Histogram displaying the frequency distribution of vehicle counts.</a:t>
            </a:r>
          </a:p>
          <a:p>
            <a:pPr marL="742950" lvl="1" indent="-285750" algn="l">
              <a:buFont typeface="+mj-lt"/>
              <a:buAutoNum type="arabicPeriod"/>
            </a:pPr>
            <a:r>
              <a:rPr lang="en-US" sz="2200" b="0" i="0" dirty="0">
                <a:effectLst/>
                <a:latin typeface="Söhne"/>
              </a:rPr>
              <a:t>Scatter plot comparing vehicle counts with the 'Junction'.</a:t>
            </a:r>
          </a:p>
          <a:p>
            <a:pPr marL="742950" lvl="1" indent="-285750" algn="l">
              <a:buFont typeface="+mj-lt"/>
              <a:buAutoNum type="arabicPeriod"/>
            </a:pPr>
            <a:r>
              <a:rPr lang="en-US" sz="2200" b="0" i="0" dirty="0">
                <a:effectLst/>
                <a:latin typeface="Söhne"/>
              </a:rPr>
              <a:t>Pie chart representing the proportion of vehicle counts over time.</a:t>
            </a:r>
          </a:p>
          <a:p>
            <a:pPr algn="l">
              <a:buFont typeface="+mj-lt"/>
              <a:buAutoNum type="arabicPeriod"/>
            </a:pPr>
            <a:r>
              <a:rPr lang="en-US" sz="2600" b="1" i="0" dirty="0">
                <a:effectLst/>
                <a:latin typeface="Söhne"/>
              </a:rPr>
              <a:t>Descriptive Statistics:</a:t>
            </a:r>
            <a:r>
              <a:rPr lang="en-US" sz="2600" b="0" i="0" dirty="0">
                <a:effectLst/>
                <a:latin typeface="Söhne"/>
              </a:rPr>
              <a:t> It calculates and displays mean, median, mode, and standard deviation of vehicle counts.</a:t>
            </a:r>
          </a:p>
          <a:p>
            <a:pPr algn="l"/>
            <a:r>
              <a:rPr lang="en-US" sz="2600" b="0" i="0" dirty="0">
                <a:effectLst/>
                <a:latin typeface="Söhne"/>
              </a:rPr>
              <a:t>The code overall demonstrates a basic workflow for analyzing vehicle count data, performing regression analysis, and visualizing the results. It could be part of a larger project aimed at understanding traffic patterns, predicting future vehicle counts, or aiding in decision-making related to traffic management and infrastructure planning based on historical data</a:t>
            </a:r>
          </a:p>
          <a:p>
            <a:endParaRPr lang="en-IN" dirty="0"/>
          </a:p>
        </p:txBody>
      </p:sp>
    </p:spTree>
    <p:extLst>
      <p:ext uri="{BB962C8B-B14F-4D97-AF65-F5344CB8AC3E}">
        <p14:creationId xmlns:p14="http://schemas.microsoft.com/office/powerpoint/2010/main" val="171674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F4DF-A4B8-0CD2-FE9A-4F7E7C4377A7}"/>
              </a:ext>
            </a:extLst>
          </p:cNvPr>
          <p:cNvSpPr>
            <a:spLocks noGrp="1"/>
          </p:cNvSpPr>
          <p:nvPr>
            <p:ph type="title"/>
          </p:nvPr>
        </p:nvSpPr>
        <p:spPr/>
        <p:txBody>
          <a:bodyPr/>
          <a:lstStyle/>
          <a:p>
            <a:r>
              <a:rPr lang="en-IN" dirty="0"/>
              <a:t>DATASETS WITH FEATURES SELECTION</a:t>
            </a:r>
          </a:p>
        </p:txBody>
      </p:sp>
      <p:pic>
        <p:nvPicPr>
          <p:cNvPr id="5" name="Content Placeholder 4">
            <a:extLst>
              <a:ext uri="{FF2B5EF4-FFF2-40B4-BE49-F238E27FC236}">
                <a16:creationId xmlns:a16="http://schemas.microsoft.com/office/drawing/2014/main" id="{7AA1C046-B319-515D-9162-CDB44ED62CD5}"/>
              </a:ext>
            </a:extLst>
          </p:cNvPr>
          <p:cNvPicPr>
            <a:picLocks noGrp="1" noChangeAspect="1"/>
          </p:cNvPicPr>
          <p:nvPr>
            <p:ph sz="quarter" idx="13"/>
          </p:nvPr>
        </p:nvPicPr>
        <p:blipFill>
          <a:blip r:embed="rId2"/>
          <a:stretch>
            <a:fillRect/>
          </a:stretch>
        </p:blipFill>
        <p:spPr>
          <a:xfrm>
            <a:off x="3013544" y="1884460"/>
            <a:ext cx="6361044" cy="4063116"/>
          </a:xfrm>
        </p:spPr>
      </p:pic>
    </p:spTree>
    <p:extLst>
      <p:ext uri="{BB962C8B-B14F-4D97-AF65-F5344CB8AC3E}">
        <p14:creationId xmlns:p14="http://schemas.microsoft.com/office/powerpoint/2010/main" val="418451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370B-6414-DE39-1545-53EC0B7A896D}"/>
              </a:ext>
            </a:extLst>
          </p:cNvPr>
          <p:cNvSpPr>
            <a:spLocks noGrp="1"/>
          </p:cNvSpPr>
          <p:nvPr>
            <p:ph type="title"/>
          </p:nvPr>
        </p:nvSpPr>
        <p:spPr>
          <a:xfrm>
            <a:off x="913775" y="0"/>
            <a:ext cx="10364451" cy="954622"/>
          </a:xfrm>
        </p:spPr>
        <p:txBody>
          <a:bodyPr/>
          <a:lstStyle/>
          <a:p>
            <a:r>
              <a:rPr lang="en-IN" dirty="0"/>
              <a:t>DATA PREPROCESSING AND CLEANING</a:t>
            </a:r>
          </a:p>
        </p:txBody>
      </p:sp>
      <p:sp>
        <p:nvSpPr>
          <p:cNvPr id="4" name="Rectangle 1">
            <a:extLst>
              <a:ext uri="{FF2B5EF4-FFF2-40B4-BE49-F238E27FC236}">
                <a16:creationId xmlns:a16="http://schemas.microsoft.com/office/drawing/2014/main" id="{67E48302-96BD-8F12-8DCA-233A01585805}"/>
              </a:ext>
            </a:extLst>
          </p:cNvPr>
          <p:cNvSpPr>
            <a:spLocks noGrp="1" noChangeArrowheads="1"/>
          </p:cNvSpPr>
          <p:nvPr>
            <p:ph sz="quarter" idx="13"/>
          </p:nvPr>
        </p:nvSpPr>
        <p:spPr bwMode="auto">
          <a:xfrm>
            <a:off x="913774" y="3601834"/>
            <a:ext cx="65" cy="95462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6BEF3D6-0F0E-7D58-6D6C-760E96704DF3}"/>
              </a:ext>
            </a:extLst>
          </p:cNvPr>
          <p:cNvSpPr txBox="1"/>
          <p:nvPr/>
        </p:nvSpPr>
        <p:spPr>
          <a:xfrm>
            <a:off x="1184943" y="1526650"/>
            <a:ext cx="10296676" cy="390876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Söhne"/>
              </a:rPr>
              <a:t>Data Loading: </a:t>
            </a:r>
            <a:r>
              <a:rPr kumimoji="0" lang="en-US" altLang="en-US" i="0" u="none" strike="noStrike" cap="none" normalizeH="0" baseline="0" dirty="0">
                <a:ln>
                  <a:noFill/>
                </a:ln>
                <a:effectLst/>
                <a:latin typeface="Söhne"/>
              </a:rPr>
              <a:t>The code begins by loading data from a CSV file into a Pandas </a:t>
            </a:r>
            <a:r>
              <a:rPr kumimoji="0" lang="en-US" altLang="en-US" i="0" u="none" strike="noStrike" cap="none" normalizeH="0" baseline="0" dirty="0" err="1">
                <a:ln>
                  <a:noFill/>
                </a:ln>
                <a:effectLst/>
                <a:latin typeface="Söhne"/>
              </a:rPr>
              <a:t>DataFrame</a:t>
            </a:r>
            <a:r>
              <a:rPr kumimoji="0" lang="en-US" altLang="en-US" i="0" u="none" strike="noStrike" cap="none" normalizeH="0" baseline="0" dirty="0">
                <a:ln>
                  <a:noFill/>
                </a:ln>
                <a:effectLst/>
                <a:latin typeface="Söhne"/>
              </a:rPr>
              <a:t> using </a:t>
            </a:r>
            <a:r>
              <a:rPr kumimoji="0" lang="en-US" altLang="en-US" b="1" i="0" u="none" strike="noStrike" cap="none" normalizeH="0" baseline="0" dirty="0" err="1">
                <a:ln>
                  <a:noFill/>
                </a:ln>
                <a:effectLst/>
                <a:latin typeface="Söhne Mono"/>
              </a:rPr>
              <a:t>pd.read_csv</a:t>
            </a:r>
            <a:r>
              <a:rPr kumimoji="0" lang="en-US" altLang="en-US" b="1" i="0" u="none" strike="noStrike" cap="none" normalizeH="0" baseline="0" dirty="0">
                <a:ln>
                  <a:noFill/>
                </a:ln>
                <a:effectLst/>
                <a:latin typeface="Söhne Mono"/>
              </a:rPr>
              <a:t>('/content/traffic.csv')</a:t>
            </a:r>
            <a:r>
              <a:rPr kumimoji="0" lang="en-US" altLang="en-US" b="1" i="0" u="none" strike="noStrike" cap="none" normalizeH="0" baseline="0" dirty="0">
                <a:ln>
                  <a:noFill/>
                </a:ln>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latin typeface="Söhne"/>
              </a:rPr>
              <a:t>Data Conversion: </a:t>
            </a:r>
            <a:r>
              <a:rPr kumimoji="0" lang="en-US" altLang="en-US" i="0" u="none" strike="noStrike" cap="none" normalizeH="0" baseline="0" dirty="0">
                <a:ln>
                  <a:noFill/>
                </a:ln>
                <a:effectLst/>
                <a:latin typeface="Söhne"/>
              </a:rPr>
              <a:t>The '</a:t>
            </a:r>
            <a:r>
              <a:rPr kumimoji="0" lang="en-US" altLang="en-US" i="0" u="none" strike="noStrike" cap="none" normalizeH="0" baseline="0" dirty="0" err="1">
                <a:ln>
                  <a:noFill/>
                </a:ln>
                <a:effectLst/>
                <a:latin typeface="Söhne"/>
              </a:rPr>
              <a:t>DateTime</a:t>
            </a:r>
            <a:r>
              <a:rPr kumimoji="0" lang="en-US" altLang="en-US" i="0" u="none" strike="noStrike" cap="none" normalizeH="0" baseline="0" dirty="0">
                <a:ln>
                  <a:noFill/>
                </a:ln>
                <a:effectLst/>
                <a:latin typeface="Söhne"/>
              </a:rPr>
              <a:t>' column is converted to datetime format using </a:t>
            </a:r>
            <a:r>
              <a:rPr kumimoji="0" lang="en-US" altLang="en-US" b="1" i="0" u="none" strike="noStrike" cap="none" normalizeH="0" baseline="0" dirty="0" err="1">
                <a:ln>
                  <a:noFill/>
                </a:ln>
                <a:effectLst/>
                <a:latin typeface="Söhne Mono"/>
              </a:rPr>
              <a:t>pd.to_datetime</a:t>
            </a:r>
            <a:r>
              <a:rPr kumimoji="0" lang="en-US" altLang="en-US" b="1" i="0" u="none" strike="noStrike" cap="none" normalizeH="0" baseline="0" dirty="0">
                <a:ln>
                  <a:noFill/>
                </a:ln>
                <a:effectLst/>
                <a:latin typeface="Söhne Mono"/>
              </a:rPr>
              <a:t>(data['</a:t>
            </a:r>
            <a:r>
              <a:rPr kumimoji="0" lang="en-US" altLang="en-US" b="1" i="0" u="none" strike="noStrike" cap="none" normalizeH="0" baseline="0" dirty="0" err="1">
                <a:ln>
                  <a:noFill/>
                </a:ln>
                <a:effectLst/>
                <a:latin typeface="Söhne Mono"/>
              </a:rPr>
              <a:t>DateTime</a:t>
            </a:r>
            <a:r>
              <a:rPr kumimoji="0" lang="en-US" altLang="en-US" b="1" i="0" u="none" strike="noStrike" cap="none" normalizeH="0" baseline="0" dirty="0">
                <a:ln>
                  <a:noFill/>
                </a:ln>
                <a:effectLst/>
                <a:latin typeface="Söhne Mono"/>
              </a:rPr>
              <a:t>'])</a:t>
            </a:r>
            <a:r>
              <a:rPr kumimoji="0" lang="en-US" altLang="en-US" b="1" i="0" u="none" strike="noStrike" cap="none" normalizeH="0" baseline="0" dirty="0">
                <a:ln>
                  <a:noFill/>
                </a:ln>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effectLst/>
                <a:latin typeface="Söhne"/>
              </a:rPr>
              <a:t>Sorting Data</a:t>
            </a:r>
            <a:r>
              <a:rPr kumimoji="0" lang="en-US" altLang="en-US" i="0" u="none" strike="noStrike" cap="none" normalizeH="0" baseline="0" dirty="0">
                <a:ln>
                  <a:noFill/>
                </a:ln>
                <a:effectLst/>
                <a:latin typeface="Söhne"/>
              </a:rPr>
              <a:t>: The data is sorted by the '</a:t>
            </a:r>
            <a:r>
              <a:rPr kumimoji="0" lang="en-US" altLang="en-US" i="0" u="none" strike="noStrike" cap="none" normalizeH="0" baseline="0" dirty="0" err="1">
                <a:ln>
                  <a:noFill/>
                </a:ln>
                <a:effectLst/>
                <a:latin typeface="Söhne"/>
              </a:rPr>
              <a:t>DateTime</a:t>
            </a:r>
            <a:r>
              <a:rPr kumimoji="0" lang="en-US" altLang="en-US" i="0" u="none" strike="noStrike" cap="none" normalizeH="0" baseline="0" dirty="0">
                <a:ln>
                  <a:noFill/>
                </a:ln>
                <a:effectLst/>
                <a:latin typeface="Söhne"/>
              </a:rPr>
              <a:t>' column using </a:t>
            </a:r>
            <a:r>
              <a:rPr kumimoji="0" lang="en-US" altLang="en-US" b="1" i="0" u="none" strike="noStrike" cap="none" normalizeH="0" baseline="0" dirty="0" err="1">
                <a:ln>
                  <a:noFill/>
                </a:ln>
                <a:effectLst/>
                <a:latin typeface="Söhne Mono"/>
              </a:rPr>
              <a:t>data.sort_values</a:t>
            </a:r>
            <a:r>
              <a:rPr kumimoji="0" lang="en-US" altLang="en-US" b="1" i="0" u="none" strike="noStrike" cap="none" normalizeH="0" baseline="0" dirty="0">
                <a:ln>
                  <a:noFill/>
                </a:ln>
                <a:effectLst/>
                <a:latin typeface="Söhne Mono"/>
              </a:rPr>
              <a:t>('</a:t>
            </a:r>
            <a:r>
              <a:rPr kumimoji="0" lang="en-US" altLang="en-US" b="1" i="0" u="none" strike="noStrike" cap="none" normalizeH="0" baseline="0" dirty="0" err="1">
                <a:ln>
                  <a:noFill/>
                </a:ln>
                <a:effectLst/>
                <a:latin typeface="Söhne Mono"/>
              </a:rPr>
              <a:t>DateTime</a:t>
            </a:r>
            <a:r>
              <a:rPr kumimoji="0" lang="en-US" altLang="en-US" b="1" i="0" u="none" strike="noStrike" cap="none" normalizeH="0" baseline="0" dirty="0">
                <a:ln>
                  <a:noFill/>
                </a:ln>
                <a:effectLst/>
                <a:latin typeface="Söhne Mono"/>
              </a:rPr>
              <a:t>')</a:t>
            </a:r>
            <a:r>
              <a:rPr kumimoji="0" lang="en-US" altLang="en-US" b="1" i="0" u="none" strike="noStrike" cap="none" normalizeH="0" baseline="0" dirty="0">
                <a:ln>
                  <a:noFill/>
                </a:ln>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effectLst/>
                <a:latin typeface="Söhne"/>
              </a:rPr>
              <a:t>Modeling</a:t>
            </a:r>
            <a:r>
              <a:rPr kumimoji="0" lang="en-US" altLang="en-US" i="0" u="none" strike="noStrike" cap="none" normalizeH="0" baseline="0" dirty="0">
                <a:ln>
                  <a:noFill/>
                </a:ln>
                <a:effectLst/>
                <a:latin typeface="Söhne"/>
              </a:rPr>
              <a:t>: It uses linear regression from</a:t>
            </a:r>
            <a:r>
              <a:rPr kumimoji="0" lang="en-US" altLang="en-US" b="1"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sklearn.linear_model</a:t>
            </a:r>
            <a:r>
              <a:rPr kumimoji="0" lang="en-US" altLang="en-US" b="1" i="0" u="none" strike="noStrike" cap="none" normalizeH="0" baseline="0" dirty="0">
                <a:ln>
                  <a:noFill/>
                </a:ln>
                <a:effectLst/>
                <a:latin typeface="Söhne"/>
              </a:rPr>
              <a:t> </a:t>
            </a:r>
            <a:r>
              <a:rPr kumimoji="0" lang="en-US" altLang="en-US" i="0" u="none" strike="noStrike" cap="none" normalizeH="0" baseline="0" dirty="0">
                <a:ln>
                  <a:noFill/>
                </a:ln>
                <a:effectLst/>
                <a:latin typeface="Söhne"/>
              </a:rPr>
              <a:t>to create a model to predict vehicle counts based on the 'Junction' column.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effectLst/>
                <a:latin typeface="Söhne"/>
              </a:rPr>
              <a:t>Visualization: </a:t>
            </a:r>
            <a:r>
              <a:rPr kumimoji="0" lang="en-US" altLang="en-US" i="0" u="none" strike="noStrike" cap="none" normalizeH="0" baseline="0" dirty="0">
                <a:ln>
                  <a:noFill/>
                </a:ln>
                <a:effectLst/>
                <a:latin typeface="Söhne"/>
              </a:rPr>
              <a:t>Several visualizations are created using Matplotlib: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Söhne"/>
              </a:rPr>
              <a:t>A scatter plot of vehicle counts against date and time</a:t>
            </a:r>
            <a:r>
              <a:rPr kumimoji="0" lang="en-US" altLang="en-US" b="1"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plt.scatter</a:t>
            </a:r>
            <a:r>
              <a:rPr kumimoji="0" lang="en-US" altLang="en-US" b="1"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Söhne"/>
              </a:rPr>
              <a:t>A line plot showing the predicted values from the regression model </a:t>
            </a:r>
            <a:r>
              <a:rPr kumimoji="0" lang="en-US" altLang="en-US" b="1" i="0" u="none" strike="noStrike" cap="none" normalizeH="0" baseline="0" dirty="0">
                <a:ln>
                  <a:noFill/>
                </a:ln>
                <a:effectLst/>
                <a:latin typeface="Söhne"/>
              </a:rPr>
              <a:t>(</a:t>
            </a:r>
            <a:r>
              <a:rPr kumimoji="0" lang="en-US" altLang="en-US" b="1" i="0" u="none" strike="noStrike" cap="none" normalizeH="0" baseline="0" dirty="0" err="1">
                <a:ln>
                  <a:noFill/>
                </a:ln>
                <a:effectLst/>
                <a:latin typeface="Söhne Mono"/>
              </a:rPr>
              <a:t>plt.plot</a:t>
            </a:r>
            <a:r>
              <a:rPr kumimoji="0" lang="en-US" altLang="en-US" b="1"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Söhne"/>
              </a:rPr>
              <a:t>A bar graph illustrating vehicle counts over time</a:t>
            </a:r>
            <a:r>
              <a:rPr kumimoji="0" lang="en-US" altLang="en-US" b="1"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plt.bar</a:t>
            </a:r>
            <a:r>
              <a:rPr kumimoji="0" lang="en-US" altLang="en-US" b="1"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Söhne"/>
              </a:rPr>
              <a:t>A histogram displaying the frequency distribution of vehicle counts </a:t>
            </a:r>
            <a:r>
              <a:rPr kumimoji="0" lang="en-US" altLang="en-US" b="1" i="0" u="none" strike="noStrike" cap="none" normalizeH="0" baseline="0" dirty="0">
                <a:ln>
                  <a:noFill/>
                </a:ln>
                <a:effectLst/>
                <a:latin typeface="Söhne"/>
              </a:rPr>
              <a:t>(</a:t>
            </a:r>
            <a:r>
              <a:rPr kumimoji="0" lang="en-US" altLang="en-US" b="1" i="0" u="none" strike="noStrike" cap="none" normalizeH="0" baseline="0" dirty="0" err="1">
                <a:ln>
                  <a:noFill/>
                </a:ln>
                <a:effectLst/>
                <a:latin typeface="Söhne Mono"/>
              </a:rPr>
              <a:t>plt.hist</a:t>
            </a:r>
            <a:r>
              <a:rPr kumimoji="0" lang="en-US" altLang="en-US" b="1"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Söhne"/>
              </a:rPr>
              <a:t>Scatter plot comparing vehicle counts with the 'Junction</a:t>
            </a:r>
            <a:r>
              <a:rPr kumimoji="0" lang="en-US" altLang="en-US" b="1" i="0" u="none" strike="noStrike" cap="none" normalizeH="0" baseline="0" dirty="0">
                <a:ln>
                  <a:noFill/>
                </a:ln>
                <a:effectLst/>
                <a:latin typeface="Söhne"/>
              </a:rPr>
              <a:t>' (</a:t>
            </a:r>
            <a:r>
              <a:rPr kumimoji="0" lang="en-US" altLang="en-US" b="1" i="0" u="none" strike="noStrike" cap="none" normalizeH="0" baseline="0" dirty="0" err="1">
                <a:ln>
                  <a:noFill/>
                </a:ln>
                <a:effectLst/>
                <a:latin typeface="Söhne Mono"/>
              </a:rPr>
              <a:t>plt.scatter</a:t>
            </a:r>
            <a:r>
              <a:rPr kumimoji="0" lang="en-US" altLang="en-US" b="1" i="0" u="none" strike="noStrike" cap="none" normalizeH="0" baseline="0" dirty="0">
                <a:ln>
                  <a:noFill/>
                </a:ln>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effectLst/>
              <a:latin typeface="Söhne"/>
            </a:endParaRPr>
          </a:p>
        </p:txBody>
      </p:sp>
      <p:sp>
        <p:nvSpPr>
          <p:cNvPr id="8" name="Rectangle 3">
            <a:extLst>
              <a:ext uri="{FF2B5EF4-FFF2-40B4-BE49-F238E27FC236}">
                <a16:creationId xmlns:a16="http://schemas.microsoft.com/office/drawing/2014/main" id="{FE3AFC76-6E0F-5550-E5FA-D04B79CC706F}"/>
              </a:ext>
            </a:extLst>
          </p:cNvPr>
          <p:cNvSpPr>
            <a:spLocks noChangeArrowheads="1"/>
          </p:cNvSpPr>
          <p:nvPr/>
        </p:nvSpPr>
        <p:spPr bwMode="auto">
          <a:xfrm>
            <a:off x="0" y="-338811"/>
            <a:ext cx="65" cy="6776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631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58D6-AC93-EFBD-1DBB-5B07F65607D5}"/>
              </a:ext>
            </a:extLst>
          </p:cNvPr>
          <p:cNvSpPr>
            <a:spLocks noGrp="1"/>
          </p:cNvSpPr>
          <p:nvPr>
            <p:ph type="title"/>
          </p:nvPr>
        </p:nvSpPr>
        <p:spPr>
          <a:xfrm flipV="1">
            <a:off x="914400" y="0"/>
            <a:ext cx="10363826" cy="18288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23E392C-73F1-5408-306B-E5994473AAA3}"/>
              </a:ext>
            </a:extLst>
          </p:cNvPr>
          <p:cNvSpPr>
            <a:spLocks noGrp="1"/>
          </p:cNvSpPr>
          <p:nvPr>
            <p:ph sz="quarter" idx="13"/>
          </p:nvPr>
        </p:nvSpPr>
        <p:spPr>
          <a:xfrm>
            <a:off x="755374" y="1081377"/>
            <a:ext cx="10522226" cy="470982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cap="none" dirty="0">
                <a:latin typeface="Söhne"/>
              </a:rPr>
              <a:t>6. </a:t>
            </a:r>
            <a:r>
              <a:rPr kumimoji="0" lang="en-US" altLang="en-US" b="1" i="0" u="none" strike="noStrike" cap="none" normalizeH="0" baseline="0" dirty="0">
                <a:ln>
                  <a:noFill/>
                </a:ln>
                <a:effectLst/>
                <a:latin typeface="Söhne"/>
              </a:rPr>
              <a:t>Descriptive Statistics: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data['Vehicles'].mean()</a:t>
            </a:r>
            <a:r>
              <a:rPr kumimoji="0" lang="en-US" altLang="en-US" sz="2000" b="1" i="0" u="none" strike="noStrike" cap="none" normalizeH="0" baseline="0" dirty="0">
                <a:ln>
                  <a:noFill/>
                </a:ln>
                <a:effectLst/>
                <a:latin typeface="Söhne"/>
              </a:rPr>
              <a:t>: </a:t>
            </a:r>
            <a:r>
              <a:rPr kumimoji="0" lang="en-US" altLang="en-US" sz="2000" i="0" u="none" strike="noStrike" cap="none" normalizeH="0" baseline="0" dirty="0">
                <a:ln>
                  <a:noFill/>
                </a:ln>
                <a:effectLst/>
                <a:latin typeface="Söhne"/>
              </a:rPr>
              <a:t>Calculates the mean of the 'Vehicles'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data['Vehicles'].median()</a:t>
            </a:r>
            <a:r>
              <a:rPr kumimoji="0" lang="en-US" altLang="en-US" sz="2000" b="1" i="0" u="none" strike="noStrike" cap="none" normalizeH="0" baseline="0" dirty="0">
                <a:ln>
                  <a:noFill/>
                </a:ln>
                <a:effectLst/>
                <a:latin typeface="Söhne"/>
              </a:rPr>
              <a:t>: </a:t>
            </a:r>
            <a:r>
              <a:rPr kumimoji="0" lang="en-US" altLang="en-US" sz="2000" i="0" u="none" strike="noStrike" cap="none" normalizeH="0" baseline="0" dirty="0">
                <a:ln>
                  <a:noFill/>
                </a:ln>
                <a:effectLst/>
                <a:latin typeface="Söhne"/>
              </a:rPr>
              <a:t>Calculates the median of the 'Vehicles'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data['Vehicles'].mode()</a:t>
            </a:r>
            <a:r>
              <a:rPr kumimoji="0" lang="en-US" altLang="en-US" sz="2000" b="1" i="0" u="none" strike="noStrike" cap="none" normalizeH="0" baseline="0" dirty="0">
                <a:ln>
                  <a:noFill/>
                </a:ln>
                <a:effectLst/>
                <a:latin typeface="Söhne"/>
              </a:rPr>
              <a:t>: </a:t>
            </a:r>
            <a:r>
              <a:rPr kumimoji="0" lang="en-US" altLang="en-US" sz="2000" i="0" u="none" strike="noStrike" cap="none" normalizeH="0" baseline="0" dirty="0">
                <a:ln>
                  <a:noFill/>
                </a:ln>
                <a:effectLst/>
                <a:latin typeface="Söhne"/>
              </a:rPr>
              <a:t>Determines the mode (most frequently occurring value) of the 'Vehicles'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Söhne Mono"/>
              </a:rPr>
              <a:t>data['Vehicles'].std()</a:t>
            </a:r>
            <a:r>
              <a:rPr kumimoji="0" lang="en-US" altLang="en-US" sz="2000" b="1" i="0" u="none" strike="noStrike" cap="none" normalizeH="0" baseline="0" dirty="0">
                <a:ln>
                  <a:noFill/>
                </a:ln>
                <a:effectLst/>
                <a:latin typeface="Söhne"/>
              </a:rPr>
              <a:t>: </a:t>
            </a:r>
            <a:r>
              <a:rPr kumimoji="0" lang="en-US" altLang="en-US" sz="2000" i="0" u="none" strike="noStrike" cap="none" normalizeH="0" baseline="0" dirty="0">
                <a:ln>
                  <a:noFill/>
                </a:ln>
                <a:effectLst/>
                <a:latin typeface="Söhne"/>
              </a:rPr>
              <a:t>Computes the standard deviation of the 'Vehicles'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Söhne"/>
              </a:rPr>
              <a:t>These are basic descriptive statistical measures used to understand the central tendency and dispersion of the 'Vehicles'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effectLst/>
                <a:latin typeface="Söhne"/>
              </a:rPr>
              <a:t>7. Visualization (Pie Chart):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effectLst/>
                <a:latin typeface="Söhne Mono"/>
              </a:rPr>
              <a:t>data.groupby</a:t>
            </a:r>
            <a:r>
              <a:rPr kumimoji="0" lang="en-US" altLang="en-US" sz="2000" b="1" i="0" u="none" strike="noStrike" cap="none" normalizeH="0" baseline="0" dirty="0">
                <a:ln>
                  <a:noFill/>
                </a:ln>
                <a:effectLst/>
                <a:latin typeface="Söhne Mono"/>
              </a:rPr>
              <a:t>('</a:t>
            </a:r>
            <a:r>
              <a:rPr kumimoji="0" lang="en-US" altLang="en-US" sz="2000" b="1" i="0" u="none" strike="noStrike" cap="none" normalizeH="0" baseline="0" dirty="0" err="1">
                <a:ln>
                  <a:noFill/>
                </a:ln>
                <a:effectLst/>
                <a:latin typeface="Söhne Mono"/>
              </a:rPr>
              <a:t>DateTime</a:t>
            </a:r>
            <a:r>
              <a:rPr kumimoji="0" lang="en-US" altLang="en-US" sz="2000" b="1" i="0" u="none" strike="noStrike" cap="none" normalizeH="0" baseline="0" dirty="0">
                <a:ln>
                  <a:noFill/>
                </a:ln>
                <a:effectLst/>
                <a:latin typeface="Söhne Mono"/>
              </a:rPr>
              <a:t>')['Vehicles'].sum().head()</a:t>
            </a:r>
            <a:r>
              <a:rPr kumimoji="0" lang="en-US" altLang="en-US" sz="2000" b="1" i="0" u="none" strike="noStrike" cap="none" normalizeH="0" baseline="0" dirty="0">
                <a:ln>
                  <a:noFill/>
                </a:ln>
                <a:effectLst/>
                <a:latin typeface="Söhne"/>
              </a:rPr>
              <a:t>: </a:t>
            </a:r>
            <a:r>
              <a:rPr kumimoji="0" lang="en-US" altLang="en-US" sz="2000" i="0" u="none" strike="noStrike" cap="none" normalizeH="0" baseline="0" dirty="0">
                <a:ln>
                  <a:noFill/>
                </a:ln>
                <a:effectLst/>
                <a:latin typeface="Söhne"/>
              </a:rPr>
              <a:t>Groups the data by '</a:t>
            </a:r>
            <a:r>
              <a:rPr kumimoji="0" lang="en-US" altLang="en-US" sz="2000" i="0" u="none" strike="noStrike" cap="none" normalizeH="0" baseline="0" dirty="0" err="1">
                <a:ln>
                  <a:noFill/>
                </a:ln>
                <a:effectLst/>
                <a:latin typeface="Söhne"/>
              </a:rPr>
              <a:t>DateTime</a:t>
            </a:r>
            <a:r>
              <a:rPr kumimoji="0" lang="en-US" altLang="en-US" sz="2000" i="0" u="none" strike="noStrike" cap="none" normalizeH="0" baseline="0" dirty="0">
                <a:ln>
                  <a:noFill/>
                </a:ln>
                <a:effectLst/>
                <a:latin typeface="Söhne"/>
              </a:rPr>
              <a:t>' and calculates the sum of 'Vehicles' for each group, taking the top few entries.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effectLst/>
                <a:latin typeface="Söhne Mono"/>
              </a:rPr>
              <a:t>plt.pie</a:t>
            </a:r>
            <a:r>
              <a:rPr kumimoji="0" lang="en-US" altLang="en-US" sz="2000" b="1" i="0" u="none" strike="noStrike" cap="none" normalizeH="0" baseline="0" dirty="0">
                <a:ln>
                  <a:noFill/>
                </a:ln>
                <a:effectLst/>
                <a:latin typeface="Söhne Mono"/>
              </a:rPr>
              <a:t>()</a:t>
            </a:r>
            <a:r>
              <a:rPr kumimoji="0" lang="en-US" altLang="en-US" sz="2000" b="1" i="0" u="none" strike="noStrike" cap="none" normalizeH="0" baseline="0" dirty="0">
                <a:ln>
                  <a:noFill/>
                </a:ln>
                <a:effectLst/>
                <a:latin typeface="Söhne"/>
              </a:rPr>
              <a:t>: </a:t>
            </a:r>
            <a:r>
              <a:rPr kumimoji="0" lang="en-US" altLang="en-US" sz="2000" i="0" u="none" strike="noStrike" cap="none" normalizeH="0" baseline="0" dirty="0">
                <a:ln>
                  <a:noFill/>
                </a:ln>
                <a:effectLst/>
                <a:latin typeface="Söhne"/>
              </a:rPr>
              <a:t>Creates a pie chart showing the proportions of vehicle counts over time.</a:t>
            </a:r>
          </a:p>
          <a:p>
            <a:endParaRPr lang="en-IN" dirty="0"/>
          </a:p>
        </p:txBody>
      </p:sp>
    </p:spTree>
    <p:extLst>
      <p:ext uri="{BB962C8B-B14F-4D97-AF65-F5344CB8AC3E}">
        <p14:creationId xmlns:p14="http://schemas.microsoft.com/office/powerpoint/2010/main" val="330783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304D-B1EB-B519-63E7-07391279246E}"/>
              </a:ext>
            </a:extLst>
          </p:cNvPr>
          <p:cNvSpPr>
            <a:spLocks noGrp="1"/>
          </p:cNvSpPr>
          <p:nvPr>
            <p:ph type="title"/>
          </p:nvPr>
        </p:nvSpPr>
        <p:spPr>
          <a:xfrm>
            <a:off x="913149" y="1"/>
            <a:ext cx="10365077" cy="1184743"/>
          </a:xfrm>
        </p:spPr>
        <p:txBody>
          <a:bodyPr/>
          <a:lstStyle/>
          <a:p>
            <a:r>
              <a:rPr lang="en-IN" dirty="0"/>
              <a:t>DATA MODELING</a:t>
            </a:r>
          </a:p>
        </p:txBody>
      </p:sp>
      <p:sp>
        <p:nvSpPr>
          <p:cNvPr id="3" name="Content Placeholder 2">
            <a:extLst>
              <a:ext uri="{FF2B5EF4-FFF2-40B4-BE49-F238E27FC236}">
                <a16:creationId xmlns:a16="http://schemas.microsoft.com/office/drawing/2014/main" id="{8F1BCDC3-5CF2-F0D3-47EF-2232FA50ADA5}"/>
              </a:ext>
            </a:extLst>
          </p:cNvPr>
          <p:cNvSpPr>
            <a:spLocks noGrp="1"/>
          </p:cNvSpPr>
          <p:nvPr>
            <p:ph sz="quarter" idx="13"/>
          </p:nvPr>
        </p:nvSpPr>
        <p:spPr>
          <a:xfrm>
            <a:off x="913149" y="1373179"/>
            <a:ext cx="10363826" cy="3424107"/>
          </a:xfrm>
        </p:spPr>
        <p:txBody>
          <a:bodyPr/>
          <a:lstStyle/>
          <a:p>
            <a:pPr marL="0" indent="0">
              <a:buNone/>
            </a:pPr>
            <a:r>
              <a:rPr lang="en-US" b="1" dirty="0">
                <a:latin typeface="Algerian" panose="04020705040A02060702" pitchFamily="82" charset="0"/>
              </a:rPr>
              <a:t>Modeling with Linear Regression</a:t>
            </a:r>
            <a:endParaRPr lang="en-US" dirty="0"/>
          </a:p>
          <a:p>
            <a:pPr marL="0" indent="0">
              <a:buNone/>
            </a:pPr>
            <a:r>
              <a:rPr lang="en-US" b="1" dirty="0"/>
              <a:t>Feature-Target Preparation</a:t>
            </a:r>
            <a:r>
              <a:rPr lang="en-US" dirty="0"/>
              <a:t>: </a:t>
            </a:r>
          </a:p>
          <a:p>
            <a:pPr marL="0" indent="0">
              <a:buNone/>
            </a:pPr>
            <a:r>
              <a:rPr lang="en-US" dirty="0"/>
              <a:t>	Reshaping the 'Junction' column as the feature ('X') and 'Vehicles' as the target ('y') for linear regression modeling.</a:t>
            </a:r>
          </a:p>
          <a:p>
            <a:pPr marL="0" indent="0">
              <a:buNone/>
            </a:pPr>
            <a:r>
              <a:rPr lang="en-US" b="1" dirty="0"/>
              <a:t>Model Fitting:</a:t>
            </a:r>
          </a:p>
          <a:p>
            <a:pPr marL="0" indent="0">
              <a:buNone/>
            </a:pPr>
            <a:r>
              <a:rPr lang="en-US" b="1" dirty="0"/>
              <a:t>	 </a:t>
            </a:r>
            <a:r>
              <a:rPr lang="en-US" dirty="0"/>
              <a:t>Utilizing the </a:t>
            </a:r>
            <a:r>
              <a:rPr lang="en-US" dirty="0" err="1"/>
              <a:t>LinearRegression</a:t>
            </a:r>
            <a:r>
              <a:rPr lang="en-US" dirty="0"/>
              <a:t> model from Scikit-Learn to fit the data and predict vehicle counts based on junction information</a:t>
            </a:r>
            <a:endParaRPr lang="en-IN" dirty="0"/>
          </a:p>
        </p:txBody>
      </p:sp>
    </p:spTree>
    <p:extLst>
      <p:ext uri="{BB962C8B-B14F-4D97-AF65-F5344CB8AC3E}">
        <p14:creationId xmlns:p14="http://schemas.microsoft.com/office/powerpoint/2010/main" val="90543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FDEB-3038-00BF-D58B-CE452DB5E59E}"/>
              </a:ext>
            </a:extLst>
          </p:cNvPr>
          <p:cNvSpPr>
            <a:spLocks noGrp="1"/>
          </p:cNvSpPr>
          <p:nvPr>
            <p:ph type="title"/>
          </p:nvPr>
        </p:nvSpPr>
        <p:spPr/>
        <p:txBody>
          <a:bodyPr/>
          <a:lstStyle/>
          <a:p>
            <a:r>
              <a:rPr lang="en-IN" dirty="0"/>
              <a:t>CODE LINK</a:t>
            </a:r>
          </a:p>
        </p:txBody>
      </p:sp>
      <p:sp>
        <p:nvSpPr>
          <p:cNvPr id="3" name="Content Placeholder 2">
            <a:extLst>
              <a:ext uri="{FF2B5EF4-FFF2-40B4-BE49-F238E27FC236}">
                <a16:creationId xmlns:a16="http://schemas.microsoft.com/office/drawing/2014/main" id="{BA65F62D-13BD-AF6D-18D4-1C063BEDBCF0}"/>
              </a:ext>
            </a:extLst>
          </p:cNvPr>
          <p:cNvSpPr>
            <a:spLocks noGrp="1"/>
          </p:cNvSpPr>
          <p:nvPr>
            <p:ph sz="quarter" idx="13"/>
          </p:nvPr>
        </p:nvSpPr>
        <p:spPr/>
        <p:txBody>
          <a:bodyPr/>
          <a:lstStyle/>
          <a:p>
            <a:r>
              <a:rPr lang="en-IN" dirty="0"/>
              <a:t>https://colab.research.google.com/drive/1ju_1m2IxWouT1kHrCUur0uPgK_2KsYiG?usp=sharing</a:t>
            </a:r>
          </a:p>
        </p:txBody>
      </p:sp>
    </p:spTree>
    <p:extLst>
      <p:ext uri="{BB962C8B-B14F-4D97-AF65-F5344CB8AC3E}">
        <p14:creationId xmlns:p14="http://schemas.microsoft.com/office/powerpoint/2010/main" val="186529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02B8-A949-85E3-B559-B696E0B6D2F7}"/>
              </a:ext>
            </a:extLst>
          </p:cNvPr>
          <p:cNvSpPr>
            <a:spLocks noGrp="1"/>
          </p:cNvSpPr>
          <p:nvPr>
            <p:ph type="title"/>
          </p:nvPr>
        </p:nvSpPr>
        <p:spPr>
          <a:xfrm>
            <a:off x="913775" y="1"/>
            <a:ext cx="10364451" cy="970058"/>
          </a:xfrm>
        </p:spPr>
        <p:txBody>
          <a:bodyPr/>
          <a:lstStyle/>
          <a:p>
            <a:r>
              <a:rPr lang="en-IN" dirty="0"/>
              <a:t>RESULT</a:t>
            </a:r>
          </a:p>
        </p:txBody>
      </p:sp>
      <p:sp>
        <p:nvSpPr>
          <p:cNvPr id="3" name="Content Placeholder 2">
            <a:extLst>
              <a:ext uri="{FF2B5EF4-FFF2-40B4-BE49-F238E27FC236}">
                <a16:creationId xmlns:a16="http://schemas.microsoft.com/office/drawing/2014/main" id="{8B5AEF6B-E7A0-E522-8375-F8C35B58A3E8}"/>
              </a:ext>
            </a:extLst>
          </p:cNvPr>
          <p:cNvSpPr>
            <a:spLocks noGrp="1"/>
          </p:cNvSpPr>
          <p:nvPr>
            <p:ph sz="quarter" idx="13"/>
          </p:nvPr>
        </p:nvSpPr>
        <p:spPr>
          <a:xfrm>
            <a:off x="850163" y="970059"/>
            <a:ext cx="10363826" cy="5486400"/>
          </a:xfrm>
        </p:spPr>
        <p:txBody>
          <a:bodyPr/>
          <a:lstStyle/>
          <a:p>
            <a:r>
              <a:rPr lang="en-IN" b="1" dirty="0"/>
              <a:t>SCATTER PLOT FOR LINEAR REGRESSION BETWEEN DATETIME AND VEHICLE COUNT</a:t>
            </a:r>
          </a:p>
          <a:p>
            <a:endParaRPr lang="en-IN" dirty="0"/>
          </a:p>
        </p:txBody>
      </p:sp>
      <p:pic>
        <p:nvPicPr>
          <p:cNvPr id="5" name="Picture 4">
            <a:extLst>
              <a:ext uri="{FF2B5EF4-FFF2-40B4-BE49-F238E27FC236}">
                <a16:creationId xmlns:a16="http://schemas.microsoft.com/office/drawing/2014/main" id="{CD432150-A9ED-B3BB-07E0-77347B8A4F1B}"/>
              </a:ext>
            </a:extLst>
          </p:cNvPr>
          <p:cNvPicPr>
            <a:picLocks noChangeAspect="1"/>
          </p:cNvPicPr>
          <p:nvPr/>
        </p:nvPicPr>
        <p:blipFill>
          <a:blip r:embed="rId2"/>
          <a:stretch>
            <a:fillRect/>
          </a:stretch>
        </p:blipFill>
        <p:spPr>
          <a:xfrm>
            <a:off x="1180499" y="1655052"/>
            <a:ext cx="7069115" cy="4232889"/>
          </a:xfrm>
          <a:prstGeom prst="rect">
            <a:avLst/>
          </a:prstGeom>
        </p:spPr>
      </p:pic>
    </p:spTree>
    <p:extLst>
      <p:ext uri="{BB962C8B-B14F-4D97-AF65-F5344CB8AC3E}">
        <p14:creationId xmlns:p14="http://schemas.microsoft.com/office/powerpoint/2010/main" val="388277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5653-6BA1-5BC0-8CEC-B47C60712A98}"/>
              </a:ext>
            </a:extLst>
          </p:cNvPr>
          <p:cNvSpPr>
            <a:spLocks noGrp="1"/>
          </p:cNvSpPr>
          <p:nvPr>
            <p:ph type="title"/>
          </p:nvPr>
        </p:nvSpPr>
        <p:spPr>
          <a:xfrm flipV="1">
            <a:off x="913775" y="-111318"/>
            <a:ext cx="10364451" cy="111318"/>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6F011536-D375-C0D9-5D89-6247669308C9}"/>
              </a:ext>
            </a:extLst>
          </p:cNvPr>
          <p:cNvSpPr>
            <a:spLocks noGrp="1"/>
          </p:cNvSpPr>
          <p:nvPr>
            <p:ph sz="quarter" idx="13"/>
          </p:nvPr>
        </p:nvSpPr>
        <p:spPr>
          <a:xfrm>
            <a:off x="850164" y="357809"/>
            <a:ext cx="10363826" cy="5573863"/>
          </a:xfrm>
        </p:spPr>
        <p:txBody>
          <a:bodyPr/>
          <a:lstStyle/>
          <a:p>
            <a:endParaRPr lang="en-IN" dirty="0"/>
          </a:p>
          <a:p>
            <a:r>
              <a:rPr lang="en-IN" b="1" dirty="0"/>
              <a:t>BAR GRAPH BETWEEN THE DATETIME AND VEHICLE COUNT</a:t>
            </a:r>
          </a:p>
          <a:p>
            <a:endParaRPr lang="en-IN" dirty="0"/>
          </a:p>
        </p:txBody>
      </p:sp>
      <p:pic>
        <p:nvPicPr>
          <p:cNvPr id="5" name="Picture 4">
            <a:extLst>
              <a:ext uri="{FF2B5EF4-FFF2-40B4-BE49-F238E27FC236}">
                <a16:creationId xmlns:a16="http://schemas.microsoft.com/office/drawing/2014/main" id="{4E3E52AE-8260-C86A-C63C-830C55FDF6FF}"/>
              </a:ext>
            </a:extLst>
          </p:cNvPr>
          <p:cNvPicPr>
            <a:picLocks noChangeAspect="1"/>
          </p:cNvPicPr>
          <p:nvPr/>
        </p:nvPicPr>
        <p:blipFill>
          <a:blip r:embed="rId2"/>
          <a:stretch>
            <a:fillRect/>
          </a:stretch>
        </p:blipFill>
        <p:spPr>
          <a:xfrm>
            <a:off x="1102547" y="1602323"/>
            <a:ext cx="5613689" cy="4400776"/>
          </a:xfrm>
          <a:prstGeom prst="rect">
            <a:avLst/>
          </a:prstGeom>
        </p:spPr>
      </p:pic>
    </p:spTree>
    <p:extLst>
      <p:ext uri="{BB962C8B-B14F-4D97-AF65-F5344CB8AC3E}">
        <p14:creationId xmlns:p14="http://schemas.microsoft.com/office/powerpoint/2010/main" val="50293528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78</TotalTime>
  <Words>810</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Aptos Narrow</vt:lpstr>
      <vt:lpstr>Arial</vt:lpstr>
      <vt:lpstr>Arial Black</vt:lpstr>
      <vt:lpstr>Söhne</vt:lpstr>
      <vt:lpstr>Söhne Mono</vt:lpstr>
      <vt:lpstr>Tw Cen MT</vt:lpstr>
      <vt:lpstr>Droplet</vt:lpstr>
      <vt:lpstr>DATA SCIENCE MINIPROJECT</vt:lpstr>
      <vt:lpstr>OBJECTIVE OF THE PROJECT</vt:lpstr>
      <vt:lpstr>DATASETS WITH FEATURES SELECTION</vt:lpstr>
      <vt:lpstr>DATA PREPROCESSING AND CLEANING</vt:lpstr>
      <vt:lpstr>PowerPoint Presentation</vt:lpstr>
      <vt:lpstr>DATA MODELING</vt:lpstr>
      <vt:lpstr>CODE LINK</vt:lpstr>
      <vt:lpstr>RESULT</vt:lpstr>
      <vt:lpstr>PowerPoint Presentation</vt:lpstr>
      <vt:lpstr>PowerPoint Presentation</vt:lpstr>
      <vt:lpstr>PowerPoint Presentation</vt:lpstr>
      <vt:lpstr>PowerPoint Presentation</vt:lpstr>
      <vt:lpstr>PowerPoint Presentation</vt:lpstr>
      <vt:lpstr>STANDARD DEVIATION, MEAN, MEDIAN, MODE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MINIPROJECT</dc:title>
  <dc:creator>Sankaranarayanan M</dc:creator>
  <cp:lastModifiedBy>Sankaranarayanan M</cp:lastModifiedBy>
  <cp:revision>4</cp:revision>
  <dcterms:created xsi:type="dcterms:W3CDTF">2024-01-10T16:44:16Z</dcterms:created>
  <dcterms:modified xsi:type="dcterms:W3CDTF">2024-01-11T05:22:50Z</dcterms:modified>
</cp:coreProperties>
</file>