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9" r:id="rId3"/>
    <p:sldId id="260" r:id="rId4"/>
    <p:sldId id="262" r:id="rId5"/>
    <p:sldId id="263"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B"/>
    <a:srgbClr val="F6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01F19-589C-467A-935E-CF85F9AE7514}" v="133" dt="2021-10-15T04:44:4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8" autoAdjust="0"/>
    <p:restoredTop sz="89617" autoAdjust="0"/>
  </p:normalViewPr>
  <p:slideViewPr>
    <p:cSldViewPr snapToGrid="0">
      <p:cViewPr varScale="1">
        <p:scale>
          <a:sx n="103" d="100"/>
          <a:sy n="103" d="100"/>
        </p:scale>
        <p:origin x="252" y="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5153E-18E9-467A-A227-8947F6CC7684}" type="datetimeFigureOut">
              <a:rPr lang="ko-KR" altLang="en-US" smtClean="0"/>
              <a:t>2021-10-18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2E835-4CE8-411D-A3FA-F9D65364DC6A}" type="slidenum">
              <a:rPr lang="ko-KR" altLang="en-US" smtClean="0"/>
              <a:t>‹#›</a:t>
            </a:fld>
            <a:endParaRPr lang="ko-KR" altLang="en-US"/>
          </a:p>
        </p:txBody>
      </p:sp>
    </p:spTree>
    <p:extLst>
      <p:ext uri="{BB962C8B-B14F-4D97-AF65-F5344CB8AC3E}">
        <p14:creationId xmlns:p14="http://schemas.microsoft.com/office/powerpoint/2010/main" val="197239173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Good</a:t>
            </a:r>
            <a:r>
              <a:rPr lang="en-US" altLang="ko-KR" baseline="0" dirty="0" smtClean="0"/>
              <a:t> evening everyone. Today, I’d like to talk about our topic, analyzing various websites using Web2Vec. I’ll give you rough explanation about it in later slides.</a:t>
            </a:r>
            <a:endParaRPr lang="ko-KR" altLang="en-US" dirty="0"/>
          </a:p>
        </p:txBody>
      </p:sp>
      <p:sp>
        <p:nvSpPr>
          <p:cNvPr id="4" name="슬라이드 번호 개체 틀 3"/>
          <p:cNvSpPr>
            <a:spLocks noGrp="1"/>
          </p:cNvSpPr>
          <p:nvPr>
            <p:ph type="sldNum" sz="quarter" idx="10"/>
          </p:nvPr>
        </p:nvSpPr>
        <p:spPr/>
        <p:txBody>
          <a:bodyPr/>
          <a:lstStyle/>
          <a:p>
            <a:fld id="{CF42E835-4CE8-411D-A3FA-F9D65364DC6A}" type="slidenum">
              <a:rPr lang="ko-KR" altLang="en-US" smtClean="0"/>
              <a:t>1</a:t>
            </a:fld>
            <a:endParaRPr lang="ko-KR" altLang="en-US"/>
          </a:p>
        </p:txBody>
      </p:sp>
    </p:spTree>
    <p:extLst>
      <p:ext uri="{BB962C8B-B14F-4D97-AF65-F5344CB8AC3E}">
        <p14:creationId xmlns:p14="http://schemas.microsoft.com/office/powerpoint/2010/main" val="378056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 these</a:t>
            </a:r>
            <a:r>
              <a:rPr lang="en-US" altLang="ko-KR" baseline="0" dirty="0" smtClean="0"/>
              <a:t> are papers we referred to. Maybe you are already familiar with first and second one, which are about word2vec, doc2vec, and Transformer. The third one is about Korean word </a:t>
            </a:r>
            <a:r>
              <a:rPr lang="en-US" altLang="ko-KR" baseline="0" dirty="0" err="1" smtClean="0"/>
              <a:t>embeddings</a:t>
            </a:r>
            <a:r>
              <a:rPr lang="en-US" altLang="ko-KR" baseline="0" dirty="0" smtClean="0"/>
              <a:t> because we need to analyze Korean websites.</a:t>
            </a:r>
            <a:endParaRPr lang="ko-KR" altLang="en-US" dirty="0"/>
          </a:p>
        </p:txBody>
      </p:sp>
      <p:sp>
        <p:nvSpPr>
          <p:cNvPr id="4" name="슬라이드 번호 개체 틀 3"/>
          <p:cNvSpPr>
            <a:spLocks noGrp="1"/>
          </p:cNvSpPr>
          <p:nvPr>
            <p:ph type="sldNum" sz="quarter" idx="10"/>
          </p:nvPr>
        </p:nvSpPr>
        <p:spPr/>
        <p:txBody>
          <a:bodyPr/>
          <a:lstStyle/>
          <a:p>
            <a:fld id="{CF42E835-4CE8-411D-A3FA-F9D65364DC6A}" type="slidenum">
              <a:rPr lang="ko-KR" altLang="en-US" smtClean="0"/>
              <a:t>2</a:t>
            </a:fld>
            <a:endParaRPr lang="ko-KR" altLang="en-US"/>
          </a:p>
        </p:txBody>
      </p:sp>
    </p:spTree>
    <p:extLst>
      <p:ext uri="{BB962C8B-B14F-4D97-AF65-F5344CB8AC3E}">
        <p14:creationId xmlns:p14="http://schemas.microsoft.com/office/powerpoint/2010/main" val="112192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 a sketchy</a:t>
            </a:r>
            <a:r>
              <a:rPr lang="en-US" altLang="ko-KR" baseline="0" dirty="0" smtClean="0"/>
              <a:t> figure we are trying to do. First, we were inspired by Doc2Vec Idea, and we will express community to vectors using Doc2Vec module, which is done by treat them as a single document. However, unlike English, Korean sentences need to be tokenized first to use them in NLP models. So we used </a:t>
            </a:r>
            <a:r>
              <a:rPr lang="en-US" altLang="ko-KR" baseline="0" dirty="0" err="1" smtClean="0"/>
              <a:t>KoBERT</a:t>
            </a:r>
            <a:r>
              <a:rPr lang="en-US" altLang="ko-KR" baseline="0" dirty="0" smtClean="0"/>
              <a:t> for extracting contextual meaning of a sentence, and </a:t>
            </a:r>
            <a:r>
              <a:rPr lang="en-US" altLang="ko-KR" baseline="0" dirty="0" err="1" smtClean="0"/>
              <a:t>Okt</a:t>
            </a:r>
            <a:r>
              <a:rPr lang="en-US" altLang="ko-KR" baseline="0" dirty="0" smtClean="0"/>
              <a:t> module for highlighting keywords and parlance of websites.</a:t>
            </a:r>
            <a:endParaRPr lang="ko-KR" altLang="en-US" dirty="0"/>
          </a:p>
        </p:txBody>
      </p:sp>
      <p:sp>
        <p:nvSpPr>
          <p:cNvPr id="4" name="슬라이드 번호 개체 틀 3"/>
          <p:cNvSpPr>
            <a:spLocks noGrp="1"/>
          </p:cNvSpPr>
          <p:nvPr>
            <p:ph type="sldNum" sz="quarter" idx="10"/>
          </p:nvPr>
        </p:nvSpPr>
        <p:spPr/>
        <p:txBody>
          <a:bodyPr/>
          <a:lstStyle/>
          <a:p>
            <a:fld id="{CF42E835-4CE8-411D-A3FA-F9D65364DC6A}" type="slidenum">
              <a:rPr lang="ko-KR" altLang="en-US" smtClean="0"/>
              <a:t>3</a:t>
            </a:fld>
            <a:endParaRPr lang="ko-KR" altLang="en-US"/>
          </a:p>
        </p:txBody>
      </p:sp>
    </p:spTree>
    <p:extLst>
      <p:ext uri="{BB962C8B-B14F-4D97-AF65-F5344CB8AC3E}">
        <p14:creationId xmlns:p14="http://schemas.microsoft.com/office/powerpoint/2010/main" val="170703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Then, what can we do with these</a:t>
            </a:r>
            <a:r>
              <a:rPr lang="en-US" altLang="ko-KR" baseline="0" dirty="0" smtClean="0"/>
              <a:t> website embedding vectors? First, we can compare and compute similarity between websites for visualizing and clustering similar websites. Second, we can do text generation using embedding, which means that the sentence is generated based on the website’s writing style. Lastly and most importantly, we can analyze public opinion of websites about a certain object, for instance, a politician. And we can think that the embedding can be used in other various ways.</a:t>
            </a:r>
            <a:endParaRPr lang="ko-KR" altLang="en-US" dirty="0"/>
          </a:p>
        </p:txBody>
      </p:sp>
      <p:sp>
        <p:nvSpPr>
          <p:cNvPr id="4" name="슬라이드 번호 개체 틀 3"/>
          <p:cNvSpPr>
            <a:spLocks noGrp="1"/>
          </p:cNvSpPr>
          <p:nvPr>
            <p:ph type="sldNum" sz="quarter" idx="10"/>
          </p:nvPr>
        </p:nvSpPr>
        <p:spPr/>
        <p:txBody>
          <a:bodyPr/>
          <a:lstStyle/>
          <a:p>
            <a:fld id="{CF42E835-4CE8-411D-A3FA-F9D65364DC6A}" type="slidenum">
              <a:rPr lang="ko-KR" altLang="en-US" smtClean="0"/>
              <a:t>4</a:t>
            </a:fld>
            <a:endParaRPr lang="ko-KR" altLang="en-US"/>
          </a:p>
        </p:txBody>
      </p:sp>
    </p:spTree>
    <p:extLst>
      <p:ext uri="{BB962C8B-B14F-4D97-AF65-F5344CB8AC3E}">
        <p14:creationId xmlns:p14="http://schemas.microsoft.com/office/powerpoint/2010/main" val="175488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Thanks</a:t>
            </a:r>
            <a:r>
              <a:rPr lang="en-US" altLang="ko-KR" baseline="0" dirty="0" smtClean="0"/>
              <a:t> for listening!</a:t>
            </a:r>
            <a:endParaRPr lang="ko-KR" altLang="en-US" dirty="0"/>
          </a:p>
        </p:txBody>
      </p:sp>
      <p:sp>
        <p:nvSpPr>
          <p:cNvPr id="4" name="슬라이드 번호 개체 틀 3"/>
          <p:cNvSpPr>
            <a:spLocks noGrp="1"/>
          </p:cNvSpPr>
          <p:nvPr>
            <p:ph type="sldNum" sz="quarter" idx="10"/>
          </p:nvPr>
        </p:nvSpPr>
        <p:spPr/>
        <p:txBody>
          <a:bodyPr/>
          <a:lstStyle/>
          <a:p>
            <a:fld id="{CF42E835-4CE8-411D-A3FA-F9D65364DC6A}" type="slidenum">
              <a:rPr lang="ko-KR" altLang="en-US" smtClean="0"/>
              <a:t>5</a:t>
            </a:fld>
            <a:endParaRPr lang="ko-KR" altLang="en-US"/>
          </a:p>
        </p:txBody>
      </p:sp>
    </p:spTree>
    <p:extLst>
      <p:ext uri="{BB962C8B-B14F-4D97-AF65-F5344CB8AC3E}">
        <p14:creationId xmlns:p14="http://schemas.microsoft.com/office/powerpoint/2010/main" val="336706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56FA43-AC63-4ED1-9248-5960BB509F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AB7620-D252-4422-B88B-50BF2865C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AD6BAC2-D122-41DD-8EC4-59E75B9FA06A}"/>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5291B7D-3B85-40EE-8904-D4DBD6005C1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C7D7DCA2-2042-414B-9FBD-9BCB03B3E2CA}"/>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3212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9CE824-6C04-469D-A873-B7887C4E210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D9E66A4-256C-4BA2-9936-8CBD579D2AE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EA084DF-BC0E-4246-B90C-147D596894F0}"/>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7E68ACB-063D-416F-AE49-2A9533F0D7A6}"/>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30674E-4EA7-4C65-A93C-F940E1AE5488}"/>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53121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53221AE-CFBA-4481-B64C-3373B4624E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DF4542-D286-41CD-BBDB-C286B5FA293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3E84EE-A4F7-4E5E-BFEF-6D9B0219FFEA}"/>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FADCC7-2ADF-411D-B9B5-EEFA5B26576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7D1B2F0-F576-4C52-B732-C3A3BA07548A}"/>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7364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48AB6A-8899-4B16-9C8F-64E8A62C075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EDA04AB-2B4E-4BCC-B608-1529E5C304D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D557499-CAC5-4898-B8AC-725D9A3945A8}"/>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133102D-1E0A-4F84-9C62-82B74E42A83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924B49F-84E0-4EFE-A777-37E597828514}"/>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62423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22D864-978D-4D4E-B252-58BD778A566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8D99B1-CBDD-47DE-ABB4-2ECC9B5BF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5DF6B00-F76D-4E92-8905-825499684E23}"/>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F9FDA6E-DB84-4247-A6FA-54519067D2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6B9D11D-BC7E-42F5-B016-DCF3CC8E2A5B}"/>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670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2F736E-CF85-410A-90F7-F27ED2AA560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6B02D60-C5C5-48BC-A04D-674731ADA5F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7967DC0-3F8F-42AA-A859-A8997415E89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FBBE8AD-53B1-47A4-BF74-AA1C6A5CBCDB}"/>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95D167DD-71FF-4C11-9BDE-AF9FF8DE075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C4C99CAF-16E1-40E5-AC9C-E81EFBE68A6B}"/>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3554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E0BEB-4E39-4EFB-AF3E-4EABCD6186A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7ED3BAF-6E69-4C8F-9423-D95482C47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59636A1-8FA2-429C-8F1D-E4F6642AC7A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4032792-ABC4-4E95-8C5F-A776FCF79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1D4EF34-49D5-4B7F-A404-AEEC789EE33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BF6ED10-1712-4A9E-BEA7-F304A75631D4}"/>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7B823B05-1557-4B39-A3C3-57C409352C7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6A167069-F201-455B-A7E3-D4C8B93BB63F}"/>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16720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E3D165-0EC1-44DD-9D5E-BAAD320E4EB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5F3206C-DF57-4689-9FB7-33731D284C1B}"/>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F34502DA-D604-442F-8CDF-F13666BF8E7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F95B22D8-DA7F-4EF6-B2A5-34EBF650EFA2}"/>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6221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E8F7D3C-D8F0-403B-8E37-A69B0C7D6694}"/>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E9B5CAEA-3187-44A8-9522-080338CE673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8287FDF7-95C3-4F70-9934-1D1D28D294AA}"/>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34704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F27DAD-F77E-4416-835D-96101EB9E2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4727E33-7599-4FB6-A454-5D0E29293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EED80CF-669E-4FCB-A79F-CCC226E5E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CBEA837-7730-46F7-83FD-9DCBB5DF0164}"/>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AEC9D44F-CACD-4143-B8E0-3E56156EA32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30908E33-70AB-4DF3-BD3C-D729E4DD98C1}"/>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752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7DCF6F-118C-4630-B7FD-56E256874F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9B50EAD-1CBF-4271-907F-A5FD1CD62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8C743E7-77D5-47C7-92D7-B9D4CF0A2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0C76B92-B4D2-4891-8BC2-99515B464198}"/>
              </a:ext>
            </a:extLst>
          </p:cNvPr>
          <p:cNvSpPr>
            <a:spLocks noGrp="1"/>
          </p:cNvSpPr>
          <p:nvPr>
            <p:ph type="dt" sz="half" idx="10"/>
          </p:nvPr>
        </p:nvSpPr>
        <p:spPr/>
        <p:txBody>
          <a:body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17603EED-F9BF-4FDC-B028-80E6C733B3E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93522C5D-AA5F-45E4-9CA9-16E76B070D41}"/>
              </a:ext>
            </a:extLst>
          </p:cNvPr>
          <p:cNvSpPr>
            <a:spLocks noGrp="1"/>
          </p:cNvSpPr>
          <p:nvPr>
            <p:ph type="sldNum" sz="quarter" idx="12"/>
          </p:nvPr>
        </p:nvSpPr>
        <p:spPr/>
        <p:txBody>
          <a:body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6132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A2F54CE-EAF5-403B-94A7-59A333C9A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E56ED0E-10BF-4B93-B8F3-9529C92ED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6120255-B153-46BA-8E5A-FFC4D8F2C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C6BAE-F2C9-4CEB-8856-6887EBA6254D}" type="datetimeFigureOut">
              <a:rPr lang="ko-KR" altLang="en-US" smtClean="0">
                <a:solidFill>
                  <a:prstClr val="black">
                    <a:tint val="75000"/>
                  </a:prstClr>
                </a:solidFill>
              </a:rPr>
              <a:pPr/>
              <a:t>2021-10-18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B04790ED-CCE9-44AD-8C87-969A36F86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B488EBD6-C313-483C-9A71-AF5A1F285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38576-3682-4218-8146-87A4D0180224}"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56364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
        <p:cNvGrpSpPr/>
        <p:nvPr/>
      </p:nvGrpSpPr>
      <p:grpSpPr>
        <a:xfrm>
          <a:off x="0" y="0"/>
          <a:ext cx="0" cy="0"/>
          <a:chOff x="0" y="0"/>
          <a:chExt cx="0" cy="0"/>
        </a:xfrm>
      </p:grpSpPr>
      <p:sp>
        <p:nvSpPr>
          <p:cNvPr id="19" name="타원 18">
            <a:extLst>
              <a:ext uri="{FF2B5EF4-FFF2-40B4-BE49-F238E27FC236}">
                <a16:creationId xmlns:a16="http://schemas.microsoft.com/office/drawing/2014/main" id="{7AB72E17-5506-4E2B-B73C-9125F20E8CA9}"/>
              </a:ext>
            </a:extLst>
          </p:cNvPr>
          <p:cNvSpPr/>
          <p:nvPr/>
        </p:nvSpPr>
        <p:spPr>
          <a:xfrm rot="1326586">
            <a:off x="3323070" y="1082808"/>
            <a:ext cx="3193829" cy="3815529"/>
          </a:xfrm>
          <a:prstGeom prst="ellipse">
            <a:avLst/>
          </a:prstGeom>
          <a:solidFill>
            <a:srgbClr val="FD9374">
              <a:alpha val="7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0" name="타원 19">
            <a:extLst>
              <a:ext uri="{FF2B5EF4-FFF2-40B4-BE49-F238E27FC236}">
                <a16:creationId xmlns:a16="http://schemas.microsoft.com/office/drawing/2014/main" id="{1456B6E9-CBFD-42B8-9711-178BDBE5D77A}"/>
              </a:ext>
            </a:extLst>
          </p:cNvPr>
          <p:cNvSpPr/>
          <p:nvPr/>
        </p:nvSpPr>
        <p:spPr>
          <a:xfrm rot="3057485">
            <a:off x="4461762" y="-67061"/>
            <a:ext cx="4110273" cy="5144364"/>
          </a:xfrm>
          <a:prstGeom prst="ellipse">
            <a:avLst/>
          </a:prstGeom>
          <a:solidFill>
            <a:srgbClr val="7030A0">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3" name="타원 82">
            <a:extLst>
              <a:ext uri="{FF2B5EF4-FFF2-40B4-BE49-F238E27FC236}">
                <a16:creationId xmlns:a16="http://schemas.microsoft.com/office/drawing/2014/main" id="{1456B6E9-CBFD-42B8-9711-178BDBE5D77A}"/>
              </a:ext>
            </a:extLst>
          </p:cNvPr>
          <p:cNvSpPr/>
          <p:nvPr/>
        </p:nvSpPr>
        <p:spPr>
          <a:xfrm rot="20389305">
            <a:off x="4775584" y="2477845"/>
            <a:ext cx="3652938" cy="4238797"/>
          </a:xfrm>
          <a:prstGeom prst="ellipse">
            <a:avLst/>
          </a:prstGeom>
          <a:solidFill>
            <a:srgbClr val="FC9974">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2" name="사각형: 둥근 모서리 20">
            <a:extLst>
              <a:ext uri="{FF2B5EF4-FFF2-40B4-BE49-F238E27FC236}">
                <a16:creationId xmlns:a16="http://schemas.microsoft.com/office/drawing/2014/main" id="{36E35FBB-E26E-48C6-9597-984E6BE15E57}"/>
              </a:ext>
            </a:extLst>
          </p:cNvPr>
          <p:cNvSpPr/>
          <p:nvPr/>
        </p:nvSpPr>
        <p:spPr>
          <a:xfrm>
            <a:off x="2722451" y="2006577"/>
            <a:ext cx="6933193" cy="1694277"/>
          </a:xfrm>
          <a:prstGeom prst="roundRect">
            <a:avLst>
              <a:gd name="adj" fmla="val 50000"/>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latinLnBrk="0">
              <a:defRPr/>
            </a:pPr>
            <a:r>
              <a:rPr lang="en-US" altLang="ko-KR" sz="3200" b="1" i="1" kern="0" dirty="0">
                <a:solidFill>
                  <a:srgbClr val="363B64"/>
                </a:solidFill>
              </a:rPr>
              <a:t>Analysis of Various Websites using Web2vec</a:t>
            </a:r>
          </a:p>
        </p:txBody>
      </p:sp>
      <p:sp>
        <p:nvSpPr>
          <p:cNvPr id="53" name="사각형: 둥근 모서리 20">
            <a:extLst>
              <a:ext uri="{FF2B5EF4-FFF2-40B4-BE49-F238E27FC236}">
                <a16:creationId xmlns:a16="http://schemas.microsoft.com/office/drawing/2014/main" id="{36E35FBB-E26E-48C6-9597-984E6BE15E57}"/>
              </a:ext>
            </a:extLst>
          </p:cNvPr>
          <p:cNvSpPr/>
          <p:nvPr/>
        </p:nvSpPr>
        <p:spPr>
          <a:xfrm>
            <a:off x="5171704" y="4507636"/>
            <a:ext cx="5569477" cy="444322"/>
          </a:xfrm>
          <a:prstGeom prst="roundRect">
            <a:avLst>
              <a:gd name="adj" fmla="val 50000"/>
            </a:avLst>
          </a:prstGeom>
          <a:solidFill>
            <a:srgbClr val="FC9974"/>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defRPr/>
            </a:pPr>
            <a:r>
              <a:rPr lang="en-US" altLang="ko-KR" sz="2400" b="1" i="1" kern="0" dirty="0" smtClean="0">
                <a:solidFill>
                  <a:prstClr val="white"/>
                </a:solidFill>
              </a:rPr>
              <a:t>2018320261 </a:t>
            </a:r>
            <a:r>
              <a:rPr lang="ko-KR" altLang="en-US" sz="2400" b="1" i="1" kern="0" dirty="0" smtClean="0">
                <a:solidFill>
                  <a:prstClr val="white"/>
                </a:solidFill>
              </a:rPr>
              <a:t>컴퓨터학과 </a:t>
            </a:r>
            <a:r>
              <a:rPr lang="ko-KR" altLang="en-US" sz="2400" b="1" i="1" kern="0" dirty="0" err="1" smtClean="0">
                <a:solidFill>
                  <a:prstClr val="white"/>
                </a:solidFill>
              </a:rPr>
              <a:t>최민혁</a:t>
            </a:r>
            <a:endParaRPr lang="ko-KR" altLang="en-US" sz="2400" b="1" i="1" dirty="0">
              <a:solidFill>
                <a:prstClr val="white"/>
              </a:solidFill>
            </a:endParaRPr>
          </a:p>
        </p:txBody>
      </p:sp>
      <p:sp>
        <p:nvSpPr>
          <p:cNvPr id="8" name="사각형: 둥근 모서리 20">
            <a:extLst>
              <a:ext uri="{FF2B5EF4-FFF2-40B4-BE49-F238E27FC236}">
                <a16:creationId xmlns:a16="http://schemas.microsoft.com/office/drawing/2014/main" id="{36E35FBB-E26E-48C6-9597-984E6BE15E57}"/>
              </a:ext>
            </a:extLst>
          </p:cNvPr>
          <p:cNvSpPr/>
          <p:nvPr/>
        </p:nvSpPr>
        <p:spPr>
          <a:xfrm>
            <a:off x="5171703" y="5165616"/>
            <a:ext cx="5569477" cy="444322"/>
          </a:xfrm>
          <a:prstGeom prst="roundRect">
            <a:avLst>
              <a:gd name="adj" fmla="val 50000"/>
            </a:avLst>
          </a:prstGeom>
          <a:solidFill>
            <a:srgbClr val="FC9974"/>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defRPr/>
            </a:pPr>
            <a:r>
              <a:rPr lang="en-US" altLang="ko-KR" sz="2400" b="1" i="1" kern="0" dirty="0">
                <a:solidFill>
                  <a:prstClr val="white"/>
                </a:solidFill>
              </a:rPr>
              <a:t>2018320259 </a:t>
            </a:r>
            <a:r>
              <a:rPr lang="ko-KR" altLang="en-US" sz="2400" b="1" i="1" kern="0" dirty="0" smtClean="0">
                <a:solidFill>
                  <a:prstClr val="white"/>
                </a:solidFill>
              </a:rPr>
              <a:t>컴퓨터학과 김서영</a:t>
            </a:r>
            <a:endParaRPr lang="ko-KR" altLang="en-US" sz="2400" b="1" i="1" dirty="0">
              <a:solidFill>
                <a:prstClr val="white"/>
              </a:solidFill>
            </a:endParaRPr>
          </a:p>
        </p:txBody>
      </p:sp>
    </p:spTree>
    <p:extLst>
      <p:ext uri="{BB962C8B-B14F-4D97-AF65-F5344CB8AC3E}">
        <p14:creationId xmlns:p14="http://schemas.microsoft.com/office/powerpoint/2010/main" val="3457063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
        <p:cNvGrpSpPr/>
        <p:nvPr/>
      </p:nvGrpSpPr>
      <p:grpSpPr>
        <a:xfrm>
          <a:off x="0" y="0"/>
          <a:ext cx="0" cy="0"/>
          <a:chOff x="0" y="0"/>
          <a:chExt cx="0" cy="0"/>
        </a:xfrm>
      </p:grpSpPr>
      <p:grpSp>
        <p:nvGrpSpPr>
          <p:cNvPr id="139" name="그룹 138">
            <a:extLst>
              <a:ext uri="{FF2B5EF4-FFF2-40B4-BE49-F238E27FC236}">
                <a16:creationId xmlns:a16="http://schemas.microsoft.com/office/drawing/2014/main" id="{8E6D3905-009B-4709-90E8-8766AE6CC9FD}"/>
              </a:ext>
            </a:extLst>
          </p:cNvPr>
          <p:cNvGrpSpPr/>
          <p:nvPr/>
        </p:nvGrpSpPr>
        <p:grpSpPr>
          <a:xfrm>
            <a:off x="83131" y="-814891"/>
            <a:ext cx="13969129" cy="9926366"/>
            <a:chOff x="0" y="-826034"/>
            <a:chExt cx="13969129" cy="9926366"/>
          </a:xfrm>
        </p:grpSpPr>
        <p:sp>
          <p:nvSpPr>
            <p:cNvPr id="140" name="사각형: 둥근 위쪽 모서리 139">
              <a:extLst>
                <a:ext uri="{FF2B5EF4-FFF2-40B4-BE49-F238E27FC236}">
                  <a16:creationId xmlns:a16="http://schemas.microsoft.com/office/drawing/2014/main" id="{BA29946A-213A-41A2-B9DD-E679AC0ECA3B}"/>
                </a:ext>
              </a:extLst>
            </p:cNvPr>
            <p:cNvSpPr/>
            <p:nvPr/>
          </p:nvSpPr>
          <p:spPr>
            <a:xfrm>
              <a:off x="269876" y="263495"/>
              <a:ext cx="11652247" cy="6594505"/>
            </a:xfrm>
            <a:prstGeom prst="round2SameRect">
              <a:avLst>
                <a:gd name="adj1" fmla="val 1593"/>
                <a:gd name="adj2" fmla="val 0"/>
              </a:avLst>
            </a:prstGeom>
            <a:solidFill>
              <a:srgbClr val="F6F7FB"/>
            </a:solidFill>
            <a:ln>
              <a:noFill/>
            </a:ln>
            <a:effectLst>
              <a:outerShdw blurRad="228600" sx="101000" sy="101000" algn="ctr" rotWithShape="0">
                <a:srgbClr val="363B6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endParaRPr lang="ko-KR" altLang="en-US" sz="3200" kern="0" dirty="0">
                <a:solidFill>
                  <a:prstClr val="white"/>
                </a:solidFill>
              </a:endParaRPr>
            </a:p>
          </p:txBody>
        </p:sp>
        <p:sp>
          <p:nvSpPr>
            <p:cNvPr id="141" name="타원 140">
              <a:extLst>
                <a:ext uri="{FF2B5EF4-FFF2-40B4-BE49-F238E27FC236}">
                  <a16:creationId xmlns:a16="http://schemas.microsoft.com/office/drawing/2014/main" id="{4BDC4154-2213-4A76-8E51-823BC7122002}"/>
                </a:ext>
              </a:extLst>
            </p:cNvPr>
            <p:cNvSpPr/>
            <p:nvPr/>
          </p:nvSpPr>
          <p:spPr>
            <a:xfrm>
              <a:off x="0" y="-826034"/>
              <a:ext cx="4110273" cy="4490518"/>
            </a:xfrm>
            <a:prstGeom prst="ellipse">
              <a:avLst/>
            </a:prstGeom>
            <a:solidFill>
              <a:srgbClr val="FD9374">
                <a:alpha val="7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42" name="타원 141">
              <a:extLst>
                <a:ext uri="{FF2B5EF4-FFF2-40B4-BE49-F238E27FC236}">
                  <a16:creationId xmlns:a16="http://schemas.microsoft.com/office/drawing/2014/main" id="{FB29F6A0-1CB8-467F-8D89-8C23568A5745}"/>
                </a:ext>
              </a:extLst>
            </p:cNvPr>
            <p:cNvSpPr/>
            <p:nvPr/>
          </p:nvSpPr>
          <p:spPr>
            <a:xfrm rot="17488638">
              <a:off x="8874240" y="-1305927"/>
              <a:ext cx="4110273" cy="5144364"/>
            </a:xfrm>
            <a:prstGeom prst="ellipse">
              <a:avLst/>
            </a:prstGeom>
            <a:solidFill>
              <a:srgbClr val="7030A0">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43" name="타원 142">
              <a:extLst>
                <a:ext uri="{FF2B5EF4-FFF2-40B4-BE49-F238E27FC236}">
                  <a16:creationId xmlns:a16="http://schemas.microsoft.com/office/drawing/2014/main" id="{31416198-6ED6-49FA-9BE2-9008D4A8B014}"/>
                </a:ext>
              </a:extLst>
            </p:cNvPr>
            <p:cNvSpPr/>
            <p:nvPr/>
          </p:nvSpPr>
          <p:spPr>
            <a:xfrm rot="20389305">
              <a:off x="8243280" y="2456170"/>
              <a:ext cx="5725849" cy="6644162"/>
            </a:xfrm>
            <a:prstGeom prst="ellipse">
              <a:avLst/>
            </a:prstGeom>
            <a:solidFill>
              <a:srgbClr val="FC9974">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44" name="사각형: 둥근 모서리 143">
              <a:extLst>
                <a:ext uri="{FF2B5EF4-FFF2-40B4-BE49-F238E27FC236}">
                  <a16:creationId xmlns:a16="http://schemas.microsoft.com/office/drawing/2014/main" id="{32EE3FB5-CA87-4A03-B701-F773EA54AA09}"/>
                </a:ext>
              </a:extLst>
            </p:cNvPr>
            <p:cNvSpPr/>
            <p:nvPr/>
          </p:nvSpPr>
          <p:spPr>
            <a:xfrm>
              <a:off x="113483" y="511687"/>
              <a:ext cx="1271973" cy="460824"/>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latinLnBrk="0">
                <a:defRPr/>
              </a:pPr>
              <a:r>
                <a:rPr lang="en-US" altLang="ko-KR" sz="1200" b="1" kern="0" dirty="0">
                  <a:ln w="3175">
                    <a:noFill/>
                  </a:ln>
                  <a:solidFill>
                    <a:srgbClr val="363B64"/>
                  </a:solidFill>
                </a:rPr>
                <a:t> R</a:t>
              </a:r>
              <a:r>
                <a:rPr lang="en-US" altLang="ko-KR" sz="1200" kern="0" dirty="0">
                  <a:ln w="3175">
                    <a:noFill/>
                  </a:ln>
                  <a:solidFill>
                    <a:srgbClr val="363B64"/>
                  </a:solidFill>
                </a:rPr>
                <a:t>eference</a:t>
              </a:r>
            </a:p>
          </p:txBody>
        </p:sp>
        <p:grpSp>
          <p:nvGrpSpPr>
            <p:cNvPr id="145" name="Group 23">
              <a:extLst>
                <a:ext uri="{FF2B5EF4-FFF2-40B4-BE49-F238E27FC236}">
                  <a16:creationId xmlns:a16="http://schemas.microsoft.com/office/drawing/2014/main" id="{DD20F779-92CB-47B0-AE5A-F4049D3C084B}"/>
                </a:ext>
              </a:extLst>
            </p:cNvPr>
            <p:cNvGrpSpPr>
              <a:grpSpLocks noChangeAspect="1"/>
            </p:cNvGrpSpPr>
            <p:nvPr/>
          </p:nvGrpSpPr>
          <p:grpSpPr bwMode="auto">
            <a:xfrm>
              <a:off x="254636" y="644021"/>
              <a:ext cx="175579" cy="161160"/>
              <a:chOff x="2577" y="1104"/>
              <a:chExt cx="414" cy="380"/>
            </a:xfrm>
            <a:solidFill>
              <a:srgbClr val="363B64"/>
            </a:solidFill>
          </p:grpSpPr>
          <p:sp>
            <p:nvSpPr>
              <p:cNvPr id="147" name="Freeform 24">
                <a:extLst>
                  <a:ext uri="{FF2B5EF4-FFF2-40B4-BE49-F238E27FC236}">
                    <a16:creationId xmlns:a16="http://schemas.microsoft.com/office/drawing/2014/main" id="{053A1B3F-B188-4CCF-907A-C8CFB6EA90BE}"/>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48" name="Freeform 25">
                <a:extLst>
                  <a:ext uri="{FF2B5EF4-FFF2-40B4-BE49-F238E27FC236}">
                    <a16:creationId xmlns:a16="http://schemas.microsoft.com/office/drawing/2014/main" id="{2B238F6E-59C7-4010-9AD7-3A327AA623FB}"/>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49" name="Freeform 26">
                <a:extLst>
                  <a:ext uri="{FF2B5EF4-FFF2-40B4-BE49-F238E27FC236}">
                    <a16:creationId xmlns:a16="http://schemas.microsoft.com/office/drawing/2014/main" id="{49DE595F-90AC-4B0C-84BD-39365DE2A169}"/>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0" name="Freeform 27">
                <a:extLst>
                  <a:ext uri="{FF2B5EF4-FFF2-40B4-BE49-F238E27FC236}">
                    <a16:creationId xmlns:a16="http://schemas.microsoft.com/office/drawing/2014/main" id="{5CC4A226-FA15-4B15-A6B0-1E9C56882777}"/>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1" name="Freeform 28">
                <a:extLst>
                  <a:ext uri="{FF2B5EF4-FFF2-40B4-BE49-F238E27FC236}">
                    <a16:creationId xmlns:a16="http://schemas.microsoft.com/office/drawing/2014/main" id="{792A74D2-2523-47BF-A754-40097755F6AA}"/>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146" name="사각형: 둥근 모서리 20">
              <a:extLst>
                <a:ext uri="{FF2B5EF4-FFF2-40B4-BE49-F238E27FC236}">
                  <a16:creationId xmlns:a16="http://schemas.microsoft.com/office/drawing/2014/main" id="{09C20549-C643-47D4-A5F3-B713AB32BFA4}"/>
                </a:ext>
              </a:extLst>
            </p:cNvPr>
            <p:cNvSpPr/>
            <p:nvPr/>
          </p:nvSpPr>
          <p:spPr>
            <a:xfrm>
              <a:off x="1496272" y="511686"/>
              <a:ext cx="10187727" cy="460825"/>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pPr latinLnBrk="0">
                <a:lnSpc>
                  <a:spcPct val="150000"/>
                </a:lnSpc>
                <a:defRPr/>
              </a:pPr>
              <a:r>
                <a:rPr lang="en-US" altLang="ko-KR" sz="2000" b="1" i="1" kern="0" dirty="0">
                  <a:solidFill>
                    <a:srgbClr val="363B64"/>
                  </a:solidFill>
                </a:rPr>
                <a:t>Relevant research paper  </a:t>
              </a:r>
              <a:endParaRPr lang="ko-KR" altLang="en-US" sz="1600" dirty="0">
                <a:solidFill>
                  <a:prstClr val="black"/>
                </a:solidFill>
              </a:endParaRPr>
            </a:p>
          </p:txBody>
        </p:sp>
      </p:grpSp>
      <p:grpSp>
        <p:nvGrpSpPr>
          <p:cNvPr id="4" name="그룹 3">
            <a:extLst>
              <a:ext uri="{FF2B5EF4-FFF2-40B4-BE49-F238E27FC236}">
                <a16:creationId xmlns:a16="http://schemas.microsoft.com/office/drawing/2014/main" id="{961608AE-E8CA-4AD8-9F96-E57751830649}"/>
              </a:ext>
            </a:extLst>
          </p:cNvPr>
          <p:cNvGrpSpPr/>
          <p:nvPr/>
        </p:nvGrpSpPr>
        <p:grpSpPr>
          <a:xfrm>
            <a:off x="1454877" y="3208692"/>
            <a:ext cx="9650912" cy="807929"/>
            <a:chOff x="1444717" y="3015652"/>
            <a:chExt cx="9650912" cy="807929"/>
          </a:xfrm>
        </p:grpSpPr>
        <p:grpSp>
          <p:nvGrpSpPr>
            <p:cNvPr id="166" name="그룹 165">
              <a:extLst>
                <a:ext uri="{FF2B5EF4-FFF2-40B4-BE49-F238E27FC236}">
                  <a16:creationId xmlns:a16="http://schemas.microsoft.com/office/drawing/2014/main" id="{E8797DB6-3255-4743-8F30-0423D7F05A8C}"/>
                </a:ext>
              </a:extLst>
            </p:cNvPr>
            <p:cNvGrpSpPr/>
            <p:nvPr/>
          </p:nvGrpSpPr>
          <p:grpSpPr>
            <a:xfrm>
              <a:off x="1444717" y="3015652"/>
              <a:ext cx="807929" cy="807929"/>
              <a:chOff x="5644580" y="993978"/>
              <a:chExt cx="807929" cy="807929"/>
            </a:xfrm>
          </p:grpSpPr>
          <p:sp>
            <p:nvSpPr>
              <p:cNvPr id="167" name="타원 166">
                <a:extLst>
                  <a:ext uri="{FF2B5EF4-FFF2-40B4-BE49-F238E27FC236}">
                    <a16:creationId xmlns:a16="http://schemas.microsoft.com/office/drawing/2014/main" id="{61C8E1B1-8FAF-43CE-9432-98F862CFA3DD}"/>
                  </a:ext>
                </a:extLst>
              </p:cNvPr>
              <p:cNvSpPr/>
              <p:nvPr/>
            </p:nvSpPr>
            <p:spPr>
              <a:xfrm>
                <a:off x="5644580" y="993978"/>
                <a:ext cx="807929" cy="807929"/>
              </a:xfrm>
              <a:prstGeom prst="ellipse">
                <a:avLst/>
              </a:prstGeom>
              <a:solidFill>
                <a:schemeClr val="bg1"/>
              </a:solidFill>
              <a:ln w="19050">
                <a:solidFill>
                  <a:schemeClr val="bg1"/>
                </a:solidFill>
              </a:ln>
              <a:effectLst>
                <a:outerShdw blurRad="279400" dist="177800" dir="8100000" sx="94000" sy="9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600">
                  <a:solidFill>
                    <a:prstClr val="white"/>
                  </a:solidFill>
                </a:endParaRPr>
              </a:p>
            </p:txBody>
          </p:sp>
          <p:grpSp>
            <p:nvGrpSpPr>
              <p:cNvPr id="168" name="Group 20">
                <a:extLst>
                  <a:ext uri="{FF2B5EF4-FFF2-40B4-BE49-F238E27FC236}">
                    <a16:creationId xmlns:a16="http://schemas.microsoft.com/office/drawing/2014/main" id="{F6C9E00B-B7AB-4FA3-8132-4C8D0FC91362}"/>
                  </a:ext>
                </a:extLst>
              </p:cNvPr>
              <p:cNvGrpSpPr>
                <a:grpSpLocks noChangeAspect="1"/>
              </p:cNvGrpSpPr>
              <p:nvPr/>
            </p:nvGrpSpPr>
            <p:grpSpPr bwMode="auto">
              <a:xfrm>
                <a:off x="5904658" y="1201658"/>
                <a:ext cx="287797" cy="392567"/>
                <a:chOff x="2597" y="4163"/>
                <a:chExt cx="217" cy="296"/>
              </a:xfrm>
              <a:solidFill>
                <a:schemeClr val="tx1">
                  <a:lumMod val="65000"/>
                  <a:lumOff val="35000"/>
                </a:schemeClr>
              </a:solidFill>
            </p:grpSpPr>
            <p:sp>
              <p:nvSpPr>
                <p:cNvPr id="169" name="Freeform 22">
                  <a:extLst>
                    <a:ext uri="{FF2B5EF4-FFF2-40B4-BE49-F238E27FC236}">
                      <a16:creationId xmlns:a16="http://schemas.microsoft.com/office/drawing/2014/main" id="{62152CC6-DD78-4716-8308-C24AE33BF91D}"/>
                    </a:ext>
                  </a:extLst>
                </p:cNvPr>
                <p:cNvSpPr>
                  <a:spLocks noEditPoints="1"/>
                </p:cNvSpPr>
                <p:nvPr/>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0" name="Freeform 23">
                  <a:extLst>
                    <a:ext uri="{FF2B5EF4-FFF2-40B4-BE49-F238E27FC236}">
                      <a16:creationId xmlns:a16="http://schemas.microsoft.com/office/drawing/2014/main" id="{445D4156-23CB-4A1C-B909-6E9EBBD98615}"/>
                    </a:ext>
                  </a:extLst>
                </p:cNvPr>
                <p:cNvSpPr>
                  <a:spLocks noEditPoints="1"/>
                </p:cNvSpPr>
                <p:nvPr/>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1" name="Freeform 24">
                  <a:extLst>
                    <a:ext uri="{FF2B5EF4-FFF2-40B4-BE49-F238E27FC236}">
                      <a16:creationId xmlns:a16="http://schemas.microsoft.com/office/drawing/2014/main" id="{C85C8438-7AF7-4CC5-835E-5DF5DF12D013}"/>
                    </a:ext>
                  </a:extLst>
                </p:cNvPr>
                <p:cNvSpPr>
                  <a:spLocks noEditPoints="1"/>
                </p:cNvSpPr>
                <p:nvPr/>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2" name="Freeform 25">
                  <a:extLst>
                    <a:ext uri="{FF2B5EF4-FFF2-40B4-BE49-F238E27FC236}">
                      <a16:creationId xmlns:a16="http://schemas.microsoft.com/office/drawing/2014/main" id="{265AB9FF-1CD5-4EC3-8223-02BD0A485BD4}"/>
                    </a:ext>
                  </a:extLst>
                </p:cNvPr>
                <p:cNvSpPr>
                  <a:spLocks/>
                </p:cNvSpPr>
                <p:nvPr/>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grpSp>
        <p:sp>
          <p:nvSpPr>
            <p:cNvPr id="180" name="사각형: 둥근 모서리 179">
              <a:extLst>
                <a:ext uri="{FF2B5EF4-FFF2-40B4-BE49-F238E27FC236}">
                  <a16:creationId xmlns:a16="http://schemas.microsoft.com/office/drawing/2014/main" id="{36E35FBB-E26E-48C6-9597-984E6BE15E57}"/>
                </a:ext>
              </a:extLst>
            </p:cNvPr>
            <p:cNvSpPr/>
            <p:nvPr/>
          </p:nvSpPr>
          <p:spPr>
            <a:xfrm>
              <a:off x="2560602" y="3082520"/>
              <a:ext cx="8535027" cy="648254"/>
            </a:xfrm>
            <a:prstGeom prst="roundRect">
              <a:avLst>
                <a:gd name="adj" fmla="val 50000"/>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sz="1600" b="1" i="1" kern="0" dirty="0">
                  <a:solidFill>
                    <a:srgbClr val="363B64"/>
                  </a:solidFill>
                </a:rPr>
                <a:t>Ashish et al. “Attention Is All You Need”, arXiv:1706.03762</a:t>
              </a:r>
            </a:p>
          </p:txBody>
        </p:sp>
      </p:grpSp>
      <p:grpSp>
        <p:nvGrpSpPr>
          <p:cNvPr id="3" name="그룹 2">
            <a:extLst>
              <a:ext uri="{FF2B5EF4-FFF2-40B4-BE49-F238E27FC236}">
                <a16:creationId xmlns:a16="http://schemas.microsoft.com/office/drawing/2014/main" id="{59FA01A6-73A8-4E77-A5DC-8C9E2A73D816}"/>
              </a:ext>
            </a:extLst>
          </p:cNvPr>
          <p:cNvGrpSpPr/>
          <p:nvPr/>
        </p:nvGrpSpPr>
        <p:grpSpPr>
          <a:xfrm>
            <a:off x="1431656" y="1954379"/>
            <a:ext cx="9698713" cy="807929"/>
            <a:chOff x="1421496" y="1761339"/>
            <a:chExt cx="9698713" cy="807929"/>
          </a:xfrm>
        </p:grpSpPr>
        <p:grpSp>
          <p:nvGrpSpPr>
            <p:cNvPr id="159" name="그룹 158">
              <a:extLst>
                <a:ext uri="{FF2B5EF4-FFF2-40B4-BE49-F238E27FC236}">
                  <a16:creationId xmlns:a16="http://schemas.microsoft.com/office/drawing/2014/main" id="{D04E582C-9B49-44FB-8AF3-D7D556E62FB9}"/>
                </a:ext>
              </a:extLst>
            </p:cNvPr>
            <p:cNvGrpSpPr/>
            <p:nvPr/>
          </p:nvGrpSpPr>
          <p:grpSpPr>
            <a:xfrm>
              <a:off x="1421496" y="1761339"/>
              <a:ext cx="807929" cy="807929"/>
              <a:chOff x="5644580" y="993978"/>
              <a:chExt cx="807929" cy="807929"/>
            </a:xfrm>
          </p:grpSpPr>
          <p:sp>
            <p:nvSpPr>
              <p:cNvPr id="160" name="타원 159">
                <a:extLst>
                  <a:ext uri="{FF2B5EF4-FFF2-40B4-BE49-F238E27FC236}">
                    <a16:creationId xmlns:a16="http://schemas.microsoft.com/office/drawing/2014/main" id="{BB7E1535-0440-4BA8-BFC7-47720AA98714}"/>
                  </a:ext>
                </a:extLst>
              </p:cNvPr>
              <p:cNvSpPr/>
              <p:nvPr/>
            </p:nvSpPr>
            <p:spPr>
              <a:xfrm>
                <a:off x="5644580" y="993978"/>
                <a:ext cx="807929" cy="807929"/>
              </a:xfrm>
              <a:prstGeom prst="ellipse">
                <a:avLst/>
              </a:prstGeom>
              <a:solidFill>
                <a:schemeClr val="bg1"/>
              </a:solidFill>
              <a:ln w="19050">
                <a:solidFill>
                  <a:schemeClr val="bg1"/>
                </a:solidFill>
              </a:ln>
              <a:effectLst>
                <a:outerShdw blurRad="279400" dist="177800" dir="8100000" sx="94000" sy="9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600">
                  <a:solidFill>
                    <a:prstClr val="white"/>
                  </a:solidFill>
                </a:endParaRPr>
              </a:p>
            </p:txBody>
          </p:sp>
          <p:grpSp>
            <p:nvGrpSpPr>
              <p:cNvPr id="161" name="Group 20">
                <a:extLst>
                  <a:ext uri="{FF2B5EF4-FFF2-40B4-BE49-F238E27FC236}">
                    <a16:creationId xmlns:a16="http://schemas.microsoft.com/office/drawing/2014/main" id="{56A3A0A0-5A6F-475C-B8D2-C36165570623}"/>
                  </a:ext>
                </a:extLst>
              </p:cNvPr>
              <p:cNvGrpSpPr>
                <a:grpSpLocks noChangeAspect="1"/>
              </p:cNvGrpSpPr>
              <p:nvPr/>
            </p:nvGrpSpPr>
            <p:grpSpPr bwMode="auto">
              <a:xfrm>
                <a:off x="5904658" y="1201658"/>
                <a:ext cx="287797" cy="392567"/>
                <a:chOff x="2597" y="4163"/>
                <a:chExt cx="217" cy="296"/>
              </a:xfrm>
              <a:solidFill>
                <a:schemeClr val="tx1">
                  <a:lumMod val="65000"/>
                  <a:lumOff val="35000"/>
                </a:schemeClr>
              </a:solidFill>
            </p:grpSpPr>
            <p:sp>
              <p:nvSpPr>
                <p:cNvPr id="162" name="Freeform 22">
                  <a:extLst>
                    <a:ext uri="{FF2B5EF4-FFF2-40B4-BE49-F238E27FC236}">
                      <a16:creationId xmlns:a16="http://schemas.microsoft.com/office/drawing/2014/main" id="{EEC1BA78-BEEB-43D4-85A6-07CA5B9BD80B}"/>
                    </a:ext>
                  </a:extLst>
                </p:cNvPr>
                <p:cNvSpPr>
                  <a:spLocks noEditPoints="1"/>
                </p:cNvSpPr>
                <p:nvPr/>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3" name="Freeform 23">
                  <a:extLst>
                    <a:ext uri="{FF2B5EF4-FFF2-40B4-BE49-F238E27FC236}">
                      <a16:creationId xmlns:a16="http://schemas.microsoft.com/office/drawing/2014/main" id="{6F620B29-8957-492C-8680-EC08AB2E076E}"/>
                    </a:ext>
                  </a:extLst>
                </p:cNvPr>
                <p:cNvSpPr>
                  <a:spLocks noEditPoints="1"/>
                </p:cNvSpPr>
                <p:nvPr/>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4" name="Freeform 24">
                  <a:extLst>
                    <a:ext uri="{FF2B5EF4-FFF2-40B4-BE49-F238E27FC236}">
                      <a16:creationId xmlns:a16="http://schemas.microsoft.com/office/drawing/2014/main" id="{4D4D9D14-E21F-4311-A648-826D6D2FFC1E}"/>
                    </a:ext>
                  </a:extLst>
                </p:cNvPr>
                <p:cNvSpPr>
                  <a:spLocks noEditPoints="1"/>
                </p:cNvSpPr>
                <p:nvPr/>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5" name="Freeform 25">
                  <a:extLst>
                    <a:ext uri="{FF2B5EF4-FFF2-40B4-BE49-F238E27FC236}">
                      <a16:creationId xmlns:a16="http://schemas.microsoft.com/office/drawing/2014/main" id="{DEF90AED-5772-4C59-9EC9-4608B511CD20}"/>
                    </a:ext>
                  </a:extLst>
                </p:cNvPr>
                <p:cNvSpPr>
                  <a:spLocks/>
                </p:cNvSpPr>
                <p:nvPr/>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grpSp>
        <p:sp>
          <p:nvSpPr>
            <p:cNvPr id="181" name="사각형: 둥근 모서리 180">
              <a:extLst>
                <a:ext uri="{FF2B5EF4-FFF2-40B4-BE49-F238E27FC236}">
                  <a16:creationId xmlns:a16="http://schemas.microsoft.com/office/drawing/2014/main" id="{670BF704-905D-4B90-AF98-2559CFB599C1}"/>
                </a:ext>
              </a:extLst>
            </p:cNvPr>
            <p:cNvSpPr/>
            <p:nvPr/>
          </p:nvSpPr>
          <p:spPr>
            <a:xfrm>
              <a:off x="2585182" y="1897582"/>
              <a:ext cx="8535027" cy="648254"/>
            </a:xfrm>
            <a:prstGeom prst="roundRect">
              <a:avLst>
                <a:gd name="adj" fmla="val 50000"/>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sz="1600" b="1" i="1" kern="0" dirty="0">
                  <a:solidFill>
                    <a:srgbClr val="363B64"/>
                  </a:solidFill>
                </a:rPr>
                <a:t>Q, T, “Distributed Representations of Sentences and Documents”, arXiv:1405.4053</a:t>
              </a:r>
            </a:p>
          </p:txBody>
        </p:sp>
      </p:grpSp>
      <p:grpSp>
        <p:nvGrpSpPr>
          <p:cNvPr id="5" name="그룹 4">
            <a:extLst>
              <a:ext uri="{FF2B5EF4-FFF2-40B4-BE49-F238E27FC236}">
                <a16:creationId xmlns:a16="http://schemas.microsoft.com/office/drawing/2014/main" id="{9EC1707A-3D3C-43BF-9C7D-86A3A435EDDF}"/>
              </a:ext>
            </a:extLst>
          </p:cNvPr>
          <p:cNvGrpSpPr/>
          <p:nvPr/>
        </p:nvGrpSpPr>
        <p:grpSpPr>
          <a:xfrm>
            <a:off x="1454877" y="4513330"/>
            <a:ext cx="9714824" cy="807929"/>
            <a:chOff x="1444717" y="4320290"/>
            <a:chExt cx="9714824" cy="807929"/>
          </a:xfrm>
        </p:grpSpPr>
        <p:grpSp>
          <p:nvGrpSpPr>
            <p:cNvPr id="173" name="그룹 172">
              <a:extLst>
                <a:ext uri="{FF2B5EF4-FFF2-40B4-BE49-F238E27FC236}">
                  <a16:creationId xmlns:a16="http://schemas.microsoft.com/office/drawing/2014/main" id="{93A9D77E-7CAA-4437-B98C-DD361D938894}"/>
                </a:ext>
              </a:extLst>
            </p:cNvPr>
            <p:cNvGrpSpPr/>
            <p:nvPr/>
          </p:nvGrpSpPr>
          <p:grpSpPr>
            <a:xfrm>
              <a:off x="1444717" y="4320290"/>
              <a:ext cx="807929" cy="807929"/>
              <a:chOff x="5644580" y="993978"/>
              <a:chExt cx="807929" cy="807929"/>
            </a:xfrm>
          </p:grpSpPr>
          <p:sp>
            <p:nvSpPr>
              <p:cNvPr id="174" name="타원 173">
                <a:extLst>
                  <a:ext uri="{FF2B5EF4-FFF2-40B4-BE49-F238E27FC236}">
                    <a16:creationId xmlns:a16="http://schemas.microsoft.com/office/drawing/2014/main" id="{DF171DFB-D9BB-43E6-91EA-556198DF4538}"/>
                  </a:ext>
                </a:extLst>
              </p:cNvPr>
              <p:cNvSpPr/>
              <p:nvPr/>
            </p:nvSpPr>
            <p:spPr>
              <a:xfrm>
                <a:off x="5644580" y="993978"/>
                <a:ext cx="807929" cy="807929"/>
              </a:xfrm>
              <a:prstGeom prst="ellipse">
                <a:avLst/>
              </a:prstGeom>
              <a:solidFill>
                <a:schemeClr val="bg1"/>
              </a:solidFill>
              <a:ln w="19050">
                <a:solidFill>
                  <a:schemeClr val="bg1"/>
                </a:solidFill>
              </a:ln>
              <a:effectLst>
                <a:outerShdw blurRad="279400" dist="177800" dir="8100000" sx="94000" sy="94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600">
                  <a:solidFill>
                    <a:prstClr val="white"/>
                  </a:solidFill>
                </a:endParaRPr>
              </a:p>
            </p:txBody>
          </p:sp>
          <p:grpSp>
            <p:nvGrpSpPr>
              <p:cNvPr id="175" name="Group 20">
                <a:extLst>
                  <a:ext uri="{FF2B5EF4-FFF2-40B4-BE49-F238E27FC236}">
                    <a16:creationId xmlns:a16="http://schemas.microsoft.com/office/drawing/2014/main" id="{38C3C7F7-69A9-45D6-887D-08663E7DD219}"/>
                  </a:ext>
                </a:extLst>
              </p:cNvPr>
              <p:cNvGrpSpPr>
                <a:grpSpLocks noChangeAspect="1"/>
              </p:cNvGrpSpPr>
              <p:nvPr/>
            </p:nvGrpSpPr>
            <p:grpSpPr bwMode="auto">
              <a:xfrm>
                <a:off x="5904658" y="1201658"/>
                <a:ext cx="287797" cy="392567"/>
                <a:chOff x="2597" y="4163"/>
                <a:chExt cx="217" cy="296"/>
              </a:xfrm>
              <a:solidFill>
                <a:schemeClr val="tx1">
                  <a:lumMod val="65000"/>
                  <a:lumOff val="35000"/>
                </a:schemeClr>
              </a:solidFill>
            </p:grpSpPr>
            <p:sp>
              <p:nvSpPr>
                <p:cNvPr id="176" name="Freeform 22">
                  <a:extLst>
                    <a:ext uri="{FF2B5EF4-FFF2-40B4-BE49-F238E27FC236}">
                      <a16:creationId xmlns:a16="http://schemas.microsoft.com/office/drawing/2014/main" id="{478F79D6-7DB4-4B42-86CF-5F1A0933F166}"/>
                    </a:ext>
                  </a:extLst>
                </p:cNvPr>
                <p:cNvSpPr>
                  <a:spLocks noEditPoints="1"/>
                </p:cNvSpPr>
                <p:nvPr/>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7" name="Freeform 23">
                  <a:extLst>
                    <a:ext uri="{FF2B5EF4-FFF2-40B4-BE49-F238E27FC236}">
                      <a16:creationId xmlns:a16="http://schemas.microsoft.com/office/drawing/2014/main" id="{00A909B4-BD5E-467E-814F-B8BB12B1CF47}"/>
                    </a:ext>
                  </a:extLst>
                </p:cNvPr>
                <p:cNvSpPr>
                  <a:spLocks noEditPoints="1"/>
                </p:cNvSpPr>
                <p:nvPr/>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8" name="Freeform 24">
                  <a:extLst>
                    <a:ext uri="{FF2B5EF4-FFF2-40B4-BE49-F238E27FC236}">
                      <a16:creationId xmlns:a16="http://schemas.microsoft.com/office/drawing/2014/main" id="{DB5C2BB8-5027-4E0C-991F-DEDAA31E24E8}"/>
                    </a:ext>
                  </a:extLst>
                </p:cNvPr>
                <p:cNvSpPr>
                  <a:spLocks noEditPoints="1"/>
                </p:cNvSpPr>
                <p:nvPr/>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79" name="Freeform 25">
                  <a:extLst>
                    <a:ext uri="{FF2B5EF4-FFF2-40B4-BE49-F238E27FC236}">
                      <a16:creationId xmlns:a16="http://schemas.microsoft.com/office/drawing/2014/main" id="{3DC4B6F4-8473-4327-A0F0-EF786F0F202B}"/>
                    </a:ext>
                  </a:extLst>
                </p:cNvPr>
                <p:cNvSpPr>
                  <a:spLocks/>
                </p:cNvSpPr>
                <p:nvPr/>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grpSp>
        <p:sp>
          <p:nvSpPr>
            <p:cNvPr id="182" name="사각형: 둥근 모서리 181">
              <a:extLst>
                <a:ext uri="{FF2B5EF4-FFF2-40B4-BE49-F238E27FC236}">
                  <a16:creationId xmlns:a16="http://schemas.microsoft.com/office/drawing/2014/main" id="{AEF552CE-E780-4ED9-BB62-A9429E421C75}"/>
                </a:ext>
              </a:extLst>
            </p:cNvPr>
            <p:cNvSpPr/>
            <p:nvPr/>
          </p:nvSpPr>
          <p:spPr>
            <a:xfrm>
              <a:off x="2624514" y="4345815"/>
              <a:ext cx="8535027" cy="648254"/>
            </a:xfrm>
            <a:prstGeom prst="roundRect">
              <a:avLst>
                <a:gd name="adj" fmla="val 50000"/>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latinLnBrk="0">
                <a:defRPr/>
              </a:pPr>
              <a:r>
                <a:rPr lang="en-US" altLang="ko-KR" sz="1600" b="1" i="1" kern="0" dirty="0">
                  <a:solidFill>
                    <a:srgbClr val="363B64"/>
                  </a:solidFill>
                </a:rPr>
                <a:t>K, Y, “Optimization of </a:t>
              </a:r>
              <a:r>
                <a:rPr lang="en-US" altLang="ko-KR" sz="1600" b="1" i="1" kern="0">
                  <a:solidFill>
                    <a:srgbClr val="363B64"/>
                  </a:solidFill>
                </a:rPr>
                <a:t>Word2vec </a:t>
              </a:r>
              <a:r>
                <a:rPr lang="en-US" altLang="ko-KR" sz="1600" b="1" i="1" kern="0" smtClean="0">
                  <a:solidFill>
                    <a:srgbClr val="363B64"/>
                  </a:solidFill>
                </a:rPr>
                <a:t>Models </a:t>
              </a:r>
              <a:r>
                <a:rPr lang="en-US" altLang="ko-KR" sz="1600" b="1" i="1" kern="0" dirty="0">
                  <a:solidFill>
                    <a:srgbClr val="363B64"/>
                  </a:solidFill>
                </a:rPr>
                <a:t>for Korean Word Embeddings”, Journal of Digital Contents Society vol. 4, pp. 825-833, 2019</a:t>
              </a:r>
            </a:p>
          </p:txBody>
        </p:sp>
      </p:grpSp>
      <p:sp>
        <p:nvSpPr>
          <p:cNvPr id="2" name="Rectangle 1"/>
          <p:cNvSpPr>
            <a:spLocks noChangeArrowheads="1"/>
          </p:cNvSpPr>
          <p:nvPr/>
        </p:nvSpPr>
        <p:spPr bwMode="auto">
          <a:xfrm>
            <a:off x="0" y="-415498"/>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t/>
            </a:r>
            <a:b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52400" y="-263098"/>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t/>
            </a:r>
            <a:b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110698"/>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t/>
            </a:r>
            <a:b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457200" y="41702"/>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t/>
            </a:r>
            <a:b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609600" y="194102"/>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t/>
            </a:r>
            <a:br>
              <a:rPr kumimoji="0" lang="ko-KR" altLang="ko-KR" sz="1800" b="0" i="0" u="none" strike="noStrike" cap="none" normalizeH="0" baseline="0" dirty="0">
                <a:ln>
                  <a:noFill/>
                </a:ln>
                <a:solidFill>
                  <a:srgbClr val="FFFFFF"/>
                </a:solidFill>
                <a:effectLst/>
                <a:latin typeface="Arial" panose="020B0604020202020204" pitchFamily="34" charset="0"/>
                <a:ea typeface="Lucida Grande"/>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5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
        <p:cNvGrpSpPr/>
        <p:nvPr/>
      </p:nvGrpSpPr>
      <p:grpSpPr>
        <a:xfrm>
          <a:off x="0" y="0"/>
          <a:ext cx="0" cy="0"/>
          <a:chOff x="0" y="0"/>
          <a:chExt cx="0" cy="0"/>
        </a:xfrm>
      </p:grpSpPr>
      <p:grpSp>
        <p:nvGrpSpPr>
          <p:cNvPr id="2" name="그룹 1"/>
          <p:cNvGrpSpPr/>
          <p:nvPr/>
        </p:nvGrpSpPr>
        <p:grpSpPr>
          <a:xfrm>
            <a:off x="80840" y="-811427"/>
            <a:ext cx="13969129" cy="9926366"/>
            <a:chOff x="0" y="-826034"/>
            <a:chExt cx="13969129" cy="9926366"/>
          </a:xfrm>
        </p:grpSpPr>
        <p:sp>
          <p:nvSpPr>
            <p:cNvPr id="18" name="사각형: 둥근 위쪽 모서리 17">
              <a:extLst>
                <a:ext uri="{FF2B5EF4-FFF2-40B4-BE49-F238E27FC236}">
                  <a16:creationId xmlns:a16="http://schemas.microsoft.com/office/drawing/2014/main" id="{70536AD7-D36B-43E0-93BD-3B2A63B5F8E2}"/>
                </a:ext>
              </a:extLst>
            </p:cNvPr>
            <p:cNvSpPr/>
            <p:nvPr/>
          </p:nvSpPr>
          <p:spPr>
            <a:xfrm>
              <a:off x="269876" y="263495"/>
              <a:ext cx="11652247" cy="6594505"/>
            </a:xfrm>
            <a:prstGeom prst="round2SameRect">
              <a:avLst>
                <a:gd name="adj1" fmla="val 1593"/>
                <a:gd name="adj2" fmla="val 0"/>
              </a:avLst>
            </a:prstGeom>
            <a:solidFill>
              <a:srgbClr val="F6F7FB"/>
            </a:solidFill>
            <a:ln>
              <a:noFill/>
            </a:ln>
            <a:effectLst>
              <a:outerShdw blurRad="228600" sx="101000" sy="101000" algn="ctr" rotWithShape="0">
                <a:srgbClr val="363B6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endParaRPr lang="ko-KR" altLang="en-US" sz="3200" kern="0" dirty="0">
                <a:solidFill>
                  <a:prstClr val="white"/>
                </a:solidFill>
              </a:endParaRPr>
            </a:p>
          </p:txBody>
        </p:sp>
        <p:sp>
          <p:nvSpPr>
            <p:cNvPr id="19" name="타원 18">
              <a:extLst>
                <a:ext uri="{FF2B5EF4-FFF2-40B4-BE49-F238E27FC236}">
                  <a16:creationId xmlns:a16="http://schemas.microsoft.com/office/drawing/2014/main" id="{7AB72E17-5506-4E2B-B73C-9125F20E8CA9}"/>
                </a:ext>
              </a:extLst>
            </p:cNvPr>
            <p:cNvSpPr/>
            <p:nvPr/>
          </p:nvSpPr>
          <p:spPr>
            <a:xfrm>
              <a:off x="0" y="-826034"/>
              <a:ext cx="4110273" cy="4490518"/>
            </a:xfrm>
            <a:prstGeom prst="ellipse">
              <a:avLst/>
            </a:prstGeom>
            <a:solidFill>
              <a:srgbClr val="FD9374">
                <a:alpha val="7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0" name="타원 19">
              <a:extLst>
                <a:ext uri="{FF2B5EF4-FFF2-40B4-BE49-F238E27FC236}">
                  <a16:creationId xmlns:a16="http://schemas.microsoft.com/office/drawing/2014/main" id="{1456B6E9-CBFD-42B8-9711-178BDBE5D77A}"/>
                </a:ext>
              </a:extLst>
            </p:cNvPr>
            <p:cNvSpPr/>
            <p:nvPr/>
          </p:nvSpPr>
          <p:spPr>
            <a:xfrm rot="17488638">
              <a:off x="8874240" y="-1305927"/>
              <a:ext cx="4110273" cy="5144364"/>
            </a:xfrm>
            <a:prstGeom prst="ellipse">
              <a:avLst/>
            </a:prstGeom>
            <a:solidFill>
              <a:srgbClr val="7030A0">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3" name="타원 82">
              <a:extLst>
                <a:ext uri="{FF2B5EF4-FFF2-40B4-BE49-F238E27FC236}">
                  <a16:creationId xmlns:a16="http://schemas.microsoft.com/office/drawing/2014/main" id="{1456B6E9-CBFD-42B8-9711-178BDBE5D77A}"/>
                </a:ext>
              </a:extLst>
            </p:cNvPr>
            <p:cNvSpPr/>
            <p:nvPr/>
          </p:nvSpPr>
          <p:spPr>
            <a:xfrm rot="20389305">
              <a:off x="8243280" y="2456170"/>
              <a:ext cx="5725849" cy="6644162"/>
            </a:xfrm>
            <a:prstGeom prst="ellipse">
              <a:avLst/>
            </a:prstGeom>
            <a:solidFill>
              <a:srgbClr val="FC9974">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1" name="사각형: 둥근 모서리 20">
              <a:extLst>
                <a:ext uri="{FF2B5EF4-FFF2-40B4-BE49-F238E27FC236}">
                  <a16:creationId xmlns:a16="http://schemas.microsoft.com/office/drawing/2014/main" id="{36E35FBB-E26E-48C6-9597-984E6BE15E57}"/>
                </a:ext>
              </a:extLst>
            </p:cNvPr>
            <p:cNvSpPr/>
            <p:nvPr/>
          </p:nvSpPr>
          <p:spPr>
            <a:xfrm>
              <a:off x="131955" y="511687"/>
              <a:ext cx="1117725" cy="460824"/>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latinLnBrk="0">
                <a:defRPr/>
              </a:pPr>
              <a:r>
                <a:rPr lang="en-US" altLang="ko-KR" sz="1200" b="1" kern="0" dirty="0">
                  <a:ln w="3175">
                    <a:noFill/>
                  </a:ln>
                  <a:solidFill>
                    <a:srgbClr val="363B64"/>
                  </a:solidFill>
                </a:rPr>
                <a:t>K</a:t>
              </a:r>
              <a:r>
                <a:rPr lang="en-US" altLang="ko-KR" sz="1200" kern="0" dirty="0">
                  <a:ln w="3175">
                    <a:noFill/>
                  </a:ln>
                  <a:solidFill>
                    <a:srgbClr val="363B64"/>
                  </a:solidFill>
                </a:rPr>
                <a:t>ey idea</a:t>
              </a:r>
            </a:p>
          </p:txBody>
        </p:sp>
        <p:grpSp>
          <p:nvGrpSpPr>
            <p:cNvPr id="23" name="Group 23">
              <a:extLst>
                <a:ext uri="{FF2B5EF4-FFF2-40B4-BE49-F238E27FC236}">
                  <a16:creationId xmlns:a16="http://schemas.microsoft.com/office/drawing/2014/main" id="{3E4B27B9-FAAE-4F37-98F9-B639CDA3B2F3}"/>
                </a:ext>
              </a:extLst>
            </p:cNvPr>
            <p:cNvGrpSpPr>
              <a:grpSpLocks noChangeAspect="1"/>
            </p:cNvGrpSpPr>
            <p:nvPr/>
          </p:nvGrpSpPr>
          <p:grpSpPr bwMode="auto">
            <a:xfrm>
              <a:off x="254636" y="644021"/>
              <a:ext cx="175579" cy="161160"/>
              <a:chOff x="2577" y="1104"/>
              <a:chExt cx="414" cy="380"/>
            </a:xfrm>
            <a:solidFill>
              <a:srgbClr val="363B64"/>
            </a:solidFill>
          </p:grpSpPr>
          <p:sp>
            <p:nvSpPr>
              <p:cNvPr id="24" name="Freeform 24">
                <a:extLst>
                  <a:ext uri="{FF2B5EF4-FFF2-40B4-BE49-F238E27FC236}">
                    <a16:creationId xmlns:a16="http://schemas.microsoft.com/office/drawing/2014/main" id="{0F39C1FA-44BE-4E8B-A2B0-01238E9A2285}"/>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5" name="Freeform 25">
                <a:extLst>
                  <a:ext uri="{FF2B5EF4-FFF2-40B4-BE49-F238E27FC236}">
                    <a16:creationId xmlns:a16="http://schemas.microsoft.com/office/drawing/2014/main" id="{8A8C4296-820D-4400-ADD5-5E3F78E3C97F}"/>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26">
                <a:extLst>
                  <a:ext uri="{FF2B5EF4-FFF2-40B4-BE49-F238E27FC236}">
                    <a16:creationId xmlns:a16="http://schemas.microsoft.com/office/drawing/2014/main" id="{A1C04D46-F692-4C73-B258-5127A1C190A5}"/>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7" name="Freeform 27">
                <a:extLst>
                  <a:ext uri="{FF2B5EF4-FFF2-40B4-BE49-F238E27FC236}">
                    <a16:creationId xmlns:a16="http://schemas.microsoft.com/office/drawing/2014/main" id="{4EE01EF8-880C-4892-8E0C-3F82396C023C}"/>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8" name="Freeform 28">
                <a:extLst>
                  <a:ext uri="{FF2B5EF4-FFF2-40B4-BE49-F238E27FC236}">
                    <a16:creationId xmlns:a16="http://schemas.microsoft.com/office/drawing/2014/main" id="{532017BE-9FF5-4B7D-B44B-369310C79B3B}"/>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82" name="사각형: 둥근 모서리 20">
              <a:extLst>
                <a:ext uri="{FF2B5EF4-FFF2-40B4-BE49-F238E27FC236}">
                  <a16:creationId xmlns:a16="http://schemas.microsoft.com/office/drawing/2014/main" id="{36E35FBB-E26E-48C6-9597-984E6BE15E57}"/>
                </a:ext>
              </a:extLst>
            </p:cNvPr>
            <p:cNvSpPr/>
            <p:nvPr/>
          </p:nvSpPr>
          <p:spPr>
            <a:xfrm>
              <a:off x="1496272" y="511686"/>
              <a:ext cx="10187727" cy="460825"/>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pPr latinLnBrk="0">
                <a:lnSpc>
                  <a:spcPct val="150000"/>
                </a:lnSpc>
                <a:defRPr/>
              </a:pPr>
              <a:r>
                <a:rPr lang="en-US" altLang="ko-KR" sz="2000" b="1" i="1" kern="0" dirty="0">
                  <a:solidFill>
                    <a:srgbClr val="363B64"/>
                  </a:solidFill>
                </a:rPr>
                <a:t>Theoretical Background and Framework</a:t>
              </a:r>
              <a:endParaRPr lang="ko-KR" altLang="en-US" sz="1600" dirty="0">
                <a:solidFill>
                  <a:prstClr val="black"/>
                </a:solidFill>
              </a:endParaRPr>
            </a:p>
          </p:txBody>
        </p:sp>
      </p:grpSp>
      <p:sp>
        <p:nvSpPr>
          <p:cNvPr id="144" name="타원 143">
            <a:extLst>
              <a:ext uri="{FF2B5EF4-FFF2-40B4-BE49-F238E27FC236}">
                <a16:creationId xmlns:a16="http://schemas.microsoft.com/office/drawing/2014/main" id="{73CD46BB-9458-4253-9F2F-5AC61032931B}"/>
              </a:ext>
            </a:extLst>
          </p:cNvPr>
          <p:cNvSpPr/>
          <p:nvPr/>
        </p:nvSpPr>
        <p:spPr>
          <a:xfrm>
            <a:off x="1287776" y="3768175"/>
            <a:ext cx="1672531" cy="167253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grpSp>
        <p:nvGrpSpPr>
          <p:cNvPr id="10" name="그룹 9">
            <a:extLst>
              <a:ext uri="{FF2B5EF4-FFF2-40B4-BE49-F238E27FC236}">
                <a16:creationId xmlns:a16="http://schemas.microsoft.com/office/drawing/2014/main" id="{80F4BF82-E6F8-488A-B925-0FE2B52EF9C1}"/>
              </a:ext>
            </a:extLst>
          </p:cNvPr>
          <p:cNvGrpSpPr/>
          <p:nvPr/>
        </p:nvGrpSpPr>
        <p:grpSpPr>
          <a:xfrm>
            <a:off x="1131755" y="3619234"/>
            <a:ext cx="1976836" cy="1976836"/>
            <a:chOff x="1131755" y="3619234"/>
            <a:chExt cx="1976836" cy="1976836"/>
          </a:xfrm>
        </p:grpSpPr>
        <p:grpSp>
          <p:nvGrpSpPr>
            <p:cNvPr id="9" name="그룹 8">
              <a:extLst>
                <a:ext uri="{FF2B5EF4-FFF2-40B4-BE49-F238E27FC236}">
                  <a16:creationId xmlns:a16="http://schemas.microsoft.com/office/drawing/2014/main" id="{84C7CFF0-631D-420C-A881-35748357EBA3}"/>
                </a:ext>
              </a:extLst>
            </p:cNvPr>
            <p:cNvGrpSpPr/>
            <p:nvPr/>
          </p:nvGrpSpPr>
          <p:grpSpPr>
            <a:xfrm>
              <a:off x="1346744" y="3823454"/>
              <a:ext cx="1561975" cy="1561975"/>
              <a:chOff x="1346744" y="3823454"/>
              <a:chExt cx="1561975" cy="1561975"/>
            </a:xfrm>
          </p:grpSpPr>
          <p:sp>
            <p:nvSpPr>
              <p:cNvPr id="145" name="눈물 방울 144">
                <a:extLst>
                  <a:ext uri="{FF2B5EF4-FFF2-40B4-BE49-F238E27FC236}">
                    <a16:creationId xmlns:a16="http://schemas.microsoft.com/office/drawing/2014/main" id="{A33CEF87-9857-4C66-A8B3-618B62567FBE}"/>
                  </a:ext>
                </a:extLst>
              </p:cNvPr>
              <p:cNvSpPr/>
              <p:nvPr/>
            </p:nvSpPr>
            <p:spPr>
              <a:xfrm>
                <a:off x="1346744" y="3823454"/>
                <a:ext cx="1561975" cy="1561975"/>
              </a:xfrm>
              <a:prstGeom prst="teardrop">
                <a:avLst/>
              </a:prstGeom>
              <a:solidFill>
                <a:srgbClr val="FEE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146" name="타원 145">
                <a:extLst>
                  <a:ext uri="{FF2B5EF4-FFF2-40B4-BE49-F238E27FC236}">
                    <a16:creationId xmlns:a16="http://schemas.microsoft.com/office/drawing/2014/main" id="{8DC06089-2ACA-464C-BC40-C40C0F56A0CB}"/>
                  </a:ext>
                </a:extLst>
              </p:cNvPr>
              <p:cNvSpPr/>
              <p:nvPr/>
            </p:nvSpPr>
            <p:spPr>
              <a:xfrm>
                <a:off x="1489021" y="3965731"/>
                <a:ext cx="1277419" cy="127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dirty="0">
                    <a:solidFill>
                      <a:schemeClr val="accent2">
                        <a:lumMod val="60000"/>
                        <a:lumOff val="40000"/>
                      </a:schemeClr>
                    </a:solidFill>
                  </a:rPr>
                  <a:t>How to </a:t>
                </a:r>
              </a:p>
              <a:p>
                <a:pPr algn="ctr"/>
                <a:r>
                  <a:rPr lang="en-US" altLang="ko-KR" sz="1200" dirty="0">
                    <a:solidFill>
                      <a:schemeClr val="accent2">
                        <a:lumMod val="60000"/>
                        <a:lumOff val="40000"/>
                      </a:schemeClr>
                    </a:solidFill>
                  </a:rPr>
                  <a:t>do Embedding?</a:t>
                </a:r>
              </a:p>
            </p:txBody>
          </p:sp>
        </p:grpSp>
        <p:sp>
          <p:nvSpPr>
            <p:cNvPr id="147" name="원호 146">
              <a:extLst>
                <a:ext uri="{FF2B5EF4-FFF2-40B4-BE49-F238E27FC236}">
                  <a16:creationId xmlns:a16="http://schemas.microsoft.com/office/drawing/2014/main" id="{1AD3CF82-F252-4F09-AFBE-6FFCF8B194DD}"/>
                </a:ext>
              </a:extLst>
            </p:cNvPr>
            <p:cNvSpPr/>
            <p:nvPr/>
          </p:nvSpPr>
          <p:spPr>
            <a:xfrm>
              <a:off x="1131755" y="3619234"/>
              <a:ext cx="1976836" cy="1976836"/>
            </a:xfrm>
            <a:prstGeom prst="arc">
              <a:avLst>
                <a:gd name="adj1" fmla="val 20104140"/>
                <a:gd name="adj2" fmla="val 17782556"/>
              </a:avLst>
            </a:prstGeom>
            <a:noFill/>
            <a:ln>
              <a:solidFill>
                <a:srgbClr val="FEE5E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400" b="1" dirty="0">
                <a:solidFill>
                  <a:srgbClr val="ED7D31"/>
                </a:solidFill>
              </a:endParaRPr>
            </a:p>
          </p:txBody>
        </p:sp>
      </p:grpSp>
      <p:cxnSp>
        <p:nvCxnSpPr>
          <p:cNvPr id="148" name="직선 화살표 연결선 147">
            <a:extLst>
              <a:ext uri="{FF2B5EF4-FFF2-40B4-BE49-F238E27FC236}">
                <a16:creationId xmlns:a16="http://schemas.microsoft.com/office/drawing/2014/main" id="{FAF52C52-D067-4BC0-8286-D0DE607561AD}"/>
              </a:ext>
            </a:extLst>
          </p:cNvPr>
          <p:cNvCxnSpPr>
            <a:cxnSpLocks/>
          </p:cNvCxnSpPr>
          <p:nvPr/>
        </p:nvCxnSpPr>
        <p:spPr>
          <a:xfrm flipV="1">
            <a:off x="2621814" y="3910455"/>
            <a:ext cx="198857" cy="168322"/>
          </a:xfrm>
          <a:prstGeom prst="straightConnector1">
            <a:avLst/>
          </a:prstGeom>
          <a:ln w="22225" cap="sq">
            <a:solidFill>
              <a:schemeClr val="bg1"/>
            </a:solidFill>
            <a:bevel/>
            <a:tailEnd type="arrow"/>
          </a:ln>
        </p:spPr>
        <p:style>
          <a:lnRef idx="1">
            <a:schemeClr val="accent1"/>
          </a:lnRef>
          <a:fillRef idx="0">
            <a:schemeClr val="accent1"/>
          </a:fillRef>
          <a:effectRef idx="0">
            <a:schemeClr val="accent1"/>
          </a:effectRef>
          <a:fontRef idx="minor">
            <a:schemeClr val="tx1"/>
          </a:fontRef>
        </p:style>
      </p:cxnSp>
      <p:sp>
        <p:nvSpPr>
          <p:cNvPr id="162" name="직사각형 161">
            <a:extLst>
              <a:ext uri="{FF2B5EF4-FFF2-40B4-BE49-F238E27FC236}">
                <a16:creationId xmlns:a16="http://schemas.microsoft.com/office/drawing/2014/main" id="{E37C8297-32F8-4264-BD53-4C0CE261130F}"/>
              </a:ext>
            </a:extLst>
          </p:cNvPr>
          <p:cNvSpPr/>
          <p:nvPr/>
        </p:nvSpPr>
        <p:spPr>
          <a:xfrm>
            <a:off x="796230" y="2269280"/>
            <a:ext cx="2649520" cy="1592744"/>
          </a:xfrm>
          <a:prstGeom prst="rect">
            <a:avLst/>
          </a:prstGeom>
        </p:spPr>
        <p:txBody>
          <a:bodyPr wrap="square">
            <a:spAutoFit/>
          </a:bodyPr>
          <a:lstStyle/>
          <a:p>
            <a:pPr algn="ctr">
              <a:lnSpc>
                <a:spcPct val="150000"/>
              </a:lnSpc>
            </a:pPr>
            <a:r>
              <a:rPr lang="en-US" altLang="ko-KR" sz="1400" b="1" smtClean="0"/>
              <a:t>Inspired by </a:t>
            </a:r>
            <a:r>
              <a:rPr lang="en-US" altLang="ko-KR" sz="1400" b="1" dirty="0"/>
              <a:t>Doc2Vec!</a:t>
            </a:r>
          </a:p>
          <a:p>
            <a:pPr algn="ctr">
              <a:lnSpc>
                <a:spcPct val="150000"/>
              </a:lnSpc>
            </a:pPr>
            <a:r>
              <a:rPr lang="en-US" altLang="ko-KR" sz="1400" b="1" dirty="0"/>
              <a:t>Why don’t we treat a community as a single document?</a:t>
            </a:r>
          </a:p>
          <a:p>
            <a:pPr algn="ctr">
              <a:lnSpc>
                <a:spcPct val="150000"/>
              </a:lnSpc>
            </a:pPr>
            <a:endParaRPr lang="ko-KR" altLang="en-US" sz="900" dirty="0"/>
          </a:p>
        </p:txBody>
      </p:sp>
      <p:grpSp>
        <p:nvGrpSpPr>
          <p:cNvPr id="7" name="그룹 6">
            <a:extLst>
              <a:ext uri="{FF2B5EF4-FFF2-40B4-BE49-F238E27FC236}">
                <a16:creationId xmlns:a16="http://schemas.microsoft.com/office/drawing/2014/main" id="{493C6649-1A0D-43A0-B92B-8665D5C3DB4F}"/>
              </a:ext>
            </a:extLst>
          </p:cNvPr>
          <p:cNvGrpSpPr/>
          <p:nvPr/>
        </p:nvGrpSpPr>
        <p:grpSpPr>
          <a:xfrm>
            <a:off x="1808592" y="1719223"/>
            <a:ext cx="3855130" cy="2951722"/>
            <a:chOff x="1808592" y="1719223"/>
            <a:chExt cx="3855130" cy="2951722"/>
          </a:xfrm>
        </p:grpSpPr>
        <p:grpSp>
          <p:nvGrpSpPr>
            <p:cNvPr id="6" name="그룹 5">
              <a:extLst>
                <a:ext uri="{FF2B5EF4-FFF2-40B4-BE49-F238E27FC236}">
                  <a16:creationId xmlns:a16="http://schemas.microsoft.com/office/drawing/2014/main" id="{0D00223F-A7A7-438B-B0C5-D38E8912CE42}"/>
                </a:ext>
              </a:extLst>
            </p:cNvPr>
            <p:cNvGrpSpPr/>
            <p:nvPr/>
          </p:nvGrpSpPr>
          <p:grpSpPr>
            <a:xfrm>
              <a:off x="3686886" y="2661696"/>
              <a:ext cx="1976836" cy="1976836"/>
              <a:chOff x="3687932" y="2661696"/>
              <a:chExt cx="1976836" cy="1976836"/>
            </a:xfrm>
          </p:grpSpPr>
          <p:grpSp>
            <p:nvGrpSpPr>
              <p:cNvPr id="139" name="그룹 138">
                <a:extLst>
                  <a:ext uri="{FF2B5EF4-FFF2-40B4-BE49-F238E27FC236}">
                    <a16:creationId xmlns:a16="http://schemas.microsoft.com/office/drawing/2014/main" id="{0379A3B2-1662-41A7-9F96-88BB2C94EC70}"/>
                  </a:ext>
                </a:extLst>
              </p:cNvPr>
              <p:cNvGrpSpPr/>
              <p:nvPr/>
            </p:nvGrpSpPr>
            <p:grpSpPr>
              <a:xfrm rot="5400000">
                <a:off x="3687932" y="2661696"/>
                <a:ext cx="1976836" cy="1976836"/>
                <a:chOff x="4020746" y="2782034"/>
                <a:chExt cx="2127497" cy="2127497"/>
              </a:xfrm>
              <a:effectLst/>
            </p:grpSpPr>
            <p:sp>
              <p:nvSpPr>
                <p:cNvPr id="140" name="타원 139">
                  <a:extLst>
                    <a:ext uri="{FF2B5EF4-FFF2-40B4-BE49-F238E27FC236}">
                      <a16:creationId xmlns:a16="http://schemas.microsoft.com/office/drawing/2014/main" id="{722A8A54-4EC3-4CEB-878F-8ABF584622D6}"/>
                    </a:ext>
                  </a:extLst>
                </p:cNvPr>
                <p:cNvSpPr/>
                <p:nvPr/>
              </p:nvSpPr>
              <p:spPr>
                <a:xfrm>
                  <a:off x="4188658" y="2942326"/>
                  <a:ext cx="1800000" cy="180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141" name="눈물 방울 140">
                  <a:extLst>
                    <a:ext uri="{FF2B5EF4-FFF2-40B4-BE49-F238E27FC236}">
                      <a16:creationId xmlns:a16="http://schemas.microsoft.com/office/drawing/2014/main" id="{B5ED3FFA-3669-42D1-B64C-739B27F00041}"/>
                    </a:ext>
                  </a:extLst>
                </p:cNvPr>
                <p:cNvSpPr/>
                <p:nvPr/>
              </p:nvSpPr>
              <p:spPr>
                <a:xfrm>
                  <a:off x="4248150" y="3001818"/>
                  <a:ext cx="1681018" cy="1681018"/>
                </a:xfrm>
                <a:prstGeom prst="teardrop">
                  <a:avLst/>
                </a:prstGeom>
                <a:solidFill>
                  <a:srgbClr val="FC9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142" name="원호 141">
                  <a:extLst>
                    <a:ext uri="{FF2B5EF4-FFF2-40B4-BE49-F238E27FC236}">
                      <a16:creationId xmlns:a16="http://schemas.microsoft.com/office/drawing/2014/main" id="{8C957CCD-27AF-4BFD-A718-F3D5F9C4258D}"/>
                    </a:ext>
                  </a:extLst>
                </p:cNvPr>
                <p:cNvSpPr/>
                <p:nvPr/>
              </p:nvSpPr>
              <p:spPr>
                <a:xfrm>
                  <a:off x="4020746" y="2782034"/>
                  <a:ext cx="2127497" cy="2127497"/>
                </a:xfrm>
                <a:prstGeom prst="arc">
                  <a:avLst>
                    <a:gd name="adj1" fmla="val 20104140"/>
                    <a:gd name="adj2" fmla="val 17782556"/>
                  </a:avLst>
                </a:prstGeom>
                <a:noFill/>
                <a:ln>
                  <a:solidFill>
                    <a:srgbClr val="FC997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400" b="1" dirty="0">
                    <a:solidFill>
                      <a:srgbClr val="ED7D31"/>
                    </a:solidFill>
                  </a:endParaRPr>
                </a:p>
              </p:txBody>
            </p:sp>
            <p:cxnSp>
              <p:nvCxnSpPr>
                <p:cNvPr id="143" name="직선 화살표 연결선 142">
                  <a:extLst>
                    <a:ext uri="{FF2B5EF4-FFF2-40B4-BE49-F238E27FC236}">
                      <a16:creationId xmlns:a16="http://schemas.microsoft.com/office/drawing/2014/main" id="{91A19A6A-C4C7-4C70-B234-D3635D7D9D3F}"/>
                    </a:ext>
                  </a:extLst>
                </p:cNvPr>
                <p:cNvCxnSpPr>
                  <a:cxnSpLocks/>
                </p:cNvCxnSpPr>
                <p:nvPr/>
              </p:nvCxnSpPr>
              <p:spPr>
                <a:xfrm flipV="1">
                  <a:off x="5624368" y="3095450"/>
                  <a:ext cx="214013" cy="181150"/>
                </a:xfrm>
                <a:prstGeom prst="straightConnector1">
                  <a:avLst/>
                </a:prstGeom>
                <a:ln w="22225" cap="sq">
                  <a:solidFill>
                    <a:schemeClr val="bg1"/>
                  </a:solidFill>
                  <a:bevel/>
                  <a:tailEnd type="arrow"/>
                </a:ln>
              </p:spPr>
              <p:style>
                <a:lnRef idx="1">
                  <a:schemeClr val="accent1"/>
                </a:lnRef>
                <a:fillRef idx="0">
                  <a:schemeClr val="accent1"/>
                </a:fillRef>
                <a:effectRef idx="0">
                  <a:schemeClr val="accent1"/>
                </a:effectRef>
                <a:fontRef idx="minor">
                  <a:schemeClr val="tx1"/>
                </a:fontRef>
              </p:style>
            </p:cxnSp>
          </p:grpSp>
          <p:sp>
            <p:nvSpPr>
              <p:cNvPr id="149" name="타원 148">
                <a:extLst>
                  <a:ext uri="{FF2B5EF4-FFF2-40B4-BE49-F238E27FC236}">
                    <a16:creationId xmlns:a16="http://schemas.microsoft.com/office/drawing/2014/main" id="{5A427B8A-9832-46EE-BEF6-7F2F0386DF73}"/>
                  </a:ext>
                </a:extLst>
              </p:cNvPr>
              <p:cNvSpPr/>
              <p:nvPr/>
            </p:nvSpPr>
            <p:spPr>
              <a:xfrm>
                <a:off x="4041510" y="3008193"/>
                <a:ext cx="1277419" cy="127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400" b="1" dirty="0">
                    <a:solidFill>
                      <a:srgbClr val="FF7954"/>
                    </a:solidFill>
                  </a:rPr>
                  <a:t>Doc2vec</a:t>
                </a:r>
                <a:endParaRPr lang="ko-KR" altLang="en-US" sz="2400" b="1" dirty="0">
                  <a:solidFill>
                    <a:srgbClr val="FF7954"/>
                  </a:solidFill>
                </a:endParaRPr>
              </a:p>
            </p:txBody>
          </p:sp>
        </p:grpSp>
        <p:sp>
          <p:nvSpPr>
            <p:cNvPr id="166" name="원호 165">
              <a:extLst>
                <a:ext uri="{FF2B5EF4-FFF2-40B4-BE49-F238E27FC236}">
                  <a16:creationId xmlns:a16="http://schemas.microsoft.com/office/drawing/2014/main" id="{139C0694-B47C-4737-845F-6282BF37AD9E}"/>
                </a:ext>
              </a:extLst>
            </p:cNvPr>
            <p:cNvSpPr/>
            <p:nvPr/>
          </p:nvSpPr>
          <p:spPr>
            <a:xfrm>
              <a:off x="1808592" y="1719223"/>
              <a:ext cx="2951721" cy="2951722"/>
            </a:xfrm>
            <a:prstGeom prst="arc">
              <a:avLst>
                <a:gd name="adj1" fmla="val 13312935"/>
                <a:gd name="adj2" fmla="val 19296203"/>
              </a:avLst>
            </a:pr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ko-KR" altLang="en-US" sz="1600">
                <a:solidFill>
                  <a:prstClr val="black"/>
                </a:solidFill>
              </a:endParaRPr>
            </a:p>
          </p:txBody>
        </p:sp>
      </p:grpSp>
      <p:grpSp>
        <p:nvGrpSpPr>
          <p:cNvPr id="8" name="그룹 7">
            <a:extLst>
              <a:ext uri="{FF2B5EF4-FFF2-40B4-BE49-F238E27FC236}">
                <a16:creationId xmlns:a16="http://schemas.microsoft.com/office/drawing/2014/main" id="{C83BD6C0-ADE2-4957-913E-EC1D404B2C4C}"/>
              </a:ext>
            </a:extLst>
          </p:cNvPr>
          <p:cNvGrpSpPr/>
          <p:nvPr/>
        </p:nvGrpSpPr>
        <p:grpSpPr>
          <a:xfrm>
            <a:off x="7074627" y="1719223"/>
            <a:ext cx="3692738" cy="2951722"/>
            <a:chOff x="7074627" y="1719223"/>
            <a:chExt cx="3692738" cy="2951722"/>
          </a:xfrm>
        </p:grpSpPr>
        <p:grpSp>
          <p:nvGrpSpPr>
            <p:cNvPr id="3" name="그룹 2">
              <a:extLst>
                <a:ext uri="{FF2B5EF4-FFF2-40B4-BE49-F238E27FC236}">
                  <a16:creationId xmlns:a16="http://schemas.microsoft.com/office/drawing/2014/main" id="{07B93F2A-F041-4D72-ABDC-0939C2B63C74}"/>
                </a:ext>
              </a:extLst>
            </p:cNvPr>
            <p:cNvGrpSpPr/>
            <p:nvPr/>
          </p:nvGrpSpPr>
          <p:grpSpPr>
            <a:xfrm>
              <a:off x="8790529" y="2608582"/>
              <a:ext cx="1976836" cy="1976836"/>
              <a:chOff x="6244110" y="3619233"/>
              <a:chExt cx="1976836" cy="1976836"/>
            </a:xfrm>
          </p:grpSpPr>
          <p:grpSp>
            <p:nvGrpSpPr>
              <p:cNvPr id="150" name="그룹 149">
                <a:extLst>
                  <a:ext uri="{FF2B5EF4-FFF2-40B4-BE49-F238E27FC236}">
                    <a16:creationId xmlns:a16="http://schemas.microsoft.com/office/drawing/2014/main" id="{1430C418-2AB9-4EFA-AA6F-95F41D3440A8}"/>
                  </a:ext>
                </a:extLst>
              </p:cNvPr>
              <p:cNvGrpSpPr/>
              <p:nvPr/>
            </p:nvGrpSpPr>
            <p:grpSpPr>
              <a:xfrm rot="5400000">
                <a:off x="6244110" y="3619233"/>
                <a:ext cx="1976836" cy="1976836"/>
                <a:chOff x="4020746" y="2782034"/>
                <a:chExt cx="2127497" cy="2127497"/>
              </a:xfrm>
            </p:grpSpPr>
            <p:sp>
              <p:nvSpPr>
                <p:cNvPr id="151" name="타원 150">
                  <a:extLst>
                    <a:ext uri="{FF2B5EF4-FFF2-40B4-BE49-F238E27FC236}">
                      <a16:creationId xmlns:a16="http://schemas.microsoft.com/office/drawing/2014/main" id="{94FC669A-47DE-454D-A1D4-E900D69CBF06}"/>
                    </a:ext>
                  </a:extLst>
                </p:cNvPr>
                <p:cNvSpPr/>
                <p:nvPr/>
              </p:nvSpPr>
              <p:spPr>
                <a:xfrm>
                  <a:off x="4188658" y="2942326"/>
                  <a:ext cx="1800000" cy="180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152" name="눈물 방울 151">
                  <a:extLst>
                    <a:ext uri="{FF2B5EF4-FFF2-40B4-BE49-F238E27FC236}">
                      <a16:creationId xmlns:a16="http://schemas.microsoft.com/office/drawing/2014/main" id="{F422D93A-4E15-4089-8F0D-09F3EDC7FADB}"/>
                    </a:ext>
                  </a:extLst>
                </p:cNvPr>
                <p:cNvSpPr/>
                <p:nvPr/>
              </p:nvSpPr>
              <p:spPr>
                <a:xfrm>
                  <a:off x="4248150" y="3001818"/>
                  <a:ext cx="1681018" cy="1681018"/>
                </a:xfrm>
                <a:prstGeom prst="teardrop">
                  <a:avLst/>
                </a:prstGeom>
                <a:solidFill>
                  <a:srgbClr val="6D5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153" name="원호 152">
                  <a:extLst>
                    <a:ext uri="{FF2B5EF4-FFF2-40B4-BE49-F238E27FC236}">
                      <a16:creationId xmlns:a16="http://schemas.microsoft.com/office/drawing/2014/main" id="{17569D26-DED7-4C7C-9D07-41F5F6C0F399}"/>
                    </a:ext>
                  </a:extLst>
                </p:cNvPr>
                <p:cNvSpPr/>
                <p:nvPr/>
              </p:nvSpPr>
              <p:spPr>
                <a:xfrm>
                  <a:off x="4020746" y="2782034"/>
                  <a:ext cx="2127497" cy="2127497"/>
                </a:xfrm>
                <a:prstGeom prst="arc">
                  <a:avLst>
                    <a:gd name="adj1" fmla="val 20104140"/>
                    <a:gd name="adj2" fmla="val 17782556"/>
                  </a:avLst>
                </a:prstGeom>
                <a:noFill/>
                <a:ln>
                  <a:solidFill>
                    <a:srgbClr val="6D524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400" b="1" dirty="0">
                    <a:solidFill>
                      <a:srgbClr val="ED7D31"/>
                    </a:solidFill>
                  </a:endParaRPr>
                </a:p>
              </p:txBody>
            </p:sp>
            <p:cxnSp>
              <p:nvCxnSpPr>
                <p:cNvPr id="154" name="직선 화살표 연결선 153">
                  <a:extLst>
                    <a:ext uri="{FF2B5EF4-FFF2-40B4-BE49-F238E27FC236}">
                      <a16:creationId xmlns:a16="http://schemas.microsoft.com/office/drawing/2014/main" id="{2B101097-0E3E-410B-95B9-D4C9CEC4B5EE}"/>
                    </a:ext>
                  </a:extLst>
                </p:cNvPr>
                <p:cNvCxnSpPr>
                  <a:cxnSpLocks/>
                </p:cNvCxnSpPr>
                <p:nvPr/>
              </p:nvCxnSpPr>
              <p:spPr>
                <a:xfrm flipV="1">
                  <a:off x="5624368" y="3095450"/>
                  <a:ext cx="214013" cy="181150"/>
                </a:xfrm>
                <a:prstGeom prst="straightConnector1">
                  <a:avLst/>
                </a:prstGeom>
                <a:ln w="22225" cap="sq">
                  <a:solidFill>
                    <a:schemeClr val="bg1"/>
                  </a:solidFill>
                  <a:bevel/>
                  <a:tailEnd type="arrow"/>
                </a:ln>
              </p:spPr>
              <p:style>
                <a:lnRef idx="1">
                  <a:schemeClr val="accent1"/>
                </a:lnRef>
                <a:fillRef idx="0">
                  <a:schemeClr val="accent1"/>
                </a:fillRef>
                <a:effectRef idx="0">
                  <a:schemeClr val="accent1"/>
                </a:effectRef>
                <a:fontRef idx="minor">
                  <a:schemeClr val="tx1"/>
                </a:fontRef>
              </p:style>
            </p:cxnSp>
          </p:grpSp>
          <p:sp>
            <p:nvSpPr>
              <p:cNvPr id="155" name="타원 154">
                <a:extLst>
                  <a:ext uri="{FF2B5EF4-FFF2-40B4-BE49-F238E27FC236}">
                    <a16:creationId xmlns:a16="http://schemas.microsoft.com/office/drawing/2014/main" id="{711B2503-F0C2-4118-8BBE-2AD8088D9B71}"/>
                  </a:ext>
                </a:extLst>
              </p:cNvPr>
              <p:cNvSpPr/>
              <p:nvPr/>
            </p:nvSpPr>
            <p:spPr>
              <a:xfrm>
                <a:off x="6597688" y="3965730"/>
                <a:ext cx="1277419" cy="127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2000" b="1" dirty="0" err="1">
                    <a:solidFill>
                      <a:srgbClr val="6D524A"/>
                    </a:solidFill>
                  </a:rPr>
                  <a:t>KoBERT</a:t>
                </a:r>
                <a:r>
                  <a:rPr lang="en-US" altLang="ko-KR" sz="1200" dirty="0">
                    <a:solidFill>
                      <a:srgbClr val="6D524A"/>
                    </a:solidFill>
                  </a:rPr>
                  <a:t> </a:t>
                </a:r>
              </a:p>
              <a:p>
                <a:pPr algn="ctr"/>
                <a:r>
                  <a:rPr lang="en-US" altLang="ko-KR" sz="1200" dirty="0">
                    <a:solidFill>
                      <a:srgbClr val="6D524A"/>
                    </a:solidFill>
                  </a:rPr>
                  <a:t>&amp;</a:t>
                </a:r>
              </a:p>
              <a:p>
                <a:pPr algn="ctr"/>
                <a:r>
                  <a:rPr lang="en-US" altLang="ko-KR" sz="2000" b="1" dirty="0" err="1">
                    <a:solidFill>
                      <a:srgbClr val="6D524A"/>
                    </a:solidFill>
                  </a:rPr>
                  <a:t>Okt</a:t>
                </a:r>
                <a:endParaRPr lang="en-US" altLang="ko-KR" sz="2000" dirty="0">
                  <a:solidFill>
                    <a:srgbClr val="6D524A"/>
                  </a:solidFill>
                </a:endParaRPr>
              </a:p>
            </p:txBody>
          </p:sp>
        </p:grpSp>
        <p:sp>
          <p:nvSpPr>
            <p:cNvPr id="167" name="원호 166">
              <a:extLst>
                <a:ext uri="{FF2B5EF4-FFF2-40B4-BE49-F238E27FC236}">
                  <a16:creationId xmlns:a16="http://schemas.microsoft.com/office/drawing/2014/main" id="{23201E02-E260-4C9F-9A70-D2C3F26580A2}"/>
                </a:ext>
              </a:extLst>
            </p:cNvPr>
            <p:cNvSpPr/>
            <p:nvPr/>
          </p:nvSpPr>
          <p:spPr>
            <a:xfrm>
              <a:off x="7074627" y="1719223"/>
              <a:ext cx="2951721" cy="2951722"/>
            </a:xfrm>
            <a:prstGeom prst="arc">
              <a:avLst>
                <a:gd name="adj1" fmla="val 13312935"/>
                <a:gd name="adj2" fmla="val 19296203"/>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solidFill>
                  <a:prstClr val="black"/>
                </a:solidFill>
              </a:endParaRPr>
            </a:p>
          </p:txBody>
        </p:sp>
      </p:grpSp>
      <p:grpSp>
        <p:nvGrpSpPr>
          <p:cNvPr id="47" name="그룹 46">
            <a:extLst>
              <a:ext uri="{FF2B5EF4-FFF2-40B4-BE49-F238E27FC236}">
                <a16:creationId xmlns:a16="http://schemas.microsoft.com/office/drawing/2014/main" id="{1F61359C-2952-452E-8FB1-E8D4477716DB}"/>
              </a:ext>
            </a:extLst>
          </p:cNvPr>
          <p:cNvGrpSpPr/>
          <p:nvPr/>
        </p:nvGrpSpPr>
        <p:grpSpPr>
          <a:xfrm rot="16200000">
            <a:off x="6261009" y="3646942"/>
            <a:ext cx="1976836" cy="1976836"/>
            <a:chOff x="8800288" y="2661696"/>
            <a:chExt cx="1976836" cy="1976836"/>
          </a:xfrm>
        </p:grpSpPr>
        <p:grpSp>
          <p:nvGrpSpPr>
            <p:cNvPr id="48" name="그룹 47">
              <a:extLst>
                <a:ext uri="{FF2B5EF4-FFF2-40B4-BE49-F238E27FC236}">
                  <a16:creationId xmlns:a16="http://schemas.microsoft.com/office/drawing/2014/main" id="{889FEB59-16A2-43BC-9340-E53BFF7646E3}"/>
                </a:ext>
              </a:extLst>
            </p:cNvPr>
            <p:cNvGrpSpPr/>
            <p:nvPr/>
          </p:nvGrpSpPr>
          <p:grpSpPr>
            <a:xfrm rot="5400000">
              <a:off x="8800288" y="2661696"/>
              <a:ext cx="1976836" cy="1976836"/>
              <a:chOff x="4020746" y="2782034"/>
              <a:chExt cx="2127497" cy="2127497"/>
            </a:xfrm>
          </p:grpSpPr>
          <p:sp>
            <p:nvSpPr>
              <p:cNvPr id="50" name="타원 49">
                <a:extLst>
                  <a:ext uri="{FF2B5EF4-FFF2-40B4-BE49-F238E27FC236}">
                    <a16:creationId xmlns:a16="http://schemas.microsoft.com/office/drawing/2014/main" id="{F04320DD-A224-43D9-9AE4-DD55C3ED36AA}"/>
                  </a:ext>
                </a:extLst>
              </p:cNvPr>
              <p:cNvSpPr/>
              <p:nvPr/>
            </p:nvSpPr>
            <p:spPr>
              <a:xfrm>
                <a:off x="4188658" y="2942326"/>
                <a:ext cx="1800000" cy="180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51" name="눈물 방울 50">
                <a:extLst>
                  <a:ext uri="{FF2B5EF4-FFF2-40B4-BE49-F238E27FC236}">
                    <a16:creationId xmlns:a16="http://schemas.microsoft.com/office/drawing/2014/main" id="{2503938D-941F-42D4-94DD-F668D9F5DF6F}"/>
                  </a:ext>
                </a:extLst>
              </p:cNvPr>
              <p:cNvSpPr/>
              <p:nvPr/>
            </p:nvSpPr>
            <p:spPr>
              <a:xfrm>
                <a:off x="4248150" y="3001818"/>
                <a:ext cx="1681018" cy="1681018"/>
              </a:xfrm>
              <a:prstGeom prst="teardrop">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prstClr val="white"/>
                  </a:solidFill>
                </a:endParaRPr>
              </a:p>
            </p:txBody>
          </p:sp>
          <p:sp>
            <p:nvSpPr>
              <p:cNvPr id="52" name="원호 51">
                <a:extLst>
                  <a:ext uri="{FF2B5EF4-FFF2-40B4-BE49-F238E27FC236}">
                    <a16:creationId xmlns:a16="http://schemas.microsoft.com/office/drawing/2014/main" id="{0DF813BF-DD18-4566-916C-F36BBCFFD813}"/>
                  </a:ext>
                </a:extLst>
              </p:cNvPr>
              <p:cNvSpPr/>
              <p:nvPr/>
            </p:nvSpPr>
            <p:spPr>
              <a:xfrm>
                <a:off x="4020746" y="2782034"/>
                <a:ext cx="2127497" cy="2127497"/>
              </a:xfrm>
              <a:prstGeom prst="arc">
                <a:avLst>
                  <a:gd name="adj1" fmla="val 20104140"/>
                  <a:gd name="adj2" fmla="val 1778255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400" b="1" dirty="0">
                  <a:solidFill>
                    <a:srgbClr val="ED7D31"/>
                  </a:solidFill>
                </a:endParaRPr>
              </a:p>
            </p:txBody>
          </p:sp>
          <p:cxnSp>
            <p:nvCxnSpPr>
              <p:cNvPr id="53" name="직선 화살표 연결선 52">
                <a:extLst>
                  <a:ext uri="{FF2B5EF4-FFF2-40B4-BE49-F238E27FC236}">
                    <a16:creationId xmlns:a16="http://schemas.microsoft.com/office/drawing/2014/main" id="{FF6BE9C6-0953-4F3A-A599-17C769F7114D}"/>
                  </a:ext>
                </a:extLst>
              </p:cNvPr>
              <p:cNvCxnSpPr>
                <a:cxnSpLocks/>
              </p:cNvCxnSpPr>
              <p:nvPr/>
            </p:nvCxnSpPr>
            <p:spPr>
              <a:xfrm flipV="1">
                <a:off x="5624368" y="3095450"/>
                <a:ext cx="214013" cy="181150"/>
              </a:xfrm>
              <a:prstGeom prst="straightConnector1">
                <a:avLst/>
              </a:prstGeom>
              <a:ln w="22225" cap="sq">
                <a:solidFill>
                  <a:schemeClr val="bg1"/>
                </a:solidFill>
                <a:bevel/>
                <a:tailEnd type="arrow"/>
              </a:ln>
            </p:spPr>
            <p:style>
              <a:lnRef idx="1">
                <a:schemeClr val="accent1"/>
              </a:lnRef>
              <a:fillRef idx="0">
                <a:schemeClr val="accent1"/>
              </a:fillRef>
              <a:effectRef idx="0">
                <a:schemeClr val="accent1"/>
              </a:effectRef>
              <a:fontRef idx="minor">
                <a:schemeClr val="tx1"/>
              </a:fontRef>
            </p:style>
          </p:cxnSp>
        </p:grpSp>
        <p:sp>
          <p:nvSpPr>
            <p:cNvPr id="49" name="타원 48">
              <a:extLst>
                <a:ext uri="{FF2B5EF4-FFF2-40B4-BE49-F238E27FC236}">
                  <a16:creationId xmlns:a16="http://schemas.microsoft.com/office/drawing/2014/main" id="{D335D1A6-DFC5-41A5-BE11-C1A230860767}"/>
                </a:ext>
              </a:extLst>
            </p:cNvPr>
            <p:cNvSpPr/>
            <p:nvPr/>
          </p:nvSpPr>
          <p:spPr>
            <a:xfrm rot="5400000">
              <a:off x="9153866" y="3008193"/>
              <a:ext cx="1277419" cy="1277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200" dirty="0">
                  <a:solidFill>
                    <a:prstClr val="white">
                      <a:lumMod val="75000"/>
                    </a:prstClr>
                  </a:solidFill>
                </a:rPr>
                <a:t>Websites use</a:t>
              </a:r>
            </a:p>
            <a:p>
              <a:pPr algn="ctr"/>
              <a:r>
                <a:rPr lang="en-US" altLang="ko-KR" sz="1200" dirty="0">
                  <a:solidFill>
                    <a:prstClr val="white">
                      <a:lumMod val="75000"/>
                    </a:prstClr>
                  </a:solidFill>
                </a:rPr>
                <a:t>Korean language!</a:t>
              </a:r>
            </a:p>
          </p:txBody>
        </p:sp>
      </p:grpSp>
      <p:sp>
        <p:nvSpPr>
          <p:cNvPr id="54" name="직사각형 53">
            <a:extLst>
              <a:ext uri="{FF2B5EF4-FFF2-40B4-BE49-F238E27FC236}">
                <a16:creationId xmlns:a16="http://schemas.microsoft.com/office/drawing/2014/main" id="{89F0F8EB-459B-43E4-9559-7D35CC36FF4C}"/>
              </a:ext>
            </a:extLst>
          </p:cNvPr>
          <p:cNvSpPr/>
          <p:nvPr/>
        </p:nvSpPr>
        <p:spPr>
          <a:xfrm>
            <a:off x="6034142" y="2235465"/>
            <a:ext cx="2649520" cy="1384995"/>
          </a:xfrm>
          <a:prstGeom prst="rect">
            <a:avLst/>
          </a:prstGeom>
        </p:spPr>
        <p:txBody>
          <a:bodyPr wrap="square">
            <a:spAutoFit/>
          </a:bodyPr>
          <a:lstStyle/>
          <a:p>
            <a:pPr algn="ctr">
              <a:lnSpc>
                <a:spcPct val="150000"/>
              </a:lnSpc>
            </a:pPr>
            <a:r>
              <a:rPr lang="en-US" altLang="ko-KR" sz="1400" b="1" dirty="0" err="1"/>
              <a:t>KoBERT</a:t>
            </a:r>
            <a:r>
              <a:rPr lang="en-US" altLang="ko-KR" sz="1400" b="1" dirty="0"/>
              <a:t> for extracting contextual meaning &amp;</a:t>
            </a:r>
            <a:endParaRPr lang="en-US" altLang="ko-KR" sz="900" dirty="0">
              <a:solidFill>
                <a:prstClr val="white">
                  <a:lumMod val="65000"/>
                </a:prstClr>
              </a:solidFill>
            </a:endParaRPr>
          </a:p>
          <a:p>
            <a:pPr algn="ctr">
              <a:lnSpc>
                <a:spcPct val="150000"/>
              </a:lnSpc>
            </a:pPr>
            <a:r>
              <a:rPr lang="en-US" altLang="ko-KR" sz="1400" b="1" dirty="0" err="1"/>
              <a:t>Okt</a:t>
            </a:r>
            <a:r>
              <a:rPr lang="en-US" altLang="ko-KR" sz="1400" b="1" dirty="0"/>
              <a:t> for highlighting keywords and parlance</a:t>
            </a:r>
          </a:p>
        </p:txBody>
      </p:sp>
    </p:spTree>
    <p:extLst>
      <p:ext uri="{BB962C8B-B14F-4D97-AF65-F5344CB8AC3E}">
        <p14:creationId xmlns:p14="http://schemas.microsoft.com/office/powerpoint/2010/main" val="22107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down)">
                                      <p:cBhvr>
                                        <p:cTn id="7" dur="500"/>
                                        <p:tgtEl>
                                          <p:spTgt spid="16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
        <p:cNvGrpSpPr/>
        <p:nvPr/>
      </p:nvGrpSpPr>
      <p:grpSpPr>
        <a:xfrm>
          <a:off x="0" y="0"/>
          <a:ext cx="0" cy="0"/>
          <a:chOff x="0" y="0"/>
          <a:chExt cx="0" cy="0"/>
        </a:xfrm>
      </p:grpSpPr>
      <p:grpSp>
        <p:nvGrpSpPr>
          <p:cNvPr id="2" name="그룹 1"/>
          <p:cNvGrpSpPr/>
          <p:nvPr/>
        </p:nvGrpSpPr>
        <p:grpSpPr>
          <a:xfrm>
            <a:off x="82019" y="-766582"/>
            <a:ext cx="13969129" cy="9926366"/>
            <a:chOff x="0" y="-826034"/>
            <a:chExt cx="13969129" cy="9926366"/>
          </a:xfrm>
        </p:grpSpPr>
        <p:sp>
          <p:nvSpPr>
            <p:cNvPr id="18" name="사각형: 둥근 위쪽 모서리 17">
              <a:extLst>
                <a:ext uri="{FF2B5EF4-FFF2-40B4-BE49-F238E27FC236}">
                  <a16:creationId xmlns:a16="http://schemas.microsoft.com/office/drawing/2014/main" id="{70536AD7-D36B-43E0-93BD-3B2A63B5F8E2}"/>
                </a:ext>
              </a:extLst>
            </p:cNvPr>
            <p:cNvSpPr/>
            <p:nvPr/>
          </p:nvSpPr>
          <p:spPr>
            <a:xfrm>
              <a:off x="269876" y="263495"/>
              <a:ext cx="11652247" cy="6594505"/>
            </a:xfrm>
            <a:prstGeom prst="round2SameRect">
              <a:avLst>
                <a:gd name="adj1" fmla="val 1593"/>
                <a:gd name="adj2" fmla="val 0"/>
              </a:avLst>
            </a:prstGeom>
            <a:solidFill>
              <a:srgbClr val="F6F7FB"/>
            </a:solidFill>
            <a:ln>
              <a:noFill/>
            </a:ln>
            <a:effectLst>
              <a:outerShdw blurRad="228600" sx="101000" sy="101000" algn="ctr" rotWithShape="0">
                <a:srgbClr val="363B6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endParaRPr lang="ko-KR" altLang="en-US" sz="3200" kern="0" dirty="0">
                <a:solidFill>
                  <a:prstClr val="white"/>
                </a:solidFill>
              </a:endParaRPr>
            </a:p>
          </p:txBody>
        </p:sp>
        <p:sp>
          <p:nvSpPr>
            <p:cNvPr id="19" name="타원 18">
              <a:extLst>
                <a:ext uri="{FF2B5EF4-FFF2-40B4-BE49-F238E27FC236}">
                  <a16:creationId xmlns:a16="http://schemas.microsoft.com/office/drawing/2014/main" id="{7AB72E17-5506-4E2B-B73C-9125F20E8CA9}"/>
                </a:ext>
              </a:extLst>
            </p:cNvPr>
            <p:cNvSpPr/>
            <p:nvPr/>
          </p:nvSpPr>
          <p:spPr>
            <a:xfrm>
              <a:off x="0" y="-826034"/>
              <a:ext cx="4110273" cy="4490518"/>
            </a:xfrm>
            <a:prstGeom prst="ellipse">
              <a:avLst/>
            </a:prstGeom>
            <a:solidFill>
              <a:srgbClr val="FD9374">
                <a:alpha val="7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0" name="타원 19">
              <a:extLst>
                <a:ext uri="{FF2B5EF4-FFF2-40B4-BE49-F238E27FC236}">
                  <a16:creationId xmlns:a16="http://schemas.microsoft.com/office/drawing/2014/main" id="{1456B6E9-CBFD-42B8-9711-178BDBE5D77A}"/>
                </a:ext>
              </a:extLst>
            </p:cNvPr>
            <p:cNvSpPr/>
            <p:nvPr/>
          </p:nvSpPr>
          <p:spPr>
            <a:xfrm rot="17488638">
              <a:off x="8874240" y="-1305927"/>
              <a:ext cx="4110273" cy="5144364"/>
            </a:xfrm>
            <a:prstGeom prst="ellipse">
              <a:avLst/>
            </a:prstGeom>
            <a:solidFill>
              <a:srgbClr val="7030A0">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3" name="타원 82">
              <a:extLst>
                <a:ext uri="{FF2B5EF4-FFF2-40B4-BE49-F238E27FC236}">
                  <a16:creationId xmlns:a16="http://schemas.microsoft.com/office/drawing/2014/main" id="{1456B6E9-CBFD-42B8-9711-178BDBE5D77A}"/>
                </a:ext>
              </a:extLst>
            </p:cNvPr>
            <p:cNvSpPr/>
            <p:nvPr/>
          </p:nvSpPr>
          <p:spPr>
            <a:xfrm rot="20389305">
              <a:off x="8243280" y="2456170"/>
              <a:ext cx="5725849" cy="6644162"/>
            </a:xfrm>
            <a:prstGeom prst="ellipse">
              <a:avLst/>
            </a:prstGeom>
            <a:solidFill>
              <a:srgbClr val="FC9974">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1" name="사각형: 둥근 모서리 20">
              <a:extLst>
                <a:ext uri="{FF2B5EF4-FFF2-40B4-BE49-F238E27FC236}">
                  <a16:creationId xmlns:a16="http://schemas.microsoft.com/office/drawing/2014/main" id="{36E35FBB-E26E-48C6-9597-984E6BE15E57}"/>
                </a:ext>
              </a:extLst>
            </p:cNvPr>
            <p:cNvSpPr/>
            <p:nvPr/>
          </p:nvSpPr>
          <p:spPr>
            <a:xfrm>
              <a:off x="131955" y="511687"/>
              <a:ext cx="1117725" cy="460824"/>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latinLnBrk="0">
                <a:defRPr/>
              </a:pPr>
              <a:r>
                <a:rPr lang="en-US" altLang="ko-KR" sz="1200" b="1" kern="0" dirty="0">
                  <a:ln w="3175">
                    <a:noFill/>
                  </a:ln>
                  <a:solidFill>
                    <a:srgbClr val="363B64"/>
                  </a:solidFill>
                </a:rPr>
                <a:t>K</a:t>
              </a:r>
              <a:r>
                <a:rPr lang="en-US" altLang="ko-KR" sz="1200" kern="0" dirty="0">
                  <a:ln w="3175">
                    <a:noFill/>
                  </a:ln>
                  <a:solidFill>
                    <a:srgbClr val="363B64"/>
                  </a:solidFill>
                </a:rPr>
                <a:t>ey idea</a:t>
              </a:r>
            </a:p>
          </p:txBody>
        </p:sp>
        <p:grpSp>
          <p:nvGrpSpPr>
            <p:cNvPr id="23" name="Group 23">
              <a:extLst>
                <a:ext uri="{FF2B5EF4-FFF2-40B4-BE49-F238E27FC236}">
                  <a16:creationId xmlns:a16="http://schemas.microsoft.com/office/drawing/2014/main" id="{3E4B27B9-FAAE-4F37-98F9-B639CDA3B2F3}"/>
                </a:ext>
              </a:extLst>
            </p:cNvPr>
            <p:cNvGrpSpPr>
              <a:grpSpLocks noChangeAspect="1"/>
            </p:cNvGrpSpPr>
            <p:nvPr/>
          </p:nvGrpSpPr>
          <p:grpSpPr bwMode="auto">
            <a:xfrm>
              <a:off x="254636" y="644021"/>
              <a:ext cx="175579" cy="161160"/>
              <a:chOff x="2577" y="1104"/>
              <a:chExt cx="414" cy="380"/>
            </a:xfrm>
            <a:solidFill>
              <a:srgbClr val="363B64"/>
            </a:solidFill>
          </p:grpSpPr>
          <p:sp>
            <p:nvSpPr>
              <p:cNvPr id="24" name="Freeform 24">
                <a:extLst>
                  <a:ext uri="{FF2B5EF4-FFF2-40B4-BE49-F238E27FC236}">
                    <a16:creationId xmlns:a16="http://schemas.microsoft.com/office/drawing/2014/main" id="{0F39C1FA-44BE-4E8B-A2B0-01238E9A2285}"/>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5" name="Freeform 25">
                <a:extLst>
                  <a:ext uri="{FF2B5EF4-FFF2-40B4-BE49-F238E27FC236}">
                    <a16:creationId xmlns:a16="http://schemas.microsoft.com/office/drawing/2014/main" id="{8A8C4296-820D-4400-ADD5-5E3F78E3C97F}"/>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26">
                <a:extLst>
                  <a:ext uri="{FF2B5EF4-FFF2-40B4-BE49-F238E27FC236}">
                    <a16:creationId xmlns:a16="http://schemas.microsoft.com/office/drawing/2014/main" id="{A1C04D46-F692-4C73-B258-5127A1C190A5}"/>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7" name="Freeform 27">
                <a:extLst>
                  <a:ext uri="{FF2B5EF4-FFF2-40B4-BE49-F238E27FC236}">
                    <a16:creationId xmlns:a16="http://schemas.microsoft.com/office/drawing/2014/main" id="{4EE01EF8-880C-4892-8E0C-3F82396C023C}"/>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8" name="Freeform 28">
                <a:extLst>
                  <a:ext uri="{FF2B5EF4-FFF2-40B4-BE49-F238E27FC236}">
                    <a16:creationId xmlns:a16="http://schemas.microsoft.com/office/drawing/2014/main" id="{532017BE-9FF5-4B7D-B44B-369310C79B3B}"/>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82" name="사각형: 둥근 모서리 20">
              <a:extLst>
                <a:ext uri="{FF2B5EF4-FFF2-40B4-BE49-F238E27FC236}">
                  <a16:creationId xmlns:a16="http://schemas.microsoft.com/office/drawing/2014/main" id="{36E35FBB-E26E-48C6-9597-984E6BE15E57}"/>
                </a:ext>
              </a:extLst>
            </p:cNvPr>
            <p:cNvSpPr/>
            <p:nvPr/>
          </p:nvSpPr>
          <p:spPr>
            <a:xfrm>
              <a:off x="1496272" y="511686"/>
              <a:ext cx="10187727" cy="460825"/>
            </a:xfrm>
            <a:prstGeom prst="roundRect">
              <a:avLst>
                <a:gd name="adj" fmla="val 23687"/>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pPr latinLnBrk="0">
                <a:lnSpc>
                  <a:spcPct val="150000"/>
                </a:lnSpc>
                <a:defRPr/>
              </a:pPr>
              <a:r>
                <a:rPr lang="en-US" altLang="ko-KR" sz="2000" b="1" i="1" kern="0" dirty="0">
                  <a:solidFill>
                    <a:srgbClr val="363B64"/>
                  </a:solidFill>
                </a:rPr>
                <a:t>Analysis Methodology</a:t>
              </a:r>
              <a:endParaRPr lang="ko-KR" altLang="en-US" sz="2000" dirty="0">
                <a:solidFill>
                  <a:prstClr val="black"/>
                </a:solidFill>
              </a:endParaRPr>
            </a:p>
          </p:txBody>
        </p:sp>
      </p:grpSp>
      <p:grpSp>
        <p:nvGrpSpPr>
          <p:cNvPr id="30" name="그룹 29">
            <a:extLst>
              <a:ext uri="{FF2B5EF4-FFF2-40B4-BE49-F238E27FC236}">
                <a16:creationId xmlns:a16="http://schemas.microsoft.com/office/drawing/2014/main" id="{DCBEE7ED-6B03-41BF-B7BB-8D41447BBD92}"/>
              </a:ext>
            </a:extLst>
          </p:cNvPr>
          <p:cNvGrpSpPr/>
          <p:nvPr/>
        </p:nvGrpSpPr>
        <p:grpSpPr>
          <a:xfrm>
            <a:off x="1557596" y="2651245"/>
            <a:ext cx="8778433" cy="1899841"/>
            <a:chOff x="3604035" y="2817302"/>
            <a:chExt cx="5652836" cy="1223395"/>
          </a:xfrm>
        </p:grpSpPr>
        <p:sp>
          <p:nvSpPr>
            <p:cNvPr id="31" name="원호 30">
              <a:extLst>
                <a:ext uri="{FF2B5EF4-FFF2-40B4-BE49-F238E27FC236}">
                  <a16:creationId xmlns:a16="http://schemas.microsoft.com/office/drawing/2014/main" id="{37D7FA17-C5A6-4655-A726-00F62C73EF03}"/>
                </a:ext>
              </a:extLst>
            </p:cNvPr>
            <p:cNvSpPr/>
            <p:nvPr/>
          </p:nvSpPr>
          <p:spPr>
            <a:xfrm>
              <a:off x="3604035" y="2817302"/>
              <a:ext cx="1223395" cy="1223395"/>
            </a:xfrm>
            <a:prstGeom prst="arc">
              <a:avLst>
                <a:gd name="adj1" fmla="val 1130837"/>
                <a:gd name="adj2" fmla="val 20536047"/>
              </a:avLst>
            </a:prstGeom>
            <a:noFill/>
            <a:ln w="38100">
              <a:solidFill>
                <a:srgbClr val="FC9974"/>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2" name="원호 31">
              <a:extLst>
                <a:ext uri="{FF2B5EF4-FFF2-40B4-BE49-F238E27FC236}">
                  <a16:creationId xmlns:a16="http://schemas.microsoft.com/office/drawing/2014/main" id="{9FE33C02-F068-47FA-88E6-877C094FE52E}"/>
                </a:ext>
              </a:extLst>
            </p:cNvPr>
            <p:cNvSpPr/>
            <p:nvPr/>
          </p:nvSpPr>
          <p:spPr>
            <a:xfrm>
              <a:off x="4782186" y="3556809"/>
              <a:ext cx="255619" cy="255619"/>
            </a:xfrm>
            <a:prstGeom prst="arc">
              <a:avLst>
                <a:gd name="adj1" fmla="val 11964992"/>
                <a:gd name="adj2" fmla="val 16232117"/>
              </a:avLst>
            </a:prstGeom>
            <a:noFill/>
            <a:ln w="38100">
              <a:solidFill>
                <a:srgbClr val="FC99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3" name="직선 연결선 32">
              <a:extLst>
                <a:ext uri="{FF2B5EF4-FFF2-40B4-BE49-F238E27FC236}">
                  <a16:creationId xmlns:a16="http://schemas.microsoft.com/office/drawing/2014/main" id="{8F5327C3-60A7-4F91-A4AE-C62130A97EEC}"/>
                </a:ext>
              </a:extLst>
            </p:cNvPr>
            <p:cNvCxnSpPr>
              <a:cxnSpLocks/>
            </p:cNvCxnSpPr>
            <p:nvPr/>
          </p:nvCxnSpPr>
          <p:spPr>
            <a:xfrm>
              <a:off x="4908027" y="3556809"/>
              <a:ext cx="720000" cy="0"/>
            </a:xfrm>
            <a:prstGeom prst="line">
              <a:avLst/>
            </a:prstGeom>
            <a:ln w="38100">
              <a:solidFill>
                <a:srgbClr val="FF7C80"/>
              </a:solidFill>
              <a:tailEnd type="none"/>
            </a:ln>
          </p:spPr>
          <p:style>
            <a:lnRef idx="1">
              <a:schemeClr val="accent1"/>
            </a:lnRef>
            <a:fillRef idx="0">
              <a:schemeClr val="accent1"/>
            </a:fillRef>
            <a:effectRef idx="0">
              <a:schemeClr val="accent1"/>
            </a:effectRef>
            <a:fontRef idx="minor">
              <a:schemeClr val="tx1"/>
            </a:fontRef>
          </p:style>
        </p:cxnSp>
        <p:grpSp>
          <p:nvGrpSpPr>
            <p:cNvPr id="34" name="그룹 33">
              <a:extLst>
                <a:ext uri="{FF2B5EF4-FFF2-40B4-BE49-F238E27FC236}">
                  <a16:creationId xmlns:a16="http://schemas.microsoft.com/office/drawing/2014/main" id="{21DD002C-8D29-49A8-9B48-F0DF53BCC018}"/>
                </a:ext>
              </a:extLst>
            </p:cNvPr>
            <p:cNvGrpSpPr/>
            <p:nvPr/>
          </p:nvGrpSpPr>
          <p:grpSpPr>
            <a:xfrm flipH="1" flipV="1">
              <a:off x="5037805" y="3301191"/>
              <a:ext cx="845840" cy="255619"/>
              <a:chOff x="6263981" y="3905077"/>
              <a:chExt cx="845840" cy="255619"/>
            </a:xfrm>
          </p:grpSpPr>
          <p:sp>
            <p:nvSpPr>
              <p:cNvPr id="44" name="원호 43">
                <a:extLst>
                  <a:ext uri="{FF2B5EF4-FFF2-40B4-BE49-F238E27FC236}">
                    <a16:creationId xmlns:a16="http://schemas.microsoft.com/office/drawing/2014/main" id="{E326E402-0874-4A74-8D02-3F08F13D67E5}"/>
                  </a:ext>
                </a:extLst>
              </p:cNvPr>
              <p:cNvSpPr/>
              <p:nvPr/>
            </p:nvSpPr>
            <p:spPr>
              <a:xfrm>
                <a:off x="6263981" y="3905077"/>
                <a:ext cx="255619" cy="255619"/>
              </a:xfrm>
              <a:prstGeom prst="arc">
                <a:avLst>
                  <a:gd name="adj1" fmla="val 10554165"/>
                  <a:gd name="adj2" fmla="val 16232117"/>
                </a:avLst>
              </a:prstGeom>
              <a:noFill/>
              <a:ln w="38100">
                <a:solidFill>
                  <a:srgbClr val="FC99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45" name="직선 연결선 44">
                <a:extLst>
                  <a:ext uri="{FF2B5EF4-FFF2-40B4-BE49-F238E27FC236}">
                    <a16:creationId xmlns:a16="http://schemas.microsoft.com/office/drawing/2014/main" id="{34432041-188E-4510-9B74-196480FFEC62}"/>
                  </a:ext>
                </a:extLst>
              </p:cNvPr>
              <p:cNvCxnSpPr>
                <a:cxnSpLocks/>
              </p:cNvCxnSpPr>
              <p:nvPr/>
            </p:nvCxnSpPr>
            <p:spPr>
              <a:xfrm>
                <a:off x="6389821" y="3905077"/>
                <a:ext cx="720000" cy="0"/>
              </a:xfrm>
              <a:prstGeom prst="line">
                <a:avLst/>
              </a:prstGeom>
              <a:ln w="38100">
                <a:solidFill>
                  <a:srgbClr val="FC9974"/>
                </a:solidFill>
                <a:tailEnd type="none"/>
              </a:ln>
            </p:spPr>
            <p:style>
              <a:lnRef idx="1">
                <a:schemeClr val="accent1"/>
              </a:lnRef>
              <a:fillRef idx="0">
                <a:schemeClr val="accent1"/>
              </a:fillRef>
              <a:effectRef idx="0">
                <a:schemeClr val="accent1"/>
              </a:effectRef>
              <a:fontRef idx="minor">
                <a:schemeClr val="tx1"/>
              </a:fontRef>
            </p:style>
          </p:cxnSp>
        </p:grpSp>
        <p:sp>
          <p:nvSpPr>
            <p:cNvPr id="35" name="원호 34">
              <a:extLst>
                <a:ext uri="{FF2B5EF4-FFF2-40B4-BE49-F238E27FC236}">
                  <a16:creationId xmlns:a16="http://schemas.microsoft.com/office/drawing/2014/main" id="{AC892309-EC77-4563-81E9-E0660377C93F}"/>
                </a:ext>
              </a:extLst>
            </p:cNvPr>
            <p:cNvSpPr/>
            <p:nvPr/>
          </p:nvSpPr>
          <p:spPr>
            <a:xfrm>
              <a:off x="5883645" y="2817302"/>
              <a:ext cx="1223395" cy="1223395"/>
            </a:xfrm>
            <a:prstGeom prst="arc">
              <a:avLst>
                <a:gd name="adj1" fmla="val 10780936"/>
                <a:gd name="adj2" fmla="val 20274692"/>
              </a:avLst>
            </a:prstGeom>
            <a:noFill/>
            <a:ln w="38100">
              <a:solidFill>
                <a:srgbClr val="FC99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6" name="원호 35">
              <a:extLst>
                <a:ext uri="{FF2B5EF4-FFF2-40B4-BE49-F238E27FC236}">
                  <a16:creationId xmlns:a16="http://schemas.microsoft.com/office/drawing/2014/main" id="{C72D9DEB-095F-440F-86D9-54CC07219FAB}"/>
                </a:ext>
              </a:extLst>
            </p:cNvPr>
            <p:cNvSpPr/>
            <p:nvPr/>
          </p:nvSpPr>
          <p:spPr>
            <a:xfrm>
              <a:off x="5883645" y="2817302"/>
              <a:ext cx="1223395" cy="1223395"/>
            </a:xfrm>
            <a:prstGeom prst="arc">
              <a:avLst>
                <a:gd name="adj1" fmla="val 1130837"/>
                <a:gd name="adj2" fmla="val 9142119"/>
              </a:avLst>
            </a:prstGeom>
            <a:noFill/>
            <a:ln w="38100">
              <a:solidFill>
                <a:srgbClr val="6D524A"/>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37" name="원호 36">
              <a:extLst>
                <a:ext uri="{FF2B5EF4-FFF2-40B4-BE49-F238E27FC236}">
                  <a16:creationId xmlns:a16="http://schemas.microsoft.com/office/drawing/2014/main" id="{838E9C59-01A0-4C40-8D34-1ACD28740CC4}"/>
                </a:ext>
              </a:extLst>
            </p:cNvPr>
            <p:cNvSpPr/>
            <p:nvPr/>
          </p:nvSpPr>
          <p:spPr>
            <a:xfrm>
              <a:off x="7061797" y="3556809"/>
              <a:ext cx="255619" cy="255619"/>
            </a:xfrm>
            <a:prstGeom prst="arc">
              <a:avLst>
                <a:gd name="adj1" fmla="val 11964992"/>
                <a:gd name="adj2" fmla="val 16232117"/>
              </a:avLst>
            </a:prstGeom>
            <a:noFill/>
            <a:ln w="38100">
              <a:solidFill>
                <a:srgbClr val="6D5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38" name="직선 연결선 37">
              <a:extLst>
                <a:ext uri="{FF2B5EF4-FFF2-40B4-BE49-F238E27FC236}">
                  <a16:creationId xmlns:a16="http://schemas.microsoft.com/office/drawing/2014/main" id="{1D2420EE-A18A-4308-8405-ED6A28D4B832}"/>
                </a:ext>
              </a:extLst>
            </p:cNvPr>
            <p:cNvCxnSpPr>
              <a:cxnSpLocks/>
            </p:cNvCxnSpPr>
            <p:nvPr/>
          </p:nvCxnSpPr>
          <p:spPr>
            <a:xfrm>
              <a:off x="7187637" y="3556809"/>
              <a:ext cx="720000" cy="0"/>
            </a:xfrm>
            <a:prstGeom prst="line">
              <a:avLst/>
            </a:prstGeom>
            <a:ln w="38100">
              <a:solidFill>
                <a:srgbClr val="14B9B7"/>
              </a:solidFill>
              <a:tailEnd type="none"/>
            </a:ln>
          </p:spPr>
          <p:style>
            <a:lnRef idx="1">
              <a:schemeClr val="accent1"/>
            </a:lnRef>
            <a:fillRef idx="0">
              <a:schemeClr val="accent1"/>
            </a:fillRef>
            <a:effectRef idx="0">
              <a:schemeClr val="accent1"/>
            </a:effectRef>
            <a:fontRef idx="minor">
              <a:schemeClr val="tx1"/>
            </a:fontRef>
          </p:style>
        </p:cxnSp>
        <p:grpSp>
          <p:nvGrpSpPr>
            <p:cNvPr id="39" name="그룹 38">
              <a:extLst>
                <a:ext uri="{FF2B5EF4-FFF2-40B4-BE49-F238E27FC236}">
                  <a16:creationId xmlns:a16="http://schemas.microsoft.com/office/drawing/2014/main" id="{F5279750-D0B5-4C7A-8E8E-8BCF13F6C23D}"/>
                </a:ext>
              </a:extLst>
            </p:cNvPr>
            <p:cNvGrpSpPr/>
            <p:nvPr/>
          </p:nvGrpSpPr>
          <p:grpSpPr>
            <a:xfrm>
              <a:off x="7187636" y="2817302"/>
              <a:ext cx="2069235" cy="1223395"/>
              <a:chOff x="7992384" y="3342192"/>
              <a:chExt cx="2069235" cy="1223395"/>
            </a:xfrm>
          </p:grpSpPr>
          <p:grpSp>
            <p:nvGrpSpPr>
              <p:cNvPr id="40" name="그룹 39">
                <a:extLst>
                  <a:ext uri="{FF2B5EF4-FFF2-40B4-BE49-F238E27FC236}">
                    <a16:creationId xmlns:a16="http://schemas.microsoft.com/office/drawing/2014/main" id="{84052718-E9FB-490B-A437-6AAFCEC1697B}"/>
                  </a:ext>
                </a:extLst>
              </p:cNvPr>
              <p:cNvGrpSpPr/>
              <p:nvPr/>
            </p:nvGrpSpPr>
            <p:grpSpPr>
              <a:xfrm flipH="1" flipV="1">
                <a:off x="7992384" y="3826081"/>
                <a:ext cx="845840" cy="255619"/>
                <a:chOff x="6263981" y="3905077"/>
                <a:chExt cx="845840" cy="255619"/>
              </a:xfrm>
            </p:grpSpPr>
            <p:sp>
              <p:nvSpPr>
                <p:cNvPr id="42" name="원호 41">
                  <a:extLst>
                    <a:ext uri="{FF2B5EF4-FFF2-40B4-BE49-F238E27FC236}">
                      <a16:creationId xmlns:a16="http://schemas.microsoft.com/office/drawing/2014/main" id="{B4D2635C-5586-4C18-9E1D-272CCF56CD9C}"/>
                    </a:ext>
                  </a:extLst>
                </p:cNvPr>
                <p:cNvSpPr/>
                <p:nvPr/>
              </p:nvSpPr>
              <p:spPr>
                <a:xfrm>
                  <a:off x="6263981" y="3905077"/>
                  <a:ext cx="255619" cy="255619"/>
                </a:xfrm>
                <a:prstGeom prst="arc">
                  <a:avLst>
                    <a:gd name="adj1" fmla="val 10554165"/>
                    <a:gd name="adj2" fmla="val 16232117"/>
                  </a:avLst>
                </a:prstGeom>
                <a:noFill/>
                <a:ln w="38100">
                  <a:solidFill>
                    <a:srgbClr val="6D5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cxnSp>
              <p:nvCxnSpPr>
                <p:cNvPr id="43" name="직선 연결선 42">
                  <a:extLst>
                    <a:ext uri="{FF2B5EF4-FFF2-40B4-BE49-F238E27FC236}">
                      <a16:creationId xmlns:a16="http://schemas.microsoft.com/office/drawing/2014/main" id="{93145D04-DA72-45D7-9C2F-529220D19742}"/>
                    </a:ext>
                  </a:extLst>
                </p:cNvPr>
                <p:cNvCxnSpPr>
                  <a:cxnSpLocks/>
                </p:cNvCxnSpPr>
                <p:nvPr/>
              </p:nvCxnSpPr>
              <p:spPr>
                <a:xfrm>
                  <a:off x="6389821" y="3905077"/>
                  <a:ext cx="720000" cy="0"/>
                </a:xfrm>
                <a:prstGeom prst="line">
                  <a:avLst/>
                </a:prstGeom>
                <a:ln w="38100">
                  <a:solidFill>
                    <a:srgbClr val="6D524A"/>
                  </a:solidFill>
                  <a:tailEnd type="none"/>
                </a:ln>
              </p:spPr>
              <p:style>
                <a:lnRef idx="1">
                  <a:schemeClr val="accent1"/>
                </a:lnRef>
                <a:fillRef idx="0">
                  <a:schemeClr val="accent1"/>
                </a:fillRef>
                <a:effectRef idx="0">
                  <a:schemeClr val="accent1"/>
                </a:effectRef>
                <a:fontRef idx="minor">
                  <a:schemeClr val="tx1"/>
                </a:fontRef>
              </p:style>
            </p:cxnSp>
          </p:grpSp>
          <p:sp>
            <p:nvSpPr>
              <p:cNvPr id="41" name="원호 40">
                <a:extLst>
                  <a:ext uri="{FF2B5EF4-FFF2-40B4-BE49-F238E27FC236}">
                    <a16:creationId xmlns:a16="http://schemas.microsoft.com/office/drawing/2014/main" id="{4C1E1DD7-09F4-4E1B-B251-7989C22601D3}"/>
                  </a:ext>
                </a:extLst>
              </p:cNvPr>
              <p:cNvSpPr/>
              <p:nvPr/>
            </p:nvSpPr>
            <p:spPr>
              <a:xfrm>
                <a:off x="8838224" y="3342192"/>
                <a:ext cx="1223395" cy="1223395"/>
              </a:xfrm>
              <a:prstGeom prst="arc">
                <a:avLst>
                  <a:gd name="adj1" fmla="val 10780936"/>
                  <a:gd name="adj2" fmla="val 8884081"/>
                </a:avLst>
              </a:prstGeom>
              <a:noFill/>
              <a:ln w="38100">
                <a:solidFill>
                  <a:srgbClr val="6D52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grpSp>
      <p:sp>
        <p:nvSpPr>
          <p:cNvPr id="46" name="직사각형 45">
            <a:extLst>
              <a:ext uri="{FF2B5EF4-FFF2-40B4-BE49-F238E27FC236}">
                <a16:creationId xmlns:a16="http://schemas.microsoft.com/office/drawing/2014/main" id="{BC7963DE-79D2-4BE3-82C0-4B6771CE0B4C}"/>
              </a:ext>
            </a:extLst>
          </p:cNvPr>
          <p:cNvSpPr/>
          <p:nvPr/>
        </p:nvSpPr>
        <p:spPr>
          <a:xfrm>
            <a:off x="862905" y="4661537"/>
            <a:ext cx="3052220" cy="600164"/>
          </a:xfrm>
          <a:prstGeom prst="rect">
            <a:avLst/>
          </a:prstGeom>
        </p:spPr>
        <p:txBody>
          <a:bodyPr wrap="square">
            <a:spAutoFit/>
          </a:bodyPr>
          <a:lstStyle/>
          <a:p>
            <a:pPr algn="ctr">
              <a:lnSpc>
                <a:spcPct val="150000"/>
              </a:lnSpc>
            </a:pPr>
            <a:r>
              <a:rPr lang="en-US" altLang="ko-KR" sz="1100" dirty="0">
                <a:solidFill>
                  <a:prstClr val="black">
                    <a:lumMod val="65000"/>
                    <a:lumOff val="35000"/>
                  </a:prstClr>
                </a:solidFill>
              </a:rPr>
              <a:t>Ideally, websites that have similar topics and parlance will be clustered together</a:t>
            </a:r>
            <a:endParaRPr lang="en-US" altLang="ko-KR" sz="1100" dirty="0">
              <a:solidFill>
                <a:srgbClr val="424242"/>
              </a:solidFill>
              <a:latin typeface="-apple-system"/>
            </a:endParaRPr>
          </a:p>
        </p:txBody>
      </p:sp>
      <p:sp>
        <p:nvSpPr>
          <p:cNvPr id="47" name="직사각형 46">
            <a:extLst>
              <a:ext uri="{FF2B5EF4-FFF2-40B4-BE49-F238E27FC236}">
                <a16:creationId xmlns:a16="http://schemas.microsoft.com/office/drawing/2014/main" id="{D4502E48-6025-491B-8F21-B1B55FBEEEA2}"/>
              </a:ext>
            </a:extLst>
          </p:cNvPr>
          <p:cNvSpPr/>
          <p:nvPr/>
        </p:nvSpPr>
        <p:spPr>
          <a:xfrm>
            <a:off x="4343186" y="4661537"/>
            <a:ext cx="3338528" cy="600164"/>
          </a:xfrm>
          <a:prstGeom prst="rect">
            <a:avLst/>
          </a:prstGeom>
        </p:spPr>
        <p:txBody>
          <a:bodyPr wrap="square">
            <a:spAutoFit/>
          </a:bodyPr>
          <a:lstStyle/>
          <a:p>
            <a:pPr algn="ctr">
              <a:lnSpc>
                <a:spcPct val="150000"/>
              </a:lnSpc>
            </a:pPr>
            <a:r>
              <a:rPr lang="en-US" altLang="ko-KR" sz="1100" dirty="0">
                <a:solidFill>
                  <a:prstClr val="black">
                    <a:lumMod val="65000"/>
                    <a:lumOff val="35000"/>
                  </a:prstClr>
                </a:solidFill>
              </a:rPr>
              <a:t>We can generate Korean sentences based on each website’s style using Transformer Decoder</a:t>
            </a:r>
            <a:endParaRPr lang="ko-KR" altLang="en-US" sz="1100" dirty="0">
              <a:solidFill>
                <a:prstClr val="black">
                  <a:lumMod val="65000"/>
                  <a:lumOff val="35000"/>
                </a:prstClr>
              </a:solidFill>
            </a:endParaRPr>
          </a:p>
        </p:txBody>
      </p:sp>
      <p:sp>
        <p:nvSpPr>
          <p:cNvPr id="48" name="직사각형 47">
            <a:extLst>
              <a:ext uri="{FF2B5EF4-FFF2-40B4-BE49-F238E27FC236}">
                <a16:creationId xmlns:a16="http://schemas.microsoft.com/office/drawing/2014/main" id="{8C78228C-6D62-4CFF-8FF3-0634B1D9A247}"/>
              </a:ext>
            </a:extLst>
          </p:cNvPr>
          <p:cNvSpPr/>
          <p:nvPr/>
        </p:nvSpPr>
        <p:spPr>
          <a:xfrm>
            <a:off x="8069213" y="4712761"/>
            <a:ext cx="2622734" cy="1015663"/>
          </a:xfrm>
          <a:prstGeom prst="rect">
            <a:avLst/>
          </a:prstGeom>
        </p:spPr>
        <p:txBody>
          <a:bodyPr wrap="square">
            <a:spAutoFit/>
          </a:bodyPr>
          <a:lstStyle/>
          <a:p>
            <a:pPr algn="ctr">
              <a:lnSpc>
                <a:spcPct val="150000"/>
              </a:lnSpc>
            </a:pPr>
            <a:r>
              <a:rPr lang="en-US" altLang="ko-KR" sz="1000" dirty="0">
                <a:solidFill>
                  <a:prstClr val="black">
                    <a:lumMod val="65000"/>
                    <a:lumOff val="35000"/>
                  </a:prstClr>
                </a:solidFill>
              </a:rPr>
              <a:t>Based on those information, we can analyze each website’s sentiment on particular topic (ex. Politician)</a:t>
            </a:r>
          </a:p>
          <a:p>
            <a:pPr algn="ctr">
              <a:lnSpc>
                <a:spcPct val="150000"/>
              </a:lnSpc>
            </a:pPr>
            <a:r>
              <a:rPr lang="en-US" altLang="ko-KR" sz="1000" b="1" dirty="0">
                <a:solidFill>
                  <a:prstClr val="black">
                    <a:lumMod val="65000"/>
                    <a:lumOff val="35000"/>
                  </a:prstClr>
                </a:solidFill>
              </a:rPr>
              <a:t>e.g.  Positive, Negative, Neutral</a:t>
            </a:r>
          </a:p>
        </p:txBody>
      </p:sp>
      <p:sp>
        <p:nvSpPr>
          <p:cNvPr id="49" name="직사각형 48"/>
          <p:cNvSpPr/>
          <p:nvPr/>
        </p:nvSpPr>
        <p:spPr>
          <a:xfrm>
            <a:off x="5261098" y="1920982"/>
            <a:ext cx="1610379" cy="523220"/>
          </a:xfrm>
          <a:prstGeom prst="rect">
            <a:avLst/>
          </a:prstGeom>
        </p:spPr>
        <p:txBody>
          <a:bodyPr wrap="square">
            <a:spAutoFit/>
          </a:bodyPr>
          <a:lstStyle/>
          <a:p>
            <a:pPr algn="ctr"/>
            <a:r>
              <a:rPr lang="en-US" altLang="ko-KR" sz="2800" b="1" dirty="0">
                <a:solidFill>
                  <a:srgbClr val="FE615C"/>
                </a:solidFill>
                <a:cs typeface="Aharoni" panose="02010803020104030203" pitchFamily="2" charset="-79"/>
              </a:rPr>
              <a:t>Second</a:t>
            </a:r>
            <a:endParaRPr lang="en-US" altLang="ko-KR" sz="300" b="1" dirty="0">
              <a:solidFill>
                <a:srgbClr val="FE615C"/>
              </a:solidFill>
              <a:cs typeface="Aharoni" panose="02010803020104030203" pitchFamily="2" charset="-79"/>
            </a:endParaRPr>
          </a:p>
        </p:txBody>
      </p:sp>
      <p:sp>
        <p:nvSpPr>
          <p:cNvPr id="50" name="직사각형 49"/>
          <p:cNvSpPr/>
          <p:nvPr/>
        </p:nvSpPr>
        <p:spPr>
          <a:xfrm>
            <a:off x="1933467" y="1920982"/>
            <a:ext cx="1148094" cy="523220"/>
          </a:xfrm>
          <a:prstGeom prst="rect">
            <a:avLst/>
          </a:prstGeom>
        </p:spPr>
        <p:txBody>
          <a:bodyPr wrap="square">
            <a:spAutoFit/>
          </a:bodyPr>
          <a:lstStyle/>
          <a:p>
            <a:pPr algn="ctr"/>
            <a:r>
              <a:rPr lang="en-US" altLang="ko-KR" sz="2800" b="1" dirty="0">
                <a:solidFill>
                  <a:srgbClr val="FE615C"/>
                </a:solidFill>
                <a:cs typeface="Aharoni" panose="02010803020104030203" pitchFamily="2" charset="-79"/>
              </a:rPr>
              <a:t>F</a:t>
            </a:r>
            <a:r>
              <a:rPr lang="en-US" altLang="ko-KR" sz="2800" b="1" dirty="0" smtClean="0">
                <a:solidFill>
                  <a:srgbClr val="FE615C"/>
                </a:solidFill>
                <a:cs typeface="Aharoni" panose="02010803020104030203" pitchFamily="2" charset="-79"/>
              </a:rPr>
              <a:t>irst</a:t>
            </a:r>
            <a:endParaRPr lang="en-US" altLang="ko-KR" sz="300" b="1" dirty="0">
              <a:solidFill>
                <a:srgbClr val="FE615C"/>
              </a:solidFill>
              <a:cs typeface="Aharoni" panose="02010803020104030203" pitchFamily="2" charset="-79"/>
            </a:endParaRPr>
          </a:p>
        </p:txBody>
      </p:sp>
      <p:sp>
        <p:nvSpPr>
          <p:cNvPr id="51" name="직사각형 50"/>
          <p:cNvSpPr/>
          <p:nvPr/>
        </p:nvSpPr>
        <p:spPr>
          <a:xfrm>
            <a:off x="8860785" y="1920982"/>
            <a:ext cx="1148094" cy="523220"/>
          </a:xfrm>
          <a:prstGeom prst="rect">
            <a:avLst/>
          </a:prstGeom>
        </p:spPr>
        <p:txBody>
          <a:bodyPr wrap="square">
            <a:spAutoFit/>
          </a:bodyPr>
          <a:lstStyle/>
          <a:p>
            <a:pPr algn="ctr"/>
            <a:r>
              <a:rPr lang="en-US" altLang="ko-KR" sz="2800" b="1" dirty="0">
                <a:solidFill>
                  <a:prstClr val="black">
                    <a:lumMod val="75000"/>
                    <a:lumOff val="25000"/>
                  </a:prstClr>
                </a:solidFill>
                <a:cs typeface="Aharoni" panose="02010803020104030203" pitchFamily="2" charset="-79"/>
              </a:rPr>
              <a:t>Third</a:t>
            </a:r>
            <a:endParaRPr lang="en-US" altLang="ko-KR" sz="300" b="1" dirty="0">
              <a:solidFill>
                <a:prstClr val="black">
                  <a:lumMod val="75000"/>
                  <a:lumOff val="25000"/>
                </a:prstClr>
              </a:solidFill>
              <a:cs typeface="Aharoni" panose="02010803020104030203" pitchFamily="2" charset="-79"/>
            </a:endParaRPr>
          </a:p>
        </p:txBody>
      </p:sp>
      <p:sp>
        <p:nvSpPr>
          <p:cNvPr id="55" name="사각형: 둥근 모서리 20">
            <a:extLst>
              <a:ext uri="{FF2B5EF4-FFF2-40B4-BE49-F238E27FC236}">
                <a16:creationId xmlns:a16="http://schemas.microsoft.com/office/drawing/2014/main" id="{36E35FBB-E26E-48C6-9597-984E6BE15E57}"/>
              </a:ext>
            </a:extLst>
          </p:cNvPr>
          <p:cNvSpPr/>
          <p:nvPr/>
        </p:nvSpPr>
        <p:spPr>
          <a:xfrm>
            <a:off x="5253865" y="2823113"/>
            <a:ext cx="1560170" cy="1561777"/>
          </a:xfrm>
          <a:prstGeom prst="ellipse">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ko-KR" sz="1300" b="1" kern="0" dirty="0">
                <a:ln w="3175">
                  <a:noFill/>
                </a:ln>
                <a:solidFill>
                  <a:srgbClr val="363B64"/>
                </a:solidFill>
              </a:rPr>
              <a:t>Text Generation</a:t>
            </a:r>
          </a:p>
        </p:txBody>
      </p:sp>
      <p:sp>
        <p:nvSpPr>
          <p:cNvPr id="56" name="사각형: 둥근 모서리 20">
            <a:extLst>
              <a:ext uri="{FF2B5EF4-FFF2-40B4-BE49-F238E27FC236}">
                <a16:creationId xmlns:a16="http://schemas.microsoft.com/office/drawing/2014/main" id="{36E35FBB-E26E-48C6-9597-984E6BE15E57}"/>
              </a:ext>
            </a:extLst>
          </p:cNvPr>
          <p:cNvSpPr/>
          <p:nvPr/>
        </p:nvSpPr>
        <p:spPr>
          <a:xfrm>
            <a:off x="8600495" y="2828512"/>
            <a:ext cx="1560170" cy="1561777"/>
          </a:xfrm>
          <a:prstGeom prst="ellipse">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ko-KR" sz="1200" b="1" kern="0" dirty="0">
                <a:ln w="3175">
                  <a:noFill/>
                </a:ln>
                <a:solidFill>
                  <a:srgbClr val="363B64"/>
                </a:solidFill>
              </a:rPr>
              <a:t>Sentiment Analysis for Public Opinion</a:t>
            </a:r>
          </a:p>
        </p:txBody>
      </p:sp>
      <p:sp>
        <p:nvSpPr>
          <p:cNvPr id="57" name="사각형: 둥근 모서리 20">
            <a:extLst>
              <a:ext uri="{FF2B5EF4-FFF2-40B4-BE49-F238E27FC236}">
                <a16:creationId xmlns:a16="http://schemas.microsoft.com/office/drawing/2014/main" id="{36E35FBB-E26E-48C6-9597-984E6BE15E57}"/>
              </a:ext>
            </a:extLst>
          </p:cNvPr>
          <p:cNvSpPr/>
          <p:nvPr/>
        </p:nvSpPr>
        <p:spPr>
          <a:xfrm>
            <a:off x="1744547" y="2838701"/>
            <a:ext cx="1560170" cy="1561777"/>
          </a:xfrm>
          <a:prstGeom prst="ellipse">
            <a:avLst/>
          </a:prstGeom>
          <a:solidFill>
            <a:schemeClr val="bg1"/>
          </a:solid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ko-KR" sz="1400" b="1" kern="0" dirty="0">
                <a:ln w="3175">
                  <a:noFill/>
                </a:ln>
                <a:solidFill>
                  <a:srgbClr val="363B64"/>
                </a:solidFill>
                <a:latin typeface="+mj-lt"/>
              </a:rPr>
              <a:t>Clustering </a:t>
            </a:r>
          </a:p>
          <a:p>
            <a:pPr algn="ctr" latinLnBrk="0">
              <a:defRPr/>
            </a:pPr>
            <a:r>
              <a:rPr lang="en-US" altLang="ko-KR" sz="1400" b="1" kern="0" dirty="0">
                <a:ln w="3175">
                  <a:noFill/>
                </a:ln>
                <a:solidFill>
                  <a:srgbClr val="363B64"/>
                </a:solidFill>
                <a:latin typeface="+mj-lt"/>
              </a:rPr>
              <a:t>&amp; </a:t>
            </a:r>
            <a:r>
              <a:rPr lang="en-US" altLang="ko-KR" sz="1400" b="1" i="0" dirty="0">
                <a:solidFill>
                  <a:srgbClr val="424242"/>
                </a:solidFill>
                <a:effectLst/>
                <a:latin typeface="+mj-lt"/>
              </a:rPr>
              <a:t>Visualize</a:t>
            </a:r>
            <a:endParaRPr lang="en-US" altLang="ko-KR" sz="1400" b="1" kern="0" dirty="0">
              <a:ln w="3175">
                <a:noFill/>
              </a:ln>
              <a:solidFill>
                <a:srgbClr val="363B64"/>
              </a:solidFill>
              <a:latin typeface="+mj-lt"/>
            </a:endParaRPr>
          </a:p>
        </p:txBody>
      </p:sp>
    </p:spTree>
    <p:extLst>
      <p:ext uri="{BB962C8B-B14F-4D97-AF65-F5344CB8AC3E}">
        <p14:creationId xmlns:p14="http://schemas.microsoft.com/office/powerpoint/2010/main" val="262156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1000"/>
                                        <p:tgtEl>
                                          <p:spTgt spid="55"/>
                                        </p:tgtEl>
                                      </p:cBhvr>
                                    </p:animEffect>
                                    <p:anim calcmode="lin" valueType="num">
                                      <p:cBhvr>
                                        <p:cTn id="20" dur="1000" fill="hold"/>
                                        <p:tgtEl>
                                          <p:spTgt spid="55"/>
                                        </p:tgtEl>
                                        <p:attrNameLst>
                                          <p:attrName>ppt_x</p:attrName>
                                        </p:attrNameLst>
                                      </p:cBhvr>
                                      <p:tavLst>
                                        <p:tav tm="0">
                                          <p:val>
                                            <p:strVal val="#ppt_x"/>
                                          </p:val>
                                        </p:tav>
                                        <p:tav tm="100000">
                                          <p:val>
                                            <p:strVal val="#ppt_x"/>
                                          </p:val>
                                        </p:tav>
                                      </p:tavLst>
                                    </p:anim>
                                    <p:anim calcmode="lin" valueType="num">
                                      <p:cBhvr>
                                        <p:cTn id="21" dur="1000" fill="hold"/>
                                        <p:tgtEl>
                                          <p:spTgt spid="5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1000"/>
                                        <p:tgtEl>
                                          <p:spTgt spid="56"/>
                                        </p:tgtEl>
                                      </p:cBhvr>
                                    </p:animEffect>
                                    <p:anim calcmode="lin" valueType="num">
                                      <p:cBhvr>
                                        <p:cTn id="32" dur="1000" fill="hold"/>
                                        <p:tgtEl>
                                          <p:spTgt spid="56"/>
                                        </p:tgtEl>
                                        <p:attrNameLst>
                                          <p:attrName>ppt_x</p:attrName>
                                        </p:attrNameLst>
                                      </p:cBhvr>
                                      <p:tavLst>
                                        <p:tav tm="0">
                                          <p:val>
                                            <p:strVal val="#ppt_x"/>
                                          </p:val>
                                        </p:tav>
                                        <p:tav tm="100000">
                                          <p:val>
                                            <p:strVal val="#ppt_x"/>
                                          </p:val>
                                        </p:tav>
                                      </p:tavLst>
                                    </p:anim>
                                    <p:anim calcmode="lin" valueType="num">
                                      <p:cBhvr>
                                        <p:cTn id="33" dur="1000" fill="hold"/>
                                        <p:tgtEl>
                                          <p:spTgt spid="5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8">
                                            <p:txEl>
                                              <p:pRg st="0" end="0"/>
                                            </p:txEl>
                                          </p:spTgt>
                                        </p:tgtEl>
                                        <p:attrNameLst>
                                          <p:attrName>style.visibility</p:attrName>
                                        </p:attrNameLst>
                                      </p:cBhvr>
                                      <p:to>
                                        <p:strVal val="visible"/>
                                      </p:to>
                                    </p:set>
                                    <p:animEffect transition="in" filter="fade">
                                      <p:cBhvr>
                                        <p:cTn id="36" dur="1000"/>
                                        <p:tgtEl>
                                          <p:spTgt spid="48">
                                            <p:txEl>
                                              <p:pRg st="0" end="0"/>
                                            </p:txEl>
                                          </p:spTgt>
                                        </p:tgtEl>
                                      </p:cBhvr>
                                    </p:animEffect>
                                    <p:anim calcmode="lin" valueType="num">
                                      <p:cBhvr>
                                        <p:cTn id="37"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8">
                                            <p:txEl>
                                              <p:pRg st="1" end="1"/>
                                            </p:txEl>
                                          </p:spTgt>
                                        </p:tgtEl>
                                        <p:attrNameLst>
                                          <p:attrName>style.visibility</p:attrName>
                                        </p:attrNameLst>
                                      </p:cBhvr>
                                      <p:to>
                                        <p:strVal val="visible"/>
                                      </p:to>
                                    </p:set>
                                    <p:animEffect transition="in" filter="fade">
                                      <p:cBhvr>
                                        <p:cTn id="41" dur="1000"/>
                                        <p:tgtEl>
                                          <p:spTgt spid="48">
                                            <p:txEl>
                                              <p:pRg st="1" end="1"/>
                                            </p:txEl>
                                          </p:spTgt>
                                        </p:tgtEl>
                                      </p:cBhvr>
                                    </p:animEffect>
                                    <p:anim calcmode="lin" valueType="num">
                                      <p:cBhvr>
                                        <p:cTn id="42"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4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5" grpId="0" animBg="1"/>
      <p:bldP spid="56"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7FB"/>
        </a:solidFill>
        <a:effectLst/>
      </p:bgPr>
    </p:bg>
    <p:spTree>
      <p:nvGrpSpPr>
        <p:cNvPr id="1" name=""/>
        <p:cNvGrpSpPr/>
        <p:nvPr/>
      </p:nvGrpSpPr>
      <p:grpSpPr>
        <a:xfrm>
          <a:off x="0" y="0"/>
          <a:ext cx="0" cy="0"/>
          <a:chOff x="0" y="0"/>
          <a:chExt cx="0" cy="0"/>
        </a:xfrm>
      </p:grpSpPr>
      <p:sp>
        <p:nvSpPr>
          <p:cNvPr id="19" name="타원 18">
            <a:extLst>
              <a:ext uri="{FF2B5EF4-FFF2-40B4-BE49-F238E27FC236}">
                <a16:creationId xmlns:a16="http://schemas.microsoft.com/office/drawing/2014/main" id="{7AB72E17-5506-4E2B-B73C-9125F20E8CA9}"/>
              </a:ext>
            </a:extLst>
          </p:cNvPr>
          <p:cNvSpPr/>
          <p:nvPr/>
        </p:nvSpPr>
        <p:spPr>
          <a:xfrm rot="1326586">
            <a:off x="3323070" y="1082808"/>
            <a:ext cx="3193829" cy="3815529"/>
          </a:xfrm>
          <a:prstGeom prst="ellipse">
            <a:avLst/>
          </a:prstGeom>
          <a:solidFill>
            <a:srgbClr val="FD9374">
              <a:alpha val="7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20" name="타원 19">
            <a:extLst>
              <a:ext uri="{FF2B5EF4-FFF2-40B4-BE49-F238E27FC236}">
                <a16:creationId xmlns:a16="http://schemas.microsoft.com/office/drawing/2014/main" id="{1456B6E9-CBFD-42B8-9711-178BDBE5D77A}"/>
              </a:ext>
            </a:extLst>
          </p:cNvPr>
          <p:cNvSpPr/>
          <p:nvPr/>
        </p:nvSpPr>
        <p:spPr>
          <a:xfrm rot="3057485">
            <a:off x="4461763" y="418392"/>
            <a:ext cx="4110273" cy="5144364"/>
          </a:xfrm>
          <a:prstGeom prst="ellipse">
            <a:avLst/>
          </a:prstGeom>
          <a:solidFill>
            <a:srgbClr val="7030A0">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3" name="타원 82">
            <a:extLst>
              <a:ext uri="{FF2B5EF4-FFF2-40B4-BE49-F238E27FC236}">
                <a16:creationId xmlns:a16="http://schemas.microsoft.com/office/drawing/2014/main" id="{1456B6E9-CBFD-42B8-9711-178BDBE5D77A}"/>
              </a:ext>
            </a:extLst>
          </p:cNvPr>
          <p:cNvSpPr/>
          <p:nvPr/>
        </p:nvSpPr>
        <p:spPr>
          <a:xfrm rot="20389305">
            <a:off x="5538952" y="1998846"/>
            <a:ext cx="3652938" cy="4238797"/>
          </a:xfrm>
          <a:prstGeom prst="ellipse">
            <a:avLst/>
          </a:prstGeom>
          <a:solidFill>
            <a:srgbClr val="FC9974">
              <a:alpha val="4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82" name="사각형: 둥근 모서리 20">
            <a:extLst>
              <a:ext uri="{FF2B5EF4-FFF2-40B4-BE49-F238E27FC236}">
                <a16:creationId xmlns:a16="http://schemas.microsoft.com/office/drawing/2014/main" id="{36E35FBB-E26E-48C6-9597-984E6BE15E57}"/>
              </a:ext>
            </a:extLst>
          </p:cNvPr>
          <p:cNvSpPr/>
          <p:nvPr/>
        </p:nvSpPr>
        <p:spPr>
          <a:xfrm>
            <a:off x="4448029" y="2628623"/>
            <a:ext cx="2917392" cy="1255314"/>
          </a:xfrm>
          <a:prstGeom prst="roundRect">
            <a:avLst>
              <a:gd name="adj" fmla="val 50000"/>
            </a:avLst>
          </a:prstGeom>
          <a:noFill/>
          <a:ln>
            <a:noFill/>
          </a:ln>
          <a:effectLst>
            <a:outerShdw blurRad="190500" dist="101600" dir="2700000" sx="98000" sy="98000" algn="tl" rotWithShape="0">
              <a:schemeClr val="tx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latinLnBrk="0">
              <a:defRPr/>
            </a:pPr>
            <a:r>
              <a:rPr lang="en-US" altLang="ko-KR" sz="4400" b="1" i="1" kern="0" dirty="0">
                <a:solidFill>
                  <a:srgbClr val="363B64"/>
                </a:solidFill>
                <a:effectLst>
                  <a:outerShdw blurRad="50800" dist="508000" algn="ctr" rotWithShape="0">
                    <a:srgbClr val="000000">
                      <a:alpha val="28000"/>
                    </a:srgbClr>
                  </a:outerShdw>
                </a:effectLst>
              </a:rPr>
              <a:t>Thanks!</a:t>
            </a:r>
          </a:p>
        </p:txBody>
      </p:sp>
    </p:spTree>
    <p:extLst>
      <p:ext uri="{BB962C8B-B14F-4D97-AF65-F5344CB8AC3E}">
        <p14:creationId xmlns:p14="http://schemas.microsoft.com/office/powerpoint/2010/main" val="67187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449</Words>
  <Application>Microsoft Office PowerPoint</Application>
  <PresentationFormat>와이드스크린</PresentationFormat>
  <Paragraphs>56</Paragraphs>
  <Slides>5</Slides>
  <Notes>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Aharoni</vt:lpstr>
      <vt:lpstr>-apple-system</vt:lpstr>
      <vt:lpstr>Lucida Grande</vt:lpstr>
      <vt:lpstr>맑은 고딕</vt:lpstr>
      <vt:lpstr>Arial</vt:lpstr>
      <vt:lpstr>6_Office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user</cp:lastModifiedBy>
  <cp:revision>29</cp:revision>
  <dcterms:created xsi:type="dcterms:W3CDTF">2021-10-13T05:57:10Z</dcterms:created>
  <dcterms:modified xsi:type="dcterms:W3CDTF">2021-10-18T10:09:03Z</dcterms:modified>
</cp:coreProperties>
</file>