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2" r:id="rId4"/>
    <p:sldId id="263" r:id="rId5"/>
    <p:sldId id="266" r:id="rId6"/>
    <p:sldId id="267" r:id="rId7"/>
    <p:sldId id="268" r:id="rId8"/>
    <p:sldId id="269" r:id="rId9"/>
    <p:sldId id="270" r:id="rId10"/>
    <p:sldId id="271" r:id="rId11"/>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FD3412-AAE7-ED8E-94A3-93F8BBC722BE}" v="7" dt="2024-02-22T05:46:57.875"/>
    <p1510:client id="{CC1A85E5-0545-959F-2F05-DC62E50F5F09}" v="104" dt="2024-02-21T10:03:29.3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806"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pPr/>
              <a:t>4/20/2024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FAC73-2EB4-4433-8B75-732987DF0A9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05A1EC-66A9-46F6-B75E-0946DC7D1C1F}"/>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1FFAD6-F090-4B1F-B087-FB5923C89786}"/>
              </a:ext>
            </a:extLst>
          </p:cNvPr>
          <p:cNvSpPr>
            <a:spLocks noGrp="1"/>
          </p:cNvSpPr>
          <p:nvPr>
            <p:ph type="dt" sz="half" idx="10"/>
          </p:nvPr>
        </p:nvSpPr>
        <p:spPr/>
        <p:txBody>
          <a:bodyPr/>
          <a:lstStyle/>
          <a:p>
            <a:fld id="{E2D8FADD-6202-4527-A926-D42CDB9819F7}" type="datetime1">
              <a:rPr lang="en-US" smtClean="0"/>
              <a:pPr/>
              <a:t>4/20/2024</a:t>
            </a:fld>
            <a:endParaRPr lang="en-US"/>
          </a:p>
        </p:txBody>
      </p:sp>
      <p:sp>
        <p:nvSpPr>
          <p:cNvPr id="5" name="Footer Placeholder 4">
            <a:extLst>
              <a:ext uri="{FF2B5EF4-FFF2-40B4-BE49-F238E27FC236}">
                <a16:creationId xmlns:a16="http://schemas.microsoft.com/office/drawing/2014/main" id="{285F0C12-AC2A-4F08-9734-8A51A2DEC5B9}"/>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4B3EBC5-1CDB-468D-8083-91B0DD878FDE}"/>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21161345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8F7FA-D94C-4559-8356-1D4E12FECAA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F41C8E-C6B9-4C94-993A-512FF6165423}"/>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AA4AC-5189-4F6F-96D0-3BF9753A6455}"/>
              </a:ext>
            </a:extLst>
          </p:cNvPr>
          <p:cNvSpPr>
            <a:spLocks noGrp="1"/>
          </p:cNvSpPr>
          <p:nvPr>
            <p:ph type="dt" sz="half" idx="10"/>
          </p:nvPr>
        </p:nvSpPr>
        <p:spPr/>
        <p:txBody>
          <a:bodyPr/>
          <a:lstStyle/>
          <a:p>
            <a:fld id="{2E6ABFAD-102A-4B04-ABB2-230A8C1C7AF1}" type="datetime1">
              <a:rPr lang="en-US" smtClean="0"/>
              <a:pPr/>
              <a:t>4/20/2024</a:t>
            </a:fld>
            <a:endParaRPr lang="en-US"/>
          </a:p>
        </p:txBody>
      </p:sp>
      <p:sp>
        <p:nvSpPr>
          <p:cNvPr id="5" name="Footer Placeholder 4">
            <a:extLst>
              <a:ext uri="{FF2B5EF4-FFF2-40B4-BE49-F238E27FC236}">
                <a16:creationId xmlns:a16="http://schemas.microsoft.com/office/drawing/2014/main" id="{499B956C-4016-4DF6-99CE-2934ED21FCF3}"/>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BBC417AB-76F7-4E9D-8BA1-1D8A849D41E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62228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B27044-4F52-406B-BB99-4D025B860D1A}"/>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A8FD27-3341-45B5-8BDD-D3BAC03E359B}"/>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8968D2-07D2-480B-A9A6-5E51B356B07D}"/>
              </a:ext>
            </a:extLst>
          </p:cNvPr>
          <p:cNvSpPr>
            <a:spLocks noGrp="1"/>
          </p:cNvSpPr>
          <p:nvPr>
            <p:ph type="dt" sz="half" idx="10"/>
          </p:nvPr>
        </p:nvSpPr>
        <p:spPr/>
        <p:txBody>
          <a:bodyPr/>
          <a:lstStyle/>
          <a:p>
            <a:fld id="{0BEE4F76-CFCD-4DBF-BCDE-390366D33731}" type="datetime1">
              <a:rPr lang="en-US" smtClean="0"/>
              <a:pPr/>
              <a:t>4/20/2024</a:t>
            </a:fld>
            <a:endParaRPr lang="en-US"/>
          </a:p>
        </p:txBody>
      </p:sp>
      <p:sp>
        <p:nvSpPr>
          <p:cNvPr id="5" name="Footer Placeholder 4">
            <a:extLst>
              <a:ext uri="{FF2B5EF4-FFF2-40B4-BE49-F238E27FC236}">
                <a16:creationId xmlns:a16="http://schemas.microsoft.com/office/drawing/2014/main" id="{0F56A8E8-C822-4AC6-8A3B-CFF89A18A3AB}"/>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C6B1B67B-B4C3-4E8D-94E5-3B93A26A58E2}"/>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34916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4F043-829D-413A-A126-F72A83AB8558}"/>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DAC11FA6-E1F5-4C7F-8834-4CC71F5408C9}"/>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9A475B-E950-4954-BF58-8F6F00B1DDBF}"/>
              </a:ext>
            </a:extLst>
          </p:cNvPr>
          <p:cNvSpPr>
            <a:spLocks noGrp="1"/>
          </p:cNvSpPr>
          <p:nvPr>
            <p:ph type="dt" sz="half" idx="10"/>
          </p:nvPr>
        </p:nvSpPr>
        <p:spPr/>
        <p:txBody>
          <a:bodyPr/>
          <a:lstStyle/>
          <a:p>
            <a:fld id="{CA3A438B-353E-4C33-B434-197AEABDC4F2}" type="datetime1">
              <a:rPr lang="en-US" smtClean="0"/>
              <a:pPr/>
              <a:t>4/20/2024</a:t>
            </a:fld>
            <a:endParaRPr lang="en-US"/>
          </a:p>
        </p:txBody>
      </p:sp>
      <p:sp>
        <p:nvSpPr>
          <p:cNvPr id="5" name="Footer Placeholder 4">
            <a:extLst>
              <a:ext uri="{FF2B5EF4-FFF2-40B4-BE49-F238E27FC236}">
                <a16:creationId xmlns:a16="http://schemas.microsoft.com/office/drawing/2014/main" id="{B1BE5C5D-8341-4293-82E6-BDD1E3E43CBF}"/>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A5560DB-16B1-4325-9177-86F6487BE3B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0294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2D4AE-FBC8-4D4B-BCA1-313E268E6613}"/>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DD04D1-C632-4BFD-9D65-D64B798DEEE2}"/>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D3DD71-4E5A-4CA7-AEC2-955BA3EC921A}"/>
              </a:ext>
            </a:extLst>
          </p:cNvPr>
          <p:cNvSpPr>
            <a:spLocks noGrp="1"/>
          </p:cNvSpPr>
          <p:nvPr>
            <p:ph type="dt" sz="half" idx="10"/>
          </p:nvPr>
        </p:nvSpPr>
        <p:spPr/>
        <p:txBody>
          <a:bodyPr/>
          <a:lstStyle/>
          <a:p>
            <a:fld id="{74189231-F571-469A-91A9-E7737FABA7E9}" type="datetime1">
              <a:rPr lang="en-US" smtClean="0"/>
              <a:pPr/>
              <a:t>4/20/2024</a:t>
            </a:fld>
            <a:endParaRPr lang="en-US"/>
          </a:p>
        </p:txBody>
      </p:sp>
      <p:sp>
        <p:nvSpPr>
          <p:cNvPr id="5" name="Footer Placeholder 4">
            <a:extLst>
              <a:ext uri="{FF2B5EF4-FFF2-40B4-BE49-F238E27FC236}">
                <a16:creationId xmlns:a16="http://schemas.microsoft.com/office/drawing/2014/main" id="{93CEAB88-3544-4FB8-B01F-F9B5E310AED1}"/>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41E81C48-C0AB-47E5-99D9-AEA25FE3F7A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03557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10899-D022-4EF1-80D4-9EF0B83D867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8E2C7A3C-F4D2-40A7-A772-0FA98A7E1E1D}"/>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48360C-9611-47F9-AA37-FC9DAAA57B4C}"/>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5EE82D-CC38-4581-9AA3-14139CC12088}"/>
              </a:ext>
            </a:extLst>
          </p:cNvPr>
          <p:cNvSpPr>
            <a:spLocks noGrp="1"/>
          </p:cNvSpPr>
          <p:nvPr>
            <p:ph type="dt" sz="half" idx="10"/>
          </p:nvPr>
        </p:nvSpPr>
        <p:spPr/>
        <p:txBody>
          <a:bodyPr/>
          <a:lstStyle/>
          <a:p>
            <a:fld id="{8645B47F-C42C-4E6F-AB73-530F46A47C50}" type="datetime1">
              <a:rPr lang="en-US" smtClean="0"/>
              <a:pPr/>
              <a:t>4/20/2024</a:t>
            </a:fld>
            <a:endParaRPr lang="en-US"/>
          </a:p>
        </p:txBody>
      </p:sp>
      <p:sp>
        <p:nvSpPr>
          <p:cNvPr id="6" name="Footer Placeholder 5">
            <a:extLst>
              <a:ext uri="{FF2B5EF4-FFF2-40B4-BE49-F238E27FC236}">
                <a16:creationId xmlns:a16="http://schemas.microsoft.com/office/drawing/2014/main" id="{A39656C4-4D02-441E-B694-782EA1DD29BE}"/>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8CA09D1-73A0-4D3D-846F-B70A8B0471A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07307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D082E-CB32-4F17-9C6F-C3BEA0B24198}"/>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38883727-4DBA-4B07-9D6E-909A776163D9}"/>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F66788-45C7-445D-AC53-759DA524D6FC}"/>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A720CB-BB39-4B06-ADE1-994BED00625F}"/>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06B3F2-B751-4476-8C25-2EBC53EDFCDE}"/>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28C91F-15D8-4192-B91A-223002E2620C}"/>
              </a:ext>
            </a:extLst>
          </p:cNvPr>
          <p:cNvSpPr>
            <a:spLocks noGrp="1"/>
          </p:cNvSpPr>
          <p:nvPr>
            <p:ph type="dt" sz="half" idx="10"/>
          </p:nvPr>
        </p:nvSpPr>
        <p:spPr/>
        <p:txBody>
          <a:bodyPr/>
          <a:lstStyle/>
          <a:p>
            <a:fld id="{A4409137-C597-451C-AA5B-0CA6CCA56DF3}" type="datetime1">
              <a:rPr lang="en-US" smtClean="0"/>
              <a:pPr/>
              <a:t>4/20/2024</a:t>
            </a:fld>
            <a:endParaRPr lang="en-US"/>
          </a:p>
        </p:txBody>
      </p:sp>
      <p:sp>
        <p:nvSpPr>
          <p:cNvPr id="8" name="Footer Placeholder 7">
            <a:extLst>
              <a:ext uri="{FF2B5EF4-FFF2-40B4-BE49-F238E27FC236}">
                <a16:creationId xmlns:a16="http://schemas.microsoft.com/office/drawing/2014/main" id="{3744D044-46D1-4F3B-8D33-EA968303CC70}"/>
              </a:ext>
            </a:extLst>
          </p:cNvPr>
          <p:cNvSpPr>
            <a:spLocks noGrp="1"/>
          </p:cNvSpPr>
          <p:nvPr>
            <p:ph type="ftr" sz="quarter" idx="11"/>
          </p:nvPr>
        </p:nvSpPr>
        <p:spPr/>
        <p:txBody>
          <a:bodyPr/>
          <a:lstStyle/>
          <a:p>
            <a:r>
              <a:rPr lang="en-US"/>
              <a:t>© Edunet Foundation. All rights reserved.</a:t>
            </a:r>
          </a:p>
        </p:txBody>
      </p:sp>
      <p:sp>
        <p:nvSpPr>
          <p:cNvPr id="9" name="Slide Number Placeholder 8">
            <a:extLst>
              <a:ext uri="{FF2B5EF4-FFF2-40B4-BE49-F238E27FC236}">
                <a16:creationId xmlns:a16="http://schemas.microsoft.com/office/drawing/2014/main" id="{094C0651-0AF3-4139-9FE6-15DBBFBD529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9576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9FC1D-E4BD-41DB-B1CF-88AC86CB9B2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4C72A98F-5206-488B-B0F6-73EB52F80A37}"/>
              </a:ext>
            </a:extLst>
          </p:cNvPr>
          <p:cNvSpPr>
            <a:spLocks noGrp="1"/>
          </p:cNvSpPr>
          <p:nvPr>
            <p:ph type="dt" sz="half" idx="10"/>
          </p:nvPr>
        </p:nvSpPr>
        <p:spPr/>
        <p:txBody>
          <a:bodyPr/>
          <a:lstStyle/>
          <a:p>
            <a:fld id="{F392B6CF-B624-449C-A6BA-FAB3DB1042C2}" type="datetime1">
              <a:rPr lang="en-US" smtClean="0"/>
              <a:pPr/>
              <a:t>4/20/2024</a:t>
            </a:fld>
            <a:endParaRPr lang="en-US"/>
          </a:p>
        </p:txBody>
      </p:sp>
      <p:sp>
        <p:nvSpPr>
          <p:cNvPr id="4" name="Footer Placeholder 3">
            <a:extLst>
              <a:ext uri="{FF2B5EF4-FFF2-40B4-BE49-F238E27FC236}">
                <a16:creationId xmlns:a16="http://schemas.microsoft.com/office/drawing/2014/main" id="{53545FB9-AAE3-472C-9DD1-40D26E996005}"/>
              </a:ext>
            </a:extLst>
          </p:cNvPr>
          <p:cNvSpPr>
            <a:spLocks noGrp="1"/>
          </p:cNvSpPr>
          <p:nvPr>
            <p:ph type="ftr" sz="quarter" idx="11"/>
          </p:nvPr>
        </p:nvSpPr>
        <p:spPr/>
        <p:txBody>
          <a:bodyPr/>
          <a:lstStyle/>
          <a:p>
            <a:r>
              <a:rPr lang="en-US"/>
              <a:t>© Edunet Foundation. All rights reserved.</a:t>
            </a:r>
          </a:p>
        </p:txBody>
      </p:sp>
      <p:sp>
        <p:nvSpPr>
          <p:cNvPr id="5" name="Slide Number Placeholder 4">
            <a:extLst>
              <a:ext uri="{FF2B5EF4-FFF2-40B4-BE49-F238E27FC236}">
                <a16:creationId xmlns:a16="http://schemas.microsoft.com/office/drawing/2014/main" id="{B65CBBC4-5F65-4F8B-9D2A-F2E34DDEF169}"/>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402548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39AD66-C890-45B3-960D-78ED6E4C653F}"/>
              </a:ext>
            </a:extLst>
          </p:cNvPr>
          <p:cNvSpPr>
            <a:spLocks noGrp="1"/>
          </p:cNvSpPr>
          <p:nvPr>
            <p:ph type="dt" sz="half" idx="10"/>
          </p:nvPr>
        </p:nvSpPr>
        <p:spPr/>
        <p:txBody>
          <a:bodyPr/>
          <a:lstStyle/>
          <a:p>
            <a:fld id="{171EA0EB-845D-4CA1-885D-6F096FD81E39}" type="datetime1">
              <a:rPr lang="en-US" smtClean="0"/>
              <a:pPr/>
              <a:t>4/20/2024</a:t>
            </a:fld>
            <a:endParaRPr lang="en-US"/>
          </a:p>
        </p:txBody>
      </p:sp>
      <p:sp>
        <p:nvSpPr>
          <p:cNvPr id="3" name="Footer Placeholder 2">
            <a:extLst>
              <a:ext uri="{FF2B5EF4-FFF2-40B4-BE49-F238E27FC236}">
                <a16:creationId xmlns:a16="http://schemas.microsoft.com/office/drawing/2014/main" id="{56ABD619-1CCB-4F1C-8F0F-AC620D1A1773}"/>
              </a:ext>
            </a:extLst>
          </p:cNvPr>
          <p:cNvSpPr>
            <a:spLocks noGrp="1"/>
          </p:cNvSpPr>
          <p:nvPr>
            <p:ph type="ftr" sz="quarter" idx="11"/>
          </p:nvPr>
        </p:nvSpPr>
        <p:spPr/>
        <p:txBody>
          <a:bodyPr/>
          <a:lstStyle/>
          <a:p>
            <a:r>
              <a:rPr lang="en-US"/>
              <a:t>© Edunet Foundation. All rights reserved.</a:t>
            </a:r>
          </a:p>
        </p:txBody>
      </p:sp>
      <p:sp>
        <p:nvSpPr>
          <p:cNvPr id="4" name="Slide Number Placeholder 3">
            <a:extLst>
              <a:ext uri="{FF2B5EF4-FFF2-40B4-BE49-F238E27FC236}">
                <a16:creationId xmlns:a16="http://schemas.microsoft.com/office/drawing/2014/main" id="{EA8A7BB3-1EE4-42B3-BA02-FC5004CAD205}"/>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62608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1484-0CE9-4250-B1C7-F38C809711E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3AA695-9520-40BE-9DEE-3D3B94B9D0B0}"/>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20E300-F1FA-4238-948D-02A64D6A08A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BDA586-6472-497B-902D-A14C96DE7894}"/>
              </a:ext>
            </a:extLst>
          </p:cNvPr>
          <p:cNvSpPr>
            <a:spLocks noGrp="1"/>
          </p:cNvSpPr>
          <p:nvPr>
            <p:ph type="dt" sz="half" idx="10"/>
          </p:nvPr>
        </p:nvSpPr>
        <p:spPr/>
        <p:txBody>
          <a:bodyPr/>
          <a:lstStyle/>
          <a:p>
            <a:fld id="{034586C9-C8D5-4804-B4A7-343C05555BF9}" type="datetime1">
              <a:rPr lang="en-US" smtClean="0"/>
              <a:pPr/>
              <a:t>4/20/2024</a:t>
            </a:fld>
            <a:endParaRPr lang="en-US"/>
          </a:p>
        </p:txBody>
      </p:sp>
      <p:sp>
        <p:nvSpPr>
          <p:cNvPr id="6" name="Footer Placeholder 5">
            <a:extLst>
              <a:ext uri="{FF2B5EF4-FFF2-40B4-BE49-F238E27FC236}">
                <a16:creationId xmlns:a16="http://schemas.microsoft.com/office/drawing/2014/main" id="{F0B86BC6-AA7B-43E5-9EC7-691E01CFF55D}"/>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A1AC5357-B4BD-4864-A422-B82CA729C366}"/>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77598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BF04-80E4-4932-9673-6C53D6FDEA6E}"/>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52454F-6BA1-4287-8BC8-FD7E0FF070E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6AF170-4A8D-4D68-B455-C061F9FB4BCE}"/>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C78FC-44EE-4577-85E7-C84FE3361620}"/>
              </a:ext>
            </a:extLst>
          </p:cNvPr>
          <p:cNvSpPr>
            <a:spLocks noGrp="1"/>
          </p:cNvSpPr>
          <p:nvPr>
            <p:ph type="dt" sz="half" idx="10"/>
          </p:nvPr>
        </p:nvSpPr>
        <p:spPr/>
        <p:txBody>
          <a:bodyPr/>
          <a:lstStyle/>
          <a:p>
            <a:fld id="{C678801E-C1A2-4C46-B404-CC030D4B77C7}" type="datetime1">
              <a:rPr lang="en-US" smtClean="0"/>
              <a:pPr/>
              <a:t>4/20/2024</a:t>
            </a:fld>
            <a:endParaRPr lang="en-US"/>
          </a:p>
        </p:txBody>
      </p:sp>
      <p:sp>
        <p:nvSpPr>
          <p:cNvPr id="6" name="Footer Placeholder 5">
            <a:extLst>
              <a:ext uri="{FF2B5EF4-FFF2-40B4-BE49-F238E27FC236}">
                <a16:creationId xmlns:a16="http://schemas.microsoft.com/office/drawing/2014/main" id="{C66A1889-DEB1-4862-9887-E0C0C22E7EDA}"/>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2D50B8F-0656-4E09-92B3-86413E58689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092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1000" b="-1000"/>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E254453-4F53-479B-99F7-F81DA4B7E7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pPr/>
              <a:t>4/20/2024</a:t>
            </a:fld>
            <a:endParaRPr lang="en-US"/>
          </a:p>
        </p:txBody>
      </p:sp>
      <p:sp>
        <p:nvSpPr>
          <p:cNvPr id="5" name="Footer Placeholder 4">
            <a:extLst>
              <a:ext uri="{FF2B5EF4-FFF2-40B4-BE49-F238E27FC236}">
                <a16:creationId xmlns:a16="http://schemas.microsoft.com/office/drawing/2014/main" id="{2F7D9AF5-4CC8-449B-A6CF-05E848D1C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Edunet Foundation. All rights reserved.</a:t>
            </a:r>
          </a:p>
        </p:txBody>
      </p:sp>
      <p:sp>
        <p:nvSpPr>
          <p:cNvPr id="6" name="Slide Number Placeholder 5">
            <a:extLst>
              <a:ext uri="{FF2B5EF4-FFF2-40B4-BE49-F238E27FC236}">
                <a16:creationId xmlns:a16="http://schemas.microsoft.com/office/drawing/2014/main" id="{BD17B2E7-FB94-47B1-88F5-81304FA9E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pPr/>
              <a:t>‹#›</a:t>
            </a:fld>
            <a:endParaRPr lang="en-US"/>
          </a:p>
        </p:txBody>
      </p:sp>
      <p:sp>
        <p:nvSpPr>
          <p:cNvPr id="7" name="Rectangle 6">
            <a:extLst>
              <a:ext uri="{FF2B5EF4-FFF2-40B4-BE49-F238E27FC236}">
                <a16:creationId xmlns:a16="http://schemas.microsoft.com/office/drawing/2014/main" id="{4BADB7B9-C996-18C8-1E65-3ABA22665EAD}"/>
              </a:ext>
            </a:extLst>
          </p:cNvPr>
          <p:cNvSpPr/>
          <p:nvPr userDrawn="1"/>
        </p:nvSpPr>
        <p:spPr>
          <a:xfrm>
            <a:off x="9525" y="0"/>
            <a:ext cx="12192000" cy="1000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descr="A black and grey logo&#10;&#10;Description automatically generated">
            <a:extLst>
              <a:ext uri="{FF2B5EF4-FFF2-40B4-BE49-F238E27FC236}">
                <a16:creationId xmlns:a16="http://schemas.microsoft.com/office/drawing/2014/main" id="{DD5ED4C6-E73E-CA51-07C0-79D3AF009360}"/>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276225" y="281781"/>
            <a:ext cx="1990990" cy="423863"/>
          </a:xfrm>
          <a:prstGeom prst="rect">
            <a:avLst/>
          </a:prstGeom>
        </p:spPr>
      </p:pic>
      <p:pic>
        <p:nvPicPr>
          <p:cNvPr id="11" name="Picture 10" descr="A close up of a logo&#10;&#10;Description automatically generated">
            <a:extLst>
              <a:ext uri="{FF2B5EF4-FFF2-40B4-BE49-F238E27FC236}">
                <a16:creationId xmlns:a16="http://schemas.microsoft.com/office/drawing/2014/main" id="{2E144495-634A-C809-8CA1-F49D84D290EF}"/>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0280899" y="226297"/>
            <a:ext cx="1644402" cy="534830"/>
          </a:xfrm>
          <a:prstGeom prst="rect">
            <a:avLst/>
          </a:prstGeom>
        </p:spPr>
      </p:pic>
      <p:pic>
        <p:nvPicPr>
          <p:cNvPr id="13" name="Picture 12" descr="A blue and black logo&#10;&#10;Description automatically generated">
            <a:extLst>
              <a:ext uri="{FF2B5EF4-FFF2-40B4-BE49-F238E27FC236}">
                <a16:creationId xmlns:a16="http://schemas.microsoft.com/office/drawing/2014/main" id="{86521D76-69DF-C62E-9B6E-C1301F378A56}"/>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4321983" y="281780"/>
            <a:ext cx="1135004" cy="423864"/>
          </a:xfrm>
          <a:prstGeom prst="rect">
            <a:avLst/>
          </a:prstGeom>
        </p:spPr>
      </p:pic>
      <p:pic>
        <p:nvPicPr>
          <p:cNvPr id="15" name="Picture 14" descr="A circular logo with people and map&#10;&#10;Description automatically generated">
            <a:extLst>
              <a:ext uri="{FF2B5EF4-FFF2-40B4-BE49-F238E27FC236}">
                <a16:creationId xmlns:a16="http://schemas.microsoft.com/office/drawing/2014/main" id="{C9F26E82-82DE-EE39-DD5A-6EF886B7DE03}"/>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7511755" y="136525"/>
            <a:ext cx="714375" cy="714375"/>
          </a:xfrm>
          <a:prstGeom prst="rect">
            <a:avLst/>
          </a:prstGeom>
        </p:spPr>
      </p:pic>
    </p:spTree>
    <p:extLst>
      <p:ext uri="{BB962C8B-B14F-4D97-AF65-F5344CB8AC3E}">
        <p14:creationId xmlns:p14="http://schemas.microsoft.com/office/powerpoint/2010/main" val="3353340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52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S07SOORYA/spotify-recommendation-system/blob/42d3ca9fb52ae472d41a00875bfb9475282a1037/song%20recommendation%20demo.mp4"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S07SOORYA/spotify-recommendation-system/blob/42d3ca9fb52ae472d41a00875bfb9475282a1037/song%20recommendation%20demo.mp4"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TSP- AI ML Fundamentals (Capstone Project)</a:t>
            </a:r>
          </a:p>
        </p:txBody>
      </p:sp>
      <p:sp>
        <p:nvSpPr>
          <p:cNvPr id="4" name="TextBox 3"/>
          <p:cNvSpPr txBox="1"/>
          <p:nvPr/>
        </p:nvSpPr>
        <p:spPr>
          <a:xfrm>
            <a:off x="1723871" y="3252865"/>
            <a:ext cx="9039066"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SOORYA S</a:t>
            </a:r>
          </a:p>
          <a:p>
            <a:r>
              <a:rPr lang="en-US" sz="2000" b="1" dirty="0">
                <a:solidFill>
                  <a:schemeClr val="accent1">
                    <a:lumMod val="75000"/>
                  </a:schemeClr>
                </a:solidFill>
                <a:latin typeface="Arial"/>
                <a:cs typeface="Arial"/>
              </a:rPr>
              <a:t> Student Name – au422621105032</a:t>
            </a:r>
          </a:p>
          <a:p>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UNIVERSITY COLLEGE OF ENGINEERING, PANRUTI</a:t>
            </a:r>
          </a:p>
        </p:txBody>
      </p:sp>
      <p:sp>
        <p:nvSpPr>
          <p:cNvPr id="5" name="TextBox 4"/>
          <p:cNvSpPr txBox="1"/>
          <p:nvPr/>
        </p:nvSpPr>
        <p:spPr>
          <a:xfrm>
            <a:off x="1723871" y="5186598"/>
            <a:ext cx="8259580" cy="400110"/>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Guided By: RAMAR BOSE</a:t>
            </a:r>
          </a:p>
        </p:txBody>
      </p:sp>
      <p:sp>
        <p:nvSpPr>
          <p:cNvPr id="6" name="Footer Placeholder 5"/>
          <p:cNvSpPr>
            <a:spLocks noGrp="1"/>
          </p:cNvSpPr>
          <p:nvPr>
            <p:ph type="ftr" sz="quarter" idx="11"/>
          </p:nvPr>
        </p:nvSpPr>
        <p:spPr>
          <a:xfrm>
            <a:off x="4248462"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56FBD3-D046-9A62-C0D8-E2AFF5B1B89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8C03611-BD79-86F0-930E-A689AD91252A}"/>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References</a:t>
            </a:r>
            <a:endParaRPr lang="en-US" dirty="0"/>
          </a:p>
        </p:txBody>
      </p:sp>
      <p:sp>
        <p:nvSpPr>
          <p:cNvPr id="6" name="Subtitle 5">
            <a:extLst>
              <a:ext uri="{FF2B5EF4-FFF2-40B4-BE49-F238E27FC236}">
                <a16:creationId xmlns:a16="http://schemas.microsoft.com/office/drawing/2014/main" id="{A42DCE06-B7ED-B551-71F3-7F3E73BB9E87}"/>
              </a:ext>
            </a:extLst>
          </p:cNvPr>
          <p:cNvSpPr>
            <a:spLocks noGrp="1"/>
          </p:cNvSpPr>
          <p:nvPr>
            <p:ph type="subTitle" idx="1"/>
          </p:nvPr>
        </p:nvSpPr>
        <p:spPr>
          <a:xfrm>
            <a:off x="614597" y="2110153"/>
            <a:ext cx="11152682" cy="4365598"/>
          </a:xfrm>
        </p:spPr>
        <p:txBody>
          <a:bodyPr>
            <a:normAutofit/>
          </a:bodyPr>
          <a:lstStyle/>
          <a:p>
            <a:pPr algn="l">
              <a:lnSpc>
                <a:spcPct val="107000"/>
              </a:lnSpc>
              <a:spcAft>
                <a:spcPts val="680"/>
              </a:spcAft>
            </a:pPr>
            <a:r>
              <a:rPr lang="en-IN" sz="1800" kern="100" dirty="0">
                <a:solidFill>
                  <a:srgbClr val="000000"/>
                </a:solidFill>
                <a:effectLst/>
                <a:latin typeface="Times New Roman" panose="02020603050405020304" pitchFamily="18" charset="0"/>
                <a:ea typeface="Times New Roman" panose="02020603050405020304" pitchFamily="18" charset="0"/>
              </a:rPr>
              <a:t> </a:t>
            </a:r>
            <a:r>
              <a:rPr lang="en-IN" sz="1800" kern="100" dirty="0">
                <a:solidFill>
                  <a:srgbClr val="000000"/>
                </a:solidFill>
                <a:effectLst/>
                <a:latin typeface="Times New Roman" panose="02020603050405020304" pitchFamily="18" charset="0"/>
                <a:ea typeface="Calibri" panose="020F0502020204030204" pitchFamily="34" charset="0"/>
              </a:rPr>
              <a:t>1. Project </a:t>
            </a:r>
            <a:r>
              <a:rPr lang="en-IN" sz="1800" kern="100" dirty="0" err="1">
                <a:solidFill>
                  <a:srgbClr val="000000"/>
                </a:solidFill>
                <a:effectLst/>
                <a:latin typeface="Times New Roman" panose="02020603050405020304" pitchFamily="18" charset="0"/>
                <a:ea typeface="Calibri" panose="020F0502020204030204" pitchFamily="34" charset="0"/>
              </a:rPr>
              <a:t>Github</a:t>
            </a:r>
            <a:r>
              <a:rPr lang="en-IN" sz="1800" kern="100" dirty="0">
                <a:solidFill>
                  <a:srgbClr val="000000"/>
                </a:solidFill>
                <a:effectLst/>
                <a:latin typeface="Times New Roman" panose="02020603050405020304" pitchFamily="18" charset="0"/>
                <a:ea typeface="Calibri" panose="020F0502020204030204" pitchFamily="34" charset="0"/>
              </a:rPr>
              <a:t> link , </a:t>
            </a:r>
            <a:r>
              <a:rPr lang="en-IN" sz="1800" kern="100" dirty="0" err="1">
                <a:solidFill>
                  <a:srgbClr val="000000"/>
                </a:solidFill>
                <a:effectLst/>
                <a:latin typeface="Times New Roman" panose="02020603050405020304" pitchFamily="18" charset="0"/>
                <a:ea typeface="Calibri" panose="020F0502020204030204" pitchFamily="34" charset="0"/>
              </a:rPr>
              <a:t>Ramar</a:t>
            </a:r>
            <a:r>
              <a:rPr lang="en-IN" sz="1800" kern="100" dirty="0">
                <a:solidFill>
                  <a:srgbClr val="000000"/>
                </a:solidFill>
                <a:effectLst/>
                <a:latin typeface="Times New Roman" panose="02020603050405020304" pitchFamily="18" charset="0"/>
                <a:ea typeface="Calibri" panose="020F0502020204030204" pitchFamily="34" charset="0"/>
              </a:rPr>
              <a:t> Bose , 2024</a:t>
            </a:r>
            <a:endParaRPr lang="en-IN" sz="1800" kern="100" dirty="0">
              <a:solidFill>
                <a:srgbClr val="000000"/>
              </a:solidFill>
              <a:latin typeface="Calibri" panose="020F0502020204030204" pitchFamily="34" charset="0"/>
              <a:ea typeface="Calibri" panose="020F0502020204030204" pitchFamily="34" charset="0"/>
            </a:endParaRPr>
          </a:p>
          <a:p>
            <a:pPr algn="l">
              <a:lnSpc>
                <a:spcPct val="107000"/>
              </a:lnSpc>
              <a:spcAft>
                <a:spcPts val="680"/>
              </a:spcAft>
            </a:pPr>
            <a:r>
              <a:rPr lang="en-IN" sz="1800" kern="100" dirty="0">
                <a:solidFill>
                  <a:srgbClr val="000000"/>
                </a:solidFill>
                <a:effectLst/>
                <a:latin typeface="Times New Roman" panose="02020603050405020304" pitchFamily="18" charset="0"/>
                <a:ea typeface="Calibri" panose="020F0502020204030204" pitchFamily="34" charset="0"/>
              </a:rPr>
              <a:t> 2. Project video recorded link (</a:t>
            </a:r>
            <a:r>
              <a:rPr lang="en-IN" sz="1800" kern="100" dirty="0" err="1">
                <a:solidFill>
                  <a:srgbClr val="000000"/>
                </a:solidFill>
                <a:effectLst/>
                <a:latin typeface="Times New Roman" panose="02020603050405020304" pitchFamily="18" charset="0"/>
                <a:ea typeface="Calibri" panose="020F0502020204030204" pitchFamily="34" charset="0"/>
              </a:rPr>
              <a:t>youtube</a:t>
            </a:r>
            <a:r>
              <a:rPr lang="en-IN" sz="1800" kern="100" dirty="0">
                <a:solidFill>
                  <a:srgbClr val="000000"/>
                </a:solidFill>
                <a:effectLst/>
                <a:latin typeface="Times New Roman" panose="02020603050405020304" pitchFamily="18" charset="0"/>
                <a:ea typeface="Calibri" panose="020F0502020204030204" pitchFamily="34" charset="0"/>
              </a:rPr>
              <a:t> / </a:t>
            </a:r>
            <a:r>
              <a:rPr lang="en-IN" sz="1800" kern="100" dirty="0" err="1">
                <a:solidFill>
                  <a:srgbClr val="000000"/>
                </a:solidFill>
                <a:effectLst/>
                <a:latin typeface="Times New Roman" panose="02020603050405020304" pitchFamily="18" charset="0"/>
                <a:ea typeface="Calibri" panose="020F0502020204030204" pitchFamily="34" charset="0"/>
              </a:rPr>
              <a:t>github</a:t>
            </a:r>
            <a:r>
              <a:rPr lang="en-IN" sz="1800" kern="100" dirty="0">
                <a:solidFill>
                  <a:srgbClr val="000000"/>
                </a:solidFill>
                <a:effectLst/>
                <a:latin typeface="Times New Roman" panose="02020603050405020304" pitchFamily="18" charset="0"/>
                <a:ea typeface="Calibri" panose="020F0502020204030204" pitchFamily="34" charset="0"/>
              </a:rPr>
              <a:t>), </a:t>
            </a:r>
            <a:r>
              <a:rPr lang="en-IN" sz="1800" kern="100" dirty="0" err="1">
                <a:solidFill>
                  <a:srgbClr val="000000"/>
                </a:solidFill>
                <a:effectLst/>
                <a:latin typeface="Times New Roman" panose="02020603050405020304" pitchFamily="18" charset="0"/>
                <a:ea typeface="Calibri" panose="020F0502020204030204" pitchFamily="34" charset="0"/>
              </a:rPr>
              <a:t>Ramar</a:t>
            </a:r>
            <a:r>
              <a:rPr lang="en-IN" sz="1800" kern="100" dirty="0">
                <a:solidFill>
                  <a:srgbClr val="000000"/>
                </a:solidFill>
                <a:effectLst/>
                <a:latin typeface="Times New Roman" panose="02020603050405020304" pitchFamily="18" charset="0"/>
                <a:ea typeface="Calibri" panose="020F0502020204030204" pitchFamily="34" charset="0"/>
              </a:rPr>
              <a:t> Bose , 2024 </a:t>
            </a:r>
            <a:endParaRPr lang="en-IN" sz="1800" kern="100" dirty="0">
              <a:solidFill>
                <a:srgbClr val="000000"/>
              </a:solidFill>
              <a:latin typeface="Calibri" panose="020F0502020204030204" pitchFamily="34" charset="0"/>
              <a:ea typeface="Calibri" panose="020F0502020204030204" pitchFamily="34" charset="0"/>
            </a:endParaRPr>
          </a:p>
          <a:p>
            <a:pPr algn="l">
              <a:lnSpc>
                <a:spcPct val="107000"/>
              </a:lnSpc>
              <a:spcAft>
                <a:spcPts val="680"/>
              </a:spcAft>
            </a:pPr>
            <a:r>
              <a:rPr lang="en-IN" sz="1800" kern="100" dirty="0">
                <a:solidFill>
                  <a:srgbClr val="000000"/>
                </a:solidFill>
                <a:effectLst/>
                <a:latin typeface="Times New Roman" panose="02020603050405020304" pitchFamily="18" charset="0"/>
                <a:ea typeface="Calibri" panose="020F0502020204030204" pitchFamily="34" charset="0"/>
              </a:rPr>
              <a:t> 3. Project PPT &amp; Report , </a:t>
            </a:r>
            <a:r>
              <a:rPr lang="en-IN" sz="1800" kern="100" dirty="0" err="1">
                <a:solidFill>
                  <a:srgbClr val="000000"/>
                </a:solidFill>
                <a:effectLst/>
                <a:latin typeface="Times New Roman" panose="02020603050405020304" pitchFamily="18" charset="0"/>
                <a:ea typeface="Calibri" panose="020F0502020204030204" pitchFamily="34" charset="0"/>
              </a:rPr>
              <a:t>Ramar</a:t>
            </a:r>
            <a:r>
              <a:rPr lang="en-IN" sz="1800" kern="100" dirty="0">
                <a:solidFill>
                  <a:srgbClr val="000000"/>
                </a:solidFill>
                <a:effectLst/>
                <a:latin typeface="Times New Roman" panose="02020603050405020304" pitchFamily="18" charset="0"/>
                <a:ea typeface="Calibri" panose="020F0502020204030204" pitchFamily="34" charset="0"/>
              </a:rPr>
              <a:t> Bose , 2024</a:t>
            </a:r>
            <a:endParaRPr lang="en-IN" sz="1800" kern="100" dirty="0">
              <a:solidFill>
                <a:srgbClr val="000000"/>
              </a:solidFill>
              <a:effectLst/>
              <a:latin typeface="Calibri" panose="020F0502020204030204" pitchFamily="34" charset="0"/>
              <a:ea typeface="Calibri" panose="020F0502020204030204" pitchFamily="34" charset="0"/>
            </a:endParaRPr>
          </a:p>
          <a:p>
            <a:pPr algn="l"/>
            <a:endParaRPr lang="en-US"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9632E3AF-FCB3-6F27-8094-81945D2A7EC0}"/>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390818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
        <p:nvSpPr>
          <p:cNvPr id="3"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530" y="823512"/>
            <a:ext cx="10515600" cy="1325563"/>
          </a:xfrm>
        </p:spPr>
        <p:txBody>
          <a:bodyPr lIns="91440" tIns="45720" rIns="91440" bIns="45720" anchor="t"/>
          <a:lstStyle/>
          <a:p>
            <a:r>
              <a:rPr lang="en-US" b="1" dirty="0">
                <a:solidFill>
                  <a:srgbClr val="002060"/>
                </a:solidFill>
                <a:latin typeface="Arial"/>
                <a:cs typeface="Arial"/>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endParaRPr lang="en-US" dirty="0">
              <a:latin typeface="Arial"/>
              <a:cs typeface="Arial"/>
            </a:endParaRPr>
          </a:p>
          <a:p>
            <a:r>
              <a:rPr lang="en-US" sz="2000" b="1" dirty="0">
                <a:latin typeface="Arial"/>
                <a:ea typeface="+mn-lt"/>
                <a:cs typeface="Arial"/>
              </a:rPr>
              <a:t>Problem Statement </a:t>
            </a: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mn-lt"/>
              </a:rPr>
              <a:t>Algorithm &amp; Deployment  </a:t>
            </a:r>
          </a:p>
          <a:p>
            <a:r>
              <a:rPr lang="en-US" sz="2000" b="1" dirty="0">
                <a:latin typeface="Arial"/>
                <a:ea typeface="+mn-lt"/>
                <a:cs typeface="+mn-lt"/>
              </a:rPr>
              <a:t>GitHub Link</a:t>
            </a:r>
          </a:p>
          <a:p>
            <a:r>
              <a:rPr lang="en-US" sz="2000" b="1" dirty="0">
                <a:latin typeface="Arial"/>
                <a:ea typeface="+mn-lt"/>
                <a:cs typeface="+mn-lt"/>
              </a:rPr>
              <a:t>Project Demo(photos / videos)</a:t>
            </a:r>
            <a:endParaRPr lang="en-US" dirty="0">
              <a:latin typeface="Arial"/>
              <a:cs typeface="Calibri"/>
            </a:endParaRP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p>
        </p:txBody>
      </p:sp>
      <p:sp>
        <p:nvSpPr>
          <p:cNvPr id="4" name="Footer Placeholder 3"/>
          <p:cNvSpPr>
            <a:spLocks noGrp="1"/>
          </p:cNvSpPr>
          <p:nvPr>
            <p:ph type="ftr" sz="quarter" idx="11"/>
          </p:nvPr>
        </p:nvSpPr>
        <p:spPr>
          <a:xfrm>
            <a:off x="4083571"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r>
              <a:rPr lang="en-US" sz="2600" dirty="0">
                <a:latin typeface="Arial" panose="020B0604020202020204" pitchFamily="34" charset="0"/>
                <a:cs typeface="Arial" panose="020B0604020202020204" pitchFamily="34" charset="0"/>
              </a:rPr>
              <a:t>Develop a robust and efficient music recommendation </a:t>
            </a:r>
            <a:r>
              <a:rPr lang="en-US" sz="2600" dirty="0" err="1">
                <a:latin typeface="Arial" panose="020B0604020202020204" pitchFamily="34" charset="0"/>
                <a:cs typeface="Arial" panose="020B0604020202020204" pitchFamily="34" charset="0"/>
              </a:rPr>
              <a:t>GVsystem</a:t>
            </a:r>
            <a:r>
              <a:rPr lang="en-US" sz="2600" dirty="0">
                <a:latin typeface="Arial" panose="020B0604020202020204" pitchFamily="34" charset="0"/>
                <a:cs typeface="Arial" panose="020B0604020202020204" pitchFamily="34" charset="0"/>
              </a:rPr>
              <a:t> for Spotify that leverages user listening history, preferences, and contextual data to deliver personalized music recommendations. The system should </a:t>
            </a:r>
            <a:r>
              <a:rPr lang="en-US" sz="2600" dirty="0" err="1">
                <a:latin typeface="Arial" panose="020B0604020202020204" pitchFamily="34" charset="0"/>
                <a:cs typeface="Arial" panose="020B0604020202020204" pitchFamily="34" charset="0"/>
              </a:rPr>
              <a:t>should</a:t>
            </a:r>
            <a:r>
              <a:rPr lang="en-US" sz="2600" dirty="0">
                <a:latin typeface="Arial" panose="020B0604020202020204" pitchFamily="34" charset="0"/>
                <a:cs typeface="Arial" panose="020B0604020202020204" pitchFamily="34" charset="0"/>
              </a:rPr>
              <a:t> aim to enhance user engagement and satisfaction by accurately predicting their musical tastes and suggesting relevant </a:t>
            </a:r>
            <a:r>
              <a:rPr lang="en-US" sz="2600" dirty="0" err="1">
                <a:latin typeface="Arial" panose="020B0604020202020204" pitchFamily="34" charset="0"/>
                <a:cs typeface="Arial" panose="020B0604020202020204" pitchFamily="34" charset="0"/>
              </a:rPr>
              <a:t>content.Key</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Objectives:Data</a:t>
            </a:r>
            <a:r>
              <a:rPr lang="en-US" sz="2600" dirty="0">
                <a:latin typeface="Arial" panose="020B0604020202020204" pitchFamily="34" charset="0"/>
                <a:cs typeface="Arial" panose="020B0604020202020204" pitchFamily="34" charset="0"/>
              </a:rPr>
              <a:t> Collection and Processing: Gather and preprocess large-scale datasets, including user listening </a:t>
            </a:r>
            <a:r>
              <a:rPr lang="en-US" sz="2600" dirty="0" err="1">
                <a:latin typeface="Arial" panose="020B0604020202020204" pitchFamily="34" charset="0"/>
                <a:cs typeface="Arial" panose="020B0604020202020204" pitchFamily="34" charset="0"/>
              </a:rPr>
              <a:t>listening</a:t>
            </a:r>
            <a:r>
              <a:rPr lang="en-US" sz="2600" dirty="0">
                <a:latin typeface="Arial" panose="020B0604020202020204" pitchFamily="34" charset="0"/>
                <a:cs typeface="Arial" panose="020B0604020202020204" pitchFamily="34" charset="0"/>
              </a:rPr>
              <a:t> history, user profiles, music metadata, and contextual information such as time of location, and user activity.</a:t>
            </a:r>
          </a:p>
          <a:p>
            <a:pPr algn="l"/>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r>
              <a:rPr lang="en-US" sz="2600" dirty="0">
                <a:latin typeface="Arial" panose="020B0604020202020204" pitchFamily="34" charset="0"/>
                <a:cs typeface="Arial" panose="020B0604020202020204" pitchFamily="34" charset="0"/>
              </a:rPr>
              <a:t>Designing a Spotify Music Recommendation System involves several </a:t>
            </a:r>
            <a:r>
              <a:rPr lang="en-US" sz="2600" dirty="0" err="1">
                <a:latin typeface="Arial" panose="020B0604020202020204" pitchFamily="34" charset="0"/>
                <a:cs typeface="Arial" panose="020B0604020202020204" pitchFamily="34" charset="0"/>
              </a:rPr>
              <a:t>components:Data</a:t>
            </a:r>
            <a:r>
              <a:rPr lang="en-US" sz="2600" dirty="0">
                <a:latin typeface="Arial" panose="020B0604020202020204" pitchFamily="34" charset="0"/>
                <a:cs typeface="Arial" panose="020B0604020202020204" pitchFamily="34" charset="0"/>
              </a:rPr>
              <a:t> Collection: Gather user listening history, preferences, and behaviors. Data Preprocessing: Clean and preprocess the collected data, handling missing values and outliers. Feature Engineering: Extract relevant features such as genre, artist, </a:t>
            </a:r>
            <a:r>
              <a:rPr lang="en-US" sz="2600" dirty="0" err="1">
                <a:latin typeface="Arial" panose="020B0604020202020204" pitchFamily="34" charset="0"/>
                <a:cs typeface="Arial" panose="020B0604020202020204" pitchFamily="34" charset="0"/>
              </a:rPr>
              <a:t>tempo,mood</a:t>
            </a:r>
            <a:r>
              <a:rPr lang="en-US" sz="2600" dirty="0">
                <a:latin typeface="Arial" panose="020B0604020202020204" pitchFamily="34" charset="0"/>
                <a:cs typeface="Arial" panose="020B0604020202020204" pitchFamily="34" charset="0"/>
              </a:rPr>
              <a:t>, etc. Model Selection: Choose appropriate algorithms like collaborative filtering. content-based filtering, or hybrid </a:t>
            </a:r>
            <a:r>
              <a:rPr lang="en-US" sz="2600" dirty="0" err="1">
                <a:latin typeface="Arial" panose="020B0604020202020204" pitchFamily="34" charset="0"/>
                <a:cs typeface="Arial" panose="020B0604020202020204" pitchFamily="34" charset="0"/>
              </a:rPr>
              <a:t>models.Training</a:t>
            </a:r>
            <a:r>
              <a:rPr lang="en-US" sz="2600" dirty="0">
                <a:latin typeface="Arial" panose="020B0604020202020204" pitchFamily="34" charset="0"/>
                <a:cs typeface="Arial" panose="020B0604020202020204" pitchFamily="34" charset="0"/>
              </a:rPr>
              <a:t>: Train the selected model on historical data to learn patterns and </a:t>
            </a:r>
            <a:r>
              <a:rPr lang="en-US" sz="2600" dirty="0" err="1">
                <a:latin typeface="Arial" panose="020B0604020202020204" pitchFamily="34" charset="0"/>
                <a:cs typeface="Arial" panose="020B0604020202020204" pitchFamily="34" charset="0"/>
              </a:rPr>
              <a:t>relationships.Evaluation</a:t>
            </a:r>
            <a:r>
              <a:rPr lang="en-US" sz="2600" dirty="0">
                <a:latin typeface="Arial" panose="020B0604020202020204" pitchFamily="34" charset="0"/>
                <a:cs typeface="Arial" panose="020B0604020202020204" pitchFamily="34" charset="0"/>
              </a:rPr>
              <a:t>: Assess the model s performance using metrics like accuracy, precision.</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r>
              <a:rPr lang="en-US" sz="2600" dirty="0">
                <a:latin typeface="Arial" panose="020B0604020202020204" pitchFamily="34" charset="0"/>
                <a:cs typeface="Arial" panose="020B0604020202020204" pitchFamily="34" charset="0"/>
              </a:rPr>
              <a:t>Data Collection: Gather data on user listening habits, preferences, and song attributes from Spotify SAPI or other </a:t>
            </a:r>
            <a:r>
              <a:rPr lang="en-US" sz="2600" dirty="0" err="1">
                <a:latin typeface="Arial" panose="020B0604020202020204" pitchFamily="34" charset="0"/>
                <a:cs typeface="Arial" panose="020B0604020202020204" pitchFamily="34" charset="0"/>
              </a:rPr>
              <a:t>sources.Data</a:t>
            </a:r>
            <a:r>
              <a:rPr lang="en-US" sz="2600" dirty="0">
                <a:latin typeface="Arial" panose="020B0604020202020204" pitchFamily="34" charset="0"/>
                <a:cs typeface="Arial" panose="020B0604020202020204" pitchFamily="34" charset="0"/>
              </a:rPr>
              <a:t> Preprocessing: Clean and preprocess the data, handling missing values, outliers, and encoding categorical </a:t>
            </a:r>
            <a:r>
              <a:rPr lang="en-US" sz="2600" dirty="0" err="1">
                <a:latin typeface="Arial" panose="020B0604020202020204" pitchFamily="34" charset="0"/>
                <a:cs typeface="Arial" panose="020B0604020202020204" pitchFamily="34" charset="0"/>
              </a:rPr>
              <a:t>variables.Feature</a:t>
            </a:r>
            <a:r>
              <a:rPr lang="en-US" sz="2600" dirty="0">
                <a:latin typeface="Arial" panose="020B0604020202020204" pitchFamily="34" charset="0"/>
                <a:cs typeface="Arial" panose="020B0604020202020204" pitchFamily="34" charset="0"/>
              </a:rPr>
              <a:t> Engineering Extract relevant features from the data, such as user demographics, listening history. genre preferences, and song attributes like tempo, energy, and </a:t>
            </a:r>
            <a:r>
              <a:rPr lang="en-US" sz="2600" dirty="0" err="1">
                <a:latin typeface="Arial" panose="020B0604020202020204" pitchFamily="34" charset="0"/>
                <a:cs typeface="Arial" panose="020B0604020202020204" pitchFamily="34" charset="0"/>
              </a:rPr>
              <a:t>danceability.Model</a:t>
            </a:r>
            <a:r>
              <a:rPr lang="en-US" sz="2600" dirty="0">
                <a:latin typeface="Arial" panose="020B0604020202020204" pitchFamily="34" charset="0"/>
                <a:cs typeface="Arial" panose="020B0604020202020204" pitchFamily="34" charset="0"/>
              </a:rPr>
              <a:t> Selection: Choose appropriate algorithms for recommendation, such as collaborative filtering. content-based filtering of methods Training Train the selected model on historical user interactions and song features data.</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415450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1B7A21-B534-F8EF-3389-20ECA220A4F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AF0B8FE-C2D5-97D2-1A01-AE232639D829}"/>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GitHub Link</a:t>
            </a:r>
            <a:endParaRPr lang="en-US" dirty="0"/>
          </a:p>
        </p:txBody>
      </p:sp>
      <p:sp>
        <p:nvSpPr>
          <p:cNvPr id="6" name="Subtitle 5">
            <a:extLst>
              <a:ext uri="{FF2B5EF4-FFF2-40B4-BE49-F238E27FC236}">
                <a16:creationId xmlns:a16="http://schemas.microsoft.com/office/drawing/2014/main" id="{274BA4BA-49EB-73A8-5C58-6DF5FBCEC6A5}"/>
              </a:ext>
            </a:extLst>
          </p:cNvPr>
          <p:cNvSpPr>
            <a:spLocks noGrp="1"/>
          </p:cNvSpPr>
          <p:nvPr>
            <p:ph type="subTitle" idx="1"/>
          </p:nvPr>
        </p:nvSpPr>
        <p:spPr>
          <a:xfrm>
            <a:off x="614597" y="2110153"/>
            <a:ext cx="11152682" cy="4365598"/>
          </a:xfrm>
        </p:spPr>
        <p:txBody>
          <a:bodyPr>
            <a:normAutofit/>
          </a:bodyPr>
          <a:lstStyle/>
          <a:p>
            <a:pPr algn="l"/>
            <a:r>
              <a:rPr lang="en-IN" sz="1800" b="1" dirty="0">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 PROJECT HITHUB LINK : </a:t>
            </a:r>
          </a:p>
          <a:p>
            <a:pPr algn="l"/>
            <a:r>
              <a:rPr lang="en-IN" sz="1800" u="sng" dirty="0">
                <a:solidFill>
                  <a:srgbClr val="0563C1"/>
                </a:solidFill>
                <a:effectLst/>
                <a:latin typeface="Calibri" panose="020F0502020204030204" pitchFamily="34" charset="0"/>
                <a:ea typeface="Calibri" panose="020F0502020204030204" pitchFamily="34" charset="0"/>
                <a:hlinkClick r:id="rId2">
                  <a:extLst>
                    <a:ext uri="{A12FA001-AC4F-418D-AE19-62706E023703}">
                      <ahyp:hlinkClr xmlns:ahyp="http://schemas.microsoft.com/office/drawing/2018/hyperlinkcolor" val="tx"/>
                    </a:ext>
                  </a:extLst>
                </a:hlinkClick>
              </a:rPr>
              <a:t>https://github.com/S07SOORYA/spotify-recommendation-system/blob/42d3ca9fb52ae472d41a00875bfb9475282a1037/song%20recommendation%20demo.mp4</a:t>
            </a:r>
            <a:endParaRPr lang="en-US"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F380DBA4-EAEB-285A-B8D2-B0D5DD525C03}"/>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2397446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34577-9296-1AA8-04AB-3230FF6E8DF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3CD374C-66F9-AF76-AC1E-66B4BD499AE2}"/>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Project Demo(Recorded Video)</a:t>
            </a:r>
            <a:endParaRPr lang="en-US" dirty="0">
              <a:solidFill>
                <a:schemeClr val="accent1"/>
              </a:solidFill>
            </a:endParaRPr>
          </a:p>
        </p:txBody>
      </p:sp>
      <p:sp>
        <p:nvSpPr>
          <p:cNvPr id="6" name="Subtitle 5">
            <a:extLst>
              <a:ext uri="{FF2B5EF4-FFF2-40B4-BE49-F238E27FC236}">
                <a16:creationId xmlns:a16="http://schemas.microsoft.com/office/drawing/2014/main" id="{38E8653D-1130-51D3-7167-6529A49A0FE3}"/>
              </a:ext>
            </a:extLst>
          </p:cNvPr>
          <p:cNvSpPr>
            <a:spLocks noGrp="1"/>
          </p:cNvSpPr>
          <p:nvPr>
            <p:ph type="subTitle" idx="1"/>
          </p:nvPr>
        </p:nvSpPr>
        <p:spPr>
          <a:xfrm>
            <a:off x="614597" y="2110153"/>
            <a:ext cx="11152682" cy="4365598"/>
          </a:xfrm>
        </p:spPr>
        <p:txBody>
          <a:bodyPr>
            <a:normAutofit/>
          </a:bodyPr>
          <a:lstStyle/>
          <a:p>
            <a:pPr algn="l"/>
            <a:r>
              <a:rPr lang="en-IN" sz="1800" u="sng" kern="100" dirty="0">
                <a:solidFill>
                  <a:srgbClr val="000000"/>
                </a:solidFill>
                <a:effectLst/>
                <a:latin typeface="Times New Roman" panose="02020603050405020304" pitchFamily="18" charset="0"/>
                <a:ea typeface="Calibri" panose="020F0502020204030204" pitchFamily="34" charset="0"/>
                <a:hlinkClick r:id="rId2"/>
              </a:rPr>
              <a:t>https://github.com/S07SOORYA/spotify-recommendation-system/blob/42d3ca9fb52ae472d41a00875bfb9475282a1037/song%20recommendation%20demo.mp4</a:t>
            </a:r>
            <a:endParaRPr lang="en-IN" sz="1800" kern="100" dirty="0">
              <a:solidFill>
                <a:srgbClr val="000000"/>
              </a:solidFill>
              <a:effectLst/>
              <a:latin typeface="Calibri" panose="020F0502020204030204" pitchFamily="34" charset="0"/>
              <a:ea typeface="Calibri" panose="020F0502020204030204" pitchFamily="34" charset="0"/>
            </a:endParaRPr>
          </a:p>
          <a:p>
            <a:pPr algn="l"/>
            <a:endParaRPr lang="en-US"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7CF9570-8394-BDBD-48B7-1E467BD67387}"/>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3" name="Picture 2">
            <a:extLst>
              <a:ext uri="{FF2B5EF4-FFF2-40B4-BE49-F238E27FC236}">
                <a16:creationId xmlns:a16="http://schemas.microsoft.com/office/drawing/2014/main" id="{1027A0B0-516E-2A82-06C8-C6B3C60E3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8907" y="2782296"/>
            <a:ext cx="7134667" cy="3592193"/>
          </a:xfrm>
          <a:prstGeom prst="rect">
            <a:avLst/>
          </a:prstGeom>
        </p:spPr>
      </p:pic>
    </p:spTree>
    <p:extLst>
      <p:ext uri="{BB962C8B-B14F-4D97-AF65-F5344CB8AC3E}">
        <p14:creationId xmlns:p14="http://schemas.microsoft.com/office/powerpoint/2010/main" val="1552721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0D370A-24A2-69BE-A8E7-1CC0DA7E0A8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9087247-68D2-2EB2-A3AA-26FF55B3CE45}"/>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Conclusion</a:t>
            </a:r>
            <a:endParaRPr lang="en-US" dirty="0"/>
          </a:p>
        </p:txBody>
      </p:sp>
      <p:sp>
        <p:nvSpPr>
          <p:cNvPr id="6" name="Subtitle 5">
            <a:extLst>
              <a:ext uri="{FF2B5EF4-FFF2-40B4-BE49-F238E27FC236}">
                <a16:creationId xmlns:a16="http://schemas.microsoft.com/office/drawing/2014/main" id="{94DA3713-F268-A917-D3B2-A7DE94A30A9F}"/>
              </a:ext>
            </a:extLst>
          </p:cNvPr>
          <p:cNvSpPr>
            <a:spLocks noGrp="1"/>
          </p:cNvSpPr>
          <p:nvPr>
            <p:ph type="subTitle" idx="1"/>
          </p:nvPr>
        </p:nvSpPr>
        <p:spPr>
          <a:xfrm>
            <a:off x="614597" y="2110153"/>
            <a:ext cx="11152682" cy="4365598"/>
          </a:xfrm>
        </p:spPr>
        <p:txBody>
          <a:bodyPr>
            <a:normAutofit/>
          </a:bodyPr>
          <a:lstStyle/>
          <a:p>
            <a:pPr algn="l"/>
            <a:r>
              <a:rPr lang="en-US" sz="2600" dirty="0">
                <a:latin typeface="Arial" panose="020B0604020202020204" pitchFamily="34" charset="0"/>
                <a:cs typeface="Arial" panose="020B0604020202020204" pitchFamily="34" charset="0"/>
              </a:rPr>
              <a:t>The Spotify Music Recommendation System is a powerful tool that enhances user experience by providing personalized music recommendations tailored to individual preferences. Through advanced algorithms and machine learning techniques, Spotify analyzes user behavior, such as listening history, likes, and dislikes, to curate playlists and suggest songs that align with each user's taste.</a:t>
            </a:r>
          </a:p>
        </p:txBody>
      </p:sp>
      <p:sp>
        <p:nvSpPr>
          <p:cNvPr id="4" name="Footer Placeholder 3">
            <a:extLst>
              <a:ext uri="{FF2B5EF4-FFF2-40B4-BE49-F238E27FC236}">
                <a16:creationId xmlns:a16="http://schemas.microsoft.com/office/drawing/2014/main" id="{925A3365-79D3-BDE1-B3EB-320921B3302A}"/>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470481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DD7B32-6370-983C-B750-16C3C049F89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3A75CEE-A5C2-DF5D-22E2-5D1449D39A6D}"/>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Future Scope</a:t>
            </a:r>
            <a:endParaRPr lang="en-US" dirty="0"/>
          </a:p>
        </p:txBody>
      </p:sp>
      <p:sp>
        <p:nvSpPr>
          <p:cNvPr id="6" name="Subtitle 5">
            <a:extLst>
              <a:ext uri="{FF2B5EF4-FFF2-40B4-BE49-F238E27FC236}">
                <a16:creationId xmlns:a16="http://schemas.microsoft.com/office/drawing/2014/main" id="{939C5A78-F371-C081-51F3-A07044D21C61}"/>
              </a:ext>
            </a:extLst>
          </p:cNvPr>
          <p:cNvSpPr>
            <a:spLocks noGrp="1"/>
          </p:cNvSpPr>
          <p:nvPr>
            <p:ph type="subTitle" idx="1"/>
          </p:nvPr>
        </p:nvSpPr>
        <p:spPr>
          <a:xfrm>
            <a:off x="614597" y="2110153"/>
            <a:ext cx="11152682" cy="4365598"/>
          </a:xfrm>
        </p:spPr>
        <p:txBody>
          <a:bodyPr>
            <a:normAutofit/>
          </a:bodyPr>
          <a:lstStyle/>
          <a:p>
            <a:pPr algn="l"/>
            <a:r>
              <a:rPr lang="en-US" sz="2600" dirty="0">
                <a:latin typeface="Arial" panose="020B0604020202020204" pitchFamily="34" charset="0"/>
                <a:cs typeface="Arial" panose="020B0604020202020204" pitchFamily="34" charset="0"/>
              </a:rPr>
              <a:t>The future scope for Spotify s music recommendation system lies in several directions, driven by advancements in technology, data analytics, and user experience. Here are some potential avenues for </a:t>
            </a:r>
            <a:r>
              <a:rPr lang="en-US" sz="2600" dirty="0" err="1">
                <a:latin typeface="Arial" panose="020B0604020202020204" pitchFamily="34" charset="0"/>
                <a:cs typeface="Arial" panose="020B0604020202020204" pitchFamily="34" charset="0"/>
              </a:rPr>
              <a:t>development:Personalization</a:t>
            </a:r>
            <a:r>
              <a:rPr lang="en-US" sz="2600" dirty="0">
                <a:latin typeface="Arial" panose="020B0604020202020204" pitchFamily="34" charset="0"/>
                <a:cs typeface="Arial" panose="020B0604020202020204" pitchFamily="34" charset="0"/>
              </a:rPr>
              <a:t> through Al: Spotify can further enhance its recommendation system by leveraging advanced Al and machine learning techniques. This could involve more sophisticated algorithms that analyze user behavior, preferences, mood, context, and even physiological responses to music, providing highly tailored recommendations.</a:t>
            </a:r>
          </a:p>
        </p:txBody>
      </p:sp>
      <p:sp>
        <p:nvSpPr>
          <p:cNvPr id="4" name="Footer Placeholder 3">
            <a:extLst>
              <a:ext uri="{FF2B5EF4-FFF2-40B4-BE49-F238E27FC236}">
                <a16:creationId xmlns:a16="http://schemas.microsoft.com/office/drawing/2014/main" id="{915E680D-300F-3953-7F6F-651F5FE3E9F2}"/>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31764438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TotalTime>
  <Words>688</Words>
  <Application>Microsoft Office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Office Theme</vt:lpstr>
      <vt:lpstr>PROJECT TITLE</vt:lpstr>
      <vt:lpstr>OUTLINE</vt:lpstr>
      <vt:lpstr>Problem Statement</vt:lpstr>
      <vt:lpstr>Proposed Solution</vt:lpstr>
      <vt:lpstr>Algorithm &amp; Deployment</vt:lpstr>
      <vt:lpstr>GitHub Link</vt:lpstr>
      <vt:lpstr>Project Demo(Recorded Video)</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Mohammed Ameer</dc:creator>
  <cp:lastModifiedBy>soorya sugumar</cp:lastModifiedBy>
  <cp:revision>79</cp:revision>
  <dcterms:created xsi:type="dcterms:W3CDTF">2021-04-26T07:43:48Z</dcterms:created>
  <dcterms:modified xsi:type="dcterms:W3CDTF">2024-04-20T08:50:32Z</dcterms:modified>
</cp:coreProperties>
</file>