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4.jpg" ContentType="image/jpeg"/>
  <Override PartName="/ppt/media/image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5" r:id="rId9"/>
    <p:sldId id="266" r:id="rId10"/>
    <p:sldId id="276" r:id="rId11"/>
    <p:sldId id="267" r:id="rId12"/>
    <p:sldId id="275" r:id="rId13"/>
    <p:sldId id="269" r:id="rId14"/>
    <p:sldId id="272" r:id="rId15"/>
    <p:sldId id="270" r:id="rId16"/>
    <p:sldId id="271" r:id="rId17"/>
    <p:sldId id="273" r:id="rId18"/>
    <p:sldId id="279" r:id="rId19"/>
    <p:sldId id="280" r:id="rId20"/>
    <p:sldId id="281" r:id="rId21"/>
    <p:sldId id="274" r:id="rId22"/>
    <p:sldId id="277" r:id="rId23"/>
    <p:sldId id="282"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BllyHlq5SsQ&amp;list=PLxefhmF0pcPl_v-lLsqF3drP6NOoSYJR0" TargetMode="External"/><Relationship Id="rId2" Type="http://schemas.openxmlformats.org/officeDocument/2006/relationships/hyperlink" Target="https://www.pyimagesearch.com/2019/07/15/video-classification-with-keras-and-deep-lear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22961"/>
            <a:ext cx="6787847" cy="1162594"/>
          </a:xfrm>
        </p:spPr>
        <p:txBody>
          <a:bodyPr/>
          <a:lstStyle/>
          <a:p>
            <a:r>
              <a:rPr lang="en-IN" b="1" dirty="0" smtClean="0"/>
              <a:t>Video classification</a:t>
            </a:r>
            <a:endParaRPr lang="en-IN" b="1" dirty="0"/>
          </a:p>
        </p:txBody>
      </p:sp>
      <p:sp>
        <p:nvSpPr>
          <p:cNvPr id="3" name="Subtitle 2"/>
          <p:cNvSpPr>
            <a:spLocks noGrp="1"/>
          </p:cNvSpPr>
          <p:nvPr>
            <p:ph type="subTitle" idx="1"/>
          </p:nvPr>
        </p:nvSpPr>
        <p:spPr>
          <a:xfrm>
            <a:off x="1507067" y="2194560"/>
            <a:ext cx="8838716" cy="4872445"/>
          </a:xfrm>
        </p:spPr>
        <p:txBody>
          <a:bodyPr>
            <a:normAutofit/>
          </a:bodyPr>
          <a:lstStyle/>
          <a:p>
            <a:r>
              <a:rPr lang="en-IN" sz="2400" b="1" dirty="0" smtClean="0"/>
              <a:t>BY:</a:t>
            </a:r>
          </a:p>
          <a:p>
            <a:r>
              <a:rPr lang="en-IN" sz="2400" b="1" dirty="0" smtClean="0"/>
              <a:t>K.KEERTHI HUMSIKA(N161299)</a:t>
            </a:r>
          </a:p>
          <a:p>
            <a:r>
              <a:rPr lang="en-IN" sz="2400" b="1" dirty="0" smtClean="0"/>
              <a:t>M.SRAVANI(N160564)</a:t>
            </a:r>
          </a:p>
          <a:p>
            <a:r>
              <a:rPr lang="en-IN" sz="2400" b="1" dirty="0" smtClean="0"/>
              <a:t>V.JHONY(N160476)</a:t>
            </a:r>
          </a:p>
          <a:p>
            <a:r>
              <a:rPr lang="en-IN" sz="2400" b="1" dirty="0" smtClean="0"/>
              <a:t>A.JAGADEESH KUMAR(N160179)</a:t>
            </a:r>
          </a:p>
          <a:p>
            <a:r>
              <a:rPr lang="en-IN" sz="2400" b="1" dirty="0" smtClean="0"/>
              <a:t>L.VIKASH(N160098)</a:t>
            </a:r>
          </a:p>
          <a:p>
            <a:r>
              <a:rPr lang="en-IN" sz="2400" b="1" dirty="0" smtClean="0"/>
              <a:t>CH.AJAY KUMAR(N160219</a:t>
            </a:r>
            <a:r>
              <a:rPr lang="en-IN" sz="2400" b="1" dirty="0" smtClean="0"/>
              <a:t>)</a:t>
            </a:r>
          </a:p>
          <a:p>
            <a:r>
              <a:rPr lang="en-IN" sz="2400" b="1" dirty="0" smtClean="0">
                <a:solidFill>
                  <a:schemeClr val="accent4">
                    <a:lumMod val="75000"/>
                  </a:schemeClr>
                </a:solidFill>
              </a:rPr>
              <a:t>PROJECT MENTOR:</a:t>
            </a:r>
          </a:p>
          <a:p>
            <a:r>
              <a:rPr lang="en-IN" sz="2400" b="1" dirty="0" smtClean="0">
                <a:solidFill>
                  <a:schemeClr val="accent4">
                    <a:lumMod val="75000"/>
                  </a:schemeClr>
                </a:solidFill>
              </a:rPr>
              <a:t>NAGARJUNA DEVI MAM</a:t>
            </a:r>
          </a:p>
          <a:p>
            <a:endParaRPr lang="en-IN" sz="2400" b="1" dirty="0" smtClean="0"/>
          </a:p>
          <a:p>
            <a:endParaRPr lang="en-IN" sz="2400" b="1" dirty="0" smtClean="0"/>
          </a:p>
          <a:p>
            <a:endParaRPr lang="en-IN" sz="2400" b="1" dirty="0" smtClean="0"/>
          </a:p>
          <a:p>
            <a:r>
              <a:rPr lang="en-IN" sz="2400" b="1" dirty="0" smtClean="0"/>
              <a:t>  </a:t>
            </a:r>
          </a:p>
          <a:p>
            <a:endParaRPr lang="en-IN" sz="2400" b="1" dirty="0" smtClean="0"/>
          </a:p>
          <a:p>
            <a:endParaRPr lang="en-IN" sz="2400" b="1" dirty="0" smtClean="0"/>
          </a:p>
          <a:p>
            <a:endParaRPr lang="en-IN" sz="2400" b="1" dirty="0"/>
          </a:p>
        </p:txBody>
      </p:sp>
    </p:spTree>
    <p:extLst>
      <p:ext uri="{BB962C8B-B14F-4D97-AF65-F5344CB8AC3E}">
        <p14:creationId xmlns:p14="http://schemas.microsoft.com/office/powerpoint/2010/main" val="201871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1703"/>
            <a:ext cx="8596668" cy="5479659"/>
          </a:xfrm>
        </p:spPr>
        <p:txBody>
          <a:bodyPr/>
          <a:lstStyle/>
          <a:p>
            <a:pPr marL="0" indent="0">
              <a:buNone/>
            </a:pPr>
            <a:r>
              <a:rPr lang="en-IN" altLang="en-US" b="1" dirty="0" smtClean="0">
                <a:solidFill>
                  <a:srgbClr val="262626"/>
                </a:solidFill>
              </a:rPr>
              <a:t>                                         </a:t>
            </a:r>
            <a:r>
              <a:rPr lang="en-IN" altLang="en-US" sz="2800" b="1" u="sng" dirty="0" smtClean="0">
                <a:solidFill>
                  <a:srgbClr val="262626"/>
                </a:solidFill>
                <a:latin typeface="Arial" panose="020B0604020202020204" pitchFamily="34" charset="0"/>
                <a:cs typeface="Arial" panose="020B0604020202020204" pitchFamily="34" charset="0"/>
              </a:rPr>
              <a:t>EXISTING SYSTEM</a:t>
            </a:r>
          </a:p>
          <a:p>
            <a:pPr marL="0" indent="0">
              <a:buNone/>
            </a:pPr>
            <a:r>
              <a:rPr lang="en-IN" altLang="en-US" sz="2800" dirty="0">
                <a:solidFill>
                  <a:srgbClr val="262626"/>
                </a:solidFill>
                <a:latin typeface="Arial" panose="020B0604020202020204" pitchFamily="34" charset="0"/>
                <a:cs typeface="Arial" panose="020B0604020202020204" pitchFamily="34" charset="0"/>
              </a:rPr>
              <a:t> </a:t>
            </a:r>
            <a:r>
              <a:rPr lang="en-IN" altLang="en-US" sz="2800" dirty="0" smtClean="0">
                <a:solidFill>
                  <a:srgbClr val="262626"/>
                </a:solidFill>
                <a:latin typeface="Arial" panose="020B0604020202020204" pitchFamily="34" charset="0"/>
                <a:cs typeface="Arial" panose="020B0604020202020204" pitchFamily="34" charset="0"/>
              </a:rPr>
              <a:t>      In existing system, we have a problem called ‘Flickering’ where the activity name in the output gets fluctuated.</a:t>
            </a:r>
          </a:p>
          <a:p>
            <a:pPr marL="0" indent="0">
              <a:buNone/>
            </a:pPr>
            <a:endParaRPr lang="en-IN" altLang="en-US" sz="2800" dirty="0" smtClean="0">
              <a:solidFill>
                <a:srgbClr val="262626"/>
              </a:solidFill>
              <a:latin typeface="Arial" panose="020B0604020202020204" pitchFamily="34" charset="0"/>
              <a:cs typeface="Arial" panose="020B0604020202020204" pitchFamily="34" charset="0"/>
            </a:endParaRPr>
          </a:p>
          <a:p>
            <a:pPr marL="0" indent="0">
              <a:buNone/>
            </a:pPr>
            <a:r>
              <a:rPr lang="en-IN" altLang="en-US" sz="2800" dirty="0" smtClean="0">
                <a:solidFill>
                  <a:srgbClr val="262626"/>
                </a:solidFill>
                <a:latin typeface="Arial" panose="020B0604020202020204" pitchFamily="34" charset="0"/>
                <a:cs typeface="Arial" panose="020B0604020202020204" pitchFamily="34" charset="0"/>
              </a:rPr>
              <a:t>                          </a:t>
            </a:r>
            <a:r>
              <a:rPr lang="en-IN" altLang="en-US" sz="2800" b="1" u="sng" dirty="0" smtClean="0">
                <a:solidFill>
                  <a:srgbClr val="262626"/>
                </a:solidFill>
                <a:latin typeface="Arial" panose="020B0604020202020204" pitchFamily="34" charset="0"/>
                <a:cs typeface="Arial" panose="020B0604020202020204" pitchFamily="34" charset="0"/>
              </a:rPr>
              <a:t>PROPOSED SYSYTEM </a:t>
            </a:r>
            <a:endParaRPr lang="en-IN" altLang="en-US" sz="2800" dirty="0" smtClean="0">
              <a:solidFill>
                <a:srgbClr val="262626"/>
              </a:solidFill>
              <a:latin typeface="Arial" panose="020B0604020202020204" pitchFamily="34" charset="0"/>
              <a:cs typeface="Arial" panose="020B0604020202020204" pitchFamily="34" charset="0"/>
            </a:endParaRPr>
          </a:p>
          <a:p>
            <a:pPr marL="0" indent="0">
              <a:buNone/>
            </a:pPr>
            <a:r>
              <a:rPr lang="en-IN" altLang="en-US" sz="2800" dirty="0" smtClean="0">
                <a:solidFill>
                  <a:srgbClr val="262626"/>
                </a:solidFill>
                <a:latin typeface="Arial" panose="020B0604020202020204" pitchFamily="34" charset="0"/>
                <a:cs typeface="Arial" panose="020B0604020202020204" pitchFamily="34" charset="0"/>
              </a:rPr>
              <a:t>       In present system, we have eradicated the problem of ‘Flickering’ by using efficient method called Convolution Neural Networks (CNN).</a:t>
            </a:r>
            <a:endParaRPr lang="en-IN" altLang="en-US" sz="2800" b="1" u="sng" dirty="0" smtClean="0">
              <a:solidFill>
                <a:srgbClr val="262626"/>
              </a:solidFill>
              <a:latin typeface="Arial" panose="020B0604020202020204" pitchFamily="34" charset="0"/>
              <a:cs typeface="Arial" panose="020B0604020202020204" pitchFamily="34" charset="0"/>
            </a:endParaRPr>
          </a:p>
          <a:p>
            <a:pPr marL="0" indent="0">
              <a:buNone/>
            </a:pPr>
            <a:r>
              <a:rPr lang="en-IN" altLang="en-US" sz="2800" b="1" u="sng" dirty="0">
                <a:solidFill>
                  <a:srgbClr val="262626"/>
                </a:solidFill>
                <a:latin typeface="Arial" panose="020B0604020202020204" pitchFamily="34" charset="0"/>
                <a:cs typeface="Arial" panose="020B0604020202020204" pitchFamily="34" charset="0"/>
              </a:rPr>
              <a:t> </a:t>
            </a:r>
            <a:r>
              <a:rPr lang="en-IN" altLang="en-US" sz="2800" b="1" u="sng" dirty="0" smtClean="0">
                <a:solidFill>
                  <a:srgbClr val="262626"/>
                </a:solidFill>
                <a:latin typeface="Arial" panose="020B0604020202020204" pitchFamily="34" charset="0"/>
                <a:cs typeface="Arial" panose="020B0604020202020204" pitchFamily="34" charset="0"/>
              </a:rPr>
              <a:t>    </a:t>
            </a:r>
          </a:p>
          <a:p>
            <a:pPr marL="0" indent="0">
              <a:buNone/>
            </a:pPr>
            <a:r>
              <a:rPr lang="en-IN" altLang="en-US" sz="2800" b="1" u="sng" dirty="0">
                <a:solidFill>
                  <a:srgbClr val="262626"/>
                </a:solidFill>
                <a:latin typeface="Arial" panose="020B0604020202020204" pitchFamily="34" charset="0"/>
                <a:cs typeface="Arial" panose="020B0604020202020204" pitchFamily="34" charset="0"/>
              </a:rPr>
              <a:t> </a:t>
            </a:r>
            <a:r>
              <a:rPr lang="en-IN" altLang="en-US" sz="2800" b="1" u="sng" dirty="0" smtClean="0">
                <a:solidFill>
                  <a:srgbClr val="262626"/>
                </a:solidFill>
                <a:latin typeface="Arial" panose="020B0604020202020204" pitchFamily="34" charset="0"/>
                <a:cs typeface="Arial" panose="020B0604020202020204" pitchFamily="34" charset="0"/>
              </a:rPr>
              <a:t>      </a:t>
            </a:r>
            <a:endParaRPr lang="en-IN" altLang="en-US" sz="2800" b="1" u="sng" dirty="0">
              <a:solidFill>
                <a:srgbClr val="262626"/>
              </a:solidFill>
              <a:latin typeface="Arial" panose="020B0604020202020204" pitchFamily="34" charset="0"/>
              <a:cs typeface="Arial" panose="020B0604020202020204" pitchFamily="34" charset="0"/>
            </a:endParaRPr>
          </a:p>
          <a:p>
            <a:pPr marL="0" indent="0">
              <a:buNone/>
            </a:pPr>
            <a:endParaRPr lang="en-IN"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95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0446"/>
            <a:ext cx="8596668" cy="5740917"/>
          </a:xfrm>
        </p:spPr>
        <p:txBody>
          <a:bodyPr>
            <a:normAutofit/>
          </a:bodyPr>
          <a:lstStyle/>
          <a:p>
            <a:pPr marL="0" indent="0">
              <a:buNone/>
            </a:pPr>
            <a:r>
              <a:rPr lang="en-IN" sz="2800" b="1" u="sng" dirty="0" smtClean="0">
                <a:latin typeface="Arial" panose="020B0604020202020204" pitchFamily="34" charset="0"/>
                <a:cs typeface="Arial" panose="020B0604020202020204" pitchFamily="34" charset="0"/>
              </a:rPr>
              <a:t>STEPS TO IMPLEMENT THE PROJECT:</a:t>
            </a:r>
          </a:p>
          <a:p>
            <a:pPr marL="0" indent="0">
              <a:buNone/>
            </a:pPr>
            <a:endParaRPr lang="en-IN" sz="2800" b="1" u="sng"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First we need to give input as a video file. </a:t>
            </a:r>
          </a:p>
          <a:p>
            <a:r>
              <a:rPr lang="en-US" sz="2400" dirty="0" smtClean="0">
                <a:latin typeface="Arial" panose="020B0604020202020204" pitchFamily="34" charset="0"/>
                <a:cs typeface="Arial" panose="020B0604020202020204" pitchFamily="34" charset="0"/>
              </a:rPr>
              <a:t>Loop </a:t>
            </a:r>
            <a:r>
              <a:rPr lang="en-US" sz="2400" dirty="0">
                <a:latin typeface="Arial" panose="020B0604020202020204" pitchFamily="34" charset="0"/>
                <a:cs typeface="Arial" panose="020B0604020202020204" pitchFamily="34" charset="0"/>
              </a:rPr>
              <a:t>over all frames in the video </a:t>
            </a:r>
            <a:r>
              <a:rPr lang="en-US" sz="2400" dirty="0" smtClean="0">
                <a:latin typeface="Arial" panose="020B0604020202020204" pitchFamily="34" charset="0"/>
                <a:cs typeface="Arial" panose="020B0604020202020204" pitchFamily="34" charset="0"/>
              </a:rPr>
              <a:t>file.</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Classify each frame </a:t>
            </a:r>
            <a:r>
              <a:rPr lang="en-US" sz="2400" i="1" dirty="0">
                <a:latin typeface="Arial" panose="020B0604020202020204" pitchFamily="34" charset="0"/>
                <a:cs typeface="Arial" panose="020B0604020202020204" pitchFamily="34" charset="0"/>
              </a:rPr>
              <a:t>individually</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independently</a:t>
            </a:r>
            <a:r>
              <a:rPr lang="en-US" sz="2400" dirty="0">
                <a:latin typeface="Arial" panose="020B0604020202020204" pitchFamily="34" charset="0"/>
                <a:cs typeface="Arial" panose="020B0604020202020204" pitchFamily="34" charset="0"/>
              </a:rPr>
              <a:t> of each </a:t>
            </a:r>
            <a:r>
              <a:rPr lang="en-US" sz="2400" dirty="0" smtClean="0">
                <a:latin typeface="Arial" panose="020B0604020202020204" pitchFamily="34" charset="0"/>
                <a:cs typeface="Arial" panose="020B0604020202020204" pitchFamily="34" charset="0"/>
              </a:rPr>
              <a:t>other.</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Choose the label with the largest corresponding </a:t>
            </a:r>
            <a:r>
              <a:rPr lang="en-US" sz="2400" dirty="0" smtClean="0">
                <a:latin typeface="Arial" panose="020B0604020202020204" pitchFamily="34" charset="0"/>
                <a:cs typeface="Arial" panose="020B0604020202020204" pitchFamily="34" charset="0"/>
              </a:rPr>
              <a:t>probability that suits with trained data sets.</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Label the frame and </a:t>
            </a:r>
            <a:r>
              <a:rPr lang="en-US" sz="2400" dirty="0" smtClean="0">
                <a:latin typeface="Arial" panose="020B0604020202020204" pitchFamily="34" charset="0"/>
                <a:cs typeface="Arial" panose="020B0604020202020204" pitchFamily="34" charset="0"/>
              </a:rPr>
              <a:t>gives the corresponding name as output.</a:t>
            </a:r>
            <a:endParaRPr lang="en-US" sz="2400" dirty="0">
              <a:latin typeface="Arial" panose="020B0604020202020204" pitchFamily="34" charset="0"/>
              <a:cs typeface="Arial" panose="020B0604020202020204" pitchFamily="34" charset="0"/>
            </a:endParaRPr>
          </a:p>
          <a:p>
            <a:pPr marL="0" indent="0">
              <a:buNone/>
            </a:pPr>
            <a:endParaRPr lang="en-IN" sz="2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763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2">
                    <a:lumMod val="10000"/>
                  </a:schemeClr>
                </a:solidFill>
                <a:latin typeface="Arial" panose="020B0604020202020204" pitchFamily="34" charset="0"/>
                <a:cs typeface="Arial" panose="020B0604020202020204" pitchFamily="34" charset="0"/>
              </a:rPr>
              <a:t>Flow chart for Video Classification:</a:t>
            </a:r>
            <a:endParaRPr lang="en-IN" u="sng" dirty="0">
              <a:solidFill>
                <a:schemeClr val="bg2">
                  <a:lumMod val="10000"/>
                </a:schemeClr>
              </a:solidFill>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406" y="1515291"/>
            <a:ext cx="7027817" cy="4571999"/>
          </a:xfrm>
        </p:spPr>
      </p:pic>
    </p:spTree>
    <p:extLst>
      <p:ext uri="{BB962C8B-B14F-4D97-AF65-F5344CB8AC3E}">
        <p14:creationId xmlns:p14="http://schemas.microsoft.com/office/powerpoint/2010/main" val="129652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7334" y="548641"/>
            <a:ext cx="8596668" cy="5492722"/>
          </a:xfrm>
        </p:spPr>
        <p:txBody>
          <a:bodyPr/>
          <a:lstStyle/>
          <a:p>
            <a:pPr marL="0" indent="0">
              <a:buNone/>
            </a:pPr>
            <a:r>
              <a:rPr lang="en-IN" sz="2400" b="1" u="sng" dirty="0" smtClean="0">
                <a:latin typeface="Arial" panose="020B0604020202020204" pitchFamily="34" charset="0"/>
                <a:cs typeface="Arial" panose="020B0604020202020204" pitchFamily="34" charset="0"/>
              </a:rPr>
              <a:t>To classify the Frames we use </a:t>
            </a:r>
            <a:r>
              <a:rPr lang="en-IN" sz="2400" b="1" u="sng" dirty="0">
                <a:latin typeface="Arial" panose="020B0604020202020204" pitchFamily="34" charset="0"/>
                <a:cs typeface="Arial" panose="020B0604020202020204" pitchFamily="34" charset="0"/>
              </a:rPr>
              <a:t>Convolutional neural networks </a:t>
            </a:r>
            <a:r>
              <a:rPr lang="en-IN" sz="2400" b="1" u="sng" dirty="0" smtClean="0">
                <a:latin typeface="Arial" panose="020B0604020202020204" pitchFamily="34" charset="0"/>
                <a:cs typeface="Arial" panose="020B0604020202020204" pitchFamily="34" charset="0"/>
              </a:rPr>
              <a:t>(CNN):</a:t>
            </a:r>
          </a:p>
          <a:p>
            <a:pPr marL="0" indent="0">
              <a:buNone/>
            </a:pPr>
            <a:r>
              <a:rPr lang="en-US" sz="2000" b="1" dirty="0">
                <a:latin typeface="Arial" panose="020B0604020202020204" pitchFamily="34" charset="0"/>
                <a:cs typeface="Arial" panose="020B0604020202020204" pitchFamily="34" charset="0"/>
              </a:rPr>
              <a:t>When performing image classification, </a:t>
            </a:r>
            <a:r>
              <a:rPr lang="en-US" sz="2000" b="1" dirty="0" smtClean="0">
                <a:latin typeface="Arial" panose="020B0604020202020204" pitchFamily="34" charset="0"/>
                <a:cs typeface="Arial" panose="020B0604020202020204" pitchFamily="34" charset="0"/>
              </a:rPr>
              <a:t>we do:</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Input an image to our </a:t>
            </a:r>
            <a:r>
              <a:rPr lang="en-US" sz="2000" dirty="0" smtClean="0">
                <a:latin typeface="Arial" panose="020B0604020202020204" pitchFamily="34" charset="0"/>
                <a:cs typeface="Arial" panose="020B0604020202020204" pitchFamily="34" charset="0"/>
              </a:rPr>
              <a:t>CNN.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Obtain the predictions from the </a:t>
            </a:r>
            <a:r>
              <a:rPr lang="en-US" sz="2000" dirty="0" smtClean="0">
                <a:latin typeface="Arial" panose="020B0604020202020204" pitchFamily="34" charset="0"/>
                <a:cs typeface="Arial" panose="020B0604020202020204" pitchFamily="34" charset="0"/>
              </a:rPr>
              <a:t>CNN.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Choose the label with the largest corresponding </a:t>
            </a:r>
            <a:r>
              <a:rPr lang="en-US" sz="2000" dirty="0" smtClean="0">
                <a:latin typeface="Arial" panose="020B0604020202020204" pitchFamily="34" charset="0"/>
                <a:cs typeface="Arial" panose="020B0604020202020204" pitchFamily="34" charset="0"/>
              </a:rPr>
              <a:t>probability.</a:t>
            </a:r>
            <a:endParaRPr lang="en-US" sz="2000" dirty="0">
              <a:latin typeface="Arial" panose="020B0604020202020204" pitchFamily="34" charset="0"/>
              <a:cs typeface="Arial" panose="020B0604020202020204" pitchFamily="34" charset="0"/>
            </a:endParaRPr>
          </a:p>
          <a:p>
            <a:pPr marL="0" indent="0">
              <a:buNone/>
            </a:pPr>
            <a:endParaRPr lang="en-IN" sz="2000" b="1" u="sng" dirty="0">
              <a:latin typeface="Arial" panose="020B0604020202020204" pitchFamily="34" charset="0"/>
              <a:cs typeface="Arial" panose="020B0604020202020204" pitchFamily="34" charset="0"/>
            </a:endParaRPr>
          </a:p>
          <a:p>
            <a:pPr marL="0" indent="0">
              <a:buNone/>
            </a:pPr>
            <a:endParaRPr lang="en-IN" sz="2000" b="1" u="sng" dirty="0">
              <a:latin typeface="Arial" panose="020B0604020202020204" pitchFamily="34" charset="0"/>
              <a:cs typeface="Arial" panose="020B0604020202020204" pitchFamily="34" charset="0"/>
            </a:endParaRPr>
          </a:p>
          <a:p>
            <a:pPr marL="0" indent="0">
              <a:buNone/>
            </a:pPr>
            <a:r>
              <a:rPr lang="en-IN" sz="2000" dirty="0" smtClean="0">
                <a:latin typeface="Arial" panose="020B0604020202020204" pitchFamily="34" charset="0"/>
                <a:cs typeface="Arial" panose="020B0604020202020204" pitchFamily="34" charset="0"/>
              </a:rPr>
              <a:t> - A video is nothing but series of frames, where CNN model helps in      dividing the video into N – number of frames.</a:t>
            </a:r>
          </a:p>
          <a:p>
            <a:pPr marL="0" indent="0">
              <a:buNone/>
            </a:pPr>
            <a:r>
              <a:rPr lang="en-IN" sz="2000" dirty="0" smtClean="0">
                <a:latin typeface="Arial" panose="020B0604020202020204" pitchFamily="34" charset="0"/>
                <a:cs typeface="Arial" panose="020B0604020202020204" pitchFamily="34" charset="0"/>
              </a:rPr>
              <a:t>- Now the model tries to match that particular frame with the </a:t>
            </a:r>
            <a:endParaRPr lang="en-IN" sz="2000" b="1" u="sng"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t</a:t>
            </a:r>
            <a:r>
              <a:rPr lang="en-IN" sz="2000" dirty="0" smtClean="0">
                <a:latin typeface="Arial" panose="020B0604020202020204" pitchFamily="34" charset="0"/>
                <a:cs typeface="Arial" panose="020B0604020202020204" pitchFamily="34" charset="0"/>
              </a:rPr>
              <a:t>rained data sets and gives the corresponding name as output.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849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3" y="4043408"/>
            <a:ext cx="8596668" cy="2318203"/>
          </a:xfrm>
        </p:spPr>
        <p:txBody>
          <a:bodyPr>
            <a:normAutofit/>
          </a:bodyPr>
          <a:lstStyle/>
          <a:p>
            <a:r>
              <a:rPr lang="en-US" sz="2000" dirty="0">
                <a:solidFill>
                  <a:schemeClr val="bg2">
                    <a:lumMod val="10000"/>
                  </a:schemeClr>
                </a:solidFill>
                <a:latin typeface="Arial" panose="020B0604020202020204" pitchFamily="34" charset="0"/>
                <a:cs typeface="Arial" panose="020B0604020202020204" pitchFamily="34" charset="0"/>
              </a:rPr>
              <a:t>The convolutional neural network that is CNN is a machine learning algorithm and it having different convolutional layers that are input and output layers and many hidden layers that are used for image classification, image processing, other different auto correlated data and also for segmentation. The CNN convolutional neural network is commonly used for image or video </a:t>
            </a:r>
            <a:r>
              <a:rPr lang="en-US" sz="2000" dirty="0" smtClean="0">
                <a:solidFill>
                  <a:schemeClr val="bg2">
                    <a:lumMod val="10000"/>
                  </a:schemeClr>
                </a:solidFill>
                <a:latin typeface="Arial" panose="020B0604020202020204" pitchFamily="34" charset="0"/>
                <a:cs typeface="Arial" panose="020B0604020202020204" pitchFamily="34" charset="0"/>
              </a:rPr>
              <a:t>classification.</a:t>
            </a:r>
            <a:endParaRPr lang="en-IN" sz="2000" dirty="0">
              <a:solidFill>
                <a:schemeClr val="bg2">
                  <a:lumMod val="10000"/>
                </a:schemeClr>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709" y="161971"/>
            <a:ext cx="8033657" cy="3881437"/>
          </a:xfrm>
        </p:spPr>
      </p:pic>
    </p:spTree>
    <p:extLst>
      <p:ext uri="{BB962C8B-B14F-4D97-AF65-F5344CB8AC3E}">
        <p14:creationId xmlns:p14="http://schemas.microsoft.com/office/powerpoint/2010/main" val="16411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265" y="4944745"/>
            <a:ext cx="8596668" cy="1808752"/>
          </a:xfrm>
        </p:spPr>
        <p:txBody>
          <a:bodyPr>
            <a:normAutofit/>
          </a:bodyPr>
          <a:lstStyle/>
          <a:p>
            <a:r>
              <a:rPr lang="en-IN" sz="2400" dirty="0" smtClean="0">
                <a:solidFill>
                  <a:schemeClr val="tx2">
                    <a:lumMod val="75000"/>
                  </a:schemeClr>
                </a:solidFill>
                <a:latin typeface="Arial" panose="020B0604020202020204" pitchFamily="34" charset="0"/>
                <a:cs typeface="Arial" panose="020B0604020202020204" pitchFamily="34" charset="0"/>
              </a:rPr>
              <a:t>We give the above image as input to CNN model. Then it displays the output as corresponding activity name.</a:t>
            </a:r>
            <a:endParaRPr lang="en-IN" sz="2400" dirty="0">
              <a:solidFill>
                <a:schemeClr val="tx2">
                  <a:lumMod val="75000"/>
                </a:schemeClr>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362" y="384039"/>
            <a:ext cx="7354358" cy="4096521"/>
          </a:xfrm>
        </p:spPr>
      </p:pic>
    </p:spTree>
    <p:extLst>
      <p:ext uri="{BB962C8B-B14F-4D97-AF65-F5344CB8AC3E}">
        <p14:creationId xmlns:p14="http://schemas.microsoft.com/office/powerpoint/2010/main" val="409213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994" y="4946468"/>
            <a:ext cx="8596668" cy="1320800"/>
          </a:xfrm>
        </p:spPr>
        <p:txBody>
          <a:bodyPr>
            <a:normAutofit/>
          </a:bodyPr>
          <a:lstStyle/>
          <a:p>
            <a:r>
              <a:rPr lang="en-IN" sz="2400" dirty="0" smtClean="0">
                <a:solidFill>
                  <a:schemeClr val="tx1">
                    <a:lumMod val="95000"/>
                    <a:lumOff val="5000"/>
                  </a:schemeClr>
                </a:solidFill>
                <a:latin typeface="Arial" panose="020B0604020202020204" pitchFamily="34" charset="0"/>
                <a:cs typeface="Arial" panose="020B0604020202020204" pitchFamily="34" charset="0"/>
              </a:rPr>
              <a:t>The model displays the activity name as football.</a:t>
            </a:r>
            <a:endParaRPr lang="en-IN" sz="24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274" y="352698"/>
            <a:ext cx="7380515" cy="4271554"/>
          </a:xfrm>
        </p:spPr>
      </p:pic>
    </p:spTree>
    <p:extLst>
      <p:ext uri="{BB962C8B-B14F-4D97-AF65-F5344CB8AC3E}">
        <p14:creationId xmlns:p14="http://schemas.microsoft.com/office/powerpoint/2010/main" val="162325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69" y="4702470"/>
            <a:ext cx="8596668" cy="1320800"/>
          </a:xfrm>
        </p:spPr>
        <p:txBody>
          <a:bodyPr>
            <a:normAutofit/>
          </a:bodyPr>
          <a:lstStyle/>
          <a:p>
            <a:r>
              <a:rPr lang="en-IN" sz="2800" dirty="0">
                <a:solidFill>
                  <a:schemeClr val="tx1">
                    <a:lumMod val="95000"/>
                    <a:lumOff val="5000"/>
                  </a:schemeClr>
                </a:solidFill>
                <a:latin typeface="Arial" panose="020B0604020202020204" pitchFamily="34" charset="0"/>
                <a:cs typeface="Arial" panose="020B0604020202020204" pitchFamily="34" charset="0"/>
              </a:rPr>
              <a:t>The model displays the activity name as </a:t>
            </a:r>
            <a:r>
              <a:rPr lang="en-IN" sz="2800" dirty="0" smtClean="0">
                <a:solidFill>
                  <a:schemeClr val="tx1">
                    <a:lumMod val="95000"/>
                    <a:lumOff val="5000"/>
                  </a:schemeClr>
                </a:solidFill>
                <a:latin typeface="Arial" panose="020B0604020202020204" pitchFamily="34" charset="0"/>
                <a:cs typeface="Arial" panose="020B0604020202020204" pitchFamily="34" charset="0"/>
              </a:rPr>
              <a:t>wrestling.</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951" y="208302"/>
            <a:ext cx="6858000" cy="3867150"/>
          </a:xfrm>
        </p:spPr>
      </p:pic>
    </p:spTree>
    <p:extLst>
      <p:ext uri="{BB962C8B-B14F-4D97-AF65-F5344CB8AC3E}">
        <p14:creationId xmlns:p14="http://schemas.microsoft.com/office/powerpoint/2010/main" val="261113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61257"/>
            <a:ext cx="8596668" cy="5780105"/>
          </a:xfrm>
        </p:spPr>
        <p:txBody>
          <a:bodyPr/>
          <a:lstStyle/>
          <a:p>
            <a:pPr marL="0" indent="0">
              <a:buNone/>
            </a:pPr>
            <a:r>
              <a:rPr lang="en-IN" dirty="0" smtClean="0">
                <a:solidFill>
                  <a:schemeClr val="accent1">
                    <a:lumMod val="75000"/>
                  </a:schemeClr>
                </a:solidFill>
                <a:latin typeface="Arial" panose="020B0604020202020204" pitchFamily="34" charset="0"/>
                <a:cs typeface="Arial" panose="020B0604020202020204" pitchFamily="34" charset="0"/>
              </a:rPr>
              <a:t> </a:t>
            </a:r>
            <a:r>
              <a:rPr lang="en-IN" sz="3200" b="1" u="sng" dirty="0" smtClean="0">
                <a:solidFill>
                  <a:schemeClr val="accent1">
                    <a:lumMod val="75000"/>
                  </a:schemeClr>
                </a:solidFill>
                <a:latin typeface="Arial" panose="020B0604020202020204" pitchFamily="34" charset="0"/>
                <a:cs typeface="Arial" panose="020B0604020202020204" pitchFamily="34" charset="0"/>
              </a:rPr>
              <a:t>OUTPUT:</a:t>
            </a:r>
          </a:p>
          <a:p>
            <a:pPr marL="0" indent="0">
              <a:buNone/>
            </a:pPr>
            <a:r>
              <a:rPr lang="en-IN" sz="3200" b="1" u="sng" dirty="0" smtClean="0">
                <a:solidFill>
                  <a:schemeClr val="tx2">
                    <a:lumMod val="50000"/>
                  </a:schemeClr>
                </a:solidFill>
                <a:latin typeface="Arial" panose="020B0604020202020204" pitchFamily="34" charset="0"/>
                <a:cs typeface="Arial" panose="020B0604020202020204" pitchFamily="34" charset="0"/>
              </a:rPr>
              <a:t>CASE 01:</a:t>
            </a:r>
            <a:endParaRPr lang="en-IN" sz="3200" b="1" u="sng" dirty="0">
              <a:solidFill>
                <a:schemeClr val="tx2">
                  <a:lumMod val="50000"/>
                </a:schemeClr>
              </a:solidFill>
              <a:latin typeface="Arial" panose="020B0604020202020204" pitchFamily="34" charset="0"/>
              <a:cs typeface="Arial" panose="020B0604020202020204" pitchFamily="34" charset="0"/>
            </a:endParaRPr>
          </a:p>
          <a:p>
            <a:pPr marL="0" indent="0">
              <a:buNone/>
            </a:pPr>
            <a:endParaRPr lang="en-IN" sz="3200" b="1" u="sng" dirty="0">
              <a:solidFill>
                <a:schemeClr val="accent1">
                  <a:lumMod val="75000"/>
                </a:schemeClr>
              </a:solidFill>
              <a:latin typeface="Arial" panose="020B0604020202020204" pitchFamily="34" charset="0"/>
              <a:cs typeface="Arial" panose="020B0604020202020204" pitchFamily="34" charset="0"/>
            </a:endParaRPr>
          </a:p>
          <a:p>
            <a:pPr marL="0" indent="0">
              <a:buNone/>
            </a:pPr>
            <a:r>
              <a:rPr lang="en-IN" sz="3200" b="1" u="sng" dirty="0" smtClean="0">
                <a:solidFill>
                  <a:schemeClr val="accent1">
                    <a:lumMod val="75000"/>
                  </a:schemeClr>
                </a:solidFill>
                <a:latin typeface="Arial" panose="020B0604020202020204" pitchFamily="34" charset="0"/>
                <a:cs typeface="Arial" panose="020B0604020202020204" pitchFamily="34" charset="0"/>
              </a:rPr>
              <a:t>  </a:t>
            </a:r>
          </a:p>
          <a:p>
            <a:pPr marL="0" indent="0">
              <a:buNone/>
            </a:pPr>
            <a:r>
              <a:rPr lang="en-IN" sz="3200" b="1" u="sng" dirty="0">
                <a:solidFill>
                  <a:schemeClr val="accent1">
                    <a:lumMod val="75000"/>
                  </a:schemeClr>
                </a:solidFill>
                <a:latin typeface="Arial" panose="020B0604020202020204" pitchFamily="34" charset="0"/>
                <a:cs typeface="Arial" panose="020B0604020202020204" pitchFamily="34" charset="0"/>
              </a:rPr>
              <a:t> </a:t>
            </a:r>
            <a:r>
              <a:rPr lang="en-IN" sz="3200" b="1" u="sng" dirty="0" smtClean="0">
                <a:solidFill>
                  <a:schemeClr val="accent1">
                    <a:lumMod val="75000"/>
                  </a:schemeClr>
                </a:solidFill>
                <a:latin typeface="Arial" panose="020B0604020202020204" pitchFamily="34" charset="0"/>
                <a:cs typeface="Arial" panose="020B0604020202020204" pitchFamily="34" charset="0"/>
              </a:rPr>
              <a:t>    </a:t>
            </a:r>
            <a:endParaRPr lang="en-IN" sz="3200" b="1" u="sng" dirty="0">
              <a:solidFill>
                <a:schemeClr val="accent1">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50423"/>
            <a:ext cx="8386354" cy="4717324"/>
          </a:xfrm>
          <a:prstGeom prst="rect">
            <a:avLst/>
          </a:prstGeom>
        </p:spPr>
      </p:pic>
    </p:spTree>
    <p:extLst>
      <p:ext uri="{BB962C8B-B14F-4D97-AF65-F5344CB8AC3E}">
        <p14:creationId xmlns:p14="http://schemas.microsoft.com/office/powerpoint/2010/main" val="1705693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1887"/>
            <a:ext cx="8596668" cy="5649476"/>
          </a:xfrm>
        </p:spPr>
        <p:txBody>
          <a:bodyPr/>
          <a:lstStyle/>
          <a:p>
            <a:pPr marL="0" indent="0">
              <a:buNone/>
            </a:pPr>
            <a:r>
              <a:rPr lang="en-IN" sz="3200" b="1" u="sng" dirty="0" smtClean="0">
                <a:latin typeface="Arial" panose="020B0604020202020204" pitchFamily="34" charset="0"/>
                <a:cs typeface="Arial" panose="020B0604020202020204" pitchFamily="34" charset="0"/>
              </a:rPr>
              <a:t>CASE 02:</a:t>
            </a:r>
          </a:p>
          <a:p>
            <a:pPr marL="0" indent="0">
              <a:buNone/>
            </a:pPr>
            <a:endParaRPr lang="en-IN" sz="3200" b="1" u="sng"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92199"/>
            <a:ext cx="8923867" cy="5019676"/>
          </a:xfrm>
          <a:prstGeom prst="rect">
            <a:avLst/>
          </a:prstGeom>
        </p:spPr>
      </p:pic>
    </p:spTree>
    <p:extLst>
      <p:ext uri="{BB962C8B-B14F-4D97-AF65-F5344CB8AC3E}">
        <p14:creationId xmlns:p14="http://schemas.microsoft.com/office/powerpoint/2010/main" val="405498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2662"/>
            <a:ext cx="8596668" cy="1320800"/>
          </a:xfrm>
        </p:spPr>
        <p:txBody>
          <a:bodyPr>
            <a:normAutofit/>
          </a:bodyPr>
          <a:lstStyle/>
          <a:p>
            <a:pPr>
              <a:spcBef>
                <a:spcPts val="1000"/>
              </a:spcBef>
            </a:pPr>
            <a:r>
              <a:rPr lang="en-IN" altLang="en-US" dirty="0"/>
              <a:t> </a:t>
            </a:r>
            <a:endParaRPr lang="en-IN" dirty="0"/>
          </a:p>
        </p:txBody>
      </p:sp>
      <p:sp>
        <p:nvSpPr>
          <p:cNvPr id="3" name="Content Placeholder 2"/>
          <p:cNvSpPr>
            <a:spLocks noGrp="1"/>
          </p:cNvSpPr>
          <p:nvPr>
            <p:ph idx="1"/>
          </p:nvPr>
        </p:nvSpPr>
        <p:spPr>
          <a:xfrm>
            <a:off x="677334" y="431075"/>
            <a:ext cx="8596668" cy="5610288"/>
          </a:xfrm>
        </p:spPr>
        <p:txBody>
          <a:bodyPr/>
          <a:lstStyle/>
          <a:p>
            <a:pPr marL="0" indent="0">
              <a:buNone/>
            </a:pPr>
            <a:r>
              <a:rPr lang="en-IN" dirty="0"/>
              <a:t> </a:t>
            </a:r>
            <a:r>
              <a:rPr lang="en-IN" dirty="0" smtClean="0"/>
              <a:t>                                            </a:t>
            </a:r>
            <a:r>
              <a:rPr lang="en-US" altLang="en-US" sz="3200" b="1" dirty="0" smtClean="0">
                <a:solidFill>
                  <a:schemeClr val="accent1">
                    <a:lumMod val="75000"/>
                  </a:schemeClr>
                </a:solidFill>
                <a:latin typeface="comic" pitchFamily="80" charset="0"/>
              </a:rPr>
              <a:t>CONTENTS</a:t>
            </a:r>
          </a:p>
          <a:p>
            <a:endParaRPr lang="en-IN" altLang="en-US" sz="3200" dirty="0"/>
          </a:p>
          <a:p>
            <a:pPr>
              <a:buClr>
                <a:srgbClr val="A53010"/>
              </a:buClr>
              <a:buFont typeface="Wingdings" panose="05000000000000000000" pitchFamily="2" charset="2"/>
              <a:buChar char=""/>
            </a:pPr>
            <a:r>
              <a:rPr lang="en-US" altLang="en-US" b="1" i="1" dirty="0">
                <a:solidFill>
                  <a:schemeClr val="accent1">
                    <a:lumMod val="75000"/>
                  </a:schemeClr>
                </a:solidFill>
              </a:rPr>
              <a:t>ABSTRACT  </a:t>
            </a:r>
            <a:endParaRPr lang="en-US" altLang="en-US" b="1" i="1" dirty="0" smtClean="0">
              <a:solidFill>
                <a:schemeClr val="accent1">
                  <a:lumMod val="75000"/>
                </a:schemeClr>
              </a:solidFill>
            </a:endParaRPr>
          </a:p>
          <a:p>
            <a:pPr>
              <a:buClr>
                <a:srgbClr val="A53010"/>
              </a:buClr>
              <a:buFont typeface="Wingdings" panose="05000000000000000000" pitchFamily="2" charset="2"/>
              <a:buChar char=""/>
            </a:pPr>
            <a:r>
              <a:rPr lang="en-US" altLang="en-US" b="1" i="1" dirty="0">
                <a:solidFill>
                  <a:schemeClr val="accent1">
                    <a:lumMod val="75000"/>
                  </a:schemeClr>
                </a:solidFill>
              </a:rPr>
              <a:t>SYSTEM REQUIREMENTS </a:t>
            </a:r>
            <a:endParaRPr lang="en-US" altLang="en-US" b="1" i="1" dirty="0" smtClean="0">
              <a:solidFill>
                <a:schemeClr val="accent1">
                  <a:lumMod val="75000"/>
                </a:schemeClr>
              </a:solidFill>
            </a:endParaRPr>
          </a:p>
          <a:p>
            <a:pPr>
              <a:buClr>
                <a:srgbClr val="A53010"/>
              </a:buClr>
              <a:buFont typeface="Wingdings" panose="05000000000000000000" pitchFamily="2" charset="2"/>
              <a:buChar char=""/>
            </a:pPr>
            <a:r>
              <a:rPr lang="en-US" altLang="en-US" b="1" i="1" dirty="0" smtClean="0">
                <a:solidFill>
                  <a:schemeClr val="accent1">
                    <a:lumMod val="75000"/>
                  </a:schemeClr>
                </a:solidFill>
              </a:rPr>
              <a:t>TECHNOLOGIES</a:t>
            </a:r>
          </a:p>
          <a:p>
            <a:pPr>
              <a:buClr>
                <a:srgbClr val="A53010"/>
              </a:buClr>
              <a:buFont typeface="Wingdings" panose="05000000000000000000" pitchFamily="2" charset="2"/>
              <a:buChar char=""/>
            </a:pPr>
            <a:r>
              <a:rPr lang="en-US" altLang="en-US" b="1" i="1" dirty="0" smtClean="0">
                <a:solidFill>
                  <a:schemeClr val="accent1">
                    <a:lumMod val="75000"/>
                  </a:schemeClr>
                </a:solidFill>
              </a:rPr>
              <a:t>LIBRARIES</a:t>
            </a:r>
            <a:endParaRPr lang="en-US" altLang="en-US" b="1" i="1" dirty="0">
              <a:solidFill>
                <a:schemeClr val="accent1">
                  <a:lumMod val="75000"/>
                </a:schemeClr>
              </a:solidFill>
              <a:latin typeface="comic" pitchFamily="80" charset="0"/>
            </a:endParaRPr>
          </a:p>
          <a:p>
            <a:pPr>
              <a:buClr>
                <a:srgbClr val="A53010"/>
              </a:buClr>
              <a:buFont typeface="Wingdings" panose="05000000000000000000" pitchFamily="2" charset="2"/>
              <a:buChar char=""/>
            </a:pPr>
            <a:r>
              <a:rPr lang="en-US" altLang="en-US" b="1" i="1" dirty="0" smtClean="0">
                <a:solidFill>
                  <a:schemeClr val="accent1">
                    <a:lumMod val="75000"/>
                  </a:schemeClr>
                </a:solidFill>
              </a:rPr>
              <a:t>EXISTING </a:t>
            </a:r>
            <a:r>
              <a:rPr lang="en-US" altLang="en-US" b="1" i="1" dirty="0">
                <a:solidFill>
                  <a:schemeClr val="accent1">
                    <a:lumMod val="75000"/>
                  </a:schemeClr>
                </a:solidFill>
              </a:rPr>
              <a:t>SYSTEM   </a:t>
            </a:r>
          </a:p>
          <a:p>
            <a:pPr>
              <a:buClr>
                <a:srgbClr val="A53010"/>
              </a:buClr>
              <a:buFont typeface="Wingdings" panose="05000000000000000000" pitchFamily="2" charset="2"/>
              <a:buChar char=""/>
            </a:pPr>
            <a:r>
              <a:rPr lang="en-US" altLang="en-US" b="1" i="1" dirty="0">
                <a:solidFill>
                  <a:schemeClr val="accent1">
                    <a:lumMod val="75000"/>
                  </a:schemeClr>
                </a:solidFill>
              </a:rPr>
              <a:t>PROPOSED SYSTEM </a:t>
            </a:r>
          </a:p>
          <a:p>
            <a:pPr>
              <a:buClr>
                <a:srgbClr val="A53010"/>
              </a:buClr>
              <a:buFont typeface="Wingdings" panose="05000000000000000000" pitchFamily="2" charset="2"/>
              <a:buChar char=""/>
            </a:pPr>
            <a:r>
              <a:rPr lang="en-US" altLang="en-US" b="1" i="1" dirty="0" smtClean="0">
                <a:solidFill>
                  <a:schemeClr val="accent1">
                    <a:lumMod val="75000"/>
                  </a:schemeClr>
                </a:solidFill>
              </a:rPr>
              <a:t>STEPS </a:t>
            </a:r>
            <a:r>
              <a:rPr lang="en-US" altLang="en-US" b="1" i="1" dirty="0">
                <a:solidFill>
                  <a:schemeClr val="accent1">
                    <a:lumMod val="75000"/>
                  </a:schemeClr>
                </a:solidFill>
              </a:rPr>
              <a:t>TO IMPLEMENT THE PROJECT</a:t>
            </a:r>
          </a:p>
          <a:p>
            <a:pPr>
              <a:buClr>
                <a:srgbClr val="A53010"/>
              </a:buClr>
              <a:buFont typeface="Wingdings" panose="05000000000000000000" pitchFamily="2" charset="2"/>
              <a:buChar char=""/>
            </a:pPr>
            <a:r>
              <a:rPr lang="en-US" altLang="en-US" b="1" i="1" dirty="0">
                <a:solidFill>
                  <a:schemeClr val="accent1">
                    <a:lumMod val="75000"/>
                  </a:schemeClr>
                </a:solidFill>
              </a:rPr>
              <a:t>OUTPUT</a:t>
            </a:r>
          </a:p>
          <a:p>
            <a:pPr>
              <a:buClr>
                <a:srgbClr val="A53010"/>
              </a:buClr>
              <a:buFont typeface="Wingdings" panose="05000000000000000000" pitchFamily="2" charset="2"/>
              <a:buChar char=""/>
            </a:pPr>
            <a:r>
              <a:rPr lang="en-US" altLang="en-US" b="1" i="1" dirty="0" smtClean="0">
                <a:solidFill>
                  <a:schemeClr val="accent1">
                    <a:lumMod val="75000"/>
                  </a:schemeClr>
                </a:solidFill>
              </a:rPr>
              <a:t>CONCLUSION</a:t>
            </a:r>
          </a:p>
          <a:p>
            <a:pPr>
              <a:buClr>
                <a:srgbClr val="A53010"/>
              </a:buClr>
              <a:buFont typeface="Wingdings" panose="05000000000000000000" pitchFamily="2" charset="2"/>
              <a:buChar char=""/>
            </a:pPr>
            <a:r>
              <a:rPr lang="en-US" altLang="en-US" b="1" i="1" dirty="0" smtClean="0">
                <a:solidFill>
                  <a:schemeClr val="accent1">
                    <a:lumMod val="75000"/>
                  </a:schemeClr>
                </a:solidFill>
              </a:rPr>
              <a:t>FUTURE SCOPE</a:t>
            </a:r>
            <a:endParaRPr lang="en-US" altLang="en-US" b="1" i="1" dirty="0">
              <a:solidFill>
                <a:schemeClr val="accent1">
                  <a:lumMod val="75000"/>
                </a:schemeClr>
              </a:solidFill>
            </a:endParaRPr>
          </a:p>
          <a:p>
            <a:pPr marL="0" indent="0">
              <a:buNone/>
            </a:pPr>
            <a:endParaRPr lang="en-IN" dirty="0"/>
          </a:p>
        </p:txBody>
      </p:sp>
    </p:spTree>
    <p:extLst>
      <p:ext uri="{BB962C8B-B14F-4D97-AF65-F5344CB8AC3E}">
        <p14:creationId xmlns:p14="http://schemas.microsoft.com/office/powerpoint/2010/main" val="288721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1703"/>
            <a:ext cx="8596668" cy="5479659"/>
          </a:xfrm>
        </p:spPr>
        <p:txBody>
          <a:bodyPr>
            <a:normAutofit/>
          </a:bodyPr>
          <a:lstStyle/>
          <a:p>
            <a:pPr marL="0" indent="0">
              <a:buNone/>
            </a:pPr>
            <a:r>
              <a:rPr lang="en-IN" sz="2800" b="1" u="sng" dirty="0" smtClean="0">
                <a:latin typeface="Arial" panose="020B0604020202020204" pitchFamily="34" charset="0"/>
                <a:cs typeface="Arial" panose="020B0604020202020204" pitchFamily="34" charset="0"/>
              </a:rPr>
              <a:t>CASE 03:</a:t>
            </a:r>
          </a:p>
          <a:p>
            <a:pPr marL="0" indent="0">
              <a:buNone/>
            </a:pPr>
            <a:endParaRPr lang="en-IN" sz="2800" b="1" u="sng" dirty="0">
              <a:latin typeface="Arial" panose="020B0604020202020204" pitchFamily="34" charset="0"/>
              <a:cs typeface="Arial" panose="020B0604020202020204" pitchFamily="34" charset="0"/>
            </a:endParaRPr>
          </a:p>
          <a:p>
            <a:pPr marL="0" indent="0">
              <a:buNone/>
            </a:pPr>
            <a:endParaRPr lang="en-IN" sz="2800" b="1" u="sng"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 y="1345474"/>
            <a:ext cx="8511177" cy="4787537"/>
          </a:xfrm>
          <a:prstGeom prst="rect">
            <a:avLst/>
          </a:prstGeom>
        </p:spPr>
      </p:pic>
    </p:spTree>
    <p:extLst>
      <p:ext uri="{BB962C8B-B14F-4D97-AF65-F5344CB8AC3E}">
        <p14:creationId xmlns:p14="http://schemas.microsoft.com/office/powerpoint/2010/main" val="418800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18011"/>
            <a:ext cx="8793237" cy="6348549"/>
          </a:xfrm>
        </p:spPr>
        <p:txBody>
          <a:bodyPr/>
          <a:lstStyle/>
          <a:p>
            <a:pPr marL="0" indent="0">
              <a:buNone/>
            </a:pPr>
            <a:r>
              <a:rPr lang="en-IN" dirty="0" smtClean="0"/>
              <a:t>                                           </a:t>
            </a:r>
            <a:r>
              <a:rPr lang="en-IN" sz="3200" b="1" u="sng" dirty="0" smtClean="0">
                <a:solidFill>
                  <a:schemeClr val="accent1">
                    <a:lumMod val="75000"/>
                  </a:schemeClr>
                </a:solidFill>
                <a:latin typeface="Arial" panose="020B0604020202020204" pitchFamily="34" charset="0"/>
                <a:cs typeface="Arial" panose="020B0604020202020204" pitchFamily="34" charset="0"/>
              </a:rPr>
              <a:t>CONCLUSION</a:t>
            </a:r>
            <a:endParaRPr lang="en-IN" sz="3200" b="1" u="sng" dirty="0">
              <a:solidFill>
                <a:schemeClr val="accent1">
                  <a:lumMod val="75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present and with the passage of time, the amount of sports training video data in the Internet is growing rapidly. In order to effectively manage and retrieve sports training video, accurate classification of sports training video is very important for consideration</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Convolution </a:t>
            </a:r>
            <a:r>
              <a:rPr lang="en-US" dirty="0">
                <a:latin typeface="Arial" panose="020B0604020202020204" pitchFamily="34" charset="0"/>
                <a:cs typeface="Arial" panose="020B0604020202020204" pitchFamily="34" charset="0"/>
              </a:rPr>
              <a:t>neural network with deep learning is used for the classification purpose in the </a:t>
            </a:r>
            <a:r>
              <a:rPr lang="en-US" dirty="0" smtClean="0">
                <a:latin typeface="Arial" panose="020B0604020202020204" pitchFamily="34" charset="0"/>
                <a:cs typeface="Arial" panose="020B0604020202020204" pitchFamily="34" charset="0"/>
              </a:rPr>
              <a:t>proposed model. </a:t>
            </a:r>
          </a:p>
          <a:p>
            <a:r>
              <a:rPr lang="en-US" dirty="0" smtClean="0">
                <a:latin typeface="Arial" panose="020B0604020202020204" pitchFamily="34" charset="0"/>
                <a:cs typeface="Arial" panose="020B0604020202020204" pitchFamily="34" charset="0"/>
              </a:rPr>
              <a:t>After </a:t>
            </a:r>
            <a:r>
              <a:rPr lang="en-US" dirty="0">
                <a:latin typeface="Arial" panose="020B0604020202020204" pitchFamily="34" charset="0"/>
                <a:cs typeface="Arial" panose="020B0604020202020204" pitchFamily="34" charset="0"/>
              </a:rPr>
              <a:t>classification, event matching operation is performed, and video classification is realized according to similarity.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experimental results show that the proposed model can effectively determine all kinds of sports training videos and accurately detect the occurrence of events through convolution neural </a:t>
            </a:r>
            <a:r>
              <a:rPr lang="en-US" dirty="0" smtClean="0">
                <a:latin typeface="Arial" panose="020B0604020202020204" pitchFamily="34" charset="0"/>
                <a:cs typeface="Arial" panose="020B0604020202020204" pitchFamily="34" charset="0"/>
              </a:rPr>
              <a:t>network(CNN), </a:t>
            </a:r>
            <a:r>
              <a:rPr lang="en-US" dirty="0">
                <a:latin typeface="Arial" panose="020B0604020202020204" pitchFamily="34" charset="0"/>
                <a:cs typeface="Arial" panose="020B0604020202020204" pitchFamily="34" charset="0"/>
              </a:rPr>
              <a:t>so as to achieve high-precision classification of sports training videos</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Compared with other models, the proposed model has the advantages of simple implementation, fast processing speed, high classification accuracy, high generalization ability, and adaptability.</a:t>
            </a:r>
            <a:endParaRPr lang="en-IN" sz="32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87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1887"/>
            <a:ext cx="8596668" cy="5649476"/>
          </a:xfrm>
        </p:spPr>
        <p:txBody>
          <a:bodyPr/>
          <a:lstStyle/>
          <a:p>
            <a:pPr marL="0" indent="0">
              <a:buNone/>
            </a:pPr>
            <a:r>
              <a:rPr lang="en-IN" dirty="0"/>
              <a:t> </a:t>
            </a:r>
            <a:r>
              <a:rPr lang="en-IN" dirty="0" smtClean="0"/>
              <a:t>                                     </a:t>
            </a:r>
            <a:r>
              <a:rPr lang="en-IN" sz="3600" b="1" u="sng" dirty="0" smtClean="0">
                <a:solidFill>
                  <a:schemeClr val="accent1">
                    <a:lumMod val="75000"/>
                  </a:schemeClr>
                </a:solidFill>
                <a:latin typeface="Arial" panose="020B0604020202020204" pitchFamily="34" charset="0"/>
                <a:cs typeface="Arial" panose="020B0604020202020204" pitchFamily="34" charset="0"/>
              </a:rPr>
              <a:t>FUTURE SCOPE</a:t>
            </a:r>
            <a:endParaRPr lang="en-IN" sz="3600" b="1" u="sng"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US" dirty="0" smtClean="0"/>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As </a:t>
            </a:r>
            <a:r>
              <a:rPr lang="en-US" sz="2400" dirty="0">
                <a:latin typeface="Arial" panose="020B0604020202020204" pitchFamily="34" charset="0"/>
                <a:cs typeface="Arial" panose="020B0604020202020204" pitchFamily="34" charset="0"/>
              </a:rPr>
              <a:t>many videos are present in the real world, an effective way to classify those videos is </a:t>
            </a:r>
            <a:r>
              <a:rPr lang="en-US" sz="2400" dirty="0" smtClean="0">
                <a:latin typeface="Arial" panose="020B0604020202020204" pitchFamily="34" charset="0"/>
                <a:cs typeface="Arial" panose="020B0604020202020204" pitchFamily="34" charset="0"/>
              </a:rPr>
              <a:t>very important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r>
              <a:rPr lang="en-US" sz="2400" dirty="0" smtClean="0">
                <a:solidFill>
                  <a:schemeClr val="tx2">
                    <a:lumMod val="50000"/>
                  </a:schemeClr>
                </a:solidFill>
                <a:latin typeface="Arial" panose="020B0604020202020204" pitchFamily="34" charset="0"/>
                <a:cs typeface="Arial" panose="020B0604020202020204" pitchFamily="34" charset="0"/>
              </a:rPr>
              <a:t>In addition to that, we can improve this model further by the using different ways of classifying video based on video, audio and text.</a:t>
            </a:r>
          </a:p>
          <a:p>
            <a:r>
              <a:rPr lang="en-IN" sz="2400" dirty="0" smtClean="0">
                <a:solidFill>
                  <a:schemeClr val="tx2">
                    <a:lumMod val="50000"/>
                  </a:schemeClr>
                </a:solidFill>
                <a:latin typeface="Arial" panose="020B0604020202020204" pitchFamily="34" charset="0"/>
                <a:cs typeface="Arial" panose="020B0604020202020204" pitchFamily="34" charset="0"/>
              </a:rPr>
              <a:t>Video classification model can be used in real time situation like live streaming predictions.</a:t>
            </a:r>
            <a:endParaRPr lang="en-IN" sz="24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3955"/>
            <a:ext cx="8596668" cy="5427408"/>
          </a:xfrm>
        </p:spPr>
        <p:txBody>
          <a:bodyPr/>
          <a:lstStyle/>
          <a:p>
            <a:pPr marL="0" indent="0">
              <a:buNone/>
            </a:pPr>
            <a:r>
              <a:rPr lang="en-IN" sz="4400" b="1" u="sng" dirty="0"/>
              <a:t>References</a:t>
            </a:r>
            <a:r>
              <a:rPr lang="en-IN" sz="4400" b="1" u="sng" dirty="0" smtClean="0"/>
              <a:t>:</a:t>
            </a:r>
            <a:r>
              <a:rPr lang="en-IN" sz="4400" b="1" dirty="0"/>
              <a:t> </a:t>
            </a:r>
            <a:endParaRPr lang="en-IN" sz="4400" dirty="0"/>
          </a:p>
          <a:p>
            <a:pPr marL="0" indent="0">
              <a:buNone/>
            </a:pPr>
            <a:r>
              <a:rPr lang="en-IN" u="sng" dirty="0" smtClean="0">
                <a:hlinkClick r:id="rId2"/>
              </a:rPr>
              <a:t>https</a:t>
            </a:r>
            <a:r>
              <a:rPr lang="en-IN" u="sng" dirty="0">
                <a:hlinkClick r:id="rId2"/>
              </a:rPr>
              <a:t>://www.pyimagesearch.com/2019/07/15/video-classification-with-keras-and-deep-learning</a:t>
            </a:r>
            <a:r>
              <a:rPr lang="en-IN" u="sng" dirty="0" smtClean="0">
                <a:hlinkClick r:id="rId2"/>
              </a:rPr>
              <a:t>/</a:t>
            </a:r>
            <a:endParaRPr lang="en-IN" dirty="0"/>
          </a:p>
          <a:p>
            <a:pPr marL="0" indent="0">
              <a:buNone/>
            </a:pPr>
            <a:r>
              <a:rPr lang="en-IN" dirty="0"/>
              <a:t> </a:t>
            </a:r>
          </a:p>
          <a:p>
            <a:pPr marL="0" indent="0">
              <a:buNone/>
            </a:pPr>
            <a:r>
              <a:rPr lang="en-IN" u="sng" dirty="0">
                <a:hlinkClick r:id="rId3"/>
              </a:rPr>
              <a:t>https://www.youtube.com/watch?v=BllyHlq5SsQ&amp;list=PLxefhmF0pcPl_v-lLsqF3drP6NOoSYJR0</a:t>
            </a:r>
            <a:endParaRPr lang="en-IN" dirty="0"/>
          </a:p>
          <a:p>
            <a:pPr marL="0" indent="0">
              <a:buNone/>
            </a:pPr>
            <a:r>
              <a:rPr lang="en-IN" dirty="0"/>
              <a:t> </a:t>
            </a:r>
          </a:p>
          <a:p>
            <a:pPr marL="0" indent="0">
              <a:buNone/>
            </a:pPr>
            <a:r>
              <a:rPr lang="en-IN" dirty="0"/>
              <a:t>https://www.ijirase.com/assets/paper/issue_11/volume_4/V4-Issue-11-936-939.pdf</a:t>
            </a:r>
          </a:p>
          <a:p>
            <a:pPr marL="0" indent="0">
              <a:buNone/>
            </a:pPr>
            <a:endParaRPr lang="en-IN" dirty="0"/>
          </a:p>
        </p:txBody>
      </p:sp>
    </p:spTree>
    <p:extLst>
      <p:ext uri="{BB962C8B-B14F-4D97-AF65-F5344CB8AC3E}">
        <p14:creationId xmlns:p14="http://schemas.microsoft.com/office/powerpoint/2010/main" val="3472526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248283">
            <a:off x="1390531" y="2137148"/>
            <a:ext cx="9233203" cy="3492405"/>
          </a:xfrm>
        </p:spPr>
        <p:txBody>
          <a:bodyPr>
            <a:normAutofit/>
          </a:bodyPr>
          <a:lstStyle/>
          <a:p>
            <a:pPr marL="0" indent="0">
              <a:buNone/>
            </a:pPr>
            <a:r>
              <a:rPr lang="en-IN" sz="6000" dirty="0" smtClean="0">
                <a:solidFill>
                  <a:schemeClr val="accent2">
                    <a:lumMod val="75000"/>
                  </a:schemeClr>
                </a:solidFill>
                <a:latin typeface="Forte" panose="03060902040502070203" pitchFamily="66" charset="0"/>
              </a:rPr>
              <a:t>         THANK YOU</a:t>
            </a:r>
            <a:endParaRPr lang="en-IN" sz="6000" dirty="0">
              <a:solidFill>
                <a:schemeClr val="accent2">
                  <a:lumMod val="75000"/>
                </a:schemeClr>
              </a:solidFill>
              <a:latin typeface="Forte" panose="03060902040502070203" pitchFamily="66" charset="0"/>
            </a:endParaRPr>
          </a:p>
        </p:txBody>
      </p:sp>
    </p:spTree>
    <p:extLst>
      <p:ext uri="{BB962C8B-B14F-4D97-AF65-F5344CB8AC3E}">
        <p14:creationId xmlns:p14="http://schemas.microsoft.com/office/powerpoint/2010/main" val="295195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4767"/>
            <a:ext cx="8596668" cy="5466596"/>
          </a:xfrm>
        </p:spPr>
        <p:txBody>
          <a:bodyPr/>
          <a:lstStyle/>
          <a:p>
            <a:pPr marL="0" indent="0">
              <a:buNone/>
            </a:pPr>
            <a:r>
              <a:rPr lang="en-IN" dirty="0"/>
              <a:t> </a:t>
            </a:r>
            <a:r>
              <a:rPr lang="en-IN" dirty="0" smtClean="0"/>
              <a:t>                                                    </a:t>
            </a:r>
            <a:r>
              <a:rPr lang="en-IN" sz="3200" u="sng" dirty="0" smtClean="0">
                <a:solidFill>
                  <a:schemeClr val="accent1">
                    <a:lumMod val="75000"/>
                  </a:schemeClr>
                </a:solidFill>
              </a:rPr>
              <a:t>ABSTRACT</a:t>
            </a:r>
          </a:p>
          <a:p>
            <a:pPr marL="0" indent="0">
              <a:buNone/>
            </a:pPr>
            <a:r>
              <a:rPr lang="en-US" sz="2000" dirty="0" smtClean="0">
                <a:latin typeface="Arial" panose="020B0604020202020204" pitchFamily="34" charset="0"/>
                <a:cs typeface="Arial" panose="020B0604020202020204" pitchFamily="34" charset="0"/>
              </a:rPr>
              <a:t>           </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Today's </a:t>
            </a:r>
            <a:r>
              <a:rPr lang="en-US" sz="2000" dirty="0">
                <a:latin typeface="Arial" panose="020B0604020202020204" pitchFamily="34" charset="0"/>
                <a:cs typeface="Arial" panose="020B0604020202020204" pitchFamily="34" charset="0"/>
              </a:rPr>
              <a:t>rapidly growing internet era has also increased the data in a very large amount for which the classification of the data has become more </a:t>
            </a:r>
            <a:r>
              <a:rPr lang="en-US" sz="2000" dirty="0" smtClean="0">
                <a:latin typeface="Arial" panose="020B0604020202020204" pitchFamily="34" charset="0"/>
                <a:cs typeface="Arial" panose="020B0604020202020204" pitchFamily="34" charset="0"/>
              </a:rPr>
              <a:t>Important </a:t>
            </a:r>
            <a:r>
              <a:rPr lang="en-US" sz="2000" dirty="0">
                <a:latin typeface="Arial" panose="020B0604020202020204" pitchFamily="34" charset="0"/>
                <a:cs typeface="Arial" panose="020B0604020202020204" pitchFamily="34" charset="0"/>
              </a:rPr>
              <a:t>than ever before. As daily millions of video are been uploaded on the internet usually it </a:t>
            </a:r>
            <a:r>
              <a:rPr lang="en-US" sz="2000">
                <a:latin typeface="Arial" panose="020B0604020202020204" pitchFamily="34" charset="0"/>
                <a:cs typeface="Arial" panose="020B0604020202020204" pitchFamily="34" charset="0"/>
              </a:rPr>
              <a:t>is </a:t>
            </a:r>
            <a:r>
              <a:rPr lang="en-US" sz="2000" smtClean="0">
                <a:latin typeface="Arial" panose="020B0604020202020204" pitchFamily="34" charset="0"/>
                <a:cs typeface="Arial" panose="020B0604020202020204" pitchFamily="34" charset="0"/>
              </a:rPr>
              <a:t>being </a:t>
            </a:r>
            <a:r>
              <a:rPr lang="en-US" sz="2000" dirty="0">
                <a:latin typeface="Arial" panose="020B0604020202020204" pitchFamily="34" charset="0"/>
                <a:cs typeface="Arial" panose="020B0604020202020204" pitchFamily="34" charset="0"/>
              </a:rPr>
              <a:t>classified based on the title of the video, which is not enough as the content of the video may be different than that of the title. Thus, this </a:t>
            </a:r>
            <a:r>
              <a:rPr lang="en-US" sz="2000" dirty="0" smtClean="0">
                <a:latin typeface="Arial" panose="020B0604020202020204" pitchFamily="34" charset="0"/>
                <a:cs typeface="Arial" panose="020B0604020202020204" pitchFamily="34" charset="0"/>
              </a:rPr>
              <a:t>project </a:t>
            </a:r>
            <a:r>
              <a:rPr lang="en-US" sz="2000" dirty="0">
                <a:latin typeface="Arial" panose="020B0604020202020204" pitchFamily="34" charset="0"/>
                <a:cs typeface="Arial" panose="020B0604020202020204" pitchFamily="34" charset="0"/>
              </a:rPr>
              <a:t>highlights a system that would classify the video based on real-time data which takes the content of the video as the input and accordingly it gives the output. The major crux of this system is the usage of deep learning, in which the collection of the image is been taken from the video and compared with the pre-trained model and accordingly the result showed. </a:t>
            </a:r>
            <a:endParaRPr lang="en-IN" sz="20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43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87829"/>
            <a:ext cx="8596668" cy="5453534"/>
          </a:xfrm>
        </p:spPr>
        <p:txBody>
          <a:bodyPr>
            <a:normAutofit/>
          </a:bodyPr>
          <a:lstStyle/>
          <a:p>
            <a:pPr marL="0" indent="0">
              <a:buNone/>
            </a:pPr>
            <a:r>
              <a:rPr lang="en-IN" altLang="en-US" sz="3200" b="1" u="sng" dirty="0" smtClean="0">
                <a:solidFill>
                  <a:schemeClr val="accent1">
                    <a:lumMod val="75000"/>
                  </a:schemeClr>
                </a:solidFill>
                <a:latin typeface="Arial" panose="020B0604020202020204" pitchFamily="34" charset="0"/>
              </a:rPr>
              <a:t>Hardware and Software Requirements:</a:t>
            </a:r>
          </a:p>
          <a:p>
            <a:pPr>
              <a:buClr>
                <a:srgbClr val="A53010"/>
              </a:buClr>
              <a:buSzPct val="100000"/>
              <a:buFont typeface="Wingdings 3" panose="05040102010807070707" pitchFamily="18" charset="2"/>
              <a:buChar char=""/>
              <a:defRPr/>
            </a:pPr>
            <a:r>
              <a:rPr lang="en-IN" altLang="en-US" sz="2400" b="1" u="sng" dirty="0" smtClean="0">
                <a:solidFill>
                  <a:schemeClr val="accent1">
                    <a:lumMod val="75000"/>
                  </a:schemeClr>
                </a:solidFill>
              </a:rPr>
              <a:t>Hardware requirements:</a:t>
            </a:r>
          </a:p>
          <a:p>
            <a:pPr marL="0" indent="0">
              <a:buClr>
                <a:srgbClr val="A53010"/>
              </a:buClr>
              <a:buSzPct val="100000"/>
              <a:buNone/>
              <a:defRPr/>
            </a:pPr>
            <a:r>
              <a:rPr lang="en-US" altLang="en-US" sz="2400" dirty="0" smtClean="0">
                <a:solidFill>
                  <a:srgbClr val="404040"/>
                </a:solidFill>
                <a:latin typeface="Century Gothic" panose="020B0502020202020204" pitchFamily="34" charset="0"/>
              </a:rPr>
              <a:t>                   </a:t>
            </a:r>
            <a:r>
              <a:rPr lang="en-US" altLang="en-US" sz="2400" dirty="0" smtClean="0">
                <a:solidFill>
                  <a:srgbClr val="404040"/>
                </a:solidFill>
              </a:rPr>
              <a:t>          - PC with minimum 16GB RAM </a:t>
            </a:r>
          </a:p>
          <a:p>
            <a:pPr marL="0" indent="0">
              <a:buNone/>
              <a:defRPr/>
            </a:pPr>
            <a:r>
              <a:rPr lang="en-US" altLang="en-US" sz="2400" dirty="0" smtClean="0">
                <a:solidFill>
                  <a:srgbClr val="404040"/>
                </a:solidFill>
              </a:rPr>
              <a:t>                           - i7 with 64 bit processor.</a:t>
            </a:r>
          </a:p>
          <a:p>
            <a:pPr>
              <a:buClr>
                <a:srgbClr val="A53010"/>
              </a:buClr>
              <a:buSzPct val="100000"/>
              <a:buFont typeface="Wingdings 3" panose="05040102010807070707" pitchFamily="18" charset="2"/>
              <a:buChar char=""/>
              <a:defRPr/>
            </a:pPr>
            <a:r>
              <a:rPr lang="en-IN" altLang="en-US" sz="2400" b="1" u="sng" dirty="0" smtClean="0">
                <a:solidFill>
                  <a:schemeClr val="accent1">
                    <a:lumMod val="75000"/>
                  </a:schemeClr>
                </a:solidFill>
              </a:rPr>
              <a:t>Software requirements:</a:t>
            </a:r>
          </a:p>
          <a:p>
            <a:pPr marL="1587" indent="0">
              <a:buClr>
                <a:srgbClr val="A53010"/>
              </a:buClr>
              <a:buSzPct val="100000"/>
              <a:buNone/>
              <a:defRPr/>
            </a:pPr>
            <a:r>
              <a:rPr lang="en-US" altLang="en-US" sz="2400" dirty="0" smtClean="0">
                <a:solidFill>
                  <a:srgbClr val="404040"/>
                </a:solidFill>
                <a:latin typeface="Century Gothic" panose="020B0502020202020204" pitchFamily="34" charset="0"/>
              </a:rPr>
              <a:t>                             - </a:t>
            </a:r>
            <a:r>
              <a:rPr lang="en-US" altLang="en-US" sz="2400" dirty="0">
                <a:solidFill>
                  <a:srgbClr val="404040"/>
                </a:solidFill>
              </a:rPr>
              <a:t> </a:t>
            </a:r>
            <a:r>
              <a:rPr lang="en-US" altLang="en-US" sz="2400" dirty="0" smtClean="0">
                <a:solidFill>
                  <a:srgbClr val="404040"/>
                </a:solidFill>
              </a:rPr>
              <a:t>Visual studio</a:t>
            </a:r>
          </a:p>
          <a:p>
            <a:pPr marL="0" indent="0">
              <a:buNone/>
              <a:defRPr/>
            </a:pPr>
            <a:r>
              <a:rPr lang="en-US" altLang="en-US" sz="2400" dirty="0" smtClean="0">
                <a:solidFill>
                  <a:srgbClr val="404040"/>
                </a:solidFill>
                <a:latin typeface="Century Gothic" panose="020B0502020202020204" pitchFamily="34" charset="0"/>
              </a:rPr>
              <a:t>                             - </a:t>
            </a:r>
            <a:r>
              <a:rPr lang="en-US" altLang="en-US" sz="2400" dirty="0" smtClean="0">
                <a:solidFill>
                  <a:srgbClr val="404040"/>
                </a:solidFill>
              </a:rPr>
              <a:t>Windows 10.</a:t>
            </a:r>
          </a:p>
          <a:p>
            <a:pPr marL="0" indent="0">
              <a:buNone/>
              <a:defRPr/>
            </a:pPr>
            <a:r>
              <a:rPr lang="en-US" altLang="en-US" sz="2400" dirty="0" smtClean="0">
                <a:solidFill>
                  <a:srgbClr val="404040"/>
                </a:solidFill>
              </a:rPr>
              <a:t>                          </a:t>
            </a:r>
            <a:r>
              <a:rPr lang="en-US" altLang="en-US" sz="2400" dirty="0">
                <a:solidFill>
                  <a:srgbClr val="404040"/>
                </a:solidFill>
              </a:rPr>
              <a:t> </a:t>
            </a:r>
            <a:r>
              <a:rPr lang="en-US" altLang="en-US" sz="2400" dirty="0" smtClean="0">
                <a:solidFill>
                  <a:srgbClr val="404040"/>
                </a:solidFill>
              </a:rPr>
              <a:t> </a:t>
            </a:r>
            <a:endParaRPr lang="en-US" altLang="en-US" sz="2400" dirty="0">
              <a:solidFill>
                <a:srgbClr val="404040"/>
              </a:solidFill>
            </a:endParaRPr>
          </a:p>
          <a:p>
            <a:pPr marL="0" indent="0">
              <a:buNone/>
            </a:pPr>
            <a:endParaRPr lang="en-IN" sz="3200" dirty="0"/>
          </a:p>
        </p:txBody>
      </p:sp>
    </p:spTree>
    <p:extLst>
      <p:ext uri="{BB962C8B-B14F-4D97-AF65-F5344CB8AC3E}">
        <p14:creationId xmlns:p14="http://schemas.microsoft.com/office/powerpoint/2010/main" val="386036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49087"/>
            <a:ext cx="8596668" cy="5192276"/>
          </a:xfrm>
        </p:spPr>
        <p:txBody>
          <a:bodyPr/>
          <a:lstStyle/>
          <a:p>
            <a:pPr marL="0" indent="0">
              <a:buNone/>
            </a:pPr>
            <a:r>
              <a:rPr lang="en-IN" altLang="en-US" sz="2400" dirty="0" smtClean="0">
                <a:latin typeface="comic" pitchFamily="80" charset="0"/>
              </a:rPr>
              <a:t>                               </a:t>
            </a:r>
            <a:r>
              <a:rPr lang="en-US" altLang="en-US" sz="3200" u="sng" dirty="0" smtClean="0">
                <a:solidFill>
                  <a:schemeClr val="accent1">
                    <a:lumMod val="75000"/>
                  </a:schemeClr>
                </a:solidFill>
                <a:latin typeface="comic" pitchFamily="80" charset="0"/>
              </a:rPr>
              <a:t>TECHNOLOGIES</a:t>
            </a:r>
            <a:r>
              <a:rPr lang="en-US" altLang="en-US" sz="3200" dirty="0">
                <a:solidFill>
                  <a:srgbClr val="A53010"/>
                </a:solidFill>
                <a:latin typeface="comic" pitchFamily="80" charset="0"/>
              </a:rPr>
              <a:t/>
            </a:r>
            <a:br>
              <a:rPr lang="en-US" altLang="en-US" sz="3200" dirty="0">
                <a:solidFill>
                  <a:srgbClr val="A53010"/>
                </a:solidFill>
                <a:latin typeface="comic" pitchFamily="80" charset="0"/>
              </a:rPr>
            </a:br>
            <a:r>
              <a:rPr lang="en-US" altLang="en-US" sz="3200" dirty="0">
                <a:solidFill>
                  <a:srgbClr val="A53010"/>
                </a:solidFill>
                <a:latin typeface="comic" pitchFamily="80" charset="0"/>
              </a:rPr>
              <a:t>   </a:t>
            </a:r>
            <a:endParaRPr lang="en-US" altLang="en-US" sz="2400" dirty="0">
              <a:solidFill>
                <a:srgbClr val="A53010"/>
              </a:solidFill>
              <a:latin typeface="comic" pitchFamily="80" charset="0"/>
            </a:endParaRPr>
          </a:p>
          <a:p>
            <a:pPr>
              <a:buClr>
                <a:srgbClr val="A53010"/>
              </a:buClr>
              <a:buFont typeface="Wingdings" panose="05000000000000000000" pitchFamily="2" charset="2"/>
              <a:buChar char=""/>
            </a:pPr>
            <a:r>
              <a:rPr lang="en-US" altLang="en-US" sz="2400" dirty="0">
                <a:solidFill>
                  <a:srgbClr val="000000"/>
                </a:solidFill>
                <a:latin typeface="Arial" panose="020B0604020202020204" pitchFamily="34" charset="0"/>
              </a:rPr>
              <a:t>Python is the programming language that we use to develop this project.</a:t>
            </a:r>
          </a:p>
          <a:p>
            <a:pPr>
              <a:buClr>
                <a:srgbClr val="A53010"/>
              </a:buClr>
              <a:buFont typeface="Wingdings" panose="05000000000000000000" pitchFamily="2" charset="2"/>
              <a:buChar char=""/>
            </a:pPr>
            <a:r>
              <a:rPr lang="en-US" altLang="en-US" sz="2400" dirty="0">
                <a:solidFill>
                  <a:srgbClr val="000000"/>
                </a:solidFill>
                <a:latin typeface="Arial" panose="020B0604020202020204" pitchFamily="34" charset="0"/>
              </a:rPr>
              <a:t> The main domain that we chosen to develop this project is </a:t>
            </a:r>
            <a:r>
              <a:rPr lang="en-US" altLang="en-US" sz="2400" dirty="0" smtClean="0">
                <a:solidFill>
                  <a:srgbClr val="000000"/>
                </a:solidFill>
                <a:latin typeface="Arial" panose="020B0604020202020204" pitchFamily="34" charset="0"/>
              </a:rPr>
              <a:t>Deep-learning.</a:t>
            </a:r>
            <a:endParaRPr lang="en-US" altLang="en-US" sz="2400" dirty="0">
              <a:solidFill>
                <a:srgbClr val="000000"/>
              </a:solidFill>
              <a:latin typeface="Arial" panose="020B0604020202020204" pitchFamily="34" charset="0"/>
            </a:endParaRPr>
          </a:p>
          <a:p>
            <a:pPr>
              <a:buClr>
                <a:srgbClr val="A53010"/>
              </a:buClr>
              <a:buFont typeface="Wingdings" panose="05000000000000000000" pitchFamily="2" charset="2"/>
              <a:buChar char=""/>
            </a:pPr>
            <a:r>
              <a:rPr lang="en-US" altLang="en-US" sz="2400" dirty="0">
                <a:solidFill>
                  <a:srgbClr val="000000"/>
                </a:solidFill>
                <a:latin typeface="Arial" panose="020B0604020202020204" pitchFamily="34" charset="0"/>
              </a:rPr>
              <a:t>The reason we choose the python language is it is a platform independent and it has many inbuilt packages to implement this project.</a:t>
            </a:r>
          </a:p>
        </p:txBody>
      </p:sp>
    </p:spTree>
    <p:extLst>
      <p:ext uri="{BB962C8B-B14F-4D97-AF65-F5344CB8AC3E}">
        <p14:creationId xmlns:p14="http://schemas.microsoft.com/office/powerpoint/2010/main" val="284329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0081"/>
            <a:ext cx="8596668" cy="5401282"/>
          </a:xfrm>
        </p:spPr>
        <p:txBody>
          <a:bodyPr>
            <a:normAutofit/>
          </a:bodyPr>
          <a:lstStyle/>
          <a:p>
            <a:pPr marL="0" indent="0">
              <a:buNone/>
            </a:pPr>
            <a:r>
              <a:rPr lang="en-IN" sz="2800" b="1" u="sng" dirty="0" smtClean="0">
                <a:solidFill>
                  <a:schemeClr val="accent1">
                    <a:lumMod val="75000"/>
                  </a:schemeClr>
                </a:solidFill>
              </a:rPr>
              <a:t>LIBRARIES USED IN THE PROJECT:</a:t>
            </a:r>
            <a:endParaRPr lang="en-IN" sz="2800" b="1" u="sng" dirty="0">
              <a:solidFill>
                <a:schemeClr val="accent1">
                  <a:lumMod val="75000"/>
                </a:schemeClr>
              </a:solidFill>
            </a:endParaRPr>
          </a:p>
          <a:p>
            <a:pPr marL="0" indent="0">
              <a:buNone/>
            </a:pPr>
            <a:endParaRPr lang="en-IN" sz="2800" dirty="0" smtClean="0">
              <a:solidFill>
                <a:schemeClr val="tx2">
                  <a:lumMod val="75000"/>
                </a:schemeClr>
              </a:solidFill>
            </a:endParaRPr>
          </a:p>
          <a:p>
            <a:pPr>
              <a:buClr>
                <a:srgbClr val="A53010"/>
              </a:buClr>
              <a:buFont typeface="Wingdings 3" panose="05040102010807070707" pitchFamily="18" charset="2"/>
              <a:buChar char=""/>
            </a:pPr>
            <a:r>
              <a:rPr lang="en-IN" altLang="en-US" sz="2800" dirty="0" smtClean="0">
                <a:latin typeface="Arial" panose="020B0604020202020204" pitchFamily="34" charset="0"/>
              </a:rPr>
              <a:t>Numpy</a:t>
            </a:r>
            <a:endParaRPr lang="en-IN" altLang="en-US" sz="2800" dirty="0">
              <a:latin typeface="Arial" panose="020B0604020202020204" pitchFamily="34" charset="0"/>
            </a:endParaRPr>
          </a:p>
          <a:p>
            <a:pPr>
              <a:buClr>
                <a:srgbClr val="A53010"/>
              </a:buClr>
              <a:buFont typeface="Wingdings 3" panose="05040102010807070707" pitchFamily="18" charset="2"/>
              <a:buChar char=""/>
            </a:pPr>
            <a:r>
              <a:rPr lang="en-IN" altLang="en-US" sz="2800" dirty="0" smtClean="0">
                <a:latin typeface="Arial" panose="020B0604020202020204" pitchFamily="34" charset="0"/>
              </a:rPr>
              <a:t>Keras</a:t>
            </a:r>
            <a:endParaRPr lang="en-IN" altLang="en-US" sz="2800" dirty="0">
              <a:latin typeface="Arial" panose="020B0604020202020204" pitchFamily="34" charset="0"/>
            </a:endParaRPr>
          </a:p>
          <a:p>
            <a:pPr>
              <a:buClr>
                <a:srgbClr val="A53010"/>
              </a:buClr>
              <a:buFont typeface="Wingdings 3" panose="05040102010807070707" pitchFamily="18" charset="2"/>
              <a:buChar char=""/>
            </a:pPr>
            <a:r>
              <a:rPr lang="en-IN" altLang="en-US" sz="2800" dirty="0" smtClean="0">
                <a:latin typeface="Arial" panose="020B0604020202020204" pitchFamily="34" charset="0"/>
              </a:rPr>
              <a:t>Open CV2</a:t>
            </a:r>
          </a:p>
          <a:p>
            <a:pPr>
              <a:buClr>
                <a:srgbClr val="A53010"/>
              </a:buClr>
              <a:buFont typeface="Wingdings 3" panose="05040102010807070707" pitchFamily="18" charset="2"/>
              <a:buChar char=""/>
            </a:pPr>
            <a:r>
              <a:rPr lang="en-IN" altLang="en-US" sz="2800" dirty="0" smtClean="0">
                <a:latin typeface="Arial" panose="020B0604020202020204" pitchFamily="34" charset="0"/>
              </a:rPr>
              <a:t>Tensor flow</a:t>
            </a:r>
          </a:p>
          <a:p>
            <a:pPr>
              <a:buClr>
                <a:srgbClr val="A53010"/>
              </a:buClr>
              <a:buFont typeface="Wingdings 3" panose="05040102010807070707" pitchFamily="18" charset="2"/>
              <a:buChar char=""/>
            </a:pPr>
            <a:r>
              <a:rPr lang="en-IN" altLang="en-US" sz="2800" dirty="0" smtClean="0">
                <a:latin typeface="Arial" panose="020B0604020202020204" pitchFamily="34" charset="0"/>
              </a:rPr>
              <a:t>Sklearn</a:t>
            </a:r>
          </a:p>
          <a:p>
            <a:pPr>
              <a:buClr>
                <a:srgbClr val="A53010"/>
              </a:buClr>
              <a:buFont typeface="Wingdings 3" panose="05040102010807070707" pitchFamily="18" charset="2"/>
              <a:buChar char=""/>
            </a:pPr>
            <a:r>
              <a:rPr lang="en-IN" altLang="en-US" sz="2800" dirty="0" smtClean="0">
                <a:latin typeface="Arial" panose="020B0604020202020204" pitchFamily="34" charset="0"/>
              </a:rPr>
              <a:t>Pickle</a:t>
            </a:r>
            <a:endParaRPr lang="en-IN" altLang="en-US" sz="2800" dirty="0">
              <a:latin typeface="Arial" panose="020B0604020202020204" pitchFamily="34" charset="0"/>
            </a:endParaRPr>
          </a:p>
          <a:p>
            <a:pPr marL="0" indent="0">
              <a:buClr>
                <a:srgbClr val="A53010"/>
              </a:buClr>
              <a:buNone/>
            </a:pPr>
            <a:endParaRPr lang="en-IN" altLang="en-US" sz="2800" dirty="0">
              <a:latin typeface="Arial" panose="020B0604020202020204" pitchFamily="34" charset="0"/>
            </a:endParaRPr>
          </a:p>
          <a:p>
            <a:pPr marL="0" indent="0">
              <a:buNone/>
            </a:pPr>
            <a:endParaRPr lang="en-IN" sz="2800" b="1" u="sng" dirty="0" smtClean="0">
              <a:solidFill>
                <a:schemeClr val="accent1">
                  <a:lumMod val="75000"/>
                </a:schemeClr>
              </a:solidFill>
            </a:endParaRPr>
          </a:p>
        </p:txBody>
      </p:sp>
    </p:spTree>
    <p:extLst>
      <p:ext uri="{BB962C8B-B14F-4D97-AF65-F5344CB8AC3E}">
        <p14:creationId xmlns:p14="http://schemas.microsoft.com/office/powerpoint/2010/main" val="115536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5577"/>
            <a:ext cx="8596668" cy="5505785"/>
          </a:xfrm>
        </p:spPr>
        <p:txBody>
          <a:bodyPr/>
          <a:lstStyle/>
          <a:p>
            <a:pPr marL="0" indent="0">
              <a:buNone/>
            </a:pPr>
            <a:r>
              <a:rPr lang="en-IN" dirty="0" smtClean="0"/>
              <a:t>  </a:t>
            </a:r>
            <a:r>
              <a:rPr lang="en-IN" sz="3600" b="1" u="sng" dirty="0" smtClean="0"/>
              <a:t>Numpy: </a:t>
            </a:r>
            <a:endParaRPr lang="en-IN" sz="3600" dirty="0"/>
          </a:p>
          <a:p>
            <a:pPr>
              <a:buFont typeface="Arial" panose="020B0604020202020204" pitchFamily="34" charset="0"/>
              <a:buChar char="•"/>
            </a:pPr>
            <a:r>
              <a:rPr lang="en-US" dirty="0" smtClean="0">
                <a:solidFill>
                  <a:schemeClr val="tx2">
                    <a:lumMod val="75000"/>
                  </a:schemeClr>
                </a:solidFill>
                <a:latin typeface="Arial" panose="020B0604020202020204" pitchFamily="34" charset="0"/>
                <a:cs typeface="Arial" panose="020B0604020202020204" pitchFamily="34" charset="0"/>
              </a:rPr>
              <a:t>Numpy </a:t>
            </a:r>
            <a:r>
              <a:rPr lang="en-US" dirty="0">
                <a:solidFill>
                  <a:schemeClr val="tx2">
                    <a:lumMod val="75000"/>
                  </a:schemeClr>
                </a:solidFill>
                <a:latin typeface="Arial" panose="020B0604020202020204" pitchFamily="34" charset="0"/>
                <a:cs typeface="Arial" panose="020B0604020202020204" pitchFamily="34" charset="0"/>
              </a:rPr>
              <a:t>offers comprehensive mathematical functions, random number generators, linear algebra routines, Fourier transforms, and </a:t>
            </a:r>
            <a:r>
              <a:rPr lang="en-US" dirty="0" smtClean="0">
                <a:solidFill>
                  <a:schemeClr val="tx2">
                    <a:lumMod val="75000"/>
                  </a:schemeClr>
                </a:solidFill>
                <a:latin typeface="Arial" panose="020B0604020202020204" pitchFamily="34" charset="0"/>
                <a:cs typeface="Arial" panose="020B0604020202020204" pitchFamily="34" charset="0"/>
              </a:rPr>
              <a:t>more.</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Numpy </a:t>
            </a:r>
            <a:r>
              <a:rPr lang="en-US" dirty="0">
                <a:latin typeface="Arial" panose="020B0604020202020204" pitchFamily="34" charset="0"/>
                <a:cs typeface="Arial" panose="020B0604020202020204" pitchFamily="34" charset="0"/>
              </a:rPr>
              <a:t>supports a wide range of hardware and computing platforms, and plays well with distributed, GPU, and sparse array libraries.</a:t>
            </a:r>
            <a:endParaRPr lang="en-IN" dirty="0">
              <a:latin typeface="Arial" panose="020B0604020202020204" pitchFamily="34" charset="0"/>
              <a:cs typeface="Arial" panose="020B0604020202020204" pitchFamily="34" charset="0"/>
            </a:endParaRPr>
          </a:p>
          <a:p>
            <a:pPr marL="0" indent="0">
              <a:buNone/>
            </a:pPr>
            <a:endParaRPr lang="en-IN" sz="3600" dirty="0" smtClean="0"/>
          </a:p>
          <a:p>
            <a:pPr marL="0" indent="0">
              <a:buNone/>
            </a:pPr>
            <a:r>
              <a:rPr lang="en-IN" sz="3600" b="1" u="sng" dirty="0" smtClean="0"/>
              <a:t>Keras:</a:t>
            </a:r>
          </a:p>
          <a:p>
            <a:pPr>
              <a:buFont typeface="Arial" panose="020B0604020202020204" pitchFamily="34" charset="0"/>
              <a:buChar char="•"/>
            </a:pPr>
            <a:r>
              <a:rPr lang="en-US" dirty="0">
                <a:latin typeface="Arial" panose="020B0604020202020204" pitchFamily="34" charset="0"/>
                <a:cs typeface="Arial" panose="020B0604020202020204" pitchFamily="34" charset="0"/>
              </a:rPr>
              <a:t>Keras is a powerful and easy-to-use free open source Python library for developing and evaluating deep learning models</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dirty="0">
                <a:latin typeface="Arial" panose="020B0604020202020204" pitchFamily="34" charset="0"/>
                <a:cs typeface="Arial" panose="020B0604020202020204" pitchFamily="34" charset="0"/>
              </a:rPr>
              <a:t>It wraps the efficient numerical computation libraries Theano and TensorFlow and allows you to define and train neural network models in just a few lines of code.</a:t>
            </a:r>
            <a:endParaRPr lang="en-IN" sz="3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67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6389"/>
            <a:ext cx="8596668" cy="5544973"/>
          </a:xfrm>
        </p:spPr>
        <p:txBody>
          <a:bodyPr>
            <a:normAutofit/>
          </a:bodyPr>
          <a:lstStyle/>
          <a:p>
            <a:pPr marL="0" indent="0">
              <a:buNone/>
            </a:pPr>
            <a:r>
              <a:rPr lang="en-IN" sz="3200" b="1" u="sng" dirty="0" smtClean="0">
                <a:latin typeface="Arial" panose="020B0604020202020204" pitchFamily="34" charset="0"/>
                <a:cs typeface="Arial" panose="020B0604020202020204" pitchFamily="34" charset="0"/>
              </a:rPr>
              <a:t>Open CV2:</a:t>
            </a:r>
            <a:endParaRPr lang="en-IN" sz="3200" b="1" u="sng"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OpenCV </a:t>
            </a:r>
            <a:r>
              <a:rPr lang="en-US" dirty="0">
                <a:latin typeface="Arial" panose="020B0604020202020204" pitchFamily="34" charset="0"/>
                <a:cs typeface="Arial" panose="020B0604020202020204" pitchFamily="34" charset="0"/>
              </a:rPr>
              <a:t>is the huge open-source library for the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computer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vision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machine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learning</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image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processing and now it plays a major role in real-time operation which is very important in today's </a:t>
            </a:r>
            <a:r>
              <a:rPr lang="en-US" dirty="0" smtClean="0">
                <a:latin typeface="Arial" panose="020B0604020202020204" pitchFamily="34" charset="0"/>
                <a:cs typeface="Arial" panose="020B0604020202020204" pitchFamily="34" charset="0"/>
              </a:rPr>
              <a:t>systems.</a:t>
            </a:r>
          </a:p>
          <a:p>
            <a:pPr>
              <a:buFont typeface="Arial" panose="020B0604020202020204" pitchFamily="34" charset="0"/>
              <a:buChar char="•"/>
            </a:pPr>
            <a:r>
              <a:rPr lang="en-US" dirty="0">
                <a:latin typeface="Arial" panose="020B0604020202020204" pitchFamily="34" charset="0"/>
                <a:cs typeface="Arial" panose="020B0604020202020204" pitchFamily="34" charset="0"/>
              </a:rPr>
              <a:t>By using it, one can process images and videos to identify objects, faces, or even handwriting of a human</a:t>
            </a:r>
            <a:r>
              <a:rPr lang="en-US" dirty="0" smtClean="0">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b="1" u="sng" dirty="0">
              <a:latin typeface="Arial" panose="020B0604020202020204" pitchFamily="34" charset="0"/>
              <a:cs typeface="Arial" panose="020B0604020202020204" pitchFamily="34" charset="0"/>
            </a:endParaRPr>
          </a:p>
          <a:p>
            <a:pPr marL="0" indent="0">
              <a:buNone/>
            </a:pPr>
            <a:r>
              <a:rPr lang="en-IN" sz="3200" b="1" u="sng" dirty="0" smtClean="0">
                <a:latin typeface="Arial" panose="020B0604020202020204" pitchFamily="34" charset="0"/>
                <a:cs typeface="Arial" panose="020B0604020202020204" pitchFamily="34" charset="0"/>
              </a:rPr>
              <a:t>Tensor Flow:</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TensorFlow </a:t>
            </a:r>
            <a:r>
              <a:rPr lang="en-US" dirty="0">
                <a:latin typeface="Arial" panose="020B0604020202020204" pitchFamily="34" charset="0"/>
                <a:cs typeface="Arial" panose="020B0604020202020204" pitchFamily="34" charset="0"/>
              </a:rPr>
              <a:t>is a Python library for fast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numerical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computing created and released by </a:t>
            </a:r>
            <a:r>
              <a:rPr lang="en-US" dirty="0" smtClean="0">
                <a:latin typeface="Arial" panose="020B0604020202020204" pitchFamily="34" charset="0"/>
                <a:cs typeface="Arial" panose="020B0604020202020204" pitchFamily="34" charset="0"/>
              </a:rPr>
              <a:t>Google.</a:t>
            </a:r>
          </a:p>
          <a:p>
            <a:pPr>
              <a:buFont typeface="Arial" panose="020B0604020202020204" pitchFamily="34" charset="0"/>
              <a:buChar char="•"/>
            </a:pPr>
            <a:r>
              <a:rPr lang="en-US" dirty="0">
                <a:latin typeface="Arial" panose="020B0604020202020204" pitchFamily="34" charset="0"/>
                <a:cs typeface="Arial" panose="020B0604020202020204" pitchFamily="34" charset="0"/>
              </a:rPr>
              <a:t> It is a foundation library that can be used to create Deep Learning models directly or by using wrapper libraries that simplify the process built on top of TensorFlow.</a:t>
            </a:r>
            <a:endParaRPr lang="en-IN"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09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0263"/>
            <a:ext cx="8596668" cy="5571099"/>
          </a:xfrm>
        </p:spPr>
        <p:txBody>
          <a:bodyPr>
            <a:normAutofit/>
          </a:bodyPr>
          <a:lstStyle/>
          <a:p>
            <a:pPr marL="0" indent="0">
              <a:buNone/>
            </a:pPr>
            <a:r>
              <a:rPr lang="en-IN" sz="3200" dirty="0" smtClean="0">
                <a:latin typeface="Arial" panose="020B0604020202020204" pitchFamily="34" charset="0"/>
                <a:cs typeface="Arial" panose="020B0604020202020204" pitchFamily="34" charset="0"/>
              </a:rPr>
              <a:t> </a:t>
            </a:r>
            <a:r>
              <a:rPr lang="en-IN" sz="3600" b="1" u="sng" dirty="0" smtClean="0">
                <a:latin typeface="Arial" panose="020B0604020202020204" pitchFamily="34" charset="0"/>
                <a:cs typeface="Arial" panose="020B0604020202020204" pitchFamily="34" charset="0"/>
              </a:rPr>
              <a:t>Sklearn:</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Scikit-learn </a:t>
            </a:r>
            <a:r>
              <a:rPr lang="en-US" dirty="0">
                <a:latin typeface="Arial" panose="020B0604020202020204" pitchFamily="34" charset="0"/>
                <a:cs typeface="Arial" panose="020B0604020202020204" pitchFamily="34" charset="0"/>
              </a:rPr>
              <a:t>is a</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library</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Python that provides many unsupervised and supervised learning algorithms. It's built upon some of the technology you might already be familiar with, like </a:t>
            </a:r>
            <a:r>
              <a:rPr lang="en-US" dirty="0" smtClean="0">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pandas, and </a:t>
            </a:r>
            <a:r>
              <a:rPr lang="en-US" dirty="0" smtClean="0">
                <a:latin typeface="Arial" panose="020B0604020202020204" pitchFamily="34" charset="0"/>
                <a:cs typeface="Arial" panose="020B0604020202020204" pitchFamily="34" charset="0"/>
              </a:rPr>
              <a:t>Matplotlib.</a:t>
            </a:r>
          </a:p>
          <a:p>
            <a:pPr marL="0" indent="0">
              <a:buNone/>
            </a:pPr>
            <a:endParaRPr lang="en-US" sz="3600" b="1" u="sng" dirty="0">
              <a:latin typeface="Arial" panose="020B0604020202020204" pitchFamily="34" charset="0"/>
              <a:cs typeface="Arial" panose="020B0604020202020204" pitchFamily="34" charset="0"/>
            </a:endParaRPr>
          </a:p>
          <a:p>
            <a:pPr marL="0" indent="0">
              <a:buNone/>
            </a:pPr>
            <a:r>
              <a:rPr lang="en-US" sz="3600" b="1" u="sng" dirty="0" smtClean="0">
                <a:latin typeface="Arial" panose="020B0604020202020204" pitchFamily="34" charset="0"/>
                <a:cs typeface="Arial" panose="020B0604020202020204" pitchFamily="34" charset="0"/>
              </a:rPr>
              <a:t>Pickle:</a:t>
            </a:r>
          </a:p>
          <a:p>
            <a:pPr>
              <a:buFont typeface="Arial" panose="020B0604020202020204" pitchFamily="34" charset="0"/>
              <a:buChar char="•"/>
            </a:pPr>
            <a:r>
              <a:rPr lang="en-US" dirty="0" smtClean="0">
                <a:latin typeface="Arial" panose="020B0604020202020204" pitchFamily="34" charset="0"/>
                <a:cs typeface="Arial" panose="020B0604020202020204" pitchFamily="34" charset="0"/>
              </a:rPr>
              <a:t>Pickle </a:t>
            </a:r>
            <a:r>
              <a:rPr lang="en-US" dirty="0">
                <a:latin typeface="Arial" panose="020B0604020202020204" pitchFamily="34" charset="0"/>
                <a:cs typeface="Arial" panose="020B0604020202020204" pitchFamily="34" charset="0"/>
              </a:rPr>
              <a:t>in Python is primarily used in serializing and deserializing a Python object structure. In other words, it's the process of converting a Python object into a byte stream to store it in a file/database, maintain program state across sessions, or transport data over the </a:t>
            </a:r>
            <a:r>
              <a:rPr lang="en-US" dirty="0" smtClean="0">
                <a:latin typeface="Arial" panose="020B0604020202020204" pitchFamily="34" charset="0"/>
                <a:cs typeface="Arial" panose="020B0604020202020204" pitchFamily="34" charset="0"/>
              </a:rPr>
              <a:t>network.</a:t>
            </a:r>
            <a:endParaRPr lang="en-IN" sz="3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27556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619</TotalTime>
  <Words>845</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Century Gothic</vt:lpstr>
      <vt:lpstr>comic</vt:lpstr>
      <vt:lpstr>Forte</vt:lpstr>
      <vt:lpstr>Trebuchet MS</vt:lpstr>
      <vt:lpstr>Wingdings</vt:lpstr>
      <vt:lpstr>Wingdings 3</vt:lpstr>
      <vt:lpstr>Facet</vt:lpstr>
      <vt:lpstr>Video classification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chart for Video Classification:</vt:lpstr>
      <vt:lpstr>PowerPoint Presentation</vt:lpstr>
      <vt:lpstr>The convolutional neural network that is CNN is a machine learning algorithm and it having different convolutional layers that are input and output layers and many hidden layers that are used for image classification, image processing, other different auto correlated data and also for segmentation. The CNN convolutional neural network is commonly used for image or video classification.</vt:lpstr>
      <vt:lpstr>We give the above image as input to CNN model. Then it displays the output as corresponding activity name.</vt:lpstr>
      <vt:lpstr>The model displays the activity name as football.</vt:lpstr>
      <vt:lpstr>The model displays the activity name as wrestling.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classification</dc:title>
  <dc:creator>humsikak2000@gmail.com</dc:creator>
  <cp:lastModifiedBy>humsikak2000@gmail.com</cp:lastModifiedBy>
  <cp:revision>59</cp:revision>
  <dcterms:created xsi:type="dcterms:W3CDTF">2021-08-25T06:04:25Z</dcterms:created>
  <dcterms:modified xsi:type="dcterms:W3CDTF">2021-08-28T06:06:52Z</dcterms:modified>
</cp:coreProperties>
</file>