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67" r:id="rId3"/>
    <p:sldId id="257" r:id="rId4"/>
    <p:sldId id="259" r:id="rId5"/>
    <p:sldId id="258" r:id="rId6"/>
    <p:sldId id="285" r:id="rId7"/>
    <p:sldId id="286" r:id="rId8"/>
    <p:sldId id="283" r:id="rId9"/>
    <p:sldId id="288" r:id="rId10"/>
    <p:sldId id="289" r:id="rId11"/>
    <p:sldId id="291" r:id="rId12"/>
    <p:sldId id="292" r:id="rId13"/>
    <p:sldId id="293"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p:scale>
          <a:sx n="67" d="100"/>
          <a:sy n="67" d="100"/>
        </p:scale>
        <p:origin x="1476" y="103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5/21/2024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5/21/2024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411452" cy="2492990"/>
          </a:xfrm>
          <a:prstGeom prst="rect">
            <a:avLst/>
          </a:prstGeom>
          <a:solidFill>
            <a:schemeClr val="bg2">
              <a:lumMod val="25000"/>
            </a:schemeClr>
          </a:solidFill>
        </p:spPr>
        <p:txBody>
          <a:bodyPr wrap="none" rtlCol="0">
            <a:spAutoFit/>
          </a:bodyPr>
          <a:lstStyle/>
          <a:p>
            <a:r>
              <a:rPr lang="en-US" sz="6600" dirty="0">
                <a:solidFill>
                  <a:srgbClr val="FF6600"/>
                </a:solidFill>
              </a:rPr>
              <a:t>G2M Case Study EDA</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20-May-2024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Customer_ID.csv</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38194972-C159-BA9D-BDA8-8E94185062E5}"/>
              </a:ext>
            </a:extLst>
          </p:cNvPr>
          <p:cNvPicPr>
            <a:picLocks noChangeAspect="1"/>
          </p:cNvPicPr>
          <p:nvPr/>
        </p:nvPicPr>
        <p:blipFill>
          <a:blip r:embed="rId2"/>
          <a:stretch>
            <a:fillRect/>
          </a:stretch>
        </p:blipFill>
        <p:spPr>
          <a:xfrm>
            <a:off x="0" y="1391019"/>
            <a:ext cx="4540163" cy="5459874"/>
          </a:xfrm>
          <a:prstGeom prst="rect">
            <a:avLst/>
          </a:prstGeom>
        </p:spPr>
      </p:pic>
      <p:sp>
        <p:nvSpPr>
          <p:cNvPr id="10" name="TextBox 9">
            <a:extLst>
              <a:ext uri="{FF2B5EF4-FFF2-40B4-BE49-F238E27FC236}">
                <a16:creationId xmlns:a16="http://schemas.microsoft.com/office/drawing/2014/main" id="{100AB604-EF3F-7AA4-90EF-743F7C534699}"/>
              </a:ext>
            </a:extLst>
          </p:cNvPr>
          <p:cNvSpPr txBox="1"/>
          <p:nvPr/>
        </p:nvSpPr>
        <p:spPr>
          <a:xfrm>
            <a:off x="4601458" y="1648510"/>
            <a:ext cx="6100762" cy="1754326"/>
          </a:xfrm>
          <a:prstGeom prst="rect">
            <a:avLst/>
          </a:prstGeom>
          <a:noFill/>
        </p:spPr>
        <p:txBody>
          <a:bodyPr wrap="square">
            <a:spAutoFit/>
          </a:bodyPr>
          <a:lstStyle/>
          <a:p>
            <a:r>
              <a:rPr lang="en-US" dirty="0"/>
              <a:t>These tables show what features this dataset has and what data is in these features. </a:t>
            </a:r>
          </a:p>
          <a:p>
            <a:endParaRPr lang="en-US" dirty="0"/>
          </a:p>
          <a:p>
            <a:r>
              <a:rPr lang="en-US" dirty="0"/>
              <a:t>With this data we will be able to determine the demographics of each user for the cab companies and draw conclusions based on that. </a:t>
            </a:r>
          </a:p>
        </p:txBody>
      </p:sp>
    </p:spTree>
    <p:extLst>
      <p:ext uri="{BB962C8B-B14F-4D97-AF65-F5344CB8AC3E}">
        <p14:creationId xmlns:p14="http://schemas.microsoft.com/office/powerpoint/2010/main" val="48589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Customer_ID.csv</a:t>
            </a:r>
            <a:endParaRPr lang="en-US" sz="4400" b="1" dirty="0">
              <a:solidFill>
                <a:schemeClr val="bg2">
                  <a:lumMod val="25000"/>
                </a:schemeClr>
              </a:solidFill>
              <a:latin typeface="+mj-lt"/>
            </a:endParaRPr>
          </a:p>
        </p:txBody>
      </p:sp>
      <p:pic>
        <p:nvPicPr>
          <p:cNvPr id="4" name="Picture 3">
            <a:extLst>
              <a:ext uri="{FF2B5EF4-FFF2-40B4-BE49-F238E27FC236}">
                <a16:creationId xmlns:a16="http://schemas.microsoft.com/office/drawing/2014/main" id="{F56F6334-6207-488E-36F3-FE8877F7CEA5}"/>
              </a:ext>
            </a:extLst>
          </p:cNvPr>
          <p:cNvPicPr>
            <a:picLocks noChangeAspect="1"/>
          </p:cNvPicPr>
          <p:nvPr/>
        </p:nvPicPr>
        <p:blipFill>
          <a:blip r:embed="rId2"/>
          <a:stretch>
            <a:fillRect/>
          </a:stretch>
        </p:blipFill>
        <p:spPr>
          <a:xfrm>
            <a:off x="762000" y="1680812"/>
            <a:ext cx="6967559" cy="4591401"/>
          </a:xfrm>
          <a:prstGeom prst="rect">
            <a:avLst/>
          </a:prstGeom>
        </p:spPr>
      </p:pic>
      <p:sp>
        <p:nvSpPr>
          <p:cNvPr id="7" name="TextBox 6">
            <a:extLst>
              <a:ext uri="{FF2B5EF4-FFF2-40B4-BE49-F238E27FC236}">
                <a16:creationId xmlns:a16="http://schemas.microsoft.com/office/drawing/2014/main" id="{EBE47D58-11E2-C56D-8972-F89790A4254C}"/>
              </a:ext>
            </a:extLst>
          </p:cNvPr>
          <p:cNvSpPr txBox="1"/>
          <p:nvPr/>
        </p:nvSpPr>
        <p:spPr>
          <a:xfrm>
            <a:off x="8029575" y="1680812"/>
            <a:ext cx="3231355" cy="923330"/>
          </a:xfrm>
          <a:prstGeom prst="rect">
            <a:avLst/>
          </a:prstGeom>
          <a:noFill/>
        </p:spPr>
        <p:txBody>
          <a:bodyPr wrap="square" rtlCol="0">
            <a:spAutoFit/>
          </a:bodyPr>
          <a:lstStyle/>
          <a:p>
            <a:r>
              <a:rPr lang="en-US" dirty="0"/>
              <a:t>This </a:t>
            </a:r>
            <a:r>
              <a:rPr lang="en-US" dirty="0" err="1"/>
              <a:t>Hexplot</a:t>
            </a:r>
            <a:r>
              <a:rPr lang="en-US" dirty="0"/>
              <a:t> gives us a better understanding of the correlation between these two features. </a:t>
            </a:r>
          </a:p>
        </p:txBody>
      </p:sp>
    </p:spTree>
    <p:extLst>
      <p:ext uri="{BB962C8B-B14F-4D97-AF65-F5344CB8AC3E}">
        <p14:creationId xmlns:p14="http://schemas.microsoft.com/office/powerpoint/2010/main" val="79670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Transaction_ID.csv</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6C0E93BE-E7EA-6E75-E9FF-F2F09E7AA78E}"/>
              </a:ext>
            </a:extLst>
          </p:cNvPr>
          <p:cNvPicPr>
            <a:picLocks noChangeAspect="1"/>
          </p:cNvPicPr>
          <p:nvPr/>
        </p:nvPicPr>
        <p:blipFill>
          <a:blip r:embed="rId2"/>
          <a:stretch>
            <a:fillRect/>
          </a:stretch>
        </p:blipFill>
        <p:spPr>
          <a:xfrm>
            <a:off x="-1" y="1383912"/>
            <a:ext cx="4427027" cy="5466981"/>
          </a:xfrm>
          <a:prstGeom prst="rect">
            <a:avLst/>
          </a:prstGeom>
        </p:spPr>
      </p:pic>
      <p:sp>
        <p:nvSpPr>
          <p:cNvPr id="9" name="TextBox 8">
            <a:extLst>
              <a:ext uri="{FF2B5EF4-FFF2-40B4-BE49-F238E27FC236}">
                <a16:creationId xmlns:a16="http://schemas.microsoft.com/office/drawing/2014/main" id="{6D5ACCC9-AE79-5ED1-D6AF-A456ABA5D658}"/>
              </a:ext>
            </a:extLst>
          </p:cNvPr>
          <p:cNvSpPr txBox="1"/>
          <p:nvPr/>
        </p:nvSpPr>
        <p:spPr>
          <a:xfrm>
            <a:off x="4714595" y="1648510"/>
            <a:ext cx="6100762" cy="1754326"/>
          </a:xfrm>
          <a:prstGeom prst="rect">
            <a:avLst/>
          </a:prstGeom>
          <a:noFill/>
        </p:spPr>
        <p:txBody>
          <a:bodyPr wrap="square">
            <a:spAutoFit/>
          </a:bodyPr>
          <a:lstStyle/>
          <a:p>
            <a:r>
              <a:rPr lang="en-US" dirty="0"/>
              <a:t>These tables show what features this dataset has and what data is in this features. </a:t>
            </a:r>
          </a:p>
          <a:p>
            <a:endParaRPr lang="en-US" dirty="0"/>
          </a:p>
          <a:p>
            <a:r>
              <a:rPr lang="en-US" dirty="0"/>
              <a:t>We can use this data to find out which payment method is more popular and what demographic uses each payment method. </a:t>
            </a:r>
          </a:p>
        </p:txBody>
      </p:sp>
    </p:spTree>
    <p:extLst>
      <p:ext uri="{BB962C8B-B14F-4D97-AF65-F5344CB8AC3E}">
        <p14:creationId xmlns:p14="http://schemas.microsoft.com/office/powerpoint/2010/main" val="261981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Transaction_ID.csv</a:t>
            </a:r>
            <a:endParaRPr lang="en-US" sz="4400" b="1" dirty="0">
              <a:solidFill>
                <a:schemeClr val="bg2">
                  <a:lumMod val="25000"/>
                </a:schemeClr>
              </a:solidFill>
              <a:latin typeface="+mj-lt"/>
            </a:endParaRPr>
          </a:p>
        </p:txBody>
      </p:sp>
      <p:pic>
        <p:nvPicPr>
          <p:cNvPr id="7" name="Picture 6">
            <a:extLst>
              <a:ext uri="{FF2B5EF4-FFF2-40B4-BE49-F238E27FC236}">
                <a16:creationId xmlns:a16="http://schemas.microsoft.com/office/drawing/2014/main" id="{60E44EEC-5270-9CBE-3708-6FDA38F8EA26}"/>
              </a:ext>
            </a:extLst>
          </p:cNvPr>
          <p:cNvPicPr>
            <a:picLocks noChangeAspect="1"/>
          </p:cNvPicPr>
          <p:nvPr/>
        </p:nvPicPr>
        <p:blipFill>
          <a:blip r:embed="rId2"/>
          <a:stretch>
            <a:fillRect/>
          </a:stretch>
        </p:blipFill>
        <p:spPr>
          <a:xfrm>
            <a:off x="0" y="1366486"/>
            <a:ext cx="7106015" cy="5491513"/>
          </a:xfrm>
          <a:prstGeom prst="rect">
            <a:avLst/>
          </a:prstGeom>
        </p:spPr>
      </p:pic>
      <p:sp>
        <p:nvSpPr>
          <p:cNvPr id="4" name="TextBox 3">
            <a:extLst>
              <a:ext uri="{FF2B5EF4-FFF2-40B4-BE49-F238E27FC236}">
                <a16:creationId xmlns:a16="http://schemas.microsoft.com/office/drawing/2014/main" id="{338A9B23-0185-FF98-0554-F68BA528B91E}"/>
              </a:ext>
            </a:extLst>
          </p:cNvPr>
          <p:cNvSpPr txBox="1"/>
          <p:nvPr/>
        </p:nvSpPr>
        <p:spPr>
          <a:xfrm>
            <a:off x="7343774" y="1548498"/>
            <a:ext cx="4193381" cy="2031325"/>
          </a:xfrm>
          <a:prstGeom prst="rect">
            <a:avLst/>
          </a:prstGeom>
          <a:noFill/>
        </p:spPr>
        <p:txBody>
          <a:bodyPr wrap="square">
            <a:spAutoFit/>
          </a:bodyPr>
          <a:lstStyle/>
          <a:p>
            <a:r>
              <a:rPr lang="en-US" dirty="0"/>
              <a:t>By this graph we can see that card transactions are more often used than cash. </a:t>
            </a:r>
          </a:p>
          <a:p>
            <a:endParaRPr lang="en-US" dirty="0"/>
          </a:p>
          <a:p>
            <a:r>
              <a:rPr lang="en-US" dirty="0"/>
              <a:t>XYZ should note how technology advances within this industry and anticipate further changes in the ways customers pay. </a:t>
            </a:r>
          </a:p>
        </p:txBody>
      </p:sp>
    </p:spTree>
    <p:extLst>
      <p:ext uri="{BB962C8B-B14F-4D97-AF65-F5344CB8AC3E}">
        <p14:creationId xmlns:p14="http://schemas.microsoft.com/office/powerpoint/2010/main" val="244445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Recommendations</a:t>
            </a:r>
            <a:endParaRPr lang="en-US" sz="4400" b="1" dirty="0">
              <a:solidFill>
                <a:schemeClr val="bg2">
                  <a:lumMod val="25000"/>
                </a:schemeClr>
              </a:solidFill>
              <a:latin typeface="+mj-lt"/>
            </a:endParaRPr>
          </a:p>
        </p:txBody>
      </p:sp>
      <p:sp>
        <p:nvSpPr>
          <p:cNvPr id="4" name="TextBox 3">
            <a:extLst>
              <a:ext uri="{FF2B5EF4-FFF2-40B4-BE49-F238E27FC236}">
                <a16:creationId xmlns:a16="http://schemas.microsoft.com/office/drawing/2014/main" id="{882C1344-FF76-6E8D-DFF7-0FC7CA70CBBC}"/>
              </a:ext>
            </a:extLst>
          </p:cNvPr>
          <p:cNvSpPr txBox="1"/>
          <p:nvPr/>
        </p:nvSpPr>
        <p:spPr>
          <a:xfrm>
            <a:off x="762000" y="1677085"/>
            <a:ext cx="10498930" cy="3477875"/>
          </a:xfrm>
          <a:prstGeom prst="rect">
            <a:avLst/>
          </a:prstGeom>
          <a:noFill/>
        </p:spPr>
        <p:txBody>
          <a:bodyPr wrap="square">
            <a:spAutoFit/>
          </a:bodyPr>
          <a:lstStyle/>
          <a:p>
            <a:r>
              <a:rPr lang="en-US" sz="2000" dirty="0"/>
              <a:t>After analyzing the results from our exploratory data analysis, we recommend XYZ to do the following. </a:t>
            </a:r>
          </a:p>
          <a:p>
            <a:endParaRPr lang="en-US" sz="2000" dirty="0"/>
          </a:p>
          <a:p>
            <a:pPr marL="742950" lvl="1" indent="-285750">
              <a:buFont typeface="Arial" panose="020B0604020202020204" pitchFamily="34" charset="0"/>
              <a:buChar char="•"/>
            </a:pPr>
            <a:r>
              <a:rPr lang="en-US" sz="2000" dirty="0"/>
              <a:t>Invest in “Yellow Cab” as they have shown to be the more profitable option. </a:t>
            </a:r>
          </a:p>
          <a:p>
            <a:pPr marL="1200150" lvl="2" indent="-285750">
              <a:buFont typeface="Arial" panose="020B0604020202020204" pitchFamily="34" charset="0"/>
              <a:buChar char="•"/>
            </a:pPr>
            <a:r>
              <a:rPr lang="en-US" sz="2000" dirty="0"/>
              <a:t>Yellow Cab has wider profit margins, makes more money per KM travelled, has a more robust control of the market and operates more heavily in New York. </a:t>
            </a:r>
          </a:p>
          <a:p>
            <a:pPr lvl="2"/>
            <a:endParaRPr lang="en-US" sz="2000" dirty="0"/>
          </a:p>
          <a:p>
            <a:pPr marL="742950" lvl="1" indent="-285750">
              <a:buFont typeface="Arial" panose="020B0604020202020204" pitchFamily="34" charset="0"/>
              <a:buChar char="•"/>
            </a:pPr>
            <a:r>
              <a:rPr lang="en-US" sz="2000" dirty="0"/>
              <a:t>Focus their resources on cities with the highest populations, with an emphasis on New York. </a:t>
            </a:r>
          </a:p>
          <a:p>
            <a:pPr marL="1200150" lvl="2" indent="-285750">
              <a:buFont typeface="Arial" panose="020B0604020202020204" pitchFamily="34" charset="0"/>
              <a:buChar char="•"/>
            </a:pPr>
            <a:r>
              <a:rPr lang="en-US" sz="2000" dirty="0"/>
              <a:t>New York’s population quadruples Chicago’s, the second largest city in the nation, XYZ should work to expand their influence in this city especially as the user to population ratio still has plenty of room for growth. </a:t>
            </a:r>
          </a:p>
        </p:txBody>
      </p:sp>
    </p:spTree>
    <p:extLst>
      <p:ext uri="{BB962C8B-B14F-4D97-AF65-F5344CB8AC3E}">
        <p14:creationId xmlns:p14="http://schemas.microsoft.com/office/powerpoint/2010/main" val="305734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a:p>
            <a:pPr marL="0" indent="0">
              <a:buNone/>
            </a:pPr>
            <a:r>
              <a:rPr lang="en-US" sz="1800" dirty="0"/>
              <a:t>XYZ is an investment firm looking to invest int the Cab Industry. Our goal is to provide them with a detailed synopsis of the market and the companies they are considering investing in. To do so we conducted exploratory data analysis on the following datasets. </a:t>
            </a:r>
          </a:p>
          <a:p>
            <a:r>
              <a:rPr lang="en-US" sz="1800" dirty="0"/>
              <a:t>Cab_Data.csv -  this file includes details of transaction for 2 cab companies, pink and yellow.</a:t>
            </a:r>
          </a:p>
          <a:p>
            <a:pPr marL="3657600" lvl="8" indent="0">
              <a:buNone/>
            </a:pPr>
            <a:endParaRPr lang="en-US" sz="100" dirty="0"/>
          </a:p>
          <a:p>
            <a:r>
              <a:rPr lang="en-US" sz="1800" dirty="0"/>
              <a:t>Customer_ID.csv -  this is a mapping table that contains a unique identifier which links the customer’s demographic details.</a:t>
            </a:r>
          </a:p>
          <a:p>
            <a:r>
              <a:rPr lang="en-US" sz="1800" dirty="0"/>
              <a:t>Transaction_ID.csv - this is a mapping table that contains transaction to customer mapping and payment mode.</a:t>
            </a:r>
          </a:p>
          <a:p>
            <a:r>
              <a:rPr lang="en-US" sz="1800" dirty="0"/>
              <a:t>City.csv - this file contains list of US cities, their population and number of cab users.</a:t>
            </a:r>
          </a:p>
          <a:p>
            <a:pPr marL="0" indent="0">
              <a:buNone/>
            </a:pPr>
            <a:r>
              <a:rPr lang="en-US" sz="1800" dirty="0"/>
              <a:t>Based on the data provided we recommend that XYZ invest in “Yellow Cab” and focus there investment in the cities, New York, Chicago and Los Angeles.</a:t>
            </a:r>
          </a:p>
          <a:p>
            <a:endParaRPr lang="en-US" sz="1800" dirty="0"/>
          </a:p>
          <a:p>
            <a:pPr lvl="1"/>
            <a:endParaRPr lang="en-US" sz="1400" dirty="0"/>
          </a:p>
          <a:p>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Problem Statement </a:t>
            </a:r>
          </a:p>
        </p:txBody>
      </p:sp>
      <p:sp>
        <p:nvSpPr>
          <p:cNvPr id="3" name="TextBox 2">
            <a:extLst>
              <a:ext uri="{FF2B5EF4-FFF2-40B4-BE49-F238E27FC236}">
                <a16:creationId xmlns:a16="http://schemas.microsoft.com/office/drawing/2014/main" id="{CF477673-1385-4B21-9333-58A4683C042D}"/>
              </a:ext>
            </a:extLst>
          </p:cNvPr>
          <p:cNvSpPr txBox="1"/>
          <p:nvPr/>
        </p:nvSpPr>
        <p:spPr>
          <a:xfrm>
            <a:off x="838200" y="1772722"/>
            <a:ext cx="10515600" cy="4093428"/>
          </a:xfrm>
          <a:prstGeom prst="rect">
            <a:avLst/>
          </a:prstGeom>
          <a:noFill/>
        </p:spPr>
        <p:txBody>
          <a:bodyPr wrap="square">
            <a:spAutoFit/>
          </a:bodyPr>
          <a:lstStyle/>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  </a:t>
            </a:r>
          </a:p>
          <a:p>
            <a:endParaRPr lang="en-US" sz="2000" dirty="0"/>
          </a:p>
          <a:p>
            <a:r>
              <a:rPr lang="en-US" sz="2000" dirty="0"/>
              <a:t>Questions from XYZ we will answer:</a:t>
            </a:r>
          </a:p>
          <a:p>
            <a:endParaRPr lang="en-US" sz="2000" dirty="0"/>
          </a:p>
          <a:p>
            <a:pPr marL="800100" lvl="1" indent="-342900">
              <a:buFont typeface="Arial" panose="020B0604020202020204" pitchFamily="34" charset="0"/>
              <a:buChar char="•"/>
            </a:pPr>
            <a:r>
              <a:rPr lang="en-US" sz="2000" dirty="0"/>
              <a:t>How do cab companies generate revenue?</a:t>
            </a:r>
          </a:p>
          <a:p>
            <a:pPr marL="800100" lvl="1" indent="-342900">
              <a:buFont typeface="Arial" panose="020B0604020202020204" pitchFamily="34" charset="0"/>
              <a:buChar char="•"/>
            </a:pPr>
            <a:r>
              <a:rPr lang="en-US" sz="2000" dirty="0"/>
              <a:t>What cities generate the most revenue?</a:t>
            </a:r>
          </a:p>
          <a:p>
            <a:pPr marL="800100" lvl="1" indent="-342900">
              <a:buFont typeface="Arial" panose="020B0604020202020204" pitchFamily="34" charset="0"/>
              <a:buChar char="•"/>
            </a:pPr>
            <a:r>
              <a:rPr lang="en-US" sz="2000" dirty="0"/>
              <a:t>Which company controls the market in the most profitable cities?</a:t>
            </a:r>
          </a:p>
          <a:p>
            <a:pPr marL="800100" lvl="1" indent="-342900">
              <a:buFont typeface="Arial" panose="020B0604020202020204" pitchFamily="34" charset="0"/>
              <a:buChar char="•"/>
            </a:pPr>
            <a:r>
              <a:rPr lang="en-US" sz="2000" dirty="0"/>
              <a:t>Which company has the best profit margins?</a:t>
            </a:r>
          </a:p>
          <a:p>
            <a:pPr marL="800100" lvl="1" indent="-342900">
              <a:buFont typeface="Arial" panose="020B0604020202020204" pitchFamily="34" charset="0"/>
              <a:buChar char="•"/>
            </a:pPr>
            <a:r>
              <a:rPr lang="en-US" sz="2000" dirty="0"/>
              <a:t>Which company makes the most money per KM travelled?</a:t>
            </a:r>
          </a:p>
          <a:p>
            <a:pPr marL="800100" lvl="1" indent="-342900">
              <a:buFont typeface="Arial" panose="020B0604020202020204" pitchFamily="34" charset="0"/>
              <a:buChar char="•"/>
            </a:pPr>
            <a:r>
              <a:rPr lang="en-US" sz="2000" dirty="0"/>
              <a:t>How do users prefer to pay for the company's services?</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Cab_Data.csv</a:t>
            </a:r>
            <a:endParaRPr lang="en-US" sz="44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86801A15-63CD-815B-DA58-B274FF56AB7E}"/>
              </a:ext>
            </a:extLst>
          </p:cNvPr>
          <p:cNvPicPr>
            <a:picLocks noChangeAspect="1"/>
          </p:cNvPicPr>
          <p:nvPr/>
        </p:nvPicPr>
        <p:blipFill>
          <a:blip r:embed="rId2"/>
          <a:stretch>
            <a:fillRect/>
          </a:stretch>
        </p:blipFill>
        <p:spPr>
          <a:xfrm>
            <a:off x="2147384" y="1574979"/>
            <a:ext cx="7728161" cy="4082871"/>
          </a:xfrm>
          <a:prstGeom prst="rect">
            <a:avLst/>
          </a:prstGeom>
        </p:spPr>
      </p:pic>
      <p:sp>
        <p:nvSpPr>
          <p:cNvPr id="11" name="TextBox 10">
            <a:extLst>
              <a:ext uri="{FF2B5EF4-FFF2-40B4-BE49-F238E27FC236}">
                <a16:creationId xmlns:a16="http://schemas.microsoft.com/office/drawing/2014/main" id="{3ACBAF07-D480-00C3-E1CC-47459B3C7643}"/>
              </a:ext>
            </a:extLst>
          </p:cNvPr>
          <p:cNvSpPr txBox="1"/>
          <p:nvPr/>
        </p:nvSpPr>
        <p:spPr>
          <a:xfrm>
            <a:off x="1975934" y="5943600"/>
            <a:ext cx="7728161" cy="646331"/>
          </a:xfrm>
          <a:prstGeom prst="rect">
            <a:avLst/>
          </a:prstGeom>
          <a:noFill/>
        </p:spPr>
        <p:txBody>
          <a:bodyPr wrap="square" rtlCol="0">
            <a:spAutoFit/>
          </a:bodyPr>
          <a:lstStyle/>
          <a:p>
            <a:r>
              <a:rPr lang="en-US" dirty="0"/>
              <a:t>These tables show what features this dataset has and what data is within these features. </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Cab_Data.csv</a:t>
            </a:r>
            <a:endParaRPr lang="en-US" sz="4400" b="1" dirty="0">
              <a:solidFill>
                <a:schemeClr val="bg2">
                  <a:lumMod val="25000"/>
                </a:schemeClr>
              </a:solidFill>
              <a:latin typeface="+mj-lt"/>
            </a:endParaRPr>
          </a:p>
        </p:txBody>
      </p:sp>
      <p:pic>
        <p:nvPicPr>
          <p:cNvPr id="9" name="Picture 8">
            <a:extLst>
              <a:ext uri="{FF2B5EF4-FFF2-40B4-BE49-F238E27FC236}">
                <a16:creationId xmlns:a16="http://schemas.microsoft.com/office/drawing/2014/main" id="{3FF99B94-4397-E5F1-817A-299C001033C4}"/>
              </a:ext>
            </a:extLst>
          </p:cNvPr>
          <p:cNvPicPr>
            <a:picLocks noChangeAspect="1"/>
          </p:cNvPicPr>
          <p:nvPr/>
        </p:nvPicPr>
        <p:blipFill>
          <a:blip r:embed="rId2"/>
          <a:stretch>
            <a:fillRect/>
          </a:stretch>
        </p:blipFill>
        <p:spPr>
          <a:xfrm>
            <a:off x="762000" y="1533452"/>
            <a:ext cx="7228102" cy="4649785"/>
          </a:xfrm>
          <a:prstGeom prst="rect">
            <a:avLst/>
          </a:prstGeom>
        </p:spPr>
      </p:pic>
      <p:sp>
        <p:nvSpPr>
          <p:cNvPr id="2" name="TextBox 1">
            <a:extLst>
              <a:ext uri="{FF2B5EF4-FFF2-40B4-BE49-F238E27FC236}">
                <a16:creationId xmlns:a16="http://schemas.microsoft.com/office/drawing/2014/main" id="{BCD6D4F1-0515-08C6-156C-30D629BA6EE7}"/>
              </a:ext>
            </a:extLst>
          </p:cNvPr>
          <p:cNvSpPr txBox="1"/>
          <p:nvPr/>
        </p:nvSpPr>
        <p:spPr>
          <a:xfrm>
            <a:off x="8286750" y="1771650"/>
            <a:ext cx="3486150" cy="1754326"/>
          </a:xfrm>
          <a:prstGeom prst="rect">
            <a:avLst/>
          </a:prstGeom>
          <a:noFill/>
        </p:spPr>
        <p:txBody>
          <a:bodyPr wrap="square" rtlCol="0">
            <a:spAutoFit/>
          </a:bodyPr>
          <a:lstStyle/>
          <a:p>
            <a:r>
              <a:rPr lang="en-US" dirty="0"/>
              <a:t>This plot shows the relation between KM Travelled and Cost of Trip. </a:t>
            </a:r>
          </a:p>
          <a:p>
            <a:endParaRPr lang="en-US" dirty="0"/>
          </a:p>
          <a:p>
            <a:r>
              <a:rPr lang="en-US" dirty="0"/>
              <a:t>As to be expected the more KM Travelled the more the trip costs. </a:t>
            </a:r>
          </a:p>
        </p:txBody>
      </p:sp>
    </p:spTree>
    <p:extLst>
      <p:ext uri="{BB962C8B-B14F-4D97-AF65-F5344CB8AC3E}">
        <p14:creationId xmlns:p14="http://schemas.microsoft.com/office/powerpoint/2010/main" val="159057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Cab_Data.csv</a:t>
            </a:r>
            <a:endParaRPr lang="en-US" sz="4400" b="1" dirty="0">
              <a:solidFill>
                <a:schemeClr val="bg2">
                  <a:lumMod val="25000"/>
                </a:schemeClr>
              </a:solidFill>
              <a:latin typeface="+mj-lt"/>
            </a:endParaRPr>
          </a:p>
        </p:txBody>
      </p:sp>
      <p:pic>
        <p:nvPicPr>
          <p:cNvPr id="12" name="Picture 11">
            <a:extLst>
              <a:ext uri="{FF2B5EF4-FFF2-40B4-BE49-F238E27FC236}">
                <a16:creationId xmlns:a16="http://schemas.microsoft.com/office/drawing/2014/main" id="{EE2D6EAC-941C-65EA-3373-12F96311F107}"/>
              </a:ext>
            </a:extLst>
          </p:cNvPr>
          <p:cNvPicPr>
            <a:picLocks noChangeAspect="1"/>
          </p:cNvPicPr>
          <p:nvPr/>
        </p:nvPicPr>
        <p:blipFill>
          <a:blip r:embed="rId2"/>
          <a:stretch>
            <a:fillRect/>
          </a:stretch>
        </p:blipFill>
        <p:spPr>
          <a:xfrm>
            <a:off x="761999" y="1689079"/>
            <a:ext cx="6918971" cy="4797445"/>
          </a:xfrm>
          <a:prstGeom prst="rect">
            <a:avLst/>
          </a:prstGeom>
        </p:spPr>
      </p:pic>
      <p:sp>
        <p:nvSpPr>
          <p:cNvPr id="2" name="TextBox 1">
            <a:extLst>
              <a:ext uri="{FF2B5EF4-FFF2-40B4-BE49-F238E27FC236}">
                <a16:creationId xmlns:a16="http://schemas.microsoft.com/office/drawing/2014/main" id="{B0C2F3B2-BECB-6A1F-F993-96A5FE11CAC0}"/>
              </a:ext>
            </a:extLst>
          </p:cNvPr>
          <p:cNvSpPr txBox="1"/>
          <p:nvPr/>
        </p:nvSpPr>
        <p:spPr>
          <a:xfrm>
            <a:off x="8001000" y="1914525"/>
            <a:ext cx="3571875" cy="2031325"/>
          </a:xfrm>
          <a:prstGeom prst="rect">
            <a:avLst/>
          </a:prstGeom>
          <a:noFill/>
        </p:spPr>
        <p:txBody>
          <a:bodyPr wrap="square" rtlCol="0">
            <a:spAutoFit/>
          </a:bodyPr>
          <a:lstStyle/>
          <a:p>
            <a:r>
              <a:rPr lang="en-US" dirty="0"/>
              <a:t>This violin plot shows that “Yellow Cab” has a higher density of transactions that charge the customer more.</a:t>
            </a:r>
          </a:p>
          <a:p>
            <a:endParaRPr lang="en-US" dirty="0"/>
          </a:p>
          <a:p>
            <a:r>
              <a:rPr lang="en-US" dirty="0"/>
              <a:t>This is an early indication of “Yellow Cabs” superior profitability. </a:t>
            </a:r>
          </a:p>
        </p:txBody>
      </p:sp>
    </p:spTree>
    <p:extLst>
      <p:ext uri="{BB962C8B-B14F-4D97-AF65-F5344CB8AC3E}">
        <p14:creationId xmlns:p14="http://schemas.microsoft.com/office/powerpoint/2010/main" val="373551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City.csv</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1C43EAEF-0983-E401-F146-6F2A044AFE58}"/>
              </a:ext>
            </a:extLst>
          </p:cNvPr>
          <p:cNvPicPr>
            <a:picLocks noChangeAspect="1"/>
          </p:cNvPicPr>
          <p:nvPr/>
        </p:nvPicPr>
        <p:blipFill>
          <a:blip r:embed="rId2"/>
          <a:stretch>
            <a:fillRect/>
          </a:stretch>
        </p:blipFill>
        <p:spPr>
          <a:xfrm>
            <a:off x="0" y="1366487"/>
            <a:ext cx="3763078" cy="5484406"/>
          </a:xfrm>
          <a:prstGeom prst="rect">
            <a:avLst/>
          </a:prstGeom>
        </p:spPr>
      </p:pic>
      <p:sp>
        <p:nvSpPr>
          <p:cNvPr id="15" name="TextBox 14">
            <a:extLst>
              <a:ext uri="{FF2B5EF4-FFF2-40B4-BE49-F238E27FC236}">
                <a16:creationId xmlns:a16="http://schemas.microsoft.com/office/drawing/2014/main" id="{BADF8AAF-5298-90D5-AA79-215BD88129B4}"/>
              </a:ext>
            </a:extLst>
          </p:cNvPr>
          <p:cNvSpPr txBox="1"/>
          <p:nvPr/>
        </p:nvSpPr>
        <p:spPr>
          <a:xfrm>
            <a:off x="3763078" y="1611094"/>
            <a:ext cx="6100762" cy="2308324"/>
          </a:xfrm>
          <a:prstGeom prst="rect">
            <a:avLst/>
          </a:prstGeom>
          <a:noFill/>
        </p:spPr>
        <p:txBody>
          <a:bodyPr wrap="square">
            <a:spAutoFit/>
          </a:bodyPr>
          <a:lstStyle/>
          <a:p>
            <a:r>
              <a:rPr lang="en-US" dirty="0"/>
              <a:t>These tables show what features this dataset has and what data is within these features. </a:t>
            </a:r>
          </a:p>
          <a:p>
            <a:endParaRPr lang="en-US" dirty="0"/>
          </a:p>
          <a:p>
            <a:r>
              <a:rPr lang="en-US" dirty="0"/>
              <a:t>With this data we will be able to see the correlation between each city's population and user amount. </a:t>
            </a:r>
          </a:p>
          <a:p>
            <a:endParaRPr lang="en-US" dirty="0"/>
          </a:p>
          <a:p>
            <a:r>
              <a:rPr lang="en-US" dirty="0"/>
              <a:t>This will help us determine which cities are the most profitable and which hold the highest potential for growth. </a:t>
            </a:r>
          </a:p>
        </p:txBody>
      </p:sp>
    </p:spTree>
    <p:extLst>
      <p:ext uri="{BB962C8B-B14F-4D97-AF65-F5344CB8AC3E}">
        <p14:creationId xmlns:p14="http://schemas.microsoft.com/office/powerpoint/2010/main" val="34434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City.csv</a:t>
            </a:r>
            <a:endParaRPr lang="en-US" sz="4400" b="1" dirty="0">
              <a:solidFill>
                <a:schemeClr val="bg2">
                  <a:lumMod val="25000"/>
                </a:schemeClr>
              </a:solidFill>
              <a:latin typeface="+mj-lt"/>
            </a:endParaRPr>
          </a:p>
        </p:txBody>
      </p:sp>
      <p:pic>
        <p:nvPicPr>
          <p:cNvPr id="11" name="Picture 10">
            <a:extLst>
              <a:ext uri="{FF2B5EF4-FFF2-40B4-BE49-F238E27FC236}">
                <a16:creationId xmlns:a16="http://schemas.microsoft.com/office/drawing/2014/main" id="{5D91663B-AF5A-9ECE-65D1-F5EC2EEA85A9}"/>
              </a:ext>
            </a:extLst>
          </p:cNvPr>
          <p:cNvPicPr>
            <a:picLocks noChangeAspect="1"/>
          </p:cNvPicPr>
          <p:nvPr/>
        </p:nvPicPr>
        <p:blipFill>
          <a:blip r:embed="rId2"/>
          <a:stretch>
            <a:fillRect/>
          </a:stretch>
        </p:blipFill>
        <p:spPr>
          <a:xfrm>
            <a:off x="762000" y="1641087"/>
            <a:ext cx="7501320" cy="4702563"/>
          </a:xfrm>
          <a:prstGeom prst="rect">
            <a:avLst/>
          </a:prstGeom>
        </p:spPr>
      </p:pic>
      <p:sp>
        <p:nvSpPr>
          <p:cNvPr id="2" name="TextBox 1">
            <a:extLst>
              <a:ext uri="{FF2B5EF4-FFF2-40B4-BE49-F238E27FC236}">
                <a16:creationId xmlns:a16="http://schemas.microsoft.com/office/drawing/2014/main" id="{3233FF22-78DF-B135-1851-02CAC8394901}"/>
              </a:ext>
            </a:extLst>
          </p:cNvPr>
          <p:cNvSpPr txBox="1"/>
          <p:nvPr/>
        </p:nvSpPr>
        <p:spPr>
          <a:xfrm>
            <a:off x="8486775" y="1800225"/>
            <a:ext cx="3328988" cy="3416320"/>
          </a:xfrm>
          <a:prstGeom prst="rect">
            <a:avLst/>
          </a:prstGeom>
          <a:noFill/>
        </p:spPr>
        <p:txBody>
          <a:bodyPr wrap="square" rtlCol="0">
            <a:spAutoFit/>
          </a:bodyPr>
          <a:lstStyle/>
          <a:p>
            <a:r>
              <a:rPr lang="en-US" dirty="0"/>
              <a:t>This chart shows the population of each city and the users each city has. </a:t>
            </a:r>
          </a:p>
          <a:p>
            <a:endParaRPr lang="en-US" dirty="0"/>
          </a:p>
          <a:p>
            <a:r>
              <a:rPr lang="en-US" dirty="0"/>
              <a:t>We see that New York has around five times the population of its nearest competitor Chicago, but only double its users. </a:t>
            </a:r>
          </a:p>
          <a:p>
            <a:endParaRPr lang="en-US" dirty="0"/>
          </a:p>
          <a:p>
            <a:r>
              <a:rPr lang="en-US" dirty="0"/>
              <a:t>This means there is room for growth in New York in terms of expanding user counts. </a:t>
            </a:r>
          </a:p>
        </p:txBody>
      </p:sp>
    </p:spTree>
    <p:extLst>
      <p:ext uri="{BB962C8B-B14F-4D97-AF65-F5344CB8AC3E}">
        <p14:creationId xmlns:p14="http://schemas.microsoft.com/office/powerpoint/2010/main" val="320783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4035</TotalTime>
  <Words>834</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Executive Summary</vt:lpstr>
      <vt:lpstr>Problem Statement </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Jacob Farrington</cp:lastModifiedBy>
  <cp:revision>146</cp:revision>
  <cp:lastPrinted>2019-08-24T08:13:50Z</cp:lastPrinted>
  <dcterms:created xsi:type="dcterms:W3CDTF">2019-08-19T15:39:24Z</dcterms:created>
  <dcterms:modified xsi:type="dcterms:W3CDTF">2024-05-22T04:12:29Z</dcterms:modified>
</cp:coreProperties>
</file>