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9" roundtripDataSignature="AMtx7mhWC6w1vwSfmGw1a+qa0riqm0Ib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c9c2aeec0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c9c2aeec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2ef730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82ef7304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2ef730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782ef7304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c9c2aeec0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c9c2aeec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82ef730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782ef7304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ca063ab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eca063ab9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f7b316f2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ef7b316f25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f7b316f2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ef7b316f25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f7b316f2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ef7b316f25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f7b316f25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ef7b316f25_3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f7b316f25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ef7b316f25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f7b316f25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ef7b316f25_3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82ef730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782ef7304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82ef730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782ef7304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82ef730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782ef7304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c9c2aeec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c9c2aee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c9c2aeec0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c9c2aee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c9c2aeec0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c9c2aeec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Data Minders</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ABC Pharmaceutical EDA</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7-30-2024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ec9c2aeec0_1_21"/>
          <p:cNvSpPr txBox="1"/>
          <p:nvPr>
            <p:ph type="title"/>
          </p:nvPr>
        </p:nvSpPr>
        <p:spPr>
          <a:xfrm>
            <a:off x="838200" y="365125"/>
            <a:ext cx="10515600" cy="580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t>Visualization Results</a:t>
            </a:r>
            <a:endParaRPr/>
          </a:p>
        </p:txBody>
      </p:sp>
      <p:sp>
        <p:nvSpPr>
          <p:cNvPr id="157" name="Google Shape;157;g2ec9c2aeec0_1_21"/>
          <p:cNvSpPr txBox="1"/>
          <p:nvPr>
            <p:ph idx="1" type="body"/>
          </p:nvPr>
        </p:nvSpPr>
        <p:spPr>
          <a:xfrm>
            <a:off x="838200" y="1243200"/>
            <a:ext cx="10515600" cy="493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8" name="Google Shape;158;g2ec9c2aeec0_1_21"/>
          <p:cNvPicPr preferRelativeResize="0"/>
          <p:nvPr/>
        </p:nvPicPr>
        <p:blipFill>
          <a:blip r:embed="rId3">
            <a:alphaModFix/>
          </a:blip>
          <a:stretch>
            <a:fillRect/>
          </a:stretch>
        </p:blipFill>
        <p:spPr>
          <a:xfrm>
            <a:off x="838200" y="1371600"/>
            <a:ext cx="5311574" cy="3431400"/>
          </a:xfrm>
          <a:prstGeom prst="rect">
            <a:avLst/>
          </a:prstGeom>
          <a:noFill/>
          <a:ln>
            <a:noFill/>
          </a:ln>
        </p:spPr>
      </p:pic>
      <p:pic>
        <p:nvPicPr>
          <p:cNvPr id="159" name="Google Shape;159;g2ec9c2aeec0_1_21"/>
          <p:cNvPicPr preferRelativeResize="0"/>
          <p:nvPr/>
        </p:nvPicPr>
        <p:blipFill>
          <a:blip r:embed="rId4">
            <a:alphaModFix/>
          </a:blip>
          <a:stretch>
            <a:fillRect/>
          </a:stretch>
        </p:blipFill>
        <p:spPr>
          <a:xfrm>
            <a:off x="6270175" y="1371600"/>
            <a:ext cx="4917825" cy="343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82ef73042_0_4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g2782ef73042_0_41"/>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66" name="Google Shape;166;g2782ef73042_0_41"/>
          <p:cNvSpPr txBox="1"/>
          <p:nvPr>
            <p:ph idx="1" type="body"/>
          </p:nvPr>
        </p:nvSpPr>
        <p:spPr>
          <a:xfrm>
            <a:off x="513600" y="5472375"/>
            <a:ext cx="11164800" cy="84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Scaling: </a:t>
            </a:r>
            <a:r>
              <a:rPr lang="en-US" sz="1800"/>
              <a:t>Standard scaling was used to prevent bias and and ensure interpretability.</a:t>
            </a:r>
            <a:endParaRPr sz="1800"/>
          </a:p>
        </p:txBody>
      </p:sp>
      <p:pic>
        <p:nvPicPr>
          <p:cNvPr id="167" name="Google Shape;167;g2782ef73042_0_41"/>
          <p:cNvPicPr preferRelativeResize="0"/>
          <p:nvPr/>
        </p:nvPicPr>
        <p:blipFill>
          <a:blip r:embed="rId3">
            <a:alphaModFix/>
          </a:blip>
          <a:stretch>
            <a:fillRect/>
          </a:stretch>
        </p:blipFill>
        <p:spPr>
          <a:xfrm>
            <a:off x="2043575" y="1935663"/>
            <a:ext cx="6688049" cy="298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82ef73042_0_4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g2782ef73042_0_47"/>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74" name="Google Shape;174;g2782ef73042_0_47"/>
          <p:cNvSpPr txBox="1"/>
          <p:nvPr>
            <p:ph idx="1" type="body"/>
          </p:nvPr>
        </p:nvSpPr>
        <p:spPr>
          <a:xfrm>
            <a:off x="513600" y="5584550"/>
            <a:ext cx="11164800" cy="84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Duplicates: </a:t>
            </a:r>
            <a:r>
              <a:rPr lang="en-US" sz="1800"/>
              <a:t>6 rows of duplicates were removed total. </a:t>
            </a:r>
            <a:endParaRPr sz="1800"/>
          </a:p>
        </p:txBody>
      </p:sp>
      <p:pic>
        <p:nvPicPr>
          <p:cNvPr id="175" name="Google Shape;175;g2782ef73042_0_47"/>
          <p:cNvPicPr preferRelativeResize="0"/>
          <p:nvPr/>
        </p:nvPicPr>
        <p:blipFill>
          <a:blip r:embed="rId3">
            <a:alphaModFix/>
          </a:blip>
          <a:stretch>
            <a:fillRect/>
          </a:stretch>
        </p:blipFill>
        <p:spPr>
          <a:xfrm>
            <a:off x="2314675" y="1805030"/>
            <a:ext cx="6529025" cy="343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c9c2aeec0_1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300">
                <a:latin typeface="Arial"/>
                <a:ea typeface="Arial"/>
                <a:cs typeface="Arial"/>
                <a:sym typeface="Arial"/>
              </a:rPr>
              <a:t>Test Variable Importance by Random Forest Model</a:t>
            </a:r>
            <a:endParaRPr sz="4100"/>
          </a:p>
        </p:txBody>
      </p:sp>
      <p:sp>
        <p:nvSpPr>
          <p:cNvPr id="181" name="Google Shape;181;g2ec9c2aeec0_1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2" name="Google Shape;182;g2ec9c2aeec0_1_34"/>
          <p:cNvPicPr preferRelativeResize="0"/>
          <p:nvPr/>
        </p:nvPicPr>
        <p:blipFill>
          <a:blip r:embed="rId3">
            <a:alphaModFix/>
          </a:blip>
          <a:stretch>
            <a:fillRect/>
          </a:stretch>
        </p:blipFill>
        <p:spPr>
          <a:xfrm>
            <a:off x="109600" y="1610325"/>
            <a:ext cx="11838873" cy="46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782ef73042_0_5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g2782ef73042_0_5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89" name="Google Shape;189;g2782ef73042_0_53"/>
          <p:cNvSpPr txBox="1"/>
          <p:nvPr>
            <p:ph idx="1" type="body"/>
          </p:nvPr>
        </p:nvSpPr>
        <p:spPr>
          <a:xfrm>
            <a:off x="513600" y="1707300"/>
            <a:ext cx="11164800" cy="4186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Feature engineering:</a:t>
            </a:r>
            <a:endParaRPr b="1" sz="1800"/>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Convert "Y" and "N" to 1 and 0</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Create new Features: </a:t>
            </a:r>
            <a:r>
              <a:rPr lang="en-US" sz="2000"/>
              <a:t>total number of  concomitancy, total number of comorbidity</a:t>
            </a:r>
            <a:endParaRPr sz="2000"/>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Encoding categorical variables: one-hot encoding</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Scaling and normalization: log transformation</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Feature Selection: drop columns which have no impact on drug_persistency</a:t>
            </a:r>
            <a:endParaRPr/>
          </a:p>
          <a:p>
            <a:pPr indent="0" lvl="0" marL="0" rtl="0" algn="l">
              <a:lnSpc>
                <a:spcPct val="100000"/>
              </a:lnSpc>
              <a:spcBef>
                <a:spcPts val="0"/>
              </a:spcBef>
              <a:spcAft>
                <a:spcPts val="0"/>
              </a:spcAft>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
        <p:nvSpPr>
          <p:cNvPr id="195" name="Google Shape;195;p20"/>
          <p:cNvSpPr txBox="1"/>
          <p:nvPr/>
        </p:nvSpPr>
        <p:spPr>
          <a:xfrm>
            <a:off x="425875" y="2292275"/>
            <a:ext cx="10960200" cy="2698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600">
                <a:solidFill>
                  <a:schemeClr val="dk1"/>
                </a:solidFill>
              </a:rPr>
              <a:t>•</a:t>
            </a:r>
            <a:r>
              <a:rPr lang="en-US" sz="2600">
                <a:solidFill>
                  <a:schemeClr val="dk1"/>
                </a:solidFill>
                <a:latin typeface="Calibri"/>
                <a:ea typeface="Calibri"/>
                <a:cs typeface="Calibri"/>
                <a:sym typeface="Calibri"/>
              </a:rPr>
              <a:t>The following variables have no impact on drug persistency,</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ptid , gender,  frag_frac_prior_ntm, gluco_record_prior_ntm,</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risk_patient_parent_fractured_their_hip,  risk_segment_prior_ntm,</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risk_untreated_chronic_hyperthyroidism,  risk_estrogen_deficiency,</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risk_family_history_of_osteoporosis</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ca063ab9d_0_8"/>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
        <p:nvSpPr>
          <p:cNvPr id="201" name="Google Shape;201;g2eca063ab9d_0_8"/>
          <p:cNvSpPr txBox="1"/>
          <p:nvPr/>
        </p:nvSpPr>
        <p:spPr>
          <a:xfrm>
            <a:off x="425875" y="2292275"/>
            <a:ext cx="10960200" cy="3694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Based on the exploratory data analysis (EDA) results and the insights from the Phik matrix, it is planned to develop robust predictive models with special attention to addressing multicollinearity and class imbalance. Multicollinearity, identified using the Phik matrix, is intended to be mitigated through methods such as Principal Component Analysis (PCA) and regularization (Lasso and Ridge), which will help adjust coefficients and enhance model stability. To address class imbalance, techniques such as SMOTE will be applied to increase the representation of the minority class or adjust class weights algorithmically within the model. Algorithms suitable for binary classification, such as logistic regression, decision trees, and ensemble methods like random forests and gradient boosting machines, are planned due to their reduced sensitivity to multicollinearity and effectiveness in handling class imbalance. To fine-tune model parameters and assess their effectiveness, cross-validation and performance metrics such as precision, recall, and AUC-ROC are intended to be used. These measures will ensure that the predictive modeling efforts are based on sound statistical principles and best practices.</a:t>
            </a:r>
            <a:endParaRPr sz="1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ef7b316f25_3_10"/>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Model Selection</a:t>
            </a:r>
            <a:endParaRPr/>
          </a:p>
        </p:txBody>
      </p:sp>
      <p:sp>
        <p:nvSpPr>
          <p:cNvPr id="207" name="Google Shape;207;g2ef7b316f25_3_10"/>
          <p:cNvSpPr txBox="1"/>
          <p:nvPr/>
        </p:nvSpPr>
        <p:spPr>
          <a:xfrm>
            <a:off x="425875" y="1681250"/>
            <a:ext cx="10960200" cy="4243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When selecting models for ABC Pharmaceutical's project, we needed solutions capable of handling class imbalance and complex feature interactions. </a:t>
            </a:r>
            <a:endParaRPr sz="1900">
              <a:solidFill>
                <a:schemeClr val="dk1"/>
              </a:solidFill>
              <a:latin typeface="Calibri"/>
              <a:ea typeface="Calibri"/>
              <a:cs typeface="Calibri"/>
              <a:sym typeface="Calibri"/>
            </a:endParaRPr>
          </a:p>
          <a:p>
            <a:pPr indent="-349250" lvl="0" marL="457200" rtl="0" algn="l">
              <a:lnSpc>
                <a:spcPct val="90000"/>
              </a:lnSpc>
              <a:spcBef>
                <a:spcPts val="10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XGBoost was chosen for its ability to manage large datasets and highlight feature importance, critical for understanding drug persistency factors. The version without PCA preserved the interpretability of individual features. </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Random Forest was selected for its robustness against overfitting and its effectiveness in modeling non-linear relationships.</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Logistic Regression provided a straightforward, interpretable baseline for comparison. </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MLP (Multi-Layer Perceptron) was included to capture complex, non-linear patterns in the data. </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Stacking was also employed to leverage the strengths of each individual model, combining their predictions to potentially enhance overall accuracy and robustness. </a:t>
            </a:r>
            <a:endParaRPr sz="19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Each model incorporated class balancing techniques to ensure fair representation of all classes in predictions, addressing the dataset's inherent imbalances.</a:t>
            </a:r>
            <a:endParaRPr sz="19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f7b316f25_3_18"/>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a:t>
            </a:r>
            <a:r>
              <a:rPr lang="en-US" sz="4400">
                <a:solidFill>
                  <a:schemeClr val="accent2"/>
                </a:solidFill>
                <a:latin typeface="Calibri"/>
                <a:ea typeface="Calibri"/>
                <a:cs typeface="Calibri"/>
                <a:sym typeface="Calibri"/>
              </a:rPr>
              <a:t>Choice of Evaluation Metric:</a:t>
            </a:r>
            <a:endParaRPr/>
          </a:p>
        </p:txBody>
      </p:sp>
      <p:sp>
        <p:nvSpPr>
          <p:cNvPr id="213" name="Google Shape;213;g2ef7b316f25_3_18"/>
          <p:cNvSpPr txBox="1"/>
          <p:nvPr/>
        </p:nvSpPr>
        <p:spPr>
          <a:xfrm>
            <a:off x="425875" y="1681250"/>
            <a:ext cx="10960200" cy="2488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ROC AUC was chosen as the primary metric to assess model effectiveness because:</a:t>
            </a:r>
            <a:endParaRPr sz="1900">
              <a:solidFill>
                <a:schemeClr val="dk1"/>
              </a:solidFill>
              <a:latin typeface="Calibri"/>
              <a:ea typeface="Calibri"/>
              <a:cs typeface="Calibri"/>
              <a:sym typeface="Calibri"/>
            </a:endParaRPr>
          </a:p>
          <a:p>
            <a:pPr indent="-349250" lvl="0" marL="457200" rtl="0" algn="l">
              <a:lnSpc>
                <a:spcPct val="90000"/>
              </a:lnSpc>
              <a:spcBef>
                <a:spcPts val="10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effectively handles class imbalance by measuring the model's ability to discriminate between the classes without being misled by the majority class.</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is threshold-independent, providing a comprehensive measure of model performance across all classification thresholds.</a:t>
            </a:r>
            <a:endParaRPr sz="19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ROC curves were constructed for each model to visually assess their performance in distinguishing between the classes.</a:t>
            </a:r>
            <a:endParaRPr sz="19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ef7b316f25_3_25"/>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a:t>
            </a:r>
            <a:r>
              <a:rPr lang="en-US" sz="4400">
                <a:solidFill>
                  <a:schemeClr val="accent2"/>
                </a:solidFill>
                <a:latin typeface="Calibri"/>
                <a:ea typeface="Calibri"/>
                <a:cs typeface="Calibri"/>
                <a:sym typeface="Calibri"/>
              </a:rPr>
              <a:t>Results</a:t>
            </a:r>
            <a:r>
              <a:rPr lang="en-US" sz="4400">
                <a:solidFill>
                  <a:schemeClr val="accent2"/>
                </a:solidFill>
                <a:latin typeface="Calibri"/>
                <a:ea typeface="Calibri"/>
                <a:cs typeface="Calibri"/>
                <a:sym typeface="Calibri"/>
              </a:rPr>
              <a:t>:</a:t>
            </a:r>
            <a:endParaRPr/>
          </a:p>
        </p:txBody>
      </p:sp>
      <p:sp>
        <p:nvSpPr>
          <p:cNvPr id="219" name="Google Shape;219;g2ef7b316f25_3_25"/>
          <p:cNvSpPr txBox="1"/>
          <p:nvPr/>
        </p:nvSpPr>
        <p:spPr>
          <a:xfrm>
            <a:off x="425875" y="1681250"/>
            <a:ext cx="10960200" cy="2488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ROC AUC was chosen as the primary metric to assess model effectiveness because:</a:t>
            </a:r>
            <a:endParaRPr sz="1900">
              <a:solidFill>
                <a:schemeClr val="dk1"/>
              </a:solidFill>
              <a:latin typeface="Calibri"/>
              <a:ea typeface="Calibri"/>
              <a:cs typeface="Calibri"/>
              <a:sym typeface="Calibri"/>
            </a:endParaRPr>
          </a:p>
          <a:p>
            <a:pPr indent="-349250" lvl="0" marL="457200" rtl="0" algn="l">
              <a:lnSpc>
                <a:spcPct val="90000"/>
              </a:lnSpc>
              <a:spcBef>
                <a:spcPts val="10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effectively handles class imbalance by measuring the model's ability to discriminate between the classes without being misled by the majority class.</a:t>
            </a:r>
            <a:endParaRPr sz="1900">
              <a:solidFill>
                <a:schemeClr val="dk1"/>
              </a:solidFill>
              <a:latin typeface="Calibri"/>
              <a:ea typeface="Calibri"/>
              <a:cs typeface="Calibri"/>
              <a:sym typeface="Calibri"/>
            </a:endParaRPr>
          </a:p>
          <a:p>
            <a:pPr indent="-349250" lvl="0" marL="457200" rtl="0" algn="l">
              <a:lnSpc>
                <a:spcPct val="9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is threshold-independent, providing a comprehensive measure of model performance across all classification thresholds.</a:t>
            </a:r>
            <a:endParaRPr sz="19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ROC curves were constructed for each model to visually assess their performance in distinguishing between the classes.</a:t>
            </a:r>
            <a:endParaRPr sz="1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1800"/>
              <a:t>ABC is a pharmaceutical company keen on understanding persistency of a drug based on physician prescriptions for patients. To tackle this, ABC has engaged an analytics company to automate the identification of persistency. </a:t>
            </a:r>
            <a:endParaRPr sz="1800"/>
          </a:p>
          <a:p>
            <a:pPr indent="0" lvl="0" marL="0" rtl="0" algn="l">
              <a:spcBef>
                <a:spcPts val="0"/>
              </a:spcBef>
              <a:spcAft>
                <a:spcPts val="0"/>
              </a:spcAft>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C</a:t>
            </a:r>
            <a:r>
              <a:rPr lang="en-US" sz="1800"/>
              <a:t>reating an automated solution to evaluate and enhance the persistency of a drug for ABC.</a:t>
            </a:r>
            <a:endParaRPr sz="1800"/>
          </a:p>
          <a:p>
            <a:pPr indent="0" lvl="0" marL="0" rtl="0" algn="l">
              <a:lnSpc>
                <a:spcPct val="90000"/>
              </a:lnSpc>
              <a:spcBef>
                <a:spcPts val="1000"/>
              </a:spcBef>
              <a:spcAft>
                <a:spcPts val="0"/>
              </a:spcAft>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a:t>
            </a:r>
            <a:r>
              <a:rPr lang="en-US" sz="1800"/>
              <a:t>Understanding</a:t>
            </a:r>
            <a:endParaRPr/>
          </a:p>
          <a:p>
            <a:pPr indent="-228600" lvl="0" marL="228600" rtl="0" algn="l">
              <a:lnSpc>
                <a:spcPct val="90000"/>
              </a:lnSpc>
              <a:spcBef>
                <a:spcPts val="1000"/>
              </a:spcBef>
              <a:spcAft>
                <a:spcPts val="0"/>
              </a:spcAft>
              <a:buClr>
                <a:schemeClr val="dk1"/>
              </a:buClr>
              <a:buSzPts val="1800"/>
              <a:buChar char="•"/>
            </a:pPr>
            <a:r>
              <a:rPr lang="en-US" sz="1800"/>
              <a:t>Data </a:t>
            </a:r>
            <a:r>
              <a:rPr lang="en-US" sz="1800"/>
              <a:t>Exploration</a:t>
            </a:r>
            <a:endParaRPr sz="1800"/>
          </a:p>
          <a:p>
            <a:pPr indent="-228600" lvl="0" marL="228600" rtl="0" algn="l">
              <a:lnSpc>
                <a:spcPct val="90000"/>
              </a:lnSpc>
              <a:spcBef>
                <a:spcPts val="1000"/>
              </a:spcBef>
              <a:spcAft>
                <a:spcPts val="0"/>
              </a:spcAft>
              <a:buSzPts val="1800"/>
              <a:buChar char="•"/>
            </a:pPr>
            <a:r>
              <a:rPr lang="en-US" sz="1800"/>
              <a:t>Data Transformation</a:t>
            </a:r>
            <a:endParaRPr sz="1800"/>
          </a:p>
          <a:p>
            <a:pPr indent="-228600" lvl="0" marL="228600" rtl="0" algn="l">
              <a:lnSpc>
                <a:spcPct val="90000"/>
              </a:lnSpc>
              <a:spcBef>
                <a:spcPts val="1000"/>
              </a:spcBef>
              <a:spcAft>
                <a:spcPts val="0"/>
              </a:spcAft>
              <a:buClr>
                <a:schemeClr val="dk1"/>
              </a:buClr>
              <a:buSzPts val="1800"/>
              <a:buChar char="•"/>
            </a:pPr>
            <a:r>
              <a:rPr lang="en-US" sz="1800"/>
              <a:t>Recommendation</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ef7b316f25_3_33"/>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a:t>
            </a:r>
            <a:r>
              <a:rPr lang="en-US" sz="4400">
                <a:solidFill>
                  <a:schemeClr val="accent2"/>
                </a:solidFill>
                <a:latin typeface="Calibri"/>
                <a:ea typeface="Calibri"/>
                <a:cs typeface="Calibri"/>
                <a:sym typeface="Calibri"/>
              </a:rPr>
              <a:t>Results</a:t>
            </a:r>
            <a:r>
              <a:rPr lang="en-US" sz="4400">
                <a:solidFill>
                  <a:schemeClr val="accent2"/>
                </a:solidFill>
                <a:latin typeface="Calibri"/>
                <a:ea typeface="Calibri"/>
                <a:cs typeface="Calibri"/>
                <a:sym typeface="Calibri"/>
              </a:rPr>
              <a:t>:</a:t>
            </a:r>
            <a:endParaRPr/>
          </a:p>
        </p:txBody>
      </p:sp>
      <p:sp>
        <p:nvSpPr>
          <p:cNvPr id="225" name="Google Shape;225;g2ef7b316f25_3_33"/>
          <p:cNvSpPr txBox="1"/>
          <p:nvPr/>
        </p:nvSpPr>
        <p:spPr>
          <a:xfrm>
            <a:off x="425875" y="1681250"/>
            <a:ext cx="10960200" cy="47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The XGBoost model without PCA emerged as the superior model, yielding the highest ROC AUC score of 0.794</a:t>
            </a:r>
            <a:endParaRPr sz="1900">
              <a:solidFill>
                <a:schemeClr val="dk1"/>
              </a:solidFill>
              <a:latin typeface="Calibri"/>
              <a:ea typeface="Calibri"/>
              <a:cs typeface="Calibri"/>
              <a:sym typeface="Calibri"/>
            </a:endParaRPr>
          </a:p>
        </p:txBody>
      </p:sp>
      <p:pic>
        <p:nvPicPr>
          <p:cNvPr id="226" name="Google Shape;226;g2ef7b316f25_3_33"/>
          <p:cNvPicPr preferRelativeResize="0"/>
          <p:nvPr/>
        </p:nvPicPr>
        <p:blipFill>
          <a:blip r:embed="rId3">
            <a:alphaModFix/>
          </a:blip>
          <a:stretch>
            <a:fillRect/>
          </a:stretch>
        </p:blipFill>
        <p:spPr>
          <a:xfrm>
            <a:off x="2270538" y="2092950"/>
            <a:ext cx="7270870" cy="4394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ef7b316f25_3_40"/>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Results:</a:t>
            </a:r>
            <a:endParaRPr/>
          </a:p>
        </p:txBody>
      </p:sp>
      <p:sp>
        <p:nvSpPr>
          <p:cNvPr id="232" name="Google Shape;232;g2ef7b316f25_3_40"/>
          <p:cNvSpPr txBox="1"/>
          <p:nvPr/>
        </p:nvSpPr>
        <p:spPr>
          <a:xfrm>
            <a:off x="425875" y="1681250"/>
            <a:ext cx="10960200" cy="47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sz="1900">
              <a:solidFill>
                <a:schemeClr val="dk1"/>
              </a:solidFill>
              <a:latin typeface="Calibri"/>
              <a:ea typeface="Calibri"/>
              <a:cs typeface="Calibri"/>
              <a:sym typeface="Calibri"/>
            </a:endParaRPr>
          </a:p>
        </p:txBody>
      </p:sp>
      <p:pic>
        <p:nvPicPr>
          <p:cNvPr id="233" name="Google Shape;233;g2ef7b316f25_3_40"/>
          <p:cNvPicPr preferRelativeResize="0"/>
          <p:nvPr/>
        </p:nvPicPr>
        <p:blipFill>
          <a:blip r:embed="rId3">
            <a:alphaModFix/>
          </a:blip>
          <a:stretch>
            <a:fillRect/>
          </a:stretch>
        </p:blipFill>
        <p:spPr>
          <a:xfrm>
            <a:off x="2390000" y="2032450"/>
            <a:ext cx="6441509" cy="439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ef7b316f25_3_47"/>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Conclusion:</a:t>
            </a:r>
            <a:endParaRPr/>
          </a:p>
        </p:txBody>
      </p:sp>
      <p:sp>
        <p:nvSpPr>
          <p:cNvPr id="239" name="Google Shape;239;g2ef7b316f25_3_47"/>
          <p:cNvSpPr txBox="1"/>
          <p:nvPr/>
        </p:nvSpPr>
        <p:spPr>
          <a:xfrm>
            <a:off x="425875" y="1681250"/>
            <a:ext cx="10960200" cy="47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sz="1900">
              <a:solidFill>
                <a:schemeClr val="dk1"/>
              </a:solidFill>
              <a:latin typeface="Calibri"/>
              <a:ea typeface="Calibri"/>
              <a:cs typeface="Calibri"/>
              <a:sym typeface="Calibri"/>
            </a:endParaRPr>
          </a:p>
        </p:txBody>
      </p:sp>
      <p:sp>
        <p:nvSpPr>
          <p:cNvPr id="240" name="Google Shape;240;g2ef7b316f25_3_47"/>
          <p:cNvSpPr txBox="1"/>
          <p:nvPr/>
        </p:nvSpPr>
        <p:spPr>
          <a:xfrm>
            <a:off x="641050" y="2007800"/>
            <a:ext cx="10825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The analysis confirmed that XGBoost without PCA is ideally suited for operational deployment due to its robust performance across various metrics. This model not only excels at predicting drug persistency but also offers insights into the features most affecting persistency, which can guide more targeted interventions.</a:t>
            </a:r>
            <a:endParaRPr sz="19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246" name="Google Shape;246;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7" name="Google Shape;247;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782ef73042_0_1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g2782ef73042_0_14"/>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Understanding</a:t>
            </a:r>
            <a:endParaRPr/>
          </a:p>
        </p:txBody>
      </p:sp>
      <p:sp>
        <p:nvSpPr>
          <p:cNvPr id="99" name="Google Shape;99;g2782ef73042_0_14"/>
          <p:cNvSpPr txBox="1"/>
          <p:nvPr>
            <p:ph idx="1" type="body"/>
          </p:nvPr>
        </p:nvSpPr>
        <p:spPr>
          <a:xfrm>
            <a:off x="762000" y="1812614"/>
            <a:ext cx="10515600" cy="4896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lang="en-US" sz="1800"/>
              <a:t>Features (including derived features):</a:t>
            </a:r>
            <a:r>
              <a:rPr lang="en-US" sz="1800"/>
              <a:t> 70</a:t>
            </a:r>
            <a:endParaRPr sz="1800"/>
          </a:p>
          <a:p>
            <a:pPr indent="-228600" lvl="0" marL="228600" rtl="0" algn="l">
              <a:lnSpc>
                <a:spcPct val="100000"/>
              </a:lnSpc>
              <a:spcBef>
                <a:spcPts val="0"/>
              </a:spcBef>
              <a:spcAft>
                <a:spcPts val="0"/>
              </a:spcAft>
              <a:buSzPts val="1800"/>
              <a:buChar char="•"/>
            </a:pPr>
            <a:r>
              <a:rPr b="1" lang="en-US" sz="1800"/>
              <a:t>Total data points: </a:t>
            </a:r>
            <a:r>
              <a:rPr lang="en-US" sz="1800"/>
              <a:t>3424</a:t>
            </a:r>
            <a:endParaRPr sz="1800"/>
          </a:p>
          <a:p>
            <a:pPr indent="-228600" lvl="0" marL="228600" rtl="0" algn="l">
              <a:lnSpc>
                <a:spcPct val="100000"/>
              </a:lnSpc>
              <a:spcBef>
                <a:spcPts val="0"/>
              </a:spcBef>
              <a:spcAft>
                <a:spcPts val="0"/>
              </a:spcAft>
              <a:buSzPts val="1800"/>
              <a:buChar char="•"/>
            </a:pPr>
            <a:r>
              <a:rPr b="1" lang="en-US" sz="1800"/>
              <a:t>Size of data: </a:t>
            </a:r>
            <a:r>
              <a:rPr lang="en-US" sz="1800"/>
              <a:t>899 KB</a:t>
            </a:r>
            <a:endParaRPr sz="1800"/>
          </a:p>
          <a:p>
            <a:pPr indent="-228600" lvl="0" marL="228600" rtl="0" algn="l">
              <a:lnSpc>
                <a:spcPct val="100000"/>
              </a:lnSpc>
              <a:spcBef>
                <a:spcPts val="0"/>
              </a:spcBef>
              <a:spcAft>
                <a:spcPts val="0"/>
              </a:spcAft>
              <a:buSzPts val="1800"/>
              <a:buChar char="•"/>
            </a:pPr>
            <a:r>
              <a:rPr b="1" lang="en-US" sz="1800"/>
              <a:t>T</a:t>
            </a:r>
            <a:r>
              <a:rPr b="1" lang="en-US" sz="1800"/>
              <a:t>imeline of data:</a:t>
            </a:r>
            <a:endParaRPr b="1" sz="1800"/>
          </a:p>
          <a:p>
            <a:pPr indent="-228600" lvl="0" marL="228600" rtl="0" algn="l">
              <a:lnSpc>
                <a:spcPct val="100000"/>
              </a:lnSpc>
              <a:spcBef>
                <a:spcPts val="0"/>
              </a:spcBef>
              <a:spcAft>
                <a:spcPts val="0"/>
              </a:spcAft>
              <a:buSzPts val="1800"/>
              <a:buChar char="•"/>
            </a:pPr>
            <a:r>
              <a:rPr b="1" lang="en-US" sz="1800"/>
              <a:t>Type of data:</a:t>
            </a:r>
            <a:r>
              <a:rPr lang="en-US" sz="1800"/>
              <a:t> The dataset contains 69 columns, mainly with binary data labeled "Y" or "N," and data types </a:t>
            </a:r>
            <a:endParaRPr sz="1800"/>
          </a:p>
          <a:p>
            <a:pPr indent="-228600" lvl="0" marL="228600" rtl="0" algn="l">
              <a:lnSpc>
                <a:spcPct val="100000"/>
              </a:lnSpc>
              <a:spcBef>
                <a:spcPts val="0"/>
              </a:spcBef>
              <a:spcAft>
                <a:spcPts val="0"/>
              </a:spcAft>
              <a:buSzPts val="1800"/>
              <a:buChar char="•"/>
            </a:pPr>
            <a:r>
              <a:rPr lang="en-US" sz="1800"/>
              <a:t>include 'object' and 'int64'. The target variable, "Persistency_Flag," is binary. </a:t>
            </a:r>
            <a:endParaRPr sz="1800"/>
          </a:p>
          <a:p>
            <a:pPr indent="0" lvl="0" marL="0" rtl="0" algn="l">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 y="1364475"/>
            <a:ext cx="78414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07" name="Google Shape;107;p3"/>
          <p:cNvSpPr txBox="1"/>
          <p:nvPr>
            <p:ph idx="1" type="body"/>
          </p:nvPr>
        </p:nvSpPr>
        <p:spPr>
          <a:xfrm>
            <a:off x="513600" y="5674175"/>
            <a:ext cx="11164800" cy="843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None/>
            </a:pPr>
            <a:r>
              <a:rPr b="1" lang="en-US" sz="1800"/>
              <a:t>OUTLIERS: </a:t>
            </a:r>
            <a:r>
              <a:rPr lang="en-US" sz="1800"/>
              <a:t>Outliers were found and removed from the dataset, specifically in</a:t>
            </a:r>
            <a:endParaRPr sz="1800"/>
          </a:p>
          <a:p>
            <a:pPr indent="0" lvl="0" marL="0" rtl="0" algn="l">
              <a:lnSpc>
                <a:spcPct val="100000"/>
              </a:lnSpc>
              <a:spcBef>
                <a:spcPts val="0"/>
              </a:spcBef>
              <a:spcAft>
                <a:spcPts val="0"/>
              </a:spcAft>
              <a:buClr>
                <a:schemeClr val="dk1"/>
              </a:buClr>
              <a:buSzPts val="1100"/>
              <a:buFont typeface="Arial"/>
              <a:buNone/>
            </a:pPr>
            <a:r>
              <a:rPr lang="en-US" sz="1800"/>
              <a:t>'dexa_freq_during_rx' and 'count_of_risks', reducing the dataset size from 3,424 to 2,956 entries.</a:t>
            </a:r>
            <a:endParaRPr sz="1800"/>
          </a:p>
          <a:p>
            <a:pPr indent="0" lvl="0" marL="0" rtl="0" algn="l">
              <a:lnSpc>
                <a:spcPct val="100000"/>
              </a:lnSpc>
              <a:spcBef>
                <a:spcPts val="0"/>
              </a:spcBef>
              <a:spcAft>
                <a:spcPts val="0"/>
              </a:spcAft>
              <a:buNone/>
            </a:pPr>
            <a:r>
              <a:t/>
            </a:r>
            <a:endParaRPr b="1" sz="1800"/>
          </a:p>
        </p:txBody>
      </p:sp>
      <p:pic>
        <p:nvPicPr>
          <p:cNvPr id="108" name="Google Shape;108;p3"/>
          <p:cNvPicPr preferRelativeResize="0"/>
          <p:nvPr/>
        </p:nvPicPr>
        <p:blipFill>
          <a:blip r:embed="rId3">
            <a:alphaModFix/>
          </a:blip>
          <a:stretch>
            <a:fillRect/>
          </a:stretch>
        </p:blipFill>
        <p:spPr>
          <a:xfrm>
            <a:off x="709700" y="1451025"/>
            <a:ext cx="10515600" cy="411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782ef73042_0_23"/>
          <p:cNvSpPr txBox="1"/>
          <p:nvPr/>
        </p:nvSpPr>
        <p:spPr>
          <a:xfrm>
            <a:off x="7" y="1364475"/>
            <a:ext cx="78414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g2782ef73042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g2782ef73042_0_2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16" name="Google Shape;116;g2782ef73042_0_23"/>
          <p:cNvSpPr txBox="1"/>
          <p:nvPr>
            <p:ph idx="1" type="body"/>
          </p:nvPr>
        </p:nvSpPr>
        <p:spPr>
          <a:xfrm>
            <a:off x="513600" y="1707300"/>
            <a:ext cx="4678500" cy="485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Missing Values: </a:t>
            </a:r>
            <a:r>
              <a:rPr lang="en-US" sz="1800"/>
              <a:t>No missing values ("N/A") were found in the dataset.</a:t>
            </a:r>
            <a:endParaRPr sz="1800"/>
          </a:p>
        </p:txBody>
      </p:sp>
      <p:pic>
        <p:nvPicPr>
          <p:cNvPr id="117" name="Google Shape;117;g2782ef73042_0_23"/>
          <p:cNvPicPr preferRelativeResize="0"/>
          <p:nvPr/>
        </p:nvPicPr>
        <p:blipFill>
          <a:blip r:embed="rId3">
            <a:alphaModFix/>
          </a:blip>
          <a:stretch>
            <a:fillRect/>
          </a:stretch>
        </p:blipFill>
        <p:spPr>
          <a:xfrm>
            <a:off x="5192093" y="1560600"/>
            <a:ext cx="5118081" cy="500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82ef73042_0_5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g2782ef73042_0_5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24" name="Google Shape;124;g2782ef73042_0_59"/>
          <p:cNvSpPr txBox="1"/>
          <p:nvPr>
            <p:ph idx="1" type="body"/>
          </p:nvPr>
        </p:nvSpPr>
        <p:spPr>
          <a:xfrm>
            <a:off x="513600" y="1707300"/>
            <a:ext cx="11164800" cy="384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Gender and age by </a:t>
            </a:r>
            <a:r>
              <a:rPr b="1" lang="en-US" sz="1800"/>
              <a:t>persistency</a:t>
            </a:r>
            <a:r>
              <a:rPr b="1" lang="en-US" sz="1800"/>
              <a:t> histograms:</a:t>
            </a:r>
            <a:endParaRPr b="1" sz="1800"/>
          </a:p>
        </p:txBody>
      </p:sp>
      <p:pic>
        <p:nvPicPr>
          <p:cNvPr id="125" name="Google Shape;125;g2782ef73042_0_59"/>
          <p:cNvPicPr preferRelativeResize="0"/>
          <p:nvPr/>
        </p:nvPicPr>
        <p:blipFill>
          <a:blip r:embed="rId3">
            <a:alphaModFix/>
          </a:blip>
          <a:stretch>
            <a:fillRect/>
          </a:stretch>
        </p:blipFill>
        <p:spPr>
          <a:xfrm>
            <a:off x="6114246" y="2413575"/>
            <a:ext cx="6077753" cy="3816900"/>
          </a:xfrm>
          <a:prstGeom prst="rect">
            <a:avLst/>
          </a:prstGeom>
          <a:noFill/>
          <a:ln>
            <a:noFill/>
          </a:ln>
        </p:spPr>
      </p:pic>
      <p:pic>
        <p:nvPicPr>
          <p:cNvPr id="126" name="Google Shape;126;g2782ef73042_0_59"/>
          <p:cNvPicPr preferRelativeResize="0"/>
          <p:nvPr/>
        </p:nvPicPr>
        <p:blipFill>
          <a:blip r:embed="rId4">
            <a:alphaModFix/>
          </a:blip>
          <a:stretch>
            <a:fillRect/>
          </a:stretch>
        </p:blipFill>
        <p:spPr>
          <a:xfrm>
            <a:off x="0" y="2348271"/>
            <a:ext cx="6026350" cy="3892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c9c2aeec0_1_0"/>
          <p:cNvSpPr txBox="1"/>
          <p:nvPr>
            <p:ph type="title"/>
          </p:nvPr>
        </p:nvSpPr>
        <p:spPr>
          <a:xfrm>
            <a:off x="762000" y="67650"/>
            <a:ext cx="10515600" cy="627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Visualization Results</a:t>
            </a:r>
            <a:endParaRPr/>
          </a:p>
        </p:txBody>
      </p:sp>
      <p:sp>
        <p:nvSpPr>
          <p:cNvPr id="132" name="Google Shape;132;g2ec9c2aeec0_1_0"/>
          <p:cNvSpPr txBox="1"/>
          <p:nvPr>
            <p:ph idx="1" type="body"/>
          </p:nvPr>
        </p:nvSpPr>
        <p:spPr>
          <a:xfrm>
            <a:off x="838200" y="1024000"/>
            <a:ext cx="10515600" cy="515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3" name="Google Shape;133;g2ec9c2aeec0_1_0"/>
          <p:cNvPicPr preferRelativeResize="0"/>
          <p:nvPr/>
        </p:nvPicPr>
        <p:blipFill>
          <a:blip r:embed="rId3">
            <a:alphaModFix/>
          </a:blip>
          <a:stretch>
            <a:fillRect/>
          </a:stretch>
        </p:blipFill>
        <p:spPr>
          <a:xfrm>
            <a:off x="838200" y="1136624"/>
            <a:ext cx="4830876" cy="3460500"/>
          </a:xfrm>
          <a:prstGeom prst="rect">
            <a:avLst/>
          </a:prstGeom>
          <a:noFill/>
          <a:ln>
            <a:noFill/>
          </a:ln>
        </p:spPr>
      </p:pic>
      <p:pic>
        <p:nvPicPr>
          <p:cNvPr id="134" name="Google Shape;134;g2ec9c2aeec0_1_0"/>
          <p:cNvPicPr preferRelativeResize="0"/>
          <p:nvPr/>
        </p:nvPicPr>
        <p:blipFill>
          <a:blip r:embed="rId4">
            <a:alphaModFix/>
          </a:blip>
          <a:stretch>
            <a:fillRect/>
          </a:stretch>
        </p:blipFill>
        <p:spPr>
          <a:xfrm>
            <a:off x="6213474" y="1136624"/>
            <a:ext cx="4516234" cy="346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ec9c2aeec0_1_5"/>
          <p:cNvSpPr txBox="1"/>
          <p:nvPr>
            <p:ph type="title"/>
          </p:nvPr>
        </p:nvSpPr>
        <p:spPr>
          <a:xfrm>
            <a:off x="838200" y="-1230675"/>
            <a:ext cx="10515600" cy="914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4177"/>
              <a:t>Visualization Results</a:t>
            </a:r>
            <a:endParaRPr sz="4177"/>
          </a:p>
          <a:p>
            <a:pPr indent="0" lvl="0" marL="0" rtl="0" algn="l">
              <a:spcBef>
                <a:spcPts val="0"/>
              </a:spcBef>
              <a:spcAft>
                <a:spcPts val="0"/>
              </a:spcAft>
              <a:buClr>
                <a:schemeClr val="dk1"/>
              </a:buClr>
              <a:buSzPts val="990"/>
              <a:buFont typeface="Arial"/>
              <a:buNone/>
            </a:pPr>
            <a:r>
              <a:t/>
            </a:r>
            <a:endParaRPr/>
          </a:p>
        </p:txBody>
      </p:sp>
      <p:pic>
        <p:nvPicPr>
          <p:cNvPr id="140" name="Google Shape;140;g2ec9c2aeec0_1_5"/>
          <p:cNvPicPr preferRelativeResize="0"/>
          <p:nvPr/>
        </p:nvPicPr>
        <p:blipFill>
          <a:blip r:embed="rId3">
            <a:alphaModFix/>
          </a:blip>
          <a:stretch>
            <a:fillRect/>
          </a:stretch>
        </p:blipFill>
        <p:spPr>
          <a:xfrm>
            <a:off x="133600" y="0"/>
            <a:ext cx="5299551" cy="2983975"/>
          </a:xfrm>
          <a:prstGeom prst="rect">
            <a:avLst/>
          </a:prstGeom>
          <a:noFill/>
          <a:ln>
            <a:noFill/>
          </a:ln>
        </p:spPr>
      </p:pic>
      <p:pic>
        <p:nvPicPr>
          <p:cNvPr id="141" name="Google Shape;141;g2ec9c2aeec0_1_5"/>
          <p:cNvPicPr preferRelativeResize="0"/>
          <p:nvPr/>
        </p:nvPicPr>
        <p:blipFill>
          <a:blip r:embed="rId4">
            <a:alphaModFix/>
          </a:blip>
          <a:stretch>
            <a:fillRect/>
          </a:stretch>
        </p:blipFill>
        <p:spPr>
          <a:xfrm>
            <a:off x="5729525" y="0"/>
            <a:ext cx="5462357" cy="3147000"/>
          </a:xfrm>
          <a:prstGeom prst="rect">
            <a:avLst/>
          </a:prstGeom>
          <a:noFill/>
          <a:ln>
            <a:noFill/>
          </a:ln>
        </p:spPr>
      </p:pic>
      <p:pic>
        <p:nvPicPr>
          <p:cNvPr id="142" name="Google Shape;142;g2ec9c2aeec0_1_5"/>
          <p:cNvPicPr preferRelativeResize="0"/>
          <p:nvPr/>
        </p:nvPicPr>
        <p:blipFill>
          <a:blip r:embed="rId5">
            <a:alphaModFix/>
          </a:blip>
          <a:stretch>
            <a:fillRect/>
          </a:stretch>
        </p:blipFill>
        <p:spPr>
          <a:xfrm>
            <a:off x="152400" y="3299400"/>
            <a:ext cx="5299550" cy="3147000"/>
          </a:xfrm>
          <a:prstGeom prst="rect">
            <a:avLst/>
          </a:prstGeom>
          <a:noFill/>
          <a:ln>
            <a:noFill/>
          </a:ln>
        </p:spPr>
      </p:pic>
      <p:pic>
        <p:nvPicPr>
          <p:cNvPr id="143" name="Google Shape;143;g2ec9c2aeec0_1_5"/>
          <p:cNvPicPr preferRelativeResize="0"/>
          <p:nvPr/>
        </p:nvPicPr>
        <p:blipFill>
          <a:blip r:embed="rId6">
            <a:alphaModFix/>
          </a:blip>
          <a:stretch>
            <a:fillRect/>
          </a:stretch>
        </p:blipFill>
        <p:spPr>
          <a:xfrm>
            <a:off x="5796425" y="3299400"/>
            <a:ext cx="5462351" cy="314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c9c2aeec0_1_16"/>
          <p:cNvSpPr txBox="1"/>
          <p:nvPr>
            <p:ph type="title"/>
          </p:nvPr>
        </p:nvSpPr>
        <p:spPr>
          <a:xfrm>
            <a:off x="838200" y="365125"/>
            <a:ext cx="10515600" cy="72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 Results</a:t>
            </a:r>
            <a:endParaRPr/>
          </a:p>
        </p:txBody>
      </p:sp>
      <p:sp>
        <p:nvSpPr>
          <p:cNvPr id="149" name="Google Shape;149;g2ec9c2aeec0_1_16"/>
          <p:cNvSpPr txBox="1"/>
          <p:nvPr>
            <p:ph idx="1" type="body"/>
          </p:nvPr>
        </p:nvSpPr>
        <p:spPr>
          <a:xfrm>
            <a:off x="838200" y="1462425"/>
            <a:ext cx="10515600" cy="468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0" name="Google Shape;150;g2ec9c2aeec0_1_16"/>
          <p:cNvPicPr preferRelativeResize="0"/>
          <p:nvPr/>
        </p:nvPicPr>
        <p:blipFill>
          <a:blip r:embed="rId3">
            <a:alphaModFix/>
          </a:blip>
          <a:stretch>
            <a:fillRect/>
          </a:stretch>
        </p:blipFill>
        <p:spPr>
          <a:xfrm>
            <a:off x="838200" y="1462424"/>
            <a:ext cx="5270851" cy="2850700"/>
          </a:xfrm>
          <a:prstGeom prst="rect">
            <a:avLst/>
          </a:prstGeom>
          <a:noFill/>
          <a:ln>
            <a:noFill/>
          </a:ln>
        </p:spPr>
      </p:pic>
      <p:pic>
        <p:nvPicPr>
          <p:cNvPr id="151" name="Google Shape;151;g2ec9c2aeec0_1_16"/>
          <p:cNvPicPr preferRelativeResize="0"/>
          <p:nvPr/>
        </p:nvPicPr>
        <p:blipFill>
          <a:blip r:embed="rId4">
            <a:alphaModFix/>
          </a:blip>
          <a:stretch>
            <a:fillRect/>
          </a:stretch>
        </p:blipFill>
        <p:spPr>
          <a:xfrm>
            <a:off x="6313125" y="1462425"/>
            <a:ext cx="4775551" cy="293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