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251BB9-E6BE-4D75-A8E3-B840B5CC8B67}">
  <a:tblStyle styleId="{AA251BB9-E6BE-4D75-A8E3-B840B5CC8B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8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f7837be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f7837be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f7837bed4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f7837bed4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f7837bed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2f7837bed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e1e3b8e23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e1e3b8e23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f7837bed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2f7837bed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f7837bed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2f7837bed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f7837bed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f7837bed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110d26a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110d26a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110d26a5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110d26a5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110d26a5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110d26a5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110d26a5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3110d26a5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QlymNGYbMv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285872"/>
            <a:ext cx="8222100" cy="14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Referee signals recognition in basketball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Pietro Fronza, Simone Compri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ZED cam</a:t>
            </a: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0975" y="165362"/>
            <a:ext cx="3283026" cy="115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0975" y="1321000"/>
            <a:ext cx="3283024" cy="203842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/>
          <p:nvPr/>
        </p:nvSpPr>
        <p:spPr>
          <a:xfrm>
            <a:off x="311700" y="1249575"/>
            <a:ext cx="5837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Neural depth sensing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Ultrawide field of view with low distortions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Complete sensor stack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Thermal control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7" name="Google Shape;167;p22"/>
          <p:cNvGrpSpPr/>
          <p:nvPr/>
        </p:nvGrpSpPr>
        <p:grpSpPr>
          <a:xfrm>
            <a:off x="152411" y="2372475"/>
            <a:ext cx="2547000" cy="2547000"/>
            <a:chOff x="1293736" y="1258050"/>
            <a:chExt cx="2547000" cy="2547000"/>
          </a:xfrm>
        </p:grpSpPr>
        <p:sp>
          <p:nvSpPr>
            <p:cNvPr id="168" name="Google Shape;168;p22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 b="1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200" b="1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" name="Google Shape;170;p22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Simultaneos localization and mapping</a:t>
              </a:r>
              <a:endParaRPr sz="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1" name="Google Shape;171;p22"/>
          <p:cNvGrpSpPr/>
          <p:nvPr/>
        </p:nvGrpSpPr>
        <p:grpSpPr>
          <a:xfrm>
            <a:off x="1605458" y="2356325"/>
            <a:ext cx="2547000" cy="2547000"/>
            <a:chOff x="3203958" y="1258050"/>
            <a:chExt cx="2547000" cy="2547000"/>
          </a:xfrm>
        </p:grpSpPr>
        <p:sp>
          <p:nvSpPr>
            <p:cNvPr id="172" name="Google Shape;172;p22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 b="1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200" b="1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" name="Google Shape;174;p22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Floor plane detection</a:t>
              </a:r>
              <a:endParaRPr sz="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" name="Google Shape;175;p22"/>
          <p:cNvGrpSpPr/>
          <p:nvPr/>
        </p:nvGrpSpPr>
        <p:grpSpPr>
          <a:xfrm>
            <a:off x="3069002" y="2372475"/>
            <a:ext cx="2547000" cy="2547000"/>
            <a:chOff x="5123977" y="1258050"/>
            <a:chExt cx="2547000" cy="2547000"/>
          </a:xfrm>
        </p:grpSpPr>
        <p:sp>
          <p:nvSpPr>
            <p:cNvPr id="176" name="Google Shape;176;p22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 b="1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200" b="1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" name="Google Shape;178;p22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Skeleton tracking</a:t>
              </a:r>
              <a:endParaRPr sz="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Body tracking with ZED2</a:t>
            </a:r>
            <a:endParaRPr/>
          </a:p>
        </p:txBody>
      </p:sp>
      <p:pic>
        <p:nvPicPr>
          <p:cNvPr id="184" name="Google Shape;184;p23" descr="Here's an example of applying body tracking of stereolabs/zed-examples on github to a crosswalk.&#10;It was taken with a ZED 2 stereo camera.&#10;It's a well-designed software, thank you." title="body tracking by zed 2 stereo camera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6625" y="0"/>
            <a:ext cx="4047375" cy="22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116950"/>
            <a:ext cx="3144649" cy="17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3"/>
          <p:cNvSpPr txBox="1"/>
          <p:nvPr/>
        </p:nvSpPr>
        <p:spPr>
          <a:xfrm>
            <a:off x="311700" y="1328625"/>
            <a:ext cx="44130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Focus on person’s bones detection and tracking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Build keypoints between bones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Implement body fitting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recreates the skeleton based on the history of each tracked person to deduce missing keypoints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41450" y="3116950"/>
            <a:ext cx="2831986" cy="17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MediaPipe</a:t>
            </a:r>
            <a:endParaRPr/>
          </a:p>
        </p:txBody>
      </p:sp>
      <p:sp>
        <p:nvSpPr>
          <p:cNvPr id="193" name="Google Shape;193;p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260300" cy="3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Suite of libraries and tools for you to quickly apply artificial intelligence (AI) and machine learning (ML) techniques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Core functionality: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MediaPipe Tasks: cross-platform APIs and libraries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MediaPipe Models: pre-trained, ready-to-run models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MediaPipe Model Maker: Customize models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4" name="Google Shape;1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0750" y="1334513"/>
            <a:ext cx="2474476" cy="247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Hand landmark detection with MediaPipe</a:t>
            </a:r>
            <a:endParaRPr/>
          </a:p>
        </p:txBody>
      </p:sp>
      <p:sp>
        <p:nvSpPr>
          <p:cNvPr id="200" name="Google Shape;200;p2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50352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Task based on the detection of landmarks of the hands in an image.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Input: image data with a machine learning (ML) model as static data or a continuous stream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Output: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Hand landmarks in image coordinates and world coordinates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Handedness(left/right hand) of multiple detected hands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1" name="Google Shape;2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9125" y="1017799"/>
            <a:ext cx="2517900" cy="28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How the project will be structured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Two phases</a:t>
            </a:r>
            <a:endParaRPr dirty="0"/>
          </a:p>
        </p:txBody>
      </p:sp>
      <p:grpSp>
        <p:nvGrpSpPr>
          <p:cNvPr id="212" name="Google Shape;212;p27"/>
          <p:cNvGrpSpPr/>
          <p:nvPr/>
        </p:nvGrpSpPr>
        <p:grpSpPr>
          <a:xfrm>
            <a:off x="1199172" y="1123889"/>
            <a:ext cx="3460621" cy="2990456"/>
            <a:chOff x="1083025" y="2306625"/>
            <a:chExt cx="1834900" cy="1582671"/>
          </a:xfrm>
        </p:grpSpPr>
        <p:sp>
          <p:nvSpPr>
            <p:cNvPr id="213" name="Google Shape;213;p27"/>
            <p:cNvSpPr txBox="1"/>
            <p:nvPr/>
          </p:nvSpPr>
          <p:spPr>
            <a:xfrm>
              <a:off x="1235822" y="2695024"/>
              <a:ext cx="15051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“Static” referee signal recognition</a:t>
              </a:r>
              <a:endParaRPr sz="1000"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" name="Google Shape;214;p27"/>
            <p:cNvSpPr txBox="1"/>
            <p:nvPr/>
          </p:nvSpPr>
          <p:spPr>
            <a:xfrm>
              <a:off x="1215693" y="2994696"/>
              <a:ext cx="1545600" cy="89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Signal recognition with the referee still in front of the camera.</a:t>
              </a:r>
              <a:endParaRPr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it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The challenges regards the classification of several signals the referee can do to signal the table of what happened in the match.</a:t>
              </a:r>
              <a:endParaRPr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" name="Google Shape;215;p2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  </a:t>
              </a: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27"/>
          <p:cNvGrpSpPr/>
          <p:nvPr/>
        </p:nvGrpSpPr>
        <p:grpSpPr>
          <a:xfrm>
            <a:off x="4507401" y="1123884"/>
            <a:ext cx="3460621" cy="2990481"/>
            <a:chOff x="1083025" y="2306625"/>
            <a:chExt cx="1834900" cy="1582684"/>
          </a:xfrm>
        </p:grpSpPr>
        <p:sp>
          <p:nvSpPr>
            <p:cNvPr id="218" name="Google Shape;218;p27"/>
            <p:cNvSpPr txBox="1"/>
            <p:nvPr/>
          </p:nvSpPr>
          <p:spPr>
            <a:xfrm>
              <a:off x="1235818" y="2695027"/>
              <a:ext cx="1505100" cy="2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“In game” referee signal recognition</a:t>
              </a:r>
              <a:endParaRPr sz="10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9" name="Google Shape;219;p27"/>
            <p:cNvSpPr txBox="1"/>
            <p:nvPr/>
          </p:nvSpPr>
          <p:spPr>
            <a:xfrm>
              <a:off x="1215704" y="3001909"/>
              <a:ext cx="1545600" cy="88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Referee signal’s recognition in a game.</a:t>
              </a:r>
              <a:endParaRPr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it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The challenges will be regarding the identification of the referee on the field and various occlusions due to the movements of the players.</a:t>
              </a:r>
              <a:endParaRPr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" name="Google Shape;220;p2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  </a:t>
              </a: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222;p27"/>
          <p:cNvSpPr txBox="1"/>
          <p:nvPr/>
        </p:nvSpPr>
        <p:spPr>
          <a:xfrm>
            <a:off x="1199175" y="3748425"/>
            <a:ext cx="4338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In both cases the main base ideas are to use: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Capture gesture with a ZED 2 camera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Elaborate hand lanmarks with MediaPipe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Problem Description</a:t>
            </a:r>
            <a:endParaRPr dirty="0"/>
          </a:p>
        </p:txBody>
      </p:sp>
      <p:sp>
        <p:nvSpPr>
          <p:cNvPr id="92" name="Google Shape;92;p14"/>
          <p:cNvSpPr txBox="1"/>
          <p:nvPr/>
        </p:nvSpPr>
        <p:spPr>
          <a:xfrm>
            <a:off x="311700" y="3138075"/>
            <a:ext cx="3743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Unfortunately, this job is not so simple, and the task is usually entrusted to the scorekeeper.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Very prone to error due to human interaction.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375" y="2661200"/>
            <a:ext cx="4964626" cy="2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311700" y="1108000"/>
            <a:ext cx="7932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A common problem during a basketball match regards the timer management.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In fact, it should be stopped in response to some signals from the referee.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State of the art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State of the art</a:t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311700" y="2124825"/>
            <a:ext cx="1516200" cy="1136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4294967295"/>
          </p:nvPr>
        </p:nvSpPr>
        <p:spPr>
          <a:xfrm>
            <a:off x="311700" y="2399074"/>
            <a:ext cx="2257200" cy="5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1978051" y="2124825"/>
            <a:ext cx="1720200" cy="11361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4294967295"/>
          </p:nvPr>
        </p:nvSpPr>
        <p:spPr>
          <a:xfrm>
            <a:off x="2291175" y="2399074"/>
            <a:ext cx="2257200" cy="5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3848400" y="2124825"/>
            <a:ext cx="1437600" cy="11361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4294967295"/>
          </p:nvPr>
        </p:nvSpPr>
        <p:spPr>
          <a:xfrm>
            <a:off x="4083812" y="2399074"/>
            <a:ext cx="1175400" cy="5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5494638" y="2124825"/>
            <a:ext cx="1437600" cy="11361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4294967295"/>
          </p:nvPr>
        </p:nvSpPr>
        <p:spPr>
          <a:xfrm>
            <a:off x="5730049" y="2399074"/>
            <a:ext cx="1175400" cy="5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7167675" y="2124825"/>
            <a:ext cx="1437600" cy="11361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4294967295"/>
          </p:nvPr>
        </p:nvSpPr>
        <p:spPr>
          <a:xfrm>
            <a:off x="7403087" y="2399074"/>
            <a:ext cx="1175400" cy="5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 dirty="0"/>
              <a:t>Vision Based Referee Sign Language Recognition</a:t>
            </a:r>
            <a:endParaRPr sz="2800" dirty="0"/>
          </a:p>
        </p:txBody>
      </p:sp>
      <p:sp>
        <p:nvSpPr>
          <p:cNvPr id="120" name="Google Shape;120;p17"/>
          <p:cNvSpPr txBox="1"/>
          <p:nvPr/>
        </p:nvSpPr>
        <p:spPr>
          <a:xfrm>
            <a:off x="324100" y="1242100"/>
            <a:ext cx="57978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Gesture feature divided in: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Static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Hand feature extraction with Kinect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SVM (with centroid distance) for hand posture classification (98,2% accuracy)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Dynamic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Gesture scored against 11 HMMs (Referee CommLang)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6825" y="1242105"/>
            <a:ext cx="3605474" cy="72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3450" y="2048825"/>
            <a:ext cx="2475750" cy="19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0813" y="2981037"/>
            <a:ext cx="2282375" cy="13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311700" y="2935300"/>
            <a:ext cx="30120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Finite state machine for transitions between systems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Dataset: four users performing the set of commands in front of the camera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Hand Signs recognition using ML and DL</a:t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311700" y="1141425"/>
            <a:ext cx="57117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arenR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Capturing gesture input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arenR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Pre-processing for noise reduction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Face region identification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arenR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Relevant feature extraction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Input -&gt; Contour -&gt; Centroid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arenR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Recognition models (cross validation and trained models)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SVM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CNN (4 convolutional layers and 2 fully connected)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Custom dataset created in real time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Results (accuracy)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1775" y="1141425"/>
            <a:ext cx="2530528" cy="24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9975" y="3253400"/>
            <a:ext cx="3295650" cy="1371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3" name="Google Shape;133;p18"/>
          <p:cNvGraphicFramePr/>
          <p:nvPr>
            <p:extLst>
              <p:ext uri="{D42A27DB-BD31-4B8C-83A1-F6EECF244321}">
                <p14:modId xmlns:p14="http://schemas.microsoft.com/office/powerpoint/2010/main" val="2661236913"/>
              </p:ext>
            </p:extLst>
          </p:nvPr>
        </p:nvGraphicFramePr>
        <p:xfrm>
          <a:off x="311700" y="3911925"/>
          <a:ext cx="2819512" cy="718475"/>
        </p:xfrm>
        <a:graphic>
          <a:graphicData uri="http://schemas.openxmlformats.org/drawingml/2006/table">
            <a:tbl>
              <a:tblPr>
                <a:noFill/>
                <a:tableStyleId>{AA251BB9-E6BE-4D75-A8E3-B840B5CC8B67}</a:tableStyleId>
              </a:tblPr>
              <a:tblGrid>
                <a:gridCol w="88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 dirty="0"/>
                        <a:t>ASL gestures</a:t>
                      </a:r>
                      <a:endParaRPr sz="1000" dirty="0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Action gestures</a:t>
                      </a:r>
                      <a:endParaRPr sz="1000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1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CNN</a:t>
                      </a:r>
                      <a:endParaRPr sz="1000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 dirty="0"/>
                        <a:t>97%</a:t>
                      </a:r>
                      <a:endParaRPr sz="1000" dirty="0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93%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1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SVM</a:t>
                      </a:r>
                      <a:endParaRPr sz="1000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84%</a:t>
                      </a:r>
                      <a:endParaRPr sz="1000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 dirty="0"/>
                        <a:t>80%</a:t>
                      </a:r>
                      <a:endParaRPr sz="1000"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311700" y="1745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Basketball Referee Signal</a:t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0" y="662700"/>
            <a:ext cx="6255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Recognition of basketball referee signals from real-time videos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Julius Žemgulys, Vidas Raudonis, Rytis Maskeliūnas, Robertas Damaševičius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 rotWithShape="1">
          <a:blip r:embed="rId3">
            <a:alphaModFix/>
          </a:blip>
          <a:srcRect l="179" r="179"/>
          <a:stretch/>
        </p:blipFill>
        <p:spPr>
          <a:xfrm>
            <a:off x="5509474" y="2273050"/>
            <a:ext cx="3634526" cy="287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6750" y="2571750"/>
            <a:ext cx="2582587" cy="257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1329" y="0"/>
            <a:ext cx="2962672" cy="139792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/>
        </p:nvSpPr>
        <p:spPr>
          <a:xfrm>
            <a:off x="144900" y="1287925"/>
            <a:ext cx="5812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it" dirty="0">
                <a:latin typeface="Roboto"/>
                <a:ea typeface="Roboto"/>
                <a:cs typeface="Roboto"/>
                <a:sym typeface="Roboto"/>
              </a:rPr>
              <a:t>Image preprocessing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it" dirty="0">
                <a:latin typeface="Roboto"/>
                <a:ea typeface="Roboto"/>
                <a:cs typeface="Roboto"/>
                <a:sym typeface="Roboto"/>
              </a:rPr>
              <a:t>Sobel operator for edge detection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it" dirty="0">
                <a:latin typeface="Roboto"/>
                <a:ea typeface="Roboto"/>
                <a:cs typeface="Roboto"/>
                <a:sym typeface="Roboto"/>
              </a:rPr>
              <a:t>Extraction of HOG features (image cropped to 128 x 64 pixels)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it" dirty="0">
                <a:latin typeface="Roboto"/>
                <a:ea typeface="Roboto"/>
                <a:cs typeface="Roboto"/>
                <a:sym typeface="Roboto"/>
              </a:rPr>
              <a:t>Extraction of LBP features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it" dirty="0">
                <a:latin typeface="Roboto"/>
                <a:ea typeface="Roboto"/>
                <a:cs typeface="Roboto"/>
                <a:sym typeface="Roboto"/>
              </a:rPr>
              <a:t>SVM for classification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311700" y="3077225"/>
            <a:ext cx="25149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For classification was used Region-Of-Interest.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Non-maximum suppression (NMS) to eliminate overlapping windows.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311700" y="94650"/>
            <a:ext cx="8650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 dirty="0"/>
              <a:t>Referee Signals recognition with wearable devices</a:t>
            </a:r>
            <a:endParaRPr sz="2800" dirty="0"/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52750"/>
            <a:ext cx="4057650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888" y="1129125"/>
            <a:ext cx="3571875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/>
        </p:nvSpPr>
        <p:spPr>
          <a:xfrm>
            <a:off x="311700" y="613300"/>
            <a:ext cx="4707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oboto"/>
                <a:ea typeface="Roboto"/>
                <a:cs typeface="Roboto"/>
                <a:sym typeface="Roboto"/>
              </a:rPr>
              <a:t>Very high accuracy.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oboto"/>
                <a:ea typeface="Roboto"/>
                <a:cs typeface="Roboto"/>
                <a:sym typeface="Roboto"/>
              </a:rPr>
              <a:t>HOG and LBP for image segmentation.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0050" y="702450"/>
            <a:ext cx="4580318" cy="428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What we are going to do?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Microsoft Office PowerPoint</Application>
  <PresentationFormat>Presentazione su schermo (16:9)</PresentationFormat>
  <Paragraphs>97</Paragraphs>
  <Slides>15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8" baseType="lpstr">
      <vt:lpstr>Arial</vt:lpstr>
      <vt:lpstr>Roboto</vt:lpstr>
      <vt:lpstr>Geometric</vt:lpstr>
      <vt:lpstr>Referee signals recognition in basketball</vt:lpstr>
      <vt:lpstr>Problem Description</vt:lpstr>
      <vt:lpstr>State of the art</vt:lpstr>
      <vt:lpstr>State of the art</vt:lpstr>
      <vt:lpstr>Vision Based Referee Sign Language Recognition</vt:lpstr>
      <vt:lpstr>Hand Signs recognition using ML and DL</vt:lpstr>
      <vt:lpstr>Basketball Referee Signal</vt:lpstr>
      <vt:lpstr>Referee Signals recognition with wearable devices</vt:lpstr>
      <vt:lpstr>What we are going to do?</vt:lpstr>
      <vt:lpstr>ZED cam</vt:lpstr>
      <vt:lpstr>Body tracking with ZED2</vt:lpstr>
      <vt:lpstr>MediaPipe</vt:lpstr>
      <vt:lpstr>Hand landmark detection with MediaPipe</vt:lpstr>
      <vt:lpstr>How the project will be structured</vt:lpstr>
      <vt:lpstr>Two phases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Referee signals recognition in basketball</dc:title>
  <cp:lastModifiedBy>Compri, Simone</cp:lastModifiedBy>
  <cp:revision>1</cp:revision>
  <dcterms:modified xsi:type="dcterms:W3CDTF">2023-05-11T13:03:18Z</dcterms:modified>
</cp:coreProperties>
</file>