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nton" charset="1" panose="00000500000000000000"/>
      <p:regular r:id="rId16"/>
    </p:embeddedFont>
    <p:embeddedFont>
      <p:font typeface="Montserrat Bold" charset="1" panose="00000800000000000000"/>
      <p:regular r:id="rId17"/>
    </p:embeddedFont>
    <p:embeddedFont>
      <p:font typeface="Open Sans Bold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57611" y="-1286368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43479" y="690861"/>
            <a:ext cx="1191540" cy="119154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241813" y="8802151"/>
            <a:ext cx="3086100" cy="308610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241813" y="8440825"/>
            <a:ext cx="1191540" cy="119154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28916" y="9058516"/>
            <a:ext cx="399568" cy="39956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6241813" y="1882401"/>
            <a:ext cx="712885" cy="712885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539033" y="3636533"/>
            <a:ext cx="4616388" cy="737246"/>
            <a:chOff x="0" y="0"/>
            <a:chExt cx="2544742" cy="4064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544742" cy="406400"/>
            </a:xfrm>
            <a:custGeom>
              <a:avLst/>
              <a:gdLst/>
              <a:ahLst/>
              <a:cxnLst/>
              <a:rect r="r" b="b" t="t" l="l"/>
              <a:pathLst>
                <a:path h="406400" w="2544742">
                  <a:moveTo>
                    <a:pt x="2341542" y="0"/>
                  </a:moveTo>
                  <a:cubicBezTo>
                    <a:pt x="2453766" y="0"/>
                    <a:pt x="2544742" y="90976"/>
                    <a:pt x="2544742" y="203200"/>
                  </a:cubicBezTo>
                  <a:cubicBezTo>
                    <a:pt x="2544742" y="315424"/>
                    <a:pt x="2453766" y="406400"/>
                    <a:pt x="2341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2544742" cy="454025"/>
            </a:xfrm>
            <a:prstGeom prst="rect">
              <a:avLst/>
            </a:prstGeom>
          </p:spPr>
          <p:txBody>
            <a:bodyPr anchor="ctr" rtlCol="false" tIns="31690" lIns="31690" bIns="31690" rIns="31690"/>
            <a:lstStyle/>
            <a:p>
              <a:pPr algn="ctr" marL="0" indent="0" lvl="0">
                <a:lnSpc>
                  <a:spcPts val="32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406380" y="353762"/>
            <a:ext cx="932869" cy="932869"/>
          </a:xfrm>
          <a:custGeom>
            <a:avLst/>
            <a:gdLst/>
            <a:ahLst/>
            <a:cxnLst/>
            <a:rect r="r" b="b" t="t" l="l"/>
            <a:pathLst>
              <a:path h="932869" w="932869">
                <a:moveTo>
                  <a:pt x="0" y="0"/>
                </a:moveTo>
                <a:lnTo>
                  <a:pt x="932869" y="0"/>
                </a:lnTo>
                <a:lnTo>
                  <a:pt x="932869" y="932869"/>
                </a:lnTo>
                <a:lnTo>
                  <a:pt x="0" y="9328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502366" y="4554754"/>
            <a:ext cx="15989576" cy="314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791"/>
              </a:lnSpc>
            </a:pPr>
            <a:r>
              <a:rPr lang="en-US" sz="20659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LA BOURSE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5629817" y="325187"/>
            <a:ext cx="2649763" cy="33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2024  /  2025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531883" y="7835358"/>
            <a:ext cx="10893293" cy="469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7"/>
              </a:lnSpc>
            </a:pPr>
            <a:r>
              <a:rPr lang="en-US" sz="2797" spc="17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SONIA  SAI              ETIA-ANAELLE  SAKOA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708065" y="3774734"/>
            <a:ext cx="4447356" cy="413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6"/>
              </a:lnSpc>
            </a:pPr>
            <a:r>
              <a:rPr lang="en-US" sz="2454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Projet séries temporelles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57611" y="-1286368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935019" y="3187085"/>
            <a:ext cx="14516274" cy="3912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66"/>
              </a:lnSpc>
            </a:pPr>
            <a:r>
              <a:rPr lang="en-US" sz="25721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MERCI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43479" y="690861"/>
            <a:ext cx="1191540" cy="119154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6241813" y="8802151"/>
            <a:ext cx="3086100" cy="308610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28916" y="9058516"/>
            <a:ext cx="399568" cy="399568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6402137" y="1525959"/>
            <a:ext cx="712885" cy="71288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7037367" y="9258300"/>
            <a:ext cx="1038609" cy="1038609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57611" y="-1286368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43479" y="690861"/>
            <a:ext cx="1191540" cy="11915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551030" y="4274147"/>
            <a:ext cx="11381566" cy="1138156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037367" y="9258300"/>
            <a:ext cx="1038609" cy="1038609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45779" y="3619012"/>
            <a:ext cx="399568" cy="399568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45779" y="4354896"/>
            <a:ext cx="389240" cy="38924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33869" y="5794097"/>
            <a:ext cx="389240" cy="389240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530629" y="6878374"/>
            <a:ext cx="389240" cy="389240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556107" y="7895977"/>
            <a:ext cx="389240" cy="389240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6047193" y="1092011"/>
            <a:ext cx="389240" cy="389240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556107" y="5134661"/>
            <a:ext cx="389240" cy="389240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0108721" y="1799732"/>
            <a:ext cx="6928646" cy="6928646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532" t="0" r="-12532" b="0"/>
              </a:stretch>
            </a:blipFill>
            <a:ln w="171450" cap="sq">
              <a:solidFill>
                <a:srgbClr val="FFFFFF"/>
              </a:solidFill>
              <a:prstDash val="solid"/>
              <a:miter/>
            </a:ln>
          </p:spPr>
        </p:sp>
      </p:grpSp>
      <p:sp>
        <p:nvSpPr>
          <p:cNvPr name="TextBox 37" id="37"/>
          <p:cNvSpPr txBox="true"/>
          <p:nvPr/>
        </p:nvSpPr>
        <p:spPr>
          <a:xfrm rot="0">
            <a:off x="1530629" y="1989991"/>
            <a:ext cx="7038635" cy="1439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75"/>
              </a:lnSpc>
            </a:pPr>
            <a:r>
              <a:rPr lang="en-US" sz="9396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SOMMAIRE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2126399" y="3604131"/>
            <a:ext cx="4870522" cy="414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6"/>
              </a:lnSpc>
            </a:pPr>
            <a:r>
              <a:rPr lang="en-US" sz="2433" spc="155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INTRODUCTION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281617" y="3629745"/>
            <a:ext cx="92789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276454" y="4350240"/>
            <a:ext cx="92789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264543" y="5801067"/>
            <a:ext cx="92789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261303" y="6894869"/>
            <a:ext cx="92789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2126399" y="5065886"/>
            <a:ext cx="6746922" cy="414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6"/>
              </a:lnSpc>
            </a:pPr>
            <a:r>
              <a:rPr lang="en-US" sz="2433" spc="155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Ségmentation du marché boursier 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2126399" y="5808665"/>
            <a:ext cx="6746922" cy="414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6"/>
              </a:lnSpc>
            </a:pPr>
            <a:r>
              <a:rPr lang="en-US" sz="2433" spc="155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Analyse des données de TESLA 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2126399" y="6627645"/>
            <a:ext cx="6746922" cy="843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6"/>
              </a:lnSpc>
            </a:pPr>
            <a:r>
              <a:rPr lang="en-US" sz="2433" spc="155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Prévision des actions de TESLA  (création + déploiement modèle)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286781" y="7896382"/>
            <a:ext cx="92789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6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7148086" y="9552179"/>
            <a:ext cx="927891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01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2126399" y="4340715"/>
            <a:ext cx="6746922" cy="414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6"/>
              </a:lnSpc>
            </a:pPr>
            <a:r>
              <a:rPr lang="en-US" sz="2433" spc="155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Objectifs du projet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2126399" y="7870768"/>
            <a:ext cx="6746922" cy="414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6"/>
              </a:lnSpc>
            </a:pPr>
            <a:r>
              <a:rPr lang="en-US" sz="2433" spc="155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Conclusion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291624" y="5141630"/>
            <a:ext cx="92789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937588" y="-4796437"/>
            <a:ext cx="8549194" cy="854919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222949" y="8925787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63498" y="976050"/>
            <a:ext cx="6928646" cy="692864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38996" t="0" r="-38996" b="0"/>
              </a:stretch>
            </a:blipFill>
            <a:ln w="171450" cap="sq">
              <a:solidFill>
                <a:srgbClr val="FFFFFF"/>
              </a:solidFill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16837583" y="1599948"/>
            <a:ext cx="399568" cy="399568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7743417" y="736795"/>
            <a:ext cx="7038635" cy="1439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75"/>
              </a:lnSpc>
            </a:pPr>
            <a:r>
              <a:rPr lang="en-US" sz="9396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INTRODUCTION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743417" y="2579292"/>
            <a:ext cx="9493734" cy="3674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6"/>
              </a:lnSpc>
            </a:pPr>
            <a:r>
              <a:rPr lang="en-US" sz="2333" spc="14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La bourse, ou marché boursier, c’est un endroit (physique ou numérique) où s’échangent des titres financiers, principalement des actions et des obligations. </a:t>
            </a:r>
          </a:p>
          <a:p>
            <a:pPr algn="l">
              <a:lnSpc>
                <a:spcPts val="3266"/>
              </a:lnSpc>
            </a:pPr>
            <a:r>
              <a:rPr lang="en-US" sz="2333" spc="14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• Actions : parts d’une entreprise. Quand tu achètes une action Tesla, tu deviens en quelque sorte co-propriétaire d’une toute petite partie de Tesla.</a:t>
            </a:r>
          </a:p>
          <a:p>
            <a:pPr algn="l">
              <a:lnSpc>
                <a:spcPts val="3266"/>
              </a:lnSpc>
            </a:pPr>
            <a:r>
              <a:rPr lang="en-US" sz="2333" spc="14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• Obligations : prêts faits à une entreprise ou à un État, en échange d’intérêts.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7037367" y="9258300"/>
            <a:ext cx="1038609" cy="1038609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7092727" y="9552179"/>
            <a:ext cx="927891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707129" y="7928692"/>
            <a:ext cx="12385597" cy="203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6"/>
              </a:lnSpc>
            </a:pPr>
            <a:r>
              <a:rPr lang="en-US" sz="2333" spc="14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Dans ce projet, nous adoptons une approche scientifique de l’analyse boursière en mobilisant des techniques de Data Science, Machine Learning et modélisation de séries temporelles.</a:t>
            </a:r>
          </a:p>
          <a:p>
            <a:pPr algn="l">
              <a:lnSpc>
                <a:spcPts val="3266"/>
              </a:lnSpc>
            </a:pPr>
          </a:p>
          <a:p>
            <a:pPr algn="l">
              <a:lnSpc>
                <a:spcPts val="3266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22949" y="8925787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837583" y="1599948"/>
            <a:ext cx="399568" cy="39956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156625" y="4611512"/>
            <a:ext cx="389240" cy="38924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025019" y="2518924"/>
            <a:ext cx="14237963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75"/>
              </a:lnSpc>
            </a:pPr>
            <a:r>
              <a:rPr lang="en-US" sz="9396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OBJECTIFS DU PROJET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752395" y="4586304"/>
            <a:ext cx="6390631" cy="414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6"/>
              </a:lnSpc>
            </a:pPr>
            <a:r>
              <a:rPr lang="en-US" sz="2433" spc="155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Analyse des Données de Marché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56625" y="5194891"/>
            <a:ext cx="6986401" cy="126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</a:t>
            </a:r>
            <a:r>
              <a:rPr lang="en-US" b="true" sz="2000" strike="noStrike" u="non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ollecter et explorer les données boursières historiques pour comprendre les tendances et la volatilité du marché.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9851283" y="4611512"/>
            <a:ext cx="389240" cy="38924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0447053" y="4586304"/>
            <a:ext cx="4348229" cy="414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6"/>
              </a:lnSpc>
            </a:pPr>
            <a:r>
              <a:rPr lang="en-US" sz="2433" spc="155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Modélisation Prédictive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851283" y="5194891"/>
            <a:ext cx="6986401" cy="126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</a:t>
            </a:r>
            <a:r>
              <a:rPr lang="en-US" b="true" sz="2000" strike="noStrike" u="non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onstruire des modèles de prévision (ARIMA, SARIMAX, LSTM, Prophet) pour anticiper l’évolution des actions, notamment celles de TESLA.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2156625" y="7115766"/>
            <a:ext cx="389240" cy="389240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2752395" y="7090558"/>
            <a:ext cx="5474069" cy="414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6"/>
              </a:lnSpc>
            </a:pPr>
            <a:r>
              <a:rPr lang="en-US" sz="2433" spc="155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Nettoyage et Prétraitement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156625" y="7699146"/>
            <a:ext cx="6986401" cy="126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</a:t>
            </a:r>
            <a:r>
              <a:rPr lang="en-US" b="true" sz="2000" strike="noStrike" u="non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raiter les valeurs manquantes, détecter les anomalies et normaliser les données pour garantir la qualité des analyses.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9851283" y="7115766"/>
            <a:ext cx="389240" cy="389240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0447053" y="7090558"/>
            <a:ext cx="5775896" cy="414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6"/>
              </a:lnSpc>
            </a:pPr>
            <a:r>
              <a:rPr lang="en-US" sz="2433" spc="155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Interprétation &amp; Déploiement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851283" y="7699146"/>
            <a:ext cx="6986401" cy="126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Évalue</a:t>
            </a:r>
            <a:r>
              <a:rPr lang="en-US" b="true" sz="2000" strike="noStrike" u="non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 la performance des modèles, interpréter les résultats et déployer une API de prédiction pour un usage opérationnel.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-1357611" y="-1286368"/>
            <a:ext cx="3086100" cy="3086100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743479" y="690861"/>
            <a:ext cx="1191540" cy="1191540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7037367" y="9258300"/>
            <a:ext cx="1038609" cy="1038609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17092727" y="9552179"/>
            <a:ext cx="927891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759487" y="-4244039"/>
            <a:ext cx="7516766" cy="751676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037367" y="9258300"/>
            <a:ext cx="1038609" cy="103860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1850545"/>
            <a:ext cx="12982368" cy="5381073"/>
          </a:xfrm>
          <a:custGeom>
            <a:avLst/>
            <a:gdLst/>
            <a:ahLst/>
            <a:cxnLst/>
            <a:rect r="r" b="b" t="t" l="l"/>
            <a:pathLst>
              <a:path h="5381073" w="12982368">
                <a:moveTo>
                  <a:pt x="0" y="0"/>
                </a:moveTo>
                <a:lnTo>
                  <a:pt x="12982368" y="0"/>
                </a:lnTo>
                <a:lnTo>
                  <a:pt x="12982368" y="5381073"/>
                </a:lnTo>
                <a:lnTo>
                  <a:pt x="0" y="53810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48939" y="631345"/>
            <a:ext cx="14146879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SÉGMENTATION DU MARCHÉ BOURSIER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558961"/>
            <a:ext cx="3851710" cy="83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Tes</a:t>
            </a:r>
            <a:r>
              <a:rPr lang="en-US" b="true" sz="2000" strike="noStrike" u="non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la (violet) présente une volatilité élevée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502843" y="7558961"/>
            <a:ext cx="3851710" cy="126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Met</a:t>
            </a:r>
            <a:r>
              <a:rPr lang="en-US" b="true" sz="2000" strike="noStrike" u="non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 (en rouge) affiche une croissance très marquée à long terme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651133" y="7558961"/>
            <a:ext cx="3851710" cy="83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Apple, Am</a:t>
            </a:r>
            <a:r>
              <a:rPr lang="en-US" b="true" sz="2000" strike="noStrike" u="non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azon et Google ont des trajectoires plus stables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354552" y="7558961"/>
            <a:ext cx="3851710" cy="212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Impact du COVID-19 e</a:t>
            </a:r>
            <a:r>
              <a:rPr lang="en-US" b="true" sz="2000" strike="noStrike" u="non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 2020 visible sur toutes les courbes (baisse marquée suivie d’un rebond).</a:t>
            </a:r>
          </a:p>
          <a:p>
            <a:pPr algn="l" marL="0" indent="0" lvl="0">
              <a:lnSpc>
                <a:spcPts val="340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7092727" y="9552179"/>
            <a:ext cx="927891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04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22949" y="8925787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357611" y="-1286368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43479" y="690861"/>
            <a:ext cx="1191540" cy="119154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724263" y="1135856"/>
            <a:ext cx="997371" cy="99737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6464740" y="1799732"/>
            <a:ext cx="11301259" cy="6229819"/>
          </a:xfrm>
          <a:custGeom>
            <a:avLst/>
            <a:gdLst/>
            <a:ahLst/>
            <a:cxnLst/>
            <a:rect r="r" b="b" t="t" l="l"/>
            <a:pathLst>
              <a:path h="6229819" w="11301259">
                <a:moveTo>
                  <a:pt x="0" y="0"/>
                </a:moveTo>
                <a:lnTo>
                  <a:pt x="11301259" y="0"/>
                </a:lnTo>
                <a:lnTo>
                  <a:pt x="11301259" y="6229819"/>
                </a:lnTo>
                <a:lnTo>
                  <a:pt x="0" y="62298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762529" y="2903048"/>
            <a:ext cx="3851710" cy="83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Deux groupes d’</a:t>
            </a:r>
            <a:r>
              <a:rPr lang="en-US" b="true" sz="2000" strike="noStrike" u="non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actions sont clairement identifiables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43479" y="4308475"/>
            <a:ext cx="3851710" cy="126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 cluster central regroupe des </a:t>
            </a:r>
            <a:r>
              <a:rPr lang="en-US" b="true" sz="2000" strike="noStrike" u="non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actions aux variations modérées et plus régulières.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43479" y="6143625"/>
            <a:ext cx="3851710" cy="169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 cluster étendu contient des </a:t>
            </a:r>
            <a:r>
              <a:rPr lang="en-US" b="true" sz="2000" strike="noStrike" u="non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actions avec une forte volatilité ou des dynamiques atypiques (ex : Tesla).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7037367" y="9258300"/>
            <a:ext cx="1038609" cy="1038609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7092727" y="9552179"/>
            <a:ext cx="927891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05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22949" y="8925787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15848" y="681336"/>
            <a:ext cx="14363859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75"/>
              </a:lnSpc>
            </a:pPr>
            <a:r>
              <a:rPr lang="en-US" sz="9396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DÉTECTION D’ANOMALIES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1357611" y="-1286368"/>
            <a:ext cx="3086100" cy="30861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43479" y="690861"/>
            <a:ext cx="1191540" cy="119154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6464740" y="2897446"/>
            <a:ext cx="11301259" cy="4704149"/>
          </a:xfrm>
          <a:custGeom>
            <a:avLst/>
            <a:gdLst/>
            <a:ahLst/>
            <a:cxnLst/>
            <a:rect r="r" b="b" t="t" l="l"/>
            <a:pathLst>
              <a:path h="4704149" w="11301259">
                <a:moveTo>
                  <a:pt x="0" y="0"/>
                </a:moveTo>
                <a:lnTo>
                  <a:pt x="11301259" y="0"/>
                </a:lnTo>
                <a:lnTo>
                  <a:pt x="11301259" y="4704149"/>
                </a:lnTo>
                <a:lnTo>
                  <a:pt x="0" y="47041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7037367" y="9258300"/>
            <a:ext cx="1038609" cy="1038609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7092727" y="9552179"/>
            <a:ext cx="927891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06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4897630"/>
            <a:ext cx="5242453" cy="469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2000" b="tru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22    2018-02-05</a:t>
            </a:r>
          </a:p>
          <a:p>
            <a:pPr algn="l">
              <a:lnSpc>
                <a:spcPts val="3400"/>
              </a:lnSpc>
            </a:pPr>
            <a:r>
              <a:rPr lang="en-US" sz="2000" b="tru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26    2018-02-09</a:t>
            </a:r>
          </a:p>
          <a:p>
            <a:pPr algn="l">
              <a:lnSpc>
                <a:spcPts val="3400"/>
              </a:lnSpc>
            </a:pPr>
            <a:r>
              <a:rPr lang="en-US" sz="2000" b="tru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58    2018-03-28</a:t>
            </a:r>
          </a:p>
          <a:p>
            <a:pPr algn="l">
              <a:lnSpc>
                <a:spcPts val="3400"/>
              </a:lnSpc>
            </a:pPr>
            <a:r>
              <a:rPr lang="en-US" sz="2000" b="tru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223   2018-11-20</a:t>
            </a:r>
          </a:p>
          <a:p>
            <a:pPr algn="l">
              <a:lnSpc>
                <a:spcPts val="3400"/>
              </a:lnSpc>
            </a:pPr>
            <a:r>
              <a:rPr lang="en-US" sz="2000" b="tru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243   2018-12-20</a:t>
            </a:r>
          </a:p>
          <a:p>
            <a:pPr algn="l">
              <a:lnSpc>
                <a:spcPts val="3400"/>
              </a:lnSpc>
            </a:pPr>
            <a:r>
              <a:rPr lang="en-US" sz="2000" b="tru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244 </a:t>
            </a:r>
            <a:r>
              <a:rPr lang="en-US" sz="2000" b="tru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2018-12-21</a:t>
            </a:r>
          </a:p>
          <a:p>
            <a:pPr algn="l" marL="0" indent="0" lvl="0">
              <a:lnSpc>
                <a:spcPts val="34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245 </a:t>
            </a:r>
            <a:r>
              <a:rPr lang="en-US" b="true" sz="2000" strike="noStrike" u="non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2018-12-24</a:t>
            </a:r>
          </a:p>
          <a:p>
            <a:pPr algn="l" marL="0" indent="0" lvl="0">
              <a:lnSpc>
                <a:spcPts val="3400"/>
              </a:lnSpc>
              <a:spcBef>
                <a:spcPct val="0"/>
              </a:spcBef>
            </a:pPr>
            <a:r>
              <a:rPr lang="en-US" b="true" sz="2000" strike="noStrike" u="non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246   2018-12-26</a:t>
            </a:r>
          </a:p>
          <a:p>
            <a:pPr algn="l" marL="0" indent="0" lvl="0">
              <a:lnSpc>
                <a:spcPts val="3400"/>
              </a:lnSpc>
              <a:spcBef>
                <a:spcPct val="0"/>
              </a:spcBef>
            </a:pPr>
            <a:r>
              <a:rPr lang="en-US" b="true" sz="2000" strike="noStrike" u="non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251   2019-01-03</a:t>
            </a:r>
          </a:p>
          <a:p>
            <a:pPr algn="l" marL="0" indent="0" lvl="0">
              <a:lnSpc>
                <a:spcPts val="3400"/>
              </a:lnSpc>
              <a:spcBef>
                <a:spcPct val="0"/>
              </a:spcBef>
            </a:pPr>
            <a:r>
              <a:rPr lang="en-US" b="true" sz="2000" strike="noStrike" u="non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523   2020-02-03</a:t>
            </a:r>
          </a:p>
          <a:p>
            <a:pPr algn="l" marL="0" indent="0" lvl="0">
              <a:lnSpc>
                <a:spcPts val="3400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615848" y="2568717"/>
            <a:ext cx="5242453" cy="169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Les anomalies détectées c</a:t>
            </a:r>
            <a:r>
              <a:rPr lang="en-US" b="true" sz="2000" strike="noStrike" u="non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orrespondent à des variations inhabituelles du cours de TSLA, identifiées sur l’ensemble de la période.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57611" y="-1286368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43479" y="690861"/>
            <a:ext cx="1191540" cy="11915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163991" y="681336"/>
            <a:ext cx="15433714" cy="240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75"/>
              </a:lnSpc>
            </a:pPr>
            <a:r>
              <a:rPr lang="en-US" sz="7896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PRÉVISION DES ACTIONS DE TESLA </a:t>
            </a:r>
          </a:p>
          <a:p>
            <a:pPr algn="l">
              <a:lnSpc>
                <a:spcPts val="9475"/>
              </a:lnSpc>
            </a:pPr>
            <a:r>
              <a:rPr lang="en-US" sz="7896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( CRÉATION + DÉPLOIEMENT MODÈLE )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6222949" y="8925787"/>
            <a:ext cx="3086100" cy="308610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222949" y="1135856"/>
            <a:ext cx="997371" cy="997371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037367" y="9258300"/>
            <a:ext cx="1038609" cy="1038609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9144000" y="3272726"/>
            <a:ext cx="2528523" cy="5016500"/>
          </a:xfrm>
          <a:custGeom>
            <a:avLst/>
            <a:gdLst/>
            <a:ahLst/>
            <a:cxnLst/>
            <a:rect r="r" b="b" t="t" l="l"/>
            <a:pathLst>
              <a:path h="5016500" w="2528523">
                <a:moveTo>
                  <a:pt x="0" y="0"/>
                </a:moveTo>
                <a:lnTo>
                  <a:pt x="2528523" y="0"/>
                </a:lnTo>
                <a:lnTo>
                  <a:pt x="2528523" y="5016500"/>
                </a:lnTo>
                <a:lnTo>
                  <a:pt x="0" y="5016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742" t="0" r="-95949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2110673" y="3272726"/>
            <a:ext cx="2466265" cy="5016500"/>
          </a:xfrm>
          <a:custGeom>
            <a:avLst/>
            <a:gdLst/>
            <a:ahLst/>
            <a:cxnLst/>
            <a:rect r="r" b="b" t="t" l="l"/>
            <a:pathLst>
              <a:path h="5016500" w="2466265">
                <a:moveTo>
                  <a:pt x="0" y="0"/>
                </a:moveTo>
                <a:lnTo>
                  <a:pt x="2466264" y="0"/>
                </a:lnTo>
                <a:lnTo>
                  <a:pt x="2466264" y="5016500"/>
                </a:lnTo>
                <a:lnTo>
                  <a:pt x="0" y="50165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7092" t="0" r="-108762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017838" y="3272726"/>
            <a:ext cx="2579866" cy="5016500"/>
          </a:xfrm>
          <a:custGeom>
            <a:avLst/>
            <a:gdLst/>
            <a:ahLst/>
            <a:cxnLst/>
            <a:rect r="r" b="b" t="t" l="l"/>
            <a:pathLst>
              <a:path h="5016500" w="2579866">
                <a:moveTo>
                  <a:pt x="0" y="0"/>
                </a:moveTo>
                <a:lnTo>
                  <a:pt x="2579866" y="0"/>
                </a:lnTo>
                <a:lnTo>
                  <a:pt x="2579866" y="5016500"/>
                </a:lnTo>
                <a:lnTo>
                  <a:pt x="0" y="5016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7516" t="0" r="-85028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7092727" y="9552179"/>
            <a:ext cx="927891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07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43806" y="3167951"/>
            <a:ext cx="6285194" cy="5121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4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Graphique 1 : Courbe temporelle de la séquence d'entrée (30 valeurs) avec</a:t>
            </a:r>
            <a:r>
              <a:rPr lang="en-US" b="true" sz="200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b="true" sz="2000" strike="noStrike" u="non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la prédiction en 31ème position, séparées par une ligne verticale.</a:t>
            </a:r>
          </a:p>
          <a:p>
            <a:pPr algn="l">
              <a:lnSpc>
                <a:spcPts val="3400"/>
              </a:lnSpc>
              <a:spcBef>
                <a:spcPct val="0"/>
              </a:spcBef>
            </a:pPr>
          </a:p>
          <a:p>
            <a:pPr algn="l" marL="431801" indent="-215900" lvl="1">
              <a:lnSpc>
                <a:spcPts val="34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 strike="noStrike" u="non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Graphique 2 : Histogramme et densité illustrant la répartition des 31 valeurs.</a:t>
            </a:r>
          </a:p>
          <a:p>
            <a:pPr algn="l">
              <a:lnSpc>
                <a:spcPts val="3400"/>
              </a:lnSpc>
              <a:spcBef>
                <a:spcPct val="0"/>
              </a:spcBef>
            </a:pPr>
          </a:p>
          <a:p>
            <a:pPr algn="l" marL="431801" indent="-215900" lvl="1">
              <a:lnSpc>
                <a:spcPts val="34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 strike="noStrike" u="non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Graphique 3 : Boxplot résumant la médiane, les quartiles et les outliers de la séquence étendue.</a:t>
            </a:r>
          </a:p>
          <a:p>
            <a:pPr algn="l" marL="0" indent="0" lvl="0">
              <a:lnSpc>
                <a:spcPts val="34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22949" y="8925787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357611" y="-1286368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43479" y="690861"/>
            <a:ext cx="1191540" cy="119154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724263" y="1135856"/>
            <a:ext cx="997371" cy="99737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5198712" y="6615182"/>
            <a:ext cx="9789689" cy="9789689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-49812" b="0"/>
              </a:stretch>
            </a:blipFill>
            <a:ln w="171450" cap="sq">
              <a:solidFill>
                <a:srgbClr val="FFFFFF"/>
              </a:solidFill>
              <a:prstDash val="solid"/>
              <a:miter/>
            </a:ln>
          </p:spPr>
        </p:sp>
      </p:grpSp>
      <p:sp>
        <p:nvSpPr>
          <p:cNvPr name="TextBox 16" id="16"/>
          <p:cNvSpPr txBox="true"/>
          <p:nvPr/>
        </p:nvSpPr>
        <p:spPr>
          <a:xfrm rot="0">
            <a:off x="6458166" y="3704246"/>
            <a:ext cx="6111618" cy="1439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75"/>
              </a:lnSpc>
            </a:pPr>
            <a:r>
              <a:rPr lang="en-US" sz="9396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CONCLUSION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7037367" y="9258300"/>
            <a:ext cx="1038609" cy="1038609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DAGioyh2kIE</dc:identifier>
  <dcterms:modified xsi:type="dcterms:W3CDTF">2011-08-01T06:04:30Z</dcterms:modified>
  <cp:revision>1</cp:revision>
  <dc:title>Pésentation_Projet_ML_M1</dc:title>
</cp:coreProperties>
</file>