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y="0" x="0"/>
          <a:ext cy="0" cx="0"/>
          <a:chOff y="0" x="0"/>
          <a:chExt cy="0" cx="0"/>
        </a:xfrm>
      </p:grpSpPr>
      <p:sp>
        <p:nvSpPr>
          <p:cNvPr id="13" name="Shape 13"/>
          <p:cNvSpPr txBox="1"/>
          <p:nvPr>
            <p:ph type="ctrTitle"/>
          </p:nvPr>
        </p:nvSpPr>
        <p:spPr>
          <a:xfrm>
            <a:off y="1095856" x="1997075"/>
            <a:ext cy="1102500" cx="6400799"/>
          </a:xfrm>
          <a:prstGeom prst="rect">
            <a:avLst/>
          </a:prstGeom>
        </p:spPr>
        <p:txBody>
          <a:bodyPr bIns="91425" rIns="91425" lIns="91425" tIns="91425" anchor="b" anchorCtr="0"/>
          <a:lstStyle>
            <a:lvl1pPr indent="304800">
              <a:buSzPct val="100000"/>
              <a:defRPr b="1" sz="4800"/>
            </a:lvl1pPr>
            <a:lvl2pPr indent="304800">
              <a:buSzPct val="100000"/>
              <a:defRPr b="1" sz="4800"/>
            </a:lvl2pPr>
            <a:lvl3pPr indent="304800">
              <a:buSzPct val="100000"/>
              <a:defRPr b="1" sz="4800"/>
            </a:lvl3pPr>
            <a:lvl4pPr indent="304800">
              <a:buSzPct val="100000"/>
              <a:defRPr b="1" sz="4800"/>
            </a:lvl4pPr>
            <a:lvl5pPr indent="304800">
              <a:buSzPct val="100000"/>
              <a:defRPr b="1" sz="4800"/>
            </a:lvl5pPr>
            <a:lvl6pPr indent="304800">
              <a:buSzPct val="100000"/>
              <a:defRPr b="1" sz="4800"/>
            </a:lvl6pPr>
            <a:lvl7pPr indent="304800">
              <a:buSzPct val="100000"/>
              <a:defRPr b="1" sz="4800"/>
            </a:lvl7pPr>
            <a:lvl8pPr indent="304800">
              <a:buSzPct val="100000"/>
              <a:defRPr b="1" sz="4800"/>
            </a:lvl8pPr>
            <a:lvl9pPr indent="304800">
              <a:buSzPct val="100000"/>
              <a:defRPr b="1" sz="4800"/>
            </a:lvl9pPr>
          </a:lstStyle>
          <a:p/>
        </p:txBody>
      </p:sp>
      <p:sp>
        <p:nvSpPr>
          <p:cNvPr id="14" name="Shape 14"/>
          <p:cNvSpPr txBox="1"/>
          <p:nvPr>
            <p:ph idx="1" type="subTitle"/>
          </p:nvPr>
        </p:nvSpPr>
        <p:spPr>
          <a:xfrm>
            <a:off y="2251802" x="1997075"/>
            <a:ext cy="871800" cx="6400799"/>
          </a:xfrm>
          <a:prstGeom prst="rect">
            <a:avLst/>
          </a:prstGeom>
        </p:spPr>
        <p:txBody>
          <a:bodyPr bIns="91425" rIns="91425" lIns="91425" tIns="91425" anchor="t" anchorCtr="0"/>
          <a:lstStyle>
            <a:lvl1pPr marL="0">
              <a:buClr>
                <a:srgbClr val="FFFFFF"/>
              </a:buClr>
              <a:buNone/>
              <a:defRPr>
                <a:solidFill>
                  <a:srgbClr val="FFFFFF"/>
                </a:solidFill>
              </a:defRPr>
            </a:lvl1pPr>
            <a:lvl2pPr indent="203200" marL="0">
              <a:spcBef>
                <a:spcPts val="0"/>
              </a:spcBef>
              <a:buClr>
                <a:srgbClr val="FFFFFF"/>
              </a:buClr>
              <a:buSzPct val="100000"/>
              <a:buNone/>
              <a:defRPr sz="3200">
                <a:solidFill>
                  <a:srgbClr val="FFFFFF"/>
                </a:solidFill>
              </a:defRPr>
            </a:lvl2pPr>
            <a:lvl3pPr indent="203200" marL="0">
              <a:spcBef>
                <a:spcPts val="0"/>
              </a:spcBef>
              <a:buClr>
                <a:srgbClr val="FFFFFF"/>
              </a:buClr>
              <a:buSzPct val="100000"/>
              <a:buNone/>
              <a:defRPr sz="3200">
                <a:solidFill>
                  <a:srgbClr val="FFFFFF"/>
                </a:solidFill>
              </a:defRPr>
            </a:lvl3pPr>
            <a:lvl4pPr indent="203200" marL="0">
              <a:spcBef>
                <a:spcPts val="0"/>
              </a:spcBef>
              <a:buClr>
                <a:srgbClr val="FFFFFF"/>
              </a:buClr>
              <a:buSzPct val="100000"/>
              <a:buNone/>
              <a:defRPr sz="3200">
                <a:solidFill>
                  <a:srgbClr val="FFFFFF"/>
                </a:solidFill>
              </a:defRPr>
            </a:lvl4pPr>
            <a:lvl5pPr indent="203200" marL="0">
              <a:spcBef>
                <a:spcPts val="0"/>
              </a:spcBef>
              <a:buClr>
                <a:srgbClr val="FFFFFF"/>
              </a:buClr>
              <a:buSzPct val="100000"/>
              <a:buNone/>
              <a:defRPr sz="3200">
                <a:solidFill>
                  <a:srgbClr val="FFFFFF"/>
                </a:solidFill>
              </a:defRPr>
            </a:lvl5pPr>
            <a:lvl6pPr indent="203200" marL="0">
              <a:spcBef>
                <a:spcPts val="0"/>
              </a:spcBef>
              <a:buClr>
                <a:srgbClr val="FFFFFF"/>
              </a:buClr>
              <a:buSzPct val="100000"/>
              <a:buNone/>
              <a:defRPr sz="3200">
                <a:solidFill>
                  <a:srgbClr val="FFFFFF"/>
                </a:solidFill>
              </a:defRPr>
            </a:lvl6pPr>
            <a:lvl7pPr indent="203200" marL="0">
              <a:spcBef>
                <a:spcPts val="0"/>
              </a:spcBef>
              <a:buClr>
                <a:srgbClr val="FFFFFF"/>
              </a:buClr>
              <a:buSzPct val="100000"/>
              <a:buNone/>
              <a:defRPr sz="3200">
                <a:solidFill>
                  <a:srgbClr val="FFFFFF"/>
                </a:solidFill>
              </a:defRPr>
            </a:lvl7pPr>
            <a:lvl8pPr indent="203200" marL="0">
              <a:spcBef>
                <a:spcPts val="0"/>
              </a:spcBef>
              <a:buClr>
                <a:srgbClr val="FFFFFF"/>
              </a:buClr>
              <a:buSzPct val="100000"/>
              <a:buNone/>
              <a:defRPr sz="3200">
                <a:solidFill>
                  <a:srgbClr val="FFFFFF"/>
                </a:solidFill>
              </a:defRPr>
            </a:lvl8pPr>
            <a:lvl9pPr indent="203200" marL="0">
              <a:spcBef>
                <a:spcPts val="0"/>
              </a:spcBef>
              <a:buClr>
                <a:srgbClr val="FFFFFF"/>
              </a:buClr>
              <a:buSzPct val="100000"/>
              <a:buNone/>
              <a:defRPr sz="3200">
                <a:solidFill>
                  <a:srgbClr val="FFFFFF"/>
                </a:solidFill>
              </a:defRPr>
            </a:lvl9pPr>
          </a:lstStyle>
          <a:p/>
        </p:txBody>
      </p:sp>
      <p:sp>
        <p:nvSpPr>
          <p:cNvPr id="15" name="Shape 15"/>
          <p:cNvSpPr/>
          <p:nvPr/>
        </p:nvSpPr>
        <p:spPr>
          <a:xfrm>
            <a:off y="0" x="0"/>
            <a:ext cy="5143499" cx="3135299"/>
          </a:xfrm>
          <a:prstGeom prst="rect">
            <a:avLst/>
          </a:prstGeom>
          <a:noFill/>
          <a:ln>
            <a:noFill/>
          </a:ln>
        </p:spPr>
        <p:txBody>
          <a:bodyPr bIns="45700" rIns="91425" lIns="91425" tIns="45700" anchor="t" anchorCtr="0">
            <a:noAutofit/>
          </a:bodyPr>
          <a:lstStyle/>
          <a:p/>
        </p:txBody>
      </p:sp>
      <p:sp>
        <p:nvSpPr>
          <p:cNvPr id="16" name="Shape 16"/>
          <p:cNvSpPr/>
          <p:nvPr/>
        </p:nvSpPr>
        <p:spPr>
          <a:xfrm>
            <a:off y="0" x="3175"/>
            <a:ext cy="609600" cx="635000"/>
          </a:xfrm>
          <a:custGeom>
            <a:pathLst>
              <a:path w="400" extrusionOk="0" h="512">
                <a:moveTo>
                  <a:pt y="512" x="400"/>
                </a:moveTo>
                <a:lnTo>
                  <a:pt y="0" x="2"/>
                </a:lnTo>
                <a:lnTo>
                  <a:pt y="0" x="0"/>
                </a:lnTo>
                <a:lnTo>
                  <a:pt y="512" x="0"/>
                </a:lnTo>
                <a:lnTo>
                  <a:pt y="512" x="400"/>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17" name="Shape 17"/>
          <p:cNvSpPr/>
          <p:nvPr/>
        </p:nvSpPr>
        <p:spPr>
          <a:xfrm>
            <a:off y="1916906" x="3175"/>
            <a:ext cy="611981" cx="635000"/>
          </a:xfrm>
          <a:custGeom>
            <a:pathLst>
              <a:path w="400" extrusionOk="0" h="514">
                <a:moveTo>
                  <a:pt y="0" x="400"/>
                </a:moveTo>
                <a:lnTo>
                  <a:pt y="0" x="0"/>
                </a:lnTo>
                <a:lnTo>
                  <a:pt y="514" x="0"/>
                </a:lnTo>
                <a:lnTo>
                  <a:pt y="514"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18" name="Shape 18"/>
          <p:cNvSpPr/>
          <p:nvPr/>
        </p:nvSpPr>
        <p:spPr>
          <a:xfrm>
            <a:off y="1307306"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19" name="Shape 19"/>
          <p:cNvSpPr/>
          <p:nvPr/>
        </p:nvSpPr>
        <p:spPr>
          <a:xfrm>
            <a:off y="1307306"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0" name="Shape 20"/>
          <p:cNvSpPr/>
          <p:nvPr/>
        </p:nvSpPr>
        <p:spPr>
          <a:xfrm>
            <a:off y="3226593" x="152400"/>
            <a:ext cy="609600" cx="1317625"/>
          </a:xfrm>
          <a:custGeom>
            <a:pathLst>
              <a:path w="830" extrusionOk="0" h="512">
                <a:moveTo>
                  <a:pt y="0" x="830"/>
                </a:moveTo>
                <a:lnTo>
                  <a:pt y="0" x="398"/>
                </a:lnTo>
                <a:lnTo>
                  <a:pt y="512" x="0"/>
                </a:lnTo>
                <a:lnTo>
                  <a:pt y="512" x="432"/>
                </a:lnTo>
                <a:lnTo>
                  <a:pt y="0" x="83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21" name="Shape 21"/>
          <p:cNvSpPr/>
          <p:nvPr/>
        </p:nvSpPr>
        <p:spPr>
          <a:xfrm>
            <a:off y="2614612" x="152400"/>
            <a:ext cy="611981" cx="1317625"/>
          </a:xfrm>
          <a:custGeom>
            <a:pathLst>
              <a:path w="830" extrusionOk="0" h="514">
                <a:moveTo>
                  <a:pt y="0" x="432"/>
                </a:moveTo>
                <a:lnTo>
                  <a:pt y="0" x="0"/>
                </a:lnTo>
                <a:lnTo>
                  <a:pt y="514" x="398"/>
                </a:lnTo>
                <a:lnTo>
                  <a:pt y="514" x="830"/>
                </a:lnTo>
                <a:lnTo>
                  <a:pt y="0" x="432"/>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22" name="Shape 22"/>
          <p:cNvSpPr/>
          <p:nvPr/>
        </p:nvSpPr>
        <p:spPr>
          <a:xfrm>
            <a:off y="2614612" x="984250"/>
            <a:ext cy="611981" cx="1322387"/>
          </a:xfrm>
          <a:custGeom>
            <a:pathLst>
              <a:path w="833" extrusionOk="0" h="514">
                <a:moveTo>
                  <a:pt y="514" x="399"/>
                </a:moveTo>
                <a:lnTo>
                  <a:pt y="514" x="833"/>
                </a:lnTo>
                <a:lnTo>
                  <a:pt y="0" x="435"/>
                </a:lnTo>
                <a:lnTo>
                  <a:pt y="0" x="0"/>
                </a:lnTo>
                <a:lnTo>
                  <a:pt y="514" x="399"/>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3" name="Shape 23"/>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4" name="Shape 24"/>
          <p:cNvSpPr/>
          <p:nvPr/>
        </p:nvSpPr>
        <p:spPr>
          <a:xfrm>
            <a:off y="4533900" x="984250"/>
            <a:ext cy="609600" cx="1322387"/>
          </a:xfrm>
          <a:custGeom>
            <a:pathLst>
              <a:path w="833" extrusionOk="0" h="512">
                <a:moveTo>
                  <a:pt y="0" x="399"/>
                </a:moveTo>
                <a:lnTo>
                  <a:pt y="512" x="0"/>
                </a:lnTo>
                <a:lnTo>
                  <a:pt y="512" x="435"/>
                </a:lnTo>
                <a:lnTo>
                  <a:pt y="0" x="833"/>
                </a:lnTo>
                <a:lnTo>
                  <a:pt y="0" x="399"/>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25" name="Shape 25"/>
          <p:cNvSpPr/>
          <p:nvPr/>
        </p:nvSpPr>
        <p:spPr>
          <a:xfrm>
            <a:off y="3924300" x="984250"/>
            <a:ext cy="609600" cx="1322387"/>
          </a:xfrm>
          <a:custGeom>
            <a:pathLst>
              <a:path w="833" extrusionOk="0" h="512">
                <a:moveTo>
                  <a:pt y="0" x="435"/>
                </a:moveTo>
                <a:lnTo>
                  <a:pt y="0" x="0"/>
                </a:lnTo>
                <a:lnTo>
                  <a:pt y="512" x="399"/>
                </a:lnTo>
                <a:lnTo>
                  <a:pt y="512" x="833"/>
                </a:lnTo>
                <a:lnTo>
                  <a:pt y="0" x="435"/>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26" name="Shape 26"/>
          <p:cNvSpPr/>
          <p:nvPr/>
        </p:nvSpPr>
        <p:spPr>
          <a:xfrm>
            <a:off y="3924300" x="1820863"/>
            <a:ext cy="609600" cx="1317625"/>
          </a:xfrm>
          <a:custGeom>
            <a:pathLst>
              <a:path w="830" extrusionOk="0" h="512">
                <a:moveTo>
                  <a:pt y="0" x="434"/>
                </a:moveTo>
                <a:lnTo>
                  <a:pt y="0" x="0"/>
                </a:lnTo>
                <a:lnTo>
                  <a:pt y="512" x="398"/>
                </a:lnTo>
                <a:lnTo>
                  <a:pt y="512" x="830"/>
                </a:lnTo>
                <a:lnTo>
                  <a:pt y="0" x="434"/>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7" name="Shape 27"/>
          <p:cNvSpPr/>
          <p:nvPr/>
        </p:nvSpPr>
        <p:spPr>
          <a:xfrm>
            <a:off y="609600"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28" name="Shape 28"/>
          <p:cNvSpPr/>
          <p:nvPr/>
        </p:nvSpPr>
        <p:spPr>
          <a:xfrm>
            <a:off y="1916906" x="152400"/>
            <a:ext cy="611981" cx="1317625"/>
          </a:xfrm>
          <a:custGeom>
            <a:pathLst>
              <a:path w="830" extrusionOk="0" h="514">
                <a:moveTo>
                  <a:pt y="514" x="0"/>
                </a:moveTo>
                <a:lnTo>
                  <a:pt y="514" x="432"/>
                </a:lnTo>
                <a:lnTo>
                  <a:pt y="0" x="830"/>
                </a:lnTo>
                <a:lnTo>
                  <a:pt y="0" x="398"/>
                </a:lnTo>
                <a:lnTo>
                  <a:pt y="514" x="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29" name="Shape 29"/>
          <p:cNvSpPr/>
          <p:nvPr/>
        </p:nvSpPr>
        <p:spPr>
          <a:xfrm>
            <a:off y="3226593" x="984250"/>
            <a:ext cy="609600" cx="1322387"/>
          </a:xfrm>
          <a:custGeom>
            <a:pathLst>
              <a:path w="833" extrusionOk="0" h="512">
                <a:moveTo>
                  <a:pt y="512" x="0"/>
                </a:moveTo>
                <a:lnTo>
                  <a:pt y="512" x="435"/>
                </a:lnTo>
                <a:lnTo>
                  <a:pt y="0" x="833"/>
                </a:lnTo>
                <a:lnTo>
                  <a:pt y="0" x="399"/>
                </a:lnTo>
                <a:lnTo>
                  <a:pt y="512" x="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0" name="Shape 3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1" name="Shape 31"/>
          <p:cNvSpPr/>
          <p:nvPr/>
        </p:nvSpPr>
        <p:spPr>
          <a:xfrm>
            <a:off y="4533900" x="1820863"/>
            <a:ext cy="609600" cx="1317625"/>
          </a:xfrm>
          <a:custGeom>
            <a:pathLst>
              <a:path w="830" extrusionOk="0" h="512">
                <a:moveTo>
                  <a:pt y="0" x="398"/>
                </a:moveTo>
                <a:lnTo>
                  <a:pt y="512" x="0"/>
                </a:lnTo>
                <a:lnTo>
                  <a:pt y="512" x="434"/>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2" name="Shape 32"/>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3" name="Shape 33"/>
          <p:cNvSpPr/>
          <p:nvPr/>
        </p:nvSpPr>
        <p:spPr>
          <a:xfrm>
            <a:off y="4533900" x="3175"/>
            <a:ext cy="609600" cx="635000"/>
          </a:xfrm>
          <a:custGeom>
            <a:pathLst>
              <a:path w="400" extrusionOk="0" h="512">
                <a:moveTo>
                  <a:pt y="0" x="400"/>
                </a:moveTo>
                <a:lnTo>
                  <a:pt y="0" x="0"/>
                </a:lnTo>
                <a:lnTo>
                  <a:pt y="512" x="0"/>
                </a:lnTo>
                <a:lnTo>
                  <a:pt y="512"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34" name="Shape 34"/>
          <p:cNvSpPr/>
          <p:nvPr/>
        </p:nvSpPr>
        <p:spPr>
          <a:xfrm>
            <a:off y="3924300"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35" name="Shape 35"/>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36" name="Shape 36"/>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37" name="Shape 37"/>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38" name="Shape 38"/>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39" name="Shape 39"/>
          <p:cNvSpPr/>
          <p:nvPr/>
        </p:nvSpPr>
        <p:spPr>
          <a:xfrm>
            <a:off y="2017" x="8397875"/>
            <a:ext cy="610209" cx="746125"/>
          </a:xfrm>
          <a:custGeom>
            <a:pathLst>
              <a:path w="470" extrusionOk="0" h="605">
                <a:moveTo>
                  <a:pt y="0" x="470"/>
                </a:moveTo>
                <a:lnTo>
                  <a:pt y="605" x="0"/>
                </a:lnTo>
                <a:lnTo>
                  <a:pt y="605" x="470"/>
                </a:lnTo>
                <a:lnTo>
                  <a:pt y="0" x="470"/>
                </a:lnTo>
                <a:close/>
              </a:path>
            </a:pathLst>
          </a:custGeom>
          <a:gradFill>
            <a:gsLst>
              <a:gs pos="0">
                <a:srgbClr val="0090DA"/>
              </a:gs>
              <a:gs pos="54000">
                <a:srgbClr val="0090DA"/>
              </a:gs>
              <a:gs pos="98000">
                <a:srgbClr val="2BC4F3"/>
              </a:gs>
              <a:gs pos="100000">
                <a:srgbClr val="00AEEE"/>
              </a:gs>
            </a:gsLst>
            <a:lin ang="18899999" scaled="0"/>
          </a:gradFill>
          <a:ln>
            <a:noFill/>
          </a:ln>
        </p:spPr>
        <p:txBody>
          <a:bodyPr bIns="45700" rIns="91425" lIns="91425" tIns="45700" anchor="t" anchorCtr="0">
            <a:noAutofit/>
          </a:bodyPr>
          <a:lstStyle/>
          <a:p/>
        </p:txBody>
      </p:sp>
      <p:sp>
        <p:nvSpPr>
          <p:cNvPr id="40" name="Shape 40"/>
          <p:cNvSpPr/>
          <p:nvPr/>
        </p:nvSpPr>
        <p:spPr>
          <a:xfrm>
            <a:off y="612225" x="8397875"/>
            <a:ext cy="607183" cx="746125"/>
          </a:xfrm>
          <a:custGeom>
            <a:pathLst>
              <a:path w="470" extrusionOk="0" h="602">
                <a:moveTo>
                  <a:pt y="0" x="0"/>
                </a:moveTo>
                <a:lnTo>
                  <a:pt y="602" x="470"/>
                </a:lnTo>
                <a:lnTo>
                  <a:pt y="0" x="470"/>
                </a:lnTo>
                <a:lnTo>
                  <a:pt y="0" x="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41" name="Shape 41"/>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687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44" name="Shape 44"/>
          <p:cNvSpPr txBox="1"/>
          <p:nvPr>
            <p:ph idx="1" type="body"/>
          </p:nvPr>
        </p:nvSpPr>
        <p:spPr>
          <a:xfrm>
            <a:off y="1200150" x="457200"/>
            <a:ext cy="3630300"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45" name="Shape 45"/>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46" name="Shape 46"/>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47" name="Shape 47"/>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48" name="Shape 48"/>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687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51" name="Shape 51"/>
          <p:cNvSpPr txBox="1"/>
          <p:nvPr>
            <p:ph idx="1" type="body"/>
          </p:nvPr>
        </p:nvSpPr>
        <p:spPr>
          <a:xfrm>
            <a:off y="1200150" x="457200"/>
            <a:ext cy="3630300" cx="4038599"/>
          </a:xfrm>
          <a:prstGeom prst="rect">
            <a:avLst/>
          </a:prstGeom>
        </p:spPr>
        <p:txBody>
          <a:bodyPr bIns="91425" rIns="91425" lIns="91425" tIns="91425" anchor="t"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p:txBody>
      </p:sp>
      <p:sp>
        <p:nvSpPr>
          <p:cNvPr id="52" name="Shape 52"/>
          <p:cNvSpPr txBox="1"/>
          <p:nvPr>
            <p:ph idx="2" type="body"/>
          </p:nvPr>
        </p:nvSpPr>
        <p:spPr>
          <a:xfrm>
            <a:off y="1200150" x="4648200"/>
            <a:ext cy="3630300" cx="4038599"/>
          </a:xfrm>
          <a:prstGeom prst="rect">
            <a:avLst/>
          </a:prstGeom>
        </p:spPr>
        <p:txBody>
          <a:bodyPr bIns="91425" rIns="91425" lIns="91425" tIns="91425" anchor="t"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p:txBody>
      </p:sp>
      <p:sp>
        <p:nvSpPr>
          <p:cNvPr id="53" name="Shape 5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54" name="Shape 5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55" name="Shape 5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56" name="Shape 5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687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59" name="Shape 59"/>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60" name="Shape 6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61" name="Shape 61"/>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62" name="Shape 62"/>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63" name="Shape 6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64" name="Shape 6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65" name="Shape 6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66" name="Shape 6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7" name="Shape 67"/>
        <p:cNvGrpSpPr/>
        <p:nvPr/>
      </p:nvGrpSpPr>
      <p:grpSpPr>
        <a:xfrm>
          <a:off y="0" x="0"/>
          <a:ext cy="0" cx="0"/>
          <a:chOff y="0" x="0"/>
          <a:chExt cy="0" cx="0"/>
        </a:xfrm>
      </p:grpSpPr>
      <p:sp>
        <p:nvSpPr>
          <p:cNvPr id="68" name="Shape 68"/>
          <p:cNvSpPr txBox="1"/>
          <p:nvPr>
            <p:ph idx="1" type="body"/>
          </p:nvPr>
        </p:nvSpPr>
        <p:spPr>
          <a:xfrm>
            <a:off y="3320653" x="1574800"/>
            <a:ext cy="513300" cx="5486399"/>
          </a:xfrm>
          <a:prstGeom prst="rect">
            <a:avLst/>
          </a:prstGeom>
        </p:spPr>
        <p:txBody>
          <a:bodyPr bIns="91425" rIns="91425" lIns="91425" tIns="91425" anchor="t" anchorCtr="0"/>
          <a:lstStyle>
            <a:lvl1pPr algn="ctr" indent="114300" marL="0">
              <a:buSzPct val="100000"/>
              <a:buNone/>
              <a:defRPr sz="1800"/>
            </a:lvl1pPr>
          </a:lstStyle>
          <a:p/>
        </p:txBody>
      </p:sp>
      <p:sp>
        <p:nvSpPr>
          <p:cNvPr id="69" name="Shape 69"/>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70" name="Shape 7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71" name="Shape 71"/>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72" name="Shape 72"/>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73" name="Shape 7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74" name="Shape 7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75" name="Shape 7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76" name="Shape 7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7" name="Shape 7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890DA"/>
            </a:gs>
            <a:gs pos="100000">
              <a:schemeClr val="dk2"/>
            </a:gs>
          </a:gsLst>
          <a:path path="circle">
            <a:fillToRect t="100%" r="100%"/>
          </a:path>
          <a:tileRect b="-100%" l="-100%"/>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6879600"/>
          </a:xfrm>
          <a:prstGeom prst="rect">
            <a:avLst/>
          </a:prstGeom>
        </p:spPr>
        <p:txBody>
          <a:bodyPr bIns="91425" rIns="91425" lIns="91425" tIns="91425" anchor="b" anchorCtr="0"/>
          <a:lstStyle>
            <a:lvl1pPr marL="0">
              <a:buClr>
                <a:schemeClr val="lt1"/>
              </a:buClr>
              <a:buSzPct val="100000"/>
              <a:buNone/>
              <a:defRPr sz="3600">
                <a:solidFill>
                  <a:schemeClr val="lt1"/>
                </a:solidFill>
              </a:defRPr>
            </a:lvl1pPr>
            <a:lvl2pPr indent="228600" marL="0">
              <a:buClr>
                <a:schemeClr val="lt1"/>
              </a:buClr>
              <a:buSzPct val="100000"/>
              <a:buNone/>
              <a:defRPr sz="3600">
                <a:solidFill>
                  <a:schemeClr val="lt1"/>
                </a:solidFill>
              </a:defRPr>
            </a:lvl2pPr>
            <a:lvl3pPr indent="228600" marL="0">
              <a:buClr>
                <a:schemeClr val="lt1"/>
              </a:buClr>
              <a:buSzPct val="100000"/>
              <a:buNone/>
              <a:defRPr sz="3600">
                <a:solidFill>
                  <a:schemeClr val="lt1"/>
                </a:solidFill>
              </a:defRPr>
            </a:lvl3pPr>
            <a:lvl4pPr indent="228600" marL="0">
              <a:buClr>
                <a:schemeClr val="lt1"/>
              </a:buClr>
              <a:buSzPct val="100000"/>
              <a:buNone/>
              <a:defRPr sz="3600">
                <a:solidFill>
                  <a:schemeClr val="lt1"/>
                </a:solidFill>
              </a:defRPr>
            </a:lvl4pPr>
            <a:lvl5pPr indent="228600" marL="0">
              <a:buClr>
                <a:schemeClr val="lt1"/>
              </a:buClr>
              <a:buSzPct val="100000"/>
              <a:buNone/>
              <a:defRPr sz="3600">
                <a:solidFill>
                  <a:schemeClr val="lt1"/>
                </a:solidFill>
              </a:defRPr>
            </a:lvl5pPr>
            <a:lvl6pPr indent="228600" marL="0">
              <a:buClr>
                <a:schemeClr val="lt1"/>
              </a:buClr>
              <a:buSzPct val="100000"/>
              <a:buNone/>
              <a:defRPr sz="3600">
                <a:solidFill>
                  <a:schemeClr val="lt1"/>
                </a:solidFill>
              </a:defRPr>
            </a:lvl6pPr>
            <a:lvl7pPr indent="228600" marL="0">
              <a:buClr>
                <a:schemeClr val="lt1"/>
              </a:buClr>
              <a:buSzPct val="100000"/>
              <a:buNone/>
              <a:defRPr sz="3600">
                <a:solidFill>
                  <a:schemeClr val="lt1"/>
                </a:solidFill>
              </a:defRPr>
            </a:lvl7pPr>
            <a:lvl8pPr indent="228600" marL="0">
              <a:buClr>
                <a:schemeClr val="lt1"/>
              </a:buClr>
              <a:buSzPct val="100000"/>
              <a:buNone/>
              <a:defRPr sz="3600">
                <a:solidFill>
                  <a:schemeClr val="lt1"/>
                </a:solidFill>
              </a:defRPr>
            </a:lvl8pPr>
            <a:lvl9pPr indent="228600" marL="0">
              <a:buClr>
                <a:schemeClr val="lt1"/>
              </a:buClr>
              <a:buSzPct val="100000"/>
              <a:buNone/>
              <a:defRPr sz="3600">
                <a:solidFill>
                  <a:schemeClr val="lt1"/>
                </a:solidFill>
              </a:defRPr>
            </a:lvl9pPr>
          </a:lstStyle>
          <a:p/>
        </p:txBody>
      </p:sp>
      <p:sp>
        <p:nvSpPr>
          <p:cNvPr id="6" name="Shape 6"/>
          <p:cNvSpPr txBox="1"/>
          <p:nvPr>
            <p:ph idx="1" type="body"/>
          </p:nvPr>
        </p:nvSpPr>
        <p:spPr>
          <a:xfrm>
            <a:off y="1200150" x="457200"/>
            <a:ext cy="3394500" cx="8229600"/>
          </a:xfrm>
          <a:prstGeom prst="rect">
            <a:avLst/>
          </a:prstGeom>
        </p:spPr>
        <p:txBody>
          <a:bodyPr bIns="91425" rIns="91425" lIns="91425" tIns="91425" anchor="t" anchorCtr="0"/>
          <a:lstStyle>
            <a:lvl1pPr indent="-139700" marL="342900">
              <a:buClr>
                <a:schemeClr val="lt1"/>
              </a:buClr>
              <a:buSzPct val="100000"/>
              <a:defRPr sz="3200">
                <a:solidFill>
                  <a:schemeClr val="lt1"/>
                </a:solidFill>
              </a:defRPr>
            </a:lvl1pPr>
            <a:lvl2pPr indent="-107950" marL="742950">
              <a:spcBef>
                <a:spcPts val="560"/>
              </a:spcBef>
              <a:buClr>
                <a:schemeClr val="lt1"/>
              </a:buClr>
              <a:buSzPct val="100000"/>
              <a:defRPr sz="2800">
                <a:solidFill>
                  <a:schemeClr val="lt1"/>
                </a:solidFill>
              </a:defRPr>
            </a:lvl2pPr>
            <a:lvl3pPr indent="-76200" marL="1143000">
              <a:spcBef>
                <a:spcPts val="480"/>
              </a:spcBef>
              <a:buClr>
                <a:schemeClr val="lt1"/>
              </a:buClr>
              <a:buSzPct val="100000"/>
              <a:defRPr sz="2400">
                <a:solidFill>
                  <a:schemeClr val="lt1"/>
                </a:solidFill>
              </a:defRPr>
            </a:lvl3pPr>
            <a:lvl4pPr indent="-101600" marL="1600200">
              <a:spcBef>
                <a:spcPts val="400"/>
              </a:spcBef>
              <a:buClr>
                <a:schemeClr val="lt1"/>
              </a:buClr>
              <a:buSzPct val="100000"/>
              <a:defRPr sz="2000">
                <a:solidFill>
                  <a:schemeClr val="lt1"/>
                </a:solidFill>
              </a:defRPr>
            </a:lvl4pPr>
            <a:lvl5pPr indent="-101600" marL="2057400">
              <a:spcBef>
                <a:spcPts val="400"/>
              </a:spcBef>
              <a:buClr>
                <a:schemeClr val="lt1"/>
              </a:buClr>
              <a:buSzPct val="100000"/>
              <a:defRPr sz="2000">
                <a:solidFill>
                  <a:schemeClr val="lt1"/>
                </a:solidFill>
              </a:defRPr>
            </a:lvl5pPr>
            <a:lvl6pPr indent="-101600" marL="2514600">
              <a:spcBef>
                <a:spcPts val="400"/>
              </a:spcBef>
              <a:buClr>
                <a:schemeClr val="lt1"/>
              </a:buClr>
              <a:buSzPct val="100000"/>
              <a:defRPr sz="2000">
                <a:solidFill>
                  <a:schemeClr val="lt1"/>
                </a:solidFill>
              </a:defRPr>
            </a:lvl6pPr>
            <a:lvl7pPr indent="-101600" marL="2971800">
              <a:spcBef>
                <a:spcPts val="400"/>
              </a:spcBef>
              <a:buClr>
                <a:schemeClr val="lt1"/>
              </a:buClr>
              <a:buSzPct val="100000"/>
              <a:defRPr sz="2000">
                <a:solidFill>
                  <a:schemeClr val="lt1"/>
                </a:solidFill>
              </a:defRPr>
            </a:lvl7pPr>
            <a:lvl8pPr indent="-101600" marL="3429000">
              <a:spcBef>
                <a:spcPts val="400"/>
              </a:spcBef>
              <a:buClr>
                <a:schemeClr val="lt1"/>
              </a:buClr>
              <a:buSzPct val="100000"/>
              <a:defRPr sz="2000">
                <a:solidFill>
                  <a:schemeClr val="lt1"/>
                </a:solidFill>
              </a:defRPr>
            </a:lvl8pPr>
            <a:lvl9pPr indent="-101600" marL="3886200">
              <a:spcBef>
                <a:spcPts val="400"/>
              </a:spcBef>
              <a:buClr>
                <a:schemeClr val="lt1"/>
              </a:buClr>
              <a:buSzPct val="100000"/>
              <a:defRPr sz="2000">
                <a:solidFill>
                  <a:schemeClr val="lt1"/>
                </a:solidFill>
              </a:defRPr>
            </a:lvl9pPr>
          </a:lstStyle>
          <a:p/>
        </p:txBody>
      </p:sp>
      <p:sp>
        <p:nvSpPr>
          <p:cNvPr id="7" name="Shape 7"/>
          <p:cNvSpPr/>
          <p:nvPr/>
        </p:nvSpPr>
        <p:spPr>
          <a:xfrm>
            <a:off y="0" x="0"/>
            <a:ext cy="5143499" cx="3135299"/>
          </a:xfrm>
          <a:prstGeom prst="rect">
            <a:avLst/>
          </a:prstGeom>
          <a:noFill/>
          <a:ln>
            <a:noFill/>
          </a:ln>
        </p:spPr>
        <p:txBody>
          <a:bodyPr bIns="45700" rIns="91425" lIns="91425" tIns="45700" anchor="t" anchorCtr="0">
            <a:noAutofit/>
          </a:bodyPr>
          <a:lstStyle/>
          <a:p/>
        </p:txBody>
      </p:sp>
      <p:sp>
        <p:nvSpPr>
          <p:cNvPr id="8" name="Shape 8"/>
          <p:cNvSpPr/>
          <p:nvPr/>
        </p:nvSpPr>
        <p:spPr>
          <a:xfrm>
            <a:off y="4533900" x="3175"/>
            <a:ext cy="609600" cx="635000"/>
          </a:xfrm>
          <a:custGeom>
            <a:pathLst>
              <a:path w="400" extrusionOk="0" h="512">
                <a:moveTo>
                  <a:pt y="0" x="400"/>
                </a:moveTo>
                <a:lnTo>
                  <a:pt y="0" x="0"/>
                </a:lnTo>
                <a:lnTo>
                  <a:pt y="512" x="0"/>
                </a:lnTo>
                <a:lnTo>
                  <a:pt y="512"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9" name="Shape 9"/>
          <p:cNvSpPr/>
          <p:nvPr/>
        </p:nvSpPr>
        <p:spPr>
          <a:xfrm>
            <a:off y="3924300"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10" name="Shape 10"/>
          <p:cNvSpPr/>
          <p:nvPr/>
        </p:nvSpPr>
        <p:spPr>
          <a:xfrm>
            <a:off y="2017" x="8397875"/>
            <a:ext cy="610209" cx="746125"/>
          </a:xfrm>
          <a:custGeom>
            <a:pathLst>
              <a:path w="470" extrusionOk="0" h="605">
                <a:moveTo>
                  <a:pt y="0" x="470"/>
                </a:moveTo>
                <a:lnTo>
                  <a:pt y="605" x="0"/>
                </a:lnTo>
                <a:lnTo>
                  <a:pt y="605" x="470"/>
                </a:lnTo>
                <a:lnTo>
                  <a:pt y="0" x="470"/>
                </a:lnTo>
                <a:close/>
              </a:path>
            </a:pathLst>
          </a:custGeom>
          <a:gradFill>
            <a:gsLst>
              <a:gs pos="0">
                <a:srgbClr val="0090DA"/>
              </a:gs>
              <a:gs pos="54000">
                <a:srgbClr val="0090DA"/>
              </a:gs>
              <a:gs pos="98000">
                <a:srgbClr val="2BC4F3"/>
              </a:gs>
              <a:gs pos="100000">
                <a:srgbClr val="00AEEE"/>
              </a:gs>
            </a:gsLst>
            <a:lin ang="18899999" scaled="0"/>
          </a:gradFill>
          <a:ln>
            <a:noFill/>
          </a:ln>
        </p:spPr>
        <p:txBody>
          <a:bodyPr bIns="45700" rIns="91425" lIns="91425" tIns="45700" anchor="t" anchorCtr="0">
            <a:noAutofit/>
          </a:bodyPr>
          <a:lstStyle/>
          <a:p/>
        </p:txBody>
      </p:sp>
      <p:sp>
        <p:nvSpPr>
          <p:cNvPr id="11" name="Shape 11"/>
          <p:cNvSpPr/>
          <p:nvPr/>
        </p:nvSpPr>
        <p:spPr>
          <a:xfrm>
            <a:off y="612225" x="8397875"/>
            <a:ext cy="607183" cx="746125"/>
          </a:xfrm>
          <a:custGeom>
            <a:pathLst>
              <a:path w="470" extrusionOk="0" h="602">
                <a:moveTo>
                  <a:pt y="0" x="0"/>
                </a:moveTo>
                <a:lnTo>
                  <a:pt y="602" x="470"/>
                </a:lnTo>
                <a:lnTo>
                  <a:pt y="0" x="470"/>
                </a:lnTo>
                <a:lnTo>
                  <a:pt y="0" x="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1.png" Type="http://schemas.openxmlformats.org/officeDocument/2006/relationships/image" Id="rId3"/><Relationship Target="../media/image10.png" Type="http://schemas.openxmlformats.org/officeDocument/2006/relationships/image" Id="rId6"/><Relationship Target="../media/image02.png" Type="http://schemas.openxmlformats.org/officeDocument/2006/relationships/image" Id="rId5"/><Relationship Target="../media/image00.png" Type="http://schemas.openxmlformats.org/officeDocument/2006/relationships/image" Id="rId8"/><Relationship Target="../media/image08.png" Type="http://schemas.openxmlformats.org/officeDocument/2006/relationships/image" Id="rId7"/></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4.png" Type="http://schemas.openxmlformats.org/officeDocument/2006/relationships/image" Id="rId3"/><Relationship Target="../media/image05.jpg" Type="http://schemas.openxmlformats.org/officeDocument/2006/relationships/image" Id="rId6"/><Relationship Target="../media/image11.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ctrTitle"/>
          </p:nvPr>
        </p:nvSpPr>
        <p:spPr>
          <a:xfrm>
            <a:off y="1095856" x="1997075"/>
            <a:ext cy="1102500" cx="6400799"/>
          </a:xfrm>
          <a:prstGeom prst="rect">
            <a:avLst/>
          </a:prstGeom>
        </p:spPr>
        <p:txBody>
          <a:bodyPr bIns="91425" rIns="91425" lIns="91425" tIns="91425" anchor="b" anchorCtr="0">
            <a:noAutofit/>
          </a:bodyPr>
          <a:lstStyle/>
          <a:p>
            <a:pPr>
              <a:buNone/>
            </a:pPr>
            <a:r>
              <a:rPr lang="en"/>
              <a:t>Subasto</a:t>
            </a:r>
          </a:p>
        </p:txBody>
      </p:sp>
      <p:sp>
        <p:nvSpPr>
          <p:cNvPr id="80" name="Shape 80"/>
          <p:cNvSpPr txBox="1"/>
          <p:nvPr>
            <p:ph idx="1" type="subTitle"/>
          </p:nvPr>
        </p:nvSpPr>
        <p:spPr>
          <a:xfrm>
            <a:off y="2251802" x="1997075"/>
            <a:ext cy="871800" cx="6400799"/>
          </a:xfrm>
          <a:prstGeom prst="rect">
            <a:avLst/>
          </a:prstGeom>
        </p:spPr>
        <p:txBody>
          <a:bodyPr bIns="91425" rIns="91425" lIns="91425" tIns="91425" anchor="t" anchorCtr="0">
            <a:noAutofit/>
          </a:bodyPr>
          <a:lstStyle/>
          <a:p>
            <a:pPr>
              <a:buNone/>
            </a:pPr>
            <a:r>
              <a:rPr lang="en"/>
              <a:t>Sitio de Subastas en Grails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Reglas de negocio de la Subasta Promocional</a:t>
            </a:r>
          </a:p>
        </p:txBody>
      </p:sp>
      <p:sp>
        <p:nvSpPr>
          <p:cNvPr id="145" name="Shape 145"/>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El </a:t>
            </a:r>
            <a:r>
              <a:rPr sz="2400" lang="en">
                <a:solidFill>
                  <a:srgbClr val="FFF100"/>
                </a:solidFill>
              </a:rPr>
              <a:t>descuento óptimo de la categoría</a:t>
            </a:r>
            <a:r>
              <a:rPr sz="2400" lang="en"/>
              <a:t> es un poco más complejo de calcular.</a:t>
            </a:r>
          </a:p>
          <a:p>
            <a:r>
              <a:t/>
            </a:r>
          </a:p>
          <a:p>
            <a:pPr rtl="0" lvl="0" indent="-381000" marL="457200">
              <a:buClr>
                <a:schemeClr val="lt1"/>
              </a:buClr>
              <a:buSzPct val="166666"/>
              <a:buFont typeface="Arial"/>
              <a:buChar char="•"/>
            </a:pPr>
            <a:r>
              <a:rPr sz="2400" lang="en"/>
              <a:t>Se considera </a:t>
            </a:r>
            <a:r>
              <a:rPr sz="2400" lang="en">
                <a:solidFill>
                  <a:srgbClr val="FFF100"/>
                </a:solidFill>
              </a:rPr>
              <a:t>un buen descuento</a:t>
            </a:r>
            <a:r>
              <a:rPr sz="2400" lang="en"/>
              <a:t> a aquel que </a:t>
            </a:r>
            <a:r>
              <a:rPr sz="2400" lang="en">
                <a:solidFill>
                  <a:srgbClr val="FFF100"/>
                </a:solidFill>
              </a:rPr>
              <a:t>logra o sobrepasa las expectativas del usuario</a:t>
            </a:r>
            <a:r>
              <a:rPr sz="2400" lang="en"/>
              <a:t>, por ejemplo, esperaba sacarle un margen del 20% y obtuvo un margen del 30% sobre su precio sugerido.</a:t>
            </a:r>
          </a:p>
          <a:p>
            <a:pPr rtl="0" lvl="0" indent="-381000" marL="457200">
              <a:buClr>
                <a:schemeClr val="lt1"/>
              </a:buClr>
              <a:buSzPct val="166666"/>
              <a:buFont typeface="Arial"/>
              <a:buChar char="•"/>
            </a:pPr>
            <a:r>
              <a:rPr sz="2400" lang="en">
                <a:solidFill>
                  <a:srgbClr val="FFF100"/>
                </a:solidFill>
              </a:rPr>
              <a:t>Si el descuento de la categoría es bueno, no necesita modificarse</a:t>
            </a:r>
            <a:r>
              <a:rPr sz="2400" lang="en"/>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Reglas de negocio de la Subasta Promocional</a:t>
            </a:r>
          </a:p>
        </p:txBody>
      </p:sp>
      <p:sp>
        <p:nvSpPr>
          <p:cNvPr id="151" name="Shape 151"/>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Se considera </a:t>
            </a:r>
            <a:r>
              <a:rPr sz="2400" lang="en">
                <a:solidFill>
                  <a:srgbClr val="FFF100"/>
                </a:solidFill>
              </a:rPr>
              <a:t>un mal descuento</a:t>
            </a:r>
            <a:r>
              <a:rPr sz="2400" lang="en"/>
              <a:t> a aquel que </a:t>
            </a:r>
            <a:r>
              <a:rPr sz="2400" lang="en">
                <a:solidFill>
                  <a:srgbClr val="FFF100"/>
                </a:solidFill>
              </a:rPr>
              <a:t>no logra las expectativas del usuario</a:t>
            </a:r>
            <a:r>
              <a:rPr sz="2400" lang="en"/>
              <a:t>, por ejemplo, esperaba sacarle un margen del 20% y obtuvo un margen del 10% sobre su precio sugerido.</a:t>
            </a:r>
          </a:p>
          <a:p>
            <a:pPr rtl="0" lvl="0" indent="-381000" marL="457200">
              <a:buClr>
                <a:schemeClr val="lt1"/>
              </a:buClr>
              <a:buSzPct val="166666"/>
              <a:buFont typeface="Arial"/>
              <a:buChar char="•"/>
            </a:pPr>
            <a:r>
              <a:rPr sz="2400" lang="en">
                <a:solidFill>
                  <a:srgbClr val="FFF100"/>
                </a:solidFill>
              </a:rPr>
              <a:t>Si el descuento es malo, pueden pasar dos cosas bien diferentes:</a:t>
            </a:r>
          </a:p>
          <a:p>
            <a:pPr rtl="0" lvl="1" indent="-381000" marL="914400">
              <a:buClr>
                <a:schemeClr val="lt1"/>
              </a:buClr>
              <a:buSzPct val="100000"/>
              <a:buFont typeface="Courier New"/>
              <a:buChar char="o"/>
            </a:pPr>
            <a:r>
              <a:rPr sz="2400" lang="en"/>
              <a:t>1- Hubieron buenas ofertas pero </a:t>
            </a:r>
            <a:r>
              <a:rPr sz="2400" lang="en">
                <a:solidFill>
                  <a:srgbClr val="FFF100"/>
                </a:solidFill>
              </a:rPr>
              <a:t>el descuento era demasiado generoso</a:t>
            </a:r>
            <a:r>
              <a:rPr sz="2400" lang="en"/>
              <a:t> y no logró suficientes ofertas.</a:t>
            </a:r>
          </a:p>
          <a:p>
            <a:pPr rtl="0" lvl="1" indent="-381000" marL="914400">
              <a:buClr>
                <a:schemeClr val="lt1"/>
              </a:buClr>
              <a:buSzPct val="100000"/>
              <a:buFont typeface="Courier New"/>
              <a:buChar char="o"/>
            </a:pPr>
            <a:r>
              <a:rPr sz="2400" lang="en"/>
              <a:t>2- No tuvo buenas ofertas, </a:t>
            </a:r>
            <a:r>
              <a:rPr sz="2400" lang="en">
                <a:solidFill>
                  <a:srgbClr val="FFF100"/>
                </a:solidFill>
              </a:rPr>
              <a:t>el descuento no atrae</a:t>
            </a:r>
            <a:r>
              <a:rPr sz="2400" lang="en"/>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Problemas de la Subasta Promocional</a:t>
            </a:r>
          </a:p>
        </p:txBody>
      </p:sp>
      <p:sp>
        <p:nvSpPr>
          <p:cNvPr id="157" name="Shape 15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Pueden haber </a:t>
            </a:r>
            <a:r>
              <a:rPr sz="2400" lang="en">
                <a:solidFill>
                  <a:srgbClr val="FFF100"/>
                </a:solidFill>
              </a:rPr>
              <a:t>pocas ofertas de mucho dinero</a:t>
            </a:r>
            <a:r>
              <a:rPr sz="2400" lang="en"/>
              <a:t> o </a:t>
            </a:r>
            <a:r>
              <a:rPr sz="2400" lang="en">
                <a:solidFill>
                  <a:srgbClr val="FFF100"/>
                </a:solidFill>
              </a:rPr>
              <a:t>muchas ofertas de poco dinero</a:t>
            </a:r>
            <a:r>
              <a:rPr sz="2400" lang="en"/>
              <a:t> y ambas valen lo mismo estadísticamente, lo importante no es que logre muchas ofertas o pocas, sino que logre el dinero esperado por el artículo.</a:t>
            </a:r>
          </a:p>
          <a:p>
            <a:pPr rtl="0" lvl="0" indent="-381000" marL="457200">
              <a:buClr>
                <a:schemeClr val="lt1"/>
              </a:buClr>
              <a:buSzPct val="166666"/>
              <a:buFont typeface="Arial"/>
              <a:buChar char="•"/>
            </a:pPr>
            <a:r>
              <a:rPr sz="2400" lang="en"/>
              <a:t>Hay artículos diferentes y diversos rangos de precios en la misma categoría y el descuento tiene que ser válido para todos.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Problemas de la Subasta Promocional</a:t>
            </a:r>
          </a:p>
        </p:txBody>
      </p:sp>
      <p:sp>
        <p:nvSpPr>
          <p:cNvPr id="163" name="Shape 16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Para solucionarlo, se considera una </a:t>
            </a:r>
            <a:r>
              <a:rPr sz="2400" lang="en">
                <a:solidFill>
                  <a:srgbClr val="FFF100"/>
                </a:solidFill>
              </a:rPr>
              <a:t>“densidad de ofertas” de cada producto</a:t>
            </a:r>
            <a:r>
              <a:rPr sz="2400" lang="en"/>
              <a:t>, esto es, cuantos pesos en promedio se agregan por cada oferta nueva a un producto.</a:t>
            </a:r>
          </a:p>
          <a:p>
            <a:pPr rtl="0" lvl="0" indent="-381000" marL="457200">
              <a:buClr>
                <a:schemeClr val="lt1"/>
              </a:buClr>
              <a:buSzPct val="166666"/>
              <a:buFont typeface="Arial"/>
              <a:buChar char="•"/>
            </a:pPr>
            <a:r>
              <a:rPr sz="2400" lang="en"/>
              <a:t>Todo esto contribuye a una </a:t>
            </a:r>
            <a:r>
              <a:rPr sz="2400" lang="en">
                <a:solidFill>
                  <a:srgbClr val="FFF100"/>
                </a:solidFill>
              </a:rPr>
              <a:t>densidad de ofertas promedio de la categoría</a:t>
            </a:r>
          </a:p>
          <a:p>
            <a:pPr rtl="0" lvl="0" indent="-381000" marL="457200">
              <a:buClr>
                <a:schemeClr val="lt1"/>
              </a:buClr>
              <a:buSzPct val="166666"/>
              <a:buFont typeface="Arial"/>
              <a:buChar char="•"/>
            </a:pPr>
            <a:r>
              <a:rPr sz="2400" lang="en"/>
              <a:t>La conclusión final es que debe modificarse el descuento </a:t>
            </a:r>
            <a:r>
              <a:rPr sz="2400" lang="en">
                <a:solidFill>
                  <a:srgbClr val="FFF100"/>
                </a:solidFill>
              </a:rPr>
              <a:t>proporcionalmente a la diferencia entre la densidad de ofertas del producto y la promedio de la categoría</a:t>
            </a:r>
          </a:p>
          <a:p>
            <a:pPr rtl="0" lvl="0" indent="-279400" marL="457200">
              <a:buClr>
                <a:srgbClr val="FFFFFF"/>
              </a:buClr>
              <a:buSzPct val="166666"/>
              <a:buFont typeface="Arial"/>
              <a:buChar char="•"/>
            </a:pPr>
            <a:r>
              <a:rPr sz="800" lang="en">
                <a:solidFill>
                  <a:srgbClr val="FFFFFF"/>
                </a:solidFill>
              </a:rPr>
              <a:t> (más detalles en el archivo razonamientoSubastaPromocional.txt del GitHub)</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6879600"/>
          </a:xfrm>
          <a:prstGeom prst="rect">
            <a:avLst/>
          </a:prstGeom>
        </p:spPr>
        <p:txBody>
          <a:bodyPr bIns="91425" rIns="91425" lIns="91425" tIns="91425" anchor="b" anchorCtr="0">
            <a:noAutofit/>
          </a:bodyPr>
          <a:lstStyle/>
          <a:p>
            <a:pPr>
              <a:buNone/>
            </a:pPr>
            <a:r>
              <a:rPr lang="en"/>
              <a:t>Tecnologías utilizadas</a:t>
            </a:r>
          </a:p>
        </p:txBody>
      </p:sp>
      <p:pic>
        <p:nvPicPr>
          <p:cNvPr id="86" name="Shape 86"/>
          <p:cNvPicPr preferRelativeResize="0"/>
          <p:nvPr/>
        </p:nvPicPr>
        <p:blipFill>
          <a:blip r:embed="rId3"/>
          <a:stretch>
            <a:fillRect/>
          </a:stretch>
        </p:blipFill>
        <p:spPr>
          <a:xfrm>
            <a:off y="1395600" x="867600"/>
            <a:ext cy="762000" cx="1047750"/>
          </a:xfrm>
          <a:prstGeom prst="rect">
            <a:avLst/>
          </a:prstGeom>
          <a:noFill/>
          <a:ln>
            <a:noFill/>
          </a:ln>
        </p:spPr>
      </p:pic>
      <p:pic>
        <p:nvPicPr>
          <p:cNvPr id="87" name="Shape 87"/>
          <p:cNvPicPr preferRelativeResize="0"/>
          <p:nvPr/>
        </p:nvPicPr>
        <p:blipFill>
          <a:blip r:embed="rId4"/>
          <a:stretch>
            <a:fillRect/>
          </a:stretch>
        </p:blipFill>
        <p:spPr>
          <a:xfrm>
            <a:off y="1279675" x="2248750"/>
            <a:ext cy="1371600" cx="2743199"/>
          </a:xfrm>
          <a:prstGeom prst="rect">
            <a:avLst/>
          </a:prstGeom>
        </p:spPr>
      </p:pic>
      <p:pic>
        <p:nvPicPr>
          <p:cNvPr id="88" name="Shape 88"/>
          <p:cNvPicPr preferRelativeResize="0"/>
          <p:nvPr/>
        </p:nvPicPr>
        <p:blipFill>
          <a:blip r:embed="rId5"/>
          <a:stretch>
            <a:fillRect/>
          </a:stretch>
        </p:blipFill>
        <p:spPr>
          <a:xfrm>
            <a:off y="2763075" x="1085825"/>
            <a:ext cy="1371600" cx="1371600"/>
          </a:xfrm>
          <a:prstGeom prst="rect">
            <a:avLst/>
          </a:prstGeom>
        </p:spPr>
      </p:pic>
      <p:pic>
        <p:nvPicPr>
          <p:cNvPr id="89" name="Shape 89"/>
          <p:cNvPicPr preferRelativeResize="0"/>
          <p:nvPr/>
        </p:nvPicPr>
        <p:blipFill>
          <a:blip r:embed="rId6"/>
          <a:stretch>
            <a:fillRect/>
          </a:stretch>
        </p:blipFill>
        <p:spPr>
          <a:xfrm>
            <a:off y="1490850" x="5361900"/>
            <a:ext cy="1160425" cx="2115200"/>
          </a:xfrm>
          <a:prstGeom prst="rect">
            <a:avLst/>
          </a:prstGeom>
        </p:spPr>
      </p:pic>
      <p:pic>
        <p:nvPicPr>
          <p:cNvPr id="90" name="Shape 90"/>
          <p:cNvPicPr preferRelativeResize="0"/>
          <p:nvPr/>
        </p:nvPicPr>
        <p:blipFill>
          <a:blip r:embed="rId7"/>
          <a:stretch>
            <a:fillRect/>
          </a:stretch>
        </p:blipFill>
        <p:spPr>
          <a:xfrm>
            <a:off y="3116625" x="3128425"/>
            <a:ext cy="1661474" cx="1661474"/>
          </a:xfrm>
          <a:prstGeom prst="rect">
            <a:avLst/>
          </a:prstGeom>
        </p:spPr>
      </p:pic>
      <p:sp>
        <p:nvSpPr>
          <p:cNvPr id="91" name="Shape 91"/>
          <p:cNvSpPr txBox="1"/>
          <p:nvPr/>
        </p:nvSpPr>
        <p:spPr>
          <a:xfrm>
            <a:off y="3640012" x="5361900"/>
            <a:ext cy="614699" cx="1579800"/>
          </a:xfrm>
          <a:prstGeom prst="rect">
            <a:avLst/>
          </a:prstGeom>
        </p:spPr>
        <p:txBody>
          <a:bodyPr bIns="91425" rIns="91425" lIns="91425" tIns="91425" anchor="t" anchorCtr="0">
            <a:noAutofit/>
          </a:bodyPr>
          <a:lstStyle/>
          <a:p>
            <a:pPr algn="ctr">
              <a:buNone/>
            </a:pPr>
            <a:r>
              <a:rPr b="1" lang="en">
                <a:solidFill>
                  <a:srgbClr val="FFFFFF"/>
                </a:solidFill>
              </a:rPr>
              <a:t>Fields Plugin - Rob Fletcher</a:t>
            </a:r>
          </a:p>
        </p:txBody>
      </p:sp>
      <p:pic>
        <p:nvPicPr>
          <p:cNvPr id="92" name="Shape 92"/>
          <p:cNvPicPr preferRelativeResize="0"/>
          <p:nvPr/>
        </p:nvPicPr>
        <p:blipFill>
          <a:blip r:embed="rId8"/>
          <a:stretch>
            <a:fillRect/>
          </a:stretch>
        </p:blipFill>
        <p:spPr>
          <a:xfrm>
            <a:off y="3206420" x="7140075"/>
            <a:ext cy="581454" cx="1579799"/>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6879600"/>
          </a:xfrm>
          <a:prstGeom prst="rect">
            <a:avLst/>
          </a:prstGeom>
        </p:spPr>
        <p:txBody>
          <a:bodyPr bIns="91425" rIns="91425" lIns="91425" tIns="91425" anchor="b" anchorCtr="0">
            <a:noAutofit/>
          </a:bodyPr>
          <a:lstStyle/>
          <a:p>
            <a:pPr>
              <a:buNone/>
            </a:pPr>
            <a:r>
              <a:rPr lang="en"/>
              <a:t>Inspiración</a:t>
            </a:r>
          </a:p>
        </p:txBody>
      </p:sp>
      <p:pic>
        <p:nvPicPr>
          <p:cNvPr id="98" name="Shape 98"/>
          <p:cNvPicPr preferRelativeResize="0"/>
          <p:nvPr/>
        </p:nvPicPr>
        <p:blipFill>
          <a:blip r:embed="rId3"/>
          <a:stretch>
            <a:fillRect/>
          </a:stretch>
        </p:blipFill>
        <p:spPr>
          <a:xfrm>
            <a:off y="1277537" x="404650"/>
            <a:ext cy="1322974" cx="1814374"/>
          </a:xfrm>
          <a:prstGeom prst="rect">
            <a:avLst/>
          </a:prstGeom>
        </p:spPr>
      </p:pic>
      <p:pic>
        <p:nvPicPr>
          <p:cNvPr id="99" name="Shape 99"/>
          <p:cNvPicPr preferRelativeResize="0"/>
          <p:nvPr/>
        </p:nvPicPr>
        <p:blipFill>
          <a:blip r:embed="rId4"/>
          <a:stretch>
            <a:fillRect/>
          </a:stretch>
        </p:blipFill>
        <p:spPr>
          <a:xfrm>
            <a:off y="2926177" x="5704275"/>
            <a:ext cy="1227975" cx="2105100"/>
          </a:xfrm>
          <a:prstGeom prst="rect">
            <a:avLst/>
          </a:prstGeom>
        </p:spPr>
      </p:pic>
      <p:pic>
        <p:nvPicPr>
          <p:cNvPr id="100" name="Shape 100"/>
          <p:cNvPicPr preferRelativeResize="0"/>
          <p:nvPr/>
        </p:nvPicPr>
        <p:blipFill>
          <a:blip r:embed="rId5"/>
          <a:stretch>
            <a:fillRect/>
          </a:stretch>
        </p:blipFill>
        <p:spPr>
          <a:xfrm>
            <a:off y="1891025" x="5284075"/>
            <a:ext cy="609600" cx="2743202"/>
          </a:xfrm>
          <a:prstGeom prst="rect">
            <a:avLst/>
          </a:prstGeom>
        </p:spPr>
      </p:pic>
      <p:pic>
        <p:nvPicPr>
          <p:cNvPr id="101" name="Shape 101"/>
          <p:cNvPicPr preferRelativeResize="0"/>
          <p:nvPr/>
        </p:nvPicPr>
        <p:blipFill>
          <a:blip r:embed="rId6"/>
          <a:stretch>
            <a:fillRect/>
          </a:stretch>
        </p:blipFill>
        <p:spPr>
          <a:xfrm>
            <a:off y="2661587" x="1673199"/>
            <a:ext cy="1346688" cx="1474700"/>
          </a:xfrm>
          <a:prstGeom prst="rect">
            <a:avLst/>
          </a:prstGeom>
        </p:spPr>
      </p:pic>
      <p:sp>
        <p:nvSpPr>
          <p:cNvPr id="102" name="Shape 102"/>
          <p:cNvSpPr txBox="1"/>
          <p:nvPr/>
        </p:nvSpPr>
        <p:spPr>
          <a:xfrm>
            <a:off y="4155650" x="622575"/>
            <a:ext cy="420300" cx="2743199"/>
          </a:xfrm>
          <a:prstGeom prst="rect">
            <a:avLst/>
          </a:prstGeom>
        </p:spPr>
        <p:txBody>
          <a:bodyPr bIns="91425" rIns="91425" lIns="91425" tIns="91425" anchor="t" anchorCtr="0">
            <a:noAutofit/>
          </a:bodyPr>
          <a:lstStyle/>
          <a:p>
            <a:pPr>
              <a:buNone/>
            </a:pPr>
            <a:r>
              <a:rPr b="1" lang="en">
                <a:solidFill>
                  <a:srgbClr val="FFFFFF"/>
                </a:solidFill>
              </a:rPr>
              <a:t>Sitios de subasta clásicos</a:t>
            </a:r>
          </a:p>
        </p:txBody>
      </p:sp>
      <p:sp>
        <p:nvSpPr>
          <p:cNvPr id="103" name="Shape 103"/>
          <p:cNvSpPr txBox="1"/>
          <p:nvPr/>
        </p:nvSpPr>
        <p:spPr>
          <a:xfrm>
            <a:off y="4315825" x="5031800"/>
            <a:ext cy="420300" cx="2743199"/>
          </a:xfrm>
          <a:prstGeom prst="rect">
            <a:avLst/>
          </a:prstGeom>
        </p:spPr>
        <p:txBody>
          <a:bodyPr bIns="91425" rIns="91425" lIns="91425" tIns="91425" anchor="t" anchorCtr="0">
            <a:noAutofit/>
          </a:bodyPr>
          <a:lstStyle/>
          <a:p>
            <a:pPr rtl="0" lvl="0">
              <a:buNone/>
            </a:pPr>
            <a:r>
              <a:rPr b="1" lang="en">
                <a:solidFill>
                  <a:srgbClr val="FFFFFF"/>
                </a:solidFill>
              </a:rPr>
              <a:t>Sitios de “Penny Auctions”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857400" cx="6879600"/>
          </a:xfrm>
          <a:prstGeom prst="rect">
            <a:avLst/>
          </a:prstGeom>
        </p:spPr>
        <p:txBody>
          <a:bodyPr bIns="91425" rIns="91425" lIns="91425" tIns="91425" anchor="b" anchorCtr="0">
            <a:noAutofit/>
          </a:bodyPr>
          <a:lstStyle/>
          <a:p>
            <a:pPr>
              <a:buNone/>
            </a:pPr>
            <a:r>
              <a:rPr lang="en"/>
              <a:t>Historias de usuario del prototipo</a:t>
            </a:r>
          </a:p>
        </p:txBody>
      </p:sp>
      <p:sp>
        <p:nvSpPr>
          <p:cNvPr id="109" name="Shape 109"/>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431800" marL="457200">
              <a:buClr>
                <a:schemeClr val="lt1"/>
              </a:buClr>
              <a:buSzPct val="100000"/>
              <a:buFont typeface="Arial"/>
              <a:buAutoNum type="arabicPeriod"/>
            </a:pPr>
            <a:r>
              <a:rPr lang="en"/>
              <a:t>Ver quien va ganando</a:t>
            </a:r>
          </a:p>
          <a:p>
            <a:pPr rtl="0" lvl="0" indent="-431800" marL="457200">
              <a:buClr>
                <a:schemeClr val="lt1"/>
              </a:buClr>
              <a:buSzPct val="100000"/>
              <a:buFont typeface="Arial"/>
              <a:buAutoNum type="arabicPeriod"/>
            </a:pPr>
            <a:r>
              <a:rPr lang="en"/>
              <a:t>Oferta automática</a:t>
            </a:r>
          </a:p>
          <a:p>
            <a:pPr rtl="0" lvl="0" indent="-431800" marL="457200">
              <a:buClr>
                <a:schemeClr val="lt1"/>
              </a:buClr>
              <a:buSzPct val="100000"/>
              <a:buFont typeface="Arial"/>
              <a:buAutoNum type="arabicPeriod"/>
            </a:pPr>
            <a:r>
              <a:rPr lang="en"/>
              <a:t>Calificación de contrapartes</a:t>
            </a:r>
          </a:p>
          <a:p>
            <a:pPr rtl="0" lvl="0" indent="-431800" marL="457200">
              <a:buClr>
                <a:schemeClr val="lt1"/>
              </a:buClr>
              <a:buSzPct val="100000"/>
              <a:buFont typeface="Arial"/>
              <a:buAutoNum type="arabicPeriod"/>
            </a:pPr>
            <a:r>
              <a:rPr lang="en"/>
              <a:t>Advertencia ante calificaciones contradictorias</a:t>
            </a:r>
          </a:p>
          <a:p>
            <a:pPr lvl="0" indent="-431800" marL="457200">
              <a:buClr>
                <a:schemeClr val="lt1"/>
              </a:buClr>
              <a:buSzPct val="100000"/>
              <a:buFont typeface="Arial"/>
              <a:buAutoNum type="arabicPeriod"/>
            </a:pPr>
            <a:r>
              <a:rPr lang="en"/>
              <a:t>Subastas promocionales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198200" x="138125"/>
            <a:ext cy="857400" cx="7457099"/>
          </a:xfrm>
          <a:prstGeom prst="rect">
            <a:avLst/>
          </a:prstGeom>
        </p:spPr>
        <p:txBody>
          <a:bodyPr bIns="91425" rIns="91425" lIns="91425" tIns="91425" anchor="b" anchorCtr="0">
            <a:noAutofit/>
          </a:bodyPr>
          <a:lstStyle/>
          <a:p>
            <a:pPr>
              <a:buNone/>
            </a:pPr>
            <a:r>
              <a:rPr lang="en"/>
              <a:t>Arquitectura del modelo de dominio</a:t>
            </a:r>
          </a:p>
        </p:txBody>
      </p:sp>
      <p:pic>
        <p:nvPicPr>
          <p:cNvPr id="115" name="Shape 115"/>
          <p:cNvPicPr preferRelativeResize="0"/>
          <p:nvPr/>
        </p:nvPicPr>
        <p:blipFill>
          <a:blip r:embed="rId3"/>
          <a:stretch>
            <a:fillRect/>
          </a:stretch>
        </p:blipFill>
        <p:spPr>
          <a:xfrm>
            <a:off y="1184575" x="924875"/>
            <a:ext cy="3524250" cx="6477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05973" x="457200"/>
            <a:ext cy="1848599" cx="3122699"/>
          </a:xfrm>
          <a:prstGeom prst="rect">
            <a:avLst/>
          </a:prstGeom>
        </p:spPr>
        <p:txBody>
          <a:bodyPr bIns="91425" rIns="91425" lIns="91425" tIns="91425" anchor="b" anchorCtr="0">
            <a:noAutofit/>
          </a:bodyPr>
          <a:lstStyle/>
          <a:p>
            <a:pPr rtl="0" lvl="0">
              <a:buNone/>
            </a:pPr>
            <a:r>
              <a:rPr lang="en"/>
              <a:t>Secuencia </a:t>
            </a:r>
          </a:p>
          <a:p>
            <a:pPr rtl="0" lvl="0">
              <a:buNone/>
            </a:pPr>
            <a:r>
              <a:rPr lang="en"/>
              <a:t>de oferta </a:t>
            </a:r>
          </a:p>
          <a:p>
            <a:pPr rtl="0" lvl="0">
              <a:buNone/>
            </a:pPr>
            <a:r>
              <a:rPr lang="en"/>
              <a:t>automática</a:t>
            </a:r>
          </a:p>
        </p:txBody>
      </p:sp>
      <p:pic>
        <p:nvPicPr>
          <p:cNvPr id="121" name="Shape 121"/>
          <p:cNvPicPr preferRelativeResize="0"/>
          <p:nvPr/>
        </p:nvPicPr>
        <p:blipFill>
          <a:blip r:embed="rId3"/>
          <a:stretch>
            <a:fillRect/>
          </a:stretch>
        </p:blipFill>
        <p:spPr>
          <a:xfrm>
            <a:off y="134562" x="3213223"/>
            <a:ext cy="4874373" cx="502227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05975" x="457200"/>
            <a:ext cy="857400" cx="7075799"/>
          </a:xfrm>
          <a:prstGeom prst="rect">
            <a:avLst/>
          </a:prstGeom>
        </p:spPr>
        <p:txBody>
          <a:bodyPr bIns="91425" rIns="91425" lIns="91425" tIns="91425" anchor="b" anchorCtr="0">
            <a:noAutofit/>
          </a:bodyPr>
          <a:lstStyle/>
          <a:p>
            <a:pPr>
              <a:buNone/>
            </a:pPr>
            <a:r>
              <a:rPr lang="en"/>
              <a:t>Glosario de entidades de negocio</a:t>
            </a:r>
          </a:p>
        </p:txBody>
      </p:sp>
      <p:sp>
        <p:nvSpPr>
          <p:cNvPr id="127" name="Shape 127"/>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None/>
            </a:pPr>
            <a:r>
              <a:rPr sz="1800" lang="en">
                <a:solidFill>
                  <a:srgbClr val="FFF100"/>
                </a:solidFill>
              </a:rPr>
              <a:t>Oferta</a:t>
            </a:r>
            <a:r>
              <a:rPr sz="1800" lang="en"/>
              <a:t>: Una oferta es una puja realizada por un usuario que, de resultar la más elevada, lo adjudica como ganador.</a:t>
            </a:r>
          </a:p>
          <a:p>
            <a:r>
              <a:t/>
            </a:r>
          </a:p>
          <a:p>
            <a:pPr rtl="0" lvl="0">
              <a:buNone/>
            </a:pPr>
            <a:r>
              <a:rPr sz="1800" lang="en">
                <a:solidFill>
                  <a:srgbClr val="FFF100"/>
                </a:solidFill>
              </a:rPr>
              <a:t>Oferta automática</a:t>
            </a:r>
            <a:r>
              <a:rPr sz="1800" lang="en"/>
              <a:t>: Servicio que permite realizar ofertas automáticamente por un usuario siempre que se encuentre debajo del límite que este impuso.</a:t>
            </a:r>
          </a:p>
          <a:p>
            <a:r>
              <a:t/>
            </a:r>
          </a:p>
          <a:p>
            <a:pPr rtl="0" lvl="0">
              <a:buNone/>
            </a:pPr>
            <a:r>
              <a:rPr sz="1800" lang="en">
                <a:solidFill>
                  <a:srgbClr val="FFF100"/>
                </a:solidFill>
              </a:rPr>
              <a:t>Transacción</a:t>
            </a:r>
            <a:r>
              <a:rPr sz="1800" lang="en"/>
              <a:t>: Cuando se concreta una subasta, se crea una transacción que registra el estado final de la subasta, incluso si la operación aún no fue finalizada, por ejemplo falta realizar el intercambio de dinero/artículo, esta indica el estado actual de la operación.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05975" x="457200"/>
            <a:ext cy="857400" cx="7075799"/>
          </a:xfrm>
          <a:prstGeom prst="rect">
            <a:avLst/>
          </a:prstGeom>
        </p:spPr>
        <p:txBody>
          <a:bodyPr bIns="91425" rIns="91425" lIns="91425" tIns="91425" anchor="b" anchorCtr="0">
            <a:noAutofit/>
          </a:bodyPr>
          <a:lstStyle/>
          <a:p>
            <a:pPr rtl="0" lvl="0">
              <a:buNone/>
            </a:pPr>
            <a:r>
              <a:rPr lang="en"/>
              <a:t>Glosario de entidades de negocio</a:t>
            </a:r>
          </a:p>
        </p:txBody>
      </p:sp>
      <p:sp>
        <p:nvSpPr>
          <p:cNvPr id="133" name="Shape 13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None/>
            </a:pPr>
            <a:r>
              <a:rPr sz="1800" lang="en">
                <a:solidFill>
                  <a:srgbClr val="FFF100"/>
                </a:solidFill>
              </a:rPr>
              <a:t>Subasta</a:t>
            </a:r>
            <a:r>
              <a:rPr sz="1800" lang="en"/>
              <a:t>: Una subasta con un precio base y un límite temporal donde se puede pujar hasta que finalice, ganando la oferta más alta.</a:t>
            </a:r>
          </a:p>
          <a:p>
            <a:r>
              <a:t/>
            </a:r>
          </a:p>
          <a:p>
            <a:pPr rtl="0" lvl="0">
              <a:buNone/>
            </a:pPr>
            <a:r>
              <a:rPr sz="1800" lang="en">
                <a:solidFill>
                  <a:srgbClr val="FFF100"/>
                </a:solidFill>
              </a:rPr>
              <a:t>Subasta Promocional</a:t>
            </a:r>
            <a:r>
              <a:rPr sz="1800" lang="en"/>
              <a:t>: Subasta con un precio base reducido y un límite temporal extensible para atraer mayor nivel de ofertas.</a:t>
            </a:r>
          </a:p>
          <a:p>
            <a:r>
              <a:t/>
            </a:r>
          </a:p>
          <a:p>
            <a:pPr rtl="0" lvl="0">
              <a:buNone/>
            </a:pPr>
            <a:r>
              <a:rPr sz="1800" lang="en">
                <a:solidFill>
                  <a:srgbClr val="FFF100"/>
                </a:solidFill>
              </a:rPr>
              <a:t>Calificación</a:t>
            </a:r>
            <a:r>
              <a:rPr sz="1800" lang="en"/>
              <a:t>: Al finalizar una subasta, el vendedor y el comprador deben calificarse mutuamente. Si surgieran diferencias, se genera una advertencia al administrador.</a:t>
            </a:r>
          </a:p>
          <a:p>
            <a:r>
              <a:t/>
            </a:r>
          </a:p>
          <a:p>
            <a:pPr rtl="0" lvl="0">
              <a:buNone/>
            </a:pPr>
            <a:r>
              <a:rPr sz="1800" lang="en">
                <a:solidFill>
                  <a:srgbClr val="FFF100"/>
                </a:solidFill>
              </a:rPr>
              <a:t>Advertencia</a:t>
            </a:r>
            <a:r>
              <a:rPr sz="1800" lang="en"/>
              <a:t>: Es una anomalía en las calificaciones de dos usuarios. Esta contiene detalles de las calificaciones, usuarios y subasta en la que sucedió.</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434578" x="457200"/>
            <a:ext cy="857400" cx="6879600"/>
          </a:xfrm>
          <a:prstGeom prst="rect">
            <a:avLst/>
          </a:prstGeom>
        </p:spPr>
        <p:txBody>
          <a:bodyPr bIns="91425" rIns="91425" lIns="91425" tIns="91425" anchor="b" anchorCtr="0">
            <a:noAutofit/>
          </a:bodyPr>
          <a:lstStyle/>
          <a:p>
            <a:pPr>
              <a:buNone/>
            </a:pPr>
            <a:r>
              <a:rPr lang="en"/>
              <a:t>Reglas de negocio de la Subasta Promocional</a:t>
            </a:r>
          </a:p>
        </p:txBody>
      </p:sp>
      <p:sp>
        <p:nvSpPr>
          <p:cNvPr id="139" name="Shape 139"/>
          <p:cNvSpPr txBox="1"/>
          <p:nvPr>
            <p:ph idx="1" type="body"/>
          </p:nvPr>
        </p:nvSpPr>
        <p:spPr>
          <a:xfrm>
            <a:off y="1200150" x="457200"/>
            <a:ext cy="3630300" cx="8229600"/>
          </a:xfrm>
          <a:prstGeom prst="rect">
            <a:avLst/>
          </a:prstGeom>
        </p:spPr>
        <p:txBody>
          <a:bodyPr bIns="91425" rIns="91425" lIns="91425" tIns="91425" anchor="t" anchorCtr="0">
            <a:noAutofit/>
          </a:bodyPr>
          <a:lstStyle/>
          <a:p>
            <a:pPr lvl="0" indent="-381000" marL="457200">
              <a:buClr>
                <a:schemeClr val="lt1"/>
              </a:buClr>
              <a:buSzPct val="166666"/>
              <a:buFont typeface="Arial"/>
              <a:buChar char="•"/>
            </a:pPr>
            <a:r>
              <a:rPr sz="2400" lang="en"/>
              <a:t>El </a:t>
            </a:r>
            <a:r>
              <a:rPr sz="2400" lang="en">
                <a:solidFill>
                  <a:srgbClr val="FFF100"/>
                </a:solidFill>
              </a:rPr>
              <a:t>tiempo a extender de la categoría</a:t>
            </a:r>
            <a:r>
              <a:rPr sz="2400" lang="en"/>
              <a:t> se actualiza considerando estadísticamente lo sucedido en promedio en las últimas subastas, esto es, al finalizar una subasta, se ve </a:t>
            </a:r>
            <a:r>
              <a:rPr sz="2400" lang="en">
                <a:solidFill>
                  <a:srgbClr val="FFF100"/>
                </a:solidFill>
              </a:rPr>
              <a:t>cuantos segundos se extendió respecto de cuantas ofertas recibe un artículo promedio en esa categoría</a:t>
            </a:r>
            <a:r>
              <a:rPr sz="2400" lang="en"/>
              <a:t> y se modifica el tiempo en un 20% de ese valor.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teps">
  <a:themeElements>
    <a:clrScheme name="Custom 462">
      <a:dk1>
        <a:srgbClr val="000000"/>
      </a:dk1>
      <a:lt1>
        <a:srgbClr val="FFFFFF"/>
      </a:lt1>
      <a:dk2>
        <a:srgbClr val="1F497D"/>
      </a:dk2>
      <a:lt2>
        <a:srgbClr val="EEECE1"/>
      </a:lt2>
      <a:accent1>
        <a:srgbClr val="FFD80C"/>
      </a:accent1>
      <a:accent2>
        <a:srgbClr val="CD108C"/>
      </a:accent2>
      <a:accent3>
        <a:srgbClr val="0990DB"/>
      </a:accent3>
      <a:accent4>
        <a:srgbClr val="AAAAAA"/>
      </a:accent4>
      <a:accent5>
        <a:srgbClr val="C3F180"/>
      </a:accent5>
      <a:accent6>
        <a:srgbClr val="FF986D"/>
      </a:accent6>
      <a:hlink>
        <a:srgbClr val="ABABAB"/>
      </a:hlink>
      <a:folHlink>
        <a:srgbClr val="66666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