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8" r:id="rId4"/>
    <p:sldId id="274" r:id="rId5"/>
    <p:sldId id="275" r:id="rId6"/>
    <p:sldId id="268" r:id="rId7"/>
    <p:sldId id="272" r:id="rId8"/>
    <p:sldId id="265" r:id="rId9"/>
    <p:sldId id="267" r:id="rId10"/>
    <p:sldId id="273" r:id="rId11"/>
    <p:sldId id="259" r:id="rId12"/>
    <p:sldId id="260" r:id="rId13"/>
    <p:sldId id="261" r:id="rId14"/>
    <p:sldId id="262" r:id="rId15"/>
    <p:sldId id="263" r:id="rId16"/>
    <p:sldId id="266" r:id="rId17"/>
    <p:sldId id="269" r:id="rId18"/>
    <p:sldId id="270" r:id="rId19"/>
    <p:sldId id="264" r:id="rId20"/>
    <p:sldId id="271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11" autoAdjust="0"/>
  </p:normalViewPr>
  <p:slideViewPr>
    <p:cSldViewPr>
      <p:cViewPr varScale="1">
        <p:scale>
          <a:sx n="83" d="100"/>
          <a:sy n="83" d="100"/>
        </p:scale>
        <p:origin x="-7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D3DF1-D65E-42E2-8423-FA8E21F56C2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E6D31-E0CA-436C-920C-D0A4B8AD3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92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是對不同於傳統的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關聯式資料庫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資料庫管理系統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的統稱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6D31-E0CA-436C-920C-D0A4B8AD348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505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包括</a:t>
            </a:r>
            <a:r>
              <a:rPr lang="en-US" altLang="zh-TW" sz="1200" dirty="0" smtClean="0"/>
              <a:t>string</a:t>
            </a:r>
            <a:r>
              <a:rPr lang="zh-TW" altLang="en-US" sz="1200" dirty="0" smtClean="0"/>
              <a:t>、 </a:t>
            </a:r>
            <a:r>
              <a:rPr lang="en-US" altLang="zh-TW" sz="1200" dirty="0" smtClean="0"/>
              <a:t>list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set</a:t>
            </a:r>
            <a:r>
              <a:rPr lang="zh-TW" altLang="en-US" sz="1200" dirty="0" smtClean="0"/>
              <a:t>、</a:t>
            </a:r>
            <a:r>
              <a:rPr lang="en-US" altLang="zh-TW" sz="1200" dirty="0" err="1" smtClean="0"/>
              <a:t>zset</a:t>
            </a:r>
            <a:r>
              <a:rPr lang="en-US" altLang="zh-TW" sz="1200" dirty="0" smtClean="0"/>
              <a:t>(sorted set –</a:t>
            </a:r>
            <a:r>
              <a:rPr lang="zh-TW" altLang="en-US" sz="1200" dirty="0" smtClean="0"/>
              <a:t>有序集合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和</a:t>
            </a:r>
            <a:r>
              <a:rPr lang="en-US" altLang="zh-TW" sz="1200" dirty="0" err="1" smtClean="0"/>
              <a:t>hashs</a:t>
            </a:r>
            <a:r>
              <a:rPr lang="zh-TW" altLang="en-US" sz="1200" dirty="0" smtClean="0"/>
              <a:t>（哈希類型）。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6D31-E0CA-436C-920C-D0A4B8AD348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73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是眾多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發行版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作業系統中的一種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6D31-E0CA-436C-920C-D0A4B8AD348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697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6D31-E0CA-436C-920C-D0A4B8AD348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188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：連結到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所通過的連接埠。預設為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6379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：連結到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所使用的網路介面。預設為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127.0.0.1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6D31-E0CA-436C-920C-D0A4B8AD348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80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json_decode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格式的字符串進行編碼 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物件轉陣列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6D31-E0CA-436C-920C-D0A4B8AD348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09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01.com/gxN502.html" TargetMode="External"/><Relationship Id="rId2" Type="http://schemas.openxmlformats.org/officeDocument/2006/relationships/hyperlink" Target="https://wizardforcel.gitbooks.io/w3school-redis/content/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giclen.org/ubuntu-redis-ph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kern="100" dirty="0" smtClean="0">
                <a:ea typeface="微軟正黑體" pitchFamily="34" charset="-120"/>
                <a:cs typeface="Times New Roman"/>
              </a:rPr>
              <a:t>REDIS </a:t>
            </a:r>
            <a:r>
              <a:rPr lang="zh-TW" altLang="en-US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安裝及使用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訓練發展部 </a:t>
            </a:r>
            <a:r>
              <a:rPr lang="en-US" altLang="zh-TW" dirty="0" err="1" smtClean="0"/>
              <a:t>Anny_ke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64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微軟正黑體" pitchFamily="34" charset="-120"/>
              </a:rPr>
              <a:t>Memcached</a:t>
            </a:r>
            <a:r>
              <a:rPr lang="zh-TW" altLang="en-US" dirty="0">
                <a:ea typeface="微軟正黑體" pitchFamily="34" charset="-120"/>
              </a:rPr>
              <a:t>  </a:t>
            </a:r>
            <a:r>
              <a:rPr lang="en-US" altLang="zh-TW" dirty="0">
                <a:ea typeface="微軟正黑體" pitchFamily="34" charset="-120"/>
              </a:rPr>
              <a:t>VS</a:t>
            </a:r>
            <a:r>
              <a:rPr lang="zh-TW" altLang="en-US" dirty="0">
                <a:ea typeface="微軟正黑體" pitchFamily="34" charset="-120"/>
              </a:rPr>
              <a:t>  </a:t>
            </a:r>
            <a:r>
              <a:rPr lang="en-US" altLang="zh-TW" dirty="0" err="1">
                <a:ea typeface="微軟正黑體" pitchFamily="34" charset="-120"/>
              </a:rPr>
              <a:t>Redis</a:t>
            </a:r>
            <a:r>
              <a:rPr lang="zh-TW" altLang="en-US" dirty="0">
                <a:ea typeface="微軟正黑體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99592" y="2780928"/>
            <a:ext cx="6696744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3600" dirty="0" err="1" smtClean="0">
                <a:ea typeface="微軟正黑體" pitchFamily="34" charset="-120"/>
              </a:rPr>
              <a:t>redis</a:t>
            </a:r>
            <a:r>
              <a:rPr lang="zh-TW" altLang="en-US" sz="3600" dirty="0">
                <a:ea typeface="微軟正黑體" pitchFamily="34" charset="-120"/>
              </a:rPr>
              <a:t>會周期 性的把更新的數據寫入磁碟或者</a:t>
            </a:r>
            <a:r>
              <a:rPr lang="zh-TW" altLang="en-US" sz="3600" dirty="0" smtClean="0">
                <a:ea typeface="微軟正黑體" pitchFamily="34" charset="-120"/>
              </a:rPr>
              <a:t>把修改</a:t>
            </a:r>
            <a:r>
              <a:rPr lang="zh-TW" altLang="en-US" sz="3600" dirty="0">
                <a:ea typeface="微軟正黑體" pitchFamily="34" charset="-120"/>
              </a:rPr>
              <a:t>操作寫入追加的記錄文件，並且在此基礎上實現</a:t>
            </a:r>
            <a:r>
              <a:rPr lang="zh-TW" altLang="en-US" sz="3600" dirty="0" smtClean="0">
                <a:ea typeface="微軟正黑體" pitchFamily="34" charset="-120"/>
              </a:rPr>
              <a:t>了</a:t>
            </a:r>
            <a:r>
              <a:rPr lang="en-US" altLang="zh-TW" sz="3600" dirty="0" smtClean="0">
                <a:ea typeface="微軟正黑體" pitchFamily="34" charset="-120"/>
              </a:rPr>
              <a:t>master-slave</a:t>
            </a:r>
            <a:r>
              <a:rPr lang="en-US" altLang="zh-TW" sz="3600" dirty="0">
                <a:ea typeface="微軟正黑體" pitchFamily="34" charset="-120"/>
              </a:rPr>
              <a:t>(</a:t>
            </a:r>
            <a:r>
              <a:rPr lang="zh-TW" altLang="en-US" sz="3600" dirty="0">
                <a:ea typeface="微軟正黑體" pitchFamily="34" charset="-120"/>
              </a:rPr>
              <a:t>主從</a:t>
            </a:r>
            <a:r>
              <a:rPr lang="en-US" altLang="zh-TW" sz="3600" dirty="0">
                <a:ea typeface="微軟正黑體" pitchFamily="34" charset="-120"/>
              </a:rPr>
              <a:t>)</a:t>
            </a:r>
            <a:r>
              <a:rPr lang="zh-TW" altLang="en-US" sz="3600" dirty="0">
                <a:ea typeface="微軟正黑體" pitchFamily="34" charset="-120"/>
              </a:rPr>
              <a:t>同步</a:t>
            </a:r>
            <a:endParaRPr lang="zh-TW" altLang="en-US" sz="3600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9552" y="1772816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微軟正黑體" pitchFamily="34" charset="-120"/>
              </a:rPr>
              <a:t>Redis-2</a:t>
            </a:r>
            <a:endParaRPr lang="en-US" altLang="zh-TW" sz="4000" dirty="0"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621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Redis</a:t>
            </a:r>
            <a:r>
              <a:rPr lang="zh-TW" altLang="en-US" b="1" dirty="0"/>
              <a:t>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b="1" dirty="0">
                <a:effectLst/>
                <a:ea typeface="微軟正黑體" pitchFamily="34" charset="-120"/>
              </a:rPr>
              <a:t>Ubuntu </a:t>
            </a:r>
            <a:r>
              <a:rPr lang="zh-TW" altLang="en-US" b="1" dirty="0" smtClean="0">
                <a:effectLst/>
                <a:ea typeface="微軟正黑體" pitchFamily="34" charset="-120"/>
              </a:rPr>
              <a:t>安裝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8934" y="1772816"/>
            <a:ext cx="3672408" cy="89255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zh-TW" altLang="en-US" sz="4600" b="1" dirty="0" smtClean="0">
                <a:latin typeface="微軟正黑體" pitchFamily="34" charset="-120"/>
                <a:ea typeface="微軟正黑體" pitchFamily="34" charset="-120"/>
              </a:rPr>
              <a:t>架設 </a:t>
            </a:r>
            <a:r>
              <a:rPr lang="en-US" altLang="zh-TW" sz="4600" b="1" dirty="0" err="1" smtClean="0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sz="46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600" b="1" dirty="0">
                <a:latin typeface="微軟正黑體" pitchFamily="34" charset="-120"/>
                <a:ea typeface="微軟正黑體" pitchFamily="34" charset="-120"/>
              </a:rPr>
              <a:t>Server</a:t>
            </a:r>
          </a:p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41760" y="2786452"/>
            <a:ext cx="64588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指令：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基於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Ubuntu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14.04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之後的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Linux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發行版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123728" y="4171447"/>
            <a:ext cx="0" cy="7937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983297"/>
            <a:ext cx="6477905" cy="1105054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123728" y="2786452"/>
            <a:ext cx="497024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apt-get install </a:t>
            </a:r>
            <a:r>
              <a:rPr lang="en-US" altLang="zh-TW" sz="2800" dirty="0" err="1"/>
              <a:t>redis</a:t>
            </a:r>
            <a:r>
              <a:rPr lang="en-US" altLang="zh-TW" sz="2800" dirty="0"/>
              <a:t>-server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68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62933" y="2145403"/>
            <a:ext cx="4598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連入本機的</a:t>
            </a:r>
            <a:r>
              <a:rPr lang="en-US" altLang="zh-TW" sz="3200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Server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指令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2244576" y="141277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2244576" y="3645024"/>
            <a:ext cx="0" cy="2016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7" y="5661248"/>
            <a:ext cx="4458323" cy="47631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288914" y="4593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TW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成功</a:t>
            </a:r>
            <a:endParaRPr lang="zh-TW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554920"/>
            <a:ext cx="5344271" cy="543001"/>
          </a:xfrm>
          <a:prstGeom prst="rect">
            <a:avLst/>
          </a:prstGeom>
        </p:spPr>
      </p:pic>
      <p:cxnSp>
        <p:nvCxnSpPr>
          <p:cNvPr id="15" name="直線單箭頭接點 14"/>
          <p:cNvCxnSpPr/>
          <p:nvPr/>
        </p:nvCxnSpPr>
        <p:spPr>
          <a:xfrm>
            <a:off x="2244576" y="4333746"/>
            <a:ext cx="122829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506685" y="3870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TW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失敗</a:t>
            </a:r>
            <a:endParaRPr lang="zh-TW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663239" y="4123387"/>
            <a:ext cx="496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請檢查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的設定是否有誤再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重新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啟動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Server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816656" y="3121804"/>
            <a:ext cx="134684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redis</a:t>
            </a:r>
            <a:r>
              <a:rPr lang="en-US" altLang="zh-TW" sz="2800" dirty="0" smtClean="0"/>
              <a:t>-cli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36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手動指令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啟動 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重啟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關閉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75655" y="2852069"/>
            <a:ext cx="458170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 err="1"/>
              <a:t>sudo</a:t>
            </a:r>
            <a:r>
              <a:rPr lang="en-US" altLang="zh-TW" sz="2800" dirty="0"/>
              <a:t> service </a:t>
            </a:r>
            <a:r>
              <a:rPr lang="en-US" altLang="zh-TW" sz="2800" dirty="0" err="1"/>
              <a:t>redis</a:t>
            </a:r>
            <a:r>
              <a:rPr lang="en-US" altLang="zh-TW" sz="2800" dirty="0"/>
              <a:t>-server start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75656" y="3861048"/>
            <a:ext cx="487986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 err="1"/>
              <a:t>sudo</a:t>
            </a:r>
            <a:r>
              <a:rPr lang="en-US" altLang="zh-TW" sz="2800" dirty="0"/>
              <a:t> service </a:t>
            </a:r>
            <a:r>
              <a:rPr lang="en-US" altLang="zh-TW" sz="2800" dirty="0" err="1"/>
              <a:t>redis</a:t>
            </a:r>
            <a:r>
              <a:rPr lang="en-US" altLang="zh-TW" sz="2800" dirty="0"/>
              <a:t>-server restart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75656" y="4806444"/>
            <a:ext cx="454162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 err="1"/>
              <a:t>sudo</a:t>
            </a:r>
            <a:r>
              <a:rPr lang="en-US" altLang="zh-TW" sz="2800" dirty="0"/>
              <a:t> service </a:t>
            </a:r>
            <a:r>
              <a:rPr lang="en-US" altLang="zh-TW" sz="2800" dirty="0" err="1"/>
              <a:t>redis</a:t>
            </a:r>
            <a:r>
              <a:rPr lang="en-US" altLang="zh-TW" sz="2800" dirty="0"/>
              <a:t>-server stop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0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27584" y="1960964"/>
            <a:ext cx="48978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下載安裝</a:t>
            </a:r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PHP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3200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套件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指令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51720" y="2940983"/>
            <a:ext cx="5330305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 err="1"/>
              <a:t>sudo</a:t>
            </a:r>
            <a:r>
              <a:rPr lang="en-US" altLang="zh-TW" sz="3200" dirty="0"/>
              <a:t> apt-get install php5-redis</a:t>
            </a:r>
            <a:endParaRPr lang="zh-TW" altLang="en-US" sz="32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89040"/>
            <a:ext cx="5976664" cy="2495750"/>
          </a:xfrm>
          <a:prstGeom prst="rect">
            <a:avLst/>
          </a:prstGeom>
        </p:spPr>
      </p:pic>
      <p:sp>
        <p:nvSpPr>
          <p:cNvPr id="18" name="標題 2"/>
          <p:cNvSpPr>
            <a:spLocks noGrp="1"/>
          </p:cNvSpPr>
          <p:nvPr>
            <p:ph type="title"/>
          </p:nvPr>
        </p:nvSpPr>
        <p:spPr>
          <a:xfrm>
            <a:off x="251520" y="620688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PHP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中連接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Server</a:t>
            </a:r>
            <a:br>
              <a:rPr lang="en-US" altLang="zh-TW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315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Redis</a:t>
            </a:r>
            <a:r>
              <a:rPr lang="zh-TW" altLang="en-US" dirty="0"/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(EX.1)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84784"/>
            <a:ext cx="1882552" cy="6088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測試程式碼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2132856"/>
            <a:ext cx="6792273" cy="17623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35" y="4840446"/>
            <a:ext cx="3944449" cy="182891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51247" y="4326229"/>
            <a:ext cx="15541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輸出畫面</a:t>
            </a:r>
            <a:endParaRPr lang="zh-TW" altLang="en-US" sz="2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65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Redis</a:t>
            </a:r>
            <a:r>
              <a:rPr lang="zh-TW" altLang="en-US" dirty="0"/>
              <a:t>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使用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EX.2)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 </a:t>
            </a:r>
            <a:r>
              <a:rPr lang="en-US" altLang="zh-TW" dirty="0" err="1" smtClean="0"/>
              <a:t>redis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54136"/>
            <a:ext cx="88487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6093296"/>
            <a:ext cx="3672408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8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Get </a:t>
            </a:r>
            <a:r>
              <a:rPr lang="en-US" altLang="zh-TW" dirty="0" err="1"/>
              <a:t>redis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Redis</a:t>
            </a:r>
            <a:r>
              <a:rPr lang="zh-TW" altLang="en-US" dirty="0"/>
              <a:t>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使用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EX.2)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043608" y="3966337"/>
            <a:ext cx="5256584" cy="3379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4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執行畫面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Redis</a:t>
            </a:r>
            <a:r>
              <a:rPr lang="zh-TW" altLang="en-US" dirty="0"/>
              <a:t>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使用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EX.2)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6840760" cy="497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8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參考資料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2924944"/>
            <a:ext cx="8229600" cy="2517905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wizardforcel.gitbooks.io/w3school-redis/content/3.html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read01.com/gxN502.html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https://magiclen.org/ubuntu-redis-php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269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大綱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75656" y="1916832"/>
            <a:ext cx="2204897" cy="1019376"/>
          </a:xfrm>
        </p:spPr>
        <p:txBody>
          <a:bodyPr>
            <a:normAutofit fontScale="925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en-US" altLang="zh-TW" sz="60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Redis</a:t>
            </a:r>
            <a:r>
              <a:rPr lang="zh-TW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             </a:t>
            </a:r>
            <a:endParaRPr lang="zh-TW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64088" y="2859075"/>
            <a:ext cx="106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介紹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64088" y="3861048"/>
            <a:ext cx="106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安裝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95385" y="4869160"/>
            <a:ext cx="106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4" name="肘形接點 13"/>
          <p:cNvCxnSpPr>
            <a:stCxn id="3" idx="3"/>
            <a:endCxn id="5" idx="1"/>
          </p:cNvCxnSpPr>
          <p:nvPr/>
        </p:nvCxnSpPr>
        <p:spPr>
          <a:xfrm>
            <a:off x="3680553" y="2426520"/>
            <a:ext cx="1683535" cy="724943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3" idx="3"/>
            <a:endCxn id="6" idx="1"/>
          </p:cNvCxnSpPr>
          <p:nvPr/>
        </p:nvCxnSpPr>
        <p:spPr>
          <a:xfrm>
            <a:off x="3680553" y="2426520"/>
            <a:ext cx="1683535" cy="172691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/>
          <p:nvPr/>
        </p:nvCxnSpPr>
        <p:spPr>
          <a:xfrm>
            <a:off x="3649256" y="2426520"/>
            <a:ext cx="1714832" cy="273502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1984289"/>
            <a:ext cx="5616626" cy="4207046"/>
          </a:xfrm>
        </p:spPr>
      </p:pic>
    </p:spTree>
    <p:extLst>
      <p:ext uri="{BB962C8B-B14F-4D97-AF65-F5344CB8AC3E}">
        <p14:creationId xmlns:p14="http://schemas.microsoft.com/office/powerpoint/2010/main" val="27885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Redis</a:t>
            </a:r>
            <a:r>
              <a:rPr lang="zh-TW" altLang="en-US" b="1" dirty="0" smtClean="0"/>
              <a:t>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介紹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5536" y="2564904"/>
            <a:ext cx="847469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Redis</a:t>
            </a:r>
            <a:r>
              <a:rPr lang="zh-TW" altLang="en-US" sz="2400" dirty="0"/>
              <a:t>是一個開源的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NoSQL</a:t>
            </a:r>
            <a:r>
              <a:rPr lang="zh-TW" altLang="en-US" sz="2400" dirty="0"/>
              <a:t>資料庫，以一個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key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</a:rPr>
              <a:t>對應一個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value</a:t>
            </a:r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的</a:t>
            </a:r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方式</a:t>
            </a:r>
            <a:r>
              <a:rPr lang="zh-TW" altLang="en-US" sz="2400" dirty="0"/>
              <a:t>並配合記憶體</a:t>
            </a:r>
            <a:r>
              <a:rPr lang="en-US" altLang="zh-TW" sz="2400" dirty="0"/>
              <a:t>(</a:t>
            </a:r>
            <a:r>
              <a:rPr lang="en-US" altLang="zh-TW" sz="2400" dirty="0" smtClean="0"/>
              <a:t>RAM</a:t>
            </a:r>
            <a:r>
              <a:rPr lang="zh-TW" altLang="en-US" sz="2400" dirty="0" smtClean="0"/>
              <a:t>來</a:t>
            </a:r>
            <a:r>
              <a:rPr lang="zh-TW" altLang="en-US" sz="2400" dirty="0"/>
              <a:t>儲存資料，效能要比關聯式</a:t>
            </a:r>
            <a:r>
              <a:rPr lang="zh-TW" altLang="en-US" sz="2400" dirty="0" smtClean="0"/>
              <a:t>資料庫</a:t>
            </a:r>
            <a:endParaRPr lang="en-US" altLang="zh-TW" sz="2400" dirty="0" smtClean="0"/>
          </a:p>
          <a:p>
            <a:r>
              <a:rPr lang="zh-TW" altLang="en-US" sz="2400" dirty="0" smtClean="0"/>
              <a:t>還</a:t>
            </a:r>
            <a:r>
              <a:rPr lang="zh-TW" altLang="en-US" sz="2400" dirty="0"/>
              <a:t>要好很多，可以在許多程式語言上使用。</a:t>
            </a:r>
            <a:r>
              <a:rPr lang="en-US" altLang="zh-TW" sz="2400" dirty="0" err="1"/>
              <a:t>Redis</a:t>
            </a:r>
            <a:r>
              <a:rPr lang="zh-TW" altLang="en-US" sz="2400" dirty="0"/>
              <a:t>的</a:t>
            </a:r>
            <a:r>
              <a:rPr lang="en-US" altLang="zh-TW" sz="2400" dirty="0"/>
              <a:t>value</a:t>
            </a:r>
            <a:r>
              <a:rPr lang="zh-TW" altLang="en-US" sz="2400" dirty="0" smtClean="0"/>
              <a:t>除了</a:t>
            </a:r>
            <a:endParaRPr lang="en-US" altLang="zh-TW" sz="2400" dirty="0" smtClean="0"/>
          </a:p>
          <a:p>
            <a:r>
              <a:rPr lang="zh-TW" altLang="en-US" sz="2400" dirty="0" smtClean="0"/>
              <a:t>字串</a:t>
            </a:r>
            <a:r>
              <a:rPr lang="en-US" altLang="zh-TW" sz="2400" dirty="0"/>
              <a:t>(string)</a:t>
            </a:r>
            <a:r>
              <a:rPr lang="zh-TW" altLang="en-US" sz="2400" dirty="0"/>
              <a:t>型態之外，另外還有幾種比較特殊的結構，</a:t>
            </a:r>
            <a:r>
              <a:rPr lang="zh-TW" altLang="en-US" sz="2400" dirty="0" smtClean="0"/>
              <a:t>包括</a:t>
            </a:r>
            <a:endParaRPr lang="en-US" altLang="zh-TW" sz="2400" dirty="0" smtClean="0"/>
          </a:p>
          <a:p>
            <a:r>
              <a:rPr lang="en-US" altLang="zh-TW" sz="2400" dirty="0" smtClean="0"/>
              <a:t>set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zset</a:t>
            </a:r>
            <a:r>
              <a:rPr lang="zh-TW" altLang="en-US" sz="2400" dirty="0"/>
              <a:t>、</a:t>
            </a:r>
            <a:r>
              <a:rPr lang="en-US" altLang="zh-TW" sz="2400" dirty="0"/>
              <a:t>list</a:t>
            </a:r>
            <a:r>
              <a:rPr lang="zh-TW" altLang="en-US" sz="2400" dirty="0"/>
              <a:t>和</a:t>
            </a:r>
            <a:r>
              <a:rPr lang="en-US" altLang="zh-TW" sz="2400" dirty="0"/>
              <a:t>hash</a:t>
            </a:r>
            <a:r>
              <a:rPr lang="zh-TW" altLang="en-US" sz="2400" dirty="0"/>
              <a:t>，並提供了多種方式來操作這些欄位。</a:t>
            </a:r>
            <a:endParaRPr lang="en-US" altLang="zh-TW" sz="2400" dirty="0" smtClean="0">
              <a:ea typeface="微軟正黑體" pitchFamily="34" charset="-120"/>
            </a:endParaRPr>
          </a:p>
          <a:p>
            <a:r>
              <a:rPr lang="zh-TW" altLang="en-US" sz="2800" dirty="0"/>
              <a:t/>
            </a:r>
            <a:br>
              <a:rPr lang="zh-TW" altLang="en-US" sz="2800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03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NoSQL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2589913"/>
          </a:xfrm>
        </p:spPr>
        <p:txBody>
          <a:bodyPr/>
          <a:lstStyle/>
          <a:p>
            <a:pPr marL="118872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所有關聯式資料庫的通用查詢語言是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，所以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就表示不用關聯式資料庫的結構、表格分析設計法、與根據主鍵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(primary keys)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的查詢，故也可稱為「非關聯式資料庫」。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925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Key-Value </a:t>
            </a:r>
            <a:r>
              <a:rPr lang="en-US" altLang="zh-TW" dirty="0" smtClean="0"/>
              <a:t>Stores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2733929"/>
          </a:xfrm>
        </p:spPr>
        <p:txBody>
          <a:bodyPr/>
          <a:lstStyle/>
          <a:p>
            <a:pPr marL="118872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採用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只有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欄，稱為雜湊表（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Hash table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，大陸譯為哈希表 ）的方式儲存。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欄是關鍵字 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Key)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，另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欄是值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(Value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），作為查詢的資料結構 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305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Redis</a:t>
            </a:r>
            <a:r>
              <a:rPr lang="zh-TW" altLang="en-US" dirty="0"/>
              <a:t>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301881"/>
          </a:xfrm>
        </p:spPr>
        <p:txBody>
          <a:bodyPr/>
          <a:lstStyle/>
          <a:p>
            <a:pPr marL="118872" indent="0">
              <a:buNone/>
            </a:pPr>
            <a:r>
              <a:rPr lang="zh-TW" altLang="en-US" dirty="0">
                <a:ea typeface="微軟正黑體" pitchFamily="34" charset="-120"/>
              </a:rPr>
              <a:t>特點：非關係型的，分布式的，開源的，水平可擴展</a:t>
            </a:r>
            <a:r>
              <a:rPr lang="zh-TW" altLang="en-US" dirty="0" smtClean="0">
                <a:ea typeface="微軟正黑體" pitchFamily="34" charset="-120"/>
              </a:rPr>
              <a:t>的</a:t>
            </a:r>
            <a:endParaRPr lang="zh-TW" altLang="en-US" dirty="0">
              <a:ea typeface="微軟正黑體" pitchFamily="34" charset="-120"/>
            </a:endParaRPr>
          </a:p>
          <a:p>
            <a:r>
              <a:rPr lang="en-US" altLang="zh-TW" dirty="0">
                <a:ea typeface="微軟正黑體" pitchFamily="34" charset="-120"/>
              </a:rPr>
              <a:t>1</a:t>
            </a:r>
            <a:r>
              <a:rPr lang="zh-TW" altLang="en-US" dirty="0">
                <a:ea typeface="微軟正黑體" pitchFamily="34" charset="-120"/>
              </a:rPr>
              <a:t>、處理超大量的數據</a:t>
            </a:r>
          </a:p>
          <a:p>
            <a:r>
              <a:rPr lang="en-US" altLang="zh-TW" dirty="0">
                <a:ea typeface="微軟正黑體" pitchFamily="34" charset="-120"/>
              </a:rPr>
              <a:t>2</a:t>
            </a:r>
            <a:r>
              <a:rPr lang="zh-TW" altLang="en-US" dirty="0">
                <a:ea typeface="微軟正黑體" pitchFamily="34" charset="-120"/>
              </a:rPr>
              <a:t>、運行在便宜的</a:t>
            </a:r>
            <a:r>
              <a:rPr lang="en-US" altLang="zh-TW" dirty="0">
                <a:ea typeface="微軟正黑體" pitchFamily="34" charset="-120"/>
              </a:rPr>
              <a:t>PC</a:t>
            </a:r>
            <a:r>
              <a:rPr lang="zh-TW" altLang="en-US" dirty="0">
                <a:ea typeface="微軟正黑體" pitchFamily="34" charset="-120"/>
              </a:rPr>
              <a:t>伺服器集群</a:t>
            </a:r>
            <a:r>
              <a:rPr lang="zh-TW" altLang="en-US" dirty="0" smtClean="0">
                <a:ea typeface="微軟正黑體" pitchFamily="34" charset="-120"/>
              </a:rPr>
              <a:t>上</a:t>
            </a:r>
            <a:endParaRPr lang="zh-TW" altLang="en-US" dirty="0"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98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Redis</a:t>
            </a:r>
            <a:r>
              <a:rPr lang="zh-TW" altLang="en-US" dirty="0"/>
              <a:t>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517905"/>
          </a:xfrm>
        </p:spPr>
        <p:txBody>
          <a:bodyPr/>
          <a:lstStyle/>
          <a:p>
            <a:pPr marL="118872" indent="0">
              <a:buNone/>
            </a:pPr>
            <a:r>
              <a:rPr lang="zh-TW" altLang="en-US" dirty="0" smtClean="0">
                <a:ea typeface="微軟正黑體" pitchFamily="34" charset="-120"/>
              </a:rPr>
              <a:t>優點：</a:t>
            </a:r>
            <a:endParaRPr lang="zh-TW" altLang="en-US" dirty="0">
              <a:ea typeface="微軟正黑體" pitchFamily="34" charset="-120"/>
            </a:endParaRPr>
          </a:p>
          <a:p>
            <a:r>
              <a:rPr lang="en-US" altLang="zh-TW" dirty="0">
                <a:ea typeface="微軟正黑體" pitchFamily="34" charset="-120"/>
              </a:rPr>
              <a:t>1</a:t>
            </a:r>
            <a:r>
              <a:rPr lang="zh-TW" altLang="en-US" dirty="0">
                <a:ea typeface="微軟正黑體" pitchFamily="34" charset="-120"/>
              </a:rPr>
              <a:t>、對數據高並發讀寫</a:t>
            </a:r>
          </a:p>
          <a:p>
            <a:r>
              <a:rPr lang="en-US" altLang="zh-TW" dirty="0">
                <a:ea typeface="微軟正黑體" pitchFamily="34" charset="-120"/>
              </a:rPr>
              <a:t>2</a:t>
            </a:r>
            <a:r>
              <a:rPr lang="zh-TW" altLang="en-US" dirty="0">
                <a:ea typeface="微軟正黑體" pitchFamily="34" charset="-120"/>
              </a:rPr>
              <a:t>、對海量數據的高效率存儲和訪問</a:t>
            </a:r>
          </a:p>
          <a:p>
            <a:r>
              <a:rPr lang="en-US" altLang="zh-TW" dirty="0">
                <a:ea typeface="微軟正黑體" pitchFamily="34" charset="-120"/>
              </a:rPr>
              <a:t>3</a:t>
            </a:r>
            <a:r>
              <a:rPr lang="zh-TW" altLang="en-US" dirty="0">
                <a:ea typeface="微軟正黑體" pitchFamily="34" charset="-120"/>
              </a:rPr>
              <a:t>、對數據的高可擴展性和高可用性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1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effectLst/>
                <a:ea typeface="微軟正黑體" pitchFamily="34" charset="-120"/>
              </a:rPr>
              <a:t>Memcached</a:t>
            </a:r>
            <a:r>
              <a:rPr lang="zh-TW" altLang="en-US" dirty="0" smtClean="0">
                <a:effectLst/>
                <a:ea typeface="微軟正黑體" pitchFamily="34" charset="-120"/>
              </a:rPr>
              <a:t> </a:t>
            </a:r>
            <a:r>
              <a:rPr lang="zh-TW" altLang="en-US" dirty="0">
                <a:effectLst/>
                <a:ea typeface="微軟正黑體" pitchFamily="34" charset="-120"/>
              </a:rPr>
              <a:t> </a:t>
            </a:r>
            <a:r>
              <a:rPr lang="en-US" altLang="zh-TW" dirty="0" smtClean="0">
                <a:effectLst/>
                <a:ea typeface="微軟正黑體" pitchFamily="34" charset="-120"/>
              </a:rPr>
              <a:t>VS</a:t>
            </a:r>
            <a:r>
              <a:rPr lang="zh-TW" altLang="en-US" dirty="0" smtClean="0">
                <a:effectLst/>
                <a:ea typeface="微軟正黑體" pitchFamily="34" charset="-120"/>
              </a:rPr>
              <a:t>  </a:t>
            </a:r>
            <a:r>
              <a:rPr lang="en-US" altLang="zh-TW" dirty="0" err="1" smtClean="0">
                <a:effectLst/>
                <a:ea typeface="微軟正黑體" pitchFamily="34" charset="-120"/>
              </a:rPr>
              <a:t>Redis</a:t>
            </a:r>
            <a:r>
              <a:rPr lang="zh-TW" altLang="en-US" dirty="0" smtClean="0">
                <a:effectLst/>
                <a:ea typeface="微軟正黑體" pitchFamily="34" charset="-120"/>
              </a:rPr>
              <a:t> </a:t>
            </a:r>
            <a:endParaRPr lang="zh-TW" altLang="en-US" dirty="0">
              <a:ea typeface="微軟正黑體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23528" y="3284984"/>
            <a:ext cx="8208912" cy="230425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300" dirty="0" smtClean="0">
                <a:ea typeface="微軟正黑體" pitchFamily="34" charset="-120"/>
              </a:rPr>
              <a:t>是</a:t>
            </a:r>
            <a:r>
              <a:rPr lang="zh-TW" altLang="en-US" sz="3300" dirty="0">
                <a:ea typeface="微軟正黑體" pitchFamily="34" charset="-120"/>
              </a:rPr>
              <a:t>一個高性能的分布式內存對象緩存系統，用於動態</a:t>
            </a:r>
            <a:r>
              <a:rPr lang="en-US" altLang="zh-TW" sz="3300" dirty="0">
                <a:ea typeface="微軟正黑體" pitchFamily="34" charset="-120"/>
              </a:rPr>
              <a:t>Web</a:t>
            </a:r>
            <a:r>
              <a:rPr lang="zh-TW" altLang="en-US" sz="3300" dirty="0">
                <a:ea typeface="微軟正黑體" pitchFamily="34" charset="-120"/>
              </a:rPr>
              <a:t>應用以減輕資料庫負載</a:t>
            </a:r>
            <a:r>
              <a:rPr lang="en-US" altLang="zh-TW" sz="3300" dirty="0">
                <a:ea typeface="微軟正黑體" pitchFamily="34" charset="-120"/>
              </a:rPr>
              <a:t>. </a:t>
            </a:r>
            <a:r>
              <a:rPr lang="zh-TW" altLang="en-US" sz="3300" dirty="0">
                <a:ea typeface="微軟正黑體" pitchFamily="34" charset="-120"/>
              </a:rPr>
              <a:t>它通過在內存中緩存數據和對象來減少讀取資料庫的次數，從而提升網站的</a:t>
            </a:r>
            <a:r>
              <a:rPr lang="zh-TW" altLang="en-US" sz="3300" dirty="0" smtClean="0">
                <a:ea typeface="微軟正黑體" pitchFamily="34" charset="-120"/>
              </a:rPr>
              <a:t>訪問速度</a:t>
            </a:r>
            <a:endParaRPr lang="zh-TW" altLang="en-US" sz="33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3528" y="2141348"/>
            <a:ext cx="2787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 smtClean="0">
                <a:ea typeface="微軟正黑體" pitchFamily="34" charset="-120"/>
              </a:rPr>
              <a:t>Memcached</a:t>
            </a:r>
            <a:endParaRPr lang="en-US" altLang="zh-TW" sz="4000" dirty="0"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61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微軟正黑體" pitchFamily="34" charset="-120"/>
              </a:rPr>
              <a:t>Memcached</a:t>
            </a:r>
            <a:r>
              <a:rPr lang="zh-TW" altLang="en-US" dirty="0">
                <a:ea typeface="微軟正黑體" pitchFamily="34" charset="-120"/>
              </a:rPr>
              <a:t>  </a:t>
            </a:r>
            <a:r>
              <a:rPr lang="en-US" altLang="zh-TW" dirty="0">
                <a:ea typeface="微軟正黑體" pitchFamily="34" charset="-120"/>
              </a:rPr>
              <a:t>VS</a:t>
            </a:r>
            <a:r>
              <a:rPr lang="zh-TW" altLang="en-US" dirty="0">
                <a:ea typeface="微軟正黑體" pitchFamily="34" charset="-120"/>
              </a:rPr>
              <a:t>  </a:t>
            </a:r>
            <a:r>
              <a:rPr lang="en-US" altLang="zh-TW" dirty="0" err="1">
                <a:ea typeface="微軟正黑體" pitchFamily="34" charset="-120"/>
              </a:rPr>
              <a:t>Redis</a:t>
            </a:r>
            <a:r>
              <a:rPr lang="zh-TW" altLang="en-US" dirty="0">
                <a:ea typeface="微軟正黑體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 noGrp="1"/>
          </p:cNvSpPr>
          <p:nvPr>
            <p:ph idx="1"/>
          </p:nvPr>
        </p:nvSpPr>
        <p:spPr>
          <a:xfrm>
            <a:off x="467544" y="2636913"/>
            <a:ext cx="8229600" cy="32403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600" dirty="0" smtClean="0">
                <a:ea typeface="微軟正黑體" pitchFamily="34" charset="-120"/>
              </a:rPr>
              <a:t>是</a:t>
            </a:r>
            <a:r>
              <a:rPr lang="zh-TW" altLang="en-US" sz="3600" dirty="0">
                <a:ea typeface="微軟正黑體" pitchFamily="34" charset="-120"/>
              </a:rPr>
              <a:t>一個</a:t>
            </a:r>
            <a:r>
              <a:rPr lang="en-US" altLang="zh-TW" sz="3600" dirty="0">
                <a:ea typeface="微軟正黑體" pitchFamily="34" charset="-120"/>
              </a:rPr>
              <a:t>key-value</a:t>
            </a:r>
            <a:r>
              <a:rPr lang="zh-TW" altLang="en-US" sz="3600" dirty="0">
                <a:ea typeface="微軟正黑體" pitchFamily="34" charset="-120"/>
              </a:rPr>
              <a:t>存儲</a:t>
            </a:r>
            <a:r>
              <a:rPr lang="zh-TW" altLang="en-US" sz="3600" dirty="0" smtClean="0">
                <a:ea typeface="微軟正黑體" pitchFamily="34" charset="-120"/>
              </a:rPr>
              <a:t>系統。</a:t>
            </a:r>
            <a:r>
              <a:rPr lang="zh-TW" altLang="en-US" sz="3600" dirty="0">
                <a:ea typeface="微軟正黑體" pitchFamily="34" charset="-120"/>
              </a:rPr>
              <a:t>但是</a:t>
            </a:r>
            <a:r>
              <a:rPr lang="zh-TW" altLang="en-US" sz="3600" dirty="0" smtClean="0">
                <a:ea typeface="微軟正黑體" pitchFamily="34" charset="-120"/>
              </a:rPr>
              <a:t>它支持</a:t>
            </a:r>
            <a:r>
              <a:rPr lang="zh-TW" altLang="en-US" sz="3600" dirty="0">
                <a:ea typeface="微軟正黑體" pitchFamily="34" charset="-120"/>
              </a:rPr>
              <a:t>存儲的</a:t>
            </a:r>
            <a:r>
              <a:rPr lang="en-US" altLang="zh-TW" sz="3600" dirty="0">
                <a:ea typeface="微軟正黑體" pitchFamily="34" charset="-120"/>
              </a:rPr>
              <a:t>value</a:t>
            </a:r>
            <a:r>
              <a:rPr lang="zh-TW" altLang="en-US" sz="3600" dirty="0">
                <a:ea typeface="微軟正黑體" pitchFamily="34" charset="-120"/>
              </a:rPr>
              <a:t>類型相對更多</a:t>
            </a:r>
            <a:r>
              <a:rPr lang="zh-TW" altLang="en-US" sz="3600" dirty="0" smtClean="0">
                <a:ea typeface="微軟正黑體" pitchFamily="34" charset="-120"/>
              </a:rPr>
              <a:t>，在此</a:t>
            </a:r>
            <a:r>
              <a:rPr lang="zh-TW" altLang="en-US" sz="3600" dirty="0">
                <a:ea typeface="微軟正黑體" pitchFamily="34" charset="-120"/>
              </a:rPr>
              <a:t>基礎上，</a:t>
            </a:r>
            <a:r>
              <a:rPr lang="en-US" altLang="zh-TW" sz="3600" dirty="0" err="1">
                <a:ea typeface="微軟正黑體" pitchFamily="34" charset="-120"/>
              </a:rPr>
              <a:t>redis</a:t>
            </a:r>
            <a:r>
              <a:rPr lang="zh-TW" altLang="en-US" sz="3600" dirty="0">
                <a:ea typeface="微軟正黑體" pitchFamily="34" charset="-120"/>
              </a:rPr>
              <a:t>支持</a:t>
            </a:r>
            <a:r>
              <a:rPr lang="zh-TW" altLang="en-US" sz="3600" dirty="0" smtClean="0">
                <a:ea typeface="微軟正黑體" pitchFamily="34" charset="-120"/>
              </a:rPr>
              <a:t>各種不同</a:t>
            </a:r>
            <a:r>
              <a:rPr lang="zh-TW" altLang="en-US" sz="3600" dirty="0">
                <a:ea typeface="微軟正黑體" pitchFamily="34" charset="-120"/>
              </a:rPr>
              <a:t>方式的排序</a:t>
            </a:r>
            <a:r>
              <a:rPr lang="zh-TW" altLang="en-US" sz="3600" dirty="0" smtClean="0">
                <a:ea typeface="微軟正黑體" pitchFamily="34" charset="-120"/>
              </a:rPr>
              <a:t>。與</a:t>
            </a:r>
            <a:r>
              <a:rPr lang="en-US" altLang="zh-TW" sz="3600" dirty="0" err="1" smtClean="0">
                <a:ea typeface="微軟正黑體" pitchFamily="34" charset="-120"/>
              </a:rPr>
              <a:t>memcached</a:t>
            </a:r>
            <a:r>
              <a:rPr lang="zh-TW" altLang="en-US" sz="3600" dirty="0" smtClean="0">
                <a:ea typeface="微軟正黑體" pitchFamily="34" charset="-120"/>
              </a:rPr>
              <a:t>一樣為了保證效率</a:t>
            </a:r>
            <a:r>
              <a:rPr lang="zh-TW" altLang="en-US" sz="3600" dirty="0">
                <a:ea typeface="微軟正黑體" pitchFamily="34" charset="-120"/>
              </a:rPr>
              <a:t>，數據都是緩存在內存中</a:t>
            </a:r>
            <a:r>
              <a:rPr lang="zh-TW" altLang="en-US" sz="3600" dirty="0" smtClean="0">
                <a:ea typeface="微軟正黑體" pitchFamily="34" charset="-120"/>
              </a:rPr>
              <a:t>。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9552" y="1772816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微軟正黑體" pitchFamily="34" charset="-120"/>
              </a:rPr>
              <a:t>Redis-1</a:t>
            </a:r>
            <a:endParaRPr lang="en-US" altLang="zh-TW" sz="4000" dirty="0"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94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308</TotalTime>
  <Words>607</Words>
  <Application>Microsoft Office PowerPoint</Application>
  <PresentationFormat>如螢幕大小 (4:3)</PresentationFormat>
  <Paragraphs>91</Paragraphs>
  <Slides>20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模組</vt:lpstr>
      <vt:lpstr>REDIS 安裝及使用</vt:lpstr>
      <vt:lpstr>大綱</vt:lpstr>
      <vt:lpstr>Redis 介紹</vt:lpstr>
      <vt:lpstr>NoSQL</vt:lpstr>
      <vt:lpstr>Key-Value Stores</vt:lpstr>
      <vt:lpstr>Redis 介紹</vt:lpstr>
      <vt:lpstr>Redis 介紹</vt:lpstr>
      <vt:lpstr>Memcached  VS  Redis </vt:lpstr>
      <vt:lpstr>Memcached  VS  Redis </vt:lpstr>
      <vt:lpstr>Memcached  VS  Redis </vt:lpstr>
      <vt:lpstr>Redis  (Ubuntu 安裝)</vt:lpstr>
      <vt:lpstr>PowerPoint 簡報</vt:lpstr>
      <vt:lpstr>PowerPoint 簡報</vt:lpstr>
      <vt:lpstr>在PHP中連接Redis Server </vt:lpstr>
      <vt:lpstr>Redis 使用 (EX.1)</vt:lpstr>
      <vt:lpstr>Redis 使用 (EX.2)</vt:lpstr>
      <vt:lpstr>Redis 使用 (EX.2)</vt:lpstr>
      <vt:lpstr>Redis 使用 (EX.2)</vt:lpstr>
      <vt:lpstr>參考資料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安裝及使用</dc:title>
  <dc:creator>Anny_Ke</dc:creator>
  <cp:lastModifiedBy>Windows 使用者</cp:lastModifiedBy>
  <cp:revision>36</cp:revision>
  <dcterms:created xsi:type="dcterms:W3CDTF">2016-08-18T04:15:16Z</dcterms:created>
  <dcterms:modified xsi:type="dcterms:W3CDTF">2016-08-18T09:33:44Z</dcterms:modified>
</cp:coreProperties>
</file>