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56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73" r:id="rId16"/>
    <p:sldId id="276" r:id="rId17"/>
    <p:sldId id="274" r:id="rId18"/>
    <p:sldId id="277" r:id="rId19"/>
    <p:sldId id="272" r:id="rId20"/>
    <p:sldId id="275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1CE7-27A6-49C8-8073-AC7266244AAB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175C-BEF7-4863-BE0B-F9AD649F7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17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1CE7-27A6-49C8-8073-AC7266244AAB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175C-BEF7-4863-BE0B-F9AD649F7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85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1CE7-27A6-49C8-8073-AC7266244AAB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175C-BEF7-4863-BE0B-F9AD649F7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13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1CE7-27A6-49C8-8073-AC7266244AAB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175C-BEF7-4863-BE0B-F9AD649F7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38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1CE7-27A6-49C8-8073-AC7266244AAB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175C-BEF7-4863-BE0B-F9AD649F7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68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1CE7-27A6-49C8-8073-AC7266244AAB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175C-BEF7-4863-BE0B-F9AD649F7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45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1CE7-27A6-49C8-8073-AC7266244AAB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175C-BEF7-4863-BE0B-F9AD649F7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82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1CE7-27A6-49C8-8073-AC7266244AAB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175C-BEF7-4863-BE0B-F9AD649F7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87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1CE7-27A6-49C8-8073-AC7266244AAB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175C-BEF7-4863-BE0B-F9AD649F7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96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1CE7-27A6-49C8-8073-AC7266244AAB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175C-BEF7-4863-BE0B-F9AD649F7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12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1CE7-27A6-49C8-8073-AC7266244AAB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175C-BEF7-4863-BE0B-F9AD649F7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73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F1CE7-27A6-49C8-8073-AC7266244AAB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1175C-BEF7-4863-BE0B-F9AD649F7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58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home.com.tw/news/131020" TargetMode="External"/><Relationship Id="rId2" Type="http://schemas.openxmlformats.org/officeDocument/2006/relationships/hyperlink" Target="https://www.gss.com.tw/eis/168-eis89/1787-eis89-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thome.com.tw/news/13101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751063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期末報告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75260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報告學生</a:t>
            </a:r>
            <a:r>
              <a:rPr lang="en-US" altLang="zh-TW" dirty="0" smtClean="0">
                <a:solidFill>
                  <a:schemeClr val="tx1"/>
                </a:solidFill>
              </a:rPr>
              <a:t>:4070E059-</a:t>
            </a:r>
            <a:r>
              <a:rPr lang="zh-TW" altLang="en-US" dirty="0" smtClean="0">
                <a:solidFill>
                  <a:schemeClr val="tx1"/>
                </a:solidFill>
              </a:rPr>
              <a:t>蔡育溱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指導老師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</a:rPr>
              <a:t>曾龍老師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23528" y="332656"/>
            <a:ext cx="8496944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  <a:ea typeface="+mj-ea"/>
              </a:rPr>
              <a:t>崑山科技大學資工系</a:t>
            </a:r>
            <a:r>
              <a:rPr lang="en-US" altLang="zh-TW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  <a:ea typeface="+mj-ea"/>
              </a:rPr>
              <a:t>107</a:t>
            </a:r>
            <a:r>
              <a:rPr lang="zh-TW" altLang="en-US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  <a:ea typeface="+mj-ea"/>
              </a:rPr>
              <a:t>學年下學期</a:t>
            </a:r>
            <a:endParaRPr lang="en-US" altLang="zh-TW" sz="4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  <a:ea typeface="+mj-ea"/>
            </a:endParaRPr>
          </a:p>
          <a:p>
            <a:endParaRPr lang="en-US" altLang="zh-TW" sz="4000" dirty="0" smtClean="0">
              <a:latin typeface="+mj-ea"/>
              <a:ea typeface="+mj-ea"/>
            </a:endParaRPr>
          </a:p>
          <a:p>
            <a:endParaRPr lang="en-US" altLang="zh-TW" sz="4000" dirty="0" smtClean="0">
              <a:latin typeface="+mj-ea"/>
              <a:ea typeface="+mj-ea"/>
            </a:endParaRPr>
          </a:p>
          <a:p>
            <a:r>
              <a:rPr lang="zh-TW" altLang="en-US" sz="4000" dirty="0" smtClean="0">
                <a:latin typeface="+mj-ea"/>
                <a:ea typeface="+mj-ea"/>
              </a:rPr>
              <a:t>        網站</a:t>
            </a:r>
            <a:r>
              <a:rPr lang="zh-TW" altLang="en-US" sz="4000" dirty="0">
                <a:latin typeface="+mj-ea"/>
                <a:ea typeface="+mj-ea"/>
              </a:rPr>
              <a:t>應用程式開發與安全</a:t>
            </a:r>
          </a:p>
        </p:txBody>
      </p:sp>
    </p:spTree>
    <p:extLst>
      <p:ext uri="{BB962C8B-B14F-4D97-AF65-F5344CB8AC3E}">
        <p14:creationId xmlns:p14="http://schemas.microsoft.com/office/powerpoint/2010/main" val="417944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7</a:t>
            </a:r>
            <a:r>
              <a:rPr lang="en-US" altLang="zh-TW" dirty="0" smtClean="0"/>
              <a:t>.</a:t>
            </a:r>
            <a:r>
              <a:rPr lang="zh-TW" altLang="en-US" dirty="0" smtClean="0"/>
              <a:t>跨站攻擊</a:t>
            </a:r>
            <a:r>
              <a:rPr lang="en-US" altLang="zh-TW" dirty="0" smtClean="0"/>
              <a:t>(Cross-Site </a:t>
            </a:r>
            <a:r>
              <a:rPr lang="en-US" altLang="zh-TW" dirty="0" err="1" smtClean="0"/>
              <a:t>Scripting,XSS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當應用程式未將使用者提供的資料驗證或進行內容編碼，就將資料傳輸到網路瀏覽器，即可能發生。</a:t>
            </a:r>
            <a:r>
              <a:rPr lang="en-US" altLang="zh-TW" sz="2800" dirty="0"/>
              <a:t>XSS </a:t>
            </a:r>
            <a:r>
              <a:rPr lang="zh-TW" altLang="en-US" sz="2800" dirty="0"/>
              <a:t>能讓攻擊者直接在受害者的網路瀏覽器上執行 </a:t>
            </a:r>
            <a:r>
              <a:rPr lang="en-US" altLang="zh-TW" sz="2800" dirty="0"/>
              <a:t>Script</a:t>
            </a:r>
            <a:r>
              <a:rPr lang="zh-TW" altLang="en-US" sz="2800" dirty="0"/>
              <a:t>，劫持使用者的 </a:t>
            </a:r>
            <a:r>
              <a:rPr lang="en-US" altLang="zh-TW" sz="2800" dirty="0"/>
              <a:t>Sessions </a:t>
            </a:r>
            <a:r>
              <a:rPr lang="zh-TW" altLang="en-US" sz="2800" dirty="0"/>
              <a:t>或竄改網站內容等。</a:t>
            </a:r>
          </a:p>
        </p:txBody>
      </p:sp>
    </p:spTree>
    <p:extLst>
      <p:ext uri="{BB962C8B-B14F-4D97-AF65-F5344CB8AC3E}">
        <p14:creationId xmlns:p14="http://schemas.microsoft.com/office/powerpoint/2010/main" val="272809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8.</a:t>
            </a:r>
            <a:r>
              <a:rPr lang="zh-TW" altLang="en-US" dirty="0" smtClean="0"/>
              <a:t>不安全的反序列化漏洞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(Insecure Deserialization)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該問題主要鎖定 </a:t>
            </a:r>
            <a:r>
              <a:rPr lang="en-US" altLang="zh-TW" sz="2800" dirty="0"/>
              <a:t>Java</a:t>
            </a:r>
            <a:r>
              <a:rPr lang="zh-TW" altLang="en-US" sz="2800" dirty="0"/>
              <a:t>、</a:t>
            </a:r>
            <a:r>
              <a:rPr lang="en-US" altLang="zh-TW" sz="2800" dirty="0"/>
              <a:t>PHP </a:t>
            </a:r>
            <a:r>
              <a:rPr lang="zh-TW" altLang="en-US" sz="2800" dirty="0"/>
              <a:t>或 </a:t>
            </a:r>
            <a:r>
              <a:rPr lang="en-US" altLang="zh-TW" sz="2800" dirty="0"/>
              <a:t>Node.js </a:t>
            </a:r>
            <a:r>
              <a:rPr lang="zh-TW" altLang="en-US" sz="2800" dirty="0"/>
              <a:t>等平臺攻擊，造成遠程代碼執行。即使反序列化缺陷不會導致遠程代碼執行，攻擊者也能利用它們執行重播攻擊、注入攻擊和特權升級攻擊等。</a:t>
            </a:r>
          </a:p>
        </p:txBody>
      </p:sp>
    </p:spTree>
    <p:extLst>
      <p:ext uri="{BB962C8B-B14F-4D97-AF65-F5344CB8AC3E}">
        <p14:creationId xmlns:p14="http://schemas.microsoft.com/office/powerpoint/2010/main" val="846678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72819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9.</a:t>
            </a:r>
            <a:r>
              <a:rPr lang="zh-TW" altLang="en-US" dirty="0" smtClean="0"/>
              <a:t>使用已有漏洞的原件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(Using Components with</a:t>
            </a:r>
            <a:br>
              <a:rPr lang="en-US" altLang="zh-TW" dirty="0" smtClean="0"/>
            </a:br>
            <a:r>
              <a:rPr lang="en-US" altLang="zh-TW" dirty="0" smtClean="0"/>
              <a:t>Known Vulnerabilities)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525963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現行開發模式有 </a:t>
            </a:r>
            <a:r>
              <a:rPr lang="en-US" altLang="zh-TW" sz="2800" dirty="0"/>
              <a:t>Dev Ops </a:t>
            </a:r>
            <a:r>
              <a:rPr lang="zh-TW" altLang="en-US" sz="2800" dirty="0"/>
              <a:t>及 </a:t>
            </a:r>
            <a:r>
              <a:rPr lang="en-US" altLang="zh-TW" sz="2800" dirty="0"/>
              <a:t>Agile</a:t>
            </a:r>
            <a:r>
              <a:rPr lang="zh-TW" altLang="en-US" sz="2800" dirty="0"/>
              <a:t>，為達到快速產出，開發人員通常會引用 </a:t>
            </a:r>
            <a:r>
              <a:rPr lang="en-US" altLang="zh-TW" sz="2800" dirty="0"/>
              <a:t>Open Source Software (OSS)</a:t>
            </a:r>
            <a:r>
              <a:rPr lang="zh-TW" altLang="en-US" sz="2800" dirty="0"/>
              <a:t>，卻沒監控該 </a:t>
            </a:r>
            <a:r>
              <a:rPr lang="en-US" altLang="zh-TW" sz="2800" dirty="0"/>
              <a:t>OSS </a:t>
            </a:r>
            <a:r>
              <a:rPr lang="zh-TW" altLang="en-US" sz="2800" dirty="0"/>
              <a:t>的弱點問題，包括函式庫、框架及其他的軟體模組，而 </a:t>
            </a:r>
            <a:r>
              <a:rPr lang="en-US" altLang="zh-TW" sz="2800" dirty="0"/>
              <a:t>OSS </a:t>
            </a:r>
            <a:r>
              <a:rPr lang="zh-TW" altLang="en-US" sz="2800" dirty="0"/>
              <a:t>卻會和應用程式以相同的權限執行。如果有一個容易受到攻擊的 </a:t>
            </a:r>
            <a:r>
              <a:rPr lang="en-US" altLang="zh-TW" sz="2800" dirty="0"/>
              <a:t>OSS </a:t>
            </a:r>
            <a:r>
              <a:rPr lang="zh-TW" altLang="en-US" sz="2800" dirty="0"/>
              <a:t>被駭客利用，就可能導致資料洩漏或伺服器被利用，且使用有漏洞的應用程式或 </a:t>
            </a:r>
            <a:r>
              <a:rPr lang="en-US" altLang="zh-TW" sz="2800" dirty="0"/>
              <a:t>API</a:t>
            </a:r>
            <a:r>
              <a:rPr lang="zh-TW" altLang="en-US" sz="2800" dirty="0"/>
              <a:t>，都會破壞應用程式的防護，讓各種攻擊形式接踵而來。這也意味著，許多開發者在使用 </a:t>
            </a:r>
            <a:r>
              <a:rPr lang="en-US" altLang="zh-TW" sz="2800" dirty="0"/>
              <a:t>OSS </a:t>
            </a:r>
            <a:r>
              <a:rPr lang="zh-TW" altLang="en-US" sz="2800" dirty="0"/>
              <a:t>模組或框架的習慣不好，除造成資料遺失外，也代表沒有即時升級或更新到最新版。</a:t>
            </a:r>
          </a:p>
        </p:txBody>
      </p:sp>
    </p:spTree>
    <p:extLst>
      <p:ext uri="{BB962C8B-B14F-4D97-AF65-F5344CB8AC3E}">
        <p14:creationId xmlns:p14="http://schemas.microsoft.com/office/powerpoint/2010/main" val="313209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10.</a:t>
            </a:r>
            <a:r>
              <a:rPr lang="zh-TW" altLang="en-US" dirty="0" smtClean="0"/>
              <a:t>紀錄與監控不足風險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(Insufficient Logging &amp; Monitoring)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當記錄與監控不足時，攻擊者能進一步攻擊系統、竄改資料、存取資料或刪除資料。而多數研究報告指出，當系統被攻擊後，受害系統要花超過 </a:t>
            </a:r>
            <a:r>
              <a:rPr lang="en-US" altLang="zh-TW" sz="2800" dirty="0"/>
              <a:t>200 </a:t>
            </a:r>
            <a:r>
              <a:rPr lang="zh-TW" altLang="en-US" sz="2800" dirty="0"/>
              <a:t>天以上才會發現資料外洩，且通常是透過第三方檢測工具發現，不是透過內部流程監控。</a:t>
            </a:r>
          </a:p>
        </p:txBody>
      </p:sp>
    </p:spTree>
    <p:extLst>
      <p:ext uri="{BB962C8B-B14F-4D97-AF65-F5344CB8AC3E}">
        <p14:creationId xmlns:p14="http://schemas.microsoft.com/office/powerpoint/2010/main" val="276276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2019</a:t>
            </a:r>
            <a:r>
              <a:rPr lang="zh-TW" altLang="en-US" dirty="0" smtClean="0"/>
              <a:t>年重大網站漏洞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4103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TW" sz="3600" b="1" dirty="0">
                <a:latin typeface="+mj-ea"/>
              </a:rPr>
              <a:t>[</a:t>
            </a:r>
            <a:r>
              <a:rPr lang="zh-TW" altLang="en-US" sz="3600" b="1" dirty="0" smtClean="0">
                <a:latin typeface="+mj-ea"/>
              </a:rPr>
              <a:t>網站</a:t>
            </a:r>
            <a:r>
              <a:rPr lang="zh-TW" altLang="en-US" sz="3600" b="1" dirty="0">
                <a:latin typeface="+mj-ea"/>
              </a:rPr>
              <a:t>應用程式要防堵帳號填充攻擊，市面上已有解決方案可</a:t>
            </a:r>
            <a:r>
              <a:rPr lang="zh-TW" altLang="en-US" sz="3600" b="1" dirty="0" smtClean="0">
                <a:latin typeface="+mj-ea"/>
              </a:rPr>
              <a:t>選</a:t>
            </a:r>
            <a:r>
              <a:rPr lang="en-US" altLang="zh-TW" sz="3600" b="1" dirty="0" smtClean="0">
                <a:latin typeface="+mj-ea"/>
              </a:rPr>
              <a:t>]</a:t>
            </a:r>
            <a:br>
              <a:rPr lang="en-US" altLang="zh-TW" sz="3600" b="1" dirty="0" smtClean="0">
                <a:latin typeface="+mj-ea"/>
              </a:rPr>
            </a:br>
            <a:r>
              <a:rPr lang="zh-TW" altLang="en-US" sz="3200" b="1" dirty="0" smtClean="0">
                <a:latin typeface="+mj-ea"/>
              </a:rPr>
              <a:t>剖析</a:t>
            </a:r>
            <a:r>
              <a:rPr lang="zh-TW" altLang="en-US" sz="3200" b="1" dirty="0">
                <a:latin typeface="+mj-ea"/>
              </a:rPr>
              <a:t>因應帳號填充攻擊的</a:t>
            </a:r>
            <a:r>
              <a:rPr lang="en-US" altLang="zh-TW" sz="3200" b="1" dirty="0">
                <a:latin typeface="+mj-ea"/>
              </a:rPr>
              <a:t>3</a:t>
            </a:r>
            <a:r>
              <a:rPr lang="zh-TW" altLang="en-US" sz="3200" b="1" dirty="0">
                <a:latin typeface="+mj-ea"/>
              </a:rPr>
              <a:t>種可行做法</a:t>
            </a:r>
            <a:r>
              <a:rPr lang="zh-TW" altLang="en-US" sz="3600" b="1" dirty="0">
                <a:latin typeface="+mj-ea"/>
              </a:rPr>
              <a:t/>
            </a:r>
            <a:br>
              <a:rPr lang="zh-TW" altLang="en-US" sz="3600" b="1" dirty="0">
                <a:latin typeface="+mj-ea"/>
              </a:rPr>
            </a:br>
            <a:endParaRPr lang="zh-TW" altLang="en-US" sz="3600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752528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帳號填充攻擊的威力，為網站或是網頁應用程式的使用者帶來嚴重困擾，提供與維護相關服務的管理單位，也會同樣蒙受系統可遭到濫用的疑慮。雖然從網站管理的角度來看，並非業者的平臺本身不夠安全，導致遭到駭客入侵或是濫用，但是現實的問題在於，網站面臨帳號填充攻擊之後，不光是只有大量使用者遇害，網站的信譽也會大受打擊。</a:t>
            </a:r>
          </a:p>
        </p:txBody>
      </p:sp>
    </p:spTree>
    <p:extLst>
      <p:ext uri="{BB962C8B-B14F-4D97-AF65-F5344CB8AC3E}">
        <p14:creationId xmlns:p14="http://schemas.microsoft.com/office/powerpoint/2010/main" val="321261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260648"/>
            <a:ext cx="8712968" cy="6264696"/>
          </a:xfrm>
        </p:spPr>
        <p:txBody>
          <a:bodyPr/>
          <a:lstStyle/>
          <a:p>
            <a:r>
              <a:rPr lang="zh-TW" altLang="en-US" b="1" dirty="0"/>
              <a:t>網頁應用程式防火牆內建有關</a:t>
            </a:r>
            <a:r>
              <a:rPr lang="zh-TW" altLang="en-US" b="1" dirty="0" smtClean="0"/>
              <a:t>防護</a:t>
            </a:r>
            <a:endParaRPr lang="en-US" altLang="zh-TW" b="1" dirty="0" smtClean="0"/>
          </a:p>
          <a:p>
            <a:r>
              <a:rPr lang="zh-TW" altLang="en-US" b="1" dirty="0"/>
              <a:t>從自動化攻擊流程的角度著手，防範網站遭到帳號資料填充</a:t>
            </a:r>
            <a:r>
              <a:rPr lang="zh-TW" altLang="en-US" b="1" dirty="0" smtClean="0"/>
              <a:t>行為</a:t>
            </a:r>
            <a:endParaRPr lang="en-US" altLang="zh-TW" b="1" dirty="0" smtClean="0"/>
          </a:p>
          <a:p>
            <a:r>
              <a:rPr lang="zh-TW" altLang="en-US" b="1" dirty="0"/>
              <a:t>企業內部雲端服務存取控管平臺，也延伸防護範圍到網站上</a:t>
            </a:r>
            <a:endParaRPr lang="en-US" altLang="zh-TW" b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8981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TW" sz="3600" b="1" dirty="0" smtClean="0">
                <a:latin typeface="+mj-ea"/>
              </a:rPr>
              <a:t>[</a:t>
            </a:r>
            <a:r>
              <a:rPr lang="zh-TW" altLang="en-US" sz="3600" b="1" dirty="0" smtClean="0">
                <a:latin typeface="+mj-ea"/>
              </a:rPr>
              <a:t>網站</a:t>
            </a:r>
            <a:r>
              <a:rPr lang="zh-TW" altLang="en-US" sz="3600" b="1" dirty="0">
                <a:latin typeface="+mj-ea"/>
              </a:rPr>
              <a:t>遭駭情勢日益惡化，助長利用外洩帳號密碼而成的自動化</a:t>
            </a:r>
            <a:r>
              <a:rPr lang="zh-TW" altLang="en-US" sz="3600" b="1" dirty="0" smtClean="0">
                <a:latin typeface="+mj-ea"/>
              </a:rPr>
              <a:t>攻擊</a:t>
            </a:r>
            <a:r>
              <a:rPr lang="en-US" altLang="zh-TW" sz="3600" b="1" dirty="0" smtClean="0">
                <a:latin typeface="+mj-ea"/>
              </a:rPr>
              <a:t>]</a:t>
            </a:r>
            <a:br>
              <a:rPr lang="en-US" altLang="zh-TW" sz="3600" b="1" dirty="0" smtClean="0">
                <a:latin typeface="+mj-ea"/>
              </a:rPr>
            </a:br>
            <a:r>
              <a:rPr lang="zh-TW" altLang="en-US" sz="3200" b="1" dirty="0" smtClean="0">
                <a:latin typeface="+mj-ea"/>
              </a:rPr>
              <a:t>帳號</a:t>
            </a:r>
            <a:r>
              <a:rPr lang="zh-TW" altLang="en-US" sz="3200" b="1" dirty="0">
                <a:latin typeface="+mj-ea"/>
              </a:rPr>
              <a:t>填充攻擊乘勢而起</a:t>
            </a:r>
            <a:br>
              <a:rPr lang="zh-TW" altLang="en-US" sz="3200" b="1" dirty="0">
                <a:latin typeface="+mj-ea"/>
              </a:rPr>
            </a:br>
            <a:endParaRPr lang="zh-TW" altLang="en-US" sz="3200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帳號</a:t>
            </a:r>
            <a:r>
              <a:rPr lang="zh-TW" altLang="en-US" sz="2800" dirty="0"/>
              <a:t>填充攻擊（</a:t>
            </a:r>
            <a:r>
              <a:rPr lang="en-US" altLang="zh-TW" sz="2800" dirty="0"/>
              <a:t>Credential Stuffing</a:t>
            </a:r>
            <a:r>
              <a:rPr lang="zh-TW" altLang="en-US" sz="2800" dirty="0"/>
              <a:t>）手法的基本定義，就是駭客利用在已經遭駭的網站中，所取得的帳號與密碼，嘗試在另一個網站上登入，藉此取得帳號的控制權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53763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552728"/>
          </a:xfrm>
        </p:spPr>
        <p:txBody>
          <a:bodyPr/>
          <a:lstStyle/>
          <a:p>
            <a:r>
              <a:rPr lang="zh-TW" altLang="en-US" b="1" dirty="0"/>
              <a:t>藉由遭駭網站帳號資料搭配，密碼測試攻擊得手機率大幅</a:t>
            </a:r>
            <a:r>
              <a:rPr lang="zh-TW" altLang="en-US" b="1" dirty="0" smtClean="0"/>
              <a:t>增加</a:t>
            </a:r>
            <a:endParaRPr lang="en-US" altLang="zh-TW" b="1" dirty="0" smtClean="0"/>
          </a:p>
          <a:p>
            <a:r>
              <a:rPr lang="zh-TW" altLang="en-US" b="1" dirty="0"/>
              <a:t>攻擊手法趨於隱密，找出異常存取情事極為</a:t>
            </a:r>
            <a:r>
              <a:rPr lang="zh-TW" altLang="en-US" b="1" dirty="0" smtClean="0"/>
              <a:t>不易</a:t>
            </a:r>
            <a:endParaRPr lang="en-US" altLang="zh-TW" b="1" smtClean="0"/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540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強化網站安全的技術概觀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459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700808"/>
            <a:ext cx="6400800" cy="4104456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zh-TW" dirty="0" smtClean="0">
                <a:solidFill>
                  <a:schemeClr val="tx1"/>
                </a:solidFill>
              </a:rPr>
              <a:t>OWASP Top10</a:t>
            </a:r>
            <a:r>
              <a:rPr lang="zh-TW" altLang="en-US" dirty="0" smtClean="0">
                <a:solidFill>
                  <a:schemeClr val="tx1"/>
                </a:solidFill>
              </a:rPr>
              <a:t>網站漏洞</a:t>
            </a:r>
            <a:r>
              <a:rPr lang="zh-TW" altLang="en-US" sz="2800" dirty="0" smtClean="0">
                <a:solidFill>
                  <a:schemeClr val="tx1"/>
                </a:solidFill>
              </a:rPr>
              <a:t> 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zh-TW" dirty="0" smtClean="0">
                <a:solidFill>
                  <a:schemeClr val="tx1"/>
                </a:solidFill>
              </a:rPr>
              <a:t>2019</a:t>
            </a:r>
            <a:r>
              <a:rPr lang="zh-TW" altLang="en-US" dirty="0" smtClean="0">
                <a:solidFill>
                  <a:schemeClr val="tx1"/>
                </a:solidFill>
              </a:rPr>
              <a:t>年重大網站漏洞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</a:rPr>
              <a:t>強化網站安全的技術概觀</a:t>
            </a:r>
          </a:p>
        </p:txBody>
      </p:sp>
    </p:spTree>
    <p:extLst>
      <p:ext uri="{BB962C8B-B14F-4D97-AF65-F5344CB8AC3E}">
        <p14:creationId xmlns:p14="http://schemas.microsoft.com/office/powerpoint/2010/main" val="1290352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/>
              <a:t>最新網頁常見 </a:t>
            </a:r>
            <a:r>
              <a:rPr lang="en-US" altLang="zh-TW" sz="2800" b="1" dirty="0"/>
              <a:t>10 </a:t>
            </a:r>
            <a:r>
              <a:rPr lang="zh-TW" altLang="en-US" sz="2800" b="1" dirty="0"/>
              <a:t>大風險整理 </a:t>
            </a:r>
            <a:r>
              <a:rPr lang="en-US" altLang="zh-TW" sz="2800" b="1" dirty="0"/>
              <a:t>OWASP TOP 10 </a:t>
            </a:r>
            <a:r>
              <a:rPr lang="en-US" altLang="zh-TW" sz="2800" b="1" dirty="0" smtClean="0"/>
              <a:t>2017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400" dirty="0" smtClean="0">
                <a:hlinkClick r:id="rId2"/>
              </a:rPr>
              <a:t>https</a:t>
            </a:r>
            <a:r>
              <a:rPr lang="en-US" altLang="zh-TW" sz="2400" dirty="0">
                <a:hlinkClick r:id="rId2"/>
              </a:rPr>
              <a:t>://</a:t>
            </a:r>
            <a:r>
              <a:rPr lang="en-US" altLang="zh-TW" sz="2400" dirty="0" smtClean="0">
                <a:hlinkClick r:id="rId2"/>
              </a:rPr>
              <a:t>www.gss.com.tw/eis/168-eis89/1787-eis89-6</a:t>
            </a:r>
            <a:endParaRPr lang="en-US" altLang="zh-TW" sz="2400" dirty="0" smtClean="0"/>
          </a:p>
          <a:p>
            <a:r>
              <a:rPr lang="zh-TW" altLang="en-US" sz="2400" b="1" dirty="0"/>
              <a:t>剖析因應帳號填充攻擊的</a:t>
            </a:r>
            <a:r>
              <a:rPr lang="en-US" altLang="zh-TW" sz="2400" b="1" dirty="0"/>
              <a:t>3</a:t>
            </a:r>
            <a:r>
              <a:rPr lang="zh-TW" altLang="en-US" sz="2400" b="1" dirty="0"/>
              <a:t>種可行做法</a:t>
            </a:r>
          </a:p>
          <a:p>
            <a:pPr marL="0" indent="0">
              <a:buNone/>
            </a:pPr>
            <a:r>
              <a:rPr lang="en-US" altLang="zh-TW" sz="2400" dirty="0">
                <a:hlinkClick r:id="rId3"/>
              </a:rPr>
              <a:t>https://</a:t>
            </a:r>
            <a:r>
              <a:rPr lang="en-US" altLang="zh-TW" sz="2400" dirty="0" smtClean="0">
                <a:hlinkClick r:id="rId3"/>
              </a:rPr>
              <a:t>www.ithome.com.tw/news/131020</a:t>
            </a:r>
            <a:endParaRPr lang="en-US" altLang="zh-TW" sz="2400" dirty="0" smtClean="0"/>
          </a:p>
          <a:p>
            <a:r>
              <a:rPr lang="zh-TW" altLang="en-US" sz="2400" b="1" dirty="0"/>
              <a:t>帳號填充攻擊乘勢而起</a:t>
            </a:r>
          </a:p>
          <a:p>
            <a:pPr marL="0" indent="0">
              <a:buNone/>
            </a:pPr>
            <a:r>
              <a:rPr lang="en-US" altLang="zh-TW" sz="2400" dirty="0">
                <a:hlinkClick r:id="rId4"/>
              </a:rPr>
              <a:t>https://</a:t>
            </a:r>
            <a:r>
              <a:rPr lang="en-US" altLang="zh-TW" sz="2400" dirty="0" smtClean="0">
                <a:hlinkClick r:id="rId4"/>
              </a:rPr>
              <a:t>www.ithome.com.tw/news/131019</a:t>
            </a:r>
            <a:endParaRPr lang="en-US" altLang="zh-TW" sz="2400" dirty="0" smtClean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108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2420888"/>
            <a:ext cx="6400800" cy="17526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tx1"/>
                </a:solidFill>
              </a:rPr>
              <a:t>OWASP Top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10 </a:t>
            </a:r>
            <a:r>
              <a:rPr lang="zh-TW" altLang="en-US" b="1" dirty="0" smtClean="0">
                <a:solidFill>
                  <a:schemeClr val="tx1"/>
                </a:solidFill>
              </a:rPr>
              <a:t>網站漏洞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57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1.</a:t>
            </a:r>
            <a:r>
              <a:rPr lang="zh-TW" altLang="en-US" sz="4000" dirty="0" smtClean="0"/>
              <a:t>注入攻擊</a:t>
            </a:r>
            <a:r>
              <a:rPr lang="en-US" altLang="zh-TW" sz="4000" dirty="0" smtClean="0"/>
              <a:t>(</a:t>
            </a:r>
            <a:r>
              <a:rPr lang="en-US" altLang="zh-TW" sz="4000" dirty="0"/>
              <a:t>Injection)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在網路應用程式中，</a:t>
            </a:r>
            <a:r>
              <a:rPr lang="en-US" altLang="zh-TW" sz="2800" dirty="0"/>
              <a:t>Injection </a:t>
            </a:r>
            <a:r>
              <a:rPr lang="zh-TW" altLang="en-US" sz="2800" dirty="0"/>
              <a:t>弱點很常見，尤其在 </a:t>
            </a:r>
            <a:r>
              <a:rPr lang="en-US" altLang="zh-TW" sz="2800" dirty="0"/>
              <a:t>SQL Injection</a:t>
            </a:r>
            <a:r>
              <a:rPr lang="zh-TW" altLang="en-US" sz="2800" dirty="0"/>
              <a:t>。而 </a:t>
            </a:r>
            <a:r>
              <a:rPr lang="en-US" altLang="zh-TW" sz="2800" dirty="0"/>
              <a:t>Injection </a:t>
            </a:r>
            <a:r>
              <a:rPr lang="zh-TW" altLang="en-US" sz="2800" dirty="0"/>
              <a:t>發生，通常是使用者提供的資料傳輸到</a:t>
            </a:r>
            <a:r>
              <a:rPr lang="en-US" altLang="zh-TW" sz="2800" dirty="0"/>
              <a:t>interpreter</a:t>
            </a:r>
            <a:r>
              <a:rPr lang="zh-TW" altLang="en-US" sz="2800" dirty="0"/>
              <a:t>， 被當成指令或是查詢。攻擊者就能用惡意的資料欺騙 </a:t>
            </a:r>
            <a:r>
              <a:rPr lang="en-US" altLang="zh-TW" sz="2800" dirty="0"/>
              <a:t>interpreter</a:t>
            </a:r>
            <a:r>
              <a:rPr lang="zh-TW" altLang="en-US" sz="2800" dirty="0"/>
              <a:t>，達到執行指令或竄改資料目的。</a:t>
            </a:r>
          </a:p>
        </p:txBody>
      </p:sp>
    </p:spTree>
    <p:extLst>
      <p:ext uri="{BB962C8B-B14F-4D97-AF65-F5344CB8AC3E}">
        <p14:creationId xmlns:p14="http://schemas.microsoft.com/office/powerpoint/2010/main" val="164900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無效身分認證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BrokenAuthentication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攻擊者透過錯誤的使用者應用程式身份認證和會話管理功能，破解密碼、</a:t>
            </a:r>
            <a:r>
              <a:rPr lang="en-US" altLang="zh-TW" sz="2800" dirty="0"/>
              <a:t>Session Token</a:t>
            </a:r>
            <a:r>
              <a:rPr lang="zh-TW" altLang="en-US" sz="2800" dirty="0"/>
              <a:t>，或利用其它開發漏洞，暫時性或永久性冒充用戶身份。</a:t>
            </a:r>
          </a:p>
        </p:txBody>
      </p:sp>
    </p:spTree>
    <p:extLst>
      <p:ext uri="{BB962C8B-B14F-4D97-AF65-F5344CB8AC3E}">
        <p14:creationId xmlns:p14="http://schemas.microsoft.com/office/powerpoint/2010/main" val="159014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敏感</a:t>
            </a:r>
            <a:r>
              <a:rPr lang="zh-TW" altLang="en-US" dirty="0"/>
              <a:t>資料外</a:t>
            </a:r>
            <a:r>
              <a:rPr lang="zh-TW" altLang="en-US" dirty="0" smtClean="0"/>
              <a:t>洩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(Sensitive Data Exposure)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許多 </a:t>
            </a:r>
            <a:r>
              <a:rPr lang="en-US" altLang="zh-TW" sz="2800" dirty="0"/>
              <a:t>Web </a:t>
            </a:r>
            <a:r>
              <a:rPr lang="zh-TW" altLang="en-US" sz="2800" dirty="0"/>
              <a:t>應用系統和 </a:t>
            </a:r>
            <a:r>
              <a:rPr lang="en-US" altLang="zh-TW" sz="2800" dirty="0"/>
              <a:t>API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應用程式介面</a:t>
            </a:r>
            <a:r>
              <a:rPr lang="en-US" altLang="zh-TW" sz="2400" dirty="0" smtClean="0"/>
              <a:t>,</a:t>
            </a:r>
            <a:r>
              <a:rPr lang="en-US" altLang="zh-TW" sz="2400" dirty="0"/>
              <a:t> Application Programming Interface</a:t>
            </a:r>
            <a:r>
              <a:rPr lang="en-US" altLang="zh-TW" sz="2400" dirty="0" smtClean="0"/>
              <a:t>)</a:t>
            </a:r>
            <a:r>
              <a:rPr lang="zh-TW" altLang="en-US" sz="2800" dirty="0" smtClean="0"/>
              <a:t>都</a:t>
            </a:r>
            <a:r>
              <a:rPr lang="zh-TW" altLang="en-US" sz="2800" dirty="0"/>
              <a:t>無法正確保護敏感資訊，例如財務資料、醫療資料和個人資料等。攻擊者可透過竊取或修改未加密數據，實施信用卡詐騙、身份盜取或其他犯罪行為。未加密的敏感資料容易受到破壞，因此，使用者需要對敏感資料加密，包括傳輸過程中的資料、儲存的資料及瀏覽器的交換資料。</a:t>
            </a:r>
          </a:p>
        </p:txBody>
      </p:sp>
    </p:spTree>
    <p:extLst>
      <p:ext uri="{BB962C8B-B14F-4D97-AF65-F5344CB8AC3E}">
        <p14:creationId xmlns:p14="http://schemas.microsoft.com/office/powerpoint/2010/main" val="49771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4.XML</a:t>
            </a:r>
            <a:r>
              <a:rPr lang="zh-TW" altLang="en-US" dirty="0" smtClean="0"/>
              <a:t>外部處理器漏洞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(XML External </a:t>
            </a:r>
            <a:r>
              <a:rPr lang="en-US" altLang="zh-TW" dirty="0" err="1" smtClean="0"/>
              <a:t>Entity,XXE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許多早期或設定錯誤的 </a:t>
            </a:r>
            <a:r>
              <a:rPr lang="en-US" altLang="zh-TW" sz="2800" dirty="0"/>
              <a:t>XML </a:t>
            </a:r>
            <a:r>
              <a:rPr lang="zh-TW" altLang="en-US" sz="2800" dirty="0"/>
              <a:t>處理器，沒做好相關權限保護，造成機密資料外洩風險產生。攻擊者可利用以 </a:t>
            </a:r>
            <a:r>
              <a:rPr lang="en-US" altLang="zh-TW" sz="2800" dirty="0"/>
              <a:t>XML </a:t>
            </a:r>
            <a:r>
              <a:rPr lang="zh-TW" altLang="en-US" sz="2800" dirty="0"/>
              <a:t>為基礎的應用程式或網路服務，竊取使用 </a:t>
            </a:r>
            <a:r>
              <a:rPr lang="en-US" altLang="zh-TW" sz="2800" dirty="0"/>
              <a:t>URL </a:t>
            </a:r>
            <a:r>
              <a:rPr lang="zh-TW" altLang="en-US" sz="2800" dirty="0"/>
              <a:t>呼叫的內部文件、共享文件和掃描連接埠，藉此監聽內部網路、執行遠端程式和實施 </a:t>
            </a:r>
            <a:r>
              <a:rPr lang="en-US" altLang="zh-TW" sz="2800" dirty="0"/>
              <a:t>DDoS </a:t>
            </a:r>
            <a:r>
              <a:rPr lang="zh-TW" altLang="en-US" sz="2800" dirty="0"/>
              <a:t>攻擊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000" dirty="0" err="1"/>
              <a:t>p.s</a:t>
            </a:r>
            <a:r>
              <a:rPr lang="en-US" altLang="zh-TW" sz="2000" dirty="0"/>
              <a:t>(DDoS </a:t>
            </a:r>
            <a:r>
              <a:rPr lang="zh-TW" altLang="en-US" sz="2000" dirty="0"/>
              <a:t>攻擊</a:t>
            </a:r>
            <a:r>
              <a:rPr lang="en-US" altLang="zh-TW" sz="2000" dirty="0" smtClean="0"/>
              <a:t>):</a:t>
            </a:r>
            <a:r>
              <a:rPr lang="zh-TW" altLang="en-US" sz="2000" b="1" dirty="0">
                <a:latin typeface="+mj-ea"/>
                <a:ea typeface="+mj-ea"/>
              </a:rPr>
              <a:t>阻斷服務</a:t>
            </a:r>
            <a:r>
              <a:rPr lang="zh-TW" altLang="en-US" sz="2000" b="1" dirty="0" smtClean="0">
                <a:latin typeface="+mj-ea"/>
                <a:ea typeface="+mj-ea"/>
              </a:rPr>
              <a:t>攻擊</a:t>
            </a:r>
            <a:r>
              <a:rPr lang="zh-TW" altLang="en-US" sz="2000" dirty="0" smtClean="0">
                <a:latin typeface="+mj-ea"/>
                <a:ea typeface="+mj-ea"/>
              </a:rPr>
              <a:t>亦</a:t>
            </a:r>
            <a:r>
              <a:rPr lang="zh-TW" altLang="en-US" sz="2000" dirty="0">
                <a:latin typeface="+mj-ea"/>
                <a:ea typeface="+mj-ea"/>
              </a:rPr>
              <a:t>稱</a:t>
            </a:r>
            <a:r>
              <a:rPr lang="zh-TW" altLang="en-US" sz="2000" b="1" dirty="0">
                <a:latin typeface="+mj-ea"/>
                <a:ea typeface="+mj-ea"/>
              </a:rPr>
              <a:t>洪水攻擊</a:t>
            </a:r>
            <a:r>
              <a:rPr lang="zh-TW" altLang="en-US" sz="2000" dirty="0">
                <a:latin typeface="+mj-ea"/>
                <a:ea typeface="+mj-ea"/>
              </a:rPr>
              <a:t>，是</a:t>
            </a:r>
            <a:r>
              <a:rPr lang="zh-TW" altLang="en-US" sz="2000" dirty="0" smtClean="0">
                <a:latin typeface="+mj-ea"/>
                <a:ea typeface="+mj-ea"/>
              </a:rPr>
              <a:t>一種</a:t>
            </a:r>
            <a:r>
              <a:rPr lang="zh-TW" altLang="en-US" sz="2000" dirty="0">
                <a:latin typeface="+mj-ea"/>
                <a:ea typeface="+mj-ea"/>
              </a:rPr>
              <a:t>網路攻擊</a:t>
            </a:r>
            <a:r>
              <a:rPr lang="zh-TW" altLang="en-US" sz="2000" dirty="0" smtClean="0">
                <a:latin typeface="+mj-ea"/>
                <a:ea typeface="+mj-ea"/>
              </a:rPr>
              <a:t>手法</a:t>
            </a:r>
            <a:r>
              <a:rPr lang="zh-TW" altLang="en-US" sz="2000" dirty="0">
                <a:latin typeface="+mj-ea"/>
                <a:ea typeface="+mj-ea"/>
              </a:rPr>
              <a:t>，其目的在於使目標電腦</a:t>
            </a:r>
            <a:r>
              <a:rPr lang="zh-TW" altLang="en-US" sz="2000" dirty="0" smtClean="0">
                <a:latin typeface="+mj-ea"/>
                <a:ea typeface="+mj-ea"/>
              </a:rPr>
              <a:t>的網路或系統資源</a:t>
            </a:r>
            <a:r>
              <a:rPr lang="zh-TW" altLang="en-US" sz="2000" dirty="0">
                <a:latin typeface="+mj-ea"/>
                <a:ea typeface="+mj-ea"/>
              </a:rPr>
              <a:t>耗盡，使服務暫時中斷或停止，導致其正常用戶無法存取。</a:t>
            </a:r>
          </a:p>
        </p:txBody>
      </p:sp>
    </p:spTree>
    <p:extLst>
      <p:ext uri="{BB962C8B-B14F-4D97-AF65-F5344CB8AC3E}">
        <p14:creationId xmlns:p14="http://schemas.microsoft.com/office/powerpoint/2010/main" val="179202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無效的存取控管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(Broken Access Control)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合併易混淆的 </a:t>
            </a:r>
            <a:r>
              <a:rPr lang="en-US" altLang="zh-TW" sz="2800" dirty="0"/>
              <a:t>A4 Insecure Direct Object </a:t>
            </a:r>
            <a:r>
              <a:rPr lang="en-US" altLang="zh-TW" sz="2800" dirty="0" smtClean="0"/>
              <a:t>Reference</a:t>
            </a:r>
            <a:r>
              <a:rPr lang="en-US" altLang="zh-TW" sz="2000" dirty="0" smtClean="0"/>
              <a:t>(</a:t>
            </a:r>
            <a:r>
              <a:rPr lang="zh-TW" altLang="en-US" sz="2000" dirty="0"/>
              <a:t>不安全的物件參考</a:t>
            </a:r>
            <a:r>
              <a:rPr lang="en-US" altLang="zh-TW" sz="2000" dirty="0" smtClean="0"/>
              <a:t>) </a:t>
            </a:r>
            <a:r>
              <a:rPr lang="zh-TW" altLang="en-US" sz="2800" dirty="0"/>
              <a:t>及 </a:t>
            </a:r>
            <a:r>
              <a:rPr lang="en-US" altLang="zh-TW" sz="2800" dirty="0"/>
              <a:t>A7 Broken Authentication and Session Management </a:t>
            </a:r>
            <a:r>
              <a:rPr lang="zh-TW" altLang="en-US" sz="2000" dirty="0"/>
              <a:t>（身分驗證功能缺失）</a:t>
            </a:r>
            <a:r>
              <a:rPr lang="zh-TW" altLang="en-US" sz="2800" dirty="0" smtClean="0"/>
              <a:t>為</a:t>
            </a:r>
            <a:r>
              <a:rPr lang="zh-TW" altLang="en-US" sz="2800" dirty="0"/>
              <a:t>無效的存取控管。建 議處理檔案或敏感性資料時，需嚴格進行監控及身份權限驗證，降低駭客利用漏洞存取未經驗證或授權的功能察看敏感資料、修改數據和提升存取權限等。</a:t>
            </a:r>
          </a:p>
        </p:txBody>
      </p:sp>
    </p:spTree>
    <p:extLst>
      <p:ext uri="{BB962C8B-B14F-4D97-AF65-F5344CB8AC3E}">
        <p14:creationId xmlns:p14="http://schemas.microsoft.com/office/powerpoint/2010/main" val="291860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不安全的</a:t>
            </a:r>
            <a:r>
              <a:rPr lang="zh-TW" altLang="en-US" dirty="0"/>
              <a:t>組織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en-US" altLang="zh-TW" dirty="0"/>
              <a:t>Security Misconfiguration)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應用系統的組態設定常被忽略，而組態設定通常是由於不安全的預設值、錯誤的 </a:t>
            </a:r>
            <a:r>
              <a:rPr lang="en-US" altLang="zh-TW" sz="2800" dirty="0"/>
              <a:t>HTTP </a:t>
            </a:r>
            <a:r>
              <a:rPr lang="zh-TW" altLang="en-US" sz="2800" dirty="0"/>
              <a:t>標頭配置及包含敏感信息的詳細錯誤信息造成。因此使用者不僅需要對所有的操作系統、框架、函式庫和應用程序進行安全的設定，並必須即時修補和升級它們。</a:t>
            </a:r>
          </a:p>
        </p:txBody>
      </p:sp>
    </p:spTree>
    <p:extLst>
      <p:ext uri="{BB962C8B-B14F-4D97-AF65-F5344CB8AC3E}">
        <p14:creationId xmlns:p14="http://schemas.microsoft.com/office/powerpoint/2010/main" val="290766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1142</Words>
  <Application>Microsoft Office PowerPoint</Application>
  <PresentationFormat>如螢幕大小 (4:3)</PresentationFormat>
  <Paragraphs>52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期末報告</vt:lpstr>
      <vt:lpstr>Agenda</vt:lpstr>
      <vt:lpstr>PowerPoint 簡報</vt:lpstr>
      <vt:lpstr>1.注入攻擊(Injection)</vt:lpstr>
      <vt:lpstr>2.無效身分認證(BrokenAuthentication)</vt:lpstr>
      <vt:lpstr>3.敏感資料外洩 (Sensitive Data Exposure)</vt:lpstr>
      <vt:lpstr>4.XML外部處理器漏洞 (XML External Entity,XXE)</vt:lpstr>
      <vt:lpstr>5.無效的存取控管 (Broken Access Control)</vt:lpstr>
      <vt:lpstr>6.不安全的組織設定 (Security Misconfiguration)</vt:lpstr>
      <vt:lpstr>7.跨站攻擊(Cross-Site Scripting,XSS)</vt:lpstr>
      <vt:lpstr>8.不安全的反序列化漏洞 (Insecure Deserialization)</vt:lpstr>
      <vt:lpstr>9.使用已有漏洞的原件 (Using Components with Known Vulnerabilities)</vt:lpstr>
      <vt:lpstr>10.紀錄與監控不足風險 (Insufficient Logging &amp; Monitoring)</vt:lpstr>
      <vt:lpstr>2019年重大網站漏洞</vt:lpstr>
      <vt:lpstr>[網站應用程式要防堵帳號填充攻擊，市面上已有解決方案可選] 剖析因應帳號填充攻擊的3種可行做法 </vt:lpstr>
      <vt:lpstr>PowerPoint 簡報</vt:lpstr>
      <vt:lpstr>[網站遭駭情勢日益惡化，助長利用外洩帳號密碼而成的自動化攻擊] 帳號填充攻擊乘勢而起 </vt:lpstr>
      <vt:lpstr>PowerPoint 簡報</vt:lpstr>
      <vt:lpstr>強化網站安全的技術概觀</vt:lpstr>
      <vt:lpstr>資料來源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</dc:title>
  <dc:creator>KSUIE</dc:creator>
  <cp:lastModifiedBy>KSUIE</cp:lastModifiedBy>
  <cp:revision>25</cp:revision>
  <dcterms:created xsi:type="dcterms:W3CDTF">2019-06-13T05:55:41Z</dcterms:created>
  <dcterms:modified xsi:type="dcterms:W3CDTF">2019-06-13T07:40:52Z</dcterms:modified>
</cp:coreProperties>
</file>