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0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59BBF-1F17-4F69-A017-192E92F8995F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02C3E-2597-4124-A92D-A41DAB689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20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02C3E-2597-4124-A92D-A41DAB6897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0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6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61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7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36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9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23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2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1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79C5-9568-49D1-A05E-29E347DEBAF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B762-798D-48E7-8FE9-42979E85B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84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1C583C-A421-42B9-9AC7-29D3ABEB3365}"/>
              </a:ext>
            </a:extLst>
          </p:cNvPr>
          <p:cNvSpPr txBox="1"/>
          <p:nvPr/>
        </p:nvSpPr>
        <p:spPr>
          <a:xfrm>
            <a:off x="61473" y="67872"/>
            <a:ext cx="202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市場リスク勉強会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C190A-E1DD-4C5C-95F5-68B9086AEDD7}"/>
              </a:ext>
            </a:extLst>
          </p:cNvPr>
          <p:cNvSpPr txBox="1"/>
          <p:nvPr/>
        </p:nvSpPr>
        <p:spPr>
          <a:xfrm>
            <a:off x="2297289" y="64520"/>
            <a:ext cx="5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リスク計測モデルのデータ処理法　</a:t>
            </a:r>
            <a:r>
              <a:rPr kumimoji="1" lang="en-US" altLang="ja-JP" dirty="0"/>
              <a:t>§4.3</a:t>
            </a:r>
            <a:r>
              <a:rPr kumimoji="1" lang="ja-JP" altLang="en-US" dirty="0"/>
              <a:t>／</a:t>
            </a:r>
            <a:r>
              <a:rPr kumimoji="1" lang="en-US" altLang="ja-JP" dirty="0"/>
              <a:t>4.4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F45E-0451-443D-BD9C-D97F09DBCF80}"/>
              </a:ext>
            </a:extLst>
          </p:cNvPr>
          <p:cNvSpPr txBox="1"/>
          <p:nvPr/>
        </p:nvSpPr>
        <p:spPr>
          <a:xfrm>
            <a:off x="10708031" y="65783"/>
            <a:ext cx="165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担当：木原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6E58009-1F3B-426A-9D83-7F1ECA8B6A13}"/>
              </a:ext>
            </a:extLst>
          </p:cNvPr>
          <p:cNvGrpSpPr/>
          <p:nvPr/>
        </p:nvGrpSpPr>
        <p:grpSpPr>
          <a:xfrm>
            <a:off x="0" y="404337"/>
            <a:ext cx="7943185" cy="6393813"/>
            <a:chOff x="-664" y="394612"/>
            <a:chExt cx="7943185" cy="6393813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C05B988A-D236-4D70-81AA-2CBFC01F8150}"/>
                </a:ext>
              </a:extLst>
            </p:cNvPr>
            <p:cNvGrpSpPr/>
            <p:nvPr/>
          </p:nvGrpSpPr>
          <p:grpSpPr>
            <a:xfrm>
              <a:off x="-664" y="394612"/>
              <a:ext cx="7943185" cy="6393813"/>
              <a:chOff x="189068" y="567726"/>
              <a:chExt cx="7943185" cy="6393813"/>
            </a:xfrm>
          </p:grpSpPr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81FAD907-23E8-4ECF-B320-F73B0192DDFF}"/>
                  </a:ext>
                </a:extLst>
              </p:cNvPr>
              <p:cNvGrpSpPr/>
              <p:nvPr/>
            </p:nvGrpSpPr>
            <p:grpSpPr>
              <a:xfrm>
                <a:off x="189068" y="567726"/>
                <a:ext cx="7943185" cy="6393813"/>
                <a:chOff x="248703" y="458396"/>
                <a:chExt cx="7943185" cy="6393813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7D5A196C-199A-4185-B04D-2501690CF752}"/>
                    </a:ext>
                  </a:extLst>
                </p:cNvPr>
                <p:cNvGrpSpPr/>
                <p:nvPr/>
              </p:nvGrpSpPr>
              <p:grpSpPr>
                <a:xfrm>
                  <a:off x="248703" y="458396"/>
                  <a:ext cx="7943185" cy="6393813"/>
                  <a:chOff x="159251" y="657178"/>
                  <a:chExt cx="7943185" cy="6393813"/>
                </a:xfrm>
              </p:grpSpPr>
              <p:grpSp>
                <p:nvGrpSpPr>
                  <p:cNvPr id="60" name="グループ化 59">
                    <a:extLst>
                      <a:ext uri="{FF2B5EF4-FFF2-40B4-BE49-F238E27FC236}">
                        <a16:creationId xmlns:a16="http://schemas.microsoft.com/office/drawing/2014/main" id="{D8B3B7B6-B879-463B-9E49-72E08C385AB1}"/>
                      </a:ext>
                    </a:extLst>
                  </p:cNvPr>
                  <p:cNvGrpSpPr/>
                  <p:nvPr/>
                </p:nvGrpSpPr>
                <p:grpSpPr>
                  <a:xfrm>
                    <a:off x="159251" y="657178"/>
                    <a:ext cx="7943185" cy="6393813"/>
                    <a:chOff x="1650125" y="975231"/>
                    <a:chExt cx="7943185" cy="6393813"/>
                  </a:xfrm>
                </p:grpSpPr>
                <p:grpSp>
                  <p:nvGrpSpPr>
                    <p:cNvPr id="73" name="グループ化 72">
                      <a:extLst>
                        <a:ext uri="{FF2B5EF4-FFF2-40B4-BE49-F238E27FC236}">
                          <a16:creationId xmlns:a16="http://schemas.microsoft.com/office/drawing/2014/main" id="{CC8ED127-E1AE-410C-A7B3-ED19BB4680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4316" y="975231"/>
                      <a:ext cx="7848994" cy="6393813"/>
                      <a:chOff x="1634989" y="1057257"/>
                      <a:chExt cx="7848994" cy="6393813"/>
                    </a:xfrm>
                  </p:grpSpPr>
                  <p:sp>
                    <p:nvSpPr>
                      <p:cNvPr id="77" name="四角形: 角を丸くする 76">
                        <a:extLst>
                          <a:ext uri="{FF2B5EF4-FFF2-40B4-BE49-F238E27FC236}">
                            <a16:creationId xmlns:a16="http://schemas.microsoft.com/office/drawing/2014/main" id="{895F7D64-7B90-4B32-B6F3-0AAC67A1D7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4989" y="1057257"/>
                        <a:ext cx="7848994" cy="6393813"/>
                      </a:xfrm>
                      <a:prstGeom prst="roundRect">
                        <a:avLst>
                          <a:gd name="adj" fmla="val 4017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grpSp>
                    <p:nvGrpSpPr>
                      <p:cNvPr id="78" name="グループ化 77">
                        <a:extLst>
                          <a:ext uri="{FF2B5EF4-FFF2-40B4-BE49-F238E27FC236}">
                            <a16:creationId xmlns:a16="http://schemas.microsoft.com/office/drawing/2014/main" id="{FFC57C1A-0C8A-4A93-96E9-E595BD0B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5780" y="2183223"/>
                        <a:ext cx="1585543" cy="4455890"/>
                        <a:chOff x="1045010" y="1140444"/>
                        <a:chExt cx="1585543" cy="4455890"/>
                      </a:xfrm>
                    </p:grpSpPr>
                    <p:sp>
                      <p:nvSpPr>
                        <p:cNvPr id="79" name="正方形/長方形 78">
                          <a:extLst>
                            <a:ext uri="{FF2B5EF4-FFF2-40B4-BE49-F238E27FC236}">
                              <a16:creationId xmlns:a16="http://schemas.microsoft.com/office/drawing/2014/main" id="{427595EF-41D5-4B4B-B840-875F3D2A83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5010" y="3209320"/>
                          <a:ext cx="1577009" cy="337931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bg1"/>
                              </a:solidFill>
                            </a:rPr>
                            <a:t>Moving-Window</a:t>
                          </a:r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法</a:t>
                          </a:r>
                        </a:p>
                      </p:txBody>
                    </p:sp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0F2F6B43-7345-4A5C-814C-0CB2A23C0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3544" y="5258403"/>
                          <a:ext cx="1577009" cy="337931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ルート</a:t>
                          </a:r>
                          <a:r>
                            <a:rPr kumimoji="1" lang="en-US" altLang="ja-JP" sz="1400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倍法</a:t>
                          </a:r>
                          <a:endParaRPr kumimoji="1" lang="en-US" altLang="ja-JP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正方形/長方形 80">
                          <a:extLst>
                            <a:ext uri="{FF2B5EF4-FFF2-40B4-BE49-F238E27FC236}">
                              <a16:creationId xmlns:a16="http://schemas.microsoft.com/office/drawing/2014/main" id="{C1BA49A4-C420-40FC-9392-A5291669D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3544" y="1140444"/>
                          <a:ext cx="1577009" cy="337931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bg1"/>
                              </a:solidFill>
                            </a:rPr>
                            <a:t>Box-Car</a:t>
                          </a:r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法</a:t>
                          </a:r>
                        </a:p>
                      </p:txBody>
                    </p:sp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4" name="テキスト ボックス 73">
                          <a:extLst>
                            <a:ext uri="{FF2B5EF4-FFF2-40B4-BE49-F238E27FC236}">
                              <a16:creationId xmlns:a16="http://schemas.microsoft.com/office/drawing/2014/main" id="{44E930EF-855C-4D21-B68E-5D5561D9E8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0125" y="2476534"/>
                          <a:ext cx="2782957" cy="8955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=10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kumimoji="1" lang="ja-JP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74" name="テキスト ボックス 73">
                          <a:extLst>
                            <a:ext uri="{FF2B5EF4-FFF2-40B4-BE49-F238E27FC236}">
                              <a16:creationId xmlns:a16="http://schemas.microsoft.com/office/drawing/2014/main" id="{44E930EF-855C-4D21-B68E-5D5561D9E80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0125" y="2476534"/>
                          <a:ext cx="2782957" cy="895566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5" name="テキスト ボックス 74">
                          <a:extLst>
                            <a:ext uri="{FF2B5EF4-FFF2-40B4-BE49-F238E27FC236}">
                              <a16:creationId xmlns:a16="http://schemas.microsoft.com/office/drawing/2014/main" id="{6ACE1911-8861-463C-8403-C59E1AB1F90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58061" y="2673125"/>
                          <a:ext cx="2332563" cy="569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(10)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1400" dirty="0">
                              <a:latin typeface="Cambria Math" panose="02040503050406030204" pitchFamily="18" charset="0"/>
                            </a:rPr>
                            <a:t>：</a:t>
                          </a:r>
                          <a:r>
                            <a:rPr kumimoji="1" lang="en-US" altLang="ja-JP" sz="1400" dirty="0">
                              <a:latin typeface="Cambria Math" panose="02040503050406030204" pitchFamily="18" charset="0"/>
                            </a:rPr>
                            <a:t>10</a:t>
                          </a:r>
                          <a:r>
                            <a:rPr kumimoji="1" lang="ja-JP" altLang="en-US" sz="1400" dirty="0">
                              <a:latin typeface="Cambria Math" panose="02040503050406030204" pitchFamily="18" charset="0"/>
                            </a:rPr>
                            <a:t>日間の収益率</a:t>
                          </a:r>
                          <a:endParaRPr kumimoji="1" lang="en-US" altLang="ja-JP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各時点</m:t>
                              </m:r>
                            </m:oMath>
                          </a14:m>
                          <a:r>
                            <a:rPr kumimoji="1" lang="ja-JP" altLang="en-US" sz="1400" dirty="0">
                              <a:latin typeface="Cambria Math" panose="02040503050406030204" pitchFamily="18" charset="0"/>
                            </a:rPr>
                            <a:t>における収益率</a:t>
                          </a:r>
                          <a:endParaRPr kumimoji="1" lang="en-US" altLang="ja-JP" sz="140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5" name="テキスト ボックス 74">
                          <a:extLst>
                            <a:ext uri="{FF2B5EF4-FFF2-40B4-BE49-F238E27FC236}">
                              <a16:creationId xmlns:a16="http://schemas.microsoft.com/office/drawing/2014/main" id="{6ACE1911-8861-463C-8403-C59E1AB1F90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58061" y="2673125"/>
                          <a:ext cx="2332563" cy="56958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107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D29BFAA6-C406-4582-8916-6998FCCFD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3441" y="4148546"/>
                        <a:ext cx="2203762" cy="871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(10)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+9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D29BFAA6-C406-4582-8916-6998FCCFD1D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3441" y="4148546"/>
                        <a:ext cx="2203762" cy="87132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EED94D7-EF8F-4CC0-89C6-3DED9888BE1F}"/>
                    </a:ext>
                  </a:extLst>
                </p:cNvPr>
                <p:cNvSpPr txBox="1"/>
                <p:nvPr/>
              </p:nvSpPr>
              <p:spPr>
                <a:xfrm>
                  <a:off x="405830" y="526642"/>
                  <a:ext cx="32206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/>
                    <a:t>① 保有期間の変換</a:t>
                  </a:r>
                </a:p>
              </p:txBody>
            </p: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C2A5B5C-8F70-44A4-B494-B9D74100AAF0}"/>
                  </a:ext>
                </a:extLst>
              </p:cNvPr>
              <p:cNvSpPr txBox="1"/>
              <p:nvPr/>
            </p:nvSpPr>
            <p:spPr>
              <a:xfrm>
                <a:off x="1956499" y="3757934"/>
                <a:ext cx="40435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500" dirty="0">
                    <a:solidFill>
                      <a:srgbClr val="FF4401"/>
                    </a:solidFill>
                  </a:rPr>
                  <a:t>期間のオーバーラップを許して足しあげる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68277E6-25F0-4ABB-A2EA-9F580C341396}"/>
                  </a:ext>
                </a:extLst>
              </p:cNvPr>
              <p:cNvSpPr txBox="1"/>
              <p:nvPr/>
            </p:nvSpPr>
            <p:spPr>
              <a:xfrm>
                <a:off x="1956499" y="1677864"/>
                <a:ext cx="40435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500" dirty="0">
                    <a:solidFill>
                      <a:srgbClr val="FF4401"/>
                    </a:solidFill>
                  </a:rPr>
                  <a:t>10</a:t>
                </a:r>
                <a:r>
                  <a:rPr kumimoji="1" lang="ja-JP" altLang="en-US" sz="1500" dirty="0">
                    <a:solidFill>
                      <a:srgbClr val="FF4401"/>
                    </a:solidFill>
                  </a:rPr>
                  <a:t>日分のデータを単純に足しあげる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434EB81F-6D18-40D2-B4BA-AF6899C277FC}"/>
                      </a:ext>
                    </a:extLst>
                  </p:cNvPr>
                  <p:cNvSpPr txBox="1"/>
                  <p:nvPr/>
                </p:nvSpPr>
                <p:spPr>
                  <a:xfrm>
                    <a:off x="1969592" y="5835044"/>
                    <a:ext cx="4043577" cy="340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sz="1500" b="0" i="1" smtClean="0">
                            <a:solidFill>
                              <a:srgbClr val="FF4401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kumimoji="1" lang="en-US" altLang="ja-JP" sz="1500" b="0" i="1" smtClean="0">
                            <a:solidFill>
                              <a:srgbClr val="FF440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kumimoji="1" lang="ja-JP" altLang="en-US" sz="1500" dirty="0">
                        <a:solidFill>
                          <a:srgbClr val="FF4401"/>
                        </a:solidFill>
                      </a:rPr>
                      <a:t>倍することでボラティリティを計算</a:t>
                    </a:r>
                    <a:endParaRPr kumimoji="1" lang="en-US" altLang="ja-JP" sz="1500" dirty="0">
                      <a:solidFill>
                        <a:srgbClr val="FF440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434EB81F-6D18-40D2-B4BA-AF6899C27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9592" y="5835044"/>
                    <a:ext cx="4043577" cy="3404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6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0B6629EE-1B80-41A9-9700-93702344025B}"/>
                    </a:ext>
                  </a:extLst>
                </p:cNvPr>
                <p:cNvSpPr txBox="1"/>
                <p:nvPr/>
              </p:nvSpPr>
              <p:spPr>
                <a:xfrm>
                  <a:off x="2385081" y="4032989"/>
                  <a:ext cx="2782956" cy="569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p>
                      </m:sSubSup>
                    </m:oMath>
                  </a14:m>
                  <a:r>
                    <a:rPr kumimoji="1" lang="ja-JP" altLang="en-US" sz="1400" dirty="0">
                      <a:latin typeface="Cambria Math" panose="02040503050406030204" pitchFamily="18" charset="0"/>
                    </a:rPr>
                    <a:t>：</a:t>
                  </a:r>
                  <a:r>
                    <a:rPr kumimoji="1" lang="en-US" altLang="ja-JP" sz="1400" dirty="0">
                      <a:latin typeface="Cambria Math" panose="02040503050406030204" pitchFamily="18" charset="0"/>
                    </a:rPr>
                    <a:t>10</a:t>
                  </a:r>
                  <a:r>
                    <a:rPr kumimoji="1" lang="ja-JP" altLang="en-US" sz="1400" dirty="0">
                      <a:latin typeface="Cambria Math" panose="02040503050406030204" pitchFamily="18" charset="0"/>
                    </a:rPr>
                    <a:t>日間の収益率</a:t>
                  </a:r>
                  <a:endParaRPr kumimoji="1" lang="en-US" altLang="ja-JP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ja-JP" altLang="en-US" sz="1400" i="1" smtClean="0">
                          <a:latin typeface="Cambria Math" panose="02040503050406030204" pitchFamily="18" charset="0"/>
                        </a:rPr>
                        <m:t>各時点</m:t>
                      </m:r>
                    </m:oMath>
                  </a14:m>
                  <a:r>
                    <a:rPr kumimoji="1" lang="ja-JP" altLang="en-US" sz="1400" dirty="0">
                      <a:latin typeface="Cambria Math" panose="02040503050406030204" pitchFamily="18" charset="0"/>
                    </a:rPr>
                    <a:t>における収益率</a:t>
                  </a:r>
                  <a:endParaRPr kumimoji="1" lang="en-US" altLang="ja-JP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0B6629EE-1B80-41A9-9700-937023440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5081" y="4032989"/>
                  <a:ext cx="2782956" cy="569580"/>
                </a:xfrm>
                <a:prstGeom prst="rect">
                  <a:avLst/>
                </a:prstGeom>
                <a:blipFill>
                  <a:blip r:embed="rId7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E0972174-752B-451A-A5D7-22275CB8E1B2}"/>
                    </a:ext>
                  </a:extLst>
                </p:cNvPr>
                <p:cNvSpPr/>
                <p:nvPr/>
              </p:nvSpPr>
              <p:spPr>
                <a:xfrm>
                  <a:off x="129898" y="3129779"/>
                  <a:ext cx="2570044" cy="31322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E0972174-752B-451A-A5D7-22275CB8E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98" y="3129779"/>
                  <a:ext cx="2570044" cy="31322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四角形: 角を丸くする 100">
                  <a:extLst>
                    <a:ext uri="{FF2B5EF4-FFF2-40B4-BE49-F238E27FC236}">
                      <a16:creationId xmlns:a16="http://schemas.microsoft.com/office/drawing/2014/main" id="{0F0ADBF4-32F8-4031-B5AF-368546639DE4}"/>
                    </a:ext>
                  </a:extLst>
                </p:cNvPr>
                <p:cNvSpPr/>
                <p:nvPr/>
              </p:nvSpPr>
              <p:spPr>
                <a:xfrm>
                  <a:off x="2789374" y="3129779"/>
                  <a:ext cx="3034063" cy="32202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a14:m>
                  <a:endPara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1" name="四角形: 角を丸くする 100">
                  <a:extLst>
                    <a:ext uri="{FF2B5EF4-FFF2-40B4-BE49-F238E27FC236}">
                      <a16:creationId xmlns:a16="http://schemas.microsoft.com/office/drawing/2014/main" id="{0F0ADBF4-32F8-4031-B5AF-368546639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374" y="3129779"/>
                  <a:ext cx="3034063" cy="32202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四角形: 角を丸くする 107">
                  <a:extLst>
                    <a:ext uri="{FF2B5EF4-FFF2-40B4-BE49-F238E27FC236}">
                      <a16:creationId xmlns:a16="http://schemas.microsoft.com/office/drawing/2014/main" id="{B454DC8D-2154-462F-8BAE-B83D49663BE3}"/>
                    </a:ext>
                  </a:extLst>
                </p:cNvPr>
                <p:cNvSpPr/>
                <p:nvPr/>
              </p:nvSpPr>
              <p:spPr>
                <a:xfrm>
                  <a:off x="1093496" y="2784047"/>
                  <a:ext cx="679966" cy="4075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(10)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8" name="四角形: 角を丸くする 107">
                  <a:extLst>
                    <a:ext uri="{FF2B5EF4-FFF2-40B4-BE49-F238E27FC236}">
                      <a16:creationId xmlns:a16="http://schemas.microsoft.com/office/drawing/2014/main" id="{B454DC8D-2154-462F-8BAE-B83D49663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96" y="2784047"/>
                  <a:ext cx="679966" cy="4075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四角形: 角を丸くする 108">
                  <a:extLst>
                    <a:ext uri="{FF2B5EF4-FFF2-40B4-BE49-F238E27FC236}">
                      <a16:creationId xmlns:a16="http://schemas.microsoft.com/office/drawing/2014/main" id="{9BCB508B-F95E-4B92-BC52-0DAF898A1037}"/>
                    </a:ext>
                  </a:extLst>
                </p:cNvPr>
                <p:cNvSpPr/>
                <p:nvPr/>
              </p:nvSpPr>
              <p:spPr>
                <a:xfrm>
                  <a:off x="4003974" y="2788718"/>
                  <a:ext cx="679966" cy="4075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(10)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9" name="四角形: 角を丸くする 108">
                  <a:extLst>
                    <a:ext uri="{FF2B5EF4-FFF2-40B4-BE49-F238E27FC236}">
                      <a16:creationId xmlns:a16="http://schemas.microsoft.com/office/drawing/2014/main" id="{9BCB508B-F95E-4B92-BC52-0DAF898A1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974" y="2788718"/>
                  <a:ext cx="679966" cy="4075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2D66343-7870-4EB0-9EE9-60FC28A152AA}"/>
                    </a:ext>
                  </a:extLst>
                </p:cNvPr>
                <p:cNvSpPr txBox="1"/>
                <p:nvPr/>
              </p:nvSpPr>
              <p:spPr>
                <a:xfrm>
                  <a:off x="733246" y="5177740"/>
                  <a:ext cx="49017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a14:m>
                  <a:r>
                    <a:rPr kumimoji="1" lang="en-US" altLang="ja-JP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2D66343-7870-4EB0-9EE9-60FC28A15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6" y="5177740"/>
                  <a:ext cx="490177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D0927206-7A12-4FBB-AAFD-A2D7A7CE7121}"/>
                </a:ext>
              </a:extLst>
            </p:cNvPr>
            <p:cNvSpPr/>
            <p:nvPr/>
          </p:nvSpPr>
          <p:spPr>
            <a:xfrm>
              <a:off x="642518" y="5165875"/>
              <a:ext cx="3703820" cy="25890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21C4D13E-DE7B-470D-992B-F04641C90324}"/>
                </a:ext>
              </a:extLst>
            </p:cNvPr>
            <p:cNvSpPr/>
            <p:nvPr/>
          </p:nvSpPr>
          <p:spPr>
            <a:xfrm>
              <a:off x="1061363" y="5202787"/>
              <a:ext cx="3703820" cy="258907"/>
            </a:xfrm>
            <a:prstGeom prst="roundRect">
              <a:avLst/>
            </a:prstGeom>
            <a:solidFill>
              <a:srgbClr val="FF5050">
                <a:alpha val="20000"/>
              </a:srgbClr>
            </a:solidFill>
            <a:ln>
              <a:solidFill>
                <a:srgbClr val="FF4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1617B381-4AB5-41A0-B215-ABED7B708A5F}"/>
                </a:ext>
              </a:extLst>
            </p:cNvPr>
            <p:cNvSpPr/>
            <p:nvPr/>
          </p:nvSpPr>
          <p:spPr>
            <a:xfrm>
              <a:off x="1526097" y="5237184"/>
              <a:ext cx="3703820" cy="258907"/>
            </a:xfrm>
            <a:prstGeom prst="roundRect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四角形: 角を丸くする 123">
                  <a:extLst>
                    <a:ext uri="{FF2B5EF4-FFF2-40B4-BE49-F238E27FC236}">
                      <a16:creationId xmlns:a16="http://schemas.microsoft.com/office/drawing/2014/main" id="{92E2F56C-D5F4-4DD0-9C14-2EEB6DC675D4}"/>
                    </a:ext>
                  </a:extLst>
                </p:cNvPr>
                <p:cNvSpPr/>
                <p:nvPr/>
              </p:nvSpPr>
              <p:spPr>
                <a:xfrm>
                  <a:off x="733246" y="4775660"/>
                  <a:ext cx="679966" cy="4075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  <a:alpha val="2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(10)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4" name="四角形: 角を丸くする 123">
                  <a:extLst>
                    <a:ext uri="{FF2B5EF4-FFF2-40B4-BE49-F238E27FC236}">
                      <a16:creationId xmlns:a16="http://schemas.microsoft.com/office/drawing/2014/main" id="{92E2F56C-D5F4-4DD0-9C14-2EEB6DC67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6" y="4775660"/>
                  <a:ext cx="679966" cy="4075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四角形: 角を丸くする 125">
                  <a:extLst>
                    <a:ext uri="{FF2B5EF4-FFF2-40B4-BE49-F238E27FC236}">
                      <a16:creationId xmlns:a16="http://schemas.microsoft.com/office/drawing/2014/main" id="{884D4A2D-6BDB-478E-9A8D-F888CA5F3342}"/>
                    </a:ext>
                  </a:extLst>
                </p:cNvPr>
                <p:cNvSpPr/>
                <p:nvPr/>
              </p:nvSpPr>
              <p:spPr>
                <a:xfrm>
                  <a:off x="2475955" y="4758576"/>
                  <a:ext cx="679966" cy="407500"/>
                </a:xfrm>
                <a:prstGeom prst="roundRect">
                  <a:avLst/>
                </a:prstGeom>
                <a:solidFill>
                  <a:srgbClr val="FF5050">
                    <a:alpha val="20000"/>
                  </a:srgbClr>
                </a:solidFill>
                <a:ln>
                  <a:solidFill>
                    <a:srgbClr val="FF44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(10)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6" name="四角形: 角を丸くする 125">
                  <a:extLst>
                    <a:ext uri="{FF2B5EF4-FFF2-40B4-BE49-F238E27FC236}">
                      <a16:creationId xmlns:a16="http://schemas.microsoft.com/office/drawing/2014/main" id="{884D4A2D-6BDB-478E-9A8D-F888CA5F33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955" y="4758576"/>
                  <a:ext cx="679966" cy="407500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440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四角形: 角を丸くする 128">
                  <a:extLst>
                    <a:ext uri="{FF2B5EF4-FFF2-40B4-BE49-F238E27FC236}">
                      <a16:creationId xmlns:a16="http://schemas.microsoft.com/office/drawing/2014/main" id="{90E961F5-DA39-4F3F-86A7-8941923F48E5}"/>
                    </a:ext>
                  </a:extLst>
                </p:cNvPr>
                <p:cNvSpPr/>
                <p:nvPr/>
              </p:nvSpPr>
              <p:spPr>
                <a:xfrm>
                  <a:off x="4510396" y="4782764"/>
                  <a:ext cx="679966" cy="407500"/>
                </a:xfrm>
                <a:prstGeom prst="roundRect">
                  <a:avLst/>
                </a:prstGeom>
                <a:solidFill>
                  <a:srgbClr val="00B0F0">
                    <a:alpha val="2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(10)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9" name="四角形: 角を丸くする 128">
                  <a:extLst>
                    <a:ext uri="{FF2B5EF4-FFF2-40B4-BE49-F238E27FC236}">
                      <a16:creationId xmlns:a16="http://schemas.microsoft.com/office/drawing/2014/main" id="{90E961F5-DA39-4F3F-86A7-8941923F48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396" y="4782764"/>
                  <a:ext cx="679966" cy="40750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B0E894FB-733C-4851-806B-9591C8CEA8A7}"/>
                </a:ext>
              </a:extLst>
            </p:cNvPr>
            <p:cNvSpPr txBox="1"/>
            <p:nvPr/>
          </p:nvSpPr>
          <p:spPr>
            <a:xfrm>
              <a:off x="252814" y="871021"/>
              <a:ext cx="7530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Cambria Math" panose="02040503050406030204" pitchFamily="18" charset="0"/>
                </a:rPr>
                <a:t>ポートフォリオのリスクを計測する際，目標となる期間（保有期間）が決められる．</a:t>
              </a:r>
              <a:endParaRPr kumimoji="1" lang="en-US" altLang="ja-JP" sz="1400" dirty="0">
                <a:latin typeface="Cambria Math" panose="02040503050406030204" pitchFamily="18" charset="0"/>
              </a:endParaRPr>
            </a:p>
            <a:p>
              <a:r>
                <a:rPr kumimoji="1" lang="ja-JP" altLang="en-US" sz="1400" dirty="0">
                  <a:latin typeface="Cambria Math" panose="02040503050406030204" pitchFamily="18" charset="0"/>
                </a:rPr>
                <a:t>以下，日時収益率から保有期間における収益率（率自体，ボラティリティ）を計算する手法．</a:t>
              </a:r>
              <a:endParaRPr kumimoji="1" lang="en-US" altLang="ja-JP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7E13645-DAC0-4381-ADF0-ED4150E92736}"/>
                </a:ext>
              </a:extLst>
            </p:cNvPr>
            <p:cNvSpPr/>
            <p:nvPr/>
          </p:nvSpPr>
          <p:spPr>
            <a:xfrm>
              <a:off x="5255325" y="1899384"/>
              <a:ext cx="2687196" cy="942810"/>
            </a:xfrm>
            <a:prstGeom prst="roundRect">
              <a:avLst>
                <a:gd name="adj" fmla="val 837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特にデータに関する仮定が必要ない</a:t>
              </a:r>
              <a:endParaRPr kumimoji="1"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相当のデータ量が必要</a:t>
              </a:r>
            </a:p>
          </p:txBody>
        </p:sp>
        <p:sp>
          <p:nvSpPr>
            <p:cNvPr id="133" name="四角形: 角を丸くする 132">
              <a:extLst>
                <a:ext uri="{FF2B5EF4-FFF2-40B4-BE49-F238E27FC236}">
                  <a16:creationId xmlns:a16="http://schemas.microsoft.com/office/drawing/2014/main" id="{DA982CDA-4563-42D1-BA4A-B3F368A173DE}"/>
                </a:ext>
              </a:extLst>
            </p:cNvPr>
            <p:cNvSpPr/>
            <p:nvPr/>
          </p:nvSpPr>
          <p:spPr>
            <a:xfrm>
              <a:off x="5256979" y="3900659"/>
              <a:ext cx="2685542" cy="1561036"/>
            </a:xfrm>
            <a:prstGeom prst="roundRect">
              <a:avLst>
                <a:gd name="adj" fmla="val 4285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Box-Car</a:t>
              </a: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法と同様，データに関する仮定が必要ない</a:t>
              </a:r>
              <a:endParaRPr kumimoji="1"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Box-Car</a:t>
              </a: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法と比べると，データ量が少なくてすむ</a:t>
              </a:r>
              <a:endParaRPr kumimoji="1"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統計学的に妥当でない（自己相関が高くなる）</a:t>
              </a:r>
              <a:endParaRPr kumimoji="1"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70C53D5F-571D-4A68-B1FE-58C2A378682B}"/>
                    </a:ext>
                  </a:extLst>
                </p:cNvPr>
                <p:cNvSpPr txBox="1"/>
                <p:nvPr/>
              </p:nvSpPr>
              <p:spPr>
                <a:xfrm>
                  <a:off x="156463" y="6165760"/>
                  <a:ext cx="2203762" cy="40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70C53D5F-571D-4A68-B1FE-58C2A3786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63" y="6165760"/>
                  <a:ext cx="2203762" cy="4019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4250EDCE-CC59-4592-B8BF-9334A48BA76F}"/>
                    </a:ext>
                  </a:extLst>
                </p:cNvPr>
                <p:cNvSpPr txBox="1"/>
                <p:nvPr/>
              </p:nvSpPr>
              <p:spPr>
                <a:xfrm>
                  <a:off x="2297288" y="6065112"/>
                  <a:ext cx="2782956" cy="538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kumimoji="1" lang="ja-JP" altLang="en-US" sz="1400" dirty="0">
                      <a:latin typeface="Cambria Math" panose="02040503050406030204" pitchFamily="18" charset="0"/>
                    </a:rPr>
                    <a:t>：</a:t>
                  </a:r>
                  <a:r>
                    <a:rPr kumimoji="1" lang="en-US" altLang="ja-JP" sz="1400" dirty="0">
                      <a:latin typeface="Cambria Math" panose="02040503050406030204" pitchFamily="18" charset="0"/>
                    </a:rPr>
                    <a:t>10</a:t>
                  </a:r>
                  <a:r>
                    <a:rPr kumimoji="1" lang="ja-JP" altLang="en-US" sz="1400" dirty="0">
                      <a:latin typeface="Cambria Math" panose="02040503050406030204" pitchFamily="18" charset="0"/>
                    </a:rPr>
                    <a:t>日間収益率のボラ</a:t>
                  </a:r>
                  <a:endParaRPr kumimoji="1" lang="en-US" altLang="ja-JP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ja-JP" altLang="en-US" sz="1400" i="1" smtClean="0">
                          <a:latin typeface="Cambria Math" panose="02040503050406030204" pitchFamily="18" charset="0"/>
                        </a:rPr>
                        <m:t>日時</m:t>
                      </m:r>
                    </m:oMath>
                  </a14:m>
                  <a:r>
                    <a:rPr kumimoji="1" lang="ja-JP" altLang="en-US" sz="1400" dirty="0">
                      <a:latin typeface="Cambria Math" panose="02040503050406030204" pitchFamily="18" charset="0"/>
                    </a:rPr>
                    <a:t>収益率のボラ</a:t>
                  </a:r>
                  <a:endParaRPr kumimoji="1" lang="en-US" altLang="ja-JP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4250EDCE-CC59-4592-B8BF-9334A48B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8" y="6065112"/>
                  <a:ext cx="2782956" cy="538545"/>
                </a:xfrm>
                <a:prstGeom prst="rect">
                  <a:avLst/>
                </a:prstGeom>
                <a:blipFill>
                  <a:blip r:embed="rId17"/>
                  <a:stretch>
                    <a:fillRect t="-1136" b="-102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924C58A1-3478-4D6A-8C08-A1A2F8701763}"/>
                </a:ext>
              </a:extLst>
            </p:cNvPr>
            <p:cNvSpPr/>
            <p:nvPr/>
          </p:nvSpPr>
          <p:spPr>
            <a:xfrm>
              <a:off x="5229917" y="5555535"/>
              <a:ext cx="2685542" cy="1175915"/>
            </a:xfrm>
            <a:prstGeom prst="roundRect">
              <a:avLst>
                <a:gd name="adj" fmla="val 837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自己相関がないという仮定が必要（</a:t>
              </a:r>
              <a:r>
                <a:rPr kumimoji="1" lang="en-US" altLang="ja-JP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Box-</a:t>
              </a:r>
              <a:r>
                <a:rPr kumimoji="1" lang="en-US" altLang="ja-JP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Ljung</a:t>
              </a: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）</a:t>
              </a:r>
              <a:endParaRPr kumimoji="1"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自己相関がない場合，理論的保証がある</a:t>
              </a:r>
              <a:endParaRPr kumimoji="1"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F168011B-B46F-43DE-894D-19AE8810EBF0}"/>
              </a:ext>
            </a:extLst>
          </p:cNvPr>
          <p:cNvSpPr/>
          <p:nvPr/>
        </p:nvSpPr>
        <p:spPr>
          <a:xfrm>
            <a:off x="7970247" y="386502"/>
            <a:ext cx="4064626" cy="6393813"/>
          </a:xfrm>
          <a:prstGeom prst="roundRect">
            <a:avLst>
              <a:gd name="adj" fmla="val 63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9C39059-09E4-4342-9D94-88C114F98AE8}"/>
              </a:ext>
            </a:extLst>
          </p:cNvPr>
          <p:cNvSpPr txBox="1"/>
          <p:nvPr/>
        </p:nvSpPr>
        <p:spPr>
          <a:xfrm>
            <a:off x="8027512" y="433852"/>
            <a:ext cx="337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② 欠損データの処理とデータ取得タイミング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91C561A9-31D4-41D7-917B-01D27069B327}"/>
              </a:ext>
            </a:extLst>
          </p:cNvPr>
          <p:cNvSpPr txBox="1"/>
          <p:nvPr/>
        </p:nvSpPr>
        <p:spPr>
          <a:xfrm>
            <a:off x="8092262" y="1018627"/>
            <a:ext cx="384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Cambria Math" panose="02040503050406030204" pitchFamily="18" charset="0"/>
              </a:rPr>
              <a:t>データに欠測が生じたときにどのように補間するか？</a:t>
            </a:r>
            <a:endParaRPr kumimoji="1" lang="en-US" altLang="ja-JP" sz="1400" dirty="0">
              <a:latin typeface="Cambria Math" panose="020405030504060302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E1F8F40-9876-4C35-8EC9-588B983E3DA7}"/>
              </a:ext>
            </a:extLst>
          </p:cNvPr>
          <p:cNvSpPr/>
          <p:nvPr/>
        </p:nvSpPr>
        <p:spPr>
          <a:xfrm>
            <a:off x="8106932" y="1603402"/>
            <a:ext cx="2706380" cy="30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a) </a:t>
            </a:r>
            <a:r>
              <a:rPr kumimoji="1" lang="ja-JP" altLang="en-US" sz="1400" dirty="0">
                <a:solidFill>
                  <a:schemeClr val="bg1"/>
                </a:solidFill>
              </a:rPr>
              <a:t>直前のデータを使用する</a:t>
            </a: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03C040F9-02A6-4161-B1CB-7A4FE7018528}"/>
              </a:ext>
            </a:extLst>
          </p:cNvPr>
          <p:cNvSpPr/>
          <p:nvPr/>
        </p:nvSpPr>
        <p:spPr>
          <a:xfrm>
            <a:off x="8106932" y="1970847"/>
            <a:ext cx="3631412" cy="942810"/>
          </a:xfrm>
          <a:prstGeom prst="roundRect">
            <a:avLst>
              <a:gd name="adj" fmla="val 837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欠損当日に補間することができる</a:t>
            </a:r>
            <a:endParaRPr kumimoji="1" lang="en-US" altLang="ja-JP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恣意性がない（？）</a:t>
            </a:r>
            <a:endParaRPr kumimoji="1" lang="en-US" altLang="ja-JP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計算ステップがなく，簡便</a:t>
            </a:r>
            <a:endParaRPr kumimoji="1" lang="en-US" altLang="ja-JP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AB6BE272-9F7F-40A9-A5CA-555020713CF1}"/>
              </a:ext>
            </a:extLst>
          </p:cNvPr>
          <p:cNvSpPr/>
          <p:nvPr/>
        </p:nvSpPr>
        <p:spPr>
          <a:xfrm>
            <a:off x="8088972" y="2998813"/>
            <a:ext cx="2706380" cy="30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b) </a:t>
            </a:r>
            <a:r>
              <a:rPr kumimoji="1" lang="ja-JP" altLang="en-US" sz="1400" dirty="0">
                <a:solidFill>
                  <a:schemeClr val="bg1"/>
                </a:solidFill>
              </a:rPr>
              <a:t>前後のデータで補間する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FFF9D5-D091-41DB-BE72-ECF411D43CB4}"/>
                  </a:ext>
                </a:extLst>
              </p:cNvPr>
              <p:cNvSpPr txBox="1"/>
              <p:nvPr/>
            </p:nvSpPr>
            <p:spPr>
              <a:xfrm>
                <a:off x="8101737" y="3332293"/>
                <a:ext cx="2782957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500" dirty="0"/>
              </a:p>
            </p:txBody>
          </p:sp>
        </mc:Choice>
        <mc:Fallback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FFF9D5-D091-41DB-BE72-ECF411D4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37" y="3332293"/>
                <a:ext cx="2782957" cy="524503"/>
              </a:xfrm>
              <a:prstGeom prst="rect">
                <a:avLst/>
              </a:prstGeom>
              <a:blipFill>
                <a:blip r:embed="rId1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BF04FA69-20CC-4126-8CC8-FC4A5668E7DB}"/>
                  </a:ext>
                </a:extLst>
              </p:cNvPr>
              <p:cNvSpPr txBox="1"/>
              <p:nvPr/>
            </p:nvSpPr>
            <p:spPr>
              <a:xfrm>
                <a:off x="8119919" y="3837507"/>
                <a:ext cx="2782957" cy="52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1500" dirty="0"/>
              </a:p>
            </p:txBody>
          </p:sp>
        </mc:Choice>
        <mc:Fallback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BF04FA69-20CC-4126-8CC8-FC4A5668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919" y="3837507"/>
                <a:ext cx="2782957" cy="523028"/>
              </a:xfrm>
              <a:prstGeom prst="rect">
                <a:avLst/>
              </a:prstGeom>
              <a:blipFill>
                <a:blip r:embed="rId1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142B591-51D6-4D8A-BC4C-FAF95F7E98F8}"/>
              </a:ext>
            </a:extLst>
          </p:cNvPr>
          <p:cNvSpPr txBox="1"/>
          <p:nvPr/>
        </p:nvSpPr>
        <p:spPr>
          <a:xfrm>
            <a:off x="10326472" y="3467125"/>
            <a:ext cx="160331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Cambria Math" panose="02040503050406030204" pitchFamily="18" charset="0"/>
              </a:rPr>
              <a:t>（欠損が</a:t>
            </a:r>
            <a:r>
              <a:rPr kumimoji="1" lang="en-US" altLang="ja-JP" sz="1400" dirty="0">
                <a:latin typeface="Cambria Math" panose="02040503050406030204" pitchFamily="18" charset="0"/>
              </a:rPr>
              <a:t>1</a:t>
            </a:r>
            <a:r>
              <a:rPr kumimoji="1" lang="ja-JP" altLang="en-US" sz="1400" dirty="0">
                <a:latin typeface="Cambria Math" panose="02040503050406030204" pitchFamily="18" charset="0"/>
              </a:rPr>
              <a:t>期間）</a:t>
            </a:r>
            <a:endParaRPr kumimoji="1" lang="en-US" altLang="ja-JP" sz="1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27F51BF-720B-4D88-8B2C-FA1A9B2ADA46}"/>
              </a:ext>
            </a:extLst>
          </p:cNvPr>
          <p:cNvSpPr txBox="1"/>
          <p:nvPr/>
        </p:nvSpPr>
        <p:spPr>
          <a:xfrm>
            <a:off x="10312748" y="3965994"/>
            <a:ext cx="1749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Cambria Math" panose="02040503050406030204" pitchFamily="18" charset="0"/>
              </a:rPr>
              <a:t>（欠損が</a:t>
            </a:r>
            <a:r>
              <a:rPr kumimoji="1" lang="en-US" altLang="ja-JP" sz="1400" dirty="0">
                <a:latin typeface="Cambria Math" panose="02040503050406030204" pitchFamily="18" charset="0"/>
              </a:rPr>
              <a:t>N-1</a:t>
            </a:r>
            <a:r>
              <a:rPr kumimoji="1" lang="ja-JP" altLang="en-US" sz="1400" dirty="0">
                <a:latin typeface="Cambria Math" panose="02040503050406030204" pitchFamily="18" charset="0"/>
              </a:rPr>
              <a:t>期間）</a:t>
            </a:r>
            <a:endParaRPr kumimoji="1" lang="en-US" altLang="ja-JP" sz="1400" dirty="0">
              <a:latin typeface="Cambria Math" panose="02040503050406030204" pitchFamily="18" charset="0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D3C337F-3B1A-4EB9-917E-66BF82463ACA}"/>
              </a:ext>
            </a:extLst>
          </p:cNvPr>
          <p:cNvSpPr/>
          <p:nvPr/>
        </p:nvSpPr>
        <p:spPr>
          <a:xfrm>
            <a:off x="8101737" y="4443371"/>
            <a:ext cx="2706380" cy="30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c) EM</a:t>
            </a:r>
            <a:r>
              <a:rPr kumimoji="1" lang="ja-JP" altLang="en-US" sz="1400" dirty="0">
                <a:solidFill>
                  <a:schemeClr val="bg1"/>
                </a:solidFill>
              </a:rPr>
              <a:t>アルゴリズム</a:t>
            </a: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1502B539-AB4D-406F-A964-02459980337B}"/>
              </a:ext>
            </a:extLst>
          </p:cNvPr>
          <p:cNvSpPr/>
          <p:nvPr/>
        </p:nvSpPr>
        <p:spPr>
          <a:xfrm>
            <a:off x="8077754" y="4797530"/>
            <a:ext cx="3631412" cy="634623"/>
          </a:xfrm>
          <a:prstGeom prst="roundRect">
            <a:avLst>
              <a:gd name="adj" fmla="val 837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モデルを仮定する必要がある</a:t>
            </a:r>
            <a:endParaRPr kumimoji="1" lang="en-US" altLang="ja-JP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統計的な理論的保証がある</a:t>
            </a:r>
            <a:endParaRPr kumimoji="1" lang="en-US" altLang="ja-JP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E61EF10B-3DFF-4102-9E0C-713A855E6976}"/>
              </a:ext>
            </a:extLst>
          </p:cNvPr>
          <p:cNvSpPr/>
          <p:nvPr/>
        </p:nvSpPr>
        <p:spPr>
          <a:xfrm>
            <a:off x="8101737" y="5518547"/>
            <a:ext cx="2706380" cy="30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データ取得タイミング</a:t>
            </a: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31C7D5A8-491C-47A9-B179-95AB147D55FB}"/>
              </a:ext>
            </a:extLst>
          </p:cNvPr>
          <p:cNvSpPr/>
          <p:nvPr/>
        </p:nvSpPr>
        <p:spPr>
          <a:xfrm>
            <a:off x="8101737" y="5875105"/>
            <a:ext cx="3631412" cy="866070"/>
          </a:xfrm>
          <a:prstGeom prst="roundRect">
            <a:avLst>
              <a:gd name="adj" fmla="val 837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国境を跨ぐマーケット同士では，データの取得タイミングが複数考えられる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終値，同時刻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1683</TotalTime>
  <Words>370</Words>
  <Application>Microsoft Office PowerPoint</Application>
  <PresentationFormat>ワイド画面</PresentationFormat>
  <Paragraphs>54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泰斗 木原</dc:creator>
  <cp:lastModifiedBy>泰斗 木原</cp:lastModifiedBy>
  <cp:revision>27</cp:revision>
  <dcterms:created xsi:type="dcterms:W3CDTF">2021-06-06T01:08:34Z</dcterms:created>
  <dcterms:modified xsi:type="dcterms:W3CDTF">2021-07-25T09:15:35Z</dcterms:modified>
</cp:coreProperties>
</file>