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1352" r:id="rId2"/>
    <p:sldId id="1635" r:id="rId3"/>
    <p:sldId id="1638" r:id="rId4"/>
    <p:sldId id="1678" r:id="rId5"/>
    <p:sldId id="1639" r:id="rId6"/>
    <p:sldId id="1640" r:id="rId7"/>
    <p:sldId id="1536" r:id="rId8"/>
    <p:sldId id="1670" r:id="rId9"/>
    <p:sldId id="1672" r:id="rId10"/>
    <p:sldId id="1673" r:id="rId11"/>
    <p:sldId id="1642" r:id="rId12"/>
    <p:sldId id="1644" r:id="rId13"/>
    <p:sldId id="1645" r:id="rId14"/>
    <p:sldId id="1646" r:id="rId15"/>
    <p:sldId id="1647" r:id="rId16"/>
    <p:sldId id="1661" r:id="rId17"/>
    <p:sldId id="1648" r:id="rId18"/>
    <p:sldId id="1643" r:id="rId19"/>
    <p:sldId id="1649" r:id="rId20"/>
    <p:sldId id="1650" r:id="rId21"/>
    <p:sldId id="1651" r:id="rId22"/>
    <p:sldId id="1664" r:id="rId23"/>
    <p:sldId id="1656" r:id="rId24"/>
    <p:sldId id="1657" r:id="rId25"/>
    <p:sldId id="1665" r:id="rId26"/>
    <p:sldId id="1662" r:id="rId27"/>
    <p:sldId id="1663" r:id="rId28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535"/>
    <a:srgbClr val="848384"/>
    <a:srgbClr val="9A0000"/>
    <a:srgbClr val="3025FF"/>
    <a:srgbClr val="AD0000"/>
    <a:srgbClr val="96060B"/>
    <a:srgbClr val="CAC9CA"/>
    <a:srgbClr val="181818"/>
    <a:srgbClr val="E2FDBE"/>
    <a:srgbClr val="FE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78" autoAdjust="0"/>
    <p:restoredTop sz="90706" autoAdjust="0"/>
  </p:normalViewPr>
  <p:slideViewPr>
    <p:cSldViewPr snapToGrid="0">
      <p:cViewPr varScale="1">
        <p:scale>
          <a:sx n="99" d="100"/>
          <a:sy n="99" d="100"/>
        </p:scale>
        <p:origin x="413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125" d="100"/>
          <a:sy n="125" d="100"/>
        </p:scale>
        <p:origin x="-3960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  <a:pPr>
                <a:defRPr/>
              </a:pPr>
              <a:t>9/29/2025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CryptoPunks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68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etherscan.io</a:t>
            </a:r>
            <a:r>
              <a:rPr lang="en-US" dirty="0"/>
              <a:t>/</a:t>
            </a:r>
            <a:r>
              <a:rPr lang="en-US" dirty="0" err="1"/>
              <a:t>chartsync</a:t>
            </a:r>
            <a:r>
              <a:rPr lang="en-US" dirty="0"/>
              <a:t>/</a:t>
            </a:r>
            <a:r>
              <a:rPr lang="en-US" dirty="0" err="1"/>
              <a:t>chaindefault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etherscan.io</a:t>
            </a:r>
            <a:r>
              <a:rPr lang="en-US" dirty="0"/>
              <a:t>/</a:t>
            </a:r>
            <a:r>
              <a:rPr lang="en-US" dirty="0" err="1"/>
              <a:t>chartsync</a:t>
            </a:r>
            <a:r>
              <a:rPr lang="en-US" dirty="0"/>
              <a:t>/</a:t>
            </a:r>
            <a:r>
              <a:rPr lang="en-US" dirty="0" err="1"/>
              <a:t>chainarchive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95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ycharts.com</a:t>
            </a:r>
            <a:r>
              <a:rPr lang="en-US" dirty="0"/>
              <a:t>/indicators/</a:t>
            </a:r>
            <a:r>
              <a:rPr lang="en-US" dirty="0" err="1"/>
              <a:t>ethereum_average_gas_price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ycharts.com</a:t>
            </a:r>
            <a:r>
              <a:rPr lang="en-US" dirty="0"/>
              <a:t>/indicators/</a:t>
            </a:r>
            <a:r>
              <a:rPr lang="en-US" dirty="0" err="1"/>
              <a:t>ethereum_average_transaction_fee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34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etherchain.org</a:t>
            </a:r>
            <a:r>
              <a:rPr lang="en-US" dirty="0"/>
              <a:t>/charts/</a:t>
            </a:r>
            <a:r>
              <a:rPr lang="en-US" dirty="0" err="1"/>
              <a:t>totalGasUsage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70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etherscan.io</a:t>
            </a:r>
            <a:r>
              <a:rPr lang="en-US" dirty="0"/>
              <a:t>/blocks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64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beaconscan.com</a:t>
            </a:r>
            <a:r>
              <a:rPr lang="en-US" dirty="0"/>
              <a:t>/stat/validator</a:t>
            </a:r>
          </a:p>
          <a:p>
            <a:r>
              <a:rPr lang="en-US" dirty="0"/>
              <a:t>Correct behavior:  don’t sign two different blocks for same slot and other mischief.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45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n-lt"/>
              </a:rPr>
              <a:t>32 blocks make an epoch.    Validators vote on blocks.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88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computed address for a contract created with CREATE is </a:t>
            </a:r>
            <a:r>
              <a:rPr lang="en-US" sz="1200" dirty="0"/>
              <a:t>H(</a:t>
            </a:r>
            <a:r>
              <a:rPr lang="en-US" sz="1200" dirty="0" err="1"/>
              <a:t>CreatorAddr</a:t>
            </a:r>
            <a:r>
              <a:rPr lang="en-US" sz="1200" dirty="0"/>
              <a:t>, </a:t>
            </a:r>
            <a:r>
              <a:rPr lang="en-US" sz="1200" dirty="0" err="1"/>
              <a:t>CreatorNonce</a:t>
            </a:r>
            <a:r>
              <a:rPr lang="en-US" sz="1200" dirty="0"/>
              <a:t>) as shown in the table above.   Same when contract is created by an owned account.  However, the </a:t>
            </a:r>
            <a:r>
              <a:rPr lang="en-US" dirty="0"/>
              <a:t>computed address for a contract created with CREATE2 is </a:t>
            </a:r>
            <a:r>
              <a:rPr lang="en-US" sz="1200" dirty="0"/>
              <a:t>H(</a:t>
            </a:r>
            <a:r>
              <a:rPr lang="en-US" sz="1200" dirty="0" err="1"/>
              <a:t>CreatorAddr</a:t>
            </a:r>
            <a:r>
              <a:rPr lang="en-US" sz="1200" dirty="0"/>
              <a:t>, </a:t>
            </a:r>
            <a:r>
              <a:rPr lang="en-US" sz="1200" dirty="0" err="1"/>
              <a:t>InitCodeOfNewContract</a:t>
            </a:r>
            <a:r>
              <a:rPr lang="en-US" sz="1200" dirty="0"/>
              <a:t>, Salt).    This means that CREATE2 can be used to overwrite the code of a previous contract that resided in that address.  This is only possible if the earlier contract did a SELFDESTRUCT.   Either way, the nonce of a newly created contract is initialized to zero.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16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Store suffix in nodes.    Ethereum’s Merkle Patricia Tree has a branching factor of 16.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8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nonce must match current nonce of sender in sender’s account data.   When Tx processed successfully, nonce in sender’s account data is incremented by 1.</a:t>
            </a:r>
          </a:p>
          <a:p>
            <a:r>
              <a:rPr lang="en-US" dirty="0" err="1"/>
              <a:t>chain_id</a:t>
            </a:r>
            <a:r>
              <a:rPr lang="en-US" dirty="0"/>
              <a:t>:  ensures that a Tx signed for the </a:t>
            </a:r>
            <a:r>
              <a:rPr lang="en-US" dirty="0" err="1"/>
              <a:t>testnet</a:t>
            </a:r>
            <a:r>
              <a:rPr lang="en-US" dirty="0"/>
              <a:t> cannot be submitting on the </a:t>
            </a:r>
            <a:r>
              <a:rPr lang="en-US" dirty="0" err="1"/>
              <a:t>mainnet</a:t>
            </a:r>
            <a:r>
              <a:rPr lang="en-US" dirty="0"/>
              <a:t> (same with L1/L2 confusion).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41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Tx go to contracts, others go to owned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26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blockchains allow for non-interfering parallel execution:  Flow, Avalanche.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24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Courtesy Prof. Dan Boneh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459348"/>
            <a:ext cx="9144000" cy="1321876"/>
          </a:xfrm>
          <a:prstGeom prst="rect">
            <a:avLst/>
          </a:prstGeom>
          <a:solidFill>
            <a:srgbClr val="5A159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>
              <a:defRPr/>
            </a:pPr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365125" y="1"/>
            <a:ext cx="8350251" cy="810599"/>
          </a:xfrm>
          <a:prstGeom prst="roundRect">
            <a:avLst/>
          </a:prstGeom>
          <a:noFill/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kern="0" dirty="0">
              <a:solidFill>
                <a:schemeClr val="bg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-4763"/>
            <a:ext cx="9144000" cy="838200"/>
          </a:xfrm>
          <a:prstGeom prst="rect">
            <a:avLst/>
          </a:prstGeom>
          <a:solidFill>
            <a:srgbClr val="99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>
              <a:defRPr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919"/>
            <a:ext cx="8229600" cy="623097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8184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Courtesy Prof. Dan Boneh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Courtesy Prof. Dan Boneh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095" r:id="rId3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570" y="1765005"/>
            <a:ext cx="8502354" cy="999460"/>
          </a:xfrm>
        </p:spPr>
        <p:txBody>
          <a:bodyPr>
            <a:noAutofit/>
          </a:bodyPr>
          <a:lstStyle/>
          <a:p>
            <a:pPr>
              <a:lnSpc>
                <a:spcPts val="5040"/>
              </a:lnSpc>
              <a:spcBef>
                <a:spcPts val="0"/>
              </a:spcBef>
            </a:pPr>
            <a:r>
              <a:rPr lang="en-US" sz="4800" dirty="0"/>
              <a:t>Introduction_Lab01 </a:t>
            </a:r>
          </a:p>
        </p:txBody>
      </p:sp>
      <p:pic>
        <p:nvPicPr>
          <p:cNvPr id="11" name="Picture 10" descr="A logo with two birds and text&#10;&#10;AI-generated content may be incorrect.">
            <a:extLst>
              <a:ext uri="{FF2B5EF4-FFF2-40B4-BE49-F238E27FC236}">
                <a16:creationId xmlns:a16="http://schemas.microsoft.com/office/drawing/2014/main" id="{6A27689F-2DC9-D560-EC71-25A31F72A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521" y="38213"/>
            <a:ext cx="681752" cy="68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61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6D26-4B58-D24A-C33C-48F3249F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Ethereum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DEF47E-DE13-CB28-CA95-F1FACCC51E80}"/>
              </a:ext>
            </a:extLst>
          </p:cNvPr>
          <p:cNvSpPr/>
          <p:nvPr/>
        </p:nvSpPr>
        <p:spPr>
          <a:xfrm>
            <a:off x="1514168" y="3720431"/>
            <a:ext cx="7020232" cy="6685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EAD3A-0088-69E6-4C4D-CD0E027F6E1C}"/>
              </a:ext>
            </a:extLst>
          </p:cNvPr>
          <p:cNvSpPr txBox="1"/>
          <p:nvPr/>
        </p:nvSpPr>
        <p:spPr>
          <a:xfrm>
            <a:off x="3977767" y="4410369"/>
            <a:ext cx="4062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consensus layer (beacon chain)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8476D0-1F41-8B7D-BD47-CE72AA453C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705" y="3641775"/>
            <a:ext cx="221604" cy="3278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A035C8-8333-D244-AE73-FAB1F1712C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705" y="4111577"/>
            <a:ext cx="171178" cy="295135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C30E0FF4-15EF-5F39-5F3F-E82E37F560EF}"/>
              </a:ext>
            </a:extLst>
          </p:cNvPr>
          <p:cNvGrpSpPr/>
          <p:nvPr/>
        </p:nvGrpSpPr>
        <p:grpSpPr>
          <a:xfrm>
            <a:off x="457200" y="3722836"/>
            <a:ext cx="1044892" cy="654380"/>
            <a:chOff x="457200" y="3994302"/>
            <a:chExt cx="1044892" cy="65438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250498-D054-BBC5-52C9-CF4A0BBB619B}"/>
                </a:ext>
              </a:extLst>
            </p:cNvPr>
            <p:cNvSpPr/>
            <p:nvPr/>
          </p:nvSpPr>
          <p:spPr>
            <a:xfrm>
              <a:off x="457200" y="3994302"/>
              <a:ext cx="347241" cy="228654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9C2E93-1001-73E5-33CE-71FBE16E0F7C}"/>
                </a:ext>
              </a:extLst>
            </p:cNvPr>
            <p:cNvSpPr/>
            <p:nvPr/>
          </p:nvSpPr>
          <p:spPr>
            <a:xfrm>
              <a:off x="469276" y="4420028"/>
              <a:ext cx="347241" cy="228654"/>
            </a:xfrm>
            <a:prstGeom prst="rect">
              <a:avLst/>
            </a:prstGeom>
            <a:solidFill>
              <a:srgbClr val="848384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90964B8-E94F-E2C8-C906-FE49330B0323}"/>
                </a:ext>
              </a:extLst>
            </p:cNvPr>
            <p:cNvCxnSpPr>
              <a:cxnSpLocks/>
            </p:cNvCxnSpPr>
            <p:nvPr/>
          </p:nvCxnSpPr>
          <p:spPr>
            <a:xfrm>
              <a:off x="816517" y="4108629"/>
              <a:ext cx="6855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BAD2EDE-6A15-4E42-B5CA-A35EDBD4D521}"/>
                </a:ext>
              </a:extLst>
            </p:cNvPr>
            <p:cNvCxnSpPr>
              <a:cxnSpLocks/>
            </p:cNvCxnSpPr>
            <p:nvPr/>
          </p:nvCxnSpPr>
          <p:spPr>
            <a:xfrm>
              <a:off x="816516" y="4534271"/>
              <a:ext cx="6855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4EF41D0-DC24-E42D-F489-0E33C80FFF46}"/>
              </a:ext>
            </a:extLst>
          </p:cNvPr>
          <p:cNvGrpSpPr/>
          <p:nvPr/>
        </p:nvGrpSpPr>
        <p:grpSpPr>
          <a:xfrm>
            <a:off x="1693485" y="3760321"/>
            <a:ext cx="1185204" cy="555422"/>
            <a:chOff x="1693485" y="4032980"/>
            <a:chExt cx="1185204" cy="5554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CE88EB4-D306-F583-7804-49906296A9E2}"/>
                </a:ext>
              </a:extLst>
            </p:cNvPr>
            <p:cNvGrpSpPr/>
            <p:nvPr/>
          </p:nvGrpSpPr>
          <p:grpSpPr>
            <a:xfrm>
              <a:off x="1693485" y="4036140"/>
              <a:ext cx="344438" cy="552262"/>
              <a:chOff x="1693485" y="4036140"/>
              <a:chExt cx="344438" cy="552262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A187117-D2E4-EB35-A770-5D9852E7D0CF}"/>
                  </a:ext>
                </a:extLst>
              </p:cNvPr>
              <p:cNvSpPr/>
              <p:nvPr/>
            </p:nvSpPr>
            <p:spPr>
              <a:xfrm>
                <a:off x="1693485" y="4036140"/>
                <a:ext cx="344438" cy="55226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7741565-F6C9-CA52-45C8-944278D6048B}"/>
                  </a:ext>
                </a:extLst>
              </p:cNvPr>
              <p:cNvSpPr/>
              <p:nvPr/>
            </p:nvSpPr>
            <p:spPr>
              <a:xfrm>
                <a:off x="1754679" y="4077149"/>
                <a:ext cx="224047" cy="17117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FD40FB4-A9F6-36F6-2003-6032A9C31767}"/>
                  </a:ext>
                </a:extLst>
              </p:cNvPr>
              <p:cNvSpPr/>
              <p:nvPr/>
            </p:nvSpPr>
            <p:spPr>
              <a:xfrm>
                <a:off x="1769430" y="4367201"/>
                <a:ext cx="224047" cy="171177"/>
              </a:xfrm>
              <a:prstGeom prst="rect">
                <a:avLst/>
              </a:prstGeom>
              <a:solidFill>
                <a:srgbClr val="84838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F2C2CC7-87FE-F1E2-9DD7-AEE5F0333025}"/>
                </a:ext>
              </a:extLst>
            </p:cNvPr>
            <p:cNvGrpSpPr/>
            <p:nvPr/>
          </p:nvGrpSpPr>
          <p:grpSpPr>
            <a:xfrm>
              <a:off x="2113868" y="4032980"/>
              <a:ext cx="344438" cy="552262"/>
              <a:chOff x="1693485" y="4036140"/>
              <a:chExt cx="344438" cy="55226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F9910F4-6A2E-54D7-00FE-2DEDB8B33A4D}"/>
                  </a:ext>
                </a:extLst>
              </p:cNvPr>
              <p:cNvSpPr/>
              <p:nvPr/>
            </p:nvSpPr>
            <p:spPr>
              <a:xfrm>
                <a:off x="1693485" y="4036140"/>
                <a:ext cx="344438" cy="55226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5F95EA4-B2C0-635B-E6C1-54712C574B1E}"/>
                  </a:ext>
                </a:extLst>
              </p:cNvPr>
              <p:cNvSpPr/>
              <p:nvPr/>
            </p:nvSpPr>
            <p:spPr>
              <a:xfrm>
                <a:off x="1754679" y="4077149"/>
                <a:ext cx="224047" cy="171177"/>
              </a:xfrm>
              <a:prstGeom prst="rect">
                <a:avLst/>
              </a:prstGeom>
              <a:solidFill>
                <a:srgbClr val="84838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AD7BB1D-038C-F8D4-3946-F4183017E9F4}"/>
                  </a:ext>
                </a:extLst>
              </p:cNvPr>
              <p:cNvSpPr/>
              <p:nvPr/>
            </p:nvSpPr>
            <p:spPr>
              <a:xfrm>
                <a:off x="1769430" y="4367201"/>
                <a:ext cx="224047" cy="17117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A4CD4CF-3D1D-959A-C027-714ECA3C03E2}"/>
                </a:ext>
              </a:extLst>
            </p:cNvPr>
            <p:cNvGrpSpPr/>
            <p:nvPr/>
          </p:nvGrpSpPr>
          <p:grpSpPr>
            <a:xfrm>
              <a:off x="2534251" y="4034173"/>
              <a:ext cx="344438" cy="552262"/>
              <a:chOff x="1693485" y="4036140"/>
              <a:chExt cx="344438" cy="55226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A71D246-CDB7-E445-722D-94D8D9CE8069}"/>
                  </a:ext>
                </a:extLst>
              </p:cNvPr>
              <p:cNvSpPr/>
              <p:nvPr/>
            </p:nvSpPr>
            <p:spPr>
              <a:xfrm>
                <a:off x="1693485" y="4036140"/>
                <a:ext cx="344438" cy="55226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4560800-C764-2C44-DFB2-DCDC477413BC}"/>
                  </a:ext>
                </a:extLst>
              </p:cNvPr>
              <p:cNvSpPr/>
              <p:nvPr/>
            </p:nvSpPr>
            <p:spPr>
              <a:xfrm>
                <a:off x="1754679" y="4077149"/>
                <a:ext cx="224047" cy="17117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3BF7261-FC7D-9C1D-0EB0-32F55D7CDEFF}"/>
                  </a:ext>
                </a:extLst>
              </p:cNvPr>
              <p:cNvSpPr/>
              <p:nvPr/>
            </p:nvSpPr>
            <p:spPr>
              <a:xfrm>
                <a:off x="1769430" y="4367201"/>
                <a:ext cx="224047" cy="171177"/>
              </a:xfrm>
              <a:prstGeom prst="rect">
                <a:avLst/>
              </a:prstGeom>
              <a:solidFill>
                <a:srgbClr val="84838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C3A723-2238-CC5E-CA4E-7B7B076B8612}"/>
              </a:ext>
            </a:extLst>
          </p:cNvPr>
          <p:cNvGrpSpPr/>
          <p:nvPr/>
        </p:nvGrpSpPr>
        <p:grpSpPr>
          <a:xfrm>
            <a:off x="3310950" y="3760321"/>
            <a:ext cx="1185204" cy="555422"/>
            <a:chOff x="3082417" y="4031787"/>
            <a:chExt cx="1185204" cy="55542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4075E48-7023-0A17-8A24-65DE79A4366C}"/>
                </a:ext>
              </a:extLst>
            </p:cNvPr>
            <p:cNvGrpSpPr/>
            <p:nvPr/>
          </p:nvGrpSpPr>
          <p:grpSpPr>
            <a:xfrm>
              <a:off x="3082417" y="4034947"/>
              <a:ext cx="344438" cy="552262"/>
              <a:chOff x="1693485" y="4036140"/>
              <a:chExt cx="344438" cy="552262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E86693C-E69C-A997-7283-5AD16036B313}"/>
                  </a:ext>
                </a:extLst>
              </p:cNvPr>
              <p:cNvSpPr/>
              <p:nvPr/>
            </p:nvSpPr>
            <p:spPr>
              <a:xfrm>
                <a:off x="1693485" y="4036140"/>
                <a:ext cx="344438" cy="55226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965DBBF-4D06-D6FF-4735-5AAF20345ED4}"/>
                  </a:ext>
                </a:extLst>
              </p:cNvPr>
              <p:cNvSpPr/>
              <p:nvPr/>
            </p:nvSpPr>
            <p:spPr>
              <a:xfrm>
                <a:off x="1754679" y="4077149"/>
                <a:ext cx="224047" cy="171177"/>
              </a:xfrm>
              <a:prstGeom prst="rect">
                <a:avLst/>
              </a:prstGeom>
              <a:solidFill>
                <a:srgbClr val="84838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B8AA0EF-BEF5-9316-B26C-1EB67362BD29}"/>
                  </a:ext>
                </a:extLst>
              </p:cNvPr>
              <p:cNvSpPr/>
              <p:nvPr/>
            </p:nvSpPr>
            <p:spPr>
              <a:xfrm>
                <a:off x="1769430" y="4367201"/>
                <a:ext cx="224047" cy="17117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5DEF8EF-EBD7-60BF-1351-51AEC28709AA}"/>
                </a:ext>
              </a:extLst>
            </p:cNvPr>
            <p:cNvGrpSpPr/>
            <p:nvPr/>
          </p:nvGrpSpPr>
          <p:grpSpPr>
            <a:xfrm>
              <a:off x="3502800" y="4031787"/>
              <a:ext cx="344438" cy="552262"/>
              <a:chOff x="1693485" y="4036140"/>
              <a:chExt cx="344438" cy="552262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205D274-A9BD-82F1-4B71-8378D41E5EF1}"/>
                  </a:ext>
                </a:extLst>
              </p:cNvPr>
              <p:cNvSpPr/>
              <p:nvPr/>
            </p:nvSpPr>
            <p:spPr>
              <a:xfrm>
                <a:off x="1693485" y="4036140"/>
                <a:ext cx="344438" cy="55226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123A0C1-A356-84AC-584E-30644F7F5981}"/>
                  </a:ext>
                </a:extLst>
              </p:cNvPr>
              <p:cNvSpPr/>
              <p:nvPr/>
            </p:nvSpPr>
            <p:spPr>
              <a:xfrm>
                <a:off x="1754679" y="4077149"/>
                <a:ext cx="224047" cy="17117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EEF9E4A-2233-435F-FD8B-F72ACA2ED7A5}"/>
                  </a:ext>
                </a:extLst>
              </p:cNvPr>
              <p:cNvSpPr/>
              <p:nvPr/>
            </p:nvSpPr>
            <p:spPr>
              <a:xfrm>
                <a:off x="1769430" y="4367201"/>
                <a:ext cx="224047" cy="171177"/>
              </a:xfrm>
              <a:prstGeom prst="rect">
                <a:avLst/>
              </a:prstGeom>
              <a:solidFill>
                <a:srgbClr val="84838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76F7EE4-ACFE-DDB2-82D3-58EAD4BD9A5A}"/>
                </a:ext>
              </a:extLst>
            </p:cNvPr>
            <p:cNvGrpSpPr/>
            <p:nvPr/>
          </p:nvGrpSpPr>
          <p:grpSpPr>
            <a:xfrm>
              <a:off x="3923183" y="4032980"/>
              <a:ext cx="344438" cy="552262"/>
              <a:chOff x="1693485" y="4036140"/>
              <a:chExt cx="344438" cy="55226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9A7C97F-BE0C-A56D-43CD-3925D97C6448}"/>
                  </a:ext>
                </a:extLst>
              </p:cNvPr>
              <p:cNvSpPr/>
              <p:nvPr/>
            </p:nvSpPr>
            <p:spPr>
              <a:xfrm>
                <a:off x="1693485" y="4036140"/>
                <a:ext cx="344438" cy="55226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48C1747-8EBB-EED0-D799-5D63FD67E856}"/>
                  </a:ext>
                </a:extLst>
              </p:cNvPr>
              <p:cNvSpPr/>
              <p:nvPr/>
            </p:nvSpPr>
            <p:spPr>
              <a:xfrm>
                <a:off x="1754679" y="4077149"/>
                <a:ext cx="224047" cy="17117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6C164A6-E8B2-C495-590F-B92372D0A674}"/>
                  </a:ext>
                </a:extLst>
              </p:cNvPr>
              <p:cNvSpPr/>
              <p:nvPr/>
            </p:nvSpPr>
            <p:spPr>
              <a:xfrm>
                <a:off x="1769430" y="4367201"/>
                <a:ext cx="224047" cy="171177"/>
              </a:xfrm>
              <a:prstGeom prst="rect">
                <a:avLst/>
              </a:prstGeom>
              <a:solidFill>
                <a:srgbClr val="84838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75DD246-4D56-4D4C-B3F3-BC4820C9796D}"/>
              </a:ext>
            </a:extLst>
          </p:cNvPr>
          <p:cNvGrpSpPr/>
          <p:nvPr/>
        </p:nvGrpSpPr>
        <p:grpSpPr>
          <a:xfrm>
            <a:off x="4928415" y="3760321"/>
            <a:ext cx="1185204" cy="555422"/>
            <a:chOff x="1845885" y="4185380"/>
            <a:chExt cx="1185204" cy="555422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1270176-BCEA-0084-0789-8E0671BE60B5}"/>
                </a:ext>
              </a:extLst>
            </p:cNvPr>
            <p:cNvGrpSpPr/>
            <p:nvPr/>
          </p:nvGrpSpPr>
          <p:grpSpPr>
            <a:xfrm>
              <a:off x="1845885" y="4188540"/>
              <a:ext cx="344438" cy="552262"/>
              <a:chOff x="1693485" y="4036140"/>
              <a:chExt cx="344438" cy="552262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EF72CFB-C751-4116-71E7-690482F61916}"/>
                  </a:ext>
                </a:extLst>
              </p:cNvPr>
              <p:cNvSpPr/>
              <p:nvPr/>
            </p:nvSpPr>
            <p:spPr>
              <a:xfrm>
                <a:off x="1693485" y="4036140"/>
                <a:ext cx="344438" cy="55226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DF5E956-6755-BD29-FCB9-0EAE5D7D7385}"/>
                  </a:ext>
                </a:extLst>
              </p:cNvPr>
              <p:cNvSpPr/>
              <p:nvPr/>
            </p:nvSpPr>
            <p:spPr>
              <a:xfrm>
                <a:off x="1754679" y="4077149"/>
                <a:ext cx="224047" cy="171177"/>
              </a:xfrm>
              <a:prstGeom prst="rect">
                <a:avLst/>
              </a:prstGeom>
              <a:solidFill>
                <a:srgbClr val="84838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0D087CD-E077-ECD2-BB9F-5E42C8CF5C65}"/>
                  </a:ext>
                </a:extLst>
              </p:cNvPr>
              <p:cNvSpPr/>
              <p:nvPr/>
            </p:nvSpPr>
            <p:spPr>
              <a:xfrm>
                <a:off x="1769430" y="4367201"/>
                <a:ext cx="224047" cy="17117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AEBDAC4-6EF1-E8C8-E7E2-F426C44F12C5}"/>
                </a:ext>
              </a:extLst>
            </p:cNvPr>
            <p:cNvGrpSpPr/>
            <p:nvPr/>
          </p:nvGrpSpPr>
          <p:grpSpPr>
            <a:xfrm>
              <a:off x="2266268" y="4185380"/>
              <a:ext cx="344438" cy="552262"/>
              <a:chOff x="1693485" y="4036140"/>
              <a:chExt cx="344438" cy="552262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0CA2FF2-1782-BED1-54D9-8ACFC8EC9483}"/>
                  </a:ext>
                </a:extLst>
              </p:cNvPr>
              <p:cNvSpPr/>
              <p:nvPr/>
            </p:nvSpPr>
            <p:spPr>
              <a:xfrm>
                <a:off x="1693485" y="4036140"/>
                <a:ext cx="344438" cy="55226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4517584-35C5-5145-5CDD-84F24F85C078}"/>
                  </a:ext>
                </a:extLst>
              </p:cNvPr>
              <p:cNvSpPr/>
              <p:nvPr/>
            </p:nvSpPr>
            <p:spPr>
              <a:xfrm>
                <a:off x="1754679" y="4077149"/>
                <a:ext cx="224047" cy="171177"/>
              </a:xfrm>
              <a:prstGeom prst="rect">
                <a:avLst/>
              </a:prstGeom>
              <a:solidFill>
                <a:srgbClr val="84838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5432E0C-1EA9-35A8-4F54-27649BA958CB}"/>
                  </a:ext>
                </a:extLst>
              </p:cNvPr>
              <p:cNvSpPr/>
              <p:nvPr/>
            </p:nvSpPr>
            <p:spPr>
              <a:xfrm>
                <a:off x="1769430" y="4367201"/>
                <a:ext cx="224047" cy="17117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F5C45A8-390D-7AD8-A8B9-BA71729DA8AB}"/>
                </a:ext>
              </a:extLst>
            </p:cNvPr>
            <p:cNvGrpSpPr/>
            <p:nvPr/>
          </p:nvGrpSpPr>
          <p:grpSpPr>
            <a:xfrm>
              <a:off x="2686651" y="4186573"/>
              <a:ext cx="344438" cy="552262"/>
              <a:chOff x="1693485" y="4036140"/>
              <a:chExt cx="344438" cy="552262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4603A7-2AFC-EE3C-1478-9B0938A61F42}"/>
                  </a:ext>
                </a:extLst>
              </p:cNvPr>
              <p:cNvSpPr/>
              <p:nvPr/>
            </p:nvSpPr>
            <p:spPr>
              <a:xfrm>
                <a:off x="1693485" y="4036140"/>
                <a:ext cx="344438" cy="55226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276C1EF-22DE-9141-8FFF-FB200AC4EC24}"/>
                  </a:ext>
                </a:extLst>
              </p:cNvPr>
              <p:cNvSpPr/>
              <p:nvPr/>
            </p:nvSpPr>
            <p:spPr>
              <a:xfrm>
                <a:off x="1754679" y="4077149"/>
                <a:ext cx="224047" cy="171177"/>
              </a:xfrm>
              <a:prstGeom prst="rect">
                <a:avLst/>
              </a:prstGeom>
              <a:solidFill>
                <a:srgbClr val="84838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9CB5FC7-A2AF-667A-716E-DABAEF602E84}"/>
                  </a:ext>
                </a:extLst>
              </p:cNvPr>
              <p:cNvSpPr/>
              <p:nvPr/>
            </p:nvSpPr>
            <p:spPr>
              <a:xfrm>
                <a:off x="1769430" y="4367201"/>
                <a:ext cx="224047" cy="17117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D969C54-8FA9-60C7-D43E-E39486B1A9C4}"/>
              </a:ext>
            </a:extLst>
          </p:cNvPr>
          <p:cNvGrpSpPr/>
          <p:nvPr/>
        </p:nvGrpSpPr>
        <p:grpSpPr>
          <a:xfrm>
            <a:off x="6545881" y="3760321"/>
            <a:ext cx="1185204" cy="555422"/>
            <a:chOff x="1845885" y="4185380"/>
            <a:chExt cx="1185204" cy="55542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24E3C82-E544-FCC4-7E87-91E2238883F1}"/>
                </a:ext>
              </a:extLst>
            </p:cNvPr>
            <p:cNvGrpSpPr/>
            <p:nvPr/>
          </p:nvGrpSpPr>
          <p:grpSpPr>
            <a:xfrm>
              <a:off x="1845885" y="4188540"/>
              <a:ext cx="344438" cy="552262"/>
              <a:chOff x="1693485" y="4036140"/>
              <a:chExt cx="344438" cy="552262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ED28E7D-7694-B023-466D-35CE561485F2}"/>
                  </a:ext>
                </a:extLst>
              </p:cNvPr>
              <p:cNvSpPr/>
              <p:nvPr/>
            </p:nvSpPr>
            <p:spPr>
              <a:xfrm>
                <a:off x="1693485" y="4036140"/>
                <a:ext cx="344438" cy="55226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651EC29-6C5B-B533-164C-E77B4A2458E9}"/>
                  </a:ext>
                </a:extLst>
              </p:cNvPr>
              <p:cNvSpPr/>
              <p:nvPr/>
            </p:nvSpPr>
            <p:spPr>
              <a:xfrm>
                <a:off x="1754679" y="4077149"/>
                <a:ext cx="224047" cy="17117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9BD8556B-1A82-88A4-5028-AE0FDCE03762}"/>
                  </a:ext>
                </a:extLst>
              </p:cNvPr>
              <p:cNvSpPr/>
              <p:nvPr/>
            </p:nvSpPr>
            <p:spPr>
              <a:xfrm>
                <a:off x="1769430" y="4367201"/>
                <a:ext cx="224047" cy="171177"/>
              </a:xfrm>
              <a:prstGeom prst="rect">
                <a:avLst/>
              </a:prstGeom>
              <a:solidFill>
                <a:srgbClr val="84838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B69CA16-02A4-EF3D-F8A9-7A60FF6FE8EF}"/>
                </a:ext>
              </a:extLst>
            </p:cNvPr>
            <p:cNvGrpSpPr/>
            <p:nvPr/>
          </p:nvGrpSpPr>
          <p:grpSpPr>
            <a:xfrm>
              <a:off x="2266268" y="4185380"/>
              <a:ext cx="344438" cy="552262"/>
              <a:chOff x="1693485" y="4036140"/>
              <a:chExt cx="344438" cy="552262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331A1EF-5E20-2B6C-0114-058CD8E2FC2E}"/>
                  </a:ext>
                </a:extLst>
              </p:cNvPr>
              <p:cNvSpPr/>
              <p:nvPr/>
            </p:nvSpPr>
            <p:spPr>
              <a:xfrm>
                <a:off x="1693485" y="4036140"/>
                <a:ext cx="344438" cy="55226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6B0E5F6-2E1E-8B2B-340D-5D3C4BFC8511}"/>
                  </a:ext>
                </a:extLst>
              </p:cNvPr>
              <p:cNvSpPr/>
              <p:nvPr/>
            </p:nvSpPr>
            <p:spPr>
              <a:xfrm>
                <a:off x="1754679" y="4077149"/>
                <a:ext cx="224047" cy="17117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CDF2DCE-3294-3644-BBB1-48F3A39BB205}"/>
                  </a:ext>
                </a:extLst>
              </p:cNvPr>
              <p:cNvSpPr/>
              <p:nvPr/>
            </p:nvSpPr>
            <p:spPr>
              <a:xfrm>
                <a:off x="1769430" y="4367201"/>
                <a:ext cx="224047" cy="171177"/>
              </a:xfrm>
              <a:prstGeom prst="rect">
                <a:avLst/>
              </a:prstGeom>
              <a:solidFill>
                <a:srgbClr val="84838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7B358BE-3736-CE1C-E1B8-2F3FFE6F6371}"/>
                </a:ext>
              </a:extLst>
            </p:cNvPr>
            <p:cNvGrpSpPr/>
            <p:nvPr/>
          </p:nvGrpSpPr>
          <p:grpSpPr>
            <a:xfrm>
              <a:off x="2686651" y="4186573"/>
              <a:ext cx="344438" cy="552262"/>
              <a:chOff x="1693485" y="4036140"/>
              <a:chExt cx="344438" cy="552262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022E6D8-1785-B64A-A8EA-242B9A2D54F5}"/>
                  </a:ext>
                </a:extLst>
              </p:cNvPr>
              <p:cNvSpPr/>
              <p:nvPr/>
            </p:nvSpPr>
            <p:spPr>
              <a:xfrm>
                <a:off x="1693485" y="4036140"/>
                <a:ext cx="344438" cy="55226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9E0EE3E-8641-3EB2-5F68-00A99D131382}"/>
                  </a:ext>
                </a:extLst>
              </p:cNvPr>
              <p:cNvSpPr/>
              <p:nvPr/>
            </p:nvSpPr>
            <p:spPr>
              <a:xfrm>
                <a:off x="1754679" y="4077149"/>
                <a:ext cx="224047" cy="171177"/>
              </a:xfrm>
              <a:prstGeom prst="rect">
                <a:avLst/>
              </a:prstGeom>
              <a:solidFill>
                <a:srgbClr val="84838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C3129D1-0321-7CD0-9132-A1B854098995}"/>
                  </a:ext>
                </a:extLst>
              </p:cNvPr>
              <p:cNvSpPr/>
              <p:nvPr/>
            </p:nvSpPr>
            <p:spPr>
              <a:xfrm>
                <a:off x="1769430" y="4367201"/>
                <a:ext cx="224047" cy="17117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85CE4DD1-F261-2F48-F0AD-5843DC47DDEA}"/>
              </a:ext>
            </a:extLst>
          </p:cNvPr>
          <p:cNvSpPr/>
          <p:nvPr/>
        </p:nvSpPr>
        <p:spPr>
          <a:xfrm>
            <a:off x="1588754" y="1309666"/>
            <a:ext cx="7020232" cy="668593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 layer (execution chain)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9A578C5-EB2E-B181-4913-D86D84CBC725}"/>
              </a:ext>
            </a:extLst>
          </p:cNvPr>
          <p:cNvGrpSpPr/>
          <p:nvPr/>
        </p:nvGrpSpPr>
        <p:grpSpPr>
          <a:xfrm>
            <a:off x="2286087" y="2035381"/>
            <a:ext cx="6181760" cy="1682866"/>
            <a:chOff x="2286087" y="2306847"/>
            <a:chExt cx="6181760" cy="1682866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CE3A3184-30DB-54AC-B65B-772A66CB203D}"/>
                </a:ext>
              </a:extLst>
            </p:cNvPr>
            <p:cNvCxnSpPr/>
            <p:nvPr/>
          </p:nvCxnSpPr>
          <p:spPr>
            <a:xfrm flipV="1">
              <a:off x="2286087" y="2306847"/>
              <a:ext cx="0" cy="168286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7B1595C-0AB5-A7CE-A24A-D2A5DE15A926}"/>
                </a:ext>
              </a:extLst>
            </p:cNvPr>
            <p:cNvSpPr txBox="1"/>
            <p:nvPr/>
          </p:nvSpPr>
          <p:spPr>
            <a:xfrm>
              <a:off x="2324819" y="2621176"/>
              <a:ext cx="6143028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b="1" dirty="0" err="1">
                  <a:latin typeface="Courier" pitchFamily="2" charset="0"/>
                </a:rPr>
                <a:t>notify_new_payload</a:t>
              </a:r>
              <a:r>
                <a:rPr lang="en-US" sz="2000" b="1" dirty="0">
                  <a:latin typeface="Courier" pitchFamily="2" charset="0"/>
                </a:rPr>
                <a:t>(payload)</a:t>
              </a:r>
              <a:r>
                <a:rPr lang="en-US" sz="2000" dirty="0">
                  <a:latin typeface="+mn-lt"/>
                </a:rPr>
                <a:t>     </a:t>
              </a:r>
              <a:r>
                <a:rPr lang="en-US" dirty="0">
                  <a:latin typeface="+mn-lt"/>
                </a:rPr>
                <a:t>[Engine API]</a:t>
              </a:r>
            </a:p>
            <a:p>
              <a:pPr algn="ctr">
                <a:spcBef>
                  <a:spcPts val="1200"/>
                </a:spcBef>
              </a:pPr>
              <a:r>
                <a:rPr lang="en-US" dirty="0">
                  <a:latin typeface="+mn-lt"/>
                </a:rPr>
                <a:t>sends transactions to compute layer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3D3E859F-0E7F-4403-82F5-2A528D71CC0B}"/>
              </a:ext>
            </a:extLst>
          </p:cNvPr>
          <p:cNvSpPr txBox="1"/>
          <p:nvPr/>
        </p:nvSpPr>
        <p:spPr>
          <a:xfrm>
            <a:off x="1539080" y="4391504"/>
            <a:ext cx="1393330" cy="608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dirty="0">
                <a:latin typeface="+mn-lt"/>
              </a:rPr>
              <a:t>32 blocks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in an epoch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39478AE-C08F-C7F5-0701-7ECD0393E07A}"/>
              </a:ext>
            </a:extLst>
          </p:cNvPr>
          <p:cNvSpPr txBox="1"/>
          <p:nvPr/>
        </p:nvSpPr>
        <p:spPr>
          <a:xfrm>
            <a:off x="61737" y="1303465"/>
            <a:ext cx="1585369" cy="667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180"/>
              </a:lnSpc>
            </a:pPr>
            <a:r>
              <a:rPr lang="en-US" dirty="0">
                <a:latin typeface="+mn-lt"/>
              </a:rPr>
              <a:t>update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world state</a:t>
            </a:r>
          </a:p>
        </p:txBody>
      </p:sp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81609F56-2DA2-3AB7-7492-FBC28745D6DA}"/>
              </a:ext>
            </a:extLst>
          </p:cNvPr>
          <p:cNvSpPr txBox="1">
            <a:spLocks/>
          </p:cNvSpPr>
          <p:nvPr/>
        </p:nvSpPr>
        <p:spPr>
          <a:xfrm>
            <a:off x="6981982" y="4901184"/>
            <a:ext cx="2262753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Courtesy Prof. Dan Boneh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27DA20-B588-42D9-EE69-B2080B908DF7}"/>
              </a:ext>
            </a:extLst>
          </p:cNvPr>
          <p:cNvSpPr txBox="1"/>
          <p:nvPr/>
        </p:nvSpPr>
        <p:spPr>
          <a:xfrm>
            <a:off x="56895" y="2597453"/>
            <a:ext cx="2056973" cy="656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180"/>
              </a:lnSpc>
            </a:pPr>
            <a:r>
              <a:rPr lang="en-US" sz="2000" dirty="0">
                <a:solidFill>
                  <a:srgbClr val="353535"/>
                </a:solidFill>
                <a:latin typeface="+mn-lt"/>
              </a:rPr>
              <a:t>1 slot = 12 secs</a:t>
            </a:r>
          </a:p>
          <a:p>
            <a:pPr algn="ctr">
              <a:lnSpc>
                <a:spcPts val="2180"/>
              </a:lnSpc>
            </a:pPr>
            <a:r>
              <a:rPr lang="en-US" sz="2000" dirty="0">
                <a:solidFill>
                  <a:srgbClr val="353535"/>
                </a:solidFill>
                <a:latin typeface="+mn-lt"/>
              </a:rPr>
              <a:t>32 slots = 1 epoch</a:t>
            </a:r>
          </a:p>
        </p:txBody>
      </p:sp>
    </p:spTree>
    <p:extLst>
      <p:ext uri="{BB962C8B-B14F-4D97-AF65-F5344CB8AC3E}">
        <p14:creationId xmlns:p14="http://schemas.microsoft.com/office/powerpoint/2010/main" val="262131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3C2E-05E9-9641-96EE-E358CBE1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Ethereum compute layer:  the EVM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EC07-1D35-5C4D-B2D2-589BCDF66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2334"/>
            <a:ext cx="8686800" cy="3943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World state:   set of accounts identified by 32-byte address.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Two types of accounts:</a:t>
            </a:r>
          </a:p>
          <a:p>
            <a:pPr marL="857250" lvl="1" indent="-457200">
              <a:buAutoNum type="arabicParenBoth"/>
            </a:pPr>
            <a:r>
              <a:rPr lang="en-US" sz="2400" b="1" dirty="0"/>
              <a:t>externally owned accounts (EOA)</a:t>
            </a:r>
            <a:r>
              <a:rPr lang="en-US" sz="2400" dirty="0"/>
              <a:t>:  </a:t>
            </a:r>
            <a:br>
              <a:rPr lang="en-US" sz="2400" dirty="0"/>
            </a:br>
            <a:r>
              <a:rPr lang="en-US" sz="2400" dirty="0"/>
              <a:t>		controlled by ECDSA signing key pair (</a:t>
            </a:r>
            <a:r>
              <a:rPr lang="en-US" sz="2400" dirty="0" err="1"/>
              <a:t>pk,sk</a:t>
            </a:r>
            <a:r>
              <a:rPr lang="en-US" sz="2400" dirty="0"/>
              <a:t>).</a:t>
            </a:r>
          </a:p>
          <a:p>
            <a:pPr marL="0" indent="0">
              <a:buNone/>
            </a:pPr>
            <a:r>
              <a:rPr lang="en-US" sz="2400" dirty="0"/>
              <a:t>			</a:t>
            </a:r>
            <a:r>
              <a:rPr lang="en-US" sz="2400" dirty="0" err="1"/>
              <a:t>sk</a:t>
            </a:r>
            <a:r>
              <a:rPr lang="en-US" sz="2400" dirty="0"/>
              <a:t>: signing key known only to account owner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  <a:tabLst>
                <a:tab pos="390525" algn="l"/>
              </a:tabLst>
            </a:pPr>
            <a:r>
              <a:rPr lang="en-US" sz="2400" dirty="0"/>
              <a:t>	</a:t>
            </a:r>
            <a:r>
              <a:rPr lang="en-US" sz="2400" b="1" dirty="0"/>
              <a:t>(2) contracts</a:t>
            </a:r>
            <a:r>
              <a:rPr lang="en-US" sz="2400" dirty="0"/>
              <a:t>:  controlled by code.</a:t>
            </a:r>
          </a:p>
          <a:p>
            <a:pPr marL="0" indent="0">
              <a:buNone/>
            </a:pPr>
            <a:r>
              <a:rPr lang="en-US" sz="2400" dirty="0"/>
              <a:t>			code set at account creation time,  does not change</a:t>
            </a:r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89A7213C-C289-3DE9-4721-405AB04A028E}"/>
              </a:ext>
            </a:extLst>
          </p:cNvPr>
          <p:cNvSpPr txBox="1">
            <a:spLocks/>
          </p:cNvSpPr>
          <p:nvPr/>
        </p:nvSpPr>
        <p:spPr>
          <a:xfrm>
            <a:off x="6981982" y="4901184"/>
            <a:ext cx="2262753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Courtesy Prof. Dan Boneh</a:t>
            </a:r>
          </a:p>
        </p:txBody>
      </p:sp>
    </p:spTree>
    <p:extLst>
      <p:ext uri="{BB962C8B-B14F-4D97-AF65-F5344CB8AC3E}">
        <p14:creationId xmlns:p14="http://schemas.microsoft.com/office/powerpoint/2010/main" val="1515521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C0C3-7CFE-C741-8ACD-7C0C78BC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associated with an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E4E54-1E08-7042-94ED-04872FC5C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13" y="955601"/>
            <a:ext cx="8102009" cy="53295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2676525" algn="l"/>
                <a:tab pos="4794250" algn="l"/>
              </a:tabLst>
            </a:pPr>
            <a:r>
              <a:rPr lang="en-US" sz="2400" u="sng" dirty="0"/>
              <a:t>Account data</a:t>
            </a:r>
            <a:r>
              <a:rPr lang="en-US" sz="2400" dirty="0"/>
              <a:t>	</a:t>
            </a:r>
            <a:r>
              <a:rPr lang="en-US" sz="2400" u="sng" dirty="0"/>
              <a:t>Owned (EOA)</a:t>
            </a:r>
            <a:r>
              <a:rPr lang="en-US" sz="2400" dirty="0"/>
              <a:t>	</a:t>
            </a:r>
            <a:r>
              <a:rPr lang="en-US" sz="2400" u="sng" dirty="0"/>
              <a:t>Contracts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F6DE1F-DA4B-C145-8757-4466C6FA47BE}"/>
              </a:ext>
            </a:extLst>
          </p:cNvPr>
          <p:cNvSpPr txBox="1">
            <a:spLocks/>
          </p:cNvSpPr>
          <p:nvPr/>
        </p:nvSpPr>
        <p:spPr bwMode="auto">
          <a:xfrm>
            <a:off x="233913" y="1512037"/>
            <a:ext cx="8686800" cy="53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tabLst>
                <a:tab pos="2962275" algn="l"/>
                <a:tab pos="4740275" algn="l"/>
              </a:tabLst>
            </a:pPr>
            <a:r>
              <a:rPr lang="en-US" sz="2400" b="1" dirty="0"/>
              <a:t>address</a:t>
            </a:r>
            <a:r>
              <a:rPr lang="en-US" sz="2400" dirty="0"/>
              <a:t> (computed):	H(pk)	H(</a:t>
            </a:r>
            <a:r>
              <a:rPr lang="en-US" sz="2400" dirty="0" err="1"/>
              <a:t>CreatorAddr</a:t>
            </a:r>
            <a:r>
              <a:rPr lang="en-US" sz="2400" dirty="0"/>
              <a:t>, </a:t>
            </a:r>
            <a:r>
              <a:rPr lang="en-US" sz="2400" dirty="0" err="1"/>
              <a:t>CreatorNonce</a:t>
            </a:r>
            <a:r>
              <a:rPr lang="en-US" sz="2400" dirty="0"/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C75FD0-7CC8-494D-8ADB-C4DDF9371437}"/>
              </a:ext>
            </a:extLst>
          </p:cNvPr>
          <p:cNvSpPr txBox="1">
            <a:spLocks/>
          </p:cNvSpPr>
          <p:nvPr/>
        </p:nvSpPr>
        <p:spPr bwMode="auto">
          <a:xfrm>
            <a:off x="228600" y="2173031"/>
            <a:ext cx="8686800" cy="53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tabLst>
                <a:tab pos="2962275" algn="l"/>
                <a:tab pos="4740275" algn="l"/>
              </a:tabLst>
            </a:pPr>
            <a:r>
              <a:rPr lang="en-US" sz="2400" b="1" dirty="0"/>
              <a:t>code:</a:t>
            </a:r>
            <a:r>
              <a:rPr lang="en-US" sz="2400" dirty="0"/>
              <a:t>	⊥	</a:t>
            </a:r>
            <a:r>
              <a:rPr lang="en-US" sz="2400" dirty="0" err="1"/>
              <a:t>CodeHash</a:t>
            </a:r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804983-A7CE-0146-829C-342A4B682514}"/>
              </a:ext>
            </a:extLst>
          </p:cNvPr>
          <p:cNvSpPr txBox="1">
            <a:spLocks/>
          </p:cNvSpPr>
          <p:nvPr/>
        </p:nvSpPr>
        <p:spPr bwMode="auto">
          <a:xfrm>
            <a:off x="228600" y="2834025"/>
            <a:ext cx="8686800" cy="53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tabLst>
                <a:tab pos="2962275" algn="l"/>
                <a:tab pos="4740275" algn="l"/>
              </a:tabLst>
            </a:pPr>
            <a:r>
              <a:rPr lang="en-US" sz="2400" b="1" dirty="0"/>
              <a:t>storage root </a:t>
            </a:r>
            <a:r>
              <a:rPr lang="en-US" sz="2400" dirty="0"/>
              <a:t>(state):	⊥	</a:t>
            </a:r>
            <a:r>
              <a:rPr lang="en-US" sz="2400" dirty="0" err="1"/>
              <a:t>StorageRoot</a:t>
            </a: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EE4E372-3A64-AF46-9956-6E5BA60FC391}"/>
              </a:ext>
            </a:extLst>
          </p:cNvPr>
          <p:cNvSpPr txBox="1">
            <a:spLocks/>
          </p:cNvSpPr>
          <p:nvPr/>
        </p:nvSpPr>
        <p:spPr bwMode="auto">
          <a:xfrm>
            <a:off x="228600" y="3495019"/>
            <a:ext cx="8686800" cy="53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tabLst>
                <a:tab pos="2962275" algn="l"/>
                <a:tab pos="4740275" algn="l"/>
              </a:tabLst>
            </a:pPr>
            <a:r>
              <a:rPr lang="en-US" sz="2400" b="1" dirty="0"/>
              <a:t>balance </a:t>
            </a:r>
            <a:r>
              <a:rPr lang="en-US" sz="2000" dirty="0"/>
              <a:t>(in Wei):</a:t>
            </a:r>
            <a:r>
              <a:rPr lang="en-US" sz="2400" b="1" dirty="0"/>
              <a:t>	</a:t>
            </a:r>
            <a:r>
              <a:rPr lang="en-US" sz="2400" dirty="0"/>
              <a:t>balance	balance       </a:t>
            </a:r>
            <a:r>
              <a:rPr lang="en-US" sz="2000" dirty="0"/>
              <a:t>(1 Wei = 10</a:t>
            </a:r>
            <a:r>
              <a:rPr lang="en-US" sz="2000" baseline="30000" dirty="0"/>
              <a:t>−18</a:t>
            </a:r>
            <a:r>
              <a:rPr lang="en-US" sz="2000" dirty="0"/>
              <a:t> ETH)</a:t>
            </a:r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F15372-00CC-7745-87F7-B9CB1CBDA6E2}"/>
              </a:ext>
            </a:extLst>
          </p:cNvPr>
          <p:cNvSpPr txBox="1">
            <a:spLocks/>
          </p:cNvSpPr>
          <p:nvPr/>
        </p:nvSpPr>
        <p:spPr bwMode="auto">
          <a:xfrm>
            <a:off x="228600" y="4156012"/>
            <a:ext cx="8686800" cy="53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tabLst>
                <a:tab pos="2962275" algn="l"/>
                <a:tab pos="4740275" algn="l"/>
              </a:tabLst>
            </a:pPr>
            <a:r>
              <a:rPr lang="en-US" sz="2400" b="1" dirty="0"/>
              <a:t>nonce:	</a:t>
            </a:r>
            <a:r>
              <a:rPr lang="en-US" sz="2400" dirty="0"/>
              <a:t>nonce	nonce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E1487E-C148-824D-B1FF-E762F2A479BB}"/>
              </a:ext>
            </a:extLst>
          </p:cNvPr>
          <p:cNvSpPr txBox="1"/>
          <p:nvPr/>
        </p:nvSpPr>
        <p:spPr>
          <a:xfrm>
            <a:off x="1201481" y="4646434"/>
            <a:ext cx="7295715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(#Tx sent) + (#accounts created):   anti-replay mechanism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D7447AD6-1DE4-6E42-97E5-47230CEC1718}"/>
              </a:ext>
            </a:extLst>
          </p:cNvPr>
          <p:cNvSpPr/>
          <p:nvPr/>
        </p:nvSpPr>
        <p:spPr>
          <a:xfrm>
            <a:off x="765544" y="4539663"/>
            <a:ext cx="446568" cy="381142"/>
          </a:xfrm>
          <a:custGeom>
            <a:avLst/>
            <a:gdLst>
              <a:gd name="connsiteX0" fmla="*/ 446568 w 446568"/>
              <a:gd name="connsiteY0" fmla="*/ 244549 h 253112"/>
              <a:gd name="connsiteX1" fmla="*/ 170121 w 446568"/>
              <a:gd name="connsiteY1" fmla="*/ 223284 h 253112"/>
              <a:gd name="connsiteX2" fmla="*/ 0 w 446568"/>
              <a:gd name="connsiteY2" fmla="*/ 0 h 253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6568" h="253112">
                <a:moveTo>
                  <a:pt x="446568" y="244549"/>
                </a:moveTo>
                <a:cubicBezTo>
                  <a:pt x="345558" y="254295"/>
                  <a:pt x="244549" y="264042"/>
                  <a:pt x="170121" y="223284"/>
                </a:cubicBezTo>
                <a:cubicBezTo>
                  <a:pt x="95693" y="182526"/>
                  <a:pt x="47846" y="91263"/>
                  <a:pt x="0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B9465FAF-074A-7B4B-9A99-6A4D54DF2F5C}"/>
              </a:ext>
            </a:extLst>
          </p:cNvPr>
          <p:cNvSpPr/>
          <p:nvPr/>
        </p:nvSpPr>
        <p:spPr>
          <a:xfrm>
            <a:off x="186068" y="1543936"/>
            <a:ext cx="45719" cy="317693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3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A0D0-CBB1-E344-845A-B8507558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Account state:  persistent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997F7-2F77-144B-BAC8-25B6FE985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25" y="1007967"/>
            <a:ext cx="8474149" cy="2181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Every contract has an associated </a:t>
            </a:r>
            <a:r>
              <a:rPr lang="en-US" sz="2400" b="1" dirty="0"/>
              <a:t>storage array S</a:t>
            </a:r>
            <a:r>
              <a:rPr lang="en-US" sz="2400" dirty="0"/>
              <a:t>[]: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sz="2400" dirty="0"/>
              <a:t>	</a:t>
            </a:r>
            <a:r>
              <a:rPr lang="en-US" sz="2400" b="1" dirty="0"/>
              <a:t>S[0],  S[1],  …  ,  S[2</a:t>
            </a:r>
            <a:r>
              <a:rPr lang="en-US" sz="2400" b="1" baseline="30000" dirty="0"/>
              <a:t>256</a:t>
            </a:r>
            <a:r>
              <a:rPr lang="en-US" sz="2400" b="1" dirty="0"/>
              <a:t>-1]:    </a:t>
            </a:r>
            <a:r>
              <a:rPr lang="en-US" sz="2400" dirty="0"/>
              <a:t>each cell holds 32 bytes,  </a:t>
            </a:r>
            <a:r>
              <a:rPr lang="en-US" sz="2400" dirty="0" err="1"/>
              <a:t>init</a:t>
            </a:r>
            <a:r>
              <a:rPr lang="en-US" sz="2400" dirty="0"/>
              <a:t> to 0.</a:t>
            </a:r>
          </a:p>
          <a:p>
            <a:pPr marL="0" indent="0">
              <a:spcBef>
                <a:spcPts val="2424"/>
              </a:spcBef>
              <a:buNone/>
            </a:pPr>
            <a:r>
              <a:rPr lang="en-US" sz="2400" dirty="0"/>
              <a:t>Account storage root: </a:t>
            </a:r>
            <a:r>
              <a:rPr lang="en-US" sz="2400" b="1" dirty="0"/>
              <a:t>Merkle Patricia Tree hash </a:t>
            </a:r>
            <a:r>
              <a:rPr lang="en-US" sz="2400" dirty="0"/>
              <a:t>of S[]</a:t>
            </a:r>
            <a:endParaRPr lang="en-US" sz="2400" b="1" dirty="0"/>
          </a:p>
          <a:p>
            <a:pPr lvl="1">
              <a:spcBef>
                <a:spcPts val="624"/>
              </a:spcBef>
            </a:pPr>
            <a:r>
              <a:rPr lang="en-US" sz="2400" dirty="0"/>
              <a:t>Cannot compute full Merkle tree hash:  2</a:t>
            </a:r>
            <a:r>
              <a:rPr lang="en-US" sz="2400" baseline="30000" dirty="0"/>
              <a:t>256</a:t>
            </a:r>
            <a:r>
              <a:rPr lang="en-US" sz="2400" dirty="0"/>
              <a:t> leaves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1DF258-C16F-AA44-9FAD-E4404700F24E}"/>
              </a:ext>
            </a:extLst>
          </p:cNvPr>
          <p:cNvSpPr txBox="1"/>
          <p:nvPr/>
        </p:nvSpPr>
        <p:spPr>
          <a:xfrm>
            <a:off x="202019" y="3448921"/>
            <a:ext cx="1435008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S[000] = a</a:t>
            </a:r>
          </a:p>
          <a:p>
            <a:pPr algn="l"/>
            <a:r>
              <a:rPr lang="en-US" dirty="0">
                <a:latin typeface="+mn-lt"/>
              </a:rPr>
              <a:t>S[010] = b</a:t>
            </a:r>
          </a:p>
          <a:p>
            <a:pPr algn="l"/>
            <a:r>
              <a:rPr lang="en-US" dirty="0">
                <a:latin typeface="+mn-lt"/>
              </a:rPr>
              <a:t>S[011] = c</a:t>
            </a:r>
          </a:p>
          <a:p>
            <a:pPr algn="l"/>
            <a:r>
              <a:rPr lang="en-US" dirty="0">
                <a:latin typeface="+mn-lt"/>
              </a:rPr>
              <a:t>S[110] = d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9B5AE5-933B-D346-8AE0-95039BA37D71}"/>
              </a:ext>
            </a:extLst>
          </p:cNvPr>
          <p:cNvGrpSpPr/>
          <p:nvPr/>
        </p:nvGrpSpPr>
        <p:grpSpPr>
          <a:xfrm>
            <a:off x="2105242" y="3690115"/>
            <a:ext cx="1856284" cy="1392690"/>
            <a:chOff x="2264735" y="3541253"/>
            <a:chExt cx="1856284" cy="139269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5CE197-D3DE-AA41-A572-E0C5F14201AE}"/>
                </a:ext>
              </a:extLst>
            </p:cNvPr>
            <p:cNvSpPr txBox="1"/>
            <p:nvPr/>
          </p:nvSpPr>
          <p:spPr>
            <a:xfrm>
              <a:off x="2264735" y="4002918"/>
              <a:ext cx="626197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root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078B41-DAD5-C444-97F6-5B73706AEA90}"/>
                </a:ext>
              </a:extLst>
            </p:cNvPr>
            <p:cNvSpPr txBox="1"/>
            <p:nvPr/>
          </p:nvSpPr>
          <p:spPr>
            <a:xfrm>
              <a:off x="3494822" y="3602808"/>
              <a:ext cx="626197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endParaRPr lang="en-US" sz="2000" dirty="0">
                <a:latin typeface="+mn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967495-C234-2949-97B2-69B8B9FBFD74}"/>
                </a:ext>
              </a:extLst>
            </p:cNvPr>
            <p:cNvSpPr txBox="1"/>
            <p:nvPr/>
          </p:nvSpPr>
          <p:spPr>
            <a:xfrm>
              <a:off x="3494822" y="4403028"/>
              <a:ext cx="626197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10, 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E0E1B84-CFB8-7D4A-B4B5-5CB91AF35F45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flipV="1">
              <a:off x="2890932" y="3802863"/>
              <a:ext cx="603890" cy="20692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7859E1D-6A04-134B-A067-09FA82037B17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2890932" y="4403028"/>
              <a:ext cx="603890" cy="200055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BF56B8-4CAB-CB44-B1AF-B0C002E8B749}"/>
                </a:ext>
              </a:extLst>
            </p:cNvPr>
            <p:cNvSpPr txBox="1"/>
            <p:nvPr/>
          </p:nvSpPr>
          <p:spPr>
            <a:xfrm>
              <a:off x="2958803" y="354125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A5DC44-07B5-4541-8550-E0D7EF46DAA3}"/>
                </a:ext>
              </a:extLst>
            </p:cNvPr>
            <p:cNvSpPr txBox="1"/>
            <p:nvPr/>
          </p:nvSpPr>
          <p:spPr>
            <a:xfrm>
              <a:off x="2958803" y="447227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09A732-2D6E-4241-B13A-026A7164EE1D}"/>
              </a:ext>
            </a:extLst>
          </p:cNvPr>
          <p:cNvGrpSpPr/>
          <p:nvPr/>
        </p:nvGrpSpPr>
        <p:grpSpPr>
          <a:xfrm>
            <a:off x="3952687" y="3290005"/>
            <a:ext cx="1262744" cy="1392690"/>
            <a:chOff x="3952687" y="3290005"/>
            <a:chExt cx="1262744" cy="139269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E58687-3B6F-0046-9BE1-80BD3772E771}"/>
                </a:ext>
              </a:extLst>
            </p:cNvPr>
            <p:cNvSpPr txBox="1"/>
            <p:nvPr/>
          </p:nvSpPr>
          <p:spPr>
            <a:xfrm>
              <a:off x="4589234" y="3351560"/>
              <a:ext cx="626197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0, 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84F053-970E-BE47-A350-AC148AE8A81B}"/>
                </a:ext>
              </a:extLst>
            </p:cNvPr>
            <p:cNvSpPr txBox="1"/>
            <p:nvPr/>
          </p:nvSpPr>
          <p:spPr>
            <a:xfrm>
              <a:off x="4589234" y="4151780"/>
              <a:ext cx="626197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endParaRPr lang="en-US" sz="2000" dirty="0">
                <a:latin typeface="+mn-lt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92EB203-DFC0-C64F-B1FC-CDBA76E8AB40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 flipV="1">
              <a:off x="3985344" y="3551615"/>
              <a:ext cx="603890" cy="20692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958D639-E5C2-3B42-8550-0DA09C05ECF9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3952687" y="4158645"/>
              <a:ext cx="636547" cy="19319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5D1BAF7-B079-574B-B9D3-9AA1A28A8FFB}"/>
                </a:ext>
              </a:extLst>
            </p:cNvPr>
            <p:cNvSpPr txBox="1"/>
            <p:nvPr/>
          </p:nvSpPr>
          <p:spPr>
            <a:xfrm>
              <a:off x="4053215" y="329000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7CF329-EDDB-2646-84D3-94250246ABB4}"/>
                </a:ext>
              </a:extLst>
            </p:cNvPr>
            <p:cNvSpPr txBox="1"/>
            <p:nvPr/>
          </p:nvSpPr>
          <p:spPr>
            <a:xfrm>
              <a:off x="4053215" y="422103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93FE7E-39A1-FF40-874C-1BDC1CF69103}"/>
              </a:ext>
            </a:extLst>
          </p:cNvPr>
          <p:cNvGrpSpPr/>
          <p:nvPr/>
        </p:nvGrpSpPr>
        <p:grpSpPr>
          <a:xfrm>
            <a:off x="5182774" y="3690115"/>
            <a:ext cx="1262744" cy="1392690"/>
            <a:chOff x="5182774" y="3690115"/>
            <a:chExt cx="1262744" cy="139269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ED6706-A49D-8643-8446-3ED540E68201}"/>
                </a:ext>
              </a:extLst>
            </p:cNvPr>
            <p:cNvSpPr txBox="1"/>
            <p:nvPr/>
          </p:nvSpPr>
          <p:spPr>
            <a:xfrm>
              <a:off x="5819321" y="3751670"/>
              <a:ext cx="626197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⊥, 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7F62C1-2EB4-9D43-A0B1-8EA529AB73DF}"/>
                </a:ext>
              </a:extLst>
            </p:cNvPr>
            <p:cNvSpPr txBox="1"/>
            <p:nvPr/>
          </p:nvSpPr>
          <p:spPr>
            <a:xfrm>
              <a:off x="5819321" y="4551890"/>
              <a:ext cx="626197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000" dirty="0"/>
                <a:t>⊥, c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DD8C6EF-7206-DF46-A5C6-AD23306BDA0F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 flipV="1">
              <a:off x="5215431" y="3951725"/>
              <a:ext cx="603890" cy="20692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D3DCEDE-6651-654A-B159-1DF5220F40C6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5182774" y="4558755"/>
              <a:ext cx="636547" cy="19319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9FF787-41CD-834C-8F80-2AB397035F1B}"/>
                </a:ext>
              </a:extLst>
            </p:cNvPr>
            <p:cNvSpPr txBox="1"/>
            <p:nvPr/>
          </p:nvSpPr>
          <p:spPr>
            <a:xfrm>
              <a:off x="5283302" y="369011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A73FD74-7B73-144B-948D-CC16E866F43E}"/>
                </a:ext>
              </a:extLst>
            </p:cNvPr>
            <p:cNvSpPr txBox="1"/>
            <p:nvPr/>
          </p:nvSpPr>
          <p:spPr>
            <a:xfrm>
              <a:off x="5283302" y="462114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8C98FE9-F03C-2B47-846F-27E5DC06619F}"/>
              </a:ext>
            </a:extLst>
          </p:cNvPr>
          <p:cNvGrpSpPr/>
          <p:nvPr/>
        </p:nvGrpSpPr>
        <p:grpSpPr>
          <a:xfrm>
            <a:off x="6795075" y="3558326"/>
            <a:ext cx="2189125" cy="1437635"/>
            <a:chOff x="6795075" y="3558326"/>
            <a:chExt cx="2189125" cy="143763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377EA8F-F997-E243-BEEF-41D71A926C91}"/>
                </a:ext>
              </a:extLst>
            </p:cNvPr>
            <p:cNvSpPr txBox="1"/>
            <p:nvPr/>
          </p:nvSpPr>
          <p:spPr>
            <a:xfrm>
              <a:off x="7005422" y="3558326"/>
              <a:ext cx="1926168" cy="101566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latin typeface="+mn-lt"/>
                </a:rPr>
                <a:t>time to compute</a:t>
              </a:r>
              <a:br>
                <a:rPr lang="en-US" sz="2000" dirty="0">
                  <a:latin typeface="+mn-lt"/>
                </a:rPr>
              </a:br>
              <a:r>
                <a:rPr lang="en-US" sz="2000" dirty="0">
                  <a:latin typeface="+mn-lt"/>
                </a:rPr>
                <a:t>root hash:</a:t>
              </a:r>
            </a:p>
            <a:p>
              <a:pPr algn="l"/>
              <a:r>
                <a:rPr lang="en-US" sz="2000" dirty="0">
                  <a:latin typeface="+mn-lt"/>
                </a:rPr>
                <a:t>   ≤ 2×|S|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1000B2-B88F-7D46-AAF4-700A48969149}"/>
                </a:ext>
              </a:extLst>
            </p:cNvPr>
            <p:cNvSpPr txBox="1"/>
            <p:nvPr/>
          </p:nvSpPr>
          <p:spPr>
            <a:xfrm>
              <a:off x="6795075" y="4626629"/>
              <a:ext cx="2189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latin typeface="+mn-lt"/>
                </a:rPr>
                <a:t>|S| = # non-zero cells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173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1776D-2771-CE4D-A503-E8EBFE74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 transitions:  Tx and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E4349-A885-384B-B8A1-85AD21B1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6" y="894736"/>
            <a:ext cx="9015413" cy="43950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u="sng" dirty="0"/>
              <a:t>Transactions:  signed data by initiator</a:t>
            </a:r>
          </a:p>
          <a:p>
            <a:pPr>
              <a:spcBef>
                <a:spcPts val="1176"/>
              </a:spcBef>
            </a:pPr>
            <a:r>
              <a:rPr lang="en-US" sz="2400" b="1" dirty="0"/>
              <a:t>To:</a:t>
            </a:r>
            <a:r>
              <a:rPr lang="en-US" sz="2400" dirty="0"/>
              <a:t>  32-byte address of target  (0 ⇾ create new account)</a:t>
            </a:r>
          </a:p>
          <a:p>
            <a:pPr>
              <a:spcBef>
                <a:spcPts val="1176"/>
              </a:spcBef>
            </a:pPr>
            <a:r>
              <a:rPr lang="en-US" sz="2400" b="1" dirty="0"/>
              <a:t>From</a:t>
            </a:r>
            <a:r>
              <a:rPr lang="en-US" sz="2400" dirty="0"/>
              <a:t>,  [</a:t>
            </a:r>
            <a:r>
              <a:rPr lang="en-US" sz="2400" b="1" dirty="0"/>
              <a:t>Signature]</a:t>
            </a:r>
            <a:r>
              <a:rPr lang="en-US" sz="2400" dirty="0"/>
              <a:t>:   initiator address and signature on Tx (if owned)</a:t>
            </a:r>
          </a:p>
          <a:p>
            <a:pPr>
              <a:spcBef>
                <a:spcPts val="1176"/>
              </a:spcBef>
            </a:pPr>
            <a:r>
              <a:rPr lang="en-US" sz="2400" b="1" dirty="0"/>
              <a:t>Value</a:t>
            </a:r>
            <a:r>
              <a:rPr lang="en-US" sz="2400" dirty="0"/>
              <a:t>:  # Wei being sent with Tx    </a:t>
            </a:r>
            <a:r>
              <a:rPr lang="en-US" sz="1600" dirty="0"/>
              <a:t>(1 Wei = 10</a:t>
            </a:r>
            <a:r>
              <a:rPr lang="en-US" sz="1600" baseline="30000" dirty="0"/>
              <a:t>-18</a:t>
            </a:r>
            <a:r>
              <a:rPr lang="en-US" sz="1600" dirty="0"/>
              <a:t> ETH)</a:t>
            </a:r>
          </a:p>
          <a:p>
            <a:pPr>
              <a:spcBef>
                <a:spcPts val="1176"/>
              </a:spcBef>
            </a:pPr>
            <a:r>
              <a:rPr lang="en-US" sz="2400" dirty="0"/>
              <a:t>Tx fees </a:t>
            </a:r>
            <a:r>
              <a:rPr lang="en-US" sz="1600" dirty="0"/>
              <a:t>(EIP 1559)</a:t>
            </a:r>
            <a:r>
              <a:rPr lang="en-US" sz="2400" b="1" dirty="0"/>
              <a:t>:  </a:t>
            </a:r>
            <a:r>
              <a:rPr lang="en-US" sz="2400" b="1" dirty="0" err="1"/>
              <a:t>gasLimit</a:t>
            </a:r>
            <a:r>
              <a:rPr lang="en-US" sz="2400" b="1" dirty="0"/>
              <a:t>,  </a:t>
            </a:r>
            <a:r>
              <a:rPr lang="en-US" sz="2400" b="1" dirty="0" err="1"/>
              <a:t>maxFee</a:t>
            </a:r>
            <a:r>
              <a:rPr lang="en-US" sz="2400" b="1" dirty="0"/>
              <a:t>,  </a:t>
            </a:r>
            <a:r>
              <a:rPr lang="en-US" sz="2400" b="1" dirty="0" err="1"/>
              <a:t>maxPriorityFee</a:t>
            </a:r>
            <a:r>
              <a:rPr lang="en-US" sz="2400" dirty="0"/>
              <a:t>   (later)</a:t>
            </a:r>
            <a:endParaRPr lang="en-US" sz="1900" dirty="0"/>
          </a:p>
          <a:p>
            <a:pPr>
              <a:spcBef>
                <a:spcPts val="1176"/>
              </a:spcBef>
            </a:pPr>
            <a:r>
              <a:rPr lang="en-US" sz="2400" dirty="0"/>
              <a:t>if  To = 0:   create new contract   </a:t>
            </a:r>
            <a:r>
              <a:rPr lang="en-US" sz="2400" b="1" dirty="0"/>
              <a:t>code = (</a:t>
            </a:r>
            <a:r>
              <a:rPr lang="en-US" sz="2400" b="1" dirty="0" err="1"/>
              <a:t>init</a:t>
            </a:r>
            <a:r>
              <a:rPr lang="en-US" sz="2400" b="1" dirty="0"/>
              <a:t>, body)</a:t>
            </a:r>
          </a:p>
          <a:p>
            <a:pPr>
              <a:spcBef>
                <a:spcPts val="1176"/>
              </a:spcBef>
            </a:pPr>
            <a:r>
              <a:rPr lang="en-US" sz="2400" dirty="0"/>
              <a:t>if  To ≠ 0:   </a:t>
            </a:r>
            <a:r>
              <a:rPr lang="en-US" sz="2400" b="1" dirty="0"/>
              <a:t>data</a:t>
            </a:r>
            <a:r>
              <a:rPr lang="en-US" sz="2400" dirty="0"/>
              <a:t> (what function to call &amp; arguments)</a:t>
            </a:r>
          </a:p>
          <a:p>
            <a:pPr>
              <a:spcBef>
                <a:spcPts val="1176"/>
              </a:spcBef>
            </a:pPr>
            <a:r>
              <a:rPr lang="en-US" sz="2400" b="1" dirty="0"/>
              <a:t>nonce</a:t>
            </a:r>
            <a:r>
              <a:rPr lang="en-US" sz="2400" dirty="0"/>
              <a:t>:  must match current nonce of sender (prevents Tx replay)</a:t>
            </a:r>
          </a:p>
          <a:p>
            <a:pPr>
              <a:spcBef>
                <a:spcPts val="1176"/>
              </a:spcBef>
            </a:pPr>
            <a:r>
              <a:rPr lang="en-US" sz="1900" dirty="0" err="1"/>
              <a:t>chain_id</a:t>
            </a:r>
            <a:r>
              <a:rPr lang="en-US" sz="1900" dirty="0"/>
              <a:t>:  ensures Tx can only be submitted to the intended chain</a:t>
            </a:r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EC8AB9AC-DCA2-DD15-E639-E843504D1CED}"/>
              </a:ext>
            </a:extLst>
          </p:cNvPr>
          <p:cNvSpPr txBox="1">
            <a:spLocks/>
          </p:cNvSpPr>
          <p:nvPr/>
        </p:nvSpPr>
        <p:spPr>
          <a:xfrm>
            <a:off x="6981982" y="4901184"/>
            <a:ext cx="2262753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Courtesy Prof. Dan Boneh</a:t>
            </a:r>
          </a:p>
        </p:txBody>
      </p:sp>
    </p:spTree>
    <p:extLst>
      <p:ext uri="{BB962C8B-B14F-4D97-AF65-F5344CB8AC3E}">
        <p14:creationId xmlns:p14="http://schemas.microsoft.com/office/powerpoint/2010/main" val="102441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9E5C-6CE6-1243-B20C-F5B9B996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 transitions:  Tx and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7D0EE-1BBA-2D40-8AF9-CAE310BBC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Transaction types: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owned ⇾ owned:     transfer ETH between users</a:t>
            </a:r>
          </a:p>
          <a:p>
            <a:pPr marL="0" indent="0">
              <a:buNone/>
            </a:pPr>
            <a:r>
              <a:rPr lang="en-US" dirty="0"/>
              <a:t>	owned ⇾ contract:   call contract with ETH &amp; data</a:t>
            </a:r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3E78083A-80F1-BF33-60DD-F63A2DA839AA}"/>
              </a:ext>
            </a:extLst>
          </p:cNvPr>
          <p:cNvSpPr txBox="1">
            <a:spLocks/>
          </p:cNvSpPr>
          <p:nvPr/>
        </p:nvSpPr>
        <p:spPr>
          <a:xfrm>
            <a:off x="6981982" y="4901184"/>
            <a:ext cx="2262753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Courtesy Prof. Dan Boneh</a:t>
            </a:r>
          </a:p>
        </p:txBody>
      </p:sp>
    </p:spTree>
    <p:extLst>
      <p:ext uri="{BB962C8B-B14F-4D97-AF65-F5344CB8AC3E}">
        <p14:creationId xmlns:p14="http://schemas.microsoft.com/office/powerpoint/2010/main" val="2196401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6168-6D9A-034A-BD67-211BD14B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 </a:t>
            </a:r>
            <a:r>
              <a:rPr lang="en-US" sz="2700" b="0" dirty="0"/>
              <a:t>(block  #10993504)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F75AA-A7C2-AF4C-A94B-5B0CCDF14B29}"/>
              </a:ext>
            </a:extLst>
          </p:cNvPr>
          <p:cNvSpPr txBox="1"/>
          <p:nvPr/>
        </p:nvSpPr>
        <p:spPr>
          <a:xfrm>
            <a:off x="1244007" y="1062137"/>
            <a:ext cx="83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u="sng" dirty="0">
                <a:latin typeface="+mn-lt"/>
              </a:rPr>
              <a:t>From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58A52A-CF37-3E40-95BC-3D9A70843844}"/>
              </a:ext>
            </a:extLst>
          </p:cNvPr>
          <p:cNvSpPr txBox="1"/>
          <p:nvPr/>
        </p:nvSpPr>
        <p:spPr>
          <a:xfrm>
            <a:off x="3597346" y="1062136"/>
            <a:ext cx="469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u="sng" dirty="0">
                <a:latin typeface="+mn-lt"/>
              </a:rPr>
              <a:t>To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E7BE9B-5865-A04E-A431-3F93A20E9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71" y="1523802"/>
            <a:ext cx="6705895" cy="34721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C49B77-899A-F045-8DAE-0DFFF9AB395F}"/>
              </a:ext>
            </a:extLst>
          </p:cNvPr>
          <p:cNvSpPr txBox="1"/>
          <p:nvPr/>
        </p:nvSpPr>
        <p:spPr>
          <a:xfrm>
            <a:off x="4955552" y="1062135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u="sng" dirty="0" err="1">
                <a:latin typeface="+mn-lt"/>
              </a:rPr>
              <a:t>msg.value</a:t>
            </a:r>
            <a:endParaRPr lang="en-US" u="sng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E8A49-2886-0B4A-99EA-D75781207F2E}"/>
              </a:ext>
            </a:extLst>
          </p:cNvPr>
          <p:cNvSpPr txBox="1"/>
          <p:nvPr/>
        </p:nvSpPr>
        <p:spPr>
          <a:xfrm>
            <a:off x="6782965" y="1062134"/>
            <a:ext cx="1667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u="sng" dirty="0">
                <a:latin typeface="+mn-lt"/>
              </a:rPr>
              <a:t>Tx fee (ETH)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41361D-92E3-E744-B15A-25A7F443E8B2}"/>
              </a:ext>
            </a:extLst>
          </p:cNvPr>
          <p:cNvSpPr/>
          <p:nvPr/>
        </p:nvSpPr>
        <p:spPr>
          <a:xfrm>
            <a:off x="4859079" y="2307265"/>
            <a:ext cx="1923886" cy="38277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FE33BE-02D8-5144-843D-9E544E2962CD}"/>
              </a:ext>
            </a:extLst>
          </p:cNvPr>
          <p:cNvSpPr/>
          <p:nvPr/>
        </p:nvSpPr>
        <p:spPr>
          <a:xfrm>
            <a:off x="4859079" y="2753831"/>
            <a:ext cx="1307805" cy="2764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B4D96E-5B4F-7C44-AF09-AA85A9E67DE3}"/>
              </a:ext>
            </a:extLst>
          </p:cNvPr>
          <p:cNvSpPr/>
          <p:nvPr/>
        </p:nvSpPr>
        <p:spPr>
          <a:xfrm>
            <a:off x="4859079" y="3522527"/>
            <a:ext cx="1923886" cy="2764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20FC4946-E64A-672C-CC54-B81792BD76C2}"/>
              </a:ext>
            </a:extLst>
          </p:cNvPr>
          <p:cNvSpPr txBox="1">
            <a:spLocks/>
          </p:cNvSpPr>
          <p:nvPr/>
        </p:nvSpPr>
        <p:spPr>
          <a:xfrm>
            <a:off x="6981982" y="4901184"/>
            <a:ext cx="2262753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Courtesy Prof. Dan Boneh</a:t>
            </a:r>
          </a:p>
        </p:txBody>
      </p:sp>
    </p:spTree>
    <p:extLst>
      <p:ext uri="{BB962C8B-B14F-4D97-AF65-F5344CB8AC3E}">
        <p14:creationId xmlns:p14="http://schemas.microsoft.com/office/powerpoint/2010/main" val="3570915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A685-B200-B948-BD15-08FD63FD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Messages:  virtual Tx initiated by a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3F86E-7479-E240-AB1C-5F1B994F3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686800" cy="3339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Same as Tx, but no signature   (contract has no signing key)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contract ⇾ owned:    contract sends funds to user</a:t>
            </a:r>
          </a:p>
          <a:p>
            <a:pPr marL="0" indent="0">
              <a:buNone/>
            </a:pPr>
            <a:r>
              <a:rPr lang="en-US" sz="2400" dirty="0"/>
              <a:t>	contract ⇾ contract:  one program calls another </a:t>
            </a:r>
            <a:r>
              <a:rPr lang="en-US" sz="2000" dirty="0"/>
              <a:t>(and sends funds)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One Tx from user:</a:t>
            </a:r>
            <a:r>
              <a:rPr lang="en-US" sz="2400" dirty="0"/>
              <a:t> can lead to many Tx processed.   Composability!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sz="2400" dirty="0"/>
              <a:t> Tx from owned </a:t>
            </a:r>
            <a:r>
              <a:rPr lang="en-US" sz="2400" dirty="0" err="1"/>
              <a:t>addr</a:t>
            </a:r>
            <a:r>
              <a:rPr lang="en-US" sz="2400" dirty="0"/>
              <a:t> ⇾ contract ⇾ another contract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C4B63D-AF56-944D-9CA6-8D3FA8554F2B}"/>
              </a:ext>
            </a:extLst>
          </p:cNvPr>
          <p:cNvGrpSpPr/>
          <p:nvPr/>
        </p:nvGrpSpPr>
        <p:grpSpPr>
          <a:xfrm>
            <a:off x="3827720" y="4369981"/>
            <a:ext cx="5130309" cy="546726"/>
            <a:chOff x="3827720" y="4369981"/>
            <a:chExt cx="5130309" cy="54672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FC1237B-0B79-EF42-945D-A0CA506ED6FF}"/>
                </a:ext>
              </a:extLst>
            </p:cNvPr>
            <p:cNvSpPr txBox="1"/>
            <p:nvPr/>
          </p:nvSpPr>
          <p:spPr>
            <a:xfrm>
              <a:off x="4253023" y="4455042"/>
              <a:ext cx="47050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another contract ⇾ different owned</a:t>
              </a: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1948894C-2D30-D648-AC71-C8BDC743F9AD}"/>
                </a:ext>
              </a:extLst>
            </p:cNvPr>
            <p:cNvSpPr/>
            <p:nvPr/>
          </p:nvSpPr>
          <p:spPr>
            <a:xfrm>
              <a:off x="3827720" y="4369981"/>
              <a:ext cx="404037" cy="392409"/>
            </a:xfrm>
            <a:custGeom>
              <a:avLst/>
              <a:gdLst>
                <a:gd name="connsiteX0" fmla="*/ 29665 w 656986"/>
                <a:gd name="connsiteY0" fmla="*/ 0 h 392409"/>
                <a:gd name="connsiteX1" fmla="*/ 72195 w 656986"/>
                <a:gd name="connsiteY1" fmla="*/ 350875 h 392409"/>
                <a:gd name="connsiteX2" fmla="*/ 656986 w 656986"/>
                <a:gd name="connsiteY2" fmla="*/ 372140 h 39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6986" h="392409">
                  <a:moveTo>
                    <a:pt x="29665" y="0"/>
                  </a:moveTo>
                  <a:cubicBezTo>
                    <a:pt x="-1347" y="144426"/>
                    <a:pt x="-32359" y="288852"/>
                    <a:pt x="72195" y="350875"/>
                  </a:cubicBezTo>
                  <a:cubicBezTo>
                    <a:pt x="176749" y="412898"/>
                    <a:pt x="416867" y="392519"/>
                    <a:pt x="656986" y="37214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D7C6C41-5F70-2C4A-888C-B9ED23F59DE4}"/>
              </a:ext>
            </a:extLst>
          </p:cNvPr>
          <p:cNvSpPr/>
          <p:nvPr/>
        </p:nvSpPr>
        <p:spPr>
          <a:xfrm>
            <a:off x="318979" y="3902150"/>
            <a:ext cx="8686800" cy="109008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6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76E1E-24D4-7A4D-A360-590EB49A5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Tx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028A5A-613A-654E-8AB7-79D932E61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4" y="983932"/>
            <a:ext cx="7935686" cy="39001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09B46B-9F33-6743-92BD-0C593EBEDC6C}"/>
              </a:ext>
            </a:extLst>
          </p:cNvPr>
          <p:cNvSpPr txBox="1"/>
          <p:nvPr/>
        </p:nvSpPr>
        <p:spPr>
          <a:xfrm>
            <a:off x="457200" y="4681835"/>
            <a:ext cx="3538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world state (four accounts)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7BE98A-F4A8-154F-B751-CF90A3472AC8}"/>
              </a:ext>
            </a:extLst>
          </p:cNvPr>
          <p:cNvSpPr txBox="1"/>
          <p:nvPr/>
        </p:nvSpPr>
        <p:spPr>
          <a:xfrm>
            <a:off x="5915519" y="4681835"/>
            <a:ext cx="269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updated world state</a:t>
            </a:r>
          </a:p>
        </p:txBody>
      </p:sp>
    </p:spTree>
    <p:extLst>
      <p:ext uri="{BB962C8B-B14F-4D97-AF65-F5344CB8AC3E}">
        <p14:creationId xmlns:p14="http://schemas.microsoft.com/office/powerpoint/2010/main" val="2015630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6269-6494-D948-A988-97271717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Ethereum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7AD9F-2F25-4F40-942B-E683B729F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48" y="1052665"/>
            <a:ext cx="8824452" cy="3943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Block proposer creates a block of n  Tx:     </a:t>
            </a:r>
            <a:r>
              <a:rPr lang="en-US" sz="2000" dirty="0"/>
              <a:t>(from </a:t>
            </a:r>
            <a:r>
              <a:rPr lang="en-US" sz="2000" dirty="0" err="1"/>
              <a:t>Txs</a:t>
            </a:r>
            <a:r>
              <a:rPr lang="en-US" sz="2000" dirty="0"/>
              <a:t> submitted by users)</a:t>
            </a:r>
          </a:p>
          <a:p>
            <a:r>
              <a:rPr lang="en-US" sz="2400" dirty="0"/>
              <a:t>To produce a block do:    </a:t>
            </a:r>
          </a:p>
          <a:p>
            <a:pPr lvl="2"/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=1,…,n:  execute state change of </a:t>
            </a:r>
            <a:r>
              <a:rPr lang="en-US" sz="2400" dirty="0" err="1"/>
              <a:t>Tx</a:t>
            </a:r>
            <a:r>
              <a:rPr lang="en-US" sz="2400" baseline="-25000" dirty="0" err="1"/>
              <a:t>i</a:t>
            </a:r>
            <a:r>
              <a:rPr lang="en-US" sz="2400" dirty="0"/>
              <a:t>  sequentially</a:t>
            </a:r>
            <a:endParaRPr lang="en-US" sz="2400" baseline="-25000" dirty="0"/>
          </a:p>
          <a:p>
            <a:pPr marL="857250" lvl="2" indent="0">
              <a:buNone/>
            </a:pPr>
            <a:r>
              <a:rPr lang="en-US" sz="2400" baseline="-25000" dirty="0"/>
              <a:t>								</a:t>
            </a:r>
            <a:r>
              <a:rPr lang="en-US" sz="2000" dirty="0"/>
              <a:t>(can change state of &gt;n accounts)</a:t>
            </a:r>
          </a:p>
          <a:p>
            <a:pPr lvl="2"/>
            <a:r>
              <a:rPr lang="en-US" sz="2400" dirty="0"/>
              <a:t>record updated world state in block</a:t>
            </a:r>
          </a:p>
          <a:p>
            <a:pPr marL="457200" lvl="1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Other validators re-execute all Tx to verify block   ⇒   </a:t>
            </a:r>
            <a:br>
              <a:rPr lang="en-US" sz="2400" dirty="0"/>
            </a:br>
            <a:r>
              <a:rPr lang="en-US" sz="2400" dirty="0"/>
              <a:t>		sign block if valid   ⇒   enough sigs, epoch is finalized.</a:t>
            </a:r>
          </a:p>
        </p:txBody>
      </p:sp>
    </p:spTree>
    <p:extLst>
      <p:ext uri="{BB962C8B-B14F-4D97-AF65-F5344CB8AC3E}">
        <p14:creationId xmlns:p14="http://schemas.microsoft.com/office/powerpoint/2010/main" val="63735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AC932-00AD-4E4C-975E-7785EDAC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example:   DNS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CF834-03DE-C74D-B11D-C1CC9ACBC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580474" cy="3818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Domain name system on the blockchain:   [</a:t>
            </a:r>
            <a:r>
              <a:rPr lang="en-US" sz="2400" dirty="0" err="1"/>
              <a:t>google.com</a:t>
            </a:r>
            <a:r>
              <a:rPr lang="en-US" sz="2400" dirty="0"/>
              <a:t> ⇾ IP </a:t>
            </a:r>
            <a:r>
              <a:rPr lang="en-US" sz="2400" dirty="0" err="1"/>
              <a:t>addr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Need support for three operations:</a:t>
            </a:r>
          </a:p>
          <a:p>
            <a:r>
              <a:rPr lang="en-US" sz="2400" b="1" dirty="0" err="1"/>
              <a:t>Name.new</a:t>
            </a:r>
            <a:r>
              <a:rPr lang="en-US" sz="2400" dirty="0"/>
              <a:t>(</a:t>
            </a:r>
            <a:r>
              <a:rPr lang="en-US" sz="2400" dirty="0" err="1"/>
              <a:t>OwnerAddr</a:t>
            </a:r>
            <a:r>
              <a:rPr lang="en-US" sz="2400" dirty="0"/>
              <a:t>, DomainName):  intent to register</a:t>
            </a:r>
          </a:p>
          <a:p>
            <a:r>
              <a:rPr lang="en-US" sz="2400" b="1" dirty="0" err="1"/>
              <a:t>Name.update</a:t>
            </a:r>
            <a:r>
              <a:rPr lang="en-US" sz="2400" dirty="0"/>
              <a:t>(DomainName, </a:t>
            </a:r>
            <a:r>
              <a:rPr lang="en-US" sz="2400" dirty="0" err="1"/>
              <a:t>newVal</a:t>
            </a:r>
            <a:r>
              <a:rPr lang="en-US" sz="2400" dirty="0"/>
              <a:t>, </a:t>
            </a:r>
            <a:r>
              <a:rPr lang="en-US" sz="2400" dirty="0" err="1"/>
              <a:t>newOwner</a:t>
            </a:r>
            <a:r>
              <a:rPr lang="en-US" sz="2400" dirty="0"/>
              <a:t>, </a:t>
            </a:r>
            <a:r>
              <a:rPr lang="en-US" sz="2400" dirty="0" err="1"/>
              <a:t>OwnerSig</a:t>
            </a:r>
            <a:r>
              <a:rPr lang="en-US" sz="2400" dirty="0"/>
              <a:t>)</a:t>
            </a:r>
          </a:p>
          <a:p>
            <a:r>
              <a:rPr lang="en-US" sz="2400" b="1" dirty="0" err="1"/>
              <a:t>Name.lookup</a:t>
            </a:r>
            <a:r>
              <a:rPr lang="en-US" sz="2400" dirty="0"/>
              <a:t>(DomainName)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Note:  also need to ensure no front-running on </a:t>
            </a:r>
            <a:r>
              <a:rPr lang="en-US" sz="2400" b="1" dirty="0" err="1"/>
              <a:t>Name.new</a:t>
            </a:r>
            <a:r>
              <a:rPr lang="en-US" sz="2400" dirty="0"/>
              <a:t>()</a:t>
            </a:r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204CD2F3-99AD-0C9F-0A6B-EE077AB04109}"/>
              </a:ext>
            </a:extLst>
          </p:cNvPr>
          <p:cNvSpPr txBox="1">
            <a:spLocks/>
          </p:cNvSpPr>
          <p:nvPr/>
        </p:nvSpPr>
        <p:spPr>
          <a:xfrm>
            <a:off x="6981982" y="4901184"/>
            <a:ext cx="2262753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Courtesy Prof. Dan Boneh</a:t>
            </a:r>
          </a:p>
        </p:txBody>
      </p:sp>
    </p:spTree>
    <p:extLst>
      <p:ext uri="{BB962C8B-B14F-4D97-AF65-F5344CB8AC3E}">
        <p14:creationId xmlns:p14="http://schemas.microsoft.com/office/powerpoint/2010/main" val="237670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12B1-6036-854C-B76C-0FF5AA8D2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 header data  </a:t>
            </a:r>
            <a:r>
              <a:rPr lang="en-US" sz="3100" dirty="0"/>
              <a:t>(simplified)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37BCB-49F2-1648-91F0-53D731E69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358"/>
            <a:ext cx="8569842" cy="4112142"/>
          </a:xfrm>
        </p:spPr>
        <p:txBody>
          <a:bodyPr>
            <a:normAutofit/>
          </a:bodyPr>
          <a:lstStyle/>
          <a:p>
            <a:pPr marL="457200" indent="-457200">
              <a:buAutoNum type="arabicParenBoth"/>
            </a:pPr>
            <a:r>
              <a:rPr lang="en-US" sz="2400" dirty="0"/>
              <a:t>consensus data:   proposer ID,  parent hash,  votes,  etc.</a:t>
            </a:r>
          </a:p>
          <a:p>
            <a:pPr marL="457200" indent="-457200">
              <a:spcBef>
                <a:spcPts val="1776"/>
              </a:spcBef>
              <a:buAutoNum type="arabicParenBoth"/>
            </a:pPr>
            <a:r>
              <a:rPr lang="en-US" sz="2400" dirty="0"/>
              <a:t>address of gas beneficiary:  where Tx fees will go</a:t>
            </a:r>
          </a:p>
          <a:p>
            <a:pPr marL="457200" indent="-457200">
              <a:spcBef>
                <a:spcPts val="1776"/>
              </a:spcBef>
              <a:buAutoNum type="arabicParenBoth"/>
            </a:pPr>
            <a:r>
              <a:rPr lang="en-US" sz="2400" b="1" dirty="0"/>
              <a:t>world state root</a:t>
            </a:r>
            <a:r>
              <a:rPr lang="en-US" sz="2400" dirty="0"/>
              <a:t>:   updated world state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400" dirty="0"/>
              <a:t>			Merkle Patricia Tree hash of </a:t>
            </a:r>
            <a:r>
              <a:rPr lang="en-US" sz="2400" u="sng" dirty="0"/>
              <a:t>all</a:t>
            </a:r>
            <a:r>
              <a:rPr lang="en-US" sz="2400" dirty="0"/>
              <a:t> accounts in the system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400" dirty="0"/>
              <a:t>(4) </a:t>
            </a:r>
            <a:r>
              <a:rPr lang="en-US" sz="2400" b="1" dirty="0"/>
              <a:t>Tx root</a:t>
            </a:r>
            <a:r>
              <a:rPr lang="en-US" sz="2400" dirty="0"/>
              <a:t>:   Merkle hash of all Tx processed in block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400" dirty="0"/>
              <a:t>(5) </a:t>
            </a:r>
            <a:r>
              <a:rPr lang="en-US" sz="2400" b="1" dirty="0"/>
              <a:t>Tx receipt root</a:t>
            </a:r>
            <a:r>
              <a:rPr lang="en-US" sz="2400" dirty="0"/>
              <a:t>:  Merkle hash of log messages generated in block  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400" dirty="0"/>
              <a:t>(5) Gas used:   used to adjust gas price (target 15M gas per block)</a:t>
            </a:r>
          </a:p>
        </p:txBody>
      </p:sp>
    </p:spTree>
    <p:extLst>
      <p:ext uri="{BB962C8B-B14F-4D97-AF65-F5344CB8AC3E}">
        <p14:creationId xmlns:p14="http://schemas.microsoft.com/office/powerpoint/2010/main" val="99755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C307E-8A75-744D-AAB3-27B13B6B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Ethereum blockchain: abstractly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F6B3101-4F91-784D-AB9F-63A9F3BE1131}"/>
              </a:ext>
            </a:extLst>
          </p:cNvPr>
          <p:cNvGrpSpPr/>
          <p:nvPr/>
        </p:nvGrpSpPr>
        <p:grpSpPr>
          <a:xfrm>
            <a:off x="8024042" y="1326037"/>
            <a:ext cx="986194" cy="1025778"/>
            <a:chOff x="8109105" y="1326037"/>
            <a:chExt cx="986194" cy="1025778"/>
          </a:xfrm>
        </p:grpSpPr>
        <p:sp>
          <p:nvSpPr>
            <p:cNvPr id="83" name="Right Brace 82">
              <a:extLst>
                <a:ext uri="{FF2B5EF4-FFF2-40B4-BE49-F238E27FC236}">
                  <a16:creationId xmlns:a16="http://schemas.microsoft.com/office/drawing/2014/main" id="{ECF43AA3-213C-7A44-AA18-0A3D83EF7CDE}"/>
                </a:ext>
              </a:extLst>
            </p:cNvPr>
            <p:cNvSpPr/>
            <p:nvPr/>
          </p:nvSpPr>
          <p:spPr>
            <a:xfrm>
              <a:off x="8109105" y="1326037"/>
              <a:ext cx="308956" cy="102577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BCCCDAEA-1CE4-9044-9AF8-27909FEFDFC8}"/>
                </a:ext>
              </a:extLst>
            </p:cNvPr>
            <p:cNvCxnSpPr/>
            <p:nvPr/>
          </p:nvCxnSpPr>
          <p:spPr>
            <a:xfrm>
              <a:off x="8420984" y="1837472"/>
              <a:ext cx="3402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F3DB399-D7BD-E646-AC4D-2A8A3A8B1DCD}"/>
                </a:ext>
              </a:extLst>
            </p:cNvPr>
            <p:cNvSpPr txBox="1"/>
            <p:nvPr/>
          </p:nvSpPr>
          <p:spPr>
            <a:xfrm>
              <a:off x="8697433" y="1522702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…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85EF8DA-7336-4449-A23C-9FE441F19B81}"/>
              </a:ext>
            </a:extLst>
          </p:cNvPr>
          <p:cNvGrpSpPr/>
          <p:nvPr/>
        </p:nvGrpSpPr>
        <p:grpSpPr>
          <a:xfrm>
            <a:off x="3451426" y="1284578"/>
            <a:ext cx="4877516" cy="3733323"/>
            <a:chOff x="3451426" y="1284578"/>
            <a:chExt cx="4877516" cy="373332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B6F8468-3136-5E4A-B633-165616FF3FFE}"/>
                </a:ext>
              </a:extLst>
            </p:cNvPr>
            <p:cNvGrpSpPr/>
            <p:nvPr/>
          </p:nvGrpSpPr>
          <p:grpSpPr>
            <a:xfrm>
              <a:off x="4816550" y="1284578"/>
              <a:ext cx="3512392" cy="3733323"/>
              <a:chOff x="425303" y="1360967"/>
              <a:chExt cx="3512392" cy="3733323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FD0BDC0-2305-E14E-97F2-1653301D86EC}"/>
                  </a:ext>
                </a:extLst>
              </p:cNvPr>
              <p:cNvSpPr/>
              <p:nvPr/>
            </p:nvSpPr>
            <p:spPr>
              <a:xfrm>
                <a:off x="1307805" y="1360967"/>
                <a:ext cx="1329069" cy="287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>
                    <a:solidFill>
                      <a:schemeClr val="tx1"/>
                    </a:solidFill>
                  </a:rPr>
                  <a:t>prev</a:t>
                </a:r>
                <a:r>
                  <a:rPr lang="en-US" sz="2000" dirty="0">
                    <a:solidFill>
                      <a:schemeClr val="tx1"/>
                    </a:solidFill>
                  </a:rPr>
                  <a:t> hash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1DF84C8-1B7A-1144-A317-B3F08F608159}"/>
                  </a:ext>
                </a:extLst>
              </p:cNvPr>
              <p:cNvSpPr/>
              <p:nvPr/>
            </p:nvSpPr>
            <p:spPr>
              <a:xfrm>
                <a:off x="1307805" y="1648047"/>
                <a:ext cx="1329069" cy="287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05E54BF-3028-5441-AC13-89D794884A56}"/>
                  </a:ext>
                </a:extLst>
              </p:cNvPr>
              <p:cNvSpPr/>
              <p:nvPr/>
            </p:nvSpPr>
            <p:spPr>
              <a:xfrm>
                <a:off x="1307805" y="1940444"/>
                <a:ext cx="1329069" cy="287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FC3025D-FBD6-BC4B-86FB-E225D2CF83E6}"/>
                  </a:ext>
                </a:extLst>
              </p:cNvPr>
              <p:cNvSpPr/>
              <p:nvPr/>
            </p:nvSpPr>
            <p:spPr>
              <a:xfrm>
                <a:off x="1307804" y="2216892"/>
                <a:ext cx="1329069" cy="287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riangle 60">
                <a:extLst>
                  <a:ext uri="{FF2B5EF4-FFF2-40B4-BE49-F238E27FC236}">
                    <a16:creationId xmlns:a16="http://schemas.microsoft.com/office/drawing/2014/main" id="{6FF42BEE-FCF9-184A-8878-4E42F6DD9E0D}"/>
                  </a:ext>
                </a:extLst>
              </p:cNvPr>
              <p:cNvSpPr/>
              <p:nvPr/>
            </p:nvSpPr>
            <p:spPr>
              <a:xfrm>
                <a:off x="457200" y="3009014"/>
                <a:ext cx="946298" cy="1212112"/>
              </a:xfrm>
              <a:prstGeom prst="triangl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riangle 61">
                <a:extLst>
                  <a:ext uri="{FF2B5EF4-FFF2-40B4-BE49-F238E27FC236}">
                    <a16:creationId xmlns:a16="http://schemas.microsoft.com/office/drawing/2014/main" id="{C380D326-24A6-EE44-9312-A95229FD94E0}"/>
                  </a:ext>
                </a:extLst>
              </p:cNvPr>
              <p:cNvSpPr/>
              <p:nvPr/>
            </p:nvSpPr>
            <p:spPr>
              <a:xfrm>
                <a:off x="1640959" y="3007430"/>
                <a:ext cx="946298" cy="1212112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B7463B7-9B01-AB4A-814F-51E0B3716515}"/>
                  </a:ext>
                </a:extLst>
              </p:cNvPr>
              <p:cNvSpPr txBox="1"/>
              <p:nvPr/>
            </p:nvSpPr>
            <p:spPr>
              <a:xfrm>
                <a:off x="425303" y="4257138"/>
                <a:ext cx="1056378" cy="8371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>
                    <a:latin typeface="+mn-lt"/>
                  </a:rPr>
                  <a:t>updated</a:t>
                </a:r>
                <a:br>
                  <a:rPr lang="en-US" sz="2000" dirty="0">
                    <a:latin typeface="+mn-lt"/>
                  </a:rPr>
                </a:br>
                <a:r>
                  <a:rPr lang="en-US" sz="2000" dirty="0">
                    <a:latin typeface="+mn-lt"/>
                  </a:rPr>
                  <a:t>world</a:t>
                </a:r>
                <a:br>
                  <a:rPr lang="en-US" sz="2000" dirty="0">
                    <a:latin typeface="+mn-lt"/>
                  </a:rPr>
                </a:br>
                <a:r>
                  <a:rPr lang="en-US" sz="2000" dirty="0">
                    <a:latin typeface="+mn-lt"/>
                  </a:rPr>
                  <a:t>state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A03C466-74F7-3049-80C6-A17854BAF5E1}"/>
                  </a:ext>
                </a:extLst>
              </p:cNvPr>
              <p:cNvSpPr txBox="1"/>
              <p:nvPr/>
            </p:nvSpPr>
            <p:spPr>
              <a:xfrm>
                <a:off x="1964637" y="4251661"/>
                <a:ext cx="409023" cy="344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>
                    <a:latin typeface="+mn-lt"/>
                  </a:rPr>
                  <a:t>Tx</a:t>
                </a:r>
              </a:p>
            </p:txBody>
          </p:sp>
          <p:sp>
            <p:nvSpPr>
              <p:cNvPr id="65" name="Triangle 64">
                <a:extLst>
                  <a:ext uri="{FF2B5EF4-FFF2-40B4-BE49-F238E27FC236}">
                    <a16:creationId xmlns:a16="http://schemas.microsoft.com/office/drawing/2014/main" id="{A82C0E26-3117-9645-A77E-55B616CE99D7}"/>
                  </a:ext>
                </a:extLst>
              </p:cNvPr>
              <p:cNvSpPr/>
              <p:nvPr/>
            </p:nvSpPr>
            <p:spPr>
              <a:xfrm>
                <a:off x="2814084" y="3009014"/>
                <a:ext cx="946298" cy="1212112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62EEC81-24E6-4F4D-951C-CAFF27150223}"/>
                  </a:ext>
                </a:extLst>
              </p:cNvPr>
              <p:cNvSpPr txBox="1"/>
              <p:nvPr/>
            </p:nvSpPr>
            <p:spPr>
              <a:xfrm>
                <a:off x="2746856" y="4253245"/>
                <a:ext cx="1190839" cy="59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>
                    <a:latin typeface="+mn-lt"/>
                  </a:rPr>
                  <a:t>log</a:t>
                </a:r>
                <a:br>
                  <a:rPr lang="en-US" sz="2000" dirty="0">
                    <a:latin typeface="+mn-lt"/>
                  </a:rPr>
                </a:br>
                <a:r>
                  <a:rPr lang="en-US" sz="2000" dirty="0">
                    <a:latin typeface="+mn-lt"/>
                  </a:rPr>
                  <a:t>messages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035A5DF-AAA3-AD42-B3E8-FDF63A5F2096}"/>
                  </a:ext>
                </a:extLst>
              </p:cNvPr>
              <p:cNvSpPr/>
              <p:nvPr/>
            </p:nvSpPr>
            <p:spPr>
              <a:xfrm>
                <a:off x="1805149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AA6F78C-E928-AA4E-92BE-FCD9818AFD78}"/>
                  </a:ext>
                </a:extLst>
              </p:cNvPr>
              <p:cNvSpPr/>
              <p:nvPr/>
            </p:nvSpPr>
            <p:spPr>
              <a:xfrm>
                <a:off x="2037295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06D14B0-7C94-124F-881E-13764A1B377C}"/>
                  </a:ext>
                </a:extLst>
              </p:cNvPr>
              <p:cNvSpPr/>
              <p:nvPr/>
            </p:nvSpPr>
            <p:spPr>
              <a:xfrm>
                <a:off x="2269440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B29CCFEC-3811-9647-AD81-977FA040B9EE}"/>
                  </a:ext>
                </a:extLst>
              </p:cNvPr>
              <p:cNvSpPr/>
              <p:nvPr/>
            </p:nvSpPr>
            <p:spPr>
              <a:xfrm>
                <a:off x="2987135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79435DB-27E2-E340-BF5E-11DB8BE39BB3}"/>
                  </a:ext>
                </a:extLst>
              </p:cNvPr>
              <p:cNvSpPr/>
              <p:nvPr/>
            </p:nvSpPr>
            <p:spPr>
              <a:xfrm>
                <a:off x="3219281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EB1CFA0-6349-184C-8F02-C217F037D707}"/>
                  </a:ext>
                </a:extLst>
              </p:cNvPr>
              <p:cNvSpPr/>
              <p:nvPr/>
            </p:nvSpPr>
            <p:spPr>
              <a:xfrm>
                <a:off x="3451426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C73D50E-8885-6D48-993F-FAF5E7C1A186}"/>
                  </a:ext>
                </a:extLst>
              </p:cNvPr>
              <p:cNvSpPr/>
              <p:nvPr/>
            </p:nvSpPr>
            <p:spPr>
              <a:xfrm>
                <a:off x="628479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D68C1A6-235C-7C4B-A762-0917CEDB2038}"/>
                  </a:ext>
                </a:extLst>
              </p:cNvPr>
              <p:cNvSpPr/>
              <p:nvPr/>
            </p:nvSpPr>
            <p:spPr>
              <a:xfrm>
                <a:off x="860625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90BEDCD7-E7FE-A24E-8F92-22CBB810F7E9}"/>
                  </a:ext>
                </a:extLst>
              </p:cNvPr>
              <p:cNvSpPr/>
              <p:nvPr/>
            </p:nvSpPr>
            <p:spPr>
              <a:xfrm>
                <a:off x="1092770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229237D-E913-8A45-B373-81B44EE6B46E}"/>
                  </a:ext>
                </a:extLst>
              </p:cNvPr>
              <p:cNvSpPr txBox="1"/>
              <p:nvPr/>
            </p:nvSpPr>
            <p:spPr>
              <a:xfrm>
                <a:off x="564603" y="3613486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000" dirty="0">
                    <a:latin typeface="+mn-lt"/>
                  </a:rPr>
                  <a:t>accts.</a:t>
                </a:r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997442E9-8B5C-A045-9038-39AF4963C1B4}"/>
                  </a:ext>
                </a:extLst>
              </p:cNvPr>
              <p:cNvSpPr/>
              <p:nvPr/>
            </p:nvSpPr>
            <p:spPr>
              <a:xfrm>
                <a:off x="880417" y="1807535"/>
                <a:ext cx="384857" cy="1169581"/>
              </a:xfrm>
              <a:custGeom>
                <a:avLst/>
                <a:gdLst>
                  <a:gd name="connsiteX0" fmla="*/ 55248 w 384857"/>
                  <a:gd name="connsiteY0" fmla="*/ 1169581 h 1169581"/>
                  <a:gd name="connsiteX1" fmla="*/ 2085 w 384857"/>
                  <a:gd name="connsiteY1" fmla="*/ 329609 h 1169581"/>
                  <a:gd name="connsiteX2" fmla="*/ 119043 w 384857"/>
                  <a:gd name="connsiteY2" fmla="*/ 74428 h 1169581"/>
                  <a:gd name="connsiteX3" fmla="*/ 384857 w 384857"/>
                  <a:gd name="connsiteY3" fmla="*/ 0 h 1169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4857" h="1169581">
                    <a:moveTo>
                      <a:pt x="55248" y="1169581"/>
                    </a:moveTo>
                    <a:cubicBezTo>
                      <a:pt x="23350" y="840857"/>
                      <a:pt x="-8547" y="512134"/>
                      <a:pt x="2085" y="329609"/>
                    </a:cubicBezTo>
                    <a:cubicBezTo>
                      <a:pt x="12717" y="147084"/>
                      <a:pt x="55248" y="129363"/>
                      <a:pt x="119043" y="74428"/>
                    </a:cubicBezTo>
                    <a:cubicBezTo>
                      <a:pt x="182838" y="19493"/>
                      <a:pt x="283847" y="9746"/>
                      <a:pt x="384857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91C0A4FE-4D59-554D-9AB7-9521BDC0D2A0}"/>
                  </a:ext>
                </a:extLst>
              </p:cNvPr>
              <p:cNvSpPr/>
              <p:nvPr/>
            </p:nvSpPr>
            <p:spPr>
              <a:xfrm flipH="1">
                <a:off x="2668772" y="2402958"/>
                <a:ext cx="705402" cy="623097"/>
              </a:xfrm>
              <a:custGeom>
                <a:avLst/>
                <a:gdLst>
                  <a:gd name="connsiteX0" fmla="*/ 55248 w 384857"/>
                  <a:gd name="connsiteY0" fmla="*/ 1169581 h 1169581"/>
                  <a:gd name="connsiteX1" fmla="*/ 2085 w 384857"/>
                  <a:gd name="connsiteY1" fmla="*/ 329609 h 1169581"/>
                  <a:gd name="connsiteX2" fmla="*/ 119043 w 384857"/>
                  <a:gd name="connsiteY2" fmla="*/ 74428 h 1169581"/>
                  <a:gd name="connsiteX3" fmla="*/ 384857 w 384857"/>
                  <a:gd name="connsiteY3" fmla="*/ 0 h 1169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4857" h="1169581">
                    <a:moveTo>
                      <a:pt x="55248" y="1169581"/>
                    </a:moveTo>
                    <a:cubicBezTo>
                      <a:pt x="23350" y="840857"/>
                      <a:pt x="-8547" y="512134"/>
                      <a:pt x="2085" y="329609"/>
                    </a:cubicBezTo>
                    <a:cubicBezTo>
                      <a:pt x="12717" y="147084"/>
                      <a:pt x="55248" y="129363"/>
                      <a:pt x="119043" y="74428"/>
                    </a:cubicBezTo>
                    <a:cubicBezTo>
                      <a:pt x="182838" y="19493"/>
                      <a:pt x="283847" y="9746"/>
                      <a:pt x="384857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98489F3A-AE96-D249-B76E-271ECFBB7CA6}"/>
                  </a:ext>
                </a:extLst>
              </p:cNvPr>
              <p:cNvSpPr/>
              <p:nvPr/>
            </p:nvSpPr>
            <p:spPr>
              <a:xfrm>
                <a:off x="1025855" y="2051556"/>
                <a:ext cx="1090024" cy="957458"/>
              </a:xfrm>
              <a:custGeom>
                <a:avLst/>
                <a:gdLst>
                  <a:gd name="connsiteX0" fmla="*/ 1090024 w 1090024"/>
                  <a:gd name="connsiteY0" fmla="*/ 957458 h 957458"/>
                  <a:gd name="connsiteX1" fmla="*/ 377643 w 1090024"/>
                  <a:gd name="connsiteY1" fmla="*/ 819235 h 957458"/>
                  <a:gd name="connsiteX2" fmla="*/ 37401 w 1090024"/>
                  <a:gd name="connsiteY2" fmla="*/ 468360 h 957458"/>
                  <a:gd name="connsiteX3" fmla="*/ 37401 w 1090024"/>
                  <a:gd name="connsiteY3" fmla="*/ 74956 h 957458"/>
                  <a:gd name="connsiteX4" fmla="*/ 292582 w 1090024"/>
                  <a:gd name="connsiteY4" fmla="*/ 528 h 957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0024" h="957458">
                    <a:moveTo>
                      <a:pt x="1090024" y="957458"/>
                    </a:moveTo>
                    <a:cubicBezTo>
                      <a:pt x="821552" y="929104"/>
                      <a:pt x="553080" y="900751"/>
                      <a:pt x="377643" y="819235"/>
                    </a:cubicBezTo>
                    <a:cubicBezTo>
                      <a:pt x="202206" y="737719"/>
                      <a:pt x="94108" y="592406"/>
                      <a:pt x="37401" y="468360"/>
                    </a:cubicBezTo>
                    <a:cubicBezTo>
                      <a:pt x="-19306" y="344314"/>
                      <a:pt x="-5129" y="152928"/>
                      <a:pt x="37401" y="74956"/>
                    </a:cubicBezTo>
                    <a:cubicBezTo>
                      <a:pt x="79931" y="-3016"/>
                      <a:pt x="186256" y="-1244"/>
                      <a:pt x="292582" y="528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8A339DF-D210-C349-A1B6-D48C7D0B8E00}"/>
                </a:ext>
              </a:extLst>
            </p:cNvPr>
            <p:cNvGrpSpPr/>
            <p:nvPr/>
          </p:nvGrpSpPr>
          <p:grpSpPr>
            <a:xfrm>
              <a:off x="3451426" y="1428118"/>
              <a:ext cx="2247626" cy="1025778"/>
              <a:chOff x="3451426" y="1428118"/>
              <a:chExt cx="2247626" cy="1025778"/>
            </a:xfrm>
          </p:grpSpPr>
          <p:sp>
            <p:nvSpPr>
              <p:cNvPr id="81" name="Right Brace 80">
                <a:extLst>
                  <a:ext uri="{FF2B5EF4-FFF2-40B4-BE49-F238E27FC236}">
                    <a16:creationId xmlns:a16="http://schemas.microsoft.com/office/drawing/2014/main" id="{5FD43360-994E-5C44-9FAB-C792CB565F34}"/>
                  </a:ext>
                </a:extLst>
              </p:cNvPr>
              <p:cNvSpPr/>
              <p:nvPr/>
            </p:nvSpPr>
            <p:spPr>
              <a:xfrm>
                <a:off x="3451426" y="1428118"/>
                <a:ext cx="308956" cy="1025778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Elbow Connector 88">
                <a:extLst>
                  <a:ext uri="{FF2B5EF4-FFF2-40B4-BE49-F238E27FC236}">
                    <a16:creationId xmlns:a16="http://schemas.microsoft.com/office/drawing/2014/main" id="{0E412BEC-C6A3-8A44-8726-BCA55EC534E3}"/>
                  </a:ext>
                </a:extLst>
              </p:cNvPr>
              <p:cNvCxnSpPr>
                <a:endCxn id="57" idx="1"/>
              </p:cNvCxnSpPr>
              <p:nvPr/>
            </p:nvCxnSpPr>
            <p:spPr>
              <a:xfrm flipV="1">
                <a:off x="3760382" y="1428118"/>
                <a:ext cx="1938670" cy="507009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449D4CA-94E0-F740-8D23-3DBA84065EEE}"/>
              </a:ext>
            </a:extLst>
          </p:cNvPr>
          <p:cNvGrpSpPr/>
          <p:nvPr/>
        </p:nvGrpSpPr>
        <p:grpSpPr>
          <a:xfrm>
            <a:off x="-15410" y="1360967"/>
            <a:ext cx="3953105" cy="3733323"/>
            <a:chOff x="-15410" y="1360967"/>
            <a:chExt cx="3953105" cy="3733323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AEB7BF8-74B4-F54C-A86C-159EE6B0BAF2}"/>
                </a:ext>
              </a:extLst>
            </p:cNvPr>
            <p:cNvGrpSpPr/>
            <p:nvPr/>
          </p:nvGrpSpPr>
          <p:grpSpPr>
            <a:xfrm>
              <a:off x="425303" y="1360967"/>
              <a:ext cx="3512392" cy="3733323"/>
              <a:chOff x="425303" y="1360967"/>
              <a:chExt cx="3512392" cy="373332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E4BABF2-6249-0E48-BA33-9208DBCEFF8C}"/>
                  </a:ext>
                </a:extLst>
              </p:cNvPr>
              <p:cNvSpPr/>
              <p:nvPr/>
            </p:nvSpPr>
            <p:spPr>
              <a:xfrm>
                <a:off x="1307805" y="1360967"/>
                <a:ext cx="1329069" cy="287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>
                    <a:solidFill>
                      <a:schemeClr val="tx1"/>
                    </a:solidFill>
                  </a:rPr>
                  <a:t>prev</a:t>
                </a:r>
                <a:r>
                  <a:rPr lang="en-US" sz="2000" dirty="0">
                    <a:solidFill>
                      <a:schemeClr val="tx1"/>
                    </a:solidFill>
                  </a:rPr>
                  <a:t> hash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BE18BC1-9957-C349-AEC8-BCBC6972DBD2}"/>
                  </a:ext>
                </a:extLst>
              </p:cNvPr>
              <p:cNvSpPr/>
              <p:nvPr/>
            </p:nvSpPr>
            <p:spPr>
              <a:xfrm>
                <a:off x="1307805" y="1648047"/>
                <a:ext cx="1329069" cy="287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2AB156F-0C94-934A-B2A7-7BEBD5767E4D}"/>
                  </a:ext>
                </a:extLst>
              </p:cNvPr>
              <p:cNvSpPr/>
              <p:nvPr/>
            </p:nvSpPr>
            <p:spPr>
              <a:xfrm>
                <a:off x="1307805" y="1940444"/>
                <a:ext cx="1329069" cy="287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66902E-B5E9-6D42-9B18-601A0F9DF095}"/>
                  </a:ext>
                </a:extLst>
              </p:cNvPr>
              <p:cNvSpPr/>
              <p:nvPr/>
            </p:nvSpPr>
            <p:spPr>
              <a:xfrm>
                <a:off x="1307804" y="2216892"/>
                <a:ext cx="1329069" cy="287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riangle 7">
                <a:extLst>
                  <a:ext uri="{FF2B5EF4-FFF2-40B4-BE49-F238E27FC236}">
                    <a16:creationId xmlns:a16="http://schemas.microsoft.com/office/drawing/2014/main" id="{1DF7208F-DC57-8346-994A-021BAABDE068}"/>
                  </a:ext>
                </a:extLst>
              </p:cNvPr>
              <p:cNvSpPr/>
              <p:nvPr/>
            </p:nvSpPr>
            <p:spPr>
              <a:xfrm>
                <a:off x="457200" y="3009014"/>
                <a:ext cx="946298" cy="1212112"/>
              </a:xfrm>
              <a:prstGeom prst="triangl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riangle 8">
                <a:extLst>
                  <a:ext uri="{FF2B5EF4-FFF2-40B4-BE49-F238E27FC236}">
                    <a16:creationId xmlns:a16="http://schemas.microsoft.com/office/drawing/2014/main" id="{D1E6992F-5D31-1645-B007-902F2AFCE328}"/>
                  </a:ext>
                </a:extLst>
              </p:cNvPr>
              <p:cNvSpPr/>
              <p:nvPr/>
            </p:nvSpPr>
            <p:spPr>
              <a:xfrm>
                <a:off x="1640959" y="3007430"/>
                <a:ext cx="946298" cy="1212112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AA9FF5-AE82-D147-85C6-07ECBEB45743}"/>
                  </a:ext>
                </a:extLst>
              </p:cNvPr>
              <p:cNvSpPr txBox="1"/>
              <p:nvPr/>
            </p:nvSpPr>
            <p:spPr>
              <a:xfrm>
                <a:off x="425303" y="4257138"/>
                <a:ext cx="1056378" cy="8371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>
                    <a:latin typeface="+mn-lt"/>
                  </a:rPr>
                  <a:t>updated</a:t>
                </a:r>
                <a:br>
                  <a:rPr lang="en-US" sz="2000" dirty="0">
                    <a:latin typeface="+mn-lt"/>
                  </a:rPr>
                </a:br>
                <a:r>
                  <a:rPr lang="en-US" sz="2000" dirty="0">
                    <a:latin typeface="+mn-lt"/>
                  </a:rPr>
                  <a:t>world</a:t>
                </a:r>
                <a:br>
                  <a:rPr lang="en-US" sz="2000" dirty="0">
                    <a:latin typeface="+mn-lt"/>
                  </a:rPr>
                </a:br>
                <a:r>
                  <a:rPr lang="en-US" sz="2000" dirty="0">
                    <a:latin typeface="+mn-lt"/>
                  </a:rPr>
                  <a:t>state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A052A7-7006-6C42-9AC3-93B2EF3BFCF9}"/>
                  </a:ext>
                </a:extLst>
              </p:cNvPr>
              <p:cNvSpPr txBox="1"/>
              <p:nvPr/>
            </p:nvSpPr>
            <p:spPr>
              <a:xfrm>
                <a:off x="1964637" y="4251661"/>
                <a:ext cx="409023" cy="344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>
                    <a:latin typeface="+mn-lt"/>
                  </a:rPr>
                  <a:t>Tx</a:t>
                </a:r>
              </a:p>
            </p:txBody>
          </p:sp>
          <p:sp>
            <p:nvSpPr>
              <p:cNvPr id="12" name="Triangle 11">
                <a:extLst>
                  <a:ext uri="{FF2B5EF4-FFF2-40B4-BE49-F238E27FC236}">
                    <a16:creationId xmlns:a16="http://schemas.microsoft.com/office/drawing/2014/main" id="{45065C1C-1F8D-2249-89A1-8410739E0B7C}"/>
                  </a:ext>
                </a:extLst>
              </p:cNvPr>
              <p:cNvSpPr/>
              <p:nvPr/>
            </p:nvSpPr>
            <p:spPr>
              <a:xfrm>
                <a:off x="2814084" y="3009014"/>
                <a:ext cx="946298" cy="1212112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FD29B8-E06B-A84F-A750-EF470760A6B3}"/>
                  </a:ext>
                </a:extLst>
              </p:cNvPr>
              <p:cNvSpPr txBox="1"/>
              <p:nvPr/>
            </p:nvSpPr>
            <p:spPr>
              <a:xfrm>
                <a:off x="2746856" y="4253245"/>
                <a:ext cx="1190839" cy="59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>
                    <a:latin typeface="+mn-lt"/>
                  </a:rPr>
                  <a:t>log</a:t>
                </a:r>
                <a:br>
                  <a:rPr lang="en-US" sz="2000" dirty="0">
                    <a:latin typeface="+mn-lt"/>
                  </a:rPr>
                </a:br>
                <a:r>
                  <a:rPr lang="en-US" sz="2000" dirty="0">
                    <a:latin typeface="+mn-lt"/>
                  </a:rPr>
                  <a:t>messages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0B44CEF-AFD4-E241-9D27-995DFC255A75}"/>
                  </a:ext>
                </a:extLst>
              </p:cNvPr>
              <p:cNvSpPr/>
              <p:nvPr/>
            </p:nvSpPr>
            <p:spPr>
              <a:xfrm>
                <a:off x="1805149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AEA02F3-0B32-0041-81DC-478146C20AAE}"/>
                  </a:ext>
                </a:extLst>
              </p:cNvPr>
              <p:cNvSpPr/>
              <p:nvPr/>
            </p:nvSpPr>
            <p:spPr>
              <a:xfrm>
                <a:off x="2037295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08A7A52-F822-C041-9BEE-BCEA5CA8E31C}"/>
                  </a:ext>
                </a:extLst>
              </p:cNvPr>
              <p:cNvSpPr/>
              <p:nvPr/>
            </p:nvSpPr>
            <p:spPr>
              <a:xfrm>
                <a:off x="2269440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153240E-1582-1148-91F4-BFA4F3E94F89}"/>
                  </a:ext>
                </a:extLst>
              </p:cNvPr>
              <p:cNvSpPr/>
              <p:nvPr/>
            </p:nvSpPr>
            <p:spPr>
              <a:xfrm>
                <a:off x="2987135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2FA1077-AF06-EB4D-80E7-D876F3E9E92C}"/>
                  </a:ext>
                </a:extLst>
              </p:cNvPr>
              <p:cNvSpPr/>
              <p:nvPr/>
            </p:nvSpPr>
            <p:spPr>
              <a:xfrm>
                <a:off x="3219281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94A1E71-B4DD-2C4D-8004-09F79A269688}"/>
                  </a:ext>
                </a:extLst>
              </p:cNvPr>
              <p:cNvSpPr/>
              <p:nvPr/>
            </p:nvSpPr>
            <p:spPr>
              <a:xfrm>
                <a:off x="3451426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3427870-D755-9C4F-B12A-B8A436148B97}"/>
                  </a:ext>
                </a:extLst>
              </p:cNvPr>
              <p:cNvSpPr/>
              <p:nvPr/>
            </p:nvSpPr>
            <p:spPr>
              <a:xfrm>
                <a:off x="628479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746524C-1B87-E74E-84D1-B8873530BA2B}"/>
                  </a:ext>
                </a:extLst>
              </p:cNvPr>
              <p:cNvSpPr/>
              <p:nvPr/>
            </p:nvSpPr>
            <p:spPr>
              <a:xfrm>
                <a:off x="860625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2AE4F14-E94A-3C48-9EDD-0F39C45C7A52}"/>
                  </a:ext>
                </a:extLst>
              </p:cNvPr>
              <p:cNvSpPr/>
              <p:nvPr/>
            </p:nvSpPr>
            <p:spPr>
              <a:xfrm>
                <a:off x="1092770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D232827-A5AA-EA4A-B5B7-A7590DCDCD1B}"/>
                  </a:ext>
                </a:extLst>
              </p:cNvPr>
              <p:cNvSpPr txBox="1"/>
              <p:nvPr/>
            </p:nvSpPr>
            <p:spPr>
              <a:xfrm>
                <a:off x="564603" y="3613486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000" dirty="0">
                    <a:latin typeface="+mn-lt"/>
                  </a:rPr>
                  <a:t>accts.</a:t>
                </a: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EAB45184-1EAB-504D-A0B9-811ED58D329F}"/>
                  </a:ext>
                </a:extLst>
              </p:cNvPr>
              <p:cNvSpPr/>
              <p:nvPr/>
            </p:nvSpPr>
            <p:spPr>
              <a:xfrm>
                <a:off x="880417" y="1807535"/>
                <a:ext cx="384857" cy="1169581"/>
              </a:xfrm>
              <a:custGeom>
                <a:avLst/>
                <a:gdLst>
                  <a:gd name="connsiteX0" fmla="*/ 55248 w 384857"/>
                  <a:gd name="connsiteY0" fmla="*/ 1169581 h 1169581"/>
                  <a:gd name="connsiteX1" fmla="*/ 2085 w 384857"/>
                  <a:gd name="connsiteY1" fmla="*/ 329609 h 1169581"/>
                  <a:gd name="connsiteX2" fmla="*/ 119043 w 384857"/>
                  <a:gd name="connsiteY2" fmla="*/ 74428 h 1169581"/>
                  <a:gd name="connsiteX3" fmla="*/ 384857 w 384857"/>
                  <a:gd name="connsiteY3" fmla="*/ 0 h 1169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4857" h="1169581">
                    <a:moveTo>
                      <a:pt x="55248" y="1169581"/>
                    </a:moveTo>
                    <a:cubicBezTo>
                      <a:pt x="23350" y="840857"/>
                      <a:pt x="-8547" y="512134"/>
                      <a:pt x="2085" y="329609"/>
                    </a:cubicBezTo>
                    <a:cubicBezTo>
                      <a:pt x="12717" y="147084"/>
                      <a:pt x="55248" y="129363"/>
                      <a:pt x="119043" y="74428"/>
                    </a:cubicBezTo>
                    <a:cubicBezTo>
                      <a:pt x="182838" y="19493"/>
                      <a:pt x="283847" y="9746"/>
                      <a:pt x="384857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F6602F5-D393-FF41-BE17-D8C35C3A76DF}"/>
                  </a:ext>
                </a:extLst>
              </p:cNvPr>
              <p:cNvSpPr/>
              <p:nvPr/>
            </p:nvSpPr>
            <p:spPr>
              <a:xfrm flipH="1">
                <a:off x="2668772" y="2402958"/>
                <a:ext cx="705402" cy="623097"/>
              </a:xfrm>
              <a:custGeom>
                <a:avLst/>
                <a:gdLst>
                  <a:gd name="connsiteX0" fmla="*/ 55248 w 384857"/>
                  <a:gd name="connsiteY0" fmla="*/ 1169581 h 1169581"/>
                  <a:gd name="connsiteX1" fmla="*/ 2085 w 384857"/>
                  <a:gd name="connsiteY1" fmla="*/ 329609 h 1169581"/>
                  <a:gd name="connsiteX2" fmla="*/ 119043 w 384857"/>
                  <a:gd name="connsiteY2" fmla="*/ 74428 h 1169581"/>
                  <a:gd name="connsiteX3" fmla="*/ 384857 w 384857"/>
                  <a:gd name="connsiteY3" fmla="*/ 0 h 1169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4857" h="1169581">
                    <a:moveTo>
                      <a:pt x="55248" y="1169581"/>
                    </a:moveTo>
                    <a:cubicBezTo>
                      <a:pt x="23350" y="840857"/>
                      <a:pt x="-8547" y="512134"/>
                      <a:pt x="2085" y="329609"/>
                    </a:cubicBezTo>
                    <a:cubicBezTo>
                      <a:pt x="12717" y="147084"/>
                      <a:pt x="55248" y="129363"/>
                      <a:pt x="119043" y="74428"/>
                    </a:cubicBezTo>
                    <a:cubicBezTo>
                      <a:pt x="182838" y="19493"/>
                      <a:pt x="283847" y="9746"/>
                      <a:pt x="384857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3DB885C2-A3EF-7B47-9755-40668F7DE31C}"/>
                  </a:ext>
                </a:extLst>
              </p:cNvPr>
              <p:cNvSpPr/>
              <p:nvPr/>
            </p:nvSpPr>
            <p:spPr>
              <a:xfrm>
                <a:off x="1025855" y="2051556"/>
                <a:ext cx="1090024" cy="957458"/>
              </a:xfrm>
              <a:custGeom>
                <a:avLst/>
                <a:gdLst>
                  <a:gd name="connsiteX0" fmla="*/ 1090024 w 1090024"/>
                  <a:gd name="connsiteY0" fmla="*/ 957458 h 957458"/>
                  <a:gd name="connsiteX1" fmla="*/ 377643 w 1090024"/>
                  <a:gd name="connsiteY1" fmla="*/ 819235 h 957458"/>
                  <a:gd name="connsiteX2" fmla="*/ 37401 w 1090024"/>
                  <a:gd name="connsiteY2" fmla="*/ 468360 h 957458"/>
                  <a:gd name="connsiteX3" fmla="*/ 37401 w 1090024"/>
                  <a:gd name="connsiteY3" fmla="*/ 74956 h 957458"/>
                  <a:gd name="connsiteX4" fmla="*/ 292582 w 1090024"/>
                  <a:gd name="connsiteY4" fmla="*/ 528 h 957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0024" h="957458">
                    <a:moveTo>
                      <a:pt x="1090024" y="957458"/>
                    </a:moveTo>
                    <a:cubicBezTo>
                      <a:pt x="821552" y="929104"/>
                      <a:pt x="553080" y="900751"/>
                      <a:pt x="377643" y="819235"/>
                    </a:cubicBezTo>
                    <a:cubicBezTo>
                      <a:pt x="202206" y="737719"/>
                      <a:pt x="94108" y="592406"/>
                      <a:pt x="37401" y="468360"/>
                    </a:cubicBezTo>
                    <a:cubicBezTo>
                      <a:pt x="-19306" y="344314"/>
                      <a:pt x="-5129" y="152928"/>
                      <a:pt x="37401" y="74956"/>
                    </a:cubicBezTo>
                    <a:cubicBezTo>
                      <a:pt x="79931" y="-3016"/>
                      <a:pt x="186256" y="-1244"/>
                      <a:pt x="292582" y="528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0" name="Elbow Connector 89">
              <a:extLst>
                <a:ext uri="{FF2B5EF4-FFF2-40B4-BE49-F238E27FC236}">
                  <a16:creationId xmlns:a16="http://schemas.microsoft.com/office/drawing/2014/main" id="{D0B83382-92C4-EF45-B83D-C1741ACAB5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916" y="1484481"/>
              <a:ext cx="995607" cy="507366"/>
            </a:xfrm>
            <a:prstGeom prst="bentConnector3">
              <a:avLst>
                <a:gd name="adj1" fmla="val 3398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EF0EC5B-38CA-EC4A-BD11-52C59C66C0BC}"/>
                </a:ext>
              </a:extLst>
            </p:cNvPr>
            <p:cNvSpPr txBox="1"/>
            <p:nvPr/>
          </p:nvSpPr>
          <p:spPr>
            <a:xfrm>
              <a:off x="-15410" y="1678838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75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6FA65-01D7-864A-8A28-D98ACA4DE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Amount of memory to run a node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49F96-B4A2-FD43-B45E-D2E88CDB6EB1}"/>
              </a:ext>
            </a:extLst>
          </p:cNvPr>
          <p:cNvSpPr txBox="1"/>
          <p:nvPr/>
        </p:nvSpPr>
        <p:spPr>
          <a:xfrm>
            <a:off x="1051521" y="4387907"/>
            <a:ext cx="7143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ETH total blockchain size (archival):   16 TB   (Oct. 2023)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47F1CF-F991-4D41-9FE9-F90486C22261}"/>
              </a:ext>
            </a:extLst>
          </p:cNvPr>
          <p:cNvSpPr txBox="1"/>
          <p:nvPr/>
        </p:nvSpPr>
        <p:spPr>
          <a:xfrm>
            <a:off x="7875774" y="1267396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≈1.3 TB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0C808-D77B-737E-5261-2B0A23065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21" y="1188198"/>
            <a:ext cx="6570406" cy="302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66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4202-1A1D-FB41-BFD1-292EF872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EVM mechanics:  execution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20A53-8A80-884A-B0A5-3CF9CE5EE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Write code in Solidity (or another front-end language)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sz="2400" dirty="0"/>
              <a:t>⇒   compile to EVM bytecode</a:t>
            </a:r>
          </a:p>
          <a:p>
            <a:pPr marL="0" indent="0">
              <a:buNone/>
            </a:pPr>
            <a:r>
              <a:rPr lang="en-US" sz="2400" dirty="0"/>
              <a:t>			(some projects use WASM or BPF bytecode)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sz="2400" dirty="0"/>
              <a:t>⇒   validators use the EVM to execute contract bytecode</a:t>
            </a:r>
            <a:br>
              <a:rPr lang="en-US" sz="2400" dirty="0"/>
            </a:br>
            <a:r>
              <a:rPr lang="en-US" sz="2400" dirty="0"/>
              <a:t>			in response to a Tx</a:t>
            </a:r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7D704568-2778-CA24-4645-E7BAEC180B50}"/>
              </a:ext>
            </a:extLst>
          </p:cNvPr>
          <p:cNvSpPr txBox="1">
            <a:spLocks/>
          </p:cNvSpPr>
          <p:nvPr/>
        </p:nvSpPr>
        <p:spPr>
          <a:xfrm>
            <a:off x="6981982" y="4901184"/>
            <a:ext cx="2262753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Courtesy Prof. Dan Boneh</a:t>
            </a:r>
          </a:p>
        </p:txBody>
      </p:sp>
    </p:spTree>
    <p:extLst>
      <p:ext uri="{BB962C8B-B14F-4D97-AF65-F5344CB8AC3E}">
        <p14:creationId xmlns:p14="http://schemas.microsoft.com/office/powerpoint/2010/main" val="2105549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8AA47-94FD-B54E-9D42-24B6FEF2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93CE0-1664-2245-A2F9-59A1FBF4A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00151"/>
            <a:ext cx="8559209" cy="3818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Stack machine (like Bitcoin) but with JUMP</a:t>
            </a:r>
          </a:p>
          <a:p>
            <a:r>
              <a:rPr lang="en-US" sz="2400" dirty="0"/>
              <a:t>max stack depth = 1024    </a:t>
            </a:r>
          </a:p>
          <a:p>
            <a:r>
              <a:rPr lang="en-US" sz="2400" dirty="0"/>
              <a:t>program aborts if stack size exceeded;  block proposer keeps gas</a:t>
            </a:r>
          </a:p>
          <a:p>
            <a:r>
              <a:rPr lang="en-US" sz="2400" dirty="0"/>
              <a:t>contract can </a:t>
            </a:r>
            <a:r>
              <a:rPr lang="en-US" sz="2400" u="sng" dirty="0"/>
              <a:t>create</a:t>
            </a:r>
            <a:r>
              <a:rPr lang="en-US" sz="2400" dirty="0"/>
              <a:t> or </a:t>
            </a:r>
            <a:r>
              <a:rPr lang="en-US" sz="2400" u="sng" dirty="0"/>
              <a:t>call</a:t>
            </a:r>
            <a:r>
              <a:rPr lang="en-US" sz="2400" dirty="0"/>
              <a:t> another contract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F20D5-104C-D149-90B3-32E7449DAB92}"/>
              </a:ext>
            </a:extLst>
          </p:cNvPr>
          <p:cNvSpPr txBox="1"/>
          <p:nvPr/>
        </p:nvSpPr>
        <p:spPr>
          <a:xfrm>
            <a:off x="6025261" y="4743390"/>
            <a:ext cx="3118739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see https://</a:t>
            </a:r>
            <a:r>
              <a:rPr lang="en-US" sz="2000" dirty="0" err="1">
                <a:latin typeface="+mn-lt"/>
              </a:rPr>
              <a:t>www.evm.codes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885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BA1D-6948-3646-B238-038C165F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Gas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13FCE-CBC0-8F49-8C3A-923EAE11F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13" y="1200150"/>
            <a:ext cx="8612372" cy="394334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Every block has a “</a:t>
            </a:r>
            <a:r>
              <a:rPr lang="en-US" sz="2400" dirty="0" err="1"/>
              <a:t>baseFee</a:t>
            </a:r>
            <a:r>
              <a:rPr lang="en-US" sz="2400" dirty="0"/>
              <a:t>”:   </a:t>
            </a:r>
          </a:p>
          <a:p>
            <a:pPr marL="0" indent="0">
              <a:buNone/>
            </a:pPr>
            <a:r>
              <a:rPr lang="en-US" sz="2400" dirty="0"/>
              <a:t>		the </a:t>
            </a:r>
            <a:r>
              <a:rPr lang="en-US" sz="2400" b="1" dirty="0"/>
              <a:t>minimum</a:t>
            </a:r>
            <a:r>
              <a:rPr lang="en-US" sz="2400" dirty="0"/>
              <a:t> </a:t>
            </a:r>
            <a:r>
              <a:rPr lang="en-US" sz="2400" dirty="0" err="1"/>
              <a:t>gasPrice</a:t>
            </a:r>
            <a:r>
              <a:rPr lang="en-US" sz="2400" dirty="0"/>
              <a:t> for all Tx in the block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baseFee</a:t>
            </a:r>
            <a:r>
              <a:rPr lang="en-US" sz="2400" dirty="0"/>
              <a:t> is computed from </a:t>
            </a:r>
            <a:r>
              <a:rPr lang="en-US" sz="2400" u="sng" dirty="0"/>
              <a:t>total gas</a:t>
            </a:r>
            <a:r>
              <a:rPr lang="en-US" sz="2400" dirty="0"/>
              <a:t> in earlier blocks:</a:t>
            </a:r>
          </a:p>
          <a:p>
            <a:pPr>
              <a:spcBef>
                <a:spcPts val="2376"/>
              </a:spcBef>
            </a:pPr>
            <a:r>
              <a:rPr lang="en-US" sz="2400" dirty="0"/>
              <a:t>	earlier blocks at gas limit (30M gas) ⟹ base fee goes up 12.5% </a:t>
            </a:r>
          </a:p>
          <a:p>
            <a:pPr>
              <a:spcBef>
                <a:spcPts val="2376"/>
              </a:spcBef>
            </a:pPr>
            <a:r>
              <a:rPr lang="en-US" sz="2400" dirty="0"/>
              <a:t>	earlier blocks empty ⟹  base fee decreases by 12.5%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earlier blocks at “target size” (15M gas)  ⟹  base fee does not change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7E4EC1-DCE1-DD47-889A-5A815D4F867F}"/>
              </a:ext>
            </a:extLst>
          </p:cNvPr>
          <p:cNvGrpSpPr/>
          <p:nvPr/>
        </p:nvGrpSpPr>
        <p:grpSpPr>
          <a:xfrm>
            <a:off x="7814934" y="3028950"/>
            <a:ext cx="1318433" cy="1036864"/>
            <a:chOff x="7644809" y="1881963"/>
            <a:chExt cx="1318433" cy="70341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2A83513-128D-9C48-8463-606FDC185BE4}"/>
                </a:ext>
              </a:extLst>
            </p:cNvPr>
            <p:cNvSpPr txBox="1"/>
            <p:nvPr/>
          </p:nvSpPr>
          <p:spPr>
            <a:xfrm>
              <a:off x="7810555" y="2000606"/>
              <a:ext cx="11526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interpolate </a:t>
              </a:r>
            </a:p>
            <a:p>
              <a:pPr algn="ctr"/>
              <a:r>
                <a:rPr lang="en-US" sz="1600" dirty="0">
                  <a:latin typeface="+mn-lt"/>
                </a:rPr>
                <a:t>in between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6CD59185-7ED4-8C43-A39B-1E814A885EAB}"/>
                </a:ext>
              </a:extLst>
            </p:cNvPr>
            <p:cNvSpPr/>
            <p:nvPr/>
          </p:nvSpPr>
          <p:spPr>
            <a:xfrm>
              <a:off x="7644809" y="1881963"/>
              <a:ext cx="212651" cy="68978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9A968B3-3DF9-0C4C-98CF-88E6427D2A70}"/>
              </a:ext>
            </a:extLst>
          </p:cNvPr>
          <p:cNvSpPr/>
          <p:nvPr/>
        </p:nvSpPr>
        <p:spPr>
          <a:xfrm>
            <a:off x="127591" y="2339162"/>
            <a:ext cx="8920716" cy="18925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3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82E55BE-AF9D-6D1E-E453-930E21B84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74" y="1352649"/>
            <a:ext cx="7772400" cy="17696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87DA30-4872-4343-9248-E34D281E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Gas prices spike during congestion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BFAC3E-3EA8-C347-8B75-5AD983618677}"/>
              </a:ext>
            </a:extLst>
          </p:cNvPr>
          <p:cNvSpPr/>
          <p:nvPr/>
        </p:nvSpPr>
        <p:spPr>
          <a:xfrm>
            <a:off x="350874" y="946296"/>
            <a:ext cx="4912242" cy="2977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6FC66-E680-D443-9610-63EB889BD8EC}"/>
              </a:ext>
            </a:extLst>
          </p:cNvPr>
          <p:cNvSpPr txBox="1"/>
          <p:nvPr/>
        </p:nvSpPr>
        <p:spPr>
          <a:xfrm>
            <a:off x="489349" y="990675"/>
            <a:ext cx="36299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>
                <a:latin typeface="+mn-lt"/>
              </a:rPr>
              <a:t>GasPrice</a:t>
            </a:r>
            <a:r>
              <a:rPr lang="en-US" dirty="0">
                <a:latin typeface="+mn-lt"/>
              </a:rPr>
              <a:t> in </a:t>
            </a:r>
            <a:r>
              <a:rPr lang="en-US" dirty="0" err="1">
                <a:latin typeface="+mn-lt"/>
              </a:rPr>
              <a:t>Gwei</a:t>
            </a:r>
            <a:r>
              <a:rPr lang="en-US" dirty="0">
                <a:latin typeface="+mn-lt"/>
              </a:rPr>
              <a:t>:   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   86 </a:t>
            </a:r>
            <a:r>
              <a:rPr lang="en-US" dirty="0" err="1">
                <a:latin typeface="+mn-lt"/>
              </a:rPr>
              <a:t>Gwei</a:t>
            </a:r>
            <a:r>
              <a:rPr lang="en-US" dirty="0">
                <a:latin typeface="+mn-lt"/>
              </a:rPr>
              <a:t> = 86×10</a:t>
            </a:r>
            <a:r>
              <a:rPr lang="en-US" baseline="30000" dirty="0">
                <a:latin typeface="+mn-lt"/>
              </a:rPr>
              <a:t>-9</a:t>
            </a:r>
            <a:r>
              <a:rPr lang="en-US" dirty="0">
                <a:latin typeface="+mn-lt"/>
              </a:rPr>
              <a:t> ETH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84913C-752D-65BA-E924-9B07D3772DF6}"/>
              </a:ext>
            </a:extLst>
          </p:cNvPr>
          <p:cNvGrpSpPr/>
          <p:nvPr/>
        </p:nvGrpSpPr>
        <p:grpSpPr>
          <a:xfrm>
            <a:off x="632635" y="3340175"/>
            <a:ext cx="8047705" cy="1795632"/>
            <a:chOff x="632635" y="3340175"/>
            <a:chExt cx="8047705" cy="17956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322805E-9C1F-37F8-1DFA-33999692C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7940" y="3340175"/>
              <a:ext cx="7772400" cy="179563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B43C5E-8D5A-DA48-AEEE-41C8F1653ED0}"/>
                </a:ext>
              </a:extLst>
            </p:cNvPr>
            <p:cNvSpPr txBox="1"/>
            <p:nvPr/>
          </p:nvSpPr>
          <p:spPr>
            <a:xfrm>
              <a:off x="632635" y="3418831"/>
              <a:ext cx="28918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Average Tx fee in USD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667384-F529-D2FF-94B1-3BACD730E02D}"/>
              </a:ext>
            </a:extLst>
          </p:cNvPr>
          <p:cNvGrpSpPr/>
          <p:nvPr/>
        </p:nvGrpSpPr>
        <p:grpSpPr>
          <a:xfrm>
            <a:off x="4997646" y="3382666"/>
            <a:ext cx="2253708" cy="545786"/>
            <a:chOff x="4997646" y="3382666"/>
            <a:chExt cx="2253708" cy="5457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71C037C-4A6D-7128-15E4-F73586858F5A}"/>
                </a:ext>
              </a:extLst>
            </p:cNvPr>
            <p:cNvSpPr txBox="1"/>
            <p:nvPr/>
          </p:nvSpPr>
          <p:spPr>
            <a:xfrm>
              <a:off x="5706316" y="3382666"/>
              <a:ext cx="15450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congestion</a:t>
              </a:r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AD35C7D0-E9EC-DE35-E1B6-6ECA34C3B03A}"/>
                </a:ext>
              </a:extLst>
            </p:cNvPr>
            <p:cNvSpPr/>
            <p:nvPr/>
          </p:nvSpPr>
          <p:spPr>
            <a:xfrm rot="2739857" flipH="1" flipV="1">
              <a:off x="5150046" y="3372930"/>
              <a:ext cx="403122" cy="707922"/>
            </a:xfrm>
            <a:custGeom>
              <a:avLst/>
              <a:gdLst>
                <a:gd name="connsiteX0" fmla="*/ 0 w 403122"/>
                <a:gd name="connsiteY0" fmla="*/ 707922 h 707922"/>
                <a:gd name="connsiteX1" fmla="*/ 294967 w 403122"/>
                <a:gd name="connsiteY1" fmla="*/ 383458 h 707922"/>
                <a:gd name="connsiteX2" fmla="*/ 403122 w 403122"/>
                <a:gd name="connsiteY2" fmla="*/ 0 h 707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3122" h="707922">
                  <a:moveTo>
                    <a:pt x="0" y="707922"/>
                  </a:moveTo>
                  <a:cubicBezTo>
                    <a:pt x="113890" y="604683"/>
                    <a:pt x="227780" y="501445"/>
                    <a:pt x="294967" y="383458"/>
                  </a:cubicBezTo>
                  <a:cubicBezTo>
                    <a:pt x="362154" y="265471"/>
                    <a:pt x="382638" y="132735"/>
                    <a:pt x="403122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690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6047D-06AA-0047-BA6D-0704E377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Note: transactions are becoming more complex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807641-0C07-FD40-9F5E-CFE1006CD6DD}"/>
              </a:ext>
            </a:extLst>
          </p:cNvPr>
          <p:cNvSpPr txBox="1"/>
          <p:nvPr/>
        </p:nvSpPr>
        <p:spPr>
          <a:xfrm>
            <a:off x="958839" y="4324915"/>
            <a:ext cx="7559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Gas usage is increasing   ⇒   each Tx takes more instructions to execute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09C2F2-A77B-F44F-B4A0-6858E672EA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55" t="2475" r="28835" b="81664"/>
          <a:stretch/>
        </p:blipFill>
        <p:spPr>
          <a:xfrm>
            <a:off x="1843953" y="1452251"/>
            <a:ext cx="5789147" cy="6230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302387-0EC7-83A4-62DB-A1CAE171A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99" y="2555187"/>
            <a:ext cx="8508802" cy="14331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7DA970-4A9A-EA92-4F64-FDA0FDF02EC1}"/>
              </a:ext>
            </a:extLst>
          </p:cNvPr>
          <p:cNvSpPr txBox="1"/>
          <p:nvPr/>
        </p:nvSpPr>
        <p:spPr>
          <a:xfrm>
            <a:off x="5604574" y="4872441"/>
            <a:ext cx="36091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48384"/>
                </a:solidFill>
              </a:rPr>
              <a:t>https://etherchain.org/charts/totalGasUsage</a:t>
            </a:r>
          </a:p>
        </p:txBody>
      </p:sp>
    </p:spTree>
    <p:extLst>
      <p:ext uri="{BB962C8B-B14F-4D97-AF65-F5344CB8AC3E}">
        <p14:creationId xmlns:p14="http://schemas.microsoft.com/office/powerpoint/2010/main" val="387169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5B692-C626-2A4B-8D69-C81592150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Ethereum:  enables a world of applications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0BE776-2A44-5946-855C-E06CF87358BB}"/>
              </a:ext>
            </a:extLst>
          </p:cNvPr>
          <p:cNvSpPr txBox="1">
            <a:spLocks/>
          </p:cNvSpPr>
          <p:nvPr/>
        </p:nvSpPr>
        <p:spPr bwMode="auto">
          <a:xfrm>
            <a:off x="2079551" y="4575617"/>
            <a:ext cx="4984898" cy="4684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stateofthedapps.com</a:t>
            </a:r>
            <a:r>
              <a:rPr lang="en-US" sz="2400" dirty="0"/>
              <a:t>,   </a:t>
            </a:r>
            <a:r>
              <a:rPr lang="en-US" sz="2400" dirty="0" err="1"/>
              <a:t>dapp.review</a:t>
            </a:r>
            <a:endParaRPr lang="en-US" sz="2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9AA735-C82F-394D-A18B-EB6EB3F4B3AA}"/>
              </a:ext>
            </a:extLst>
          </p:cNvPr>
          <p:cNvGrpSpPr/>
          <p:nvPr/>
        </p:nvGrpSpPr>
        <p:grpSpPr>
          <a:xfrm>
            <a:off x="7941318" y="3534897"/>
            <a:ext cx="1088379" cy="1322096"/>
            <a:chOff x="7941318" y="3643074"/>
            <a:chExt cx="1088379" cy="13220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997E931-261B-A043-98DB-FDE84F24F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1284" y="4380970"/>
              <a:ext cx="749300" cy="5842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8C925C6-B575-AF47-8006-A17AF7F66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41318" y="3643074"/>
              <a:ext cx="1088379" cy="932543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5F236-201E-144D-B807-969960D49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27114"/>
            <a:ext cx="8229600" cy="3566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world of Ethereum Decentralized apps (DAPPs)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New coins:    ERC-20 standard interface</a:t>
            </a:r>
          </a:p>
          <a:p>
            <a:pPr>
              <a:spcBef>
                <a:spcPts val="1200"/>
              </a:spcBef>
            </a:pPr>
            <a:r>
              <a:rPr lang="en-US" sz="2400" b="1" dirty="0" err="1"/>
              <a:t>DeFi</a:t>
            </a:r>
            <a:r>
              <a:rPr lang="en-US" sz="2400" dirty="0"/>
              <a:t>:   exchanges,  lending,  </a:t>
            </a:r>
            <a:r>
              <a:rPr lang="en-US" sz="2400" dirty="0" err="1"/>
              <a:t>stablecoins</a:t>
            </a:r>
            <a:r>
              <a:rPr lang="en-US" sz="2400" dirty="0"/>
              <a:t>,  derivatives, etc.</a:t>
            </a:r>
          </a:p>
          <a:p>
            <a:pPr>
              <a:spcBef>
                <a:spcPts val="1200"/>
              </a:spcBef>
            </a:pPr>
            <a:r>
              <a:rPr lang="en-US" sz="2400" b="1" dirty="0"/>
              <a:t>Insurance</a:t>
            </a:r>
          </a:p>
          <a:p>
            <a:pPr>
              <a:spcBef>
                <a:spcPts val="1200"/>
              </a:spcBef>
            </a:pPr>
            <a:r>
              <a:rPr lang="en-US" sz="2400" b="1" dirty="0"/>
              <a:t>DAOs</a:t>
            </a:r>
            <a:r>
              <a:rPr lang="en-US" sz="2400" dirty="0"/>
              <a:t>:  decentralized organizations</a:t>
            </a:r>
          </a:p>
          <a:p>
            <a:pPr>
              <a:spcBef>
                <a:spcPts val="1200"/>
              </a:spcBef>
            </a:pPr>
            <a:r>
              <a:rPr lang="en-US" sz="2400" b="1" dirty="0"/>
              <a:t>NFTs</a:t>
            </a:r>
            <a:r>
              <a:rPr lang="en-US" sz="2400" dirty="0"/>
              <a:t>:  Managing asset ownership  (ERC-721 interface)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60652B-DD67-2460-56CA-CDA48184F928}"/>
              </a:ext>
            </a:extLst>
          </p:cNvPr>
          <p:cNvCxnSpPr>
            <a:cxnSpLocks/>
          </p:cNvCxnSpPr>
          <p:nvPr/>
        </p:nvCxnSpPr>
        <p:spPr>
          <a:xfrm>
            <a:off x="1091381" y="4119716"/>
            <a:ext cx="0" cy="540774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1FA5214-B848-9FB0-9FA2-8534F83C19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6126" y="2645642"/>
            <a:ext cx="1209544" cy="6230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482DB5-0EE8-F793-AE22-D3E101B22F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9183" y="2645642"/>
            <a:ext cx="1124446" cy="750582"/>
          </a:xfrm>
          <a:prstGeom prst="rect">
            <a:avLst/>
          </a:prstGeom>
        </p:spPr>
      </p:pic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2264B858-2C86-37C6-10F3-1B0B020A7056}"/>
              </a:ext>
            </a:extLst>
          </p:cNvPr>
          <p:cNvSpPr txBox="1">
            <a:spLocks/>
          </p:cNvSpPr>
          <p:nvPr/>
        </p:nvSpPr>
        <p:spPr>
          <a:xfrm>
            <a:off x="6981982" y="4901184"/>
            <a:ext cx="2262753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Courtesy Prof. Dan Boneh</a:t>
            </a:r>
          </a:p>
        </p:txBody>
      </p:sp>
    </p:spTree>
    <p:extLst>
      <p:ext uri="{BB962C8B-B14F-4D97-AF65-F5344CB8AC3E}">
        <p14:creationId xmlns:p14="http://schemas.microsoft.com/office/powerpoint/2010/main" val="155215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15067-ABEE-6A43-FD4D-45892C8DC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State Transition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1ED1D7-0E55-DB6F-7CBE-99F9CA519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46" y="977091"/>
            <a:ext cx="8102354" cy="411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08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6CD4-5912-7746-A17F-5178758FB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Bitcoin as a state transition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DB6255-E806-F945-913D-EC429C94550A}"/>
              </a:ext>
            </a:extLst>
          </p:cNvPr>
          <p:cNvSpPr/>
          <p:nvPr/>
        </p:nvSpPr>
        <p:spPr>
          <a:xfrm>
            <a:off x="1562986" y="1562983"/>
            <a:ext cx="1456662" cy="11373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UTXO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UTXO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800" b="1" baseline="-25000" dirty="0">
                <a:solidFill>
                  <a:schemeClr val="tx1"/>
                </a:solidFill>
              </a:rPr>
              <a:t>⋮</a:t>
            </a:r>
            <a:endParaRPr lang="en-US" sz="2000" b="1" baseline="-25000" dirty="0">
              <a:solidFill>
                <a:schemeClr val="tx1"/>
              </a:solidFill>
            </a:endParaRPr>
          </a:p>
          <a:p>
            <a:pPr algn="ctr"/>
            <a:endParaRPr 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6C6FCD-E9DD-124C-B434-27B1DB761A5B}"/>
              </a:ext>
            </a:extLst>
          </p:cNvPr>
          <p:cNvSpPr txBox="1"/>
          <p:nvPr/>
        </p:nvSpPr>
        <p:spPr>
          <a:xfrm>
            <a:off x="1434278" y="1101317"/>
            <a:ext cx="1585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world state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93EB66-B9CD-B943-9BC8-B8E87EE9A3F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16688" y="2130960"/>
            <a:ext cx="946298" cy="69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D3C1AAA-9EF1-3041-9BC2-14209164F659}"/>
              </a:ext>
            </a:extLst>
          </p:cNvPr>
          <p:cNvSpPr txBox="1"/>
          <p:nvPr/>
        </p:nvSpPr>
        <p:spPr>
          <a:xfrm>
            <a:off x="112499" y="1831875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…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583BD0-6D0C-E94B-B283-6DC63AEA9167}"/>
              </a:ext>
            </a:extLst>
          </p:cNvPr>
          <p:cNvGrpSpPr/>
          <p:nvPr/>
        </p:nvGrpSpPr>
        <p:grpSpPr>
          <a:xfrm>
            <a:off x="4774529" y="1101317"/>
            <a:ext cx="3470467" cy="1599001"/>
            <a:chOff x="4774529" y="1218278"/>
            <a:chExt cx="3470467" cy="1599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BEB33DC-D2F9-F745-86BA-5EF0CF6FFB29}"/>
                </a:ext>
              </a:extLst>
            </p:cNvPr>
            <p:cNvSpPr/>
            <p:nvPr/>
          </p:nvSpPr>
          <p:spPr>
            <a:xfrm>
              <a:off x="5374198" y="1666221"/>
              <a:ext cx="1456663" cy="115105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UTXO</a:t>
              </a:r>
              <a:r>
                <a:rPr lang="en-US" sz="2000" baseline="-25000" dirty="0">
                  <a:solidFill>
                    <a:schemeClr val="tx1"/>
                  </a:solidFill>
                </a:rPr>
                <a:t>1</a:t>
              </a:r>
              <a:endParaRPr lang="en-US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UTXO</a:t>
              </a:r>
              <a:r>
                <a:rPr lang="en-US" sz="2000" baseline="-25000" dirty="0">
                  <a:solidFill>
                    <a:schemeClr val="tx1"/>
                  </a:solidFill>
                </a:rPr>
                <a:t>3</a:t>
              </a:r>
            </a:p>
            <a:p>
              <a:pPr algn="ctr"/>
              <a:r>
                <a:rPr lang="en-US" sz="2800" b="1" baseline="-25000" dirty="0">
                  <a:solidFill>
                    <a:schemeClr val="tx1"/>
                  </a:solidFill>
                </a:rPr>
                <a:t>⋮</a:t>
              </a:r>
              <a:endParaRPr lang="en-US" sz="2000" b="1" baseline="-25000" dirty="0">
                <a:solidFill>
                  <a:schemeClr val="tx1"/>
                </a:solidFill>
              </a:endParaRPr>
            </a:p>
            <a:p>
              <a:pPr algn="ctr"/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7F6C0B-85FB-0D4F-9D63-3FB1A9DA3948}"/>
                </a:ext>
              </a:extLst>
            </p:cNvPr>
            <p:cNvSpPr txBox="1"/>
            <p:nvPr/>
          </p:nvSpPr>
          <p:spPr>
            <a:xfrm>
              <a:off x="4774529" y="1218278"/>
              <a:ext cx="2699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updated world state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3FD37DD-7B4C-6342-B16F-9FFCE0EC17D1}"/>
                </a:ext>
              </a:extLst>
            </p:cNvPr>
            <p:cNvCxnSpPr>
              <a:cxnSpLocks/>
            </p:cNvCxnSpPr>
            <p:nvPr/>
          </p:nvCxnSpPr>
          <p:spPr>
            <a:xfrm>
              <a:off x="6830861" y="2247921"/>
              <a:ext cx="94629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3AF611-6B5B-F641-B902-75C865EA6C69}"/>
                </a:ext>
              </a:extLst>
            </p:cNvPr>
            <p:cNvSpPr txBox="1"/>
            <p:nvPr/>
          </p:nvSpPr>
          <p:spPr>
            <a:xfrm>
              <a:off x="7847130" y="1959468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…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679319-3B22-8840-B836-291BA6473199}"/>
              </a:ext>
            </a:extLst>
          </p:cNvPr>
          <p:cNvGrpSpPr/>
          <p:nvPr/>
        </p:nvGrpSpPr>
        <p:grpSpPr>
          <a:xfrm>
            <a:off x="3105824" y="1718005"/>
            <a:ext cx="2225417" cy="933112"/>
            <a:chOff x="3105824" y="1834966"/>
            <a:chExt cx="2225417" cy="93311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7110875-4E26-E747-ACC8-1C8C82E536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8356" y="2282910"/>
              <a:ext cx="2125391" cy="137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74BB03-3653-534F-AAE8-FD33B8C016B4}"/>
                </a:ext>
              </a:extLst>
            </p:cNvPr>
            <p:cNvSpPr txBox="1"/>
            <p:nvPr/>
          </p:nvSpPr>
          <p:spPr>
            <a:xfrm>
              <a:off x="3728507" y="1834966"/>
              <a:ext cx="843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input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0042102-20F2-314A-B503-2A5CA65AA0BD}"/>
                </a:ext>
              </a:extLst>
            </p:cNvPr>
            <p:cNvSpPr txBox="1"/>
            <p:nvPr/>
          </p:nvSpPr>
          <p:spPr>
            <a:xfrm>
              <a:off x="3105824" y="2367968"/>
              <a:ext cx="22254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latin typeface="+mn-lt"/>
                </a:rPr>
                <a:t>Tx: UTXO</a:t>
              </a:r>
              <a:r>
                <a:rPr lang="en-US" sz="2000" baseline="-25000" dirty="0">
                  <a:latin typeface="+mn-lt"/>
                </a:rPr>
                <a:t>2</a:t>
              </a:r>
              <a:r>
                <a:rPr lang="en-US" sz="2000" dirty="0">
                  <a:latin typeface="+mn-lt"/>
                </a:rPr>
                <a:t> ⇾ UTXO</a:t>
              </a:r>
              <a:r>
                <a:rPr lang="en-US" sz="2000" baseline="-25000" dirty="0">
                  <a:latin typeface="+mn-lt"/>
                </a:rPr>
                <a:t>3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8A89668-19A1-3148-85D7-E3C5DF4AC362}"/>
              </a:ext>
            </a:extLst>
          </p:cNvPr>
          <p:cNvGrpSpPr/>
          <p:nvPr/>
        </p:nvGrpSpPr>
        <p:grpSpPr>
          <a:xfrm>
            <a:off x="565313" y="3020541"/>
            <a:ext cx="7763279" cy="2128296"/>
            <a:chOff x="568524" y="3322676"/>
            <a:chExt cx="7278272" cy="194940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B150509-B574-414F-A6F1-4A0137C07FBE}"/>
                </a:ext>
              </a:extLst>
            </p:cNvPr>
            <p:cNvSpPr txBox="1"/>
            <p:nvPr/>
          </p:nvSpPr>
          <p:spPr>
            <a:xfrm>
              <a:off x="2746360" y="3335966"/>
              <a:ext cx="2812565" cy="46166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   F</a:t>
              </a:r>
              <a:r>
                <a:rPr lang="en-US" baseline="-25000" dirty="0">
                  <a:latin typeface="+mn-lt"/>
                </a:rPr>
                <a:t>bitcoin</a:t>
              </a:r>
              <a:r>
                <a:rPr lang="en-US" dirty="0">
                  <a:latin typeface="+mn-lt"/>
                </a:rPr>
                <a:t> :  S × I ⇾ S  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E5E4279-2ACF-2345-91D3-6CFE4B5C3B37}"/>
                </a:ext>
              </a:extLst>
            </p:cNvPr>
            <p:cNvSpPr txBox="1"/>
            <p:nvPr/>
          </p:nvSpPr>
          <p:spPr>
            <a:xfrm>
              <a:off x="568524" y="3834356"/>
              <a:ext cx="7278272" cy="1437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F</a:t>
              </a:r>
              <a:r>
                <a:rPr lang="en-US" baseline="-25000" dirty="0"/>
                <a:t>bitcoin</a:t>
              </a:r>
              <a:r>
                <a:rPr lang="en-US" dirty="0">
                  <a:latin typeface="+mn-lt"/>
                </a:rPr>
                <a:t>: state transition function</a:t>
              </a:r>
              <a:r>
                <a:rPr lang="en-US" baseline="-25000" dirty="0"/>
                <a:t> </a:t>
              </a:r>
              <a:endParaRPr lang="en-US" dirty="0">
                <a:latin typeface="+mn-lt"/>
              </a:endParaRPr>
            </a:p>
            <a:p>
              <a:pPr algn="l"/>
              <a:r>
                <a:rPr lang="en-US" dirty="0">
                  <a:latin typeface="+mn-lt"/>
                </a:rPr>
                <a:t>S:  set of all possible world states,                s</a:t>
              </a:r>
              <a:r>
                <a:rPr lang="en-US" baseline="-25000" dirty="0">
                  <a:latin typeface="+mn-lt"/>
                </a:rPr>
                <a:t>0</a:t>
              </a:r>
              <a:r>
                <a:rPr lang="en-US" dirty="0">
                  <a:latin typeface="+mn-lt"/>
                </a:rPr>
                <a:t> ∈ S genesis state</a:t>
              </a:r>
            </a:p>
            <a:p>
              <a:pPr algn="l"/>
              <a:r>
                <a:rPr lang="en-US" dirty="0">
                  <a:latin typeface="+mn-lt"/>
                </a:rPr>
                <a:t>I:   set of all possible inputs</a:t>
              </a:r>
            </a:p>
            <a:p>
              <a:r>
                <a:rPr lang="en-US" dirty="0">
                  <a:latin typeface="+mn-lt"/>
                </a:rPr>
                <a:t>UTXO: </a:t>
              </a:r>
              <a:r>
                <a:rPr lang="en-GB" dirty="0">
                  <a:latin typeface="+mn-lt"/>
                </a:rPr>
                <a:t>Unspent Transaction Output</a:t>
              </a:r>
              <a:endParaRPr lang="en-US" dirty="0">
                <a:latin typeface="+mn-lt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DAE3AEE-2815-9C45-8338-82804A9B4098}"/>
                </a:ext>
              </a:extLst>
            </p:cNvPr>
            <p:cNvSpPr txBox="1"/>
            <p:nvPr/>
          </p:nvSpPr>
          <p:spPr>
            <a:xfrm>
              <a:off x="616688" y="3322676"/>
              <a:ext cx="18069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Bitcoin rules:</a:t>
              </a:r>
            </a:p>
          </p:txBody>
        </p:sp>
      </p:grp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7493BF70-4AD3-D74B-2A31-E48C4EEAB411}"/>
              </a:ext>
            </a:extLst>
          </p:cNvPr>
          <p:cNvSpPr txBox="1">
            <a:spLocks/>
          </p:cNvSpPr>
          <p:nvPr/>
        </p:nvSpPr>
        <p:spPr>
          <a:xfrm>
            <a:off x="6981982" y="4901184"/>
            <a:ext cx="2262753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Courtesy Prof. Dan Boneh</a:t>
            </a:r>
          </a:p>
        </p:txBody>
      </p:sp>
    </p:spTree>
    <p:extLst>
      <p:ext uri="{BB962C8B-B14F-4D97-AF65-F5344CB8AC3E}">
        <p14:creationId xmlns:p14="http://schemas.microsoft.com/office/powerpoint/2010/main" val="188173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550A-6EB1-E14B-B7F6-6D9F1C62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Ethereum as a state transition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67F7D-23A5-1A47-9C19-B7F0D9FB8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1230948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Much richer state transition functions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sz="2400" dirty="0"/>
              <a:t>		⇒   one transition executes an entire program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191AA0-24BE-E11C-2429-0BFC4D8B7D92}"/>
              </a:ext>
            </a:extLst>
          </p:cNvPr>
          <p:cNvSpPr/>
          <p:nvPr/>
        </p:nvSpPr>
        <p:spPr>
          <a:xfrm>
            <a:off x="1562986" y="3620400"/>
            <a:ext cx="1456662" cy="11373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8470CC-EB9C-A930-3DA9-42F79B3A7BE9}"/>
              </a:ext>
            </a:extLst>
          </p:cNvPr>
          <p:cNvSpPr txBox="1"/>
          <p:nvPr/>
        </p:nvSpPr>
        <p:spPr>
          <a:xfrm>
            <a:off x="1485023" y="2801105"/>
            <a:ext cx="15853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Ethereum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world state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B6A4B2-7495-6DE0-006B-97E932C9908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16688" y="4188377"/>
            <a:ext cx="946298" cy="69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CF2ED2-416C-8BF5-35EF-AF76648D0DB4}"/>
              </a:ext>
            </a:extLst>
          </p:cNvPr>
          <p:cNvSpPr txBox="1"/>
          <p:nvPr/>
        </p:nvSpPr>
        <p:spPr>
          <a:xfrm>
            <a:off x="112499" y="3889292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…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B9532E3-A18A-1CF0-F171-BF8739380C8F}"/>
              </a:ext>
            </a:extLst>
          </p:cNvPr>
          <p:cNvGrpSpPr/>
          <p:nvPr/>
        </p:nvGrpSpPr>
        <p:grpSpPr>
          <a:xfrm>
            <a:off x="4774529" y="2830116"/>
            <a:ext cx="3470467" cy="1927619"/>
            <a:chOff x="4774529" y="889660"/>
            <a:chExt cx="3470467" cy="19276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AD1BF4-A06E-5D93-4C9C-E5FEFE4775F0}"/>
                </a:ext>
              </a:extLst>
            </p:cNvPr>
            <p:cNvSpPr/>
            <p:nvPr/>
          </p:nvSpPr>
          <p:spPr>
            <a:xfrm>
              <a:off x="5374198" y="1666221"/>
              <a:ext cx="1456663" cy="115105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CFE440-EB2A-BD9E-FF8A-22638429DA8F}"/>
                </a:ext>
              </a:extLst>
            </p:cNvPr>
            <p:cNvSpPr txBox="1"/>
            <p:nvPr/>
          </p:nvSpPr>
          <p:spPr>
            <a:xfrm>
              <a:off x="4774529" y="889660"/>
              <a:ext cx="25977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updated Ethereum 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world state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C1AF33-D3A2-FACB-71C4-C431F5594030}"/>
                </a:ext>
              </a:extLst>
            </p:cNvPr>
            <p:cNvCxnSpPr>
              <a:cxnSpLocks/>
            </p:cNvCxnSpPr>
            <p:nvPr/>
          </p:nvCxnSpPr>
          <p:spPr>
            <a:xfrm>
              <a:off x="6830861" y="2247921"/>
              <a:ext cx="94629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90931FB-AF56-72E3-88AE-0096F514BDA6}"/>
                </a:ext>
              </a:extLst>
            </p:cNvPr>
            <p:cNvSpPr txBox="1"/>
            <p:nvPr/>
          </p:nvSpPr>
          <p:spPr>
            <a:xfrm>
              <a:off x="7847130" y="1959468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…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EE2350-C088-20C8-F69A-6BAEFAF43943}"/>
              </a:ext>
            </a:extLst>
          </p:cNvPr>
          <p:cNvGrpSpPr/>
          <p:nvPr/>
        </p:nvGrpSpPr>
        <p:grpSpPr>
          <a:xfrm>
            <a:off x="3119780" y="3775422"/>
            <a:ext cx="2125391" cy="933112"/>
            <a:chOff x="3148356" y="1834966"/>
            <a:chExt cx="2125391" cy="93311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C467430-DE83-B889-43FB-BC0216D8AF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8356" y="2282910"/>
              <a:ext cx="2125391" cy="137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AA0CEA-199C-99AF-B729-FEEDBB213809}"/>
                </a:ext>
              </a:extLst>
            </p:cNvPr>
            <p:cNvSpPr txBox="1"/>
            <p:nvPr/>
          </p:nvSpPr>
          <p:spPr>
            <a:xfrm>
              <a:off x="3728507" y="1834966"/>
              <a:ext cx="843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input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3BAD09-91CF-F050-A715-C604AE23BE44}"/>
                </a:ext>
              </a:extLst>
            </p:cNvPr>
            <p:cNvSpPr txBox="1"/>
            <p:nvPr/>
          </p:nvSpPr>
          <p:spPr>
            <a:xfrm>
              <a:off x="3905928" y="2367968"/>
              <a:ext cx="4090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latin typeface="+mn-lt"/>
                </a:rPr>
                <a:t>Tx</a:t>
              </a:r>
              <a:endParaRPr lang="en-US" sz="2000" baseline="-25000" dirty="0">
                <a:latin typeface="+mn-lt"/>
              </a:endParaRPr>
            </a:p>
          </p:txBody>
        </p:sp>
      </p:grp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51A9FDEC-4720-F904-20B0-67903EEC5537}"/>
              </a:ext>
            </a:extLst>
          </p:cNvPr>
          <p:cNvSpPr txBox="1">
            <a:spLocks/>
          </p:cNvSpPr>
          <p:nvPr/>
        </p:nvSpPr>
        <p:spPr>
          <a:xfrm>
            <a:off x="6981982" y="4901184"/>
            <a:ext cx="2262753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Courtesy Prof. Dan Boneh</a:t>
            </a:r>
          </a:p>
        </p:txBody>
      </p:sp>
    </p:spTree>
    <p:extLst>
      <p:ext uri="{BB962C8B-B14F-4D97-AF65-F5344CB8AC3E}">
        <p14:creationId xmlns:p14="http://schemas.microsoft.com/office/powerpoint/2010/main" val="2279422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0FE699-8574-4840-A8A4-E3D8A2739097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961516" y="1714983"/>
            <a:ext cx="6376" cy="1007765"/>
          </a:xfrm>
          <a:prstGeom prst="straightConnector1">
            <a:avLst/>
          </a:prstGeom>
          <a:ln w="57150">
            <a:solidFill>
              <a:srgbClr val="9A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577A921-3FF2-D244-9020-A7800408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Running a program on a blockchain (DAPP)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D9E4EE-7940-A24A-BE50-CFAEC34834C6}"/>
              </a:ext>
            </a:extLst>
          </p:cNvPr>
          <p:cNvSpPr/>
          <p:nvPr/>
        </p:nvSpPr>
        <p:spPr>
          <a:xfrm>
            <a:off x="2257063" y="4520870"/>
            <a:ext cx="6227179" cy="4977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consensus layer  (beacon chain)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251C03-F2DF-0646-9674-F238A7406BCE}"/>
              </a:ext>
            </a:extLst>
          </p:cNvPr>
          <p:cNvSpPr/>
          <p:nvPr/>
        </p:nvSpPr>
        <p:spPr>
          <a:xfrm>
            <a:off x="2257062" y="3897766"/>
            <a:ext cx="6227179" cy="497711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 layer (execution chain):  The EVM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D518C4-C1E4-6541-83E1-8EB6999ADDD6}"/>
              </a:ext>
            </a:extLst>
          </p:cNvPr>
          <p:cNvSpPr txBox="1"/>
          <p:nvPr/>
        </p:nvSpPr>
        <p:spPr>
          <a:xfrm>
            <a:off x="1424079" y="2125147"/>
            <a:ext cx="1087627" cy="46166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state</a:t>
            </a:r>
            <a:r>
              <a:rPr lang="en-US" baseline="-25000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2C6002-0F14-5844-80E5-ACD998E19835}"/>
              </a:ext>
            </a:extLst>
          </p:cNvPr>
          <p:cNvSpPr txBox="1"/>
          <p:nvPr/>
        </p:nvSpPr>
        <p:spPr>
          <a:xfrm>
            <a:off x="1214556" y="2722748"/>
            <a:ext cx="1493919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program code</a:t>
            </a:r>
            <a:endParaRPr lang="en-US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6666B35-B601-7B4A-A21F-6A304C71E43F}"/>
              </a:ext>
            </a:extLst>
          </p:cNvPr>
          <p:cNvGrpSpPr/>
          <p:nvPr/>
        </p:nvGrpSpPr>
        <p:grpSpPr>
          <a:xfrm>
            <a:off x="457200" y="1169043"/>
            <a:ext cx="8038616" cy="545940"/>
            <a:chOff x="457200" y="1169043"/>
            <a:chExt cx="8038616" cy="54594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932D497-9BE6-5046-8314-3E5D3AEB4E9F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169043"/>
              <a:ext cx="80386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D249205-A096-314B-AD88-32006F708412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714983"/>
              <a:ext cx="80386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B360ED-F649-FA42-8F7B-83F5868DABCD}"/>
                </a:ext>
              </a:extLst>
            </p:cNvPr>
            <p:cNvSpPr/>
            <p:nvPr/>
          </p:nvSpPr>
          <p:spPr>
            <a:xfrm>
              <a:off x="937549" y="1169043"/>
              <a:ext cx="7118431" cy="5227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 blockchain …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0C16669-C81E-0243-827A-0FB9E34CE898}"/>
              </a:ext>
            </a:extLst>
          </p:cNvPr>
          <p:cNvSpPr txBox="1"/>
          <p:nvPr/>
        </p:nvSpPr>
        <p:spPr>
          <a:xfrm>
            <a:off x="1606575" y="1328130"/>
            <a:ext cx="361317" cy="2233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826988-5C4C-BA4A-81F2-A27920EAB32D}"/>
              </a:ext>
            </a:extLst>
          </p:cNvPr>
          <p:cNvSpPr txBox="1"/>
          <p:nvPr/>
        </p:nvSpPr>
        <p:spPr>
          <a:xfrm>
            <a:off x="2048342" y="1330058"/>
            <a:ext cx="361317" cy="22338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endParaRPr lang="en-US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AC2D4A-AFFB-974E-827D-3EFFD6C64974}"/>
              </a:ext>
            </a:extLst>
          </p:cNvPr>
          <p:cNvSpPr txBox="1"/>
          <p:nvPr/>
        </p:nvSpPr>
        <p:spPr>
          <a:xfrm>
            <a:off x="3932694" y="2109727"/>
            <a:ext cx="1087627" cy="46166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state</a:t>
            </a:r>
            <a:r>
              <a:rPr lang="en-US" baseline="-250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A79878F-AA90-2045-BDBB-7484EFE7590D}"/>
              </a:ext>
            </a:extLst>
          </p:cNvPr>
          <p:cNvGrpSpPr/>
          <p:nvPr/>
        </p:nvGrpSpPr>
        <p:grpSpPr>
          <a:xfrm>
            <a:off x="2510652" y="1755780"/>
            <a:ext cx="1411254" cy="830997"/>
            <a:chOff x="2510652" y="1755780"/>
            <a:chExt cx="1411254" cy="830997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E252BC2B-8A78-6341-AF8A-96CAD4A715B1}"/>
                </a:ext>
              </a:extLst>
            </p:cNvPr>
            <p:cNvSpPr/>
            <p:nvPr/>
          </p:nvSpPr>
          <p:spPr>
            <a:xfrm>
              <a:off x="2510652" y="2137584"/>
              <a:ext cx="1411254" cy="366729"/>
            </a:xfrm>
            <a:prstGeom prst="arc">
              <a:avLst>
                <a:gd name="adj1" fmla="val 10948845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0C64B1-6EB2-1546-B5DB-F304F101E83D}"/>
                </a:ext>
              </a:extLst>
            </p:cNvPr>
            <p:cNvSpPr txBox="1"/>
            <p:nvPr/>
          </p:nvSpPr>
          <p:spPr>
            <a:xfrm>
              <a:off x="2627542" y="1755780"/>
              <a:ext cx="11785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Tx1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636431-41E4-4E48-97F7-2ECC388ACC7A}"/>
              </a:ext>
            </a:extLst>
          </p:cNvPr>
          <p:cNvCxnSpPr>
            <a:cxnSpLocks/>
          </p:cNvCxnSpPr>
          <p:nvPr/>
        </p:nvCxnSpPr>
        <p:spPr>
          <a:xfrm flipV="1">
            <a:off x="4435996" y="1661728"/>
            <a:ext cx="0" cy="463419"/>
          </a:xfrm>
          <a:prstGeom prst="straightConnector1">
            <a:avLst/>
          </a:prstGeom>
          <a:ln w="57150">
            <a:solidFill>
              <a:srgbClr val="9A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E7F3832-1D97-5B4B-A3E0-06D6E068D9AC}"/>
              </a:ext>
            </a:extLst>
          </p:cNvPr>
          <p:cNvGrpSpPr/>
          <p:nvPr/>
        </p:nvGrpSpPr>
        <p:grpSpPr>
          <a:xfrm>
            <a:off x="5031109" y="1751822"/>
            <a:ext cx="1411254" cy="830997"/>
            <a:chOff x="5031109" y="1751822"/>
            <a:chExt cx="1411254" cy="830997"/>
          </a:xfrm>
        </p:grpSpPr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855E5568-73BF-B845-8189-769DE1B6E4AC}"/>
                </a:ext>
              </a:extLst>
            </p:cNvPr>
            <p:cNvSpPr/>
            <p:nvPr/>
          </p:nvSpPr>
          <p:spPr>
            <a:xfrm>
              <a:off x="5031109" y="2154956"/>
              <a:ext cx="1411254" cy="366729"/>
            </a:xfrm>
            <a:prstGeom prst="arc">
              <a:avLst>
                <a:gd name="adj1" fmla="val 10948845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714733F-7C33-1F41-867F-8772C7894CA5}"/>
                </a:ext>
              </a:extLst>
            </p:cNvPr>
            <p:cNvSpPr txBox="1"/>
            <p:nvPr/>
          </p:nvSpPr>
          <p:spPr>
            <a:xfrm>
              <a:off x="5156136" y="1751822"/>
              <a:ext cx="11785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Tx2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4B1F3D4-4A40-6640-9EAB-B3F4E7010DB5}"/>
              </a:ext>
            </a:extLst>
          </p:cNvPr>
          <p:cNvSpPr txBox="1"/>
          <p:nvPr/>
        </p:nvSpPr>
        <p:spPr>
          <a:xfrm>
            <a:off x="6470479" y="2075597"/>
            <a:ext cx="1087627" cy="46166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state</a:t>
            </a:r>
            <a:r>
              <a:rPr lang="en-US" baseline="-25000" dirty="0">
                <a:solidFill>
                  <a:schemeClr val="bg1">
                    <a:lumMod val="85000"/>
                  </a:schemeClr>
                </a:solidFill>
              </a:rPr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BEF1D8-2249-D54E-B7CB-651C7BC924F1}"/>
              </a:ext>
            </a:extLst>
          </p:cNvPr>
          <p:cNvCxnSpPr>
            <a:cxnSpLocks/>
          </p:cNvCxnSpPr>
          <p:nvPr/>
        </p:nvCxnSpPr>
        <p:spPr>
          <a:xfrm flipV="1">
            <a:off x="7002717" y="1619653"/>
            <a:ext cx="0" cy="463419"/>
          </a:xfrm>
          <a:prstGeom prst="straightConnector1">
            <a:avLst/>
          </a:prstGeom>
          <a:ln w="57150">
            <a:solidFill>
              <a:srgbClr val="9A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C7545DA-17EA-464F-BD5A-C1C6202ABE91}"/>
              </a:ext>
            </a:extLst>
          </p:cNvPr>
          <p:cNvGrpSpPr/>
          <p:nvPr/>
        </p:nvGrpSpPr>
        <p:grpSpPr>
          <a:xfrm>
            <a:off x="2708475" y="3138246"/>
            <a:ext cx="2979105" cy="461665"/>
            <a:chOff x="2708475" y="3138246"/>
            <a:chExt cx="2979105" cy="46166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A3190D9-20EA-7545-9052-FEB817253F7F}"/>
                </a:ext>
              </a:extLst>
            </p:cNvPr>
            <p:cNvSpPr txBox="1"/>
            <p:nvPr/>
          </p:nvSpPr>
          <p:spPr>
            <a:xfrm>
              <a:off x="3467100" y="3138246"/>
              <a:ext cx="2220480" cy="461665"/>
            </a:xfrm>
            <a:prstGeom prst="rect">
              <a:avLst/>
            </a:prstGeom>
            <a:noFill/>
            <a:ln>
              <a:solidFill>
                <a:srgbClr val="9A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create a DAPP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81F3E8D-BE1F-B14E-A72B-D41425006539}"/>
                </a:ext>
              </a:extLst>
            </p:cNvPr>
            <p:cNvCxnSpPr>
              <a:stCxn id="38" idx="1"/>
              <a:endCxn id="12" idx="3"/>
            </p:cNvCxnSpPr>
            <p:nvPr/>
          </p:nvCxnSpPr>
          <p:spPr>
            <a:xfrm flipH="1" flipV="1">
              <a:off x="2708475" y="3138247"/>
              <a:ext cx="758625" cy="23083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1F29EF8-3B1F-F743-8F9D-E24387CD0DEB}"/>
              </a:ext>
            </a:extLst>
          </p:cNvPr>
          <p:cNvGrpSpPr/>
          <p:nvPr/>
        </p:nvGrpSpPr>
        <p:grpSpPr>
          <a:xfrm>
            <a:off x="7558106" y="1973219"/>
            <a:ext cx="1411254" cy="517607"/>
            <a:chOff x="7558106" y="1973219"/>
            <a:chExt cx="1411254" cy="517607"/>
          </a:xfrm>
        </p:grpSpPr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0E09BFAF-CDF3-544F-8FFD-1D343F02F906}"/>
                </a:ext>
              </a:extLst>
            </p:cNvPr>
            <p:cNvSpPr/>
            <p:nvPr/>
          </p:nvSpPr>
          <p:spPr>
            <a:xfrm>
              <a:off x="7558106" y="2124097"/>
              <a:ext cx="1411254" cy="366729"/>
            </a:xfrm>
            <a:prstGeom prst="arc">
              <a:avLst>
                <a:gd name="adj1" fmla="val 10948845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62BAFF-AF61-844B-B3E6-481480D23A87}"/>
                </a:ext>
              </a:extLst>
            </p:cNvPr>
            <p:cNvSpPr txBox="1"/>
            <p:nvPr/>
          </p:nvSpPr>
          <p:spPr>
            <a:xfrm>
              <a:off x="8036930" y="197321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DAAF15B-2C81-FB45-A0D2-D15F4596A679}"/>
              </a:ext>
            </a:extLst>
          </p:cNvPr>
          <p:cNvSpPr txBox="1"/>
          <p:nvPr/>
        </p:nvSpPr>
        <p:spPr>
          <a:xfrm>
            <a:off x="4254042" y="1353208"/>
            <a:ext cx="361317" cy="22338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endParaRPr lang="en-US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DC7ECC-C9EC-584D-8807-5DB6C59D2F34}"/>
              </a:ext>
            </a:extLst>
          </p:cNvPr>
          <p:cNvSpPr txBox="1"/>
          <p:nvPr/>
        </p:nvSpPr>
        <p:spPr>
          <a:xfrm>
            <a:off x="6825792" y="1322583"/>
            <a:ext cx="361317" cy="22338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endParaRPr lang="en-US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81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8" grpId="0" animBg="1"/>
      <p:bldP spid="19" grpId="0" animBg="1"/>
      <p:bldP spid="20" grpId="0" animBg="1"/>
      <p:bldP spid="32" grpId="0" animBg="1"/>
      <p:bldP spid="44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6775-A96A-DC91-5413-C9A29D4E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Ethereum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4D43-C189-1F77-6EB3-03C320524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8603"/>
            <a:ext cx="8229600" cy="62309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Proof-of-Stake consensus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BC123F-B886-F37F-3E85-AA3340B687D5}"/>
              </a:ext>
            </a:extLst>
          </p:cNvPr>
          <p:cNvSpPr txBox="1"/>
          <p:nvPr/>
        </p:nvSpPr>
        <p:spPr>
          <a:xfrm>
            <a:off x="4453485" y="1652793"/>
            <a:ext cx="44250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One block every 12 seconds.</a:t>
            </a:r>
          </a:p>
          <a:p>
            <a:pPr algn="ctr">
              <a:spcBef>
                <a:spcPts val="1200"/>
              </a:spcBef>
            </a:pPr>
            <a:r>
              <a:rPr lang="en-US" dirty="0">
                <a:latin typeface="+mn-lt"/>
              </a:rPr>
              <a:t>about 150 Tx per block.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53D0EE-B538-866A-708B-AF649ABCE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31084"/>
            <a:ext cx="3736228" cy="31123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1A4575-F219-DF88-567A-5926ABA75F2B}"/>
              </a:ext>
            </a:extLst>
          </p:cNvPr>
          <p:cNvSpPr txBox="1"/>
          <p:nvPr/>
        </p:nvSpPr>
        <p:spPr>
          <a:xfrm>
            <a:off x="4453485" y="3542454"/>
            <a:ext cx="4425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Block proposer receives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Tx fees for block</a:t>
            </a:r>
          </a:p>
          <a:p>
            <a:pPr algn="ctr"/>
            <a:r>
              <a:rPr lang="en-US" dirty="0">
                <a:latin typeface="+mn-lt"/>
              </a:rPr>
              <a:t>(along with other rewards)</a:t>
            </a:r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F71BE503-AD9A-0653-52AF-ABDECD2A0D07}"/>
              </a:ext>
            </a:extLst>
          </p:cNvPr>
          <p:cNvSpPr txBox="1">
            <a:spLocks/>
          </p:cNvSpPr>
          <p:nvPr/>
        </p:nvSpPr>
        <p:spPr>
          <a:xfrm>
            <a:off x="6981982" y="4901184"/>
            <a:ext cx="2262753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Courtesy Prof. Dan Boneh</a:t>
            </a:r>
          </a:p>
        </p:txBody>
      </p:sp>
    </p:spTree>
    <p:extLst>
      <p:ext uri="{BB962C8B-B14F-4D97-AF65-F5344CB8AC3E}">
        <p14:creationId xmlns:p14="http://schemas.microsoft.com/office/powerpoint/2010/main" val="636421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9E79D58-7962-3E8F-94D8-6AE2F6762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844" y="3354174"/>
            <a:ext cx="3806949" cy="16295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1F362E-F238-337A-2CB4-FAA939498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07" y="3432635"/>
            <a:ext cx="3586438" cy="15510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CCA6C0-A889-D75B-D2B9-632192959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 bit about the beacon chain  </a:t>
            </a:r>
            <a:r>
              <a:rPr lang="en-US" sz="2400" dirty="0"/>
              <a:t>(Eth2 consensus layer)</a:t>
            </a:r>
            <a:endParaRPr lang="en-US" sz="3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1381C80-F317-07E2-0A8E-F2A7CBD88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207" y="953731"/>
            <a:ext cx="8512277" cy="23204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To become a validator:  stake (lock up) 32 ETH   … or use Lido.</a:t>
            </a:r>
          </a:p>
          <a:p>
            <a:pPr marL="0" indent="0">
              <a:spcBef>
                <a:spcPts val="1728"/>
              </a:spcBef>
              <a:buNone/>
              <a:tabLst>
                <a:tab pos="1308100" algn="l"/>
              </a:tabLst>
            </a:pPr>
            <a:r>
              <a:rPr lang="en-US" sz="2400" dirty="0"/>
              <a:t>Validators:	- sign blocks to express correctness  </a:t>
            </a:r>
            <a:r>
              <a:rPr lang="en-US" sz="1900" dirty="0"/>
              <a:t>(finalized once enough sigs)</a:t>
            </a:r>
            <a:endParaRPr lang="en-US" sz="2600" dirty="0"/>
          </a:p>
          <a:p>
            <a:pPr marL="0" indent="0">
              <a:buNone/>
              <a:tabLst>
                <a:tab pos="1308100" algn="l"/>
              </a:tabLst>
            </a:pPr>
            <a:r>
              <a:rPr lang="en-US" sz="2400" dirty="0"/>
              <a:t>	- occasionally act as </a:t>
            </a:r>
            <a:r>
              <a:rPr lang="en-US" sz="2400" b="1" i="1" dirty="0"/>
              <a:t>block proposer</a:t>
            </a:r>
            <a:r>
              <a:rPr lang="en-US" sz="2400" dirty="0"/>
              <a:t>   </a:t>
            </a:r>
            <a:r>
              <a:rPr lang="en-US" sz="1900" dirty="0"/>
              <a:t>(chosen at random)</a:t>
            </a:r>
            <a:endParaRPr lang="en-US" sz="1900" b="1" i="1" dirty="0"/>
          </a:p>
          <a:p>
            <a:pPr marL="0" indent="0">
              <a:buNone/>
              <a:tabLst>
                <a:tab pos="1308100" algn="l"/>
              </a:tabLst>
            </a:pPr>
            <a:r>
              <a:rPr lang="en-US" sz="2400" b="1" i="1" dirty="0"/>
              <a:t>	</a:t>
            </a:r>
            <a:r>
              <a:rPr lang="en-US" sz="2400" dirty="0"/>
              <a:t>- correct behavior  ⇒  issued </a:t>
            </a:r>
            <a:r>
              <a:rPr lang="en-US" sz="2400" b="1" u="sng" dirty="0"/>
              <a:t>new ETH</a:t>
            </a:r>
            <a:r>
              <a:rPr lang="en-US" sz="2400" b="1" dirty="0"/>
              <a:t> </a:t>
            </a:r>
            <a:r>
              <a:rPr lang="en-US" sz="2400" dirty="0"/>
              <a:t>every epoch  </a:t>
            </a:r>
            <a:r>
              <a:rPr lang="en-US" sz="2200" dirty="0"/>
              <a:t>(32 blocks)</a:t>
            </a:r>
          </a:p>
          <a:p>
            <a:pPr marL="0" indent="0">
              <a:buNone/>
              <a:tabLst>
                <a:tab pos="1308100" algn="l"/>
              </a:tabLst>
            </a:pPr>
            <a:r>
              <a:rPr lang="en-US" sz="2400" b="1" i="1" dirty="0"/>
              <a:t>	</a:t>
            </a:r>
            <a:r>
              <a:rPr lang="en-US" sz="2400" dirty="0"/>
              <a:t>- incorrect behavior  ⇒  slashed</a:t>
            </a:r>
            <a:endParaRPr lang="en-US" sz="2400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F2076B-5816-3FB1-D670-A707E15DF7A2}"/>
              </a:ext>
            </a:extLst>
          </p:cNvPr>
          <p:cNvSpPr txBox="1"/>
          <p:nvPr/>
        </p:nvSpPr>
        <p:spPr>
          <a:xfrm>
            <a:off x="5169549" y="3354174"/>
            <a:ext cx="1349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Staked ETH</a:t>
            </a:r>
          </a:p>
          <a:p>
            <a:pPr algn="l"/>
            <a:r>
              <a:rPr lang="en-US" sz="2000" dirty="0">
                <a:latin typeface="+mn-lt"/>
              </a:rPr>
              <a:t>(27M)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B1C094-6ED1-F675-ADDC-36F4542EDB04}"/>
              </a:ext>
            </a:extLst>
          </p:cNvPr>
          <p:cNvSpPr txBox="1"/>
          <p:nvPr/>
        </p:nvSpPr>
        <p:spPr>
          <a:xfrm>
            <a:off x="712783" y="3500284"/>
            <a:ext cx="14050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# Validators</a:t>
            </a:r>
          </a:p>
          <a:p>
            <a:pPr algn="l"/>
            <a:r>
              <a:rPr lang="en-US" sz="2000" dirty="0">
                <a:latin typeface="+mn-lt"/>
              </a:rPr>
              <a:t>(843K)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D737C8-713B-CB5C-386B-D2693BF011C7}"/>
              </a:ext>
            </a:extLst>
          </p:cNvPr>
          <p:cNvSpPr txBox="1"/>
          <p:nvPr/>
        </p:nvSpPr>
        <p:spPr>
          <a:xfrm>
            <a:off x="5417313" y="2845559"/>
            <a:ext cx="1425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+mn-lt"/>
              </a:rPr>
              <a:t>(lots of details)</a:t>
            </a:r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486D7C4E-53D1-10A4-93B1-9921A5F7BB12}"/>
              </a:ext>
            </a:extLst>
          </p:cNvPr>
          <p:cNvSpPr txBox="1">
            <a:spLocks/>
          </p:cNvSpPr>
          <p:nvPr/>
        </p:nvSpPr>
        <p:spPr>
          <a:xfrm>
            <a:off x="6981982" y="4901184"/>
            <a:ext cx="2262753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Courtesy Prof. Dan Boneh</a:t>
            </a:r>
          </a:p>
        </p:txBody>
      </p:sp>
    </p:spTree>
    <p:extLst>
      <p:ext uri="{BB962C8B-B14F-4D97-AF65-F5344CB8AC3E}">
        <p14:creationId xmlns:p14="http://schemas.microsoft.com/office/powerpoint/2010/main" val="19150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1797</Words>
  <Application>Microsoft Office PowerPoint</Application>
  <PresentationFormat>On-screen Show (16:9)</PresentationFormat>
  <Paragraphs>261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Courier</vt:lpstr>
      <vt:lpstr>Office Theme</vt:lpstr>
      <vt:lpstr>Introduction_Lab01 </vt:lpstr>
      <vt:lpstr>An example:   DNS</vt:lpstr>
      <vt:lpstr>Ethereum:  enables a world of applications</vt:lpstr>
      <vt:lpstr>State Transition System</vt:lpstr>
      <vt:lpstr>Bitcoin as a state transition system</vt:lpstr>
      <vt:lpstr>Ethereum as a state transition system</vt:lpstr>
      <vt:lpstr>Running a program on a blockchain (DAPP)</vt:lpstr>
      <vt:lpstr>The Ethereum system</vt:lpstr>
      <vt:lpstr>A bit about the beacon chain  (Eth2 consensus layer)</vt:lpstr>
      <vt:lpstr>The Ethereum system</vt:lpstr>
      <vt:lpstr>Ethereum compute layer:  the EVM</vt:lpstr>
      <vt:lpstr>Data associated with an account</vt:lpstr>
      <vt:lpstr>Account state:  persistent storage</vt:lpstr>
      <vt:lpstr>State transitions:  Tx and messages</vt:lpstr>
      <vt:lpstr>State transitions:  Tx and messages</vt:lpstr>
      <vt:lpstr>Example  (block  #10993504)</vt:lpstr>
      <vt:lpstr>Messages:  virtual Tx initiated by a contract</vt:lpstr>
      <vt:lpstr>Example Tx</vt:lpstr>
      <vt:lpstr>An Ethereum Block</vt:lpstr>
      <vt:lpstr>Block header data  (simplified)</vt:lpstr>
      <vt:lpstr>The Ethereum blockchain: abstractly</vt:lpstr>
      <vt:lpstr>Amount of memory to run a node</vt:lpstr>
      <vt:lpstr>EVM mechanics:  execution environment</vt:lpstr>
      <vt:lpstr>The EVM</vt:lpstr>
      <vt:lpstr>Gas Calculation</vt:lpstr>
      <vt:lpstr>Gas prices spike during congestion</vt:lpstr>
      <vt:lpstr>Note: transactions are becoming more complex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Monica Lam</dc:creator>
  <cp:lastModifiedBy>NAEEM TARIQ</cp:lastModifiedBy>
  <cp:revision>1470</cp:revision>
  <cp:lastPrinted>2015-09-20T23:02:57Z</cp:lastPrinted>
  <dcterms:created xsi:type="dcterms:W3CDTF">2010-10-17T19:58:05Z</dcterms:created>
  <dcterms:modified xsi:type="dcterms:W3CDTF">2025-09-29T12:01:35Z</dcterms:modified>
</cp:coreProperties>
</file>