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5"/>
  </p:notesMasterIdLst>
  <p:handoutMasterIdLst>
    <p:handoutMasterId r:id="rId16"/>
  </p:handoutMasterIdLst>
  <p:sldIdLst>
    <p:sldId id="266" r:id="rId5"/>
    <p:sldId id="267" r:id="rId6"/>
    <p:sldId id="279" r:id="rId7"/>
    <p:sldId id="276" r:id="rId8"/>
    <p:sldId id="277" r:id="rId9"/>
    <p:sldId id="278" r:id="rId10"/>
    <p:sldId id="280" r:id="rId11"/>
    <p:sldId id="274" r:id="rId12"/>
    <p:sldId id="28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7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726B-83AC-084D-5248-A62A8A1C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FD77F-4B8D-A216-BC8E-8DC3A0E58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3D167-3BA4-40E2-B804-3EB3515E3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C497D-B19A-3DB7-6289-418233E38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098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110D-415C-6BDE-3F2E-5C84D3B3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7ECD9-23D3-21C4-DC9A-4E5523484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CB5DE-3E48-6363-7B5A-B2B396EE9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2CDB7-F319-7B58-9414-7842C8037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120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1BC99-71F5-3AAB-B833-01DE4D88E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C7A57-3102-2D8F-B774-85FAB3638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B27D6-1115-30D8-4018-EB319CEE0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B5E5-B921-3006-815D-7052DB822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900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4291-65D9-0113-D09C-21269976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76970-6E86-3886-D46B-D4F4E15C2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581CE-C18A-8C23-218F-74A8B8BC1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9E19-3784-D5DC-4F2E-C2D38FEED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479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02649-968C-C604-1F93-72FB3B21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58943-3C5A-3D8B-9765-7BDF01102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80D6F-5C58-4F6C-FE06-DEB469B7F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BBC1-383D-9C4A-6A6E-181F8A92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784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888A-4225-E165-9B0E-FCA1FEA6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8ED74-646D-E4F9-6CBE-0142EC38B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A0E3-812C-564D-2F4A-33F8F1FBB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DF6DD-77FD-A22F-D0A8-F65EA8C73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361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8/17/2025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2954315"/>
            <a:ext cx="9088016" cy="167594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Development: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vs. Backend Technologies</a:t>
            </a:r>
            <a:endParaRPr lang="en-US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8" y="97620"/>
            <a:ext cx="1415142" cy="303596"/>
          </a:xfrm>
        </p:spPr>
        <p:txBody>
          <a:bodyPr/>
          <a:lstStyle/>
          <a:p>
            <a:r>
              <a:rPr lang="en-US" noProof="0" dirty="0"/>
              <a:t>SMIT MARU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Thank You</a:t>
            </a:r>
          </a:p>
        </p:txBody>
      </p:sp>
      <p:pic>
        <p:nvPicPr>
          <p:cNvPr id="3" name="Picture 2" descr="A cartoon hands in prayer&#10;&#10;AI-generated content may be incorrect.">
            <a:extLst>
              <a:ext uri="{FF2B5EF4-FFF2-40B4-BE49-F238E27FC236}">
                <a16:creationId xmlns:a16="http://schemas.microsoft.com/office/drawing/2014/main" id="{E19F0436-D30C-99FB-2424-6DD5C11A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96" y="1905000"/>
            <a:ext cx="3338804" cy="33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Introduction to Web Development</a:t>
            </a:r>
            <a:endParaRPr lang="en-US" sz="25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500" dirty="0"/>
              <a:t>Web development is the process of creating, building, and maintaining websites or web applications.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dirty="0"/>
              <a:t>It covers everything from </a:t>
            </a:r>
            <a:r>
              <a:rPr lang="en-US" sz="1500" b="1" dirty="0"/>
              <a:t>designing layouts and interfaces</a:t>
            </a:r>
            <a:r>
              <a:rPr lang="en-US" sz="1500" dirty="0"/>
              <a:t> to </a:t>
            </a:r>
            <a:r>
              <a:rPr lang="en-US" sz="1500" b="1" dirty="0"/>
              <a:t>managing databases and server logic</a:t>
            </a:r>
            <a:r>
              <a:rPr lang="en-US" sz="1500" dirty="0"/>
              <a:t>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dirty="0"/>
              <a:t>Two main components:</a:t>
            </a:r>
          </a:p>
          <a:p>
            <a:pPr lvl="1"/>
            <a:r>
              <a:rPr lang="en-US" sz="1500" b="1" dirty="0"/>
              <a:t>Frontend (Client-Side):</a:t>
            </a:r>
            <a:r>
              <a:rPr lang="en-US" sz="1500" dirty="0"/>
              <a:t> Focuses on visuals, design, and user interactions.</a:t>
            </a:r>
          </a:p>
          <a:p>
            <a:pPr lvl="1"/>
            <a:r>
              <a:rPr lang="en-US" sz="1500" b="1" dirty="0"/>
              <a:t>Backend (Server-Side):</a:t>
            </a:r>
            <a:r>
              <a:rPr lang="en-US" sz="1500" dirty="0"/>
              <a:t> Manages server, data, and business logic.</a:t>
            </a:r>
          </a:p>
          <a:p>
            <a:r>
              <a:rPr lang="en-US" sz="1500" dirty="0"/>
              <a:t>Both parts are essential for smooth user experience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</a:p>
          <a:p>
            <a:r>
              <a:rPr lang="en-US" sz="1500" dirty="0"/>
              <a:t>Key aspects of modern web development:</a:t>
            </a:r>
          </a:p>
          <a:p>
            <a:pPr lvl="1"/>
            <a:r>
              <a:rPr lang="en-US" sz="1500" b="1" dirty="0"/>
              <a:t>Responsive Design</a:t>
            </a:r>
            <a:r>
              <a:rPr lang="en-US" sz="1500" dirty="0"/>
              <a:t> (works on all devices).</a:t>
            </a:r>
          </a:p>
          <a:p>
            <a:pPr lvl="1"/>
            <a:r>
              <a:rPr lang="en-US" sz="1500" b="1" dirty="0"/>
              <a:t>Performance Optimization</a:t>
            </a:r>
            <a:r>
              <a:rPr lang="en-US" sz="1500" dirty="0"/>
              <a:t> (fast loading speed).</a:t>
            </a:r>
          </a:p>
          <a:p>
            <a:pPr lvl="1"/>
            <a:r>
              <a:rPr lang="en-US" sz="1500" b="1" dirty="0"/>
              <a:t>Security</a:t>
            </a:r>
            <a:r>
              <a:rPr lang="en-US" sz="1500" dirty="0"/>
              <a:t> (protecting user data).</a:t>
            </a:r>
          </a:p>
          <a:p>
            <a:pPr lvl="1"/>
            <a:r>
              <a:rPr lang="en-US" sz="1500" b="1" dirty="0"/>
              <a:t>Scalability</a:t>
            </a:r>
            <a:r>
              <a:rPr lang="en-US" sz="1500" dirty="0"/>
              <a:t> (handling more users as websites grow).</a:t>
            </a:r>
          </a:p>
          <a:p>
            <a:pPr lvl="1"/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ED8E1-4F47-DC73-8FEC-4836C349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8BBB-56A6-CCBC-97FD-1318C75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Frontend (Client-Side)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3EDA-3754-37CB-11A6-DE403C9AA9F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500" dirty="0"/>
              <a:t>The </a:t>
            </a:r>
            <a:r>
              <a:rPr lang="en-US" sz="1500" b="1" dirty="0"/>
              <a:t>frontend</a:t>
            </a:r>
            <a:r>
              <a:rPr lang="en-US" sz="1500" dirty="0"/>
              <a:t> is the part of a website or application that users </a:t>
            </a:r>
            <a:r>
              <a:rPr lang="en-US" sz="1500" b="1" dirty="0"/>
              <a:t>see and interact with</a:t>
            </a:r>
            <a:r>
              <a:rPr lang="en-US" sz="1500" dirty="0"/>
              <a:t>.</a:t>
            </a:r>
          </a:p>
          <a:p>
            <a:r>
              <a:rPr lang="en-US" sz="1500" dirty="0"/>
              <a:t>It focuses on </a:t>
            </a:r>
            <a:r>
              <a:rPr lang="en-US" sz="1500" b="1" dirty="0"/>
              <a:t>design, layout, and user experience (UI/UX)</a:t>
            </a:r>
            <a:r>
              <a:rPr lang="en-US" sz="1500" dirty="0"/>
              <a:t>.</a:t>
            </a:r>
          </a:p>
          <a:p>
            <a:r>
              <a:rPr lang="en-US" sz="1500" dirty="0"/>
              <a:t>Developed using </a:t>
            </a:r>
            <a:r>
              <a:rPr lang="en-US" sz="1500" b="1" dirty="0"/>
              <a:t>HTML (structure), CSS (styling), and JavaScript (interactivity)</a:t>
            </a:r>
            <a:r>
              <a:rPr lang="en-US" sz="1500" dirty="0"/>
              <a:t>.</a:t>
            </a:r>
          </a:p>
          <a:p>
            <a:r>
              <a:rPr lang="en-US" sz="1500" dirty="0"/>
              <a:t>Responsible for:</a:t>
            </a:r>
          </a:p>
          <a:p>
            <a:pPr lvl="1"/>
            <a:r>
              <a:rPr lang="en-US" sz="1500" b="1" dirty="0"/>
              <a:t>Displaying data</a:t>
            </a:r>
            <a:r>
              <a:rPr lang="en-US" sz="1500" dirty="0"/>
              <a:t> from the backend.</a:t>
            </a:r>
          </a:p>
          <a:p>
            <a:pPr lvl="1"/>
            <a:r>
              <a:rPr lang="en-US" sz="1500" b="1" dirty="0"/>
              <a:t>Responsive design</a:t>
            </a:r>
            <a:r>
              <a:rPr lang="en-US" sz="1500" dirty="0"/>
              <a:t> (working across devices &amp; screen sizes).</a:t>
            </a:r>
          </a:p>
          <a:p>
            <a:pPr lvl="1"/>
            <a:r>
              <a:rPr lang="en-US" sz="1500" b="1" dirty="0"/>
              <a:t>User interaction</a:t>
            </a:r>
            <a:r>
              <a:rPr lang="en-US" sz="1500" dirty="0"/>
              <a:t> (buttons, forms, navigation, animations).</a:t>
            </a:r>
            <a:endParaRPr lang="en-US" sz="1500" b="1" dirty="0"/>
          </a:p>
          <a:p>
            <a:r>
              <a:rPr lang="en-US" sz="1500" dirty="0"/>
              <a:t>Goal:</a:t>
            </a:r>
          </a:p>
          <a:p>
            <a:pPr lvl="1"/>
            <a:r>
              <a:rPr lang="en-US" sz="1500" dirty="0"/>
              <a:t>Provide a </a:t>
            </a:r>
            <a:r>
              <a:rPr lang="en-US" sz="1500" b="1" dirty="0"/>
              <a:t>smooth, attractive, and interactive</a:t>
            </a:r>
            <a:r>
              <a:rPr lang="en-US" sz="1500" dirty="0"/>
              <a:t> experience for users.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41B4-67F9-6F0F-00D1-BB6C65E33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2126-F741-A503-FBC7-AE9A6349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Frontend (Client-Side)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DBD5-842A-F5C1-3D53-536CEC0C03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500" dirty="0"/>
              <a:t>Core Technologies (Building Blocks):</a:t>
            </a:r>
          </a:p>
          <a:p>
            <a:pPr lvl="1"/>
            <a:r>
              <a:rPr lang="en-US" sz="1500" b="1" dirty="0"/>
              <a:t>HTML</a:t>
            </a:r>
            <a:r>
              <a:rPr lang="en-US" sz="1500" dirty="0"/>
              <a:t> → Defines structure of web pages.</a:t>
            </a:r>
          </a:p>
          <a:p>
            <a:pPr lvl="1"/>
            <a:r>
              <a:rPr lang="en-US" sz="1500" b="1" dirty="0"/>
              <a:t>CSS</a:t>
            </a:r>
            <a:r>
              <a:rPr lang="en-US" sz="1500" dirty="0"/>
              <a:t> → Styles and layouts (colors, fonts, responsive design).</a:t>
            </a:r>
          </a:p>
          <a:p>
            <a:pPr lvl="1"/>
            <a:r>
              <a:rPr lang="en-US" sz="1500" b="1" dirty="0"/>
              <a:t>JavaScript</a:t>
            </a:r>
            <a:r>
              <a:rPr lang="en-US" sz="1500" dirty="0"/>
              <a:t> → Adds interactivity &amp; dynamic behavior.</a:t>
            </a:r>
          </a:p>
          <a:p>
            <a:r>
              <a:rPr lang="en-US" sz="1500" dirty="0"/>
              <a:t>Frameworks &amp; Libraries:</a:t>
            </a:r>
          </a:p>
          <a:p>
            <a:pPr lvl="1"/>
            <a:r>
              <a:rPr lang="en-US" sz="1500" b="1" dirty="0"/>
              <a:t>React.js</a:t>
            </a:r>
            <a:r>
              <a:rPr lang="en-US" sz="1500" dirty="0"/>
              <a:t> → Component-based UI library.</a:t>
            </a:r>
          </a:p>
          <a:p>
            <a:pPr lvl="1"/>
            <a:r>
              <a:rPr lang="en-US" sz="1500" b="1" dirty="0"/>
              <a:t>Angular</a:t>
            </a:r>
            <a:r>
              <a:rPr lang="en-US" sz="1500" dirty="0"/>
              <a:t> → Full-featured framework by Google.</a:t>
            </a:r>
            <a:endParaRPr lang="en-US" sz="1500" b="1" dirty="0"/>
          </a:p>
          <a:p>
            <a:r>
              <a:rPr lang="en-US" sz="1500" dirty="0"/>
              <a:t>Styling Tools:</a:t>
            </a:r>
          </a:p>
          <a:p>
            <a:pPr lvl="1"/>
            <a:r>
              <a:rPr lang="en-US" sz="1500" b="1" dirty="0"/>
              <a:t>Bootstrap</a:t>
            </a:r>
            <a:r>
              <a:rPr lang="en-US" sz="1500" dirty="0"/>
              <a:t> → Pre-built responsive design components.</a:t>
            </a:r>
          </a:p>
          <a:p>
            <a:pPr lvl="1"/>
            <a:r>
              <a:rPr lang="en-US" sz="1500" b="1" dirty="0"/>
              <a:t>Tailwind CSS</a:t>
            </a:r>
            <a:r>
              <a:rPr lang="en-US" sz="1500" dirty="0"/>
              <a:t> → Utility-first CSS framework.</a:t>
            </a:r>
            <a:endParaRPr lang="en-US" sz="1500" b="1" dirty="0"/>
          </a:p>
          <a:p>
            <a:r>
              <a:rPr lang="en-US" sz="1500" dirty="0"/>
              <a:t>Styling Tools:</a:t>
            </a:r>
          </a:p>
          <a:p>
            <a:pPr lvl="1"/>
            <a:r>
              <a:rPr lang="en-US" sz="1500" b="1" dirty="0"/>
              <a:t>VS Code</a:t>
            </a:r>
            <a:r>
              <a:rPr lang="en-US" sz="1500" dirty="0"/>
              <a:t> → Popular code editor.</a:t>
            </a:r>
          </a:p>
          <a:p>
            <a:pPr lvl="1"/>
            <a:r>
              <a:rPr lang="en-US" sz="1500" b="1" dirty="0"/>
              <a:t>Browser </a:t>
            </a:r>
            <a:r>
              <a:rPr lang="en-US" sz="1500" b="1" dirty="0" err="1"/>
              <a:t>DevTools</a:t>
            </a:r>
            <a:r>
              <a:rPr lang="en-US" sz="1500" dirty="0"/>
              <a:t> → Debugging and testing.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9615-C7F4-E34A-1E8C-293BE3A4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C8F9-BE94-C0B2-5167-7BC7ABF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Backend (Server-Side)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2D86-72E8-6B2F-4004-4184BC4CA0C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00638" y="838986"/>
            <a:ext cx="6292850" cy="5655120"/>
          </a:xfrm>
        </p:spPr>
        <p:txBody>
          <a:bodyPr/>
          <a:lstStyle/>
          <a:p>
            <a:r>
              <a:rPr lang="en-US" sz="1500" dirty="0"/>
              <a:t>The </a:t>
            </a:r>
            <a:r>
              <a:rPr lang="en-US" sz="1500" b="1" dirty="0"/>
              <a:t>backend</a:t>
            </a:r>
            <a:r>
              <a:rPr lang="en-US" sz="1500" dirty="0"/>
              <a:t> is the part of a web application that users </a:t>
            </a:r>
            <a:r>
              <a:rPr lang="en-US" sz="1500" b="1" dirty="0"/>
              <a:t>cannot see</a:t>
            </a:r>
            <a:r>
              <a:rPr lang="en-US" sz="1500" dirty="0"/>
              <a:t>.</a:t>
            </a:r>
          </a:p>
          <a:p>
            <a:r>
              <a:rPr lang="en-US" sz="1500" dirty="0"/>
              <a:t>It handles </a:t>
            </a:r>
            <a:r>
              <a:rPr lang="en-US" sz="1500" b="1" dirty="0"/>
              <a:t>data storage, processing, and communication</a:t>
            </a:r>
            <a:r>
              <a:rPr lang="en-US" sz="1500" dirty="0"/>
              <a:t> between the frontend and the database.</a:t>
            </a:r>
          </a:p>
          <a:p>
            <a:r>
              <a:rPr lang="en-US" sz="1500" dirty="0"/>
              <a:t>Responsible for:</a:t>
            </a:r>
          </a:p>
          <a:p>
            <a:pPr lvl="1"/>
            <a:r>
              <a:rPr lang="en-US" sz="1500" b="1" dirty="0"/>
              <a:t>Business logic</a:t>
            </a:r>
            <a:r>
              <a:rPr lang="en-US" sz="1500" dirty="0"/>
              <a:t> (rules &amp; workflows of the application).</a:t>
            </a:r>
          </a:p>
          <a:p>
            <a:pPr lvl="1"/>
            <a:r>
              <a:rPr lang="en-US" sz="1500" b="1" dirty="0"/>
              <a:t>Authentication &amp; security</a:t>
            </a:r>
            <a:r>
              <a:rPr lang="en-US" sz="1500" dirty="0"/>
              <a:t> (login, user roles, permissions).</a:t>
            </a:r>
          </a:p>
          <a:p>
            <a:pPr lvl="1"/>
            <a:r>
              <a:rPr lang="en-US" sz="1500" b="1" dirty="0"/>
              <a:t>Database operations</a:t>
            </a:r>
            <a:r>
              <a:rPr lang="en-US" sz="1500" dirty="0"/>
              <a:t> (store, retrieve, update, delete data).</a:t>
            </a:r>
          </a:p>
          <a:p>
            <a:pPr lvl="1"/>
            <a:r>
              <a:rPr lang="en-US" sz="1500" b="1" dirty="0"/>
              <a:t>API creation</a:t>
            </a:r>
            <a:r>
              <a:rPr lang="en-US" sz="1500" dirty="0"/>
              <a:t> (send/receive data to frontend).</a:t>
            </a:r>
          </a:p>
          <a:p>
            <a:r>
              <a:rPr lang="en-US" sz="1500" dirty="0"/>
              <a:t>Goal:</a:t>
            </a:r>
          </a:p>
          <a:p>
            <a:pPr lvl="1"/>
            <a:r>
              <a:rPr lang="en-US" sz="1500" dirty="0"/>
              <a:t>Ensure the website is </a:t>
            </a:r>
            <a:r>
              <a:rPr lang="en-US" sz="1500" b="1" dirty="0"/>
              <a:t>fast, secure, reliable, and scalable</a:t>
            </a:r>
            <a:r>
              <a:rPr lang="en-US" sz="1500" dirty="0"/>
              <a:t>.</a:t>
            </a: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59F99-0FA4-8A0B-F73B-9EF64B2A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2AA-3AD3-0C30-8C7F-C89F8318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Backend (Server-Side)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ABC5-D18D-BD7B-5B3F-6CDD60A7DFD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89149" y="601438"/>
            <a:ext cx="6292850" cy="6069949"/>
          </a:xfrm>
        </p:spPr>
        <p:txBody>
          <a:bodyPr/>
          <a:lstStyle/>
          <a:p>
            <a:r>
              <a:rPr lang="en-US" sz="1500" dirty="0"/>
              <a:t>Core Technologies (Languages):</a:t>
            </a:r>
          </a:p>
          <a:p>
            <a:pPr lvl="1"/>
            <a:r>
              <a:rPr lang="en-US" sz="1500" b="1" dirty="0"/>
              <a:t>JavaScript (Node.js)</a:t>
            </a:r>
            <a:r>
              <a:rPr lang="en-US" sz="1500" dirty="0"/>
              <a:t> → Asynchronous, event-driven server.</a:t>
            </a:r>
          </a:p>
          <a:p>
            <a:pPr lvl="1"/>
            <a:r>
              <a:rPr lang="en-US" sz="1500" b="1" dirty="0"/>
              <a:t>Python</a:t>
            </a:r>
            <a:r>
              <a:rPr lang="en-US" sz="1500" dirty="0"/>
              <a:t> → Simple, powerful (with Django, Flask).</a:t>
            </a:r>
          </a:p>
          <a:p>
            <a:pPr lvl="1"/>
            <a:r>
              <a:rPr lang="en-US" sz="1500" b="1" dirty="0"/>
              <a:t>Java</a:t>
            </a:r>
            <a:r>
              <a:rPr lang="en-US" sz="1500" dirty="0"/>
              <a:t> → Enterprise-level backend (Spring Boot).</a:t>
            </a:r>
          </a:p>
          <a:p>
            <a:pPr lvl="1"/>
            <a:r>
              <a:rPr lang="nl-NL" sz="1500" b="1" dirty="0"/>
              <a:t>C# (.NET Core)</a:t>
            </a:r>
            <a:r>
              <a:rPr lang="nl-NL" sz="1500" dirty="0"/>
              <a:t> → Microsoft ecosystem web apps.</a:t>
            </a:r>
          </a:p>
          <a:p>
            <a:pPr lvl="1"/>
            <a:r>
              <a:rPr lang="en-US" sz="1500" b="1" dirty="0"/>
              <a:t>PHP</a:t>
            </a:r>
            <a:r>
              <a:rPr lang="en-US" sz="1500" dirty="0"/>
              <a:t> → Widely used for web apps (Laravel, WordPress).</a:t>
            </a:r>
          </a:p>
          <a:p>
            <a:pPr lvl="1"/>
            <a:r>
              <a:rPr lang="en-US" sz="1500" b="1" dirty="0"/>
              <a:t>Ruby</a:t>
            </a:r>
            <a:r>
              <a:rPr lang="en-US" sz="1500" dirty="0"/>
              <a:t> → Easy-to-use backend (Ruby on Rails).</a:t>
            </a:r>
          </a:p>
          <a:p>
            <a:r>
              <a:rPr lang="en-US" sz="1500" dirty="0"/>
              <a:t>Frameworks &amp; Libraries:</a:t>
            </a:r>
          </a:p>
          <a:p>
            <a:pPr lvl="1"/>
            <a:r>
              <a:rPr lang="en-US" sz="1500" b="1" dirty="0"/>
              <a:t>Express.js</a:t>
            </a:r>
            <a:r>
              <a:rPr lang="en-US" sz="1500" dirty="0"/>
              <a:t> (Node.js) → Fast web app framework.</a:t>
            </a:r>
          </a:p>
          <a:p>
            <a:pPr lvl="1"/>
            <a:r>
              <a:rPr lang="en-US" sz="1500" b="1" dirty="0"/>
              <a:t>.NET Core</a:t>
            </a:r>
            <a:r>
              <a:rPr lang="en-US" sz="1500" dirty="0"/>
              <a:t> (C#) → Cross-platform web APIs.</a:t>
            </a:r>
          </a:p>
          <a:p>
            <a:pPr lvl="1"/>
            <a:r>
              <a:rPr lang="en-US" sz="1500" b="1" dirty="0"/>
              <a:t>Django</a:t>
            </a:r>
            <a:r>
              <a:rPr lang="en-US" sz="1500" dirty="0"/>
              <a:t> (Python) → Secure &amp; scalable.</a:t>
            </a:r>
            <a:endParaRPr lang="en-US" sz="1500" b="1" dirty="0"/>
          </a:p>
          <a:p>
            <a:r>
              <a:rPr lang="en-US" sz="1500" dirty="0"/>
              <a:t>Databases:</a:t>
            </a:r>
          </a:p>
          <a:p>
            <a:pPr lvl="1"/>
            <a:r>
              <a:rPr lang="fr-FR" sz="1500" b="1" dirty="0"/>
              <a:t>SQL (</a:t>
            </a:r>
            <a:r>
              <a:rPr lang="fr-FR" sz="1500" b="1" dirty="0" err="1"/>
              <a:t>Relational</a:t>
            </a:r>
            <a:r>
              <a:rPr lang="fr-FR" sz="1500" b="1" dirty="0"/>
              <a:t>):</a:t>
            </a:r>
            <a:r>
              <a:rPr lang="fr-FR" sz="1500" dirty="0"/>
              <a:t> MySQL, PostgreSQL, SQL Server.</a:t>
            </a:r>
          </a:p>
          <a:p>
            <a:pPr lvl="1"/>
            <a:r>
              <a:rPr lang="en-US" sz="1500" b="1" dirty="0"/>
              <a:t>NoSQL (Document-based):</a:t>
            </a:r>
            <a:r>
              <a:rPr lang="en-US" sz="1500" dirty="0"/>
              <a:t> MongoDB, Firebase, Cassandra.</a:t>
            </a:r>
            <a:endParaRPr lang="en-US" sz="1500" b="1" dirty="0"/>
          </a:p>
          <a:p>
            <a:r>
              <a:rPr lang="en-US" sz="1500" dirty="0"/>
              <a:t>Other Tools:</a:t>
            </a:r>
          </a:p>
          <a:p>
            <a:pPr lvl="1"/>
            <a:r>
              <a:rPr lang="en-US" sz="1500" b="1" dirty="0"/>
              <a:t>Postman</a:t>
            </a:r>
            <a:r>
              <a:rPr lang="en-US" sz="1500" dirty="0"/>
              <a:t> → API testing.</a:t>
            </a:r>
          </a:p>
          <a:p>
            <a:pPr lvl="1"/>
            <a:r>
              <a:rPr lang="en-US" sz="1500" b="1" dirty="0"/>
              <a:t>Git/GitHub</a:t>
            </a:r>
            <a:r>
              <a:rPr lang="en-US" sz="1500" dirty="0"/>
              <a:t> → Version control.</a:t>
            </a:r>
          </a:p>
          <a:p>
            <a:pPr marL="457200" lvl="1" indent="0"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43B105-0ADE-8CD0-3016-2B2CFADA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8815-D745-5EB6-6693-78C28B95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Full-Stack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7816-C0AA-7DA0-CF3B-FB70317414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655120"/>
          </a:xfrm>
        </p:spPr>
        <p:txBody>
          <a:bodyPr/>
          <a:lstStyle/>
          <a:p>
            <a:r>
              <a:rPr lang="en-US" sz="1500" b="1" dirty="0"/>
              <a:t>Full-Stack Development</a:t>
            </a:r>
            <a:r>
              <a:rPr lang="en-US" sz="1500" dirty="0"/>
              <a:t> means working on both the </a:t>
            </a:r>
            <a:r>
              <a:rPr lang="en-US" sz="1500" b="1" dirty="0"/>
              <a:t>Frontend (Client-Side)</a:t>
            </a:r>
            <a:r>
              <a:rPr lang="en-US" sz="1500" dirty="0"/>
              <a:t> and </a:t>
            </a:r>
            <a:r>
              <a:rPr lang="en-US" sz="1500" b="1" dirty="0"/>
              <a:t>Backend (Server-Side)</a:t>
            </a:r>
            <a:r>
              <a:rPr lang="en-US" sz="1500" dirty="0"/>
              <a:t> of a web application.</a:t>
            </a:r>
          </a:p>
          <a:p>
            <a:r>
              <a:rPr lang="en-US" sz="1500" dirty="0"/>
              <a:t>They can build a </a:t>
            </a:r>
            <a:r>
              <a:rPr lang="en-US" sz="1500" b="1" dirty="0"/>
              <a:t>complete web application</a:t>
            </a:r>
            <a:r>
              <a:rPr lang="en-US" sz="1500" dirty="0"/>
              <a:t> from start to finish.</a:t>
            </a:r>
          </a:p>
          <a:p>
            <a:r>
              <a:rPr lang="en-US" sz="1500" dirty="0"/>
              <a:t>Full-stack developers have knowledge of both client-side design and server-side programming.</a:t>
            </a:r>
          </a:p>
          <a:p>
            <a:r>
              <a:rPr lang="en-US" sz="1500" dirty="0"/>
              <a:t>It bridges the gap between user experience and server-side logic.</a:t>
            </a:r>
          </a:p>
          <a:p>
            <a:r>
              <a:rPr lang="en-US" sz="1500" dirty="0"/>
              <a:t>Full-stack developers handle the complete process, ensuring smooth integration between all layers of a web application.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dirty="0"/>
              <a:t>It provides flexibility to work on different parts of a project as required.</a:t>
            </a:r>
          </a:p>
          <a:p>
            <a:r>
              <a:rPr lang="en-US" sz="1500" dirty="0"/>
              <a:t>Full-stack development reduces dependency on multiple specialized developers.</a:t>
            </a:r>
          </a:p>
          <a:p>
            <a:r>
              <a:rPr lang="en-US" sz="1500" dirty="0"/>
              <a:t>Their versatility allows faster problem-solving and efficient project delivery.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Frontend vs Backend Development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344C8A3-94C9-5188-8293-7383ECEFA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25216"/>
              </p:ext>
            </p:extLst>
          </p:nvPr>
        </p:nvGraphicFramePr>
        <p:xfrm>
          <a:off x="4065297" y="633402"/>
          <a:ext cx="7577136" cy="5608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5712">
                  <a:extLst>
                    <a:ext uri="{9D8B030D-6E8A-4147-A177-3AD203B41FA5}">
                      <a16:colId xmlns:a16="http://schemas.microsoft.com/office/drawing/2014/main" val="1410307893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1030103037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1691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Frontend Development (Client-Side)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Backend Development (Server-Side)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Definition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Part of the web application users see and interact with.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Part of the web application that handles data, logic, and server communication.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Main Focus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Interface (UI) and User Experience (UX).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Server-side logic, database management, and APIs.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01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Technologies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HTML, CSS, JavaScript, React, Angular, Vue.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Node.js, Java, Python, .NET, PHP, Ruby,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Role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Creates the visual layout, design, and interactivity.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Processes requests, stores/retrieves data, and manages security.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Output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 elements like buttons, forms, animations.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JSON/XML responses, server processing, database operations.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42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Interaction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Directly interacts with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Interacts with frontend and database.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12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Examples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Website design, responsive layouts, navigation menus.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User authentication, payment processing, data storage.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40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2389-D3DE-01DC-7B3A-8AA686C5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B54-A9E4-8E61-69DC-CA5D51F6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sz="2500" b="1" dirty="0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BB23-9445-1DB9-7A13-F71A86ACE18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00638" y="838986"/>
            <a:ext cx="6292850" cy="5655120"/>
          </a:xfrm>
        </p:spPr>
        <p:txBody>
          <a:bodyPr/>
          <a:lstStyle/>
          <a:p>
            <a:r>
              <a:rPr lang="en-US" sz="1500" dirty="0"/>
              <a:t>Frontend and Backend are two pillars of web development.</a:t>
            </a:r>
          </a:p>
          <a:p>
            <a:r>
              <a:rPr lang="en-US" sz="1500" dirty="0"/>
              <a:t>Frontend ensures usability and design.</a:t>
            </a:r>
          </a:p>
          <a:p>
            <a:r>
              <a:rPr lang="en-US" sz="1500" dirty="0"/>
              <a:t>Backend ensures functionality and data handling.</a:t>
            </a:r>
          </a:p>
          <a:p>
            <a:r>
              <a:rPr lang="en-US" sz="1500" dirty="0"/>
              <a:t>Together, they build complete and scalable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627380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tlas">
    <a:dk1>
      <a:sysClr val="windowText" lastClr="000000"/>
    </a:dk1>
    <a:lt1>
      <a:sysClr val="window" lastClr="FFFFFF"/>
    </a:lt1>
    <a:dk2>
      <a:srgbClr val="454545"/>
    </a:dk2>
    <a:lt2>
      <a:srgbClr val="E0E0E0"/>
    </a:lt2>
    <a:accent1>
      <a:srgbClr val="10B6F4"/>
    </a:accent1>
    <a:accent2>
      <a:srgbClr val="3C78C3"/>
    </a:accent2>
    <a:accent3>
      <a:srgbClr val="9F52D0"/>
    </a:accent3>
    <a:accent4>
      <a:srgbClr val="D64198"/>
    </a:accent4>
    <a:accent5>
      <a:srgbClr val="DA2228"/>
    </a:accent5>
    <a:accent6>
      <a:srgbClr val="F18318"/>
    </a:accent6>
    <a:hlink>
      <a:srgbClr val="38DDEC"/>
    </a:hlink>
    <a:folHlink>
      <a:srgbClr val="A8DE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955</Words>
  <Application>Microsoft Office PowerPoint</Application>
  <PresentationFormat>Widescreen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Tahoma</vt:lpstr>
      <vt:lpstr>Wingdings</vt:lpstr>
      <vt:lpstr>Atlas</vt:lpstr>
      <vt:lpstr>Web Development:  Frontend vs. Backend Technologies</vt:lpstr>
      <vt:lpstr>Introduction to Web Development</vt:lpstr>
      <vt:lpstr>Frontend (Client-Side)</vt:lpstr>
      <vt:lpstr>Frontend (Client-Side)</vt:lpstr>
      <vt:lpstr>Backend (Server-Side)</vt:lpstr>
      <vt:lpstr>Backend (Server-Side)</vt:lpstr>
      <vt:lpstr>Full-Stack Development</vt:lpstr>
      <vt:lpstr>Frontend vs Backend Development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 maru</dc:creator>
  <cp:lastModifiedBy>smit maru</cp:lastModifiedBy>
  <cp:revision>1</cp:revision>
  <dcterms:created xsi:type="dcterms:W3CDTF">2025-08-17T11:56:33Z</dcterms:created>
  <dcterms:modified xsi:type="dcterms:W3CDTF">2025-08-17T13:03:59Z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